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4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5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558" r:id="rId3"/>
    <p:sldId id="321" r:id="rId4"/>
    <p:sldId id="323" r:id="rId5"/>
    <p:sldId id="326" r:id="rId6"/>
    <p:sldId id="377" r:id="rId7"/>
    <p:sldId id="311" r:id="rId8"/>
    <p:sldId id="300" r:id="rId9"/>
    <p:sldId id="263" r:id="rId10"/>
    <p:sldId id="501" r:id="rId11"/>
    <p:sldId id="590" r:id="rId12"/>
    <p:sldId id="264" r:id="rId13"/>
    <p:sldId id="502" r:id="rId14"/>
    <p:sldId id="503" r:id="rId15"/>
    <p:sldId id="548" r:id="rId16"/>
    <p:sldId id="384" r:id="rId17"/>
    <p:sldId id="598" r:id="rId18"/>
    <p:sldId id="504" r:id="rId19"/>
    <p:sldId id="387" r:id="rId20"/>
    <p:sldId id="344" r:id="rId21"/>
    <p:sldId id="506" r:id="rId22"/>
    <p:sldId id="507" r:id="rId23"/>
    <p:sldId id="386" r:id="rId24"/>
    <p:sldId id="392" r:id="rId25"/>
    <p:sldId id="603" r:id="rId26"/>
    <p:sldId id="396" r:id="rId27"/>
    <p:sldId id="259" r:id="rId28"/>
    <p:sldId id="368" r:id="rId29"/>
    <p:sldId id="509" r:id="rId30"/>
    <p:sldId id="510" r:id="rId31"/>
    <p:sldId id="592" r:id="rId32"/>
    <p:sldId id="594" r:id="rId33"/>
    <p:sldId id="400" r:id="rId34"/>
    <p:sldId id="585" r:id="rId35"/>
    <p:sldId id="379" r:id="rId36"/>
    <p:sldId id="334" r:id="rId37"/>
    <p:sldId id="513" r:id="rId38"/>
    <p:sldId id="406" r:id="rId39"/>
    <p:sldId id="543" r:id="rId40"/>
    <p:sldId id="549" r:id="rId41"/>
    <p:sldId id="602" r:id="rId42"/>
    <p:sldId id="599" r:id="rId43"/>
    <p:sldId id="409" r:id="rId44"/>
    <p:sldId id="515" r:id="rId45"/>
    <p:sldId id="514" r:id="rId46"/>
    <p:sldId id="516" r:id="rId47"/>
    <p:sldId id="353" r:id="rId48"/>
    <p:sldId id="412" r:id="rId49"/>
    <p:sldId id="354" r:id="rId50"/>
    <p:sldId id="332" r:id="rId51"/>
    <p:sldId id="550" r:id="rId52"/>
    <p:sldId id="416" r:id="rId53"/>
    <p:sldId id="551" r:id="rId54"/>
    <p:sldId id="552" r:id="rId55"/>
    <p:sldId id="417" r:id="rId56"/>
    <p:sldId id="517" r:id="rId57"/>
    <p:sldId id="591" r:id="rId58"/>
    <p:sldId id="413" r:id="rId59"/>
    <p:sldId id="425" r:id="rId60"/>
    <p:sldId id="426" r:id="rId61"/>
    <p:sldId id="436" r:id="rId62"/>
    <p:sldId id="586" r:id="rId63"/>
    <p:sldId id="427" r:id="rId64"/>
    <p:sldId id="428" r:id="rId65"/>
    <p:sldId id="563" r:id="rId66"/>
    <p:sldId id="500" r:id="rId67"/>
    <p:sldId id="597" r:id="rId68"/>
    <p:sldId id="557" r:id="rId69"/>
    <p:sldId id="418" r:id="rId70"/>
    <p:sldId id="518" r:id="rId71"/>
    <p:sldId id="587" r:id="rId72"/>
    <p:sldId id="521" r:id="rId73"/>
    <p:sldId id="437" r:id="rId74"/>
    <p:sldId id="566" r:id="rId75"/>
    <p:sldId id="567" r:id="rId76"/>
    <p:sldId id="568" r:id="rId77"/>
    <p:sldId id="569" r:id="rId78"/>
    <p:sldId id="570" r:id="rId79"/>
    <p:sldId id="571" r:id="rId80"/>
    <p:sldId id="572" r:id="rId81"/>
    <p:sldId id="595" r:id="rId82"/>
    <p:sldId id="574" r:id="rId83"/>
    <p:sldId id="575" r:id="rId84"/>
    <p:sldId id="576" r:id="rId85"/>
    <p:sldId id="577" r:id="rId86"/>
    <p:sldId id="546" r:id="rId87"/>
    <p:sldId id="473" r:id="rId88"/>
    <p:sldId id="470" r:id="rId89"/>
    <p:sldId id="475" r:id="rId90"/>
    <p:sldId id="537" r:id="rId91"/>
    <p:sldId id="476" r:id="rId92"/>
    <p:sldId id="478" r:id="rId93"/>
    <p:sldId id="477" r:id="rId94"/>
    <p:sldId id="538" r:id="rId95"/>
    <p:sldId id="479" r:id="rId96"/>
    <p:sldId id="554" r:id="rId97"/>
    <p:sldId id="556" r:id="rId98"/>
    <p:sldId id="589" r:id="rId99"/>
    <p:sldId id="483" r:id="rId100"/>
    <p:sldId id="539" r:id="rId101"/>
    <p:sldId id="485" r:id="rId102"/>
    <p:sldId id="541" r:id="rId103"/>
    <p:sldId id="581" r:id="rId104"/>
    <p:sldId id="600" r:id="rId105"/>
    <p:sldId id="583" r:id="rId106"/>
    <p:sldId id="584" r:id="rId107"/>
    <p:sldId id="596" r:id="rId10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FF3399"/>
    <a:srgbClr val="CCECFF"/>
    <a:srgbClr val="FFCC66"/>
    <a:srgbClr val="CCCCFF"/>
    <a:srgbClr val="FFCC99"/>
    <a:srgbClr val="CCFFFF"/>
    <a:srgbClr val="FFCCFF"/>
    <a:srgbClr val="99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4" autoAdjust="0"/>
    <p:restoredTop sz="84935" autoAdjust="0"/>
  </p:normalViewPr>
  <p:slideViewPr>
    <p:cSldViewPr>
      <p:cViewPr varScale="1">
        <p:scale>
          <a:sx n="67" d="100"/>
          <a:sy n="67" d="100"/>
        </p:scale>
        <p:origin x="150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-100">
                <a:solidFill>
                  <a:schemeClr val="tx1"/>
                </a:solidFill>
              </a:rPr>
              <a:t>△表示考核要求较低，了解级别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6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4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①</a:t>
            </a:r>
            <a:r>
              <a:rPr lang="en-US" altLang="zh-CN" dirty="0"/>
              <a:t>C </a:t>
            </a:r>
            <a:r>
              <a:rPr lang="zh-CN" altLang="en-US" dirty="0"/>
              <a:t>②</a:t>
            </a:r>
            <a:r>
              <a:rPr lang="en-US" altLang="zh-CN" dirty="0"/>
              <a:t>B </a:t>
            </a:r>
            <a:r>
              <a:rPr lang="zh-CN" altLang="en-US" dirty="0"/>
              <a:t>③</a:t>
            </a:r>
            <a:r>
              <a:rPr lang="en-US" altLang="zh-CN" dirty="0"/>
              <a:t>C </a:t>
            </a:r>
            <a:r>
              <a:rPr lang="zh-CN" altLang="en-US" dirty="0"/>
              <a:t>④</a:t>
            </a:r>
            <a:r>
              <a:rPr lang="en-US" altLang="zh-CN" dirty="0"/>
              <a:t>A </a:t>
            </a:r>
            <a:r>
              <a:rPr lang="zh-CN" altLang="en-US" dirty="0"/>
              <a:t>⑤</a:t>
            </a:r>
            <a:r>
              <a:rPr lang="en-US" altLang="zh-CN" dirty="0"/>
              <a:t>B </a:t>
            </a:r>
            <a:r>
              <a:rPr lang="zh-CN" altLang="en-US" dirty="0"/>
              <a:t>⑥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044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581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Unicode</a:t>
            </a:r>
            <a:r>
              <a:rPr lang="zh-CN" altLang="en-US" dirty="0"/>
              <a:t>有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UCS-2</a:t>
            </a:r>
            <a:r>
              <a:rPr lang="zh-CN" altLang="en-US" dirty="0"/>
              <a:t>、</a:t>
            </a:r>
            <a:r>
              <a:rPr lang="en-US" altLang="zh-CN" dirty="0"/>
              <a:t>UTF-16</a:t>
            </a:r>
            <a:r>
              <a:rPr lang="zh-CN" altLang="en-US" dirty="0"/>
              <a:t>等多种编码格式，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UTF-16</a:t>
            </a:r>
            <a:r>
              <a:rPr lang="zh-CN" altLang="en-US" dirty="0"/>
              <a:t>为变长编码，</a:t>
            </a:r>
            <a:r>
              <a:rPr lang="en-US" altLang="zh-CN" dirty="0"/>
              <a:t>UCS-2</a:t>
            </a:r>
            <a:r>
              <a:rPr lang="zh-CN" altLang="en-US" dirty="0"/>
              <a:t>为定长编码。</a:t>
            </a:r>
            <a:endParaRPr lang="en-US" altLang="zh-CN" dirty="0"/>
          </a:p>
          <a:p>
            <a:r>
              <a:rPr lang="en-US" altLang="zh-CN" dirty="0"/>
              <a:t>UTF-8</a:t>
            </a:r>
            <a:r>
              <a:rPr lang="zh-CN" altLang="en-US" dirty="0"/>
              <a:t>长度为</a:t>
            </a:r>
            <a:r>
              <a:rPr lang="en-US" altLang="zh-CN" dirty="0"/>
              <a:t>1B</a:t>
            </a:r>
            <a:r>
              <a:rPr lang="zh-CN" altLang="en-US" dirty="0"/>
              <a:t>、</a:t>
            </a:r>
            <a:r>
              <a:rPr lang="en-US" altLang="zh-CN" dirty="0"/>
              <a:t>2B</a:t>
            </a:r>
            <a:r>
              <a:rPr lang="zh-CN" altLang="en-US" dirty="0"/>
              <a:t>、</a:t>
            </a:r>
            <a:r>
              <a:rPr lang="en-US" altLang="zh-CN" dirty="0"/>
              <a:t>3B</a:t>
            </a:r>
            <a:r>
              <a:rPr lang="zh-CN" altLang="en-US" dirty="0"/>
              <a:t>、</a:t>
            </a:r>
            <a:r>
              <a:rPr lang="en-US" altLang="zh-CN" dirty="0"/>
              <a:t>4B</a:t>
            </a:r>
            <a:r>
              <a:rPr lang="zh-CN" altLang="en-US" dirty="0"/>
              <a:t>，欧系语言字符用</a:t>
            </a:r>
            <a:r>
              <a:rPr lang="en-US" altLang="zh-CN" dirty="0"/>
              <a:t>1</a:t>
            </a:r>
            <a:r>
              <a:rPr lang="en-US" dirty="0"/>
              <a:t>Bytes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en-US" dirty="0"/>
              <a:t>Bytes</a:t>
            </a:r>
            <a:r>
              <a:rPr lang="zh-CN" altLang="en-US" dirty="0"/>
              <a:t>表示，大部分亚系语言字符用</a:t>
            </a:r>
            <a:r>
              <a:rPr lang="en-US" altLang="zh-CN" dirty="0"/>
              <a:t>3</a:t>
            </a:r>
            <a:r>
              <a:rPr lang="en-US" dirty="0"/>
              <a:t>Bytes</a:t>
            </a:r>
            <a:r>
              <a:rPr lang="zh-CN" altLang="en-US" dirty="0"/>
              <a:t>表示，一些补充字符用</a:t>
            </a:r>
            <a:r>
              <a:rPr lang="en-US" altLang="zh-CN" dirty="0"/>
              <a:t>4</a:t>
            </a:r>
            <a:r>
              <a:rPr lang="en-US" dirty="0"/>
              <a:t>Bytes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en-US" altLang="zh-CN" dirty="0"/>
              <a:t>UCS-2</a:t>
            </a:r>
            <a:r>
              <a:rPr lang="zh-CN" altLang="en-US" dirty="0"/>
              <a:t>长度为</a:t>
            </a:r>
            <a:r>
              <a:rPr lang="en-US" altLang="zh-CN" dirty="0"/>
              <a:t>2B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UTF-16</a:t>
            </a:r>
            <a:r>
              <a:rPr lang="zh-CN" altLang="en-US" dirty="0"/>
              <a:t>长度为</a:t>
            </a:r>
            <a:r>
              <a:rPr lang="en-US" altLang="zh-CN" dirty="0"/>
              <a:t>2B</a:t>
            </a:r>
            <a:r>
              <a:rPr lang="zh-CN" altLang="en-US" dirty="0"/>
              <a:t>、</a:t>
            </a:r>
            <a:r>
              <a:rPr lang="en-US" altLang="zh-CN" dirty="0"/>
              <a:t>4B</a:t>
            </a:r>
            <a:r>
              <a:rPr lang="zh-CN" altLang="en-US" dirty="0"/>
              <a:t>，欧系语言的字符（包括</a:t>
            </a:r>
            <a:r>
              <a:rPr lang="en-US" altLang="zh-CN" dirty="0"/>
              <a:t>ASCII</a:t>
            </a:r>
            <a:r>
              <a:rPr lang="zh-CN" altLang="en-US" dirty="0"/>
              <a:t>码）和大部分的亚系语言是用</a:t>
            </a:r>
            <a:r>
              <a:rPr lang="en-US" altLang="zh-CN" dirty="0"/>
              <a:t>2Bytes</a:t>
            </a:r>
            <a:r>
              <a:rPr lang="zh-CN" altLang="en-US" dirty="0"/>
              <a:t>表示的。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码距反例：校验码为</a:t>
            </a:r>
            <a:r>
              <a:rPr lang="en-US" altLang="zh-CN" dirty="0"/>
              <a:t>000</a:t>
            </a:r>
            <a:r>
              <a:rPr lang="zh-CN" altLang="en-US" dirty="0"/>
              <a:t>～</a:t>
            </a:r>
            <a:r>
              <a:rPr lang="en-US" altLang="zh-CN" dirty="0"/>
              <a:t>111</a:t>
            </a:r>
            <a:r>
              <a:rPr lang="zh-CN" altLang="en-US" dirty="0"/>
              <a:t>，无法发现</a:t>
            </a:r>
            <a:r>
              <a:rPr lang="en-US" altLang="zh-CN" dirty="0"/>
              <a:t>000</a:t>
            </a:r>
            <a:r>
              <a:rPr lang="zh-CN" altLang="en-US" dirty="0"/>
              <a:t>错成</a:t>
            </a:r>
            <a:r>
              <a:rPr lang="en-US" altLang="zh-CN" dirty="0"/>
              <a:t>001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校验位错的严重性小于数据位，故如此安排</a:t>
            </a:r>
            <a:r>
              <a:rPr lang="en-US" altLang="zh-CN" dirty="0"/>
              <a:t>P1P2P3P4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，其余增减；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0x(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前缀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P27-</a:t>
            </a:r>
            <a:r>
              <a:rPr lang="zh-CN" altLang="en-US" dirty="0"/>
              <a:t>看检验位的编码目标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506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看检验位编码方法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472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583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无符号数有</a:t>
            </a:r>
            <a:r>
              <a:rPr lang="en-US" altLang="zh-CN" dirty="0"/>
              <a:t>2</a:t>
            </a:r>
            <a:r>
              <a:rPr lang="zh-CN" altLang="en-US" dirty="0"/>
              <a:t>种方法</a:t>
            </a:r>
            <a:r>
              <a:rPr lang="en-US" altLang="zh-CN" dirty="0"/>
              <a:t>—</a:t>
            </a:r>
            <a:r>
              <a:rPr lang="zh-CN" altLang="en-US" dirty="0"/>
              <a:t>为数值、恒为</a:t>
            </a:r>
            <a:r>
              <a:rPr lang="en-US" altLang="zh-CN" dirty="0"/>
              <a:t>0</a:t>
            </a:r>
            <a:r>
              <a:rPr lang="zh-CN" altLang="en-US" dirty="0"/>
              <a:t>，前者值域增大</a:t>
            </a:r>
            <a:r>
              <a:rPr lang="en-US" altLang="zh-CN" dirty="0"/>
              <a:t>1</a:t>
            </a:r>
            <a:r>
              <a:rPr lang="zh-CN" altLang="en-US" dirty="0"/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思考：补码便于运算实现</a:t>
            </a:r>
            <a:r>
              <a:rPr lang="en-US" altLang="zh-CN" dirty="0"/>
              <a:t>(</a:t>
            </a:r>
            <a:r>
              <a:rPr lang="zh-CN" altLang="en-US" dirty="0"/>
              <a:t>减法无需比较大小，符号</a:t>
            </a:r>
            <a:r>
              <a:rPr lang="en-US" altLang="zh-CN" dirty="0"/>
              <a:t>/</a:t>
            </a:r>
            <a:r>
              <a:rPr lang="zh-CN" altLang="en-US" dirty="0"/>
              <a:t>数据可一起运算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C</a:t>
            </a:r>
            <a:r>
              <a:rPr lang="zh-CN" altLang="en-US" dirty="0"/>
              <a:t>语言编译器中，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的数据长度默认相同，可以不同（设置编译选项）。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si</a:t>
            </a:r>
            <a:r>
              <a:rPr lang="en-US" altLang="zh-CN" dirty="0"/>
              <a:t>=-1(0xFFFF)</a:t>
            </a:r>
            <a:r>
              <a:rPr lang="zh-CN" altLang="en-US" dirty="0"/>
              <a:t>；</a:t>
            </a:r>
            <a:r>
              <a:rPr lang="en-US" altLang="zh-CN" dirty="0" err="1"/>
              <a:t>si</a:t>
            </a:r>
            <a:r>
              <a:rPr lang="en-US" altLang="zh-CN" dirty="0"/>
              <a:t>=0x5678</a:t>
            </a:r>
            <a:r>
              <a:rPr lang="zh-CN" altLang="en-US" dirty="0"/>
              <a:t>；</a:t>
            </a:r>
            <a:r>
              <a:rPr lang="en-US" altLang="zh-CN" dirty="0" err="1"/>
              <a:t>ua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 err="1"/>
              <a:t>uy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/>
              <a:t>z=0xFFFFFFFE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思考：零扩展时，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n+k</a:t>
            </a:r>
            <a:r>
              <a:rPr kumimoji="1" lang="en-US" altLang="zh-CN" sz="8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~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/>
              <a:t>端接地；符号扩展时，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n+k</a:t>
            </a:r>
            <a:r>
              <a:rPr kumimoji="1" lang="en-US" altLang="zh-CN" sz="8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~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/>
              <a:t>端接</a:t>
            </a:r>
            <a:r>
              <a:rPr lang="en-US" altLang="zh-CN" dirty="0"/>
              <a:t>VCC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03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R</a:t>
            </a:r>
            <a:r>
              <a:rPr lang="en-US" altLang="zh-CN" sz="1200" baseline="-18000" dirty="0">
                <a:solidFill>
                  <a:schemeClr val="tx1"/>
                </a:solidFill>
              </a:rPr>
              <a:t>E</a:t>
            </a:r>
            <a:r>
              <a:rPr lang="en-US" altLang="zh-CN" sz="1200" dirty="0">
                <a:solidFill>
                  <a:schemeClr val="tx1"/>
                </a:solidFill>
              </a:rPr>
              <a:t>=2</a:t>
            </a:r>
            <a:r>
              <a:rPr lang="zh-CN" altLang="en-US" sz="1200" dirty="0">
                <a:solidFill>
                  <a:schemeClr val="tx1"/>
                </a:solidFill>
              </a:rPr>
              <a:t>的原因</a:t>
            </a:r>
            <a:r>
              <a:rPr lang="en-US" altLang="zh-CN" sz="1200" dirty="0">
                <a:solidFill>
                  <a:schemeClr val="tx1"/>
                </a:solidFill>
              </a:rPr>
              <a:t>--</a:t>
            </a:r>
            <a:r>
              <a:rPr lang="zh-CN" altLang="en-US" sz="1200" dirty="0">
                <a:solidFill>
                  <a:schemeClr val="tx1"/>
                </a:solidFill>
              </a:rPr>
              <a:t>整数的表数范围与基无关，</a:t>
            </a:r>
            <a:r>
              <a:rPr lang="zh-CN" altLang="en-US" sz="1100" dirty="0">
                <a:solidFill>
                  <a:schemeClr val="tx1"/>
                </a:solidFill>
              </a:rPr>
              <a:t>小利于对阶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057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P20-</a:t>
            </a:r>
            <a:r>
              <a:rPr lang="zh-CN" altLang="en-US" dirty="0"/>
              <a:t>看各种编码规则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/>
              <a:t>-54=10110</a:t>
            </a:r>
            <a:r>
              <a:rPr lang="en-US" altLang="zh-CN" baseline="0" dirty="0"/>
              <a:t> 1001010</a:t>
            </a:r>
            <a:r>
              <a:rPr lang="zh-CN" altLang="en-US" baseline="0" dirty="0"/>
              <a:t>，</a:t>
            </a:r>
            <a:r>
              <a:rPr lang="en-US" altLang="zh-CN" baseline="0" dirty="0"/>
              <a:t>644H=-0.1111</a:t>
            </a:r>
            <a:r>
              <a:rPr lang="zh-CN" altLang="en-US" baseline="0" dirty="0"/>
              <a:t>*</a:t>
            </a:r>
            <a:r>
              <a:rPr lang="en-US" altLang="zh-CN" baseline="0" dirty="0"/>
              <a:t>2</a:t>
            </a:r>
            <a:r>
              <a:rPr lang="en-US" altLang="zh-CN" baseline="30000" dirty="0"/>
              <a:t>-4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462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837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P48-</a:t>
            </a:r>
            <a:r>
              <a:rPr lang="zh-CN" altLang="en-US" dirty="0"/>
              <a:t>看</a:t>
            </a:r>
            <a:r>
              <a:rPr lang="en-US" altLang="zh-CN" dirty="0"/>
              <a:t>IEEE 754</a:t>
            </a:r>
            <a:r>
              <a:rPr lang="zh-CN" altLang="en-US" dirty="0"/>
              <a:t>编码方法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/>
              <a:t>1 10000110 011010…0=C3340000H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17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P102-</a:t>
            </a:r>
            <a:r>
              <a:rPr lang="zh-CN" altLang="en-US" dirty="0"/>
              <a:t>看加减运算的基础是逻辑运算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85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600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位域：长度为各变量长度的和，且为最长数据类型长度的倍数，变量长度≤类型长度，变量类型为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unsigned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bool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大部分编译器都进行了扩充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例</a:t>
            </a:r>
            <a:r>
              <a:rPr lang="en-US" altLang="zh-CN" dirty="0" err="1"/>
              <a:t>struct</a:t>
            </a:r>
            <a:r>
              <a:rPr lang="en-US" altLang="zh-CN" dirty="0"/>
              <a:t> N { </a:t>
            </a:r>
            <a:r>
              <a:rPr lang="en-US" altLang="zh-CN" dirty="0" err="1"/>
              <a:t>int</a:t>
            </a:r>
            <a:r>
              <a:rPr lang="en-US" altLang="zh-CN" dirty="0"/>
              <a:t> a:2; </a:t>
            </a:r>
            <a:r>
              <a:rPr lang="en-US" altLang="zh-CN" dirty="0" err="1"/>
              <a:t>int</a:t>
            </a:r>
            <a:r>
              <a:rPr lang="en-US" altLang="zh-CN" dirty="0"/>
              <a:t> b:4;}; </a:t>
            </a:r>
            <a:r>
              <a:rPr lang="en-US" altLang="zh-CN" dirty="0" err="1"/>
              <a:t>sizeof</a:t>
            </a:r>
            <a:r>
              <a:rPr lang="en-US" altLang="zh-CN" dirty="0"/>
              <a:t>(N)=</a:t>
            </a:r>
            <a:r>
              <a:rPr lang="en-US" altLang="zh-CN" dirty="0">
                <a:sym typeface="Symbol"/>
              </a:rPr>
              <a:t>max((2+4)/8,</a:t>
            </a:r>
            <a:r>
              <a:rPr lang="en-US" altLang="zh-CN" dirty="0"/>
              <a:t>sizeof(</a:t>
            </a:r>
            <a:r>
              <a:rPr lang="en-US" altLang="zh-CN" dirty="0" err="1"/>
              <a:t>int</a:t>
            </a:r>
            <a:r>
              <a:rPr lang="en-US" altLang="zh-CN" dirty="0"/>
              <a:t>))=4,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int</a:t>
            </a:r>
            <a:r>
              <a:rPr lang="zh-CN" altLang="en-US" baseline="0" dirty="0"/>
              <a:t>改为</a:t>
            </a:r>
            <a:r>
              <a:rPr lang="en-US" altLang="zh-CN" baseline="0" dirty="0"/>
              <a:t>short</a:t>
            </a:r>
            <a:r>
              <a:rPr lang="zh-CN" altLang="en-US" baseline="0" dirty="0"/>
              <a:t>时，</a:t>
            </a:r>
            <a:r>
              <a:rPr lang="en-US" altLang="zh-CN" baseline="0" dirty="0" err="1"/>
              <a:t>sizeof</a:t>
            </a:r>
            <a:r>
              <a:rPr lang="en-US" altLang="zh-CN" baseline="0" dirty="0"/>
              <a:t>(N)=2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联合</a:t>
            </a:r>
            <a:r>
              <a:rPr lang="en-US" altLang="zh-CN" baseline="0" dirty="0"/>
              <a:t>(union)</a:t>
            </a:r>
            <a:r>
              <a:rPr lang="zh-CN" altLang="en-US" baseline="0" dirty="0"/>
              <a:t>：</a:t>
            </a:r>
            <a:r>
              <a:rPr lang="zh-CN" altLang="en-US" dirty="0"/>
              <a:t>长度为各变量长度的</a:t>
            </a:r>
            <a:r>
              <a:rPr lang="zh-CN" altLang="en-US" baseline="0" dirty="0"/>
              <a:t>最大值。例</a:t>
            </a:r>
            <a:r>
              <a:rPr lang="en-US" altLang="zh-CN" baseline="0" dirty="0"/>
              <a:t>union M {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 a; char b;}; </a:t>
            </a:r>
            <a:r>
              <a:rPr lang="en-US" altLang="zh-CN" baseline="0" dirty="0" err="1"/>
              <a:t>sizeof</a:t>
            </a:r>
            <a:r>
              <a:rPr lang="en-US" altLang="zh-CN" baseline="0" dirty="0"/>
              <a:t>(M)=</a:t>
            </a:r>
            <a:r>
              <a:rPr lang="en-US" altLang="zh-CN" baseline="0" dirty="0" err="1"/>
              <a:t>sizeof</a:t>
            </a:r>
            <a:r>
              <a:rPr lang="en-US" altLang="zh-CN" baseline="0" dirty="0"/>
              <a:t>(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)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04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逻辑操作</a:t>
            </a:r>
            <a:r>
              <a:rPr lang="en-US" altLang="zh-CN" dirty="0"/>
              <a:t>(</a:t>
            </a:r>
            <a:r>
              <a:rPr lang="zh-CN" altLang="en-US"/>
              <a:t>如</a:t>
            </a:r>
            <a:r>
              <a:rPr lang="en-US" altLang="zh-CN"/>
              <a:t>&amp;)</a:t>
            </a:r>
            <a:r>
              <a:rPr lang="zh-CN" altLang="en-US" dirty="0"/>
              <a:t>的</a:t>
            </a:r>
            <a:r>
              <a:rPr lang="en-US" altLang="zh-CN" dirty="0"/>
              <a:t>OPD</a:t>
            </a:r>
            <a:r>
              <a:rPr lang="zh-CN" altLang="en-US" dirty="0"/>
              <a:t>为逻辑数，应采用无符号扩展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58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P16-</a:t>
            </a:r>
            <a:r>
              <a:rPr lang="zh-CN" altLang="en-US" dirty="0"/>
              <a:t>看</a:t>
            </a:r>
            <a:r>
              <a:rPr lang="en-US" altLang="zh-CN" dirty="0"/>
              <a:t>[-X]</a:t>
            </a:r>
            <a:r>
              <a:rPr lang="zh-CN" altLang="en-US" baseline="-18000" dirty="0"/>
              <a:t>补</a:t>
            </a:r>
            <a:r>
              <a:rPr lang="zh-CN" altLang="en-US" dirty="0"/>
              <a:t>与</a:t>
            </a:r>
            <a:r>
              <a:rPr lang="en-US" altLang="zh-CN" dirty="0"/>
              <a:t>[X]</a:t>
            </a:r>
            <a:r>
              <a:rPr lang="zh-CN" altLang="en-US" baseline="-18000" dirty="0"/>
              <a:t>补</a:t>
            </a:r>
            <a:r>
              <a:rPr lang="zh-CN" altLang="en-US" dirty="0"/>
              <a:t>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4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11425" indent="-2511425"/>
            <a:endParaRPr lang="en-US" altLang="zh-CN" sz="18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[X+Y]</a:t>
            </a:r>
            <a:r>
              <a:rPr lang="zh-CN" altLang="en-US" baseline="-25000" dirty="0"/>
              <a:t>补</a:t>
            </a:r>
            <a:r>
              <a:rPr lang="en-US" altLang="zh-CN" dirty="0"/>
              <a:t>=00100111</a:t>
            </a:r>
            <a:r>
              <a:rPr lang="zh-CN" altLang="en-US" dirty="0"/>
              <a:t>，</a:t>
            </a:r>
            <a:r>
              <a:rPr lang="en-US" altLang="zh-CN" dirty="0"/>
              <a:t>[X-Y]</a:t>
            </a:r>
            <a:r>
              <a:rPr lang="zh-CN" altLang="en-US" baseline="-25000" dirty="0"/>
              <a:t>补</a:t>
            </a:r>
            <a:r>
              <a:rPr lang="en-US" altLang="zh-CN" dirty="0"/>
              <a:t>=11110111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思考：加减法器的</a:t>
            </a:r>
            <a:r>
              <a:rPr lang="en-US" altLang="zh-CN" dirty="0"/>
              <a:t>op</a:t>
            </a:r>
            <a:r>
              <a:rPr lang="zh-CN" altLang="en-US" dirty="0"/>
              <a:t>引脚内部增加一个非门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看加法溢出特征</a:t>
            </a:r>
            <a:endParaRPr lang="en-US" altLang="zh-CN" dirty="0"/>
          </a:p>
          <a:p>
            <a:r>
              <a:rPr lang="en-US" altLang="zh-CN" dirty="0" err="1"/>
              <a:t>a#b#z+abz</a:t>
            </a:r>
            <a:r>
              <a:rPr lang="en-US" altLang="zh-CN" dirty="0"/>
              <a:t>#=</a:t>
            </a:r>
            <a:r>
              <a:rPr lang="en-US" altLang="zh-CN" dirty="0" err="1"/>
              <a:t>a#b#z+a#zbz+az#b#z+az#bz</a:t>
            </a:r>
            <a:r>
              <a:rPr lang="en-US" altLang="zh-CN" dirty="0"/>
              <a:t>#=(</a:t>
            </a:r>
            <a:r>
              <a:rPr lang="en-US" altLang="zh-CN" dirty="0" err="1"/>
              <a:t>a#z+az</a:t>
            </a:r>
            <a:r>
              <a:rPr lang="en-US" altLang="zh-CN" dirty="0"/>
              <a:t>#)(</a:t>
            </a:r>
            <a:r>
              <a:rPr lang="en-US" altLang="zh-CN" dirty="0" err="1"/>
              <a:t>b#z+bz</a:t>
            </a:r>
            <a:r>
              <a:rPr lang="en-US" altLang="zh-CN" dirty="0"/>
              <a:t>#)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894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练习：</a:t>
            </a:r>
            <a:r>
              <a:rPr lang="en-US" altLang="zh-CN" dirty="0"/>
              <a:t>[A]</a:t>
            </a:r>
            <a:r>
              <a:rPr lang="zh-CN" altLang="en-US" dirty="0"/>
              <a:t>补</a:t>
            </a:r>
            <a:r>
              <a:rPr lang="en-US" altLang="zh-CN" dirty="0"/>
              <a:t>=001111</a:t>
            </a:r>
            <a:r>
              <a:rPr lang="zh-CN" altLang="en-US" dirty="0"/>
              <a:t>，</a:t>
            </a:r>
            <a:r>
              <a:rPr lang="en-US" altLang="zh-CN" dirty="0"/>
              <a:t>[B]</a:t>
            </a:r>
            <a:r>
              <a:rPr lang="zh-CN" altLang="en-US" dirty="0"/>
              <a:t>补</a:t>
            </a:r>
            <a:r>
              <a:rPr lang="en-US" altLang="zh-CN" dirty="0"/>
              <a:t>=011000</a:t>
            </a:r>
            <a:r>
              <a:rPr lang="zh-CN" altLang="en-US" dirty="0"/>
              <a:t>，</a:t>
            </a:r>
            <a:r>
              <a:rPr lang="en-US" altLang="zh-CN" dirty="0"/>
              <a:t>[-B]</a:t>
            </a:r>
            <a:r>
              <a:rPr lang="zh-CN" altLang="en-US" dirty="0"/>
              <a:t>补</a:t>
            </a:r>
            <a:r>
              <a:rPr lang="en-US" altLang="zh-CN" dirty="0"/>
              <a:t>=101000</a:t>
            </a:r>
            <a:r>
              <a:rPr lang="zh-CN" altLang="en-US" dirty="0"/>
              <a:t>，</a:t>
            </a:r>
            <a:r>
              <a:rPr lang="en-US" altLang="zh-CN" dirty="0"/>
              <a:t>[A+B]</a:t>
            </a:r>
            <a:r>
              <a:rPr lang="zh-CN" altLang="en-US" dirty="0"/>
              <a:t>补</a:t>
            </a:r>
            <a:r>
              <a:rPr lang="en-US" altLang="zh-CN" dirty="0"/>
              <a:t>=100111</a:t>
            </a:r>
            <a:r>
              <a:rPr lang="zh-CN" altLang="en-US" dirty="0"/>
              <a:t>，</a:t>
            </a:r>
            <a:r>
              <a:rPr lang="en-US" altLang="zh-CN" dirty="0"/>
              <a:t>[A-B]</a:t>
            </a:r>
            <a:r>
              <a:rPr lang="zh-CN" altLang="en-US" dirty="0"/>
              <a:t>补</a:t>
            </a:r>
            <a:r>
              <a:rPr lang="en-US" altLang="zh-CN" dirty="0"/>
              <a:t>=110111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位符号位判断，</a:t>
            </a:r>
            <a:r>
              <a:rPr lang="en-US" altLang="zh-CN" dirty="0"/>
              <a:t>A+B</a:t>
            </a:r>
            <a:r>
              <a:rPr lang="zh-CN" altLang="en-US" dirty="0"/>
              <a:t>溢出（</a:t>
            </a:r>
            <a:r>
              <a:rPr lang="en-US" altLang="zh-CN" dirty="0"/>
              <a:t>0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/>
              <a:t>1=1</a:t>
            </a:r>
            <a:r>
              <a:rPr lang="zh-CN" altLang="en-US" dirty="0"/>
              <a:t>），</a:t>
            </a:r>
            <a:r>
              <a:rPr lang="en-US" altLang="zh-CN" dirty="0"/>
              <a:t>A-B</a:t>
            </a:r>
            <a:r>
              <a:rPr lang="zh-CN" altLang="en-US" dirty="0"/>
              <a:t>不溢出（</a:t>
            </a:r>
            <a:r>
              <a:rPr lang="en-US" altLang="zh-CN" dirty="0"/>
              <a:t>0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/>
              <a:t>0=0</a:t>
            </a:r>
            <a:r>
              <a:rPr lang="zh-CN" altLang="en-US"/>
              <a:t>）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P60-</a:t>
            </a:r>
            <a:r>
              <a:rPr lang="zh-CN" altLang="en-US" dirty="0"/>
              <a:t>看有</a:t>
            </a:r>
            <a:r>
              <a:rPr lang="en-US" altLang="zh-CN" dirty="0"/>
              <a:t>/</a:t>
            </a:r>
            <a:r>
              <a:rPr lang="zh-CN" altLang="en-US" dirty="0"/>
              <a:t>无符号运算规则相同、逻辑实现相同，</a:t>
            </a:r>
            <a:r>
              <a:rPr lang="en-US" altLang="zh-CN" dirty="0"/>
              <a:t>P62-</a:t>
            </a:r>
            <a:r>
              <a:rPr lang="zh-CN" altLang="en-US" dirty="0"/>
              <a:t>看溢出判断方法不同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P60-</a:t>
            </a:r>
            <a:r>
              <a:rPr lang="zh-CN" altLang="en-US" dirty="0"/>
              <a:t>看加减法器引脚（有</a:t>
            </a:r>
            <a:r>
              <a:rPr lang="en-US" altLang="zh-CN" dirty="0"/>
              <a:t>CF</a:t>
            </a:r>
            <a:r>
              <a:rPr lang="zh-CN" altLang="en-US" dirty="0"/>
              <a:t>），</a:t>
            </a:r>
            <a:r>
              <a:rPr lang="en-US" altLang="zh-CN" dirty="0"/>
              <a:t>P53-</a:t>
            </a:r>
            <a:r>
              <a:rPr lang="zh-CN" altLang="en-US" dirty="0"/>
              <a:t>看无符号关系运算，</a:t>
            </a:r>
            <a:r>
              <a:rPr lang="en-US" altLang="zh-CN" dirty="0"/>
              <a:t>P61-</a:t>
            </a:r>
            <a:r>
              <a:rPr lang="zh-CN" altLang="en-US" dirty="0"/>
              <a:t>看</a:t>
            </a:r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r>
              <a:rPr lang="zh-CN" altLang="en-US" sz="1200" dirty="0">
                <a:solidFill>
                  <a:schemeClr val="tx1"/>
                </a:solidFill>
              </a:rPr>
              <a:t>＜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-5</a:t>
            </a:r>
            <a:r>
              <a:rPr lang="zh-CN" altLang="en-US" sz="1200" dirty="0">
                <a:solidFill>
                  <a:schemeClr val="tx1"/>
                </a:solidFill>
              </a:rPr>
              <a:t>＜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运算结果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84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P60-</a:t>
            </a:r>
            <a:r>
              <a:rPr lang="zh-CN" altLang="en-US" dirty="0"/>
              <a:t>看补码加减法器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0251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x=10000110B</a:t>
            </a:r>
            <a:r>
              <a:rPr lang="zh-CN" altLang="en-US" dirty="0"/>
              <a:t>，</a:t>
            </a:r>
            <a:r>
              <a:rPr lang="en-US" altLang="zh-CN" dirty="0"/>
              <a:t>y=11110110B</a:t>
            </a:r>
            <a:r>
              <a:rPr lang="zh-CN" altLang="en-US" dirty="0"/>
              <a:t>，</a:t>
            </a:r>
            <a:r>
              <a:rPr lang="en-US" altLang="zh-CN" dirty="0"/>
              <a:t>z1=x-y=(0)10010000</a:t>
            </a:r>
            <a:r>
              <a:rPr lang="zh-CN" altLang="en-US" dirty="0"/>
              <a:t>，</a:t>
            </a:r>
            <a:r>
              <a:rPr lang="en-US" altLang="zh-CN" dirty="0"/>
              <a:t>z2=</a:t>
            </a:r>
            <a:r>
              <a:rPr lang="en-US" altLang="zh-CN" dirty="0" err="1"/>
              <a:t>x+y</a:t>
            </a:r>
            <a:r>
              <a:rPr lang="en-US" altLang="zh-CN" dirty="0"/>
              <a:t>=(1)01111100</a:t>
            </a:r>
            <a:r>
              <a:rPr lang="zh-CN" altLang="en-US" dirty="0"/>
              <a:t>，</a:t>
            </a:r>
            <a:r>
              <a:rPr lang="en-US" altLang="zh-CN" dirty="0"/>
              <a:t>(R1)=86H</a:t>
            </a:r>
            <a:r>
              <a:rPr lang="zh-CN" altLang="en-US" dirty="0"/>
              <a:t>，</a:t>
            </a:r>
            <a:r>
              <a:rPr lang="en-US" altLang="zh-CN" dirty="0"/>
              <a:t>(R5)=90H</a:t>
            </a:r>
            <a:r>
              <a:rPr lang="zh-CN" altLang="en-US" dirty="0"/>
              <a:t>，</a:t>
            </a:r>
            <a:r>
              <a:rPr lang="en-US" altLang="zh-CN" dirty="0"/>
              <a:t>(R6)=7CH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m=86H=-122</a:t>
            </a:r>
            <a:r>
              <a:rPr lang="zh-CN" altLang="en-US" dirty="0"/>
              <a:t>，</a:t>
            </a:r>
            <a:r>
              <a:rPr lang="en-US" altLang="zh-CN" dirty="0"/>
              <a:t>n=F6H</a:t>
            </a:r>
            <a:r>
              <a:rPr lang="zh-CN" altLang="en-US" dirty="0"/>
              <a:t>，</a:t>
            </a:r>
            <a:r>
              <a:rPr lang="en-US" altLang="zh-CN" dirty="0"/>
              <a:t>k1=m-n=x-y=86H-F6H=90H=-112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）能。加法器实现的是模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无符号加法运算；无符号的加法直接实现，减法用加补数来实现；根据补码加减公式，有符号的加法用机器数相加即可实现，减法用加机器数的补数即可实现；故整数加</a:t>
            </a:r>
            <a:r>
              <a:rPr lang="en-US" altLang="zh-CN" dirty="0"/>
              <a:t>/</a:t>
            </a:r>
            <a:r>
              <a:rPr lang="zh-CN" altLang="en-US" dirty="0"/>
              <a:t>减可用同一加法器及辅助电路实现。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）判断：若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同号相加或异号相减，结果与被加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减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数异号，则结果溢出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zh-CN" altLang="en-US" dirty="0"/>
              <a:t>应用：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机器数的最高位均为</a:t>
            </a:r>
            <a:r>
              <a:rPr lang="en-US" altLang="zh-CN" dirty="0"/>
              <a:t>1</a:t>
            </a:r>
            <a:r>
              <a:rPr lang="zh-CN" altLang="en-US" dirty="0"/>
              <a:t>，仅</a:t>
            </a:r>
            <a:r>
              <a:rPr lang="en-US" altLang="zh-CN" dirty="0"/>
              <a:t>k2</a:t>
            </a:r>
            <a:r>
              <a:rPr lang="zh-CN" altLang="en-US" dirty="0"/>
              <a:t>可能溢出（有符号加法），</a:t>
            </a:r>
            <a:r>
              <a:rPr lang="en-US" altLang="zh-CN" dirty="0"/>
              <a:t>k2=(1)01111100</a:t>
            </a:r>
            <a:r>
              <a:rPr lang="zh-CN" altLang="en-US" dirty="0"/>
              <a:t>，溢出。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8580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0509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B&gt;&gt;1=11110011</a:t>
            </a:r>
            <a:r>
              <a:rPr lang="zh-CN" altLang="en-US" dirty="0"/>
              <a:t>，</a:t>
            </a:r>
            <a:r>
              <a:rPr lang="en-US" altLang="zh-CN" dirty="0"/>
              <a:t>A+B&lt;&lt;2=10101011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748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看进位一起移位    思考：理论上不需要</a:t>
            </a:r>
            <a:r>
              <a:rPr lang="en-US" altLang="zh-CN" dirty="0"/>
              <a:t>(long=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，实际上需要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=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；判断部分积的高位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看部分积</a:t>
            </a:r>
            <a:r>
              <a:rPr lang="en-US" altLang="zh-CN" dirty="0"/>
              <a:t>-</a:t>
            </a:r>
            <a:r>
              <a:rPr lang="zh-CN" altLang="en-US" dirty="0"/>
              <a:t>乘数空位的关系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9205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2262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2n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符号</a:t>
            </a:r>
            <a:r>
              <a:rPr lang="en-US" altLang="zh-CN" dirty="0"/>
              <a:t>)+2n-1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乘积</a:t>
            </a:r>
            <a:r>
              <a:rPr lang="en-US" altLang="zh-CN" dirty="0"/>
              <a:t>)</a:t>
            </a:r>
            <a:r>
              <a:rPr lang="zh-CN" altLang="en-US" dirty="0"/>
              <a:t>，乘积</a:t>
            </a:r>
            <a:r>
              <a:rPr lang="en-US" altLang="zh-CN" dirty="0"/>
              <a:t>=2n-2</a:t>
            </a:r>
            <a:r>
              <a:rPr lang="zh-CN" altLang="en-US" dirty="0"/>
              <a:t>位</a:t>
            </a:r>
            <a:r>
              <a:rPr lang="en-US" altLang="zh-CN" dirty="0"/>
              <a:t>(n-1</a:t>
            </a:r>
            <a:r>
              <a:rPr lang="zh-CN" altLang="en-US" dirty="0"/>
              <a:t>位乘法</a:t>
            </a:r>
            <a:r>
              <a:rPr lang="en-US" altLang="zh-CN" dirty="0"/>
              <a:t>)+1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扩展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P74-</a:t>
            </a:r>
            <a:r>
              <a:rPr lang="zh-CN" altLang="en-US" dirty="0"/>
              <a:t>看无符号乘法运算规则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35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P76-</a:t>
            </a:r>
            <a:r>
              <a:rPr lang="zh-CN" altLang="en-US" dirty="0">
                <a:solidFill>
                  <a:schemeClr val="tx1"/>
                </a:solidFill>
              </a:rPr>
              <a:t>看乘法器组成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1292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P78-</a:t>
            </a:r>
            <a:r>
              <a:rPr lang="zh-CN" altLang="en-US" dirty="0"/>
              <a:t>看原码成运算方法及步骤，</a:t>
            </a:r>
            <a:r>
              <a:rPr lang="en-US" altLang="zh-CN" dirty="0"/>
              <a:t>P77-</a:t>
            </a:r>
            <a:r>
              <a:rPr lang="zh-CN" altLang="en-US" dirty="0"/>
              <a:t>对比无符号乘法的流程，思考：增加了与符号相关的操作（求积符、求绝对值、置积符）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849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看附加位初值，</a:t>
            </a:r>
            <a:r>
              <a:rPr lang="en-US" altLang="zh-CN" dirty="0"/>
              <a:t>P74-</a:t>
            </a:r>
            <a:r>
              <a:rPr lang="zh-CN" altLang="en-US" dirty="0"/>
              <a:t>对比无符号乘法</a:t>
            </a:r>
            <a:endParaRPr lang="en-US" altLang="zh-CN" dirty="0"/>
          </a:p>
          <a:p>
            <a:r>
              <a:rPr lang="zh-CN" altLang="en-US" dirty="0"/>
              <a:t>思考：除</a:t>
            </a:r>
            <a:r>
              <a:rPr lang="en-US" altLang="zh-CN" dirty="0"/>
              <a:t>+0</a:t>
            </a:r>
            <a:r>
              <a:rPr lang="zh-CN" altLang="en-US" dirty="0"/>
              <a:t>外，</a:t>
            </a:r>
            <a:r>
              <a:rPr lang="en-US" altLang="zh-CN" b="0" dirty="0"/>
              <a:t>+</a:t>
            </a:r>
            <a:r>
              <a:rPr kumimoji="1" lang="en-US" altLang="zh-CN" sz="1200" b="0" kern="12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[A]</a:t>
            </a:r>
            <a:r>
              <a:rPr kumimoji="1" lang="zh-CN" altLang="en-US" sz="1200" b="0" kern="1200" baseline="-160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补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与</a:t>
            </a:r>
            <a:r>
              <a:rPr lang="en-US" altLang="zh-CN" b="0" dirty="0"/>
              <a:t>+</a:t>
            </a:r>
            <a:r>
              <a:rPr kumimoji="1" lang="en-US" altLang="zh-CN" sz="1200" b="0" kern="12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[-A]</a:t>
            </a:r>
            <a:r>
              <a:rPr kumimoji="1" lang="zh-CN" altLang="en-US" sz="1200" b="0" kern="1200" baseline="-160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补</a:t>
            </a:r>
            <a:r>
              <a:rPr kumimoji="1" lang="zh-CN" altLang="en-US" sz="1200" b="0" kern="1200" baseline="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永远交替进行，故永远不会产生进位</a:t>
            </a:r>
            <a:endParaRPr lang="zh-CN" altLang="en-US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8787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7485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P76-</a:t>
            </a:r>
            <a:r>
              <a:rPr lang="zh-CN" altLang="en-US" dirty="0"/>
              <a:t>对比无符号乘法器组成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02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原</a:t>
            </a:r>
            <a:r>
              <a:rPr lang="en-US" altLang="zh-CN" dirty="0"/>
              <a:t>=10100</a:t>
            </a:r>
            <a:r>
              <a:rPr lang="zh-CN" altLang="en-US" dirty="0"/>
              <a:t>，</a:t>
            </a:r>
            <a:r>
              <a:rPr lang="en-US" altLang="zh-CN" dirty="0"/>
              <a:t>Y=-0110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P77-</a:t>
            </a:r>
            <a:r>
              <a:rPr lang="zh-CN" altLang="en-US" dirty="0"/>
              <a:t>对比无符号乘法，思考：增加了一种加数，带进位右移改为算术右移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8200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2828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P91-</a:t>
            </a:r>
            <a:r>
              <a:rPr lang="zh-CN" altLang="en-US" dirty="0"/>
              <a:t>看尾数舍入方法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2286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①控制线</a:t>
            </a:r>
            <a:r>
              <a:rPr lang="en-US" altLang="zh-CN" dirty="0"/>
              <a:t>G</a:t>
            </a:r>
            <a:r>
              <a:rPr lang="en-US" altLang="zh-CN" baseline="0" dirty="0"/>
              <a:t> </a:t>
            </a:r>
            <a:r>
              <a:rPr lang="zh-CN" altLang="en-US" dirty="0"/>
              <a:t>②使能线</a:t>
            </a:r>
            <a:r>
              <a:rPr lang="en-US" altLang="zh-CN" dirty="0"/>
              <a:t>E</a:t>
            </a:r>
            <a:r>
              <a:rPr lang="zh-CN" altLang="en-US" dirty="0"/>
              <a:t>等 ③</a:t>
            </a:r>
            <a:r>
              <a:rPr lang="en-US" altLang="zh-CN" dirty="0"/>
              <a:t>Y7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/>
              <a:t>Y0 </a:t>
            </a:r>
            <a:r>
              <a:rPr lang="zh-CN" altLang="en-US" dirty="0"/>
              <a:t>④选择线</a:t>
            </a:r>
            <a:r>
              <a:rPr lang="en-US" altLang="zh-CN" dirty="0"/>
              <a:t>S2~S0 </a:t>
            </a:r>
            <a:r>
              <a:rPr lang="zh-CN" altLang="en-US" dirty="0"/>
              <a:t>⑤</a:t>
            </a:r>
            <a:r>
              <a:rPr lang="en-US" altLang="zh-CN" dirty="0"/>
              <a:t>Ci-1 </a:t>
            </a:r>
            <a:r>
              <a:rPr lang="zh-CN" altLang="en-US" dirty="0"/>
              <a:t>⑥</a:t>
            </a:r>
            <a:r>
              <a:rPr lang="en-US" altLang="zh-CN" dirty="0"/>
              <a:t>Ci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：①一个</a:t>
            </a:r>
            <a:r>
              <a:rPr lang="en-US" altLang="zh-CN" dirty="0"/>
              <a:t>AND</a:t>
            </a:r>
            <a:r>
              <a:rPr lang="zh-CN" altLang="en-US" dirty="0"/>
              <a:t>、一个</a:t>
            </a:r>
            <a:r>
              <a:rPr lang="en-US" altLang="zh-CN" dirty="0"/>
              <a:t>MUX</a:t>
            </a:r>
            <a:r>
              <a:rPr lang="zh-CN" altLang="en-US" dirty="0"/>
              <a:t>；②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个或门，</a:t>
            </a:r>
            <a:r>
              <a:rPr lang="en-US" altLang="zh-CN" dirty="0"/>
              <a:t>AB+BE</a:t>
            </a:r>
            <a:r>
              <a:rPr lang="zh-CN" altLang="en-US" dirty="0"/>
              <a:t>。不可以用三态门（逻辑值</a:t>
            </a:r>
            <a:r>
              <a:rPr lang="en-US" altLang="zh-CN" dirty="0"/>
              <a:t>&amp;</a:t>
            </a:r>
            <a:r>
              <a:rPr lang="zh-CN" altLang="en-US" dirty="0"/>
              <a:t>高阻值</a:t>
            </a:r>
            <a:r>
              <a:rPr lang="en-US" altLang="zh-CN" dirty="0"/>
              <a:t>=</a:t>
            </a:r>
            <a:r>
              <a:rPr lang="zh-CN" altLang="en-US" dirty="0"/>
              <a:t>高阻）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S=Y</a:t>
            </a:r>
            <a:r>
              <a:rPr lang="en-US" altLang="zh-CN" baseline="-18000" dirty="0"/>
              <a:t>O</a:t>
            </a:r>
            <a:r>
              <a:rPr lang="en-US" altLang="zh-CN" dirty="0"/>
              <a:t>&amp;X</a:t>
            </a:r>
            <a:r>
              <a:rPr lang="en-US" altLang="zh-CN" baseline="-18000" dirty="0"/>
              <a:t>O</a:t>
            </a:r>
            <a:r>
              <a:rPr lang="en-US" altLang="zh-CN" dirty="0"/>
              <a:t>+Y</a:t>
            </a:r>
            <a:r>
              <a:rPr lang="en-US" altLang="zh-CN" baseline="-18000" dirty="0"/>
              <a:t>A</a:t>
            </a:r>
            <a:r>
              <a:rPr lang="en-US" altLang="zh-CN" dirty="0"/>
              <a:t>&amp;(X</a:t>
            </a:r>
            <a:r>
              <a:rPr lang="en-US" altLang="zh-CN" baseline="-18000" dirty="0"/>
              <a:t>O</a:t>
            </a:r>
            <a:r>
              <a:rPr lang="en-US" altLang="zh-CN" dirty="0"/>
              <a:t>+</a:t>
            </a:r>
            <a:r>
              <a:rPr lang="en-US" altLang="zh-CN" baseline="0" dirty="0"/>
              <a:t>X</a:t>
            </a:r>
            <a:r>
              <a:rPr lang="en-US" altLang="zh-CN" baseline="-18000" dirty="0"/>
              <a:t>A</a:t>
            </a:r>
            <a:r>
              <a:rPr lang="en-US" altLang="zh-CN" dirty="0"/>
              <a:t>)+Y</a:t>
            </a:r>
            <a:r>
              <a:rPr lang="en-US" altLang="zh-CN" baseline="-18000" dirty="0"/>
              <a:t>B</a:t>
            </a:r>
            <a:r>
              <a:rPr lang="en-US" altLang="zh-CN" dirty="0"/>
              <a:t>&amp;(X</a:t>
            </a:r>
            <a:r>
              <a:rPr lang="en-US" altLang="zh-CN" baseline="-18000" dirty="0"/>
              <a:t>O</a:t>
            </a:r>
            <a:r>
              <a:rPr lang="en-US" altLang="zh-CN" dirty="0"/>
              <a:t>+X</a:t>
            </a:r>
            <a:r>
              <a:rPr lang="en-US" altLang="zh-CN" baseline="-18000" dirty="0"/>
              <a:t>B</a:t>
            </a:r>
            <a:r>
              <a:rPr lang="en-US" altLang="zh-CN" dirty="0"/>
              <a:t>)+Y</a:t>
            </a:r>
            <a:r>
              <a:rPr lang="en-US" altLang="zh-CN" baseline="-18000" dirty="0"/>
              <a:t>AB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个译码器＋</a:t>
            </a:r>
            <a:r>
              <a:rPr lang="en-US" altLang="zh-CN" dirty="0"/>
              <a:t>3</a:t>
            </a:r>
            <a:r>
              <a:rPr lang="zh-CN" altLang="en-US" dirty="0"/>
              <a:t>个与门＋</a:t>
            </a:r>
            <a:r>
              <a:rPr lang="en-US" altLang="zh-CN" dirty="0"/>
              <a:t>3</a:t>
            </a:r>
            <a:r>
              <a:rPr lang="zh-CN" altLang="en-US" dirty="0"/>
              <a:t>个或门</a:t>
            </a:r>
            <a:r>
              <a:rPr lang="en-US" altLang="zh-CN" dirty="0"/>
              <a:t>(OR2*2</a:t>
            </a:r>
            <a:r>
              <a:rPr lang="zh-CN" altLang="en-US" dirty="0"/>
              <a:t>、</a:t>
            </a:r>
            <a:r>
              <a:rPr lang="en-US" altLang="zh-CN" dirty="0"/>
              <a:t>OR4*1)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个选择器＋</a:t>
            </a:r>
            <a:r>
              <a:rPr lang="en-US" altLang="zh-CN" dirty="0"/>
              <a:t>1</a:t>
            </a:r>
            <a:r>
              <a:rPr lang="zh-CN" altLang="en-US" dirty="0"/>
              <a:t>个译码器＋</a:t>
            </a:r>
            <a:r>
              <a:rPr lang="en-US" altLang="zh-CN" dirty="0"/>
              <a:t>2</a:t>
            </a:r>
            <a:r>
              <a:rPr lang="zh-CN" altLang="en-US" dirty="0"/>
              <a:t>个或门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231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①控制电平</a:t>
            </a:r>
            <a:r>
              <a:rPr lang="en-US" altLang="zh-CN" dirty="0"/>
              <a:t>E </a:t>
            </a:r>
            <a:r>
              <a:rPr lang="zh-CN" altLang="en-US" dirty="0"/>
              <a:t>②</a:t>
            </a:r>
            <a:r>
              <a:rPr lang="en-US" altLang="zh-CN" dirty="0"/>
              <a:t>CP</a:t>
            </a:r>
            <a:r>
              <a:rPr lang="en-US" altLang="zh-CN" baseline="0" dirty="0"/>
              <a:t> </a:t>
            </a:r>
            <a:r>
              <a:rPr lang="zh-CN" altLang="en-US" dirty="0"/>
              <a:t>③</a:t>
            </a:r>
            <a:r>
              <a:rPr lang="en-US" altLang="zh-CN" dirty="0"/>
              <a:t>Q7~Q0  </a:t>
            </a:r>
            <a:r>
              <a:rPr lang="zh-CN" altLang="en-US" dirty="0"/>
              <a:t>④置数</a:t>
            </a:r>
            <a:r>
              <a:rPr lang="en-US" altLang="zh-CN" dirty="0"/>
              <a:t>(</a:t>
            </a:r>
            <a:r>
              <a:rPr lang="zh-CN" altLang="en-US" dirty="0"/>
              <a:t>写入</a:t>
            </a:r>
            <a:r>
              <a:rPr lang="en-US" altLang="zh-CN" dirty="0"/>
              <a:t>) </a:t>
            </a:r>
            <a:r>
              <a:rPr lang="zh-CN" altLang="en-US" dirty="0"/>
              <a:t>⑤</a:t>
            </a:r>
            <a:r>
              <a:rPr lang="en-US" altLang="zh-CN" dirty="0"/>
              <a:t>CP</a:t>
            </a:r>
            <a:r>
              <a:rPr lang="zh-CN" altLang="en-US" dirty="0"/>
              <a:t>、</a:t>
            </a:r>
            <a:r>
              <a:rPr lang="en-US" altLang="zh-CN" dirty="0"/>
              <a:t>D2~D0</a:t>
            </a:r>
            <a:r>
              <a:rPr lang="zh-CN" altLang="en-US" dirty="0"/>
              <a:t>、</a:t>
            </a:r>
            <a:r>
              <a:rPr lang="en-US" altLang="zh-CN" dirty="0"/>
              <a:t>LD</a:t>
            </a:r>
          </a:p>
          <a:p>
            <a:r>
              <a:rPr lang="zh-CN" altLang="en-US" dirty="0"/>
              <a:t>思考：保持就是读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3728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A=B</a:t>
            </a:r>
            <a:r>
              <a:rPr lang="zh-CN" altLang="en-US" dirty="0"/>
              <a:t>的实现：将内部的异或门结果，再或非一下即可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4738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2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负数用正补数表示，加法运算时操作数的符号相同，只进行加法，结果符号按规则确定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补</a:t>
            </a:r>
            <a:r>
              <a:rPr lang="en-US" altLang="zh-CN" dirty="0"/>
              <a:t>=110100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补</a:t>
            </a:r>
            <a:r>
              <a:rPr lang="en-US" altLang="zh-CN" dirty="0"/>
              <a:t>=001100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7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14ACA591-8AB8-422E-B769-DC3EBB4193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b="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2" Type="http://schemas.microsoft.com/office/2007/relationships/media" Target="../media/media3.wav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5&#31456;.pptx#-1,18,PowerPoint &#28436;&#31034;&#25991;&#31295;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7.xml"/><Relationship Id="rId5" Type="http://schemas.openxmlformats.org/officeDocument/2006/relationships/slide" Target="slide58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wav"/><Relationship Id="rId7" Type="http://schemas.openxmlformats.org/officeDocument/2006/relationships/image" Target="../media/image2.wmf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slide" Target="slide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3&#31456;.pptx#-1,47,PowerPoint &#28436;&#31034;&#25991;&#31295;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slide" Target="slide16.xml"/><Relationship Id="rId5" Type="http://schemas.openxmlformats.org/officeDocument/2006/relationships/slide" Target="slide96.xml"/><Relationship Id="rId4" Type="http://schemas.openxmlformats.org/officeDocument/2006/relationships/notesSlide" Target="../notesSlides/notesSlide3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7" Type="http://schemas.openxmlformats.org/officeDocument/2006/relationships/slide" Target="slide10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22797;&#20064;.pptx#-1,10,PowerPoint &#28436;&#31034;&#25991;&#31295;" TargetMode="External"/><Relationship Id="rId5" Type="http://schemas.openxmlformats.org/officeDocument/2006/relationships/slide" Target="slide65.xml"/><Relationship Id="rId4" Type="http://schemas.openxmlformats.org/officeDocument/2006/relationships/slide" Target="slide6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22797;&#20064;.pptx#-1,10,PowerPoint &#28436;&#31034;&#25991;&#31295;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7.xml"/><Relationship Id="rId4" Type="http://schemas.openxmlformats.org/officeDocument/2006/relationships/slide" Target="slide6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1.xml"/><Relationship Id="rId4" Type="http://schemas.openxmlformats.org/officeDocument/2006/relationships/slide" Target="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5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第二章 数据的表示与运算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508450" y="5613624"/>
            <a:ext cx="1583830" cy="315412"/>
          </a:xfrm>
          <a:prstGeom prst="rect">
            <a:avLst/>
          </a:prstGeom>
          <a:solidFill>
            <a:srgbClr val="CC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346735"/>
            <a:ext cx="70209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/>
              <a:t>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硬件是有模运算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减法不比较大小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符号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数值一起运算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97139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*编码思想：</a:t>
            </a:r>
            <a:r>
              <a:rPr lang="zh-CN" altLang="en-US" dirty="0">
                <a:solidFill>
                  <a:schemeClr val="tx1"/>
                </a:solidFill>
              </a:rPr>
              <a:t>机器数的</a:t>
            </a:r>
            <a:r>
              <a:rPr lang="zh-CN" altLang="en-US" u="sng" dirty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chemeClr val="tx1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  </a:t>
            </a:r>
            <a:r>
              <a:rPr lang="zh-CN" altLang="en-US" u="sng" dirty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chemeClr val="tx1"/>
                </a:solidFill>
              </a:rPr>
              <a:t>正补数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419553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611560" y="5131634"/>
            <a:ext cx="8424866" cy="825500"/>
            <a:chOff x="793" y="2819"/>
            <a:chExt cx="5307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793" y="2945"/>
              <a:ext cx="222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61" y="2819"/>
              <a:ext cx="303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0×2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i="1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×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|)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2994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923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为了使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负数的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en-US" altLang="zh-CN" sz="2200" baseline="-18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=1</a:t>
            </a:r>
            <a:r>
              <a:rPr lang="zh-CN" altLang="en-US" sz="2200" dirty="0">
                <a:solidFill>
                  <a:schemeClr val="tx1"/>
                </a:solidFill>
                <a:latin typeface="+mn-lt"/>
              </a:rPr>
              <a:t>，应为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不是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75656" y="809305"/>
            <a:ext cx="756101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zh-CN" altLang="en-US" u="sng" dirty="0">
                <a:solidFill>
                  <a:schemeClr val="tx1"/>
                </a:solidFill>
              </a:rPr>
              <a:t>用加法实现</a:t>
            </a: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sz="2000" dirty="0">
                <a:solidFill>
                  <a:srgbClr val="FF3399"/>
                </a:solidFill>
              </a:rPr>
              <a:t>←</a:t>
            </a:r>
            <a:r>
              <a:rPr lang="zh-CN" altLang="en-US" sz="1800" dirty="0">
                <a:solidFill>
                  <a:srgbClr val="FF3399"/>
                </a:solidFill>
              </a:rPr>
              <a:t>加法无需比较</a:t>
            </a:r>
            <a:endParaRPr lang="en-US" altLang="zh-CN" sz="1800" dirty="0">
              <a:solidFill>
                <a:srgbClr val="FF3399"/>
              </a:solidFill>
            </a:endParaRPr>
          </a:p>
          <a:p>
            <a:r>
              <a:rPr lang="zh-CN" altLang="en-US" sz="2000" dirty="0">
                <a:solidFill>
                  <a:srgbClr val="990099"/>
                </a:solidFill>
              </a:rPr>
              <a:t>   如：</a:t>
            </a: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r>
              <a:rPr lang="zh-CN" altLang="en-US" sz="2000" dirty="0">
                <a:solidFill>
                  <a:srgbClr val="C00000"/>
                </a:solidFill>
              </a:rPr>
              <a:t>－</a:t>
            </a: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≡9</a:t>
            </a:r>
            <a:r>
              <a:rPr lang="zh-CN" altLang="en-US" sz="2000" dirty="0">
                <a:solidFill>
                  <a:srgbClr val="C00000"/>
                </a:solidFill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</a:rPr>
              <a:t>8 </a:t>
            </a:r>
            <a:r>
              <a:rPr lang="en-US" altLang="zh-CN" sz="2000" dirty="0">
                <a:solidFill>
                  <a:schemeClr val="tx1"/>
                </a:solidFill>
              </a:rPr>
              <a:t>(mod 12)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9≡4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3 (mod 12)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475656" y="1666561"/>
            <a:ext cx="756101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   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负数</a:t>
            </a:r>
            <a:r>
              <a:rPr lang="zh-CN" altLang="en-US" u="sng" dirty="0">
                <a:solidFill>
                  <a:schemeClr val="tx1"/>
                </a:solidFill>
              </a:rPr>
              <a:t>用其正补数表示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z="1800" dirty="0">
                <a:solidFill>
                  <a:srgbClr val="FF3399"/>
                </a:solidFill>
              </a:rPr>
              <a:t>←加负数＝减正数</a:t>
            </a:r>
            <a:endParaRPr lang="en-US" altLang="zh-CN" sz="18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符号</a:t>
            </a:r>
            <a:r>
              <a:rPr lang="zh-CN" altLang="en-US" u="sng" dirty="0">
                <a:solidFill>
                  <a:schemeClr val="tx1"/>
                </a:solidFill>
              </a:rPr>
              <a:t>表示本身</a:t>
            </a:r>
            <a:r>
              <a:rPr lang="en-US" altLang="zh-CN" u="sng" dirty="0">
                <a:solidFill>
                  <a:schemeClr val="tx1"/>
                </a:solidFill>
              </a:rPr>
              <a:t>/</a:t>
            </a:r>
            <a:r>
              <a:rPr lang="zh-CN" altLang="en-US" u="sng" dirty="0">
                <a:solidFill>
                  <a:schemeClr val="tx1"/>
                </a:solidFill>
              </a:rPr>
              <a:t>正补数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zh-CN" altLang="en-US" sz="1800" dirty="0">
                <a:solidFill>
                  <a:srgbClr val="FF3399"/>
                </a:solidFill>
              </a:rPr>
              <a:t>←基于最高位进位</a:t>
            </a:r>
            <a:endParaRPr lang="en-US" altLang="zh-CN" dirty="0">
              <a:solidFill>
                <a:srgbClr val="FF3399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   如：</a:t>
            </a:r>
            <a:r>
              <a:rPr lang="en-US" altLang="zh-CN" sz="2000" spc="-100" dirty="0">
                <a:solidFill>
                  <a:schemeClr val="tx1"/>
                </a:solidFill>
              </a:rPr>
              <a:t>4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chemeClr val="tx1"/>
                </a:solidFill>
              </a:rPr>
              <a:t>(</a:t>
            </a:r>
            <a:r>
              <a:rPr lang="en-US" altLang="zh-CN" sz="2000" spc="-100" dirty="0">
                <a:solidFill>
                  <a:srgbClr val="C00000"/>
                </a:solidFill>
              </a:rPr>
              <a:t>-3</a:t>
            </a:r>
            <a:r>
              <a:rPr lang="en-US" altLang="zh-CN" sz="2000" spc="-100" dirty="0">
                <a:solidFill>
                  <a:schemeClr val="tx1"/>
                </a:solidFill>
              </a:rPr>
              <a:t>)≡4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rgbClr val="C00000"/>
                </a:solidFill>
              </a:rPr>
              <a:t>9</a:t>
            </a:r>
            <a:r>
              <a:rPr lang="en-US" altLang="zh-CN" sz="2000" spc="-100" dirty="0">
                <a:solidFill>
                  <a:schemeClr val="tx1"/>
                </a:solidFill>
              </a:rPr>
              <a:t>≡1 (mod 12)</a:t>
            </a:r>
            <a:r>
              <a:rPr lang="zh-CN" altLang="en-US" sz="2000" spc="-100" dirty="0">
                <a:solidFill>
                  <a:schemeClr val="tx1"/>
                </a:solidFill>
              </a:rPr>
              <a:t>，</a:t>
            </a:r>
            <a:r>
              <a:rPr lang="en-US" altLang="zh-CN" sz="2000" spc="-100" dirty="0">
                <a:solidFill>
                  <a:schemeClr val="tx1"/>
                </a:solidFill>
              </a:rPr>
              <a:t>(-4)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chemeClr val="tx1"/>
                </a:solidFill>
              </a:rPr>
              <a:t>2≡8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chemeClr val="tx1"/>
                </a:solidFill>
              </a:rPr>
              <a:t>2≡10 (mod 12)</a:t>
            </a: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6444208" y="6405712"/>
            <a:ext cx="1152128" cy="263648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-169751"/>
              <a:gd name="adj6" fmla="val -3062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＝正补数</a:t>
            </a:r>
            <a:endParaRPr lang="zh-CN" altLang="en-US" sz="1800" b="1" i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23928" y="2888904"/>
            <a:ext cx="3744416" cy="468088"/>
            <a:chOff x="3923928" y="2888904"/>
            <a:chExt cx="3744416" cy="468088"/>
          </a:xfrm>
        </p:grpSpPr>
        <p:sp>
          <p:nvSpPr>
            <p:cNvPr id="20" name="Text Box 260"/>
            <p:cNvSpPr txBox="1">
              <a:spLocks noChangeArrowheads="1"/>
            </p:cNvSpPr>
            <p:nvPr/>
          </p:nvSpPr>
          <p:spPr bwMode="auto">
            <a:xfrm>
              <a:off x="3923928" y="3068992"/>
              <a:ext cx="3672407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spc="-100" dirty="0">
                  <a:solidFill>
                    <a:schemeClr val="tx1"/>
                  </a:solidFill>
                </a:rPr>
                <a:t>需求：结果符号应表示本身或正补数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H="1" flipV="1">
              <a:off x="4355977" y="2888904"/>
              <a:ext cx="2088231" cy="1800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7308304" y="2888904"/>
              <a:ext cx="360040" cy="1800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pic>
        <p:nvPicPr>
          <p:cNvPr id="11" name="音频 10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19"/>
    </mc:Choice>
    <mc:Fallback xmlns="">
      <p:transition spd="slow" advTm="30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3" grpId="0" animBg="1"/>
      <p:bldP spid="370694" grpId="0"/>
      <p:bldP spid="370695" grpId="0"/>
      <p:bldP spid="370700" grpId="0"/>
      <p:bldP spid="19" grpId="0"/>
      <p:bldP spid="22" grpId="0"/>
      <p:bldP spid="24" grpId="0" animBg="1"/>
      <p:bldP spid="24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5581649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串行进位逻辑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5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3203724" y="2924944"/>
            <a:ext cx="58327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串行形成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619672" y="3429000"/>
            <a:ext cx="568875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、先行进位加法器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同时形成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，以提高运算速度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904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产生函数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传递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AutoShape 1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5641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*4</a:t>
            </a:r>
            <a:r>
              <a:rPr lang="zh-CN" altLang="en-US" dirty="0">
                <a:solidFill>
                  <a:srgbClr val="C00000"/>
                </a:solidFill>
              </a:rPr>
              <a:t>位先行进位电路：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96977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904031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85052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*4</a:t>
            </a:r>
            <a:r>
              <a:rPr lang="zh-CN" altLang="en-US" dirty="0">
                <a:solidFill>
                  <a:srgbClr val="C00000"/>
                </a:solidFill>
              </a:rPr>
              <a:t>位先行进位逻辑：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264393"/>
            <a:ext cx="2160588" cy="395288"/>
          </a:xfrm>
          <a:prstGeom prst="wedgeRectCallout">
            <a:avLst>
              <a:gd name="adj1" fmla="val -66755"/>
              <a:gd name="adj2" fmla="val 47435"/>
            </a:avLst>
          </a:prstGeom>
          <a:noFill/>
          <a:ln w="15875" algn="ctr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*4</a:t>
            </a:r>
            <a:r>
              <a:rPr lang="zh-CN" altLang="en-US" dirty="0">
                <a:solidFill>
                  <a:srgbClr val="C00000"/>
                </a:solidFill>
              </a:rPr>
              <a:t>位先行进位加法器的组成：</a:t>
            </a:r>
            <a:r>
              <a:rPr lang="zh-CN" altLang="en-US" dirty="0">
                <a:solidFill>
                  <a:schemeClr val="tx1"/>
                </a:solidFill>
              </a:rPr>
              <a:t>全加器需输出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2638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*n</a:t>
            </a:r>
            <a:r>
              <a:rPr lang="zh-CN" altLang="en-US" dirty="0">
                <a:solidFill>
                  <a:srgbClr val="C00000"/>
                </a:solidFill>
              </a:rPr>
              <a:t>位先行进位加法器的组成：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进位逻辑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u="sng" dirty="0">
                <a:solidFill>
                  <a:schemeClr val="tx1"/>
                </a:solidFill>
              </a:rPr>
              <a:t>全并行</a:t>
            </a:r>
            <a:r>
              <a:rPr lang="zh-CN" altLang="en-US" dirty="0">
                <a:solidFill>
                  <a:schemeClr val="tx1"/>
                </a:solidFill>
              </a:rPr>
              <a:t>、组间串行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下图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967191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114" name="Text Box 47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381328"/>
            <a:ext cx="1372385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返回定点运算</a:t>
            </a:r>
          </a:p>
        </p:txBody>
      </p:sp>
      <p:grpSp>
        <p:nvGrpSpPr>
          <p:cNvPr id="182" name="Group 326"/>
          <p:cNvGrpSpPr>
            <a:grpSpLocks/>
          </p:cNvGrpSpPr>
          <p:nvPr/>
        </p:nvGrpSpPr>
        <p:grpSpPr bwMode="auto">
          <a:xfrm>
            <a:off x="971600" y="4218639"/>
            <a:ext cx="7778750" cy="1789112"/>
            <a:chOff x="702" y="527"/>
            <a:chExt cx="4900" cy="1127"/>
          </a:xfrm>
        </p:grpSpPr>
        <p:sp>
          <p:nvSpPr>
            <p:cNvPr id="183" name="Rectangle 257"/>
            <p:cNvSpPr>
              <a:spLocks noChangeArrowheads="1"/>
            </p:cNvSpPr>
            <p:nvPr/>
          </p:nvSpPr>
          <p:spPr bwMode="auto">
            <a:xfrm>
              <a:off x="1019" y="799"/>
              <a:ext cx="4219" cy="6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Text Box 292"/>
            <p:cNvSpPr txBox="1">
              <a:spLocks noChangeArrowheads="1"/>
            </p:cNvSpPr>
            <p:nvPr/>
          </p:nvSpPr>
          <p:spPr bwMode="auto">
            <a:xfrm>
              <a:off x="433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85" name="Text Box 293"/>
            <p:cNvSpPr txBox="1">
              <a:spLocks noChangeArrowheads="1"/>
            </p:cNvSpPr>
            <p:nvPr/>
          </p:nvSpPr>
          <p:spPr bwMode="auto">
            <a:xfrm>
              <a:off x="464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6" name="Text Box 294"/>
            <p:cNvSpPr txBox="1">
              <a:spLocks noChangeArrowheads="1"/>
            </p:cNvSpPr>
            <p:nvPr/>
          </p:nvSpPr>
          <p:spPr bwMode="auto">
            <a:xfrm>
              <a:off x="4465" y="1499"/>
              <a:ext cx="728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7" name="Line 295"/>
            <p:cNvSpPr>
              <a:spLocks noChangeShapeType="1"/>
            </p:cNvSpPr>
            <p:nvPr/>
          </p:nvSpPr>
          <p:spPr bwMode="auto">
            <a:xfrm flipH="1">
              <a:off x="4058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96"/>
            <p:cNvSpPr>
              <a:spLocks noChangeShapeType="1"/>
            </p:cNvSpPr>
            <p:nvPr/>
          </p:nvSpPr>
          <p:spPr bwMode="auto">
            <a:xfrm flipH="1" flipV="1">
              <a:off x="5147" y="1136"/>
              <a:ext cx="18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AutoShape 297"/>
            <p:cNvSpPr>
              <a:spLocks noChangeArrowheads="1"/>
            </p:cNvSpPr>
            <p:nvPr/>
          </p:nvSpPr>
          <p:spPr bwMode="auto">
            <a:xfrm>
              <a:off x="4467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0" name="AutoShape 298"/>
            <p:cNvSpPr>
              <a:spLocks noChangeArrowheads="1"/>
            </p:cNvSpPr>
            <p:nvPr/>
          </p:nvSpPr>
          <p:spPr bwMode="auto">
            <a:xfrm>
              <a:off x="487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1" name="AutoShape 299"/>
            <p:cNvSpPr>
              <a:spLocks noChangeArrowheads="1"/>
            </p:cNvSpPr>
            <p:nvPr/>
          </p:nvSpPr>
          <p:spPr bwMode="auto">
            <a:xfrm>
              <a:off x="4694" y="728"/>
              <a:ext cx="90" cy="163"/>
            </a:xfrm>
            <a:prstGeom prst="upArrow">
              <a:avLst>
                <a:gd name="adj1" fmla="val 50000"/>
                <a:gd name="adj2" fmla="val 45278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2" name="Text Box 300"/>
            <p:cNvSpPr txBox="1">
              <a:spLocks noChangeArrowheads="1"/>
            </p:cNvSpPr>
            <p:nvPr/>
          </p:nvSpPr>
          <p:spPr bwMode="auto">
            <a:xfrm>
              <a:off x="324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93" name="Text Box 301"/>
            <p:cNvSpPr txBox="1">
              <a:spLocks noChangeArrowheads="1"/>
            </p:cNvSpPr>
            <p:nvPr/>
          </p:nvSpPr>
          <p:spPr bwMode="auto">
            <a:xfrm>
              <a:off x="355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4" name="Text Box 302"/>
            <p:cNvSpPr txBox="1">
              <a:spLocks noChangeArrowheads="1"/>
            </p:cNvSpPr>
            <p:nvPr/>
          </p:nvSpPr>
          <p:spPr bwMode="auto">
            <a:xfrm>
              <a:off x="3015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7</a:t>
              </a:r>
            </a:p>
          </p:txBody>
        </p:sp>
        <p:sp>
          <p:nvSpPr>
            <p:cNvPr id="195" name="Line 303"/>
            <p:cNvSpPr>
              <a:spLocks noChangeShapeType="1"/>
            </p:cNvSpPr>
            <p:nvPr/>
          </p:nvSpPr>
          <p:spPr bwMode="auto">
            <a:xfrm flipH="1">
              <a:off x="2970" y="1136"/>
              <a:ext cx="2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304"/>
            <p:cNvSpPr>
              <a:spLocks noChangeArrowheads="1"/>
            </p:cNvSpPr>
            <p:nvPr/>
          </p:nvSpPr>
          <p:spPr bwMode="auto">
            <a:xfrm>
              <a:off x="3377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" name="AutoShape 305"/>
            <p:cNvSpPr>
              <a:spLocks noChangeArrowheads="1"/>
            </p:cNvSpPr>
            <p:nvPr/>
          </p:nvSpPr>
          <p:spPr bwMode="auto">
            <a:xfrm>
              <a:off x="378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8" name="AutoShape 306"/>
            <p:cNvSpPr>
              <a:spLocks noChangeArrowheads="1"/>
            </p:cNvSpPr>
            <p:nvPr/>
          </p:nvSpPr>
          <p:spPr bwMode="auto">
            <a:xfrm>
              <a:off x="3605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9" name="Text Box 307"/>
            <p:cNvSpPr txBox="1">
              <a:spLocks noChangeArrowheads="1"/>
            </p:cNvSpPr>
            <p:nvPr/>
          </p:nvSpPr>
          <p:spPr bwMode="auto">
            <a:xfrm>
              <a:off x="3376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00" name="Text Box 308"/>
            <p:cNvSpPr txBox="1">
              <a:spLocks noChangeArrowheads="1"/>
            </p:cNvSpPr>
            <p:nvPr/>
          </p:nvSpPr>
          <p:spPr bwMode="auto">
            <a:xfrm>
              <a:off x="2153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1" name="Text Box 309"/>
            <p:cNvSpPr txBox="1">
              <a:spLocks noChangeArrowheads="1"/>
            </p:cNvSpPr>
            <p:nvPr/>
          </p:nvSpPr>
          <p:spPr bwMode="auto">
            <a:xfrm>
              <a:off x="2471" y="527"/>
              <a:ext cx="409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2" name="Line 310"/>
            <p:cNvSpPr>
              <a:spLocks noChangeShapeType="1"/>
            </p:cNvSpPr>
            <p:nvPr/>
          </p:nvSpPr>
          <p:spPr bwMode="auto">
            <a:xfrm flipH="1">
              <a:off x="1881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AutoShape 311"/>
            <p:cNvSpPr>
              <a:spLocks noChangeArrowheads="1"/>
            </p:cNvSpPr>
            <p:nvPr/>
          </p:nvSpPr>
          <p:spPr bwMode="auto">
            <a:xfrm>
              <a:off x="2289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4" name="AutoShape 312"/>
            <p:cNvSpPr>
              <a:spLocks noChangeArrowheads="1"/>
            </p:cNvSpPr>
            <p:nvPr/>
          </p:nvSpPr>
          <p:spPr bwMode="auto">
            <a:xfrm>
              <a:off x="2698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5" name="AutoShape 313"/>
            <p:cNvSpPr>
              <a:spLocks noChangeArrowheads="1"/>
            </p:cNvSpPr>
            <p:nvPr/>
          </p:nvSpPr>
          <p:spPr bwMode="auto">
            <a:xfrm>
              <a:off x="2517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6" name="Text Box 314"/>
            <p:cNvSpPr txBox="1">
              <a:spLocks noChangeArrowheads="1"/>
            </p:cNvSpPr>
            <p:nvPr/>
          </p:nvSpPr>
          <p:spPr bwMode="auto">
            <a:xfrm>
              <a:off x="2288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  <a:r>
                <a:rPr lang="en-US" altLang="zh-CN" sz="1800">
                  <a:solidFill>
                    <a:schemeClr val="accent2"/>
                  </a:solidFill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7" name="Text Box 315"/>
            <p:cNvSpPr txBox="1">
              <a:spLocks noChangeArrowheads="1"/>
            </p:cNvSpPr>
            <p:nvPr/>
          </p:nvSpPr>
          <p:spPr bwMode="auto">
            <a:xfrm>
              <a:off x="1064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8" name="Text Box 316"/>
            <p:cNvSpPr txBox="1">
              <a:spLocks noChangeArrowheads="1"/>
            </p:cNvSpPr>
            <p:nvPr/>
          </p:nvSpPr>
          <p:spPr bwMode="auto">
            <a:xfrm>
              <a:off x="1382" y="527"/>
              <a:ext cx="45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09" name="Line 317"/>
            <p:cNvSpPr>
              <a:spLocks noChangeShapeType="1"/>
            </p:cNvSpPr>
            <p:nvPr/>
          </p:nvSpPr>
          <p:spPr bwMode="auto">
            <a:xfrm flipH="1">
              <a:off x="883" y="1136"/>
              <a:ext cx="18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AutoShape 318"/>
            <p:cNvSpPr>
              <a:spLocks noChangeArrowheads="1"/>
            </p:cNvSpPr>
            <p:nvPr/>
          </p:nvSpPr>
          <p:spPr bwMode="auto">
            <a:xfrm>
              <a:off x="1200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1" name="AutoShape 319"/>
            <p:cNvSpPr>
              <a:spLocks noChangeArrowheads="1"/>
            </p:cNvSpPr>
            <p:nvPr/>
          </p:nvSpPr>
          <p:spPr bwMode="auto">
            <a:xfrm>
              <a:off x="1609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2" name="AutoShape 320"/>
            <p:cNvSpPr>
              <a:spLocks noChangeArrowheads="1"/>
            </p:cNvSpPr>
            <p:nvPr/>
          </p:nvSpPr>
          <p:spPr bwMode="auto">
            <a:xfrm>
              <a:off x="1427" y="728"/>
              <a:ext cx="91" cy="163"/>
            </a:xfrm>
            <a:prstGeom prst="upArrow">
              <a:avLst>
                <a:gd name="adj1" fmla="val 50000"/>
                <a:gd name="adj2" fmla="val 4478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3" name="Text Box 321"/>
            <p:cNvSpPr txBox="1">
              <a:spLocks noChangeArrowheads="1"/>
            </p:cNvSpPr>
            <p:nvPr/>
          </p:nvSpPr>
          <p:spPr bwMode="auto">
            <a:xfrm>
              <a:off x="1201" y="1499"/>
              <a:ext cx="8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  <a:r>
                <a:rPr lang="en-US" altLang="zh-CN" sz="1800">
                  <a:solidFill>
                    <a:schemeClr val="accent2"/>
                  </a:solidFill>
                </a:rPr>
                <a:t>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14" name="Text Box 322"/>
            <p:cNvSpPr txBox="1">
              <a:spLocks noChangeArrowheads="1"/>
            </p:cNvSpPr>
            <p:nvPr/>
          </p:nvSpPr>
          <p:spPr bwMode="auto">
            <a:xfrm>
              <a:off x="4104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215" name="Text Box 323"/>
            <p:cNvSpPr txBox="1">
              <a:spLocks noChangeArrowheads="1"/>
            </p:cNvSpPr>
            <p:nvPr/>
          </p:nvSpPr>
          <p:spPr bwMode="auto">
            <a:xfrm>
              <a:off x="5373" y="1001"/>
              <a:ext cx="229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216" name="Text Box 324"/>
            <p:cNvSpPr txBox="1">
              <a:spLocks noChangeArrowheads="1"/>
            </p:cNvSpPr>
            <p:nvPr/>
          </p:nvSpPr>
          <p:spPr bwMode="auto">
            <a:xfrm>
              <a:off x="1927" y="909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11</a:t>
              </a:r>
            </a:p>
          </p:txBody>
        </p:sp>
        <p:sp>
          <p:nvSpPr>
            <p:cNvPr id="217" name="Text Box 325"/>
            <p:cNvSpPr txBox="1">
              <a:spLocks noChangeArrowheads="1"/>
            </p:cNvSpPr>
            <p:nvPr/>
          </p:nvSpPr>
          <p:spPr bwMode="auto">
            <a:xfrm>
              <a:off x="702" y="1001"/>
              <a:ext cx="226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79512" y="908720"/>
            <a:ext cx="2355132" cy="3486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*ALU</a:t>
            </a:r>
            <a:r>
              <a:rPr lang="zh-CN" altLang="en-US" dirty="0">
                <a:solidFill>
                  <a:srgbClr val="C00000"/>
                </a:solidFill>
              </a:rPr>
              <a:t>的功能：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ALU</a:t>
            </a:r>
            <a:r>
              <a:rPr lang="zh-CN" altLang="en-US" dirty="0">
                <a:solidFill>
                  <a:srgbClr val="C00000"/>
                </a:solidFill>
              </a:rPr>
              <a:t>的引脚：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2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*ALU</a:t>
            </a:r>
            <a:r>
              <a:rPr lang="zh-CN" altLang="en-US" dirty="0">
                <a:solidFill>
                  <a:srgbClr val="C00000"/>
                </a:solidFill>
              </a:rPr>
              <a:t>的组成：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/>
              <a:t>ALU</a:t>
            </a:r>
            <a:r>
              <a:rPr lang="zh-CN" altLang="en-US" sz="2400" dirty="0"/>
              <a:t>的组成</a:t>
            </a:r>
            <a:endParaRPr lang="en-US" altLang="zh-CN" sz="2400" dirty="0"/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2267620" y="908720"/>
            <a:ext cx="662486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实现算术运算及逻辑运算，    </a:t>
            </a:r>
            <a:r>
              <a:rPr lang="zh-CN" altLang="en-US" sz="1800" dirty="0">
                <a:solidFill>
                  <a:srgbClr val="990099"/>
                </a:solidFill>
              </a:rPr>
              <a:t>←复用逻辑部件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</a:rPr>
              <a:t>有时含</a:t>
            </a:r>
            <a:r>
              <a:rPr lang="zh-CN" altLang="en-US" sz="1800" dirty="0">
                <a:solidFill>
                  <a:schemeClr val="tx1"/>
                </a:solidFill>
              </a:rPr>
              <a:t>乘除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</a:rPr>
              <a:t>常含</a:t>
            </a:r>
            <a:r>
              <a:rPr lang="zh-CN" altLang="en-US" sz="1800" dirty="0">
                <a:solidFill>
                  <a:schemeClr val="tx1"/>
                </a:solidFill>
              </a:rPr>
              <a:t>移位运算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产生运算结果状态            </a:t>
            </a:r>
            <a:r>
              <a:rPr lang="zh-CN" altLang="en-US" sz="1800" dirty="0">
                <a:solidFill>
                  <a:srgbClr val="990099"/>
                </a:solidFill>
              </a:rPr>
              <a:t>←支持关系运算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2339503" y="2132856"/>
            <a:ext cx="640896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个数据入端、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u="sng" dirty="0">
                <a:solidFill>
                  <a:schemeClr val="tx1"/>
                </a:solidFill>
              </a:rPr>
              <a:t>数据出端</a:t>
            </a:r>
            <a:r>
              <a:rPr lang="zh-CN" altLang="en-US" dirty="0">
                <a:solidFill>
                  <a:schemeClr val="tx1"/>
                </a:solidFill>
              </a:rPr>
              <a:t>，控制端，状态端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43349" y="2637606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结果状态</a:t>
              </a: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2267223" y="3789040"/>
            <a:ext cx="55451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509120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0--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</a:rPr>
              <a:t>1--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41898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种算术运算、</a:t>
            </a: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种逻辑运算</a:t>
            </a: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27584" y="4581128"/>
            <a:ext cx="1656184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27584" y="5373216"/>
            <a:ext cx="1657226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支持芯片级联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429309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四、运算器的组成</a:t>
            </a:r>
          </a:p>
        </p:txBody>
      </p:sp>
      <p:sp>
        <p:nvSpPr>
          <p:cNvPr id="4" name="Text Box 199"/>
          <p:cNvSpPr txBox="1">
            <a:spLocks noChangeArrowheads="1"/>
          </p:cNvSpPr>
          <p:nvPr/>
        </p:nvSpPr>
        <p:spPr bwMode="auto">
          <a:xfrm>
            <a:off x="179388" y="90872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运算器的功能：</a:t>
            </a:r>
            <a:r>
              <a:rPr lang="zh-CN" altLang="en-US" u="sng" dirty="0">
                <a:solidFill>
                  <a:srgbClr val="990099"/>
                </a:solidFill>
              </a:rPr>
              <a:t>实现</a:t>
            </a:r>
            <a:r>
              <a:rPr lang="zh-CN" altLang="en-US" dirty="0">
                <a:solidFill>
                  <a:schemeClr val="tx1"/>
                </a:solidFill>
              </a:rPr>
              <a:t>所有的数据运算、</a:t>
            </a:r>
            <a:r>
              <a:rPr lang="zh-CN" altLang="en-US" u="sng" dirty="0">
                <a:solidFill>
                  <a:srgbClr val="990099"/>
                </a:solidFill>
              </a:rPr>
              <a:t>暂存</a:t>
            </a:r>
            <a:r>
              <a:rPr lang="zh-CN" altLang="en-US" dirty="0">
                <a:solidFill>
                  <a:schemeClr val="tx1"/>
                </a:solidFill>
              </a:rPr>
              <a:t>运算结果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←支持类型由</a:t>
            </a:r>
            <a:r>
              <a:rPr lang="en-US" altLang="zh-CN" sz="1800" dirty="0">
                <a:solidFill>
                  <a:schemeClr val="tx1"/>
                </a:solidFill>
              </a:rPr>
              <a:t>ISA</a:t>
            </a:r>
            <a:r>
              <a:rPr lang="zh-CN" altLang="en-US" sz="1800" dirty="0">
                <a:solidFill>
                  <a:schemeClr val="tx1"/>
                </a:solidFill>
              </a:rPr>
              <a:t>确定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 Box 199"/>
          <p:cNvSpPr txBox="1">
            <a:spLocks noChangeArrowheads="1"/>
          </p:cNvSpPr>
          <p:nvPr/>
        </p:nvSpPr>
        <p:spPr bwMode="auto">
          <a:xfrm>
            <a:off x="179512" y="1700808"/>
            <a:ext cx="8785225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 *运算器的部件组成：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rgbClr val="990099"/>
                </a:solidFill>
              </a:rPr>
              <a:t>多种方法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5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存放部件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5647"/>
              </p:ext>
            </p:extLst>
          </p:nvPr>
        </p:nvGraphicFramePr>
        <p:xfrm>
          <a:off x="870600" y="3140968"/>
          <a:ext cx="4968552" cy="2314728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向量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01759"/>
              </p:ext>
            </p:extLst>
          </p:nvPr>
        </p:nvGraphicFramePr>
        <p:xfrm>
          <a:off x="5839152" y="3140968"/>
          <a:ext cx="3024336" cy="2326544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减、移位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＋门电路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199"/>
          <p:cNvSpPr txBox="1">
            <a:spLocks noChangeArrowheads="1"/>
          </p:cNvSpPr>
          <p:nvPr/>
        </p:nvSpPr>
        <p:spPr bwMode="auto">
          <a:xfrm>
            <a:off x="2555776" y="2132856"/>
            <a:ext cx="62646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定点运算</a:t>
            </a:r>
            <a:r>
              <a:rPr lang="en-US" altLang="zh-CN" sz="2000" dirty="0">
                <a:solidFill>
                  <a:schemeClr val="tx1"/>
                </a:solidFill>
              </a:rPr>
              <a:t>(ALU/</a:t>
            </a:r>
            <a:r>
              <a:rPr lang="zh-CN" altLang="en-US" sz="2000" dirty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>
                <a:solidFill>
                  <a:schemeClr val="tx1"/>
                </a:solidFill>
              </a:rPr>
              <a:t>(FPU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其他运算</a:t>
            </a:r>
            <a:r>
              <a:rPr lang="en-US" altLang="zh-CN" sz="2000" dirty="0">
                <a:solidFill>
                  <a:schemeClr val="tx1"/>
                </a:solidFill>
              </a:rPr>
              <a:t>(MMX/SSE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    </a:t>
            </a:r>
            <a:r>
              <a:rPr lang="zh-CN" altLang="en-US" sz="1800" dirty="0">
                <a:solidFill>
                  <a:schemeClr val="tx1"/>
                </a:solidFill>
              </a:rPr>
              <a:t>←常具有并行运算功能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2555776" y="5530769"/>
            <a:ext cx="58328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寄存器组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放数据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地址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、状态寄存器</a:t>
            </a:r>
            <a:r>
              <a:rPr lang="en-US" altLang="zh-CN" dirty="0">
                <a:solidFill>
                  <a:schemeClr val="tx1"/>
                </a:solidFill>
              </a:rPr>
              <a:t>PSR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3960564" cy="512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定点运算部件组织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寄存器组组织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状态寄存器</a:t>
            </a:r>
            <a:r>
              <a:rPr lang="en-US" altLang="zh-CN" dirty="0">
                <a:solidFill>
                  <a:schemeClr val="accent2"/>
                </a:solidFill>
              </a:rPr>
              <a:t>PSR</a:t>
            </a:r>
            <a:r>
              <a:rPr lang="zh-CN" altLang="en-US" dirty="0">
                <a:solidFill>
                  <a:schemeClr val="accent2"/>
                </a:solidFill>
              </a:rPr>
              <a:t>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475656" y="4883095"/>
            <a:ext cx="756084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存放程序的</a:t>
            </a:r>
            <a:r>
              <a:rPr lang="zh-CN" altLang="en-US" u="sng" dirty="0">
                <a:solidFill>
                  <a:schemeClr val="tx1"/>
                </a:solidFill>
              </a:rPr>
              <a:t>结果标志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u="sng" dirty="0">
                <a:solidFill>
                  <a:schemeClr val="tx1"/>
                </a:solidFill>
              </a:rPr>
              <a:t>工作状态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spc="-50" dirty="0">
                <a:solidFill>
                  <a:srgbClr val="990099"/>
                </a:solidFill>
              </a:rPr>
              <a:t>常见标志： </a:t>
            </a:r>
            <a:r>
              <a:rPr lang="en-US" altLang="zh-CN" sz="2200" spc="-50" dirty="0">
                <a:solidFill>
                  <a:schemeClr val="tx1"/>
                </a:solidFill>
              </a:rPr>
              <a:t>ZF(</a:t>
            </a:r>
            <a:r>
              <a:rPr lang="zh-CN" altLang="en-US" sz="2200" spc="-50" dirty="0">
                <a:solidFill>
                  <a:schemeClr val="tx1"/>
                </a:solidFill>
              </a:rPr>
              <a:t>零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en-US" altLang="zh-CN" sz="2200" spc="-50" dirty="0">
                <a:solidFill>
                  <a:schemeClr val="tx1"/>
                </a:solidFill>
              </a:rPr>
              <a:t>SF(</a:t>
            </a:r>
            <a:r>
              <a:rPr lang="zh-CN" altLang="en-US" sz="2200" spc="-50" dirty="0">
                <a:solidFill>
                  <a:schemeClr val="tx1"/>
                </a:solidFill>
              </a:rPr>
              <a:t>符号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en-US" altLang="zh-CN" sz="2200" spc="-50" dirty="0">
                <a:solidFill>
                  <a:schemeClr val="tx1"/>
                </a:solidFill>
              </a:rPr>
              <a:t>OF(</a:t>
            </a:r>
            <a:r>
              <a:rPr lang="zh-CN" altLang="en-US" sz="2200" spc="-50" dirty="0">
                <a:solidFill>
                  <a:schemeClr val="tx1"/>
                </a:solidFill>
              </a:rPr>
              <a:t>溢出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  <a:r>
              <a:rPr lang="zh-CN" altLang="en-US" sz="2200" spc="-50" dirty="0">
                <a:solidFill>
                  <a:schemeClr val="tx1"/>
                </a:solidFill>
              </a:rPr>
              <a:t>、 </a:t>
            </a:r>
            <a:r>
              <a:rPr lang="en-US" altLang="zh-CN" sz="2200" spc="-50" dirty="0">
                <a:solidFill>
                  <a:schemeClr val="tx1"/>
                </a:solidFill>
              </a:rPr>
              <a:t>CF(</a:t>
            </a:r>
            <a:r>
              <a:rPr lang="zh-CN" altLang="en-US" sz="2200" spc="-50" dirty="0">
                <a:solidFill>
                  <a:schemeClr val="tx1"/>
                </a:solidFill>
              </a:rPr>
              <a:t>进</a:t>
            </a:r>
            <a:r>
              <a:rPr lang="en-US" altLang="zh-CN" sz="2200" spc="-50" dirty="0">
                <a:solidFill>
                  <a:schemeClr val="tx1"/>
                </a:solidFill>
              </a:rPr>
              <a:t>/</a:t>
            </a:r>
            <a:r>
              <a:rPr lang="zh-CN" altLang="en-US" sz="2200" spc="-50" dirty="0">
                <a:solidFill>
                  <a:schemeClr val="tx1"/>
                </a:solidFill>
              </a:rPr>
              <a:t>借位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ZF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</a:rPr>
              <a:t>F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+…+</a:t>
            </a:r>
            <a:r>
              <a:rPr lang="en-US" altLang="zh-CN" sz="2000" i="1" dirty="0">
                <a:solidFill>
                  <a:schemeClr val="tx1"/>
                </a:solidFill>
              </a:rPr>
              <a:t>F</a:t>
            </a:r>
            <a:r>
              <a:rPr lang="en-US" altLang="zh-CN" sz="2000" baseline="-18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</a:rPr>
              <a:t>SF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>
                <a:solidFill>
                  <a:schemeClr val="tx1"/>
                </a:solidFill>
              </a:rPr>
              <a:t>n-1</a:t>
            </a:r>
            <a:r>
              <a:rPr lang="en-US" altLang="zh-CN" sz="20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>
                <a:solidFill>
                  <a:schemeClr val="tx1"/>
                </a:solidFill>
              </a:rPr>
              <a:t>n-2</a:t>
            </a:r>
            <a:r>
              <a:rPr lang="zh-CN" altLang="en-US" sz="2000" baseline="-16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0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-1</a:t>
            </a:r>
            <a:r>
              <a:rPr lang="en-US" altLang="zh-CN" sz="20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3161504" y="4365104"/>
            <a:ext cx="5730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常有多个读端口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、一个写端口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3779912" y="404664"/>
            <a:ext cx="51125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、移位器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实现乘除运算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1547664" y="982153"/>
            <a:ext cx="6840760" cy="3310943"/>
            <a:chOff x="1547664" y="982153"/>
            <a:chExt cx="6840760" cy="3310943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794356" y="1340322"/>
              <a:ext cx="3474857" cy="2664741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1660502" y="2420889"/>
              <a:ext cx="864296" cy="7989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状态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PSR</a:t>
              </a: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3606231" y="350081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7267472" y="1844824"/>
              <a:ext cx="1120952" cy="64851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3245175" y="1483891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5335392" y="278801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961706" y="278960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3102994" y="264355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3028655" y="212155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4253287" y="1483891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6557047" y="285293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1547664" y="1773163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辅助输入</a:t>
              </a: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>
              <a:off x="2524798" y="1916832"/>
              <a:ext cx="719886" cy="204721"/>
            </a:xfrm>
            <a:prstGeom prst="bentConnector3">
              <a:avLst>
                <a:gd name="adj1" fmla="val 9975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>
              <a:off x="3676975" y="1772816"/>
              <a:ext cx="0" cy="34873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3460455" y="242088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3676975" y="982153"/>
              <a:ext cx="0" cy="5017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>
              <a:off x="4687318" y="1214941"/>
              <a:ext cx="2909018" cy="17102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4253287" y="214720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4683104" y="242088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 flipH="1">
              <a:off x="4685087" y="982153"/>
              <a:ext cx="2231" cy="5017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3705798" y="1052736"/>
              <a:ext cx="4322586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2524798" y="278801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938410" y="332657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4116611" y="3791322"/>
              <a:ext cx="791" cy="50177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2524798" y="307535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4687318" y="350398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</a:p>
          </p:txBody>
        </p:sp>
        <p:cxnSp>
          <p:nvCxnSpPr>
            <p:cNvPr id="45" name="直接箭头连接符 51"/>
            <p:cNvCxnSpPr>
              <a:endCxn id="14" idx="2"/>
            </p:cNvCxnSpPr>
            <p:nvPr/>
          </p:nvCxnSpPr>
          <p:spPr bwMode="auto">
            <a:xfrm flipV="1">
              <a:off x="4117403" y="2493342"/>
              <a:ext cx="3710545" cy="165573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952279" y="278960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4330128" y="321981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772276" y="300550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4115814" y="329125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910884" y="271975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5622358" y="329125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6141161" y="300550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5116888" y="228404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4231227" y="286771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387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892255" y="225966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>
              <a:off x="3676975" y="1916832"/>
              <a:ext cx="719832" cy="229824"/>
            </a:xfrm>
            <a:prstGeom prst="bentConnector3">
              <a:avLst>
                <a:gd name="adj1" fmla="val 100812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4685087" y="1772816"/>
              <a:ext cx="0" cy="37438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975881" y="250229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直接箭头连接符 63"/>
            <p:cNvCxnSpPr/>
            <p:nvPr/>
          </p:nvCxnSpPr>
          <p:spPr bwMode="auto">
            <a:xfrm flipV="1">
              <a:off x="7596336" y="1232044"/>
              <a:ext cx="0" cy="61278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1" name="直接箭头连接符 63"/>
            <p:cNvCxnSpPr/>
            <p:nvPr/>
          </p:nvCxnSpPr>
          <p:spPr bwMode="auto">
            <a:xfrm flipV="1">
              <a:off x="8028384" y="1052737"/>
              <a:ext cx="0" cy="79208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</p:grpSp>
      <p:cxnSp>
        <p:nvCxnSpPr>
          <p:cNvPr id="5" name="直接连接符 4"/>
          <p:cNvCxnSpPr/>
          <p:nvPr/>
        </p:nvCxnSpPr>
        <p:spPr bwMode="auto">
          <a:xfrm>
            <a:off x="3021176" y="5877272"/>
            <a:ext cx="1098000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55458"/>
            <a:ext cx="569201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运算器的部件互连：   </a:t>
            </a:r>
            <a:r>
              <a:rPr lang="en-US" altLang="zh-CN" sz="1800" dirty="0">
                <a:solidFill>
                  <a:schemeClr val="tx1"/>
                </a:solidFill>
              </a:rPr>
              <a:t>(CPU</a:t>
            </a:r>
            <a:r>
              <a:rPr lang="zh-CN" altLang="en-US" sz="1800" dirty="0">
                <a:solidFill>
                  <a:schemeClr val="tx1"/>
                </a:solidFill>
              </a:rPr>
              <a:t>设计时选定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总线互连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点点互连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555776" y="3356992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部件入端设置多路选择器  </a:t>
            </a:r>
            <a:r>
              <a:rPr lang="zh-CN" altLang="en-US" sz="1800" dirty="0">
                <a:solidFill>
                  <a:schemeClr val="tx1"/>
                </a:solidFill>
              </a:rPr>
              <a:t>←性能好、控制复杂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520280" y="787506"/>
            <a:ext cx="6444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部件出端设置三态门，    </a:t>
            </a:r>
            <a:r>
              <a:rPr lang="zh-CN" altLang="en-US" sz="1800" dirty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>
                <a:solidFill>
                  <a:schemeClr val="tx1"/>
                </a:solidFill>
              </a:rPr>
              <a:t>总线上</a:t>
            </a:r>
            <a:r>
              <a:rPr lang="zh-CN" altLang="en-US" sz="1800" dirty="0">
                <a:solidFill>
                  <a:schemeClr val="tx1"/>
                </a:solidFill>
              </a:rPr>
              <a:t>信号冲突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部件入端设置锁存器      </a:t>
            </a:r>
            <a:r>
              <a:rPr lang="zh-CN" altLang="en-US" sz="1800" dirty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>
                <a:solidFill>
                  <a:schemeClr val="tx1"/>
                </a:solidFill>
              </a:rPr>
              <a:t>端口间</a:t>
            </a:r>
            <a:r>
              <a:rPr lang="zh-CN" altLang="en-US" sz="1800" dirty="0">
                <a:solidFill>
                  <a:schemeClr val="tx1"/>
                </a:solidFill>
              </a:rPr>
              <a:t>信号干扰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906988" y="3933056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桶形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移位器</a:t>
              </a: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683568" y="5924128"/>
            <a:ext cx="6301067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2-4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P87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—30(1)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31(1)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34(1)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043608" y="1795618"/>
            <a:ext cx="7704856" cy="1519702"/>
            <a:chOff x="1043608" y="1772816"/>
            <a:chExt cx="7704856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547286" y="2283513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411382" y="2283512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555298" y="2795103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1907326" y="257243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771174" y="2572437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343132" y="3148502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1331262" y="2060848"/>
              <a:ext cx="741720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907326" y="206084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771174" y="2061741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561631" y="2068383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7019825" y="2413969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427606" y="2410418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桶形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移位器</a:t>
              </a: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419494" y="2319962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561631" y="2535986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4967642" y="2060848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6013543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871406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stCxn id="84" idx="0"/>
              <a:endCxn id="40" idx="3"/>
            </p:cNvCxnSpPr>
            <p:nvPr/>
          </p:nvCxnSpPr>
          <p:spPr bwMode="auto">
            <a:xfrm flipV="1">
              <a:off x="6012408" y="2528451"/>
              <a:ext cx="1135" cy="252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50344" y="2621783"/>
              <a:ext cx="280496" cy="104590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559860" y="2071318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389807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8247670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389807" y="2528451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841107" y="2726790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331262" y="2427976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130966" y="2424007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633639" y="2427976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483662" y="297180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211582" y="270745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83672" y="241198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803801" y="270892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459936" y="2406450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043608" y="281930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771528" y="2537010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444208" y="2537010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804248" y="256490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308304" y="3008038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3896273" y="1772816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内部数据总线</a:t>
              </a:r>
            </a:p>
          </p:txBody>
        </p:sp>
        <p:sp>
          <p:nvSpPr>
            <p:cNvPr id="84" name="Text Box 256"/>
            <p:cNvSpPr txBox="1">
              <a:spLocks noChangeArrowheads="1"/>
            </p:cNvSpPr>
            <p:nvPr/>
          </p:nvSpPr>
          <p:spPr bwMode="auto">
            <a:xfrm>
              <a:off x="5652616" y="2780928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cxnSp>
          <p:nvCxnSpPr>
            <p:cNvPr id="88" name="直接箭头连接符 12"/>
            <p:cNvCxnSpPr>
              <a:endCxn id="84" idx="2"/>
            </p:cNvCxnSpPr>
            <p:nvPr/>
          </p:nvCxnSpPr>
          <p:spPr bwMode="auto">
            <a:xfrm flipV="1">
              <a:off x="6012160" y="3069853"/>
              <a:ext cx="248" cy="20568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6372200" y="2924944"/>
              <a:ext cx="162164" cy="44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5364088" y="2242643"/>
              <a:ext cx="2" cy="16777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91" name="AutoShape 62">
            <a:hlinkClick r:id="rId3" action="ppaction://hlinkpres?slideindex=18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6219459" y="6462062"/>
            <a:ext cx="287337" cy="26988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3" name="Text Box 209"/>
          <p:cNvSpPr txBox="1">
            <a:spLocks noChangeArrowheads="1"/>
          </p:cNvSpPr>
          <p:nvPr/>
        </p:nvSpPr>
        <p:spPr bwMode="auto">
          <a:xfrm>
            <a:off x="179388" y="476672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※</a:t>
            </a:r>
            <a:r>
              <a:rPr lang="zh-CN" altLang="en-US" dirty="0">
                <a:solidFill>
                  <a:srgbClr val="C00000"/>
                </a:solidFill>
              </a:rPr>
              <a:t>附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：模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乘法、除法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无进位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求得</a:t>
            </a:r>
          </a:p>
        </p:txBody>
      </p:sp>
      <p:sp>
        <p:nvSpPr>
          <p:cNvPr id="4" name="Text Box 210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位商</a:t>
            </a:r>
            <a:r>
              <a:rPr lang="zh-CN" altLang="en-US" dirty="0">
                <a:solidFill>
                  <a:schemeClr val="tx1"/>
                </a:solidFill>
              </a:rPr>
              <a:t>为部分余数的首位，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u="sng" dirty="0">
                <a:solidFill>
                  <a:schemeClr val="tx1"/>
                </a:solidFill>
              </a:rPr>
              <a:t>余数</a:t>
            </a:r>
            <a:r>
              <a:rPr lang="zh-CN" altLang="en-US" dirty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 Box 212"/>
          <p:cNvSpPr txBox="1">
            <a:spLocks noChangeArrowheads="1"/>
          </p:cNvSpPr>
          <p:nvPr/>
        </p:nvSpPr>
        <p:spPr bwMode="auto">
          <a:xfrm>
            <a:off x="1187624" y="2696096"/>
            <a:ext cx="2232248" cy="23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×      1 </a:t>
            </a:r>
            <a:r>
              <a:rPr lang="en-US" altLang="zh-CN" u="sng" dirty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dirty="0">
                <a:solidFill>
                  <a:srgbClr val="990099"/>
                </a:solidFill>
                <a:latin typeface="+mn-ea"/>
                <a:ea typeface="+mn-ea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ea"/>
                <a:ea typeface="+mn-ea"/>
              </a:rPr>
              <a:t>＿</a:t>
            </a:r>
            <a:endParaRPr lang="zh-CN" altLang="en-US" b="0" u="sng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0 0 1 0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355505" y="2492896"/>
            <a:ext cx="4392959" cy="2664296"/>
            <a:chOff x="4355505" y="2420888"/>
            <a:chExt cx="4392959" cy="2664296"/>
          </a:xfrm>
        </p:grpSpPr>
        <p:sp>
          <p:nvSpPr>
            <p:cNvPr id="7" name="Text Box 219"/>
            <p:cNvSpPr txBox="1">
              <a:spLocks noChangeArrowheads="1"/>
            </p:cNvSpPr>
            <p:nvPr/>
          </p:nvSpPr>
          <p:spPr bwMode="auto">
            <a:xfrm>
              <a:off x="4355505" y="2420888"/>
              <a:ext cx="4392959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latin typeface="+mn-ea"/>
                  <a:ea typeface="+mn-ea"/>
                </a:rPr>
                <a:t>           1 </a:t>
              </a:r>
              <a:r>
                <a:rPr lang="en-US" altLang="zh-CN" dirty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en-US" altLang="zh-CN" dirty="0">
                  <a:latin typeface="+mn-ea"/>
                  <a:ea typeface="+mn-ea"/>
                </a:rPr>
                <a:t> 1   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←商无意义</a:t>
              </a:r>
              <a:endParaRPr lang="en-US" altLang="zh-CN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1 0 1  </a:t>
              </a:r>
              <a:r>
                <a:rPr lang="en-US" altLang="zh-CN" dirty="0">
                  <a:latin typeface="+mn-ea"/>
                  <a:ea typeface="+mn-ea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0 0 0 0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</a:t>
              </a:r>
              <a:r>
                <a:rPr lang="en-US" altLang="zh-CN" u="sng" dirty="0">
                  <a:solidFill>
                    <a:schemeClr val="tx1"/>
                  </a:solidFill>
                  <a:latin typeface="+mn-ea"/>
                  <a:ea typeface="+mn-ea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</a:t>
              </a:r>
              <a:r>
                <a:rPr lang="en-US" altLang="zh-CN" dirty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</a:t>
              </a:r>
              <a:r>
                <a:rPr lang="en-US" altLang="zh-CN" u="sng" dirty="0">
                  <a:solidFill>
                    <a:srgbClr val="990099"/>
                  </a:solidFill>
                  <a:latin typeface="+mn-ea"/>
                  <a:ea typeface="+mn-ea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  </a:t>
              </a:r>
              <a:r>
                <a:rPr lang="en-US" altLang="zh-CN" dirty="0">
                  <a:latin typeface="+mn-ea"/>
                  <a:ea typeface="+mn-ea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  </a:t>
              </a:r>
              <a:r>
                <a:rPr lang="en-US" altLang="zh-CN" u="sng" dirty="0">
                  <a:solidFill>
                    <a:schemeClr val="tx1"/>
                  </a:solidFill>
                  <a:latin typeface="+mn-ea"/>
                  <a:ea typeface="+mn-ea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    0 1  </a:t>
              </a:r>
              <a:r>
                <a:rPr lang="en-US" altLang="zh-CN" sz="2000" dirty="0">
                  <a:solidFill>
                    <a:srgbClr val="990099"/>
                  </a:solidFill>
                  <a:latin typeface="+mn-ea"/>
                  <a:ea typeface="+mn-ea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+mn-ea"/>
                  <a:ea typeface="+mn-ea"/>
                </a:rPr>
                <a:t>余数</a:t>
              </a:r>
              <a:endParaRPr lang="en-US" altLang="zh-CN" sz="2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8" name="Line 220"/>
            <p:cNvSpPr>
              <a:spLocks noChangeShapeType="1"/>
            </p:cNvSpPr>
            <p:nvPr/>
          </p:nvSpPr>
          <p:spPr bwMode="auto">
            <a:xfrm>
              <a:off x="5371454" y="2853630"/>
              <a:ext cx="15048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1"/>
            <p:cNvSpPr>
              <a:spLocks/>
            </p:cNvSpPr>
            <p:nvPr/>
          </p:nvSpPr>
          <p:spPr bwMode="auto">
            <a:xfrm>
              <a:off x="5292080" y="2853630"/>
              <a:ext cx="79375" cy="28733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AutoShape 3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62956" y="654718"/>
            <a:ext cx="2856992" cy="1532856"/>
            <a:chOff x="2962956" y="465786"/>
            <a:chExt cx="2856992" cy="1532856"/>
          </a:xfrm>
        </p:grpSpPr>
        <p:sp>
          <p:nvSpPr>
            <p:cNvPr id="134" name="Text Box 39"/>
            <p:cNvSpPr txBox="1">
              <a:spLocks noChangeArrowheads="1"/>
            </p:cNvSpPr>
            <p:nvPr/>
          </p:nvSpPr>
          <p:spPr bwMode="auto">
            <a:xfrm>
              <a:off x="2962956" y="465786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39"/>
            <p:cNvSpPr txBox="1">
              <a:spLocks noChangeArrowheads="1"/>
            </p:cNvSpPr>
            <p:nvPr/>
          </p:nvSpPr>
          <p:spPr bwMode="auto">
            <a:xfrm>
              <a:off x="3106972" y="465786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5171876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 Box 39"/>
            <p:cNvSpPr txBox="1">
              <a:spLocks noChangeArrowheads="1"/>
            </p:cNvSpPr>
            <p:nvPr/>
          </p:nvSpPr>
          <p:spPr bwMode="auto">
            <a:xfrm>
              <a:off x="5315892" y="476672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4669068" y="1257874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 Box 39"/>
            <p:cNvSpPr txBox="1">
              <a:spLocks noChangeArrowheads="1"/>
            </p:cNvSpPr>
            <p:nvPr/>
          </p:nvSpPr>
          <p:spPr bwMode="auto">
            <a:xfrm>
              <a:off x="4813085" y="1257874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67822" y="1683230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39"/>
            <p:cNvSpPr txBox="1">
              <a:spLocks noChangeArrowheads="1"/>
            </p:cNvSpPr>
            <p:nvPr/>
          </p:nvSpPr>
          <p:spPr bwMode="auto">
            <a:xfrm>
              <a:off x="4811838" y="1683230"/>
              <a:ext cx="50405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30"/>
          <p:cNvGrpSpPr>
            <a:grpSpLocks/>
          </p:cNvGrpSpPr>
          <p:nvPr/>
        </p:nvGrpSpPr>
        <p:grpSpPr bwMode="auto">
          <a:xfrm>
            <a:off x="1475656" y="5045670"/>
            <a:ext cx="6983412" cy="1263650"/>
            <a:chOff x="884" y="2614"/>
            <a:chExt cx="4399" cy="796"/>
          </a:xfrm>
        </p:grpSpPr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    </a:t>
              </a:r>
              <a:r>
                <a:rPr lang="zh-CN" altLang="en-US" sz="1800" dirty="0">
                  <a:solidFill>
                    <a:srgbClr val="FF3399"/>
                  </a:solidFill>
                </a:rPr>
                <a:t>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55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真值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9" name="Group 32"/>
            <p:cNvGrpSpPr>
              <a:grpSpLocks/>
            </p:cNvGrpSpPr>
            <p:nvPr/>
          </p:nvGrpSpPr>
          <p:grpSpPr bwMode="auto">
            <a:xfrm>
              <a:off x="1474" y="3159"/>
              <a:ext cx="3615" cy="91"/>
              <a:chOff x="1793" y="1571"/>
              <a:chExt cx="3615" cy="91"/>
            </a:xfrm>
          </p:grpSpPr>
          <p:sp>
            <p:nvSpPr>
              <p:cNvPr id="150" name="Line 33"/>
              <p:cNvSpPr>
                <a:spLocks noChangeShapeType="1"/>
              </p:cNvSpPr>
              <p:nvPr/>
            </p:nvSpPr>
            <p:spPr bwMode="auto">
              <a:xfrm>
                <a:off x="1793" y="1616"/>
                <a:ext cx="36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42" name="Text Box 49"/>
          <p:cNvSpPr txBox="1">
            <a:spLocks noChangeArrowheads="1"/>
          </p:cNvSpPr>
          <p:nvPr/>
        </p:nvSpPr>
        <p:spPr bwMode="auto">
          <a:xfrm>
            <a:off x="179388" y="485612"/>
            <a:ext cx="5819534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[-001]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10000</a:t>
            </a:r>
            <a:r>
              <a:rPr lang="en-US" altLang="zh-CN" dirty="0">
                <a:solidFill>
                  <a:schemeClr val="tx1"/>
                </a:solidFill>
              </a:rPr>
              <a:t>+(-001)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18000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-001=1111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[-111]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-111=1001</a:t>
            </a:r>
          </a:p>
        </p:txBody>
      </p:sp>
      <p:sp>
        <p:nvSpPr>
          <p:cNvPr id="143" name="Text Box 42"/>
          <p:cNvSpPr txBox="1">
            <a:spLocks noChangeArrowheads="1"/>
          </p:cNvSpPr>
          <p:nvPr/>
        </p:nvSpPr>
        <p:spPr bwMode="auto">
          <a:xfrm>
            <a:off x="179512" y="3212976"/>
            <a:ext cx="85196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[+000]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   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的补码唯一</a:t>
            </a:r>
          </a:p>
        </p:txBody>
      </p: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179389" y="2269321"/>
            <a:ext cx="77034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=-01100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=+01100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Text Box 12"/>
          <p:cNvSpPr txBox="1">
            <a:spLocks noChangeArrowheads="1"/>
          </p:cNvSpPr>
          <p:nvPr/>
        </p:nvSpPr>
        <p:spPr bwMode="auto">
          <a:xfrm>
            <a:off x="179388" y="3696712"/>
            <a:ext cx="8857108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位补码中，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</a:rPr>
              <a:t>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max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4-1</a:t>
            </a:r>
            <a:r>
              <a:rPr lang="en-US" altLang="zh-CN" dirty="0">
                <a:solidFill>
                  <a:schemeClr val="tx1"/>
                </a:solidFill>
              </a:rPr>
              <a:t>-1=+7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≥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=-2</a:t>
            </a:r>
            <a:r>
              <a:rPr lang="en-US" altLang="zh-CN" baseline="30000" dirty="0">
                <a:solidFill>
                  <a:schemeClr val="tx1"/>
                </a:solidFill>
              </a:rPr>
              <a:t>4-1 </a:t>
            </a:r>
            <a:r>
              <a:rPr lang="en-US" altLang="zh-CN" dirty="0">
                <a:solidFill>
                  <a:schemeClr val="tx1"/>
                </a:solidFill>
              </a:rPr>
              <a:t>=-8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补码比原码多表示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个数            </a:t>
            </a:r>
            <a:r>
              <a:rPr lang="zh-CN" altLang="en-US" sz="2000" dirty="0">
                <a:solidFill>
                  <a:srgbClr val="990099"/>
                </a:solidFill>
              </a:rPr>
              <a:t>←没有冗余编码</a:t>
            </a:r>
          </a:p>
        </p:txBody>
      </p:sp>
      <p:sp>
        <p:nvSpPr>
          <p:cNvPr id="175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6031210" y="503778"/>
            <a:ext cx="2621407" cy="2457142"/>
            <a:chOff x="6122467" y="539810"/>
            <a:chExt cx="2621407" cy="2457142"/>
          </a:xfrm>
        </p:grpSpPr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6122467" y="166527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6621932" y="764704"/>
              <a:ext cx="1592383" cy="201287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414021" y="76470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8145919" y="1771184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164288" y="53981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6609233" y="177156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7414021" y="270892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6794395" y="115014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8030343" y="232983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7990085" y="117135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784999" y="237680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108701" y="144450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672733" y="210745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774061" y="91813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7022231" y="262258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7007373" y="88422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7780411" y="258702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6687591" y="1412776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8121401" y="206084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sp>
          <p:nvSpPr>
            <p:cNvPr id="125" name="Text Box 260"/>
            <p:cNvSpPr txBox="1">
              <a:spLocks noChangeArrowheads="1"/>
            </p:cNvSpPr>
            <p:nvPr/>
          </p:nvSpPr>
          <p:spPr bwMode="auto">
            <a:xfrm>
              <a:off x="7197997" y="278092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 Box 260"/>
            <p:cNvSpPr txBox="1">
              <a:spLocks noChangeArrowheads="1"/>
            </p:cNvSpPr>
            <p:nvPr/>
          </p:nvSpPr>
          <p:spPr bwMode="auto">
            <a:xfrm>
              <a:off x="8278117" y="166355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260"/>
            <p:cNvSpPr txBox="1">
              <a:spLocks noChangeArrowheads="1"/>
            </p:cNvSpPr>
            <p:nvPr/>
          </p:nvSpPr>
          <p:spPr bwMode="auto">
            <a:xfrm>
              <a:off x="8100392" y="105273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 Box 260"/>
            <p:cNvSpPr txBox="1">
              <a:spLocks noChangeArrowheads="1"/>
            </p:cNvSpPr>
            <p:nvPr/>
          </p:nvSpPr>
          <p:spPr bwMode="auto">
            <a:xfrm>
              <a:off x="8244408" y="134076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 Box 260"/>
            <p:cNvSpPr txBox="1">
              <a:spLocks noChangeArrowheads="1"/>
            </p:cNvSpPr>
            <p:nvPr/>
          </p:nvSpPr>
          <p:spPr bwMode="auto">
            <a:xfrm>
              <a:off x="7884368" y="7647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260"/>
            <p:cNvSpPr txBox="1">
              <a:spLocks noChangeArrowheads="1"/>
            </p:cNvSpPr>
            <p:nvPr/>
          </p:nvSpPr>
          <p:spPr bwMode="auto">
            <a:xfrm>
              <a:off x="8100392" y="22768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260"/>
            <p:cNvSpPr txBox="1">
              <a:spLocks noChangeArrowheads="1"/>
            </p:cNvSpPr>
            <p:nvPr/>
          </p:nvSpPr>
          <p:spPr bwMode="auto">
            <a:xfrm>
              <a:off x="7884368" y="25649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 Box 260"/>
            <p:cNvSpPr txBox="1">
              <a:spLocks noChangeArrowheads="1"/>
            </p:cNvSpPr>
            <p:nvPr/>
          </p:nvSpPr>
          <p:spPr bwMode="auto">
            <a:xfrm>
              <a:off x="8244408" y="198884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 Box 260"/>
            <p:cNvSpPr txBox="1">
              <a:spLocks noChangeArrowheads="1"/>
            </p:cNvSpPr>
            <p:nvPr/>
          </p:nvSpPr>
          <p:spPr bwMode="auto">
            <a:xfrm>
              <a:off x="6228184" y="105273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 Box 260"/>
            <p:cNvSpPr txBox="1">
              <a:spLocks noChangeArrowheads="1"/>
            </p:cNvSpPr>
            <p:nvPr/>
          </p:nvSpPr>
          <p:spPr bwMode="auto">
            <a:xfrm>
              <a:off x="6156176" y="134076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260"/>
            <p:cNvSpPr txBox="1">
              <a:spLocks noChangeArrowheads="1"/>
            </p:cNvSpPr>
            <p:nvPr/>
          </p:nvSpPr>
          <p:spPr bwMode="auto">
            <a:xfrm>
              <a:off x="6484466" y="7647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 Box 260"/>
            <p:cNvSpPr txBox="1">
              <a:spLocks noChangeArrowheads="1"/>
            </p:cNvSpPr>
            <p:nvPr/>
          </p:nvSpPr>
          <p:spPr bwMode="auto">
            <a:xfrm>
              <a:off x="6236493" y="22768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6156176" y="198884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 Box 260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5678402" y="728672"/>
            <a:ext cx="3358094" cy="2016224"/>
            <a:chOff x="4321292" y="1668150"/>
            <a:chExt cx="3358094" cy="2016224"/>
          </a:xfrm>
        </p:grpSpPr>
        <p:sp>
          <p:nvSpPr>
            <p:cNvPr id="181" name="Text Box 260"/>
            <p:cNvSpPr txBox="1">
              <a:spLocks noChangeArrowheads="1"/>
            </p:cNvSpPr>
            <p:nvPr/>
          </p:nvSpPr>
          <p:spPr bwMode="auto">
            <a:xfrm>
              <a:off x="6938098" y="1668150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 Box 260"/>
            <p:cNvSpPr txBox="1">
              <a:spLocks noChangeArrowheads="1"/>
            </p:cNvSpPr>
            <p:nvPr/>
          </p:nvSpPr>
          <p:spPr bwMode="auto">
            <a:xfrm>
              <a:off x="7187913" y="1956182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 Box 260"/>
            <p:cNvSpPr txBox="1">
              <a:spLocks noChangeArrowheads="1"/>
            </p:cNvSpPr>
            <p:nvPr/>
          </p:nvSpPr>
          <p:spPr bwMode="auto">
            <a:xfrm>
              <a:off x="7338396" y="224421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7398586" y="256615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 Box 260"/>
            <p:cNvSpPr txBox="1">
              <a:spLocks noChangeArrowheads="1"/>
            </p:cNvSpPr>
            <p:nvPr/>
          </p:nvSpPr>
          <p:spPr bwMode="auto">
            <a:xfrm>
              <a:off x="7338396" y="2892286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 Box 260"/>
            <p:cNvSpPr txBox="1">
              <a:spLocks noChangeArrowheads="1"/>
            </p:cNvSpPr>
            <p:nvPr/>
          </p:nvSpPr>
          <p:spPr bwMode="auto">
            <a:xfrm>
              <a:off x="7201612" y="3180318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7" name="Text Box 260"/>
            <p:cNvSpPr txBox="1">
              <a:spLocks noChangeArrowheads="1"/>
            </p:cNvSpPr>
            <p:nvPr/>
          </p:nvSpPr>
          <p:spPr bwMode="auto">
            <a:xfrm>
              <a:off x="6945330" y="3468350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 Box 260"/>
            <p:cNvSpPr txBox="1">
              <a:spLocks noChangeArrowheads="1"/>
            </p:cNvSpPr>
            <p:nvPr/>
          </p:nvSpPr>
          <p:spPr bwMode="auto">
            <a:xfrm>
              <a:off x="4727058" y="3468350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 Box 260"/>
            <p:cNvSpPr txBox="1">
              <a:spLocks noChangeArrowheads="1"/>
            </p:cNvSpPr>
            <p:nvPr/>
          </p:nvSpPr>
          <p:spPr bwMode="auto">
            <a:xfrm>
              <a:off x="4465308" y="3180318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 Box 260"/>
            <p:cNvSpPr txBox="1">
              <a:spLocks noChangeArrowheads="1"/>
            </p:cNvSpPr>
            <p:nvPr/>
          </p:nvSpPr>
          <p:spPr bwMode="auto">
            <a:xfrm>
              <a:off x="4393300" y="2892286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2" name="Text Box 260"/>
            <p:cNvSpPr txBox="1">
              <a:spLocks noChangeArrowheads="1"/>
            </p:cNvSpPr>
            <p:nvPr/>
          </p:nvSpPr>
          <p:spPr bwMode="auto">
            <a:xfrm>
              <a:off x="4321292" y="256490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4386068" y="224421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 Box 260"/>
            <p:cNvSpPr txBox="1">
              <a:spLocks noChangeArrowheads="1"/>
            </p:cNvSpPr>
            <p:nvPr/>
          </p:nvSpPr>
          <p:spPr bwMode="auto">
            <a:xfrm>
              <a:off x="4465308" y="1956182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 Box 260"/>
            <p:cNvSpPr txBox="1">
              <a:spLocks noChangeArrowheads="1"/>
            </p:cNvSpPr>
            <p:nvPr/>
          </p:nvSpPr>
          <p:spPr bwMode="auto">
            <a:xfrm>
              <a:off x="4704198" y="1668150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68354" y="2178690"/>
            <a:ext cx="2991678" cy="386214"/>
            <a:chOff x="1835696" y="1998642"/>
            <a:chExt cx="2991678" cy="386214"/>
          </a:xfrm>
        </p:grpSpPr>
        <p:sp>
          <p:nvSpPr>
            <p:cNvPr id="80" name="Text Box 260"/>
            <p:cNvSpPr txBox="1">
              <a:spLocks noChangeArrowheads="1"/>
            </p:cNvSpPr>
            <p:nvPr/>
          </p:nvSpPr>
          <p:spPr bwMode="auto">
            <a:xfrm>
              <a:off x="3491880" y="2132856"/>
              <a:ext cx="764338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spc="-100" dirty="0">
                  <a:solidFill>
                    <a:schemeClr val="tx1"/>
                  </a:solidFill>
                </a:rPr>
                <a:t>正补数</a:t>
              </a:r>
            </a:p>
          </p:txBody>
        </p:sp>
        <p:cxnSp>
          <p:nvCxnSpPr>
            <p:cNvPr id="4" name="直接箭头连接符 3"/>
            <p:cNvCxnSpPr>
              <a:stCxn id="80" idx="3"/>
            </p:cNvCxnSpPr>
            <p:nvPr/>
          </p:nvCxnSpPr>
          <p:spPr bwMode="auto">
            <a:xfrm flipV="1">
              <a:off x="4256218" y="2024816"/>
              <a:ext cx="571156" cy="23404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>
              <a:endCxn id="80" idx="1"/>
            </p:cNvCxnSpPr>
            <p:nvPr/>
          </p:nvCxnSpPr>
          <p:spPr bwMode="auto">
            <a:xfrm>
              <a:off x="1835696" y="1998642"/>
              <a:ext cx="1656184" cy="26021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>
            <a:off x="2123728" y="269588"/>
            <a:ext cx="1276642" cy="313122"/>
            <a:chOff x="3171190" y="2132856"/>
            <a:chExt cx="1276642" cy="313122"/>
          </a:xfrm>
        </p:grpSpPr>
        <p:sp>
          <p:nvSpPr>
            <p:cNvPr id="94" name="Text Box 260"/>
            <p:cNvSpPr txBox="1">
              <a:spLocks noChangeArrowheads="1"/>
            </p:cNvSpPr>
            <p:nvPr/>
          </p:nvSpPr>
          <p:spPr bwMode="auto">
            <a:xfrm>
              <a:off x="3491880" y="2132856"/>
              <a:ext cx="576411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spc="-100" dirty="0">
                  <a:solidFill>
                    <a:schemeClr val="tx1"/>
                  </a:solidFill>
                </a:rPr>
                <a:t>本身</a:t>
              </a:r>
            </a:p>
          </p:txBody>
        </p:sp>
        <p:cxnSp>
          <p:nvCxnSpPr>
            <p:cNvPr id="95" name="直接箭头连接符 94"/>
            <p:cNvCxnSpPr>
              <a:stCxn id="94" idx="3"/>
            </p:cNvCxnSpPr>
            <p:nvPr/>
          </p:nvCxnSpPr>
          <p:spPr bwMode="auto">
            <a:xfrm>
              <a:off x="4068291" y="2258856"/>
              <a:ext cx="379541" cy="16200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endCxn id="94" idx="1"/>
            </p:cNvCxnSpPr>
            <p:nvPr/>
          </p:nvCxnSpPr>
          <p:spPr bwMode="auto">
            <a:xfrm flipV="1">
              <a:off x="3171190" y="2258856"/>
              <a:ext cx="320690" cy="18712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6" name="Text Box 260"/>
          <p:cNvSpPr txBox="1">
            <a:spLocks noChangeArrowheads="1"/>
          </p:cNvSpPr>
          <p:nvPr/>
        </p:nvSpPr>
        <p:spPr bwMode="auto">
          <a:xfrm>
            <a:off x="7568778" y="440640"/>
            <a:ext cx="280800" cy="216024"/>
          </a:xfrm>
          <a:prstGeom prst="rect">
            <a:avLst/>
          </a:prstGeom>
          <a:solidFill>
            <a:srgbClr val="6699FF">
              <a:alpha val="80000"/>
            </a:srgb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1800" spc="-100" dirty="0">
                <a:solidFill>
                  <a:schemeClr val="tx1"/>
                </a:solidFill>
              </a:rPr>
              <a:t>0</a:t>
            </a:r>
            <a:endParaRPr lang="zh-CN" altLang="en-US" sz="1800" spc="-100" dirty="0">
              <a:solidFill>
                <a:schemeClr val="tx1"/>
              </a:solidFill>
            </a:endParaRPr>
          </a:p>
        </p:txBody>
      </p:sp>
      <p:sp>
        <p:nvSpPr>
          <p:cNvPr id="88" name="Text Box 260"/>
          <p:cNvSpPr txBox="1">
            <a:spLocks noChangeArrowheads="1"/>
          </p:cNvSpPr>
          <p:nvPr/>
        </p:nvSpPr>
        <p:spPr bwMode="auto">
          <a:xfrm>
            <a:off x="7622618" y="2816904"/>
            <a:ext cx="280800" cy="216024"/>
          </a:xfrm>
          <a:prstGeom prst="rect">
            <a:avLst/>
          </a:prstGeom>
          <a:solidFill>
            <a:srgbClr val="FF9999">
              <a:alpha val="80000"/>
            </a:srgb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1800" spc="-100" dirty="0">
                <a:solidFill>
                  <a:schemeClr val="tx1"/>
                </a:solidFill>
              </a:rPr>
              <a:t>-8</a:t>
            </a:r>
            <a:endParaRPr lang="zh-CN" altLang="en-US" sz="180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5" grpId="0"/>
      <p:bldP spid="86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40466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03350" y="1479401"/>
            <a:ext cx="6985000" cy="752475"/>
            <a:chOff x="884" y="824"/>
            <a:chExt cx="4400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884" y="964"/>
              <a:ext cx="199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2)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344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</a:t>
              </a:r>
              <a:r>
                <a:rPr lang="en-US" altLang="zh-CN" i="1" baseline="-25000" dirty="0">
                  <a:solidFill>
                    <a:schemeClr val="tx1"/>
                  </a:solidFill>
                </a:rPr>
                <a:t>    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</a:rPr>
                <a:t> </a:t>
              </a:r>
              <a:r>
                <a:rPr lang="en-US" altLang="zh-CN" i="1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(1</a:t>
              </a:r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|)   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8545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en-US" altLang="zh-CN" dirty="0">
                <a:solidFill>
                  <a:schemeClr val="tx1"/>
                </a:solidFill>
              </a:rPr>
              <a:t>[+0.1011]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30493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为了使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负数的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=1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</a:rPr>
              <a:t>应为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不是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4283968" y="2298644"/>
            <a:ext cx="418238" cy="142986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29"/>
          <p:cNvSpPr>
            <a:spLocks/>
          </p:cNvSpPr>
          <p:nvPr/>
        </p:nvSpPr>
        <p:spPr bwMode="auto">
          <a:xfrm>
            <a:off x="6415631" y="692696"/>
            <a:ext cx="2116809" cy="275777"/>
          </a:xfrm>
          <a:prstGeom prst="borderCallout2">
            <a:avLst>
              <a:gd name="adj1" fmla="val 51396"/>
              <a:gd name="adj2" fmla="val -369"/>
              <a:gd name="adj3" fmla="val 51320"/>
              <a:gd name="adj4" fmla="val -7719"/>
              <a:gd name="adj5" fmla="val 174060"/>
              <a:gd name="adj6" fmla="val -1652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机器数中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</a:rPr>
              <a:t>隐含表示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3203848" y="620688"/>
            <a:ext cx="2160241" cy="288032"/>
          </a:xfrm>
          <a:prstGeom prst="borderCallout2">
            <a:avLst>
              <a:gd name="adj1" fmla="val 54042"/>
              <a:gd name="adj2" fmla="val 99931"/>
              <a:gd name="adj3" fmla="val 56611"/>
              <a:gd name="adj4" fmla="val 107304"/>
              <a:gd name="adj5" fmla="val 159304"/>
              <a:gd name="adj6" fmla="val 11538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纯小数中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b="1" dirty="0">
                <a:solidFill>
                  <a:schemeClr val="tx1"/>
                </a:solidFill>
              </a:rPr>
              <a:t>隐含表示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  <a:r>
              <a:rPr lang="zh-CN" altLang="en-US" dirty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                  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endParaRPr lang="en-US" altLang="zh-CN" baseline="-18000" dirty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②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7705" y="4653136"/>
            <a:ext cx="4680520" cy="1787541"/>
            <a:chOff x="2195488" y="4653136"/>
            <a:chExt cx="4680520" cy="17875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2195488" y="4653136"/>
              <a:ext cx="4680520" cy="1787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4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-[2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-(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965807" y="6059808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3755299" y="6059808"/>
              <a:ext cx="2286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6372200" y="4708244"/>
            <a:ext cx="2555899" cy="664972"/>
          </a:xfrm>
          <a:prstGeom prst="borderCallout2">
            <a:avLst>
              <a:gd name="adj1" fmla="val 49564"/>
              <a:gd name="adj2" fmla="val -67"/>
              <a:gd name="adj3" fmla="val 48782"/>
              <a:gd name="adj4" fmla="val -31626"/>
              <a:gd name="adj5" fmla="val -12260"/>
              <a:gd name="adj6" fmla="val -7911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+1</a:t>
            </a:r>
            <a:r>
              <a:rPr lang="zh-CN" altLang="en-US" sz="1800" b="1" dirty="0">
                <a:solidFill>
                  <a:schemeClr val="tx1"/>
                </a:solidFill>
              </a:rPr>
              <a:t>应不影响符号位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只涉及</a:t>
            </a:r>
            <a:r>
              <a:rPr lang="zh-CN" altLang="en-US" sz="1800" dirty="0">
                <a:solidFill>
                  <a:srgbClr val="FF3399"/>
                </a:solidFill>
              </a:rPr>
              <a:t>真值的</a:t>
            </a:r>
            <a:r>
              <a:rPr lang="zh-CN" altLang="en-US" sz="1800" b="1" dirty="0">
                <a:solidFill>
                  <a:srgbClr val="FF3399"/>
                </a:solidFill>
              </a:rPr>
              <a:t>低</a:t>
            </a:r>
            <a:r>
              <a:rPr lang="en-US" altLang="zh-CN" sz="1800" b="1" dirty="0">
                <a:solidFill>
                  <a:srgbClr val="FF3399"/>
                </a:solidFill>
              </a:rPr>
              <a:t>n-1</a:t>
            </a:r>
            <a:r>
              <a:rPr lang="zh-CN" altLang="en-US" sz="1800" dirty="0">
                <a:solidFill>
                  <a:srgbClr val="FF3399"/>
                </a:solidFill>
              </a:rPr>
              <a:t>位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815344" y="1772816"/>
            <a:ext cx="50690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>
                <a:solidFill>
                  <a:srgbClr val="990099"/>
                </a:solidFill>
              </a:rPr>
              <a:t>n-2</a:t>
            </a:r>
            <a:r>
              <a:rPr lang="en-US" altLang="zh-CN" dirty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rgbClr val="990099"/>
                </a:solidFill>
              </a:rPr>
              <a:t>n-2</a:t>
            </a:r>
            <a:r>
              <a:rPr lang="en-US" altLang="zh-CN" dirty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rgbClr val="990099"/>
                </a:solidFill>
              </a:rPr>
              <a:t>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55304" y="2770880"/>
            <a:ext cx="4997016" cy="1938992"/>
            <a:chOff x="2455304" y="2770880"/>
            <a:chExt cx="4997016" cy="1938992"/>
          </a:xfrm>
        </p:grpSpPr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4211960" y="3356992"/>
              <a:ext cx="1080000" cy="649382"/>
            </a:xfrm>
            <a:prstGeom prst="re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031491" y="4217009"/>
              <a:ext cx="1583481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rgbClr val="FF99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6204853" y="3719653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6992055" y="371965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079128" y="4289387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866330" y="4289387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右大括号 2"/>
            <p:cNvSpPr/>
            <p:nvPr/>
          </p:nvSpPr>
          <p:spPr bwMode="auto">
            <a:xfrm>
              <a:off x="7308304" y="3791661"/>
              <a:ext cx="144016" cy="429427"/>
            </a:xfrm>
            <a:prstGeom prst="rightBrac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455304" y="2770880"/>
              <a:ext cx="4968676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</a:t>
              </a:r>
              <a:r>
                <a:rPr lang="en-US" altLang="zh-CN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  +      1</a:t>
              </a:r>
            </a:p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</p:grpSp>
      <p:pic>
        <p:nvPicPr>
          <p:cNvPr id="6" name="音频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27" name="AutoShape 29"/>
          <p:cNvSpPr>
            <a:spLocks/>
          </p:cNvSpPr>
          <p:nvPr/>
        </p:nvSpPr>
        <p:spPr bwMode="auto">
          <a:xfrm>
            <a:off x="6968380" y="5661248"/>
            <a:ext cx="1708076" cy="304932"/>
          </a:xfrm>
          <a:prstGeom prst="borderCallout2">
            <a:avLst>
              <a:gd name="adj1" fmla="val 51018"/>
              <a:gd name="adj2" fmla="val -400"/>
              <a:gd name="adj3" fmla="val 49945"/>
              <a:gd name="adj4" fmla="val -8180"/>
              <a:gd name="adj5" fmla="val -86985"/>
              <a:gd name="adj6" fmla="val -1743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最小负数为</a:t>
            </a:r>
            <a:r>
              <a:rPr lang="en-US" altLang="zh-CN" sz="1800" b="1" dirty="0">
                <a:solidFill>
                  <a:schemeClr val="tx1"/>
                </a:solidFill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</a:rPr>
              <a:t>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1"/>
    </mc:Choice>
    <mc:Fallback xmlns="">
      <p:transition spd="slow" advTm="7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71735" grpId="0"/>
      <p:bldP spid="18" grpId="0" animBg="1"/>
      <p:bldP spid="19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79512" y="2705978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=+0.101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=-0.101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3923928" y="1996132"/>
            <a:ext cx="936104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163891" y="1982514"/>
            <a:ext cx="93650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6470" y="332656"/>
            <a:ext cx="8748018" cy="1477328"/>
            <a:chOff x="144463" y="332656"/>
            <a:chExt cx="8748018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74801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  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  <a:latin typeface="+mn-ea"/>
                  <a:ea typeface="+mn-ea"/>
                </a:rPr>
                <a:t>≥</a:t>
              </a:r>
              <a:r>
                <a:rPr lang="en-US" altLang="zh-CN" dirty="0">
                  <a:solidFill>
                    <a:srgbClr val="990099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>
                  <a:solidFill>
                    <a:schemeClr val="tx1"/>
                  </a:solidFill>
                  <a:latin typeface="+mn-lt"/>
                </a:rPr>
                <a:t> 位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6372201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3224377"/>
            <a:ext cx="8712967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rgbClr val="990099"/>
                  </a:solidFill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rgbClr val="990099"/>
                  </a:solidFill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 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   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原数值位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5572482" y="4286292"/>
              <a:ext cx="13080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7956376" y="914162"/>
            <a:ext cx="936104" cy="288000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43631"/>
              <a:gd name="adj6" fmla="val -4807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正补数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3995936" y="2705978"/>
            <a:ext cx="4582023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101                   1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179388" y="5257444"/>
            <a:ext cx="8713091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101,[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101,[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4355978" y="5251266"/>
            <a:ext cx="45365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101                    1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r>
              <a:rPr lang="zh-CN" altLang="en-US" spc="-50" dirty="0">
                <a:solidFill>
                  <a:schemeClr val="tx1"/>
                </a:solidFill>
              </a:rPr>
              <a:t>    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768764" y="5239680"/>
            <a:ext cx="5953211" cy="637592"/>
            <a:chOff x="2768764" y="5239680"/>
            <a:chExt cx="5953211" cy="637592"/>
          </a:xfrm>
        </p:grpSpPr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V="1">
              <a:off x="2771800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 flipV="1">
              <a:off x="2768764" y="5239680"/>
              <a:ext cx="1767170" cy="15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4533900" y="5239680"/>
              <a:ext cx="0" cy="175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V="1">
              <a:off x="2961164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3132187" y="5875378"/>
              <a:ext cx="1799853" cy="189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V="1">
              <a:off x="493204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 flipH="1" flipV="1">
              <a:off x="313184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4725621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V="1">
              <a:off x="6424756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 flipV="1">
              <a:off x="6420924" y="5241268"/>
              <a:ext cx="172819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8142416" y="5241268"/>
              <a:ext cx="0" cy="1739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V="1">
              <a:off x="6636608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3"/>
            <p:cNvSpPr>
              <a:spLocks noChangeShapeType="1"/>
            </p:cNvSpPr>
            <p:nvPr/>
          </p:nvSpPr>
          <p:spPr bwMode="auto">
            <a:xfrm flipV="1">
              <a:off x="6804248" y="5873484"/>
              <a:ext cx="1718587" cy="37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4"/>
            <p:cNvSpPr>
              <a:spLocks noChangeShapeType="1"/>
            </p:cNvSpPr>
            <p:nvPr/>
          </p:nvSpPr>
          <p:spPr bwMode="auto">
            <a:xfrm flipV="1">
              <a:off x="8522835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H="1" flipV="1">
              <a:off x="6804248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2"/>
            <p:cNvSpPr>
              <a:spLocks noChangeShapeType="1"/>
            </p:cNvSpPr>
            <p:nvPr/>
          </p:nvSpPr>
          <p:spPr bwMode="auto">
            <a:xfrm flipV="1">
              <a:off x="8316416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67744" y="1982512"/>
            <a:ext cx="2421783" cy="640132"/>
            <a:chOff x="2840772" y="5233352"/>
            <a:chExt cx="2421783" cy="640132"/>
          </a:xfrm>
        </p:grpSpPr>
        <p:sp>
          <p:nvSpPr>
            <p:cNvPr id="95" name="Line 29"/>
            <p:cNvSpPr>
              <a:spLocks noChangeShapeType="1"/>
            </p:cNvSpPr>
            <p:nvPr/>
          </p:nvSpPr>
          <p:spPr bwMode="auto">
            <a:xfrm flipV="1">
              <a:off x="2840772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2840772" y="5233353"/>
              <a:ext cx="182790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668680" y="5233352"/>
              <a:ext cx="0" cy="17434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 flipV="1">
              <a:off x="2961164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 flipV="1">
              <a:off x="3128804" y="5873484"/>
              <a:ext cx="194421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34"/>
            <p:cNvSpPr>
              <a:spLocks noChangeShapeType="1"/>
            </p:cNvSpPr>
            <p:nvPr/>
          </p:nvSpPr>
          <p:spPr bwMode="auto">
            <a:xfrm flipV="1">
              <a:off x="507302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36"/>
            <p:cNvSpPr>
              <a:spLocks noChangeShapeType="1"/>
            </p:cNvSpPr>
            <p:nvPr/>
          </p:nvSpPr>
          <p:spPr bwMode="auto">
            <a:xfrm flipH="1" flipV="1">
              <a:off x="3128804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2"/>
            <p:cNvSpPr>
              <a:spLocks noChangeShapeType="1"/>
            </p:cNvSpPr>
            <p:nvPr/>
          </p:nvSpPr>
          <p:spPr bwMode="auto">
            <a:xfrm flipV="1">
              <a:off x="4856996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481325" y="1988840"/>
            <a:ext cx="2441319" cy="640132"/>
            <a:chOff x="2859512" y="5233352"/>
            <a:chExt cx="2441319" cy="640132"/>
          </a:xfrm>
        </p:grpSpPr>
        <p:sp>
          <p:nvSpPr>
            <p:cNvPr id="104" name="Line 29"/>
            <p:cNvSpPr>
              <a:spLocks noChangeShapeType="1"/>
            </p:cNvSpPr>
            <p:nvPr/>
          </p:nvSpPr>
          <p:spPr bwMode="auto">
            <a:xfrm flipV="1">
              <a:off x="2859512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2859512" y="5233352"/>
              <a:ext cx="1842900" cy="63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4702412" y="5233353"/>
              <a:ext cx="0" cy="1593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 flipV="1">
              <a:off x="2961164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33"/>
            <p:cNvSpPr>
              <a:spLocks noChangeShapeType="1"/>
            </p:cNvSpPr>
            <p:nvPr/>
          </p:nvSpPr>
          <p:spPr bwMode="auto">
            <a:xfrm flipV="1">
              <a:off x="3128804" y="5873484"/>
              <a:ext cx="194421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34"/>
            <p:cNvSpPr>
              <a:spLocks noChangeShapeType="1"/>
            </p:cNvSpPr>
            <p:nvPr/>
          </p:nvSpPr>
          <p:spPr bwMode="auto">
            <a:xfrm flipV="1">
              <a:off x="507302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6"/>
            <p:cNvSpPr>
              <a:spLocks noChangeShapeType="1"/>
            </p:cNvSpPr>
            <p:nvPr/>
          </p:nvSpPr>
          <p:spPr bwMode="auto">
            <a:xfrm flipH="1" flipV="1">
              <a:off x="3128804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32"/>
            <p:cNvSpPr>
              <a:spLocks noChangeShapeType="1"/>
            </p:cNvSpPr>
            <p:nvPr/>
          </p:nvSpPr>
          <p:spPr bwMode="auto">
            <a:xfrm flipV="1">
              <a:off x="4895272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72742" grpId="0"/>
      <p:bldP spid="372760" grpId="0"/>
      <p:bldP spid="372763" grpId="0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144463" y="2558280"/>
            <a:ext cx="882015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/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补数值位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182014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10—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882702" y="1792595"/>
            <a:ext cx="2265362" cy="650065"/>
            <a:chOff x="2771800" y="4175359"/>
            <a:chExt cx="2265362" cy="650065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76945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75359"/>
              <a:ext cx="151288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76946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25424"/>
              <a:ext cx="15843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1823457"/>
            <a:ext cx="35468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88850" y="1803481"/>
            <a:ext cx="2243590" cy="639179"/>
            <a:chOff x="2793572" y="4193959"/>
            <a:chExt cx="2243590" cy="639179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93572" y="4195545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93572" y="4193959"/>
              <a:ext cx="151288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306459" y="4195546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33138"/>
              <a:ext cx="15843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457450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11—</a:t>
            </a:r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1835696" y="5373216"/>
            <a:ext cx="367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4541372"/>
            <a:ext cx="2499841" cy="648478"/>
            <a:chOff x="2720231" y="5177018"/>
            <a:chExt cx="2499841" cy="648478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7701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78606"/>
              <a:ext cx="181366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77018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25496"/>
              <a:ext cx="17988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864048" y="5340084"/>
            <a:ext cx="2499841" cy="666056"/>
            <a:chOff x="2720231" y="5177018"/>
            <a:chExt cx="2499841" cy="666056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7701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78606"/>
              <a:ext cx="181366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77018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43074"/>
              <a:ext cx="17988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144464" y="332656"/>
            <a:ext cx="882015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符号位</a:t>
            </a:r>
            <a:r>
              <a:rPr lang="zh-CN" altLang="en-US" dirty="0">
                <a:solidFill>
                  <a:schemeClr val="tx1"/>
                </a:solidFill>
              </a:rPr>
              <a:t>＝＋，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补数值位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符号位</a:t>
            </a:r>
            <a:r>
              <a:rPr lang="zh-CN" altLang="en-US" dirty="0">
                <a:solidFill>
                  <a:schemeClr val="tx1"/>
                </a:solidFill>
              </a:rPr>
              <a:t>＝－，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补数值位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 flipV="1">
            <a:off x="6651342" y="1279393"/>
            <a:ext cx="127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 flipV="1">
            <a:off x="5453112" y="3930262"/>
            <a:ext cx="124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7" grpId="0"/>
      <p:bldP spid="37" grpId="0"/>
      <p:bldP spid="57" grpId="0"/>
      <p:bldP spid="58" grpId="0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5924" name="Text Box 100"/>
          <p:cNvSpPr txBox="1">
            <a:spLocks noChangeArrowheads="1"/>
          </p:cNvSpPr>
          <p:nvPr/>
        </p:nvSpPr>
        <p:spPr bwMode="auto">
          <a:xfrm>
            <a:off x="179388" y="332656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①当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</a:rPr>
              <a:t>[-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②当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990099"/>
                </a:solidFill>
              </a:rPr>
              <a:t>＜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</a:rPr>
              <a:t>[-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baseline="-18000" dirty="0">
              <a:solidFill>
                <a:srgbClr val="990099"/>
              </a:solidFill>
            </a:endParaRPr>
          </a:p>
        </p:txBody>
      </p: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647032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所有位</a:t>
            </a:r>
            <a:r>
              <a:rPr lang="zh-CN" altLang="en-US" dirty="0">
                <a:solidFill>
                  <a:schemeClr val="tx1"/>
                </a:solidFill>
              </a:rPr>
              <a:t>取反、末位加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所有位</a:t>
            </a:r>
            <a:r>
              <a:rPr lang="zh-CN" altLang="en-US" dirty="0">
                <a:solidFill>
                  <a:schemeClr val="tx1"/>
                </a:solidFill>
              </a:rPr>
              <a:t>取反、末位加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751363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12—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725143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11"/>
          <p:cNvGrpSpPr>
            <a:grpSpLocks/>
          </p:cNvGrpSpPr>
          <p:nvPr/>
        </p:nvGrpSpPr>
        <p:grpSpPr bwMode="auto">
          <a:xfrm>
            <a:off x="2627784" y="1715283"/>
            <a:ext cx="4032250" cy="554038"/>
            <a:chOff x="113" y="419"/>
            <a:chExt cx="2540" cy="349"/>
          </a:xfrm>
        </p:grpSpPr>
        <p:sp>
          <p:nvSpPr>
            <p:cNvPr id="31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254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</a:p>
          </p:txBody>
        </p:sp>
        <p:sp>
          <p:nvSpPr>
            <p:cNvPr id="35" name="Line 101"/>
            <p:cNvSpPr>
              <a:spLocks noChangeShapeType="1"/>
            </p:cNvSpPr>
            <p:nvPr/>
          </p:nvSpPr>
          <p:spPr bwMode="auto">
            <a:xfrm>
              <a:off x="281" y="549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2"/>
            <p:cNvSpPr>
              <a:spLocks noChangeShapeType="1"/>
            </p:cNvSpPr>
            <p:nvPr/>
          </p:nvSpPr>
          <p:spPr bwMode="auto">
            <a:xfrm>
              <a:off x="756" y="549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3"/>
            <p:cNvSpPr>
              <a:spLocks noChangeShapeType="1"/>
            </p:cNvSpPr>
            <p:nvPr/>
          </p:nvSpPr>
          <p:spPr bwMode="auto">
            <a:xfrm>
              <a:off x="1358" y="542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4"/>
            <p:cNvSpPr>
              <a:spLocks noChangeShapeType="1"/>
            </p:cNvSpPr>
            <p:nvPr/>
          </p:nvSpPr>
          <p:spPr bwMode="auto">
            <a:xfrm>
              <a:off x="2133" y="542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5"/>
            <p:cNvSpPr>
              <a:spLocks noChangeShapeType="1"/>
            </p:cNvSpPr>
            <p:nvPr/>
          </p:nvSpPr>
          <p:spPr bwMode="auto">
            <a:xfrm>
              <a:off x="1658" y="542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27660" y="2701369"/>
            <a:ext cx="4536628" cy="1015663"/>
            <a:chOff x="179389" y="2205335"/>
            <a:chExt cx="4536628" cy="1015663"/>
          </a:xfrm>
        </p:grpSpPr>
        <p:sp>
          <p:nvSpPr>
            <p:cNvPr id="41" name="Text Box 109"/>
            <p:cNvSpPr txBox="1">
              <a:spLocks noChangeArrowheads="1"/>
            </p:cNvSpPr>
            <p:nvPr/>
          </p:nvSpPr>
          <p:spPr bwMode="auto">
            <a:xfrm>
              <a:off x="179389" y="2205335"/>
              <a:ext cx="453662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                          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42" name="Line 103"/>
            <p:cNvSpPr>
              <a:spLocks noChangeShapeType="1"/>
            </p:cNvSpPr>
            <p:nvPr/>
          </p:nvSpPr>
          <p:spPr bwMode="auto">
            <a:xfrm>
              <a:off x="2660442" y="286265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4"/>
            <p:cNvSpPr>
              <a:spLocks noChangeShapeType="1"/>
            </p:cNvSpPr>
            <p:nvPr/>
          </p:nvSpPr>
          <p:spPr bwMode="auto">
            <a:xfrm>
              <a:off x="3880321" y="286265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3136692" y="286265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AutoShape 29"/>
          <p:cNvSpPr>
            <a:spLocks/>
          </p:cNvSpPr>
          <p:nvPr/>
        </p:nvSpPr>
        <p:spPr bwMode="auto">
          <a:xfrm>
            <a:off x="6768887" y="1268760"/>
            <a:ext cx="2112292" cy="357190"/>
          </a:xfrm>
          <a:prstGeom prst="borderCallout2">
            <a:avLst>
              <a:gd name="adj1" fmla="val 95622"/>
              <a:gd name="adj2" fmla="val 27088"/>
              <a:gd name="adj3" fmla="val 129594"/>
              <a:gd name="adj4" fmla="val 27285"/>
              <a:gd name="adj5" fmla="val 199168"/>
              <a:gd name="adj6" fmla="val -1358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+1</a:t>
            </a:r>
            <a:r>
              <a:rPr lang="zh-CN" altLang="en-US" sz="1800" b="1" dirty="0">
                <a:solidFill>
                  <a:schemeClr val="tx1"/>
                </a:solidFill>
              </a:rPr>
              <a:t>应不影响符号位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上述方法</a:t>
            </a:r>
            <a:r>
              <a:rPr lang="zh-CN" altLang="en-US" u="sng" dirty="0">
                <a:solidFill>
                  <a:srgbClr val="0070C0"/>
                </a:solidFill>
              </a:rPr>
              <a:t>不适用于</a:t>
            </a:r>
            <a:r>
              <a:rPr lang="zh-CN" altLang="en-US" dirty="0">
                <a:solidFill>
                  <a:schemeClr val="tx1"/>
                </a:solidFill>
              </a:rPr>
              <a:t>最小负数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正数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负数的表示范围不同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  <p:bldP spid="45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79388" y="332656"/>
            <a:ext cx="8785100" cy="213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①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=+01001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10111  B. 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  C. 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 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②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=-01010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  B. 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  C. 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179388" y="2420888"/>
            <a:ext cx="8785099" cy="166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③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=001010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+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  B. +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  C. +0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endParaRPr lang="en-US" altLang="zh-CN" sz="2000" dirty="0">
              <a:solidFill>
                <a:srgbClr val="990099"/>
              </a:solidFill>
            </a:endParaRPr>
          </a:p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④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=101110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-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01110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  B. -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  C. -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01110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Box 59"/>
          <p:cNvSpPr txBox="1">
            <a:spLocks noChangeArrowheads="1"/>
          </p:cNvSpPr>
          <p:nvPr/>
        </p:nvSpPr>
        <p:spPr bwMode="auto">
          <a:xfrm>
            <a:off x="179389" y="4005064"/>
            <a:ext cx="8785098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⑤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=001110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+01110</a:t>
            </a:r>
            <a:r>
              <a:rPr lang="en-US" altLang="zh-CN" sz="2200" baseline="-180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[-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110010</a:t>
            </a:r>
          </a:p>
          <a:p>
            <a:pPr>
              <a:lnSpc>
                <a:spcPct val="13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⑥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=101110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-10010</a:t>
            </a:r>
            <a:r>
              <a:rPr lang="en-US" altLang="zh-CN" sz="2200" baseline="-180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[-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010010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83568" y="5062825"/>
            <a:ext cx="8208912" cy="1246495"/>
            <a:chOff x="683568" y="4077360"/>
            <a:chExt cx="8208912" cy="1246495"/>
          </a:xfrm>
        </p:grpSpPr>
        <p:sp>
          <p:nvSpPr>
            <p:cNvPr id="7" name="矩形 6"/>
            <p:cNvSpPr/>
            <p:nvPr/>
          </p:nvSpPr>
          <p:spPr bwMode="auto">
            <a:xfrm>
              <a:off x="7524328" y="4581128"/>
              <a:ext cx="1206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solidFill>
                <a:srgbClr val="CC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096837" y="4941168"/>
              <a:ext cx="1152128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solidFill>
                <a:srgbClr val="CC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Line 101"/>
            <p:cNvSpPr>
              <a:spLocks noChangeShapeType="1"/>
            </p:cNvSpPr>
            <p:nvPr/>
          </p:nvSpPr>
          <p:spPr bwMode="auto">
            <a:xfrm>
              <a:off x="7560064" y="4626692"/>
              <a:ext cx="3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2"/>
            <p:cNvSpPr>
              <a:spLocks noChangeShapeType="1"/>
            </p:cNvSpPr>
            <p:nvPr/>
          </p:nvSpPr>
          <p:spPr bwMode="auto">
            <a:xfrm>
              <a:off x="8186254" y="4626690"/>
              <a:ext cx="176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1"/>
            <p:cNvSpPr>
              <a:spLocks noChangeShapeType="1"/>
            </p:cNvSpPr>
            <p:nvPr/>
          </p:nvSpPr>
          <p:spPr bwMode="auto">
            <a:xfrm>
              <a:off x="5119105" y="4989197"/>
              <a:ext cx="387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2"/>
            <p:cNvSpPr>
              <a:spLocks noChangeShapeType="1"/>
            </p:cNvSpPr>
            <p:nvPr/>
          </p:nvSpPr>
          <p:spPr bwMode="auto">
            <a:xfrm>
              <a:off x="5772871" y="4997665"/>
              <a:ext cx="1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0"/>
            <p:cNvSpPr txBox="1">
              <a:spLocks noChangeArrowheads="1"/>
            </p:cNvSpPr>
            <p:nvPr/>
          </p:nvSpPr>
          <p:spPr bwMode="auto">
            <a:xfrm>
              <a:off x="683568" y="4077360"/>
              <a:ext cx="8208912" cy="124649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原码、补码编码规则：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设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=±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≥0</a:t>
              </a:r>
              <a:r>
                <a:rPr lang="zh-CN" altLang="en-US" sz="20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zh-CN" altLang="en-US" sz="2000" dirty="0">
                  <a:solidFill>
                    <a:schemeClr val="tx1"/>
                  </a:solidFill>
                </a:rPr>
                <a:t>；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zh-CN" altLang="en-US" sz="2000" spc="3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[-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</a:rPr>
                <a:t>1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zh-CN" altLang="en-US" sz="2000" dirty="0">
                  <a:solidFill>
                    <a:schemeClr val="tx1"/>
                  </a:solidFill>
                </a:rPr>
                <a:t>；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+mn-ea"/>
                </a:rPr>
                <a:t>1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[-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30732" y="4149080"/>
            <a:ext cx="3449468" cy="746018"/>
            <a:chOff x="3930732" y="4149080"/>
            <a:chExt cx="3449468" cy="746018"/>
          </a:xfrm>
        </p:grpSpPr>
        <p:sp>
          <p:nvSpPr>
            <p:cNvPr id="15" name="矩形 14"/>
            <p:cNvSpPr/>
            <p:nvPr/>
          </p:nvSpPr>
          <p:spPr bwMode="auto">
            <a:xfrm>
              <a:off x="3974164" y="4151521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930732" y="4581128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372200" y="4149080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339654" y="4578687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3693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、反码</a:t>
            </a:r>
            <a:r>
              <a:rPr lang="en-US" altLang="zh-CN" dirty="0">
                <a:solidFill>
                  <a:srgbClr val="FF3399"/>
                </a:solidFill>
              </a:rPr>
              <a:t>(o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作为补码转换时的</a:t>
            </a:r>
            <a:r>
              <a:rPr lang="zh-CN" altLang="en-US" u="sng" dirty="0">
                <a:solidFill>
                  <a:srgbClr val="990099"/>
                </a:solidFill>
              </a:rPr>
              <a:t>过渡编码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23483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整数反码定义：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，则模为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6000" dirty="0">
                <a:solidFill>
                  <a:srgbClr val="990099"/>
                </a:solidFill>
              </a:rPr>
              <a:t>n</a:t>
            </a:r>
            <a:r>
              <a:rPr lang="zh-CN" altLang="en-US" dirty="0">
                <a:solidFill>
                  <a:srgbClr val="990099"/>
                </a:solidFill>
              </a:rPr>
              <a:t>－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827584" y="2817281"/>
            <a:ext cx="8137526" cy="790575"/>
            <a:chOff x="612" y="1481"/>
            <a:chExt cx="5126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12" y="1617"/>
              <a:ext cx="272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35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0+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</a:t>
              </a:r>
              <a:r>
                <a:rPr lang="en-US" altLang="zh-CN" i="1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  </a:t>
              </a:r>
              <a:r>
                <a:rPr lang="en-US" altLang="zh-CN" i="1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i="1" dirty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36426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12—</a:t>
            </a:r>
            <a:r>
              <a:rPr lang="en-US" altLang="zh-CN" dirty="0">
                <a:solidFill>
                  <a:schemeClr val="tx1"/>
                </a:solidFill>
              </a:rPr>
              <a:t>[+1101]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u="sng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u="sng" dirty="0">
                <a:solidFill>
                  <a:schemeClr val="tx1"/>
                </a:solidFill>
              </a:rPr>
              <a:t>0010</a:t>
            </a:r>
            <a:endParaRPr lang="en-US" altLang="zh-CN" b="0" u="sng" dirty="0">
              <a:solidFill>
                <a:schemeClr val="tx1"/>
              </a:solidFill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4183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反码与补码的关系：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≥</a:t>
            </a:r>
            <a:r>
              <a:rPr lang="en-US" altLang="zh-CN" dirty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990099"/>
                </a:solidFill>
              </a:rPr>
              <a:t>＜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59632" y="1340768"/>
            <a:ext cx="5544616" cy="938719"/>
            <a:chOff x="1259632" y="1340768"/>
            <a:chExt cx="5544616" cy="938719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259632" y="1340768"/>
              <a:ext cx="5544616" cy="9387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</a:rPr>
                <a:t>补码定义为： 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dirty="0">
                  <a:solidFill>
                    <a:schemeClr val="tx1"/>
                  </a:solidFill>
                </a:rPr>
                <a:t>≥0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200" dirty="0">
                  <a:solidFill>
                    <a:schemeClr val="tx1"/>
                  </a:solidFill>
                </a:rPr>
                <a:t>[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dirty="0">
                  <a:solidFill>
                    <a:schemeClr val="tx1"/>
                  </a:solidFill>
                </a:rPr>
                <a:t>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0 </a:t>
              </a:r>
              <a:endParaRPr lang="en-US" altLang="zh-CN" sz="22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en-US" altLang="zh-CN" sz="2200" i="1" dirty="0">
                  <a:solidFill>
                    <a:schemeClr val="tx1"/>
                  </a:solidFill>
                  <a:latin typeface="+mn-ea"/>
                  <a:ea typeface="+mn-ea"/>
                </a:rPr>
                <a:t>             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sz="2200" dirty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sz="2200" dirty="0">
                  <a:solidFill>
                    <a:schemeClr val="tx1"/>
                  </a:solidFill>
                </a:rPr>
                <a:t>0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200" dirty="0">
                  <a:solidFill>
                    <a:schemeClr val="tx1"/>
                  </a:solidFill>
                </a:rPr>
                <a:t>[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dirty="0">
                  <a:solidFill>
                    <a:schemeClr val="tx1"/>
                  </a:solidFill>
                </a:rPr>
                <a:t>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200" dirty="0">
                  <a:solidFill>
                    <a:schemeClr val="tx1"/>
                  </a:solidFill>
                </a:rPr>
                <a:t>+1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101"/>
            <p:cNvSpPr>
              <a:spLocks noChangeShapeType="1"/>
            </p:cNvSpPr>
            <p:nvPr/>
          </p:nvSpPr>
          <p:spPr bwMode="auto">
            <a:xfrm>
              <a:off x="5458156" y="1938604"/>
              <a:ext cx="388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6132991" y="1938604"/>
              <a:ext cx="1941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真值连续时，机器数也连续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机器数＝真值＋偏移量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24949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整数移码定义：</a:t>
            </a:r>
            <a:r>
              <a:rPr lang="zh-CN" altLang="en-US" spc="-100" dirty="0">
                <a:solidFill>
                  <a:schemeClr val="tx1"/>
                </a:solidFill>
              </a:rPr>
              <a:t>设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pc="-1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±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100" dirty="0">
                <a:solidFill>
                  <a:schemeClr val="tx1"/>
                </a:solidFill>
              </a:rPr>
              <a:t>…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，则模＝</a:t>
            </a:r>
            <a:r>
              <a:rPr lang="en-US" altLang="zh-CN" spc="-100" dirty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>
                <a:solidFill>
                  <a:schemeClr val="tx1"/>
                </a:solidFill>
              </a:rPr>
              <a:t>n</a:t>
            </a:r>
            <a:r>
              <a:rPr lang="zh-CN" altLang="en-US" spc="-100" dirty="0">
                <a:solidFill>
                  <a:schemeClr val="tx1"/>
                </a:solidFill>
              </a:rPr>
              <a:t>、偏移量＝</a:t>
            </a:r>
            <a:r>
              <a:rPr lang="en-US" altLang="zh-CN" spc="-100" dirty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>
                <a:solidFill>
                  <a:schemeClr val="tx1"/>
                </a:solidFill>
              </a:rPr>
              <a:t>n-1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 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37729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13—</a:t>
            </a:r>
            <a:r>
              <a:rPr lang="en-US" altLang="zh-CN" dirty="0">
                <a:solidFill>
                  <a:schemeClr val="tx1"/>
                </a:solidFill>
              </a:rPr>
              <a:t>[-111]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1340942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tx1"/>
                  </a:solidFill>
                </a:rPr>
                <a:t>移码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真值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519" y="2704"/>
              <a:ext cx="3674" cy="91"/>
              <a:chOff x="1792" y="1571"/>
              <a:chExt cx="3674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 flipV="1">
                <a:off x="1792" y="1661"/>
                <a:ext cx="367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4" name="Text Box 40"/>
          <p:cNvSpPr txBox="1">
            <a:spLocks noChangeArrowheads="1"/>
          </p:cNvSpPr>
          <p:nvPr/>
        </p:nvSpPr>
        <p:spPr bwMode="auto">
          <a:xfrm>
            <a:off x="179263" y="4725144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移码的特性：</a:t>
            </a:r>
          </a:p>
          <a:p>
            <a:pPr marL="1698625" indent="-1698625"/>
            <a:r>
              <a:rPr lang="zh-CN" altLang="en-US" dirty="0">
                <a:solidFill>
                  <a:schemeClr val="tx1"/>
                </a:solidFill>
              </a:rPr>
              <a:t>     ①数轴上数的移码为</a:t>
            </a:r>
            <a:r>
              <a:rPr lang="zh-CN" altLang="en-US" u="sng" dirty="0">
                <a:solidFill>
                  <a:srgbClr val="990099"/>
                </a:solidFill>
              </a:rPr>
              <a:t>连续编码</a:t>
            </a:r>
            <a:r>
              <a:rPr lang="zh-CN" altLang="en-US" dirty="0">
                <a:solidFill>
                  <a:schemeClr val="tx1"/>
                </a:solidFill>
              </a:rPr>
              <a:t>，便于比较大小</a:t>
            </a:r>
          </a:p>
          <a:p>
            <a:pPr marL="1698625" indent="-1698625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②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补数值位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Line 124"/>
          <p:cNvSpPr>
            <a:spLocks noChangeShapeType="1"/>
          </p:cNvSpPr>
          <p:nvPr/>
        </p:nvSpPr>
        <p:spPr bwMode="auto">
          <a:xfrm flipV="1">
            <a:off x="3056958" y="5759376"/>
            <a:ext cx="126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3184437" y="3496167"/>
            <a:ext cx="3043747" cy="294966"/>
          </a:xfrm>
          <a:prstGeom prst="borderCallout2">
            <a:avLst>
              <a:gd name="adj1" fmla="val 54480"/>
              <a:gd name="adj2" fmla="val 239"/>
              <a:gd name="adj3" fmla="val 54326"/>
              <a:gd name="adj4" fmla="val -5692"/>
              <a:gd name="adj5" fmla="val -49131"/>
              <a:gd name="adj6" fmla="val -1216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补码为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←负数的符号位</a:t>
            </a:r>
            <a:r>
              <a:rPr lang="en-US" altLang="zh-CN" sz="1800" dirty="0">
                <a:solidFill>
                  <a:schemeClr val="tx1"/>
                </a:solidFill>
              </a:rPr>
              <a:t>=1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  <p:bldP spid="210984" grpId="0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9365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⑴数据的编码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机器数编码、十进制数编码、字符编码，校验码编码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⑵数据的表示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数据表示方法，整数的表示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含位扩展运算实现</a:t>
            </a:r>
            <a:r>
              <a:rPr lang="en-US" altLang="zh-CN" sz="2200" b="1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实数的表示，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含</a:t>
            </a:r>
            <a:r>
              <a:rPr lang="zh-CN" altLang="en-US" sz="2200" dirty="0">
                <a:solidFill>
                  <a:schemeClr val="tx1"/>
                </a:solidFill>
              </a:rPr>
              <a:t>逻辑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关系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运算实现</a:t>
            </a: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⑶数据的运算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zh-CN" altLang="en-US" sz="2200" dirty="0">
                <a:solidFill>
                  <a:schemeClr val="accent2"/>
                </a:solidFill>
              </a:rPr>
              <a:t>     定点运算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  <a:r>
              <a:rPr lang="zh-CN" altLang="en-US" sz="2200" spc="-100" dirty="0">
                <a:solidFill>
                  <a:schemeClr val="tx1"/>
                </a:solidFill>
              </a:rPr>
              <a:t>有</a:t>
            </a:r>
            <a:r>
              <a:rPr lang="en-US" altLang="zh-CN" sz="2200" spc="-100" dirty="0">
                <a:solidFill>
                  <a:schemeClr val="tx1"/>
                </a:solidFill>
              </a:rPr>
              <a:t>/</a:t>
            </a:r>
            <a:r>
              <a:rPr lang="zh-CN" altLang="en-US" sz="2200" spc="-100" dirty="0">
                <a:solidFill>
                  <a:schemeClr val="tx1"/>
                </a:solidFill>
              </a:rPr>
              <a:t>无符号的</a:t>
            </a:r>
            <a:r>
              <a:rPr lang="zh-CN" altLang="en-US" sz="2200" b="1" spc="-100" dirty="0">
                <a:solidFill>
                  <a:schemeClr val="tx1"/>
                </a:solidFill>
              </a:rPr>
              <a:t>加减、移位、</a:t>
            </a:r>
            <a:r>
              <a:rPr lang="zh-CN" altLang="en-US" sz="2200" spc="-100" dirty="0">
                <a:solidFill>
                  <a:schemeClr val="tx1"/>
                </a:solidFill>
              </a:rPr>
              <a:t>乘法</a:t>
            </a:r>
            <a:r>
              <a:rPr lang="en-US" altLang="zh-CN" sz="1800" spc="-100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spc="-100" dirty="0">
                <a:solidFill>
                  <a:schemeClr val="tx1"/>
                </a:solidFill>
              </a:rPr>
              <a:t>)</a:t>
            </a:r>
            <a:r>
              <a:rPr lang="zh-CN" altLang="en-US" sz="2200" spc="-100" dirty="0">
                <a:solidFill>
                  <a:schemeClr val="tx1"/>
                </a:solidFill>
              </a:rPr>
              <a:t>运算规则、</a:t>
            </a:r>
            <a:r>
              <a:rPr lang="zh-CN" altLang="en-US" sz="2200" b="1" spc="-100" dirty="0">
                <a:solidFill>
                  <a:schemeClr val="tx1"/>
                </a:solidFill>
              </a:rPr>
              <a:t>部件</a:t>
            </a:r>
            <a:r>
              <a:rPr lang="zh-CN" altLang="en-US" sz="2200" b="1" u="sng" spc="-100" dirty="0">
                <a:solidFill>
                  <a:schemeClr val="tx1"/>
                </a:solidFill>
              </a:rPr>
              <a:t>组织</a:t>
            </a:r>
            <a:endParaRPr lang="en-US" altLang="zh-CN" sz="2200" b="1" spc="-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浮点运算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加减运算规则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</a:t>
            </a:r>
            <a:r>
              <a:rPr lang="zh-CN" altLang="en-US" sz="2200" dirty="0">
                <a:solidFill>
                  <a:srgbClr val="C00000"/>
                </a:solidFill>
              </a:rPr>
              <a:t>运算器的组成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ALU</a:t>
            </a:r>
            <a:r>
              <a:rPr lang="zh-CN" altLang="en-US" sz="2200" dirty="0">
                <a:solidFill>
                  <a:schemeClr val="tx1"/>
                </a:solidFill>
              </a:rPr>
              <a:t>的组成，运算器的组成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部件＋互连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71463" indent="-271463">
              <a:spcBef>
                <a:spcPts val="300"/>
              </a:spcBef>
            </a:pPr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总体要求：</a:t>
            </a:r>
            <a:r>
              <a:rPr lang="zh-CN" altLang="en-US" sz="2200" u="sng" dirty="0">
                <a:solidFill>
                  <a:schemeClr val="accent2"/>
                </a:solidFill>
              </a:rPr>
              <a:t>掌握</a:t>
            </a:r>
            <a:r>
              <a:rPr lang="zh-CN" altLang="en-US" sz="2200" dirty="0">
                <a:solidFill>
                  <a:schemeClr val="tx1"/>
                </a:solidFill>
              </a:rPr>
              <a:t>数据表示方法，</a:t>
            </a:r>
            <a:r>
              <a:rPr lang="zh-CN" altLang="en-US" sz="2200" u="sng" dirty="0">
                <a:solidFill>
                  <a:schemeClr val="accent2"/>
                </a:solidFill>
              </a:rPr>
              <a:t>可组织</a:t>
            </a:r>
            <a:r>
              <a:rPr lang="zh-CN" altLang="en-US" sz="2200" dirty="0">
                <a:solidFill>
                  <a:schemeClr val="tx1"/>
                </a:solidFill>
              </a:rPr>
              <a:t>运算规则或运算部件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16216" y="2388478"/>
            <a:ext cx="1184786" cy="2232000"/>
            <a:chOff x="6516216" y="2388478"/>
            <a:chExt cx="1184786" cy="2232000"/>
          </a:xfrm>
        </p:grpSpPr>
        <p:sp>
          <p:nvSpPr>
            <p:cNvPr id="4" name="右大括号 3"/>
            <p:cNvSpPr/>
            <p:nvPr/>
          </p:nvSpPr>
          <p:spPr bwMode="auto">
            <a:xfrm>
              <a:off x="7556986" y="2388478"/>
              <a:ext cx="144016" cy="2232000"/>
            </a:xfrm>
            <a:prstGeom prst="rightBrace">
              <a:avLst>
                <a:gd name="adj1" fmla="val 29101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6516216" y="2615140"/>
              <a:ext cx="1112778" cy="7920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sm"/>
              <a:tailEnd type="arrow" w="med" len="sm"/>
            </a:ln>
            <a:effectLst/>
          </p:spPr>
        </p:cxnSp>
      </p:grpSp>
      <p:sp>
        <p:nvSpPr>
          <p:cNvPr id="7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980729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184482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321297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407776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450912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机器数编码小结：</a:t>
            </a:r>
          </a:p>
          <a:p>
            <a:pPr marL="1973263" indent="-1973263">
              <a:spcBef>
                <a:spcPts val="200"/>
              </a:spcBef>
            </a:pPr>
            <a:r>
              <a:rPr lang="zh-CN" altLang="en-US" sz="2200" dirty="0">
                <a:solidFill>
                  <a:schemeClr val="accent2"/>
                </a:solidFill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</a:rPr>
              <a:t>①</a:t>
            </a:r>
            <a:r>
              <a:rPr lang="zh-CN" altLang="en-US" sz="2200" spc="-40" dirty="0">
                <a:solidFill>
                  <a:schemeClr val="tx1"/>
                </a:solidFill>
              </a:rPr>
              <a:t>原码</a:t>
            </a:r>
            <a:r>
              <a:rPr lang="en-US" altLang="zh-CN" sz="2200" spc="-40" dirty="0">
                <a:solidFill>
                  <a:schemeClr val="tx1"/>
                </a:solidFill>
              </a:rPr>
              <a:t>/</a:t>
            </a:r>
            <a:r>
              <a:rPr lang="zh-CN" altLang="en-US" sz="2200" spc="-40" dirty="0">
                <a:solidFill>
                  <a:schemeClr val="tx1"/>
                </a:solidFill>
              </a:rPr>
              <a:t>补码</a:t>
            </a:r>
            <a:r>
              <a:rPr lang="en-US" altLang="zh-CN" sz="2200" spc="-40" dirty="0">
                <a:solidFill>
                  <a:schemeClr val="tx1"/>
                </a:solidFill>
              </a:rPr>
              <a:t>/</a:t>
            </a:r>
            <a:r>
              <a:rPr lang="zh-CN" altLang="en-US" sz="2200" spc="-40" dirty="0">
                <a:solidFill>
                  <a:schemeClr val="tx1"/>
                </a:solidFill>
              </a:rPr>
              <a:t>移码的</a:t>
            </a:r>
            <a:r>
              <a:rPr lang="zh-CN" altLang="en-US" sz="2200" u="sng" spc="-40" dirty="0">
                <a:solidFill>
                  <a:schemeClr val="tx1"/>
                </a:solidFill>
              </a:rPr>
              <a:t>最高位</a:t>
            </a:r>
            <a:r>
              <a:rPr lang="zh-CN" altLang="en-US" sz="2200" spc="-40" dirty="0">
                <a:solidFill>
                  <a:schemeClr val="tx1"/>
                </a:solidFill>
              </a:rPr>
              <a:t>均为</a:t>
            </a:r>
            <a:r>
              <a:rPr lang="zh-CN" altLang="en-US" sz="2200" spc="-40" dirty="0">
                <a:solidFill>
                  <a:srgbClr val="990099"/>
                </a:solidFill>
              </a:rPr>
              <a:t>符号位、</a:t>
            </a:r>
            <a:r>
              <a:rPr lang="zh-CN" altLang="en-US" sz="2200" u="sng" spc="-40" dirty="0">
                <a:solidFill>
                  <a:schemeClr val="tx1"/>
                </a:solidFill>
              </a:rPr>
              <a:t>其余位</a:t>
            </a:r>
            <a:r>
              <a:rPr lang="zh-CN" altLang="en-US" sz="2200" spc="-40" dirty="0">
                <a:solidFill>
                  <a:schemeClr val="tx1"/>
                </a:solidFill>
              </a:rPr>
              <a:t>均为</a:t>
            </a:r>
            <a:r>
              <a:rPr lang="zh-CN" altLang="en-US" sz="2200" spc="-40" dirty="0">
                <a:solidFill>
                  <a:srgbClr val="990099"/>
                </a:solidFill>
              </a:rPr>
              <a:t>数值位</a:t>
            </a:r>
            <a:endParaRPr lang="en-US" altLang="zh-CN" sz="2200" spc="-40" dirty="0">
              <a:solidFill>
                <a:srgbClr val="990099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②[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原符号位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补符号位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0/1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正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移符号位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1/0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正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</a:rPr>
              <a:t>③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≥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zh-CN" altLang="en-US" sz="2200" dirty="0">
                <a:solidFill>
                  <a:schemeClr val="tx1"/>
                </a:solidFill>
              </a:rPr>
              <a:t>；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1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④</a:t>
            </a:r>
            <a:r>
              <a:rPr lang="zh-CN" altLang="en-US" sz="2200" dirty="0">
                <a:solidFill>
                  <a:schemeClr val="tx1"/>
                </a:solidFill>
              </a:rPr>
              <a:t>补码、移码比原码</a:t>
            </a:r>
            <a:r>
              <a:rPr lang="zh-CN" altLang="en-US" sz="2200" u="sng" dirty="0">
                <a:solidFill>
                  <a:srgbClr val="990099"/>
                </a:solidFill>
              </a:rPr>
              <a:t>多表示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个负数</a:t>
            </a:r>
            <a:endParaRPr lang="en-US" altLang="zh-CN" sz="2200" dirty="0">
              <a:solidFill>
                <a:srgbClr val="990099"/>
              </a:solidFill>
            </a:endParaRP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5525682" y="2564904"/>
            <a:ext cx="115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43608" y="3429000"/>
            <a:ext cx="7559675" cy="1944216"/>
            <a:chOff x="1043608" y="3429000"/>
            <a:chExt cx="7559675" cy="1944216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043608" y="3429000"/>
              <a:ext cx="7559675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原码    </a:t>
              </a:r>
              <a:r>
                <a:rPr lang="zh-CN" altLang="en-US" sz="2000" dirty="0">
                  <a:solidFill>
                    <a:srgbClr val="990099"/>
                  </a:solidFill>
                </a:rPr>
                <a:t>无</a:t>
              </a:r>
              <a:r>
                <a:rPr lang="zh-CN" altLang="en-US" sz="2000" dirty="0">
                  <a:solidFill>
                    <a:srgbClr val="FF3399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2000" dirty="0"/>
                <a:t>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移码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真值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34" name="Group 34"/>
            <p:cNvGrpSpPr>
              <a:grpSpLocks/>
            </p:cNvGrpSpPr>
            <p:nvPr/>
          </p:nvGrpSpPr>
          <p:grpSpPr bwMode="auto">
            <a:xfrm>
              <a:off x="2051671" y="4797152"/>
              <a:ext cx="6408738" cy="144463"/>
              <a:chOff x="1519" y="2704"/>
              <a:chExt cx="4037" cy="91"/>
            </a:xfrm>
          </p:grpSpPr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1519" y="2795"/>
                <a:ext cx="40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179388" y="5408754"/>
            <a:ext cx="8857107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990099"/>
                </a:solidFill>
              </a:rPr>
              <a:t>    </a:t>
            </a:r>
            <a:r>
              <a:rPr lang="zh-CN" altLang="en-US" sz="2200" dirty="0">
                <a:solidFill>
                  <a:srgbClr val="990099"/>
                </a:solidFill>
              </a:rPr>
              <a:t>测试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=+01001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=001001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=001001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移</a:t>
            </a:r>
            <a:r>
              <a:rPr lang="en-US" altLang="zh-CN" sz="2200" dirty="0">
                <a:solidFill>
                  <a:schemeClr val="tx1"/>
                </a:solidFill>
              </a:rPr>
              <a:t>=101001</a:t>
            </a:r>
          </a:p>
          <a:p>
            <a:pPr>
              <a:lnSpc>
                <a:spcPct val="13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   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=-01010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=101010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=110110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移</a:t>
            </a:r>
            <a:r>
              <a:rPr lang="en-US" altLang="zh-CN" sz="2200" dirty="0">
                <a:solidFill>
                  <a:schemeClr val="tx1"/>
                </a:solidFill>
              </a:rPr>
              <a:t>=010110            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14119" y="5519788"/>
            <a:ext cx="4728597" cy="720080"/>
            <a:chOff x="4214119" y="5445224"/>
            <a:chExt cx="4728597" cy="720080"/>
          </a:xfrm>
        </p:grpSpPr>
        <p:sp>
          <p:nvSpPr>
            <p:cNvPr id="44" name="矩形 43"/>
            <p:cNvSpPr/>
            <p:nvPr/>
          </p:nvSpPr>
          <p:spPr bwMode="auto">
            <a:xfrm>
              <a:off x="4241636" y="5445224"/>
              <a:ext cx="8748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214119" y="5851334"/>
              <a:ext cx="853429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6166499" y="5445224"/>
              <a:ext cx="842887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132934" y="5851334"/>
              <a:ext cx="853429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099829" y="5445224"/>
              <a:ext cx="842887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039269" y="5851334"/>
              <a:ext cx="864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4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位十进制数位的编码方式，又称为</a:t>
            </a:r>
            <a:r>
              <a:rPr lang="en-US" altLang="zh-CN" dirty="0">
                <a:solidFill>
                  <a:schemeClr val="accent2"/>
                </a:solidFill>
              </a:rPr>
              <a:t>BCD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sz="2200" b="0" dirty="0">
                <a:solidFill>
                  <a:schemeClr val="tx1"/>
                </a:solidFill>
                <a:latin typeface="Times New Roman" pitchFamily="18" charset="0"/>
              </a:rPr>
              <a:t>Binary Coded Decimal</a:t>
            </a:r>
            <a:r>
              <a:rPr lang="zh-CN" altLang="en-US" sz="2200" b="0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十进制编码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FF3399"/>
              </a:solidFill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77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BCD</a:t>
            </a:r>
            <a:r>
              <a:rPr lang="zh-CN" altLang="en-US" dirty="0">
                <a:solidFill>
                  <a:srgbClr val="C00000"/>
                </a:solidFill>
              </a:rPr>
              <a:t>编码种类：</a:t>
            </a:r>
            <a:r>
              <a:rPr lang="zh-CN" altLang="en-US" dirty="0">
                <a:solidFill>
                  <a:schemeClr val="tx1"/>
                </a:solidFill>
              </a:rPr>
              <a:t>分为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09537"/>
              </p:ext>
            </p:extLst>
          </p:nvPr>
        </p:nvGraphicFramePr>
        <p:xfrm>
          <a:off x="1403648" y="2348880"/>
          <a:ext cx="7343855" cy="951424"/>
        </p:xfrm>
        <a:graphic>
          <a:graphicData uri="http://schemas.openxmlformats.org/drawingml/2006/table">
            <a:tbl>
              <a:tblPr/>
              <a:tblGrid>
                <a:gridCol w="1099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缺省</a:t>
            </a:r>
            <a:r>
              <a:rPr lang="en-US" altLang="zh-CN" dirty="0">
                <a:solidFill>
                  <a:schemeClr val="accent2"/>
                </a:solidFill>
              </a:rPr>
              <a:t>BCD</a:t>
            </a:r>
            <a:r>
              <a:rPr lang="zh-CN" altLang="en-US" dirty="0">
                <a:solidFill>
                  <a:schemeClr val="accent2"/>
                </a:solidFill>
              </a:rPr>
              <a:t>码类型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码！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386104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十进制数的表示：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仅整数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原因稍后解释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①每个数字对应一个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码，符号编码在</a:t>
            </a:r>
            <a:r>
              <a:rPr lang="zh-CN" altLang="en-US" u="sng" dirty="0">
                <a:solidFill>
                  <a:srgbClr val="990099"/>
                </a:solidFill>
              </a:rPr>
              <a:t>最低位之后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②符号用</a:t>
            </a:r>
            <a:r>
              <a:rPr lang="zh-CN" altLang="en-US" u="sng" dirty="0">
                <a:solidFill>
                  <a:srgbClr val="990099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1100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表示正、负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③数字和符号的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码个数为偶数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便于按字节存储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704681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/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>
                <a:solidFill>
                  <a:schemeClr val="tx1"/>
                </a:solidFill>
              </a:rPr>
              <a:t>427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/>
              <a:t>1100</a:t>
            </a:r>
            <a:r>
              <a:rPr lang="zh-CN" altLang="en-US" sz="2200" spc="-50" dirty="0">
                <a:solidFill>
                  <a:schemeClr val="tx1"/>
                </a:solidFill>
              </a:rPr>
              <a:t>，</a:t>
            </a:r>
            <a:r>
              <a:rPr lang="en-US" altLang="zh-CN" sz="2200" spc="-50" dirty="0"/>
              <a:t>-</a:t>
            </a:r>
            <a:r>
              <a:rPr lang="en-US" altLang="zh-CN" sz="2200" spc="-50" dirty="0">
                <a:solidFill>
                  <a:schemeClr val="tx1"/>
                </a:solidFill>
              </a:rPr>
              <a:t>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rgbClr val="0070C0"/>
                </a:solidFill>
              </a:rPr>
              <a:t>0000</a:t>
            </a:r>
            <a:r>
              <a:rPr lang="en-US" altLang="zh-CN" sz="2200" spc="-50" dirty="0">
                <a:solidFill>
                  <a:schemeClr val="tx1"/>
                </a:solidFill>
              </a:rPr>
              <a:t> 0010 0011 </a:t>
            </a:r>
            <a:r>
              <a:rPr lang="en-US" altLang="zh-CN" sz="2200" spc="-50" dirty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四、字符编码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50249"/>
            <a:ext cx="878497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指字符</a:t>
            </a:r>
            <a:r>
              <a:rPr lang="zh-CN" altLang="en-US" u="sng" dirty="0">
                <a:solidFill>
                  <a:schemeClr val="tx1"/>
                </a:solidFill>
              </a:rPr>
              <a:t>在字符集中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唯一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accent2"/>
                </a:solidFill>
              </a:rPr>
              <a:t>数字化代码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u="sng" dirty="0">
                <a:solidFill>
                  <a:srgbClr val="990099"/>
                </a:solidFill>
              </a:rPr>
              <a:t>序号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zh-CN" altLang="en-US" sz="2000" u="sng" dirty="0">
                <a:solidFill>
                  <a:srgbClr val="990099"/>
                </a:solidFill>
              </a:rPr>
              <a:t>特征号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3407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编码种类：</a:t>
            </a:r>
            <a:r>
              <a:rPr lang="zh-CN" altLang="en-US" dirty="0">
                <a:solidFill>
                  <a:schemeClr val="tx1"/>
                </a:solidFill>
              </a:rPr>
              <a:t>交换码、内码、输入码、字模码等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交换码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序号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，如字符的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>
                <a:solidFill>
                  <a:schemeClr val="tx1"/>
                </a:solidFill>
              </a:rPr>
              <a:t>码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内  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数据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</a:t>
            </a:r>
            <a:r>
              <a:rPr lang="en-US" altLang="zh-CN" sz="2000" dirty="0">
                <a:solidFill>
                  <a:schemeClr val="tx1"/>
                </a:solidFill>
              </a:rPr>
              <a:t>char</a:t>
            </a:r>
            <a:r>
              <a:rPr lang="zh-CN" altLang="en-US" sz="2000" dirty="0">
                <a:solidFill>
                  <a:schemeClr val="tx1"/>
                </a:solidFill>
              </a:rPr>
              <a:t>型字符的值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809068" y="2821017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398029"/>
              <a:gd name="adj6" fmla="val -2193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dirty="0">
                <a:solidFill>
                  <a:schemeClr val="tx1"/>
                </a:solidFill>
              </a:rPr>
              <a:t>字符集大小</a:t>
            </a: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971823" y="2787578"/>
            <a:ext cx="3528169" cy="354810"/>
          </a:xfrm>
          <a:prstGeom prst="borderCallout2">
            <a:avLst>
              <a:gd name="adj1" fmla="val 49136"/>
              <a:gd name="adj2" fmla="val 100214"/>
              <a:gd name="adj3" fmla="val 50113"/>
              <a:gd name="adj4" fmla="val 106094"/>
              <a:gd name="adj5" fmla="val 183536"/>
              <a:gd name="adj6" fmla="val 11606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spc="-50" dirty="0">
                <a:solidFill>
                  <a:schemeClr val="tx1"/>
                </a:solidFill>
              </a:rPr>
              <a:t>字符集大小、存储单元长度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65063" y="3219723"/>
            <a:ext cx="8099425" cy="1982789"/>
            <a:chOff x="865063" y="3717129"/>
            <a:chExt cx="8099425" cy="1982789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Text Box 184"/>
          <p:cNvSpPr txBox="1">
            <a:spLocks noChangeArrowheads="1"/>
          </p:cNvSpPr>
          <p:nvPr/>
        </p:nvSpPr>
        <p:spPr bwMode="auto">
          <a:xfrm>
            <a:off x="179388" y="52512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缺省编码类型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交换码！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u="sng" dirty="0">
                <a:solidFill>
                  <a:srgbClr val="990099"/>
                </a:solidFill>
              </a:rPr>
              <a:t>内码</a:t>
            </a:r>
            <a:r>
              <a:rPr lang="zh-CN" altLang="en-US" sz="2000" dirty="0">
                <a:solidFill>
                  <a:schemeClr val="tx1"/>
                </a:solidFill>
              </a:rPr>
              <a:t>常称为</a:t>
            </a:r>
            <a:r>
              <a:rPr lang="zh-CN" altLang="en-US" sz="2000" u="sng" dirty="0">
                <a:solidFill>
                  <a:srgbClr val="990099"/>
                </a:solidFill>
              </a:rPr>
              <a:t>字符数据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5" grpId="0"/>
      <p:bldP spid="48" grpId="0" animBg="1"/>
      <p:bldP spid="51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常见的字符编码：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缺省指交换码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69563"/>
              </p:ext>
            </p:extLst>
          </p:nvPr>
        </p:nvGraphicFramePr>
        <p:xfrm>
          <a:off x="323528" y="908720"/>
          <a:ext cx="8641085" cy="2664296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33"/>
          <p:cNvSpPr txBox="1">
            <a:spLocks noChangeArrowheads="1"/>
          </p:cNvSpPr>
          <p:nvPr/>
        </p:nvSpPr>
        <p:spPr bwMode="auto">
          <a:xfrm>
            <a:off x="683568" y="5805264"/>
            <a:ext cx="3096344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2-1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P86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09046" y="2349549"/>
            <a:ext cx="3374078" cy="1079451"/>
            <a:chOff x="2309046" y="2349549"/>
            <a:chExt cx="3374078" cy="1079451"/>
          </a:xfrm>
        </p:grpSpPr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3419872" y="2349549"/>
              <a:ext cx="1152427" cy="1079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传输线路</a:t>
              </a:r>
            </a:p>
          </p:txBody>
        </p:sp>
        <p:sp>
          <p:nvSpPr>
            <p:cNvPr id="95" name="Line 104"/>
            <p:cNvSpPr>
              <a:spLocks noChangeShapeType="1"/>
            </p:cNvSpPr>
            <p:nvPr/>
          </p:nvSpPr>
          <p:spPr bwMode="auto">
            <a:xfrm>
              <a:off x="4572298" y="2996605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2309046" y="2994124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93"/>
            <p:cNvSpPr txBox="1">
              <a:spLocks noChangeArrowheads="1"/>
            </p:cNvSpPr>
            <p:nvPr/>
          </p:nvSpPr>
          <p:spPr bwMode="auto">
            <a:xfrm>
              <a:off x="2988072" y="2780581"/>
              <a:ext cx="28733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64" name="Text Box 118"/>
            <p:cNvSpPr txBox="1">
              <a:spLocks noChangeArrowheads="1"/>
            </p:cNvSpPr>
            <p:nvPr/>
          </p:nvSpPr>
          <p:spPr bwMode="auto">
            <a:xfrm>
              <a:off x="4788198" y="2780581"/>
              <a:ext cx="36036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85" name="Text Box 131"/>
          <p:cNvSpPr txBox="1">
            <a:spLocks noChangeArrowheads="1"/>
          </p:cNvSpPr>
          <p:nvPr/>
        </p:nvSpPr>
        <p:spPr bwMode="auto">
          <a:xfrm>
            <a:off x="3131841" y="4911551"/>
            <a:ext cx="58327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zh-CN" altLang="en-US" dirty="0">
                <a:solidFill>
                  <a:schemeClr val="tx1"/>
                </a:solidFill>
              </a:rPr>
              <a:t>校验码∈合法码字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  <a:p>
            <a:r>
              <a:rPr lang="zh-CN" altLang="en-US" u="sng" dirty="0">
                <a:solidFill>
                  <a:schemeClr val="tx1"/>
                </a:solidFill>
              </a:rPr>
              <a:t>根据</a:t>
            </a:r>
            <a:r>
              <a:rPr lang="zh-CN" altLang="en-US" dirty="0">
                <a:solidFill>
                  <a:schemeClr val="tx1"/>
                </a:solidFill>
              </a:rPr>
              <a:t>非法码字→</a:t>
            </a:r>
            <a:r>
              <a:rPr lang="zh-CN" altLang="en-US" u="sng" dirty="0">
                <a:solidFill>
                  <a:srgbClr val="990099"/>
                </a:solidFill>
              </a:rPr>
              <a:t>定位</a:t>
            </a:r>
            <a:r>
              <a:rPr lang="zh-CN" altLang="en-US" dirty="0">
                <a:solidFill>
                  <a:schemeClr val="tx1"/>
                </a:solidFill>
              </a:rPr>
              <a:t>错误→</a:t>
            </a:r>
            <a:r>
              <a:rPr lang="zh-CN" altLang="en-US" u="sng" dirty="0">
                <a:solidFill>
                  <a:srgbClr val="990099"/>
                </a:solidFill>
              </a:rPr>
              <a:t>纠正</a:t>
            </a:r>
            <a:r>
              <a:rPr lang="zh-CN" altLang="en-US" dirty="0">
                <a:solidFill>
                  <a:schemeClr val="tx1"/>
                </a:solidFill>
              </a:rPr>
              <a:t>错误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取反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771800" y="2851324"/>
            <a:ext cx="144264" cy="561008"/>
          </a:xfrm>
          <a:prstGeom prst="ellipse">
            <a:avLst/>
          </a:prstGeom>
          <a:solidFill>
            <a:srgbClr val="CCCCFF"/>
          </a:solidFill>
          <a:ln w="15875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21610"/>
            <a:ext cx="8785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数据校验过程：   </a:t>
            </a:r>
            <a:r>
              <a:rPr lang="en-US" altLang="zh-CN" sz="2000" dirty="0">
                <a:solidFill>
                  <a:schemeClr val="tx1"/>
                </a:solidFill>
              </a:rPr>
              <a:t>--</a:t>
            </a:r>
            <a:r>
              <a:rPr lang="zh-CN" altLang="en-US" sz="2000" dirty="0">
                <a:solidFill>
                  <a:schemeClr val="tx1"/>
                </a:solidFill>
              </a:rPr>
              <a:t>采用</a:t>
            </a:r>
            <a:r>
              <a:rPr lang="zh-CN" altLang="en-US" sz="2000" dirty="0">
                <a:solidFill>
                  <a:srgbClr val="FF3399"/>
                </a:solidFill>
              </a:rPr>
              <a:t>冗余校验</a:t>
            </a:r>
            <a:r>
              <a:rPr lang="zh-CN" altLang="en-US" sz="2000" dirty="0">
                <a:solidFill>
                  <a:schemeClr val="tx1"/>
                </a:solidFill>
              </a:rPr>
              <a:t>思想</a:t>
            </a:r>
            <a:endParaRPr lang="zh-CN" altLang="en-US" dirty="0">
              <a:solidFill>
                <a:schemeClr val="tx1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①用待发数据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校验信息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一起传送</a:t>
            </a: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②用接收数据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校验信息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dirty="0">
                <a:solidFill>
                  <a:srgbClr val="990099"/>
                </a:solidFill>
              </a:rPr>
              <a:t>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返回</a:t>
            </a:r>
            <a:r>
              <a:rPr lang="zh-CN" altLang="en-US" dirty="0">
                <a:solidFill>
                  <a:schemeClr val="tx1"/>
                </a:solidFill>
              </a:rPr>
              <a:t>状态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34804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501008"/>
            <a:ext cx="62955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*校验码：</a:t>
            </a:r>
            <a:r>
              <a:rPr lang="zh-CN" altLang="en-US" dirty="0">
                <a:solidFill>
                  <a:schemeClr val="tx1"/>
                </a:solidFill>
              </a:rPr>
              <a:t>指由</a:t>
            </a:r>
            <a:r>
              <a:rPr lang="zh-CN" altLang="en-US" u="sng" dirty="0">
                <a:solidFill>
                  <a:srgbClr val="990099"/>
                </a:solidFill>
              </a:rPr>
              <a:t>数据位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rgbClr val="990099"/>
                </a:solidFill>
              </a:rPr>
              <a:t>校验位</a:t>
            </a:r>
            <a:r>
              <a:rPr lang="zh-CN" altLang="en-US" dirty="0">
                <a:solidFill>
                  <a:schemeClr val="tx1"/>
                </a:solidFill>
              </a:rPr>
              <a:t>组成的编码</a:t>
            </a:r>
            <a:endParaRPr lang="en-US" altLang="zh-CN" sz="2800" dirty="0">
              <a:solidFill>
                <a:srgbClr val="FF3399"/>
              </a:solidFill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77272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校验码类型：</a:t>
            </a:r>
            <a:r>
              <a:rPr lang="zh-CN" altLang="en-US" spc="-30" dirty="0">
                <a:solidFill>
                  <a:schemeClr val="tx1"/>
                </a:solidFill>
              </a:rPr>
              <a:t>奇偶校验码、海明校验码，循环冗余校验码</a:t>
            </a:r>
            <a:r>
              <a:rPr lang="en-US" altLang="zh-CN" sz="2000" dirty="0">
                <a:solidFill>
                  <a:schemeClr val="tx1"/>
                </a:solidFill>
              </a:rPr>
              <a:t>(CRC)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3" y="4471952"/>
            <a:ext cx="79223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*校验原理：</a:t>
            </a:r>
            <a:r>
              <a:rPr lang="zh-CN" altLang="en-US" dirty="0">
                <a:solidFill>
                  <a:schemeClr val="accent2"/>
                </a:solidFill>
              </a:rPr>
              <a:t>基础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pc="-100" dirty="0">
                <a:solidFill>
                  <a:schemeClr val="tx1"/>
                </a:solidFill>
              </a:rPr>
              <a:t>接收的校验码∈</a:t>
            </a:r>
            <a:r>
              <a:rPr lang="en-US" altLang="zh-CN" spc="-100" dirty="0">
                <a:solidFill>
                  <a:schemeClr val="tx1"/>
                </a:solidFill>
              </a:rPr>
              <a:t>{</a:t>
            </a:r>
            <a:r>
              <a:rPr lang="zh-CN" altLang="en-US" spc="-100" dirty="0">
                <a:solidFill>
                  <a:schemeClr val="tx1"/>
                </a:solidFill>
              </a:rPr>
              <a:t>合法码字</a:t>
            </a:r>
            <a:r>
              <a:rPr lang="en-US" altLang="zh-CN" spc="-100" dirty="0">
                <a:solidFill>
                  <a:schemeClr val="tx1"/>
                </a:solidFill>
              </a:rPr>
              <a:t>,</a:t>
            </a:r>
            <a:r>
              <a:rPr lang="zh-CN" altLang="en-US" spc="-100" dirty="0">
                <a:solidFill>
                  <a:schemeClr val="tx1"/>
                </a:solidFill>
              </a:rPr>
              <a:t>非法码字</a:t>
            </a:r>
            <a:r>
              <a:rPr lang="en-US" altLang="zh-CN" spc="-100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纠错</a:t>
            </a:r>
            <a:r>
              <a:rPr lang="en-US" altLang="zh-CN" dirty="0">
                <a:solidFill>
                  <a:schemeClr val="accent2"/>
                </a:solidFill>
              </a:rPr>
              <a:t>—            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58719" y="3540358"/>
            <a:ext cx="2233761" cy="1670259"/>
            <a:chOff x="6514703" y="3518295"/>
            <a:chExt cx="2233761" cy="1670259"/>
          </a:xfrm>
        </p:grpSpPr>
        <p:sp>
          <p:nvSpPr>
            <p:cNvPr id="86" name="Text Box 257"/>
            <p:cNvSpPr txBox="1">
              <a:spLocks noChangeArrowheads="1"/>
            </p:cNvSpPr>
            <p:nvPr/>
          </p:nvSpPr>
          <p:spPr bwMode="auto">
            <a:xfrm>
              <a:off x="6514703" y="3518295"/>
              <a:ext cx="1729705" cy="409982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zh-CN" altLang="en-US" sz="2200" dirty="0">
                  <a:solidFill>
                    <a:srgbClr val="FF3399"/>
                  </a:solidFill>
                </a:rPr>
                <a:t>码距</a:t>
              </a:r>
              <a:r>
                <a:rPr lang="zh-CN" altLang="en-US" sz="2200" dirty="0">
                  <a:solidFill>
                    <a:schemeClr val="tx1"/>
                  </a:solidFill>
                </a:rPr>
                <a:t>应</a:t>
              </a:r>
              <a:r>
                <a:rPr lang="zh-CN" altLang="en-US" sz="2200" dirty="0">
                  <a:solidFill>
                    <a:srgbClr val="FF3399"/>
                  </a:solidFill>
                </a:rPr>
                <a:t>≥</a:t>
              </a:r>
              <a:r>
                <a:rPr lang="en-US" altLang="zh-CN" sz="2200" dirty="0">
                  <a:solidFill>
                    <a:srgbClr val="FF3399"/>
                  </a:solidFill>
                </a:rPr>
                <a:t>2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1">
              <a:off x="8310660" y="3717035"/>
              <a:ext cx="437803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rot="5400000" flipH="1" flipV="1">
              <a:off x="7452046" y="3892136"/>
              <a:ext cx="1471513" cy="1121323"/>
            </a:xfrm>
            <a:prstGeom prst="bentConnector3">
              <a:avLst>
                <a:gd name="adj1" fmla="val -304"/>
              </a:avLst>
            </a:prstGeom>
            <a:noFill/>
            <a:ln w="2222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116409" y="2348533"/>
            <a:ext cx="7776071" cy="1080467"/>
            <a:chOff x="1116409" y="2276872"/>
            <a:chExt cx="7776071" cy="1080467"/>
          </a:xfrm>
        </p:grpSpPr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1116409" y="2277888"/>
              <a:ext cx="1584325" cy="1079451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5289848" y="2277889"/>
              <a:ext cx="3602632" cy="107945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94"/>
            <p:cNvSpPr txBox="1">
              <a:spLocks noChangeArrowheads="1"/>
            </p:cNvSpPr>
            <p:nvPr/>
          </p:nvSpPr>
          <p:spPr bwMode="auto">
            <a:xfrm>
              <a:off x="1837134" y="2996952"/>
              <a:ext cx="720725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V="1">
              <a:off x="2556272" y="3212976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96"/>
            <p:cNvSpPr txBox="1">
              <a:spLocks noChangeArrowheads="1"/>
            </p:cNvSpPr>
            <p:nvPr/>
          </p:nvSpPr>
          <p:spPr bwMode="auto">
            <a:xfrm>
              <a:off x="2988072" y="2996951"/>
              <a:ext cx="287338" cy="21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V="1">
              <a:off x="1549797" y="3212976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utoShape 100"/>
            <p:cNvSpPr>
              <a:spLocks noChangeArrowheads="1"/>
            </p:cNvSpPr>
            <p:nvPr/>
          </p:nvSpPr>
          <p:spPr bwMode="auto">
            <a:xfrm>
              <a:off x="1260872" y="2420888"/>
              <a:ext cx="576263" cy="358775"/>
            </a:xfrm>
            <a:prstGeom prst="can">
              <a:avLst>
                <a:gd name="adj" fmla="val 35167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1548209" y="2779663"/>
              <a:ext cx="0" cy="434007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02"/>
            <p:cNvSpPr txBox="1">
              <a:spLocks noChangeArrowheads="1"/>
            </p:cNvSpPr>
            <p:nvPr/>
          </p:nvSpPr>
          <p:spPr bwMode="auto">
            <a:xfrm>
              <a:off x="1908572" y="2276872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发送方</a:t>
              </a:r>
              <a:endParaRPr lang="zh-CN" altLang="en-US" sz="1800" dirty="0"/>
            </a:p>
          </p:txBody>
        </p:sp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6835575" y="2961309"/>
              <a:ext cx="791765" cy="32402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6403850" y="2996952"/>
              <a:ext cx="431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06"/>
            <p:cNvSpPr txBox="1">
              <a:spLocks noChangeArrowheads="1"/>
            </p:cNvSpPr>
            <p:nvPr/>
          </p:nvSpPr>
          <p:spPr bwMode="auto">
            <a:xfrm>
              <a:off x="6474889" y="2739777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>
              <a:defPPr>
                <a:defRPr lang="zh-CN"/>
              </a:defPPr>
              <a:lvl1pPr>
                <a:lnSpc>
                  <a:spcPct val="90000"/>
                </a:lnSpc>
                <a:defRPr sz="1800">
                  <a:solidFill>
                    <a:schemeClr val="accent2"/>
                  </a:solidFill>
                  <a:latin typeface="Times New Roman" pitchFamily="18" charset="0"/>
                </a:defRPr>
              </a:lvl1pPr>
            </a:lstStyle>
            <a:p>
              <a:r>
                <a:rPr lang="en-US" altLang="zh-CN" dirty="0">
                  <a:solidFill>
                    <a:srgbClr val="CC3300"/>
                  </a:solidFill>
                </a:rPr>
                <a:t>P</a:t>
              </a:r>
              <a:r>
                <a:rPr lang="en-US" altLang="zh-CN" dirty="0">
                  <a:solidFill>
                    <a:srgbClr val="CC3300"/>
                  </a:solidFill>
                  <a:sym typeface="Symbol"/>
                </a:rPr>
                <a:t></a:t>
              </a:r>
              <a:endParaRPr lang="en-US" altLang="zh-CN" dirty="0">
                <a:solidFill>
                  <a:srgbClr val="CC3300"/>
                </a:solidFill>
              </a:endParaRPr>
            </a:p>
          </p:txBody>
        </p:sp>
        <p:sp>
          <p:nvSpPr>
            <p:cNvPr id="67" name="Line 107"/>
            <p:cNvSpPr>
              <a:spLocks noChangeShapeType="1"/>
            </p:cNvSpPr>
            <p:nvPr/>
          </p:nvSpPr>
          <p:spPr bwMode="auto">
            <a:xfrm flipV="1">
              <a:off x="4572299" y="3212976"/>
              <a:ext cx="2263276" cy="34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08"/>
            <p:cNvSpPr txBox="1">
              <a:spLocks noChangeArrowheads="1"/>
            </p:cNvSpPr>
            <p:nvPr/>
          </p:nvSpPr>
          <p:spPr bwMode="auto">
            <a:xfrm>
              <a:off x="4788198" y="2996952"/>
              <a:ext cx="287338" cy="216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  <a:r>
                <a:rPr lang="en-US" altLang="zh-CN" sz="1800" dirty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69" name="Text Box 109"/>
            <p:cNvSpPr txBox="1">
              <a:spLocks noChangeArrowheads="1"/>
            </p:cNvSpPr>
            <p:nvPr/>
          </p:nvSpPr>
          <p:spPr bwMode="auto">
            <a:xfrm>
              <a:off x="6763740" y="2421583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Line 110"/>
            <p:cNvSpPr>
              <a:spLocks noChangeShapeType="1"/>
            </p:cNvSpPr>
            <p:nvPr/>
          </p:nvSpPr>
          <p:spPr bwMode="auto">
            <a:xfrm flipH="1" flipV="1">
              <a:off x="7195292" y="2708920"/>
              <a:ext cx="248" cy="252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1"/>
            <p:cNvSpPr>
              <a:spLocks noChangeShapeType="1"/>
            </p:cNvSpPr>
            <p:nvPr/>
          </p:nvSpPr>
          <p:spPr bwMode="auto">
            <a:xfrm flipH="1" flipV="1">
              <a:off x="4572298" y="2347863"/>
              <a:ext cx="2622994" cy="10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2"/>
            <p:cNvSpPr txBox="1">
              <a:spLocks noChangeArrowheads="1"/>
            </p:cNvSpPr>
            <p:nvPr/>
          </p:nvSpPr>
          <p:spPr bwMode="auto">
            <a:xfrm>
              <a:off x="7699348" y="2306141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3" name="Text Box 117"/>
            <p:cNvSpPr txBox="1">
              <a:spLocks noChangeArrowheads="1"/>
            </p:cNvSpPr>
            <p:nvPr/>
          </p:nvSpPr>
          <p:spPr bwMode="auto">
            <a:xfrm>
              <a:off x="5683124" y="2852936"/>
              <a:ext cx="720725" cy="28927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 flipH="1" flipV="1">
              <a:off x="5436096" y="2565250"/>
              <a:ext cx="0" cy="362175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>
              <a:off x="5434310" y="2564904"/>
              <a:ext cx="1329429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1"/>
            <p:cNvSpPr>
              <a:spLocks noChangeShapeType="1"/>
            </p:cNvSpPr>
            <p:nvPr/>
          </p:nvSpPr>
          <p:spPr bwMode="auto">
            <a:xfrm>
              <a:off x="7627341" y="2564904"/>
              <a:ext cx="43204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AutoShape 122"/>
            <p:cNvSpPr>
              <a:spLocks noChangeArrowheads="1"/>
            </p:cNvSpPr>
            <p:nvPr/>
          </p:nvSpPr>
          <p:spPr bwMode="auto">
            <a:xfrm>
              <a:off x="7771157" y="2780928"/>
              <a:ext cx="576263" cy="358775"/>
            </a:xfrm>
            <a:prstGeom prst="can">
              <a:avLst>
                <a:gd name="adj" fmla="val 35167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Line 123"/>
            <p:cNvSpPr>
              <a:spLocks noChangeShapeType="1"/>
            </p:cNvSpPr>
            <p:nvPr/>
          </p:nvSpPr>
          <p:spPr bwMode="auto">
            <a:xfrm flipH="1">
              <a:off x="8059387" y="2564903"/>
              <a:ext cx="1" cy="324038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24"/>
            <p:cNvSpPr txBox="1">
              <a:spLocks noChangeArrowheads="1"/>
            </p:cNvSpPr>
            <p:nvPr/>
          </p:nvSpPr>
          <p:spPr bwMode="auto">
            <a:xfrm>
              <a:off x="8101905" y="2276872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接收方</a:t>
              </a:r>
              <a:endParaRPr lang="zh-CN" altLang="en-US" sz="1800" dirty="0"/>
            </a:p>
          </p:txBody>
        </p:sp>
        <p:sp>
          <p:nvSpPr>
            <p:cNvPr id="81" name="Text Box 125"/>
            <p:cNvSpPr txBox="1">
              <a:spLocks noChangeArrowheads="1"/>
            </p:cNvSpPr>
            <p:nvPr/>
          </p:nvSpPr>
          <p:spPr bwMode="auto">
            <a:xfrm>
              <a:off x="4675012" y="2349574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129"/>
            <p:cNvSpPr>
              <a:spLocks noChangeShapeType="1"/>
            </p:cNvSpPr>
            <p:nvPr/>
          </p:nvSpPr>
          <p:spPr bwMode="auto">
            <a:xfrm flipH="1" flipV="1">
              <a:off x="2700734" y="2348880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>
              <a:off x="7267300" y="2667886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195292" y="234888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>
              <a:off x="1548209" y="2924944"/>
              <a:ext cx="863551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8" name="Text Box 131"/>
          <p:cNvSpPr txBox="1">
            <a:spLocks noChangeArrowheads="1"/>
          </p:cNvSpPr>
          <p:nvPr/>
        </p:nvSpPr>
        <p:spPr bwMode="auto">
          <a:xfrm>
            <a:off x="862333" y="4032066"/>
            <a:ext cx="7886131" cy="477054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码距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任意</a:t>
            </a:r>
            <a:r>
              <a:rPr lang="en-US" altLang="zh-CN" sz="2000" spc="-3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个编码中</a:t>
            </a:r>
            <a:r>
              <a:rPr lang="zh-CN" altLang="en-US" sz="2000" u="sng" spc="-30" dirty="0">
                <a:solidFill>
                  <a:schemeClr val="accent2"/>
                </a:solidFill>
                <a:latin typeface="+mn-ea"/>
                <a:ea typeface="+mn-ea"/>
              </a:rPr>
              <a:t>位值不同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000" u="sng" spc="-30" dirty="0">
                <a:solidFill>
                  <a:schemeClr val="tx1"/>
                </a:solidFill>
                <a:latin typeface="+mn-ea"/>
                <a:ea typeface="+mn-ea"/>
              </a:rPr>
              <a:t>个数最小值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1800" spc="-30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  <a:r>
              <a:rPr lang="en-US" altLang="zh-CN" sz="1800" spc="-30" dirty="0">
                <a:solidFill>
                  <a:schemeClr val="tx1"/>
                </a:solidFill>
                <a:latin typeface="+mn-ea"/>
                <a:ea typeface="+mn-ea"/>
              </a:rPr>
              <a:t>{000,011,101,110}</a:t>
            </a:r>
            <a:r>
              <a:rPr lang="zh-CN" altLang="en-US" sz="1800" spc="-3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z="1800" spc="-3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en-US" altLang="zh-CN" sz="2000" spc="-3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8119" grpId="0"/>
      <p:bldP spid="218243" grpId="0"/>
      <p:bldP spid="218244" grpId="0"/>
      <p:bldP spid="50" grpId="0"/>
      <p:bldP spid="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619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、奇偶校验码</a:t>
            </a:r>
          </a:p>
          <a:p>
            <a:pPr marL="2155825" indent="-21558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zh-CN" altLang="en-US" dirty="0">
                <a:solidFill>
                  <a:schemeClr val="tx1"/>
                </a:solidFill>
              </a:rPr>
              <a:t>使校验码中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的位数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rgbClr val="990099"/>
                </a:solidFill>
              </a:rPr>
              <a:t>奇数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990099"/>
                </a:solidFill>
              </a:rPr>
              <a:t>偶数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endParaRPr lang="en-US" altLang="zh-CN" dirty="0">
              <a:solidFill>
                <a:schemeClr val="tx1"/>
              </a:solidFill>
            </a:endParaRPr>
          </a:p>
          <a:p>
            <a:pPr marL="2155825" indent="-2155825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校验码的组成：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校验位的编码方法：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奇校验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155825" indent="-2155825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偶校验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684463" indent="-2684463"/>
            <a:endParaRPr lang="en-US" altLang="zh-CN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2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30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*应用：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95612" y="1255693"/>
            <a:ext cx="6840884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检测校验码中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的个数</a:t>
            </a:r>
            <a:r>
              <a:rPr lang="zh-CN" altLang="en-US" dirty="0">
                <a:solidFill>
                  <a:schemeClr val="tx1"/>
                </a:solidFill>
              </a:rPr>
              <a:t>，校验有</a:t>
            </a:r>
            <a:r>
              <a:rPr lang="zh-CN" altLang="en-US" u="sng" dirty="0">
                <a:solidFill>
                  <a:srgbClr val="990099"/>
                </a:solidFill>
              </a:rPr>
              <a:t>奇校验</a:t>
            </a:r>
            <a:r>
              <a:rPr lang="en-US" altLang="zh-CN" u="sng" dirty="0">
                <a:solidFill>
                  <a:srgbClr val="990099"/>
                </a:solidFill>
              </a:rPr>
              <a:t>/</a:t>
            </a:r>
            <a:r>
              <a:rPr lang="zh-CN" altLang="en-US" u="sng" dirty="0">
                <a:solidFill>
                  <a:srgbClr val="990099"/>
                </a:solidFill>
              </a:rPr>
              <a:t>偶校验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←校验位只需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区分奇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偶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1547663" y="2708920"/>
            <a:ext cx="7416949" cy="153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4800"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2)</a:t>
            </a:r>
          </a:p>
          <a:p>
            <a:pPr marL="2684463" lvl="0" indent="-2684463"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例</a:t>
            </a:r>
            <a:r>
              <a:rPr lang="en-US" altLang="zh-CN" sz="2000" dirty="0">
                <a:solidFill>
                  <a:srgbClr val="990099"/>
                </a:solidFill>
              </a:rPr>
              <a:t>1—</a:t>
            </a:r>
            <a:r>
              <a:rPr lang="en-US" altLang="zh-CN" sz="2000" dirty="0">
                <a:solidFill>
                  <a:schemeClr val="tx1"/>
                </a:solidFill>
              </a:rPr>
              <a:t>1010010</a:t>
            </a:r>
            <a:r>
              <a:rPr lang="zh-CN" altLang="en-US" sz="2000" dirty="0">
                <a:solidFill>
                  <a:schemeClr val="tx1"/>
                </a:solidFill>
              </a:rPr>
              <a:t>的奇校验码为</a:t>
            </a:r>
            <a:r>
              <a:rPr lang="en-US" altLang="zh-CN" sz="2000" dirty="0">
                <a:solidFill>
                  <a:schemeClr val="tx1"/>
                </a:solidFill>
              </a:rPr>
              <a:t>1010010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、偶校验码为</a:t>
            </a:r>
            <a:r>
              <a:rPr lang="en-US" altLang="zh-CN" sz="2000" dirty="0">
                <a:solidFill>
                  <a:schemeClr val="tx1"/>
                </a:solidFill>
              </a:rPr>
              <a:t>1010010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43808" y="1844824"/>
            <a:ext cx="2592288" cy="360000"/>
            <a:chOff x="5255295" y="3016002"/>
            <a:chExt cx="2592288" cy="360000"/>
          </a:xfrm>
        </p:grpSpPr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5255295" y="3016002"/>
              <a:ext cx="1440160" cy="36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22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2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 Box 76"/>
            <p:cNvSpPr txBox="1">
              <a:spLocks noChangeArrowheads="1"/>
            </p:cNvSpPr>
            <p:nvPr/>
          </p:nvSpPr>
          <p:spPr bwMode="auto">
            <a:xfrm>
              <a:off x="6695455" y="3016002"/>
              <a:ext cx="1152128" cy="36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22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1547539" y="4120768"/>
            <a:ext cx="756096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故障字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是接收的、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形成的</a:t>
            </a:r>
          </a:p>
          <a:p>
            <a:pPr marL="2684463" indent="-2684463"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检错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S=0</a:t>
            </a:r>
            <a:r>
              <a:rPr lang="zh-CN" altLang="en-US" dirty="0">
                <a:solidFill>
                  <a:schemeClr val="tx1"/>
                </a:solidFill>
              </a:rPr>
              <a:t>时无错误，</a:t>
            </a:r>
            <a:r>
              <a:rPr lang="en-US" altLang="zh-CN" dirty="0">
                <a:solidFill>
                  <a:schemeClr val="tx1"/>
                </a:solidFill>
              </a:rPr>
              <a:t>S=1</a:t>
            </a:r>
            <a:r>
              <a:rPr lang="zh-CN" altLang="en-US" dirty="0">
                <a:solidFill>
                  <a:schemeClr val="tx1"/>
                </a:solidFill>
              </a:rPr>
              <a:t>时有错误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例</a:t>
            </a:r>
            <a:r>
              <a:rPr lang="en-US" altLang="zh-CN" sz="2000" dirty="0">
                <a:solidFill>
                  <a:srgbClr val="990099"/>
                </a:solidFill>
              </a:rPr>
              <a:t>2—</a:t>
            </a:r>
            <a:r>
              <a:rPr lang="zh-CN" altLang="en-US" sz="2000" dirty="0">
                <a:solidFill>
                  <a:schemeClr val="tx1"/>
                </a:solidFill>
              </a:rPr>
              <a:t>接收的校验码</a:t>
            </a:r>
            <a:r>
              <a:rPr lang="en-US" altLang="zh-CN" sz="2000" dirty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1010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1011</a:t>
            </a:r>
            <a:r>
              <a:rPr lang="zh-CN" altLang="en-US" sz="2000" dirty="0">
                <a:solidFill>
                  <a:schemeClr val="tx1"/>
                </a:solidFill>
              </a:rPr>
              <a:t>中有一个有错，编码方式？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只能检测</a:t>
            </a:r>
            <a:r>
              <a:rPr lang="zh-CN" altLang="en-US" u="sng" dirty="0">
                <a:solidFill>
                  <a:srgbClr val="990099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zh-CN" altLang="en-US" u="sng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纠错能力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spcBef>
                <a:spcPts val="300"/>
              </a:spcBef>
            </a:pP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>
                <a:solidFill>
                  <a:srgbClr val="990099"/>
                </a:solidFill>
              </a:rPr>
              <a:t>传输</a:t>
            </a:r>
            <a:r>
              <a:rPr lang="zh-CN" altLang="en-US" dirty="0">
                <a:solidFill>
                  <a:schemeClr val="tx1"/>
                </a:solidFill>
              </a:rPr>
              <a:t>方面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有甚于无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、海明校验码           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了解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zh-CN" altLang="en-US" spc="-140" dirty="0">
                <a:solidFill>
                  <a:schemeClr val="tx1"/>
                </a:solidFill>
              </a:rPr>
              <a:t>数据分成</a:t>
            </a:r>
            <a:r>
              <a:rPr lang="zh-CN" altLang="en-US" u="sng" spc="-140" dirty="0">
                <a:solidFill>
                  <a:srgbClr val="990099"/>
                </a:solidFill>
              </a:rPr>
              <a:t>多个有重叠</a:t>
            </a:r>
            <a:r>
              <a:rPr lang="zh-CN" altLang="en-US" spc="-140" dirty="0">
                <a:solidFill>
                  <a:schemeClr val="tx1"/>
                </a:solidFill>
              </a:rPr>
              <a:t>的组，各组采用</a:t>
            </a:r>
            <a:r>
              <a:rPr lang="zh-CN" altLang="en-US" u="sng" spc="-140" dirty="0">
                <a:solidFill>
                  <a:srgbClr val="990099"/>
                </a:solidFill>
              </a:rPr>
              <a:t>奇偶校验</a:t>
            </a:r>
            <a:r>
              <a:rPr lang="zh-CN" altLang="en-US" spc="-140" dirty="0">
                <a:solidFill>
                  <a:schemeClr val="tx1"/>
                </a:solidFill>
              </a:rPr>
              <a:t>方式</a:t>
            </a:r>
            <a:endParaRPr lang="en-US" altLang="zh-CN" spc="-14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endParaRPr lang="en-US" altLang="zh-CN" spc="-14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2195612" y="1257141"/>
            <a:ext cx="67688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u="sng" spc="-100" dirty="0">
                <a:solidFill>
                  <a:schemeClr val="tx1"/>
                </a:solidFill>
              </a:rPr>
              <a:t>某位</a:t>
            </a:r>
            <a:r>
              <a:rPr lang="zh-CN" altLang="en-US" sz="2000" spc="-100" dirty="0">
                <a:solidFill>
                  <a:schemeClr val="tx1"/>
                </a:solidFill>
              </a:rPr>
              <a:t>错误导致</a:t>
            </a:r>
            <a:r>
              <a:rPr lang="zh-CN" altLang="en-US" sz="2000" u="sng" spc="-100" dirty="0">
                <a:solidFill>
                  <a:schemeClr val="tx1"/>
                </a:solidFill>
              </a:rPr>
              <a:t>多个</a:t>
            </a:r>
            <a:r>
              <a:rPr lang="zh-CN" altLang="en-US" sz="2000" spc="-100" dirty="0">
                <a:solidFill>
                  <a:schemeClr val="tx1"/>
                </a:solidFill>
              </a:rPr>
              <a:t>校验位出错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2123604" y="1833205"/>
            <a:ext cx="6696868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dirty="0">
                <a:solidFill>
                  <a:schemeClr val="tx1"/>
                </a:solidFill>
              </a:rPr>
              <a:t>与检验位的</a:t>
            </a:r>
            <a:r>
              <a:rPr lang="zh-CN" altLang="en-US" u="sng" dirty="0">
                <a:solidFill>
                  <a:srgbClr val="990099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有关，如</a:t>
            </a:r>
            <a:r>
              <a:rPr lang="zh-CN" altLang="en-US" u="sng" dirty="0">
                <a:solidFill>
                  <a:schemeClr val="tx1"/>
                </a:solidFill>
              </a:rPr>
              <a:t>单纠错码</a:t>
            </a:r>
            <a:r>
              <a:rPr lang="en-US" altLang="zh-CN" u="sng" dirty="0">
                <a:solidFill>
                  <a:schemeClr val="tx1"/>
                </a:solidFill>
              </a:rPr>
              <a:t>SEC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纠正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位错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 marL="1698625" indent="-1698625">
              <a:lnSpc>
                <a:spcPct val="114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→＝奇偶校验组个数 ～ 错误定位能力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2625293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编码涉及问题：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以单纠错码为例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设数据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，校验位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即有</a:t>
            </a:r>
            <a:r>
              <a:rPr lang="en-US" altLang="zh-CN" sz="2000" dirty="0">
                <a:solidFill>
                  <a:schemeClr val="tx1"/>
                </a:solidFill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个奇偶检验组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则故障字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检错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纠错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684463" indent="-2684463"/>
            <a:endParaRPr lang="en-US" altLang="zh-CN" sz="1800" dirty="0">
              <a:solidFill>
                <a:schemeClr val="accent2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涉及内容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23407" name="Text Box 175"/>
          <p:cNvSpPr txBox="1">
            <a:spLocks noChangeArrowheads="1"/>
          </p:cNvSpPr>
          <p:nvPr/>
        </p:nvSpPr>
        <p:spPr bwMode="auto">
          <a:xfrm>
            <a:off x="2627659" y="5309474"/>
            <a:ext cx="4680645" cy="55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校验码的编码规则</a:t>
            </a:r>
            <a:r>
              <a:rPr lang="en-US" altLang="zh-CN" dirty="0">
                <a:solidFill>
                  <a:schemeClr val="tx1"/>
                </a:solidFill>
              </a:rPr>
              <a:t>?  k</a:t>
            </a:r>
            <a:r>
              <a:rPr lang="zh-CN" altLang="en-US" dirty="0">
                <a:solidFill>
                  <a:schemeClr val="tx1"/>
                </a:solidFill>
              </a:rPr>
              <a:t>的取值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995968" y="5072672"/>
            <a:ext cx="1872176" cy="288000"/>
            <a:chOff x="4355758" y="5013176"/>
            <a:chExt cx="1872673" cy="288925"/>
          </a:xfrm>
        </p:grpSpPr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355758" y="5013176"/>
              <a:ext cx="288077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5940354" y="5013176"/>
              <a:ext cx="288077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943967" y="4065453"/>
            <a:ext cx="70205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时无错误，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时有错误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u="sng" dirty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，纠错时位值</a:t>
            </a:r>
            <a:r>
              <a:rPr lang="zh-CN" altLang="en-US" u="sng" dirty="0">
                <a:solidFill>
                  <a:srgbClr val="990099"/>
                </a:solidFill>
              </a:rPr>
              <a:t>取反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4" name="AutoShape 1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9" grpId="0"/>
      <p:bldP spid="223401" grpId="0"/>
      <p:bldP spid="223405" grpId="0"/>
      <p:bldP spid="2234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404664"/>
            <a:ext cx="8785225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校验位的位数确定：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以单纠错码为例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校验能力要求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最多有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个错，故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-1≥n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</a:p>
          <a:p>
            <a:pPr marL="2684463" indent="-2684463"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校验位数</a:t>
            </a:r>
            <a:r>
              <a:rPr lang="en-US" altLang="zh-CN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chemeClr val="accent2"/>
                </a:solidFill>
              </a:rPr>
              <a:t>的值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80437"/>
              </p:ext>
            </p:extLst>
          </p:nvPr>
        </p:nvGraphicFramePr>
        <p:xfrm>
          <a:off x="3491879" y="1484784"/>
          <a:ext cx="5400602" cy="685288"/>
        </p:xfrm>
        <a:graphic>
          <a:graphicData uri="http://schemas.openxmlformats.org/drawingml/2006/table">
            <a:tbl>
              <a:tblPr/>
              <a:tblGrid>
                <a:gridCol w="125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204864"/>
            <a:ext cx="8209036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校验码的组成：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1800" dirty="0">
                <a:solidFill>
                  <a:schemeClr val="tx1"/>
                </a:solidFill>
              </a:rPr>
              <a:t>[M=m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11</a:t>
            </a:r>
            <a:r>
              <a:rPr lang="en-US" altLang="zh-CN" sz="1800" dirty="0">
                <a:solidFill>
                  <a:schemeClr val="tx1"/>
                </a:solidFill>
              </a:rPr>
              <a:t>…m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P=p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</a:rPr>
              <a:t>…p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错误位置的表示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值表示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误：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校验位错：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校验码字的组成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3491756" y="4570868"/>
            <a:ext cx="45366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按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错误位置＝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43710"/>
              </p:ext>
            </p:extLst>
          </p:nvPr>
        </p:nvGraphicFramePr>
        <p:xfrm>
          <a:off x="1331515" y="5146932"/>
          <a:ext cx="7632973" cy="781497"/>
        </p:xfrm>
        <a:graphic>
          <a:graphicData uri="http://schemas.openxmlformats.org/drawingml/2006/table">
            <a:tbl>
              <a:tblPr/>
              <a:tblGrid>
                <a:gridCol w="71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8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内容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7524328" y="3562756"/>
            <a:ext cx="1224136" cy="156211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Text Box 543"/>
          <p:cNvSpPr txBox="1">
            <a:spLocks noChangeArrowheads="1"/>
          </p:cNvSpPr>
          <p:nvPr/>
        </p:nvSpPr>
        <p:spPr bwMode="auto">
          <a:xfrm>
            <a:off x="2915693" y="3134193"/>
            <a:ext cx="60487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0000               </a:t>
            </a:r>
            <a:r>
              <a:rPr lang="en-US" altLang="zh-CN" sz="1800" dirty="0">
                <a:solidFill>
                  <a:srgbClr val="C00000"/>
                </a:solidFill>
              </a:rPr>
              <a:t>→</a:t>
            </a:r>
            <a:r>
              <a:rPr lang="zh-CN" altLang="en-US" sz="1800" dirty="0">
                <a:solidFill>
                  <a:srgbClr val="C00000"/>
                </a:solidFill>
              </a:rPr>
              <a:t>信息位置</a:t>
            </a:r>
            <a:r>
              <a:rPr lang="zh-CN" altLang="en-US" sz="1800" dirty="0">
                <a:solidFill>
                  <a:schemeClr val="tx1"/>
                </a:solidFill>
              </a:rPr>
              <a:t>从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开始编号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=1) </a:t>
            </a:r>
            <a:r>
              <a:rPr lang="zh-CN" altLang="en-US" sz="1800" b="0" dirty="0">
                <a:solidFill>
                  <a:srgbClr val="C00000"/>
                </a:solidFill>
              </a:rPr>
              <a:t> ←</a:t>
            </a:r>
            <a:r>
              <a:rPr lang="zh-CN" altLang="en-US" sz="1800" dirty="0">
                <a:solidFill>
                  <a:srgbClr val="C00000"/>
                </a:solidFill>
              </a:rPr>
              <a:t>数据更重要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加入组≥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83895"/>
              </p:ext>
            </p:extLst>
          </p:nvPr>
        </p:nvGraphicFramePr>
        <p:xfrm>
          <a:off x="466849" y="1988840"/>
          <a:ext cx="8497639" cy="1001700"/>
        </p:xfrm>
        <a:graphic>
          <a:graphicData uri="http://schemas.openxmlformats.org/drawingml/2006/table">
            <a:tbl>
              <a:tblPr/>
              <a:tblGrid>
                <a:gridCol w="97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6024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42828"/>
              </p:ext>
            </p:extLst>
          </p:nvPr>
        </p:nvGraphicFramePr>
        <p:xfrm>
          <a:off x="466849" y="3051816"/>
          <a:ext cx="8497639" cy="1241280"/>
        </p:xfrm>
        <a:graphic>
          <a:graphicData uri="http://schemas.openxmlformats.org/drawingml/2006/table">
            <a:tbl>
              <a:tblPr/>
              <a:tblGrid>
                <a:gridCol w="97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368469"/>
            <a:ext cx="8785225" cy="204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检验位的编码方法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缺省为偶校验方式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(mod 2)</a:t>
            </a:r>
          </a:p>
        </p:txBody>
      </p:sp>
      <p:sp>
        <p:nvSpPr>
          <p:cNvPr id="26" name="Text Box 418"/>
          <p:cNvSpPr txBox="1">
            <a:spLocks noChangeArrowheads="1"/>
          </p:cNvSpPr>
          <p:nvPr/>
        </p:nvSpPr>
        <p:spPr bwMode="auto">
          <a:xfrm>
            <a:off x="179388" y="40047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校验位的编码方法：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数据分组规则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基础：位置</a:t>
            </a:r>
            <a:r>
              <a:rPr lang="en-US" altLang="zh-CN" sz="2000" dirty="0">
                <a:solidFill>
                  <a:schemeClr val="tx1"/>
                </a:solidFill>
              </a:rPr>
              <a:t>H</a:t>
            </a:r>
            <a:r>
              <a:rPr lang="zh-CN" altLang="en-US" sz="2000" dirty="0">
                <a:solidFill>
                  <a:schemeClr val="tx1"/>
                </a:solidFill>
              </a:rPr>
              <a:t>＝错误位置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</a:rPr>
              <a:t>s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=1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zh-CN" altLang="en-US" sz="2000" u="sng" dirty="0">
                <a:solidFill>
                  <a:schemeClr val="tx1"/>
                </a:solidFill>
              </a:rPr>
              <a:t>出错</a:t>
            </a:r>
            <a:r>
              <a:rPr lang="zh-CN" altLang="en-US" sz="2000" dirty="0">
                <a:solidFill>
                  <a:schemeClr val="tx1"/>
                </a:solidFill>
              </a:rPr>
              <a:t>校验组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位置</a:t>
            </a:r>
            <a:r>
              <a:rPr lang="en-US" altLang="zh-CN" dirty="0">
                <a:solidFill>
                  <a:schemeClr val="tx1"/>
                </a:solidFill>
              </a:rPr>
              <a:t>H(=</a:t>
            </a:r>
            <a:r>
              <a:rPr lang="en-US" altLang="zh-CN" dirty="0" err="1">
                <a:solidFill>
                  <a:schemeClr val="tx1"/>
                </a:solidFill>
              </a:rPr>
              <a:t>h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…h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上的数据位，</a:t>
            </a:r>
            <a:r>
              <a:rPr lang="zh-CN" altLang="en-US" u="sng" dirty="0">
                <a:solidFill>
                  <a:schemeClr val="tx1"/>
                </a:solidFill>
              </a:rPr>
              <a:t>加入</a:t>
            </a:r>
            <a:r>
              <a:rPr lang="zh-CN" altLang="en-US" dirty="0">
                <a:solidFill>
                  <a:schemeClr val="tx1"/>
                </a:solidFill>
              </a:rPr>
              <a:t>的校验组为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13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95935"/>
              </p:ext>
            </p:extLst>
          </p:nvPr>
        </p:nvGraphicFramePr>
        <p:xfrm>
          <a:off x="1476771" y="3051816"/>
          <a:ext cx="6551613" cy="1241280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 flipV="1">
            <a:off x="5940152" y="1302668"/>
            <a:ext cx="1512168" cy="18000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7452196" y="1302668"/>
            <a:ext cx="14402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|h</a:t>
            </a:r>
            <a:r>
              <a:rPr lang="en-US" altLang="zh-CN" i="1" baseline="-16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410944"/>
            <a:ext cx="878522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的海明偶校验码</a:t>
            </a:r>
            <a:endParaRPr lang="en-US" altLang="zh-CN" dirty="0">
              <a:solidFill>
                <a:schemeClr val="tx1"/>
              </a:solidFill>
            </a:endParaRPr>
          </a:p>
          <a:p>
            <a:pPr marL="1698625" indent="-1698625"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259507" y="1916832"/>
            <a:ext cx="770510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4  ∴</a:t>
            </a:r>
            <a:r>
              <a:rPr lang="zh-CN" altLang="en-US" dirty="0">
                <a:solidFill>
                  <a:schemeClr val="tx1"/>
                </a:solidFill>
              </a:rPr>
              <a:t>校验位位数＝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按故障字约定，校验码为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/>
              <a:t>p</a:t>
            </a:r>
            <a:r>
              <a:rPr lang="en-US" altLang="zh-CN" baseline="-18000" dirty="0"/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p</a:t>
            </a:r>
            <a:r>
              <a:rPr lang="en-US" altLang="zh-CN" baseline="-18000" dirty="0"/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58431"/>
            <a:ext cx="878522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259508" y="863501"/>
            <a:ext cx="720092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1≥16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842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偶校验码＝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/>
              <a:t>p</a:t>
            </a:r>
            <a:r>
              <a:rPr lang="en-US" altLang="zh-CN" baseline="-18000" dirty="0"/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p</a:t>
            </a:r>
            <a:r>
              <a:rPr lang="en-US" altLang="zh-CN" baseline="-18000" dirty="0"/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92494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根据数据分组规则，得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baseline="-18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  <p:bldP spid="380935" grpId="0"/>
      <p:bldP spid="380938" grpId="0"/>
      <p:bldP spid="3809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§2.1 </a:t>
            </a:r>
            <a:r>
              <a:rPr lang="zh-CN" altLang="en-US" sz="3000" dirty="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9" y="1844824"/>
            <a:ext cx="53287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、进位计数制    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又称</a:t>
            </a:r>
            <a:r>
              <a:rPr lang="zh-CN" altLang="en-US" sz="2200" dirty="0">
                <a:solidFill>
                  <a:srgbClr val="FF3399"/>
                </a:solidFill>
              </a:rPr>
              <a:t>进制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zh-CN" altLang="en-US" sz="2200" dirty="0">
                <a:solidFill>
                  <a:srgbClr val="FF3399"/>
                </a:solidFill>
              </a:rPr>
              <a:t>数制</a:t>
            </a:r>
            <a:endParaRPr lang="en-US" altLang="zh-CN" sz="22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进制数的表示：</a:t>
            </a:r>
            <a:endParaRPr lang="zh-CN" altLang="en-US" sz="2200" dirty="0">
              <a:solidFill>
                <a:srgbClr val="FF3399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2915693" y="2298938"/>
            <a:ext cx="4968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参数有数码、基数、位权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进位规则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12239"/>
              </p:ext>
            </p:extLst>
          </p:nvPr>
        </p:nvGraphicFramePr>
        <p:xfrm>
          <a:off x="1115616" y="2897004"/>
          <a:ext cx="7417197" cy="1734480"/>
        </p:xfrm>
        <a:graphic>
          <a:graphicData uri="http://schemas.openxmlformats.org/drawingml/2006/table">
            <a:tbl>
              <a:tblPr/>
              <a:tblGrid>
                <a:gridCol w="136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后缀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缺省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2989336" y="4670202"/>
            <a:ext cx="5399088" cy="1135062"/>
            <a:chOff x="113" y="3339"/>
            <a:chExt cx="3401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2767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95441"/>
                </p:ext>
              </p:extLst>
            </p:nvPr>
          </p:nvGraphicFramePr>
          <p:xfrm>
            <a:off x="2789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34725" imgH="431613" progId="Equation.3">
                    <p:embed/>
                  </p:oleObj>
                </mc:Choice>
                <mc:Fallback>
                  <p:oleObj name="公式" r:id="rId6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526"/>
          <p:cNvSpPr txBox="1">
            <a:spLocks noChangeArrowheads="1"/>
          </p:cNvSpPr>
          <p:nvPr/>
        </p:nvSpPr>
        <p:spPr bwMode="auto">
          <a:xfrm>
            <a:off x="179512" y="8252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进制转换，机器数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十进制数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字符的编码，校验码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313891" y="5805264"/>
            <a:ext cx="685850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如何记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sz="2000" dirty="0">
                <a:solidFill>
                  <a:schemeClr val="tx1"/>
                </a:solidFill>
              </a:rPr>
              <a:t>F</a:t>
            </a:r>
            <a:r>
              <a:rPr lang="zh-CN" altLang="en-US" sz="2000" dirty="0">
                <a:solidFill>
                  <a:schemeClr val="tx1"/>
                </a:solidFill>
              </a:rPr>
              <a:t>对应的值？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语言是如何表示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进制数的？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0"/>
    </mc:Choice>
    <mc:Fallback xmlns="">
      <p:transition spd="slow" advTm="9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14693" grpId="0" animBg="1"/>
      <p:bldP spid="114700" grpId="0"/>
      <p:bldP spid="114701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某海明偶校验码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/>
              <a:t>p</a:t>
            </a:r>
            <a:r>
              <a:rPr lang="en-US" altLang="zh-CN" baseline="-18000" dirty="0"/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p</a:t>
            </a:r>
            <a:r>
              <a:rPr lang="en-US" altLang="zh-CN" baseline="-18000" dirty="0"/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001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/>
              <a:t>00</a:t>
            </a:r>
            <a:r>
              <a:rPr lang="zh-CN" altLang="en-US" dirty="0">
                <a:solidFill>
                  <a:schemeClr val="tx1"/>
                </a:solidFill>
              </a:rPr>
              <a:t>，接收校验码为①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001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 ②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C00000"/>
                </a:solidFill>
              </a:rPr>
              <a:t>00</a:t>
            </a:r>
            <a:r>
              <a:rPr lang="zh-CN" altLang="en-US" dirty="0">
                <a:solidFill>
                  <a:schemeClr val="tx1"/>
                </a:solidFill>
              </a:rPr>
              <a:t> ③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C00000"/>
                </a:solidFill>
              </a:rPr>
              <a:t>00</a:t>
            </a:r>
            <a:r>
              <a:rPr lang="zh-CN" altLang="en-US" dirty="0">
                <a:solidFill>
                  <a:schemeClr val="tx1"/>
                </a:solidFill>
              </a:rPr>
              <a:t>，请进行数据校验（检错及并纠错）。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259632" y="1719568"/>
            <a:ext cx="77049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，可得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∴位置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有错误，数据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实际</a:t>
            </a:r>
            <a:r>
              <a:rPr lang="zh-CN" altLang="en-US" dirty="0">
                <a:solidFill>
                  <a:schemeClr val="tx1"/>
                </a:solidFill>
              </a:rPr>
              <a:t>如此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259631" y="3133417"/>
            <a:ext cx="77049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②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∴位置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有错误，数据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实际</a:t>
            </a:r>
            <a:r>
              <a:rPr lang="zh-CN" altLang="en-US" dirty="0">
                <a:solidFill>
                  <a:schemeClr val="tx1"/>
                </a:solidFill>
              </a:rPr>
              <a:t>如此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259631" y="4077072"/>
            <a:ext cx="77049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③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∴位置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有错误？</a:t>
            </a:r>
            <a:r>
              <a:rPr lang="zh-CN" altLang="en-US" dirty="0">
                <a:solidFill>
                  <a:srgbClr val="C00000"/>
                </a:solidFill>
              </a:rPr>
              <a:t>实际</a:t>
            </a:r>
            <a:r>
              <a:rPr lang="zh-CN" altLang="en-US" dirty="0">
                <a:solidFill>
                  <a:schemeClr val="tx1"/>
                </a:solidFill>
              </a:rPr>
              <a:t>为位置</a:t>
            </a:r>
            <a:r>
              <a:rPr lang="en-US" altLang="zh-CN" dirty="0">
                <a:solidFill>
                  <a:schemeClr val="tx1"/>
                </a:solidFill>
              </a:rPr>
              <a:t>7(m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及位置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错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判错原因：</a:t>
            </a:r>
            <a:r>
              <a:rPr lang="en-US" altLang="zh-CN" dirty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只能</a:t>
            </a:r>
            <a:r>
              <a:rPr lang="zh-CN" altLang="en-US" u="sng" dirty="0">
                <a:solidFill>
                  <a:schemeClr val="tx1"/>
                </a:solidFill>
              </a:rPr>
              <a:t>纠正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位错</a:t>
            </a:r>
            <a:r>
              <a:rPr lang="zh-CN" altLang="en-US" dirty="0">
                <a:solidFill>
                  <a:schemeClr val="tx1"/>
                </a:solidFill>
              </a:rPr>
              <a:t>，可以</a:t>
            </a:r>
            <a:r>
              <a:rPr lang="zh-CN" altLang="en-US" u="sng" dirty="0">
                <a:solidFill>
                  <a:schemeClr val="tx1"/>
                </a:solidFill>
              </a:rPr>
              <a:t>检测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位错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517232"/>
            <a:ext cx="878522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>
                <a:solidFill>
                  <a:schemeClr val="tx1"/>
                </a:solidFill>
              </a:rPr>
              <a:t>常用于</a:t>
            </a:r>
            <a:r>
              <a:rPr lang="zh-CN" altLang="en-US" dirty="0">
                <a:solidFill>
                  <a:srgbClr val="990099"/>
                </a:solidFill>
              </a:rPr>
              <a:t>并行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存取等方面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出错概率小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4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                    └</a:t>
            </a:r>
            <a:r>
              <a:rPr lang="zh-CN" altLang="en-US" sz="2000" dirty="0">
                <a:solidFill>
                  <a:schemeClr val="tx1"/>
                </a:solidFill>
              </a:rPr>
              <a:t>←接收后才能校验→用</a:t>
            </a:r>
            <a:r>
              <a:rPr lang="zh-CN" altLang="en-US" sz="2000" u="sng" dirty="0">
                <a:solidFill>
                  <a:schemeClr val="tx1"/>
                </a:solidFill>
              </a:rPr>
              <a:t>译码器</a:t>
            </a:r>
            <a:r>
              <a:rPr lang="zh-CN" altLang="en-US" sz="2000" dirty="0">
                <a:solidFill>
                  <a:schemeClr val="tx1"/>
                </a:solidFill>
              </a:rPr>
              <a:t>纠错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07504" y="2132856"/>
            <a:ext cx="1224136" cy="28623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5 </a:t>
            </a:r>
            <a:r>
              <a:rPr lang="en-US" altLang="zh-CN" sz="1800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5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79388" y="51571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Text Box 207"/>
          <p:cNvSpPr txBox="1">
            <a:spLocks noChangeArrowheads="1"/>
          </p:cNvSpPr>
          <p:nvPr/>
        </p:nvSpPr>
        <p:spPr bwMode="auto">
          <a:xfrm>
            <a:off x="179388" y="367496"/>
            <a:ext cx="879821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、循环冗余校验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Cyclic Redundancy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Check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altLang="zh-CN" sz="2000" dirty="0" err="1">
                <a:solidFill>
                  <a:schemeClr val="tx1"/>
                </a:solidFill>
              </a:rPr>
              <a:t>CRC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码  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不考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码能够</a:t>
            </a:r>
            <a:r>
              <a:rPr lang="zh-CN" altLang="en-US" u="sng" dirty="0">
                <a:solidFill>
                  <a:srgbClr val="990099"/>
                </a:solidFill>
              </a:rPr>
              <a:t>被整除</a:t>
            </a:r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sz="1800" dirty="0">
                <a:solidFill>
                  <a:schemeClr val="tx1"/>
                </a:solidFill>
              </a:rPr>
              <a:t>←模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除法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∵只关心余数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2195488" y="2420888"/>
            <a:ext cx="51848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zh-CN" altLang="en-US" u="sng" dirty="0">
                <a:solidFill>
                  <a:schemeClr val="tx1"/>
                </a:solidFill>
              </a:rPr>
              <a:t>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990099"/>
                </a:solidFill>
              </a:rPr>
              <a:t>余数</a:t>
            </a:r>
            <a:r>
              <a:rPr lang="zh-CN" altLang="en-US" dirty="0">
                <a:solidFill>
                  <a:schemeClr val="tx1"/>
                </a:solidFill>
              </a:rPr>
              <a:t>进行校验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987526" y="2996952"/>
            <a:ext cx="3168650" cy="287337"/>
            <a:chOff x="1746" y="2841"/>
            <a:chExt cx="1996" cy="181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46" y="2841"/>
              <a:ext cx="1089" cy="181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835" y="2841"/>
              <a:ext cx="907" cy="181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" name="Text Box 207"/>
          <p:cNvSpPr txBox="1">
            <a:spLocks noChangeArrowheads="1"/>
          </p:cNvSpPr>
          <p:nvPr/>
        </p:nvSpPr>
        <p:spPr bwMode="auto">
          <a:xfrm>
            <a:off x="179513" y="2420888"/>
            <a:ext cx="2952328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校验码的组成：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*校验位的编码：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478220" y="4509120"/>
            <a:ext cx="1368152" cy="360040"/>
          </a:xfrm>
          <a:prstGeom prst="rect">
            <a:avLst/>
          </a:prstGeom>
          <a:solidFill>
            <a:srgbClr val="CCFFFF"/>
          </a:solidFill>
          <a:ln w="15875" algn="ctr">
            <a:solidFill>
              <a:srgbClr val="CC330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259632" y="3289375"/>
            <a:ext cx="7717971" cy="201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spc="-70" dirty="0" err="1">
                <a:solidFill>
                  <a:schemeClr val="tx1"/>
                </a:solidFill>
              </a:rPr>
              <a:t>r</a:t>
            </a:r>
            <a:r>
              <a:rPr lang="en-US" altLang="zh-CN" spc="-70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spc="-70" dirty="0">
                <a:solidFill>
                  <a:schemeClr val="tx1"/>
                </a:solidFill>
              </a:rPr>
              <a:t>…r</a:t>
            </a:r>
            <a:r>
              <a:rPr lang="en-US" altLang="zh-CN" spc="-70" baseline="-18000" dirty="0">
                <a:solidFill>
                  <a:schemeClr val="tx1"/>
                </a:solidFill>
              </a:rPr>
              <a:t>1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R(X)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(</a:t>
            </a:r>
            <a:r>
              <a:rPr lang="en-US" altLang="zh-CN" spc="-70" dirty="0" err="1">
                <a:solidFill>
                  <a:schemeClr val="tx1"/>
                </a:solidFill>
              </a:rPr>
              <a:t>m</a:t>
            </a:r>
            <a:r>
              <a:rPr lang="en-US" altLang="zh-CN" spc="-70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spc="-70" dirty="0">
                <a:solidFill>
                  <a:schemeClr val="tx1"/>
                </a:solidFill>
              </a:rPr>
              <a:t>…m</a:t>
            </a:r>
            <a:r>
              <a:rPr lang="en-US" altLang="zh-CN" spc="-70" baseline="-18000" dirty="0">
                <a:solidFill>
                  <a:schemeClr val="tx1"/>
                </a:solidFill>
              </a:rPr>
              <a:t>1</a:t>
            </a:r>
            <a:r>
              <a:rPr lang="en-US" altLang="zh-CN" spc="-70" dirty="0">
                <a:solidFill>
                  <a:schemeClr val="tx1"/>
                </a:solidFill>
              </a:rPr>
              <a:t>&lt;&lt;k)/G(X)</a:t>
            </a:r>
            <a:r>
              <a:rPr lang="zh-CN" altLang="en-US" spc="-70" dirty="0">
                <a:solidFill>
                  <a:schemeClr val="tx1"/>
                </a:solidFill>
              </a:rPr>
              <a:t>的</a:t>
            </a:r>
            <a:r>
              <a:rPr lang="zh-CN" altLang="en-US" u="sng" spc="-70" dirty="0">
                <a:solidFill>
                  <a:srgbClr val="990099"/>
                </a:solidFill>
              </a:rPr>
              <a:t>余数</a:t>
            </a:r>
            <a:endParaRPr lang="en-US" altLang="zh-CN" u="sng" spc="-70" dirty="0">
              <a:solidFill>
                <a:srgbClr val="990099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即 </a:t>
            </a:r>
            <a:r>
              <a:rPr lang="en-US" altLang="zh-CN" sz="2000" dirty="0">
                <a:solidFill>
                  <a:schemeClr val="tx1"/>
                </a:solidFill>
              </a:rPr>
              <a:t>M(X)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sz="2000" dirty="0" err="1">
                <a:solidFill>
                  <a:schemeClr val="tx1"/>
                </a:solidFill>
              </a:rPr>
              <a:t>X</a:t>
            </a:r>
            <a:r>
              <a:rPr lang="en-US" altLang="zh-CN" sz="2000" baseline="30000" dirty="0" err="1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/G(X)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Q(X)……R(X)   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b="0" dirty="0">
              <a:solidFill>
                <a:srgbClr val="990099"/>
              </a:solidFill>
            </a:endParaRPr>
          </a:p>
          <a:p>
            <a:pPr>
              <a:lnSpc>
                <a:spcPct val="115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accent2"/>
                </a:solidFill>
              </a:rPr>
              <a:t>整除推导</a:t>
            </a:r>
            <a:r>
              <a:rPr lang="en-US" altLang="zh-CN" sz="2000" dirty="0">
                <a:solidFill>
                  <a:schemeClr val="accent2"/>
                </a:solidFill>
              </a:rPr>
              <a:t>— </a:t>
            </a:r>
            <a:r>
              <a:rPr lang="en-US" altLang="zh-CN" sz="2000" dirty="0">
                <a:solidFill>
                  <a:schemeClr val="tx1"/>
                </a:solidFill>
              </a:rPr>
              <a:t>[M(X)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sz="2000" dirty="0" err="1">
                <a:solidFill>
                  <a:schemeClr val="tx1"/>
                </a:solidFill>
              </a:rPr>
              <a:t>X</a:t>
            </a:r>
            <a:r>
              <a:rPr lang="en-US" altLang="zh-CN" sz="2000" baseline="30000" dirty="0" err="1">
                <a:solidFill>
                  <a:schemeClr val="tx1"/>
                </a:solidFill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R(X)]/G(X)          </a:t>
            </a:r>
            <a:r>
              <a:rPr lang="en-US" altLang="zh-CN" sz="2000" spc="1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{Q(X)G(X)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R(X)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R(X)}/G(X)   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[Q(X)G(X)]/G(X)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Q(X)</a:t>
            </a:r>
            <a:r>
              <a:rPr lang="en-US" altLang="zh-CN" sz="2000" dirty="0">
                <a:solidFill>
                  <a:srgbClr val="FF0000"/>
                </a:solidFill>
              </a:rPr>
              <a:t>……0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7663" y="5589240"/>
            <a:ext cx="734506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/1011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1110…010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码＝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sp>
        <p:nvSpPr>
          <p:cNvPr id="22" name="Text Box 131"/>
          <p:cNvSpPr txBox="1">
            <a:spLocks noChangeArrowheads="1"/>
          </p:cNvSpPr>
          <p:nvPr/>
        </p:nvSpPr>
        <p:spPr bwMode="auto">
          <a:xfrm>
            <a:off x="1043608" y="1374448"/>
            <a:ext cx="7200800" cy="104644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编码与多项式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…m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可用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30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+…+m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X+m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=M(X)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模</a:t>
            </a:r>
            <a:r>
              <a:rPr lang="en-US" altLang="zh-CN" sz="2000" dirty="0">
                <a:solidFill>
                  <a:srgbClr val="990099"/>
                </a:solidFill>
              </a:rPr>
              <a:t>2</a:t>
            </a:r>
            <a:r>
              <a:rPr lang="zh-CN" altLang="en-US" sz="2000" dirty="0">
                <a:solidFill>
                  <a:srgbClr val="990099"/>
                </a:solidFill>
              </a:rPr>
              <a:t>除法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zh-CN" altLang="en-US" sz="2000" dirty="0">
                <a:solidFill>
                  <a:schemeClr val="tx1"/>
                </a:solidFill>
              </a:rPr>
              <a:t>根据</a:t>
            </a:r>
            <a:r>
              <a:rPr lang="zh-CN" altLang="en-US" sz="2000" u="sng" dirty="0">
                <a:solidFill>
                  <a:schemeClr val="tx1"/>
                </a:solidFill>
              </a:rPr>
              <a:t>余数首位</a:t>
            </a:r>
            <a:r>
              <a:rPr lang="zh-CN" altLang="en-US" sz="2000" dirty="0">
                <a:solidFill>
                  <a:schemeClr val="tx1"/>
                </a:solidFill>
              </a:rPr>
              <a:t>上商，用</a:t>
            </a:r>
            <a:r>
              <a:rPr lang="zh-CN" altLang="en-US" sz="2000" u="sng" dirty="0">
                <a:solidFill>
                  <a:schemeClr val="tx1"/>
                </a:solidFill>
              </a:rPr>
              <a:t>模</a:t>
            </a:r>
            <a:r>
              <a:rPr lang="en-US" altLang="zh-CN" sz="2000" u="sng" dirty="0">
                <a:solidFill>
                  <a:schemeClr val="tx1"/>
                </a:solidFill>
              </a:rPr>
              <a:t>2</a:t>
            </a:r>
            <a:r>
              <a:rPr lang="zh-CN" altLang="en-US" sz="2000" u="sng" dirty="0">
                <a:solidFill>
                  <a:schemeClr val="tx1"/>
                </a:solidFill>
              </a:rPr>
              <a:t>减法</a:t>
            </a:r>
            <a:r>
              <a:rPr lang="zh-CN" altLang="en-US" sz="2000" dirty="0">
                <a:solidFill>
                  <a:schemeClr val="tx1"/>
                </a:solidFill>
              </a:rPr>
              <a:t>求新余数，商无意义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生成多项式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CRC</a:t>
            </a:r>
            <a:r>
              <a:rPr lang="zh-CN" altLang="en-US" sz="2000" dirty="0">
                <a:solidFill>
                  <a:schemeClr val="tx1"/>
                </a:solidFill>
              </a:rPr>
              <a:t>码中用作除数的多项式，常用</a:t>
            </a:r>
            <a:r>
              <a:rPr lang="en-US" altLang="zh-CN" sz="2000" dirty="0">
                <a:solidFill>
                  <a:schemeClr val="tx1"/>
                </a:solidFill>
              </a:rPr>
              <a:t>G(X)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7956377" y="4005064"/>
            <a:ext cx="1008111" cy="288032"/>
          </a:xfrm>
          <a:prstGeom prst="borderCallout2">
            <a:avLst>
              <a:gd name="adj1" fmla="val 53254"/>
              <a:gd name="adj2" fmla="val -326"/>
              <a:gd name="adj3" fmla="val 62112"/>
              <a:gd name="adj4" fmla="val -128097"/>
              <a:gd name="adj5" fmla="val 174793"/>
              <a:gd name="adj6" fmla="val -20393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模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加法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746678" y="6525342"/>
            <a:ext cx="1105242" cy="288034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  <a:latin typeface="+mn-ea"/>
                <a:ea typeface="+mn-ea"/>
              </a:rPr>
              <a:t>看</a:t>
            </a:r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模</a:t>
            </a:r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除法</a:t>
            </a:r>
          </a:p>
        </p:txBody>
      </p:sp>
    </p:spTree>
    <p:extLst>
      <p:ext uri="{BB962C8B-B14F-4D97-AF65-F5344CB8AC3E}">
        <p14:creationId xmlns:p14="http://schemas.microsoft.com/office/powerpoint/2010/main" val="16076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15" grpId="0" animBg="1"/>
      <p:bldP spid="18" grpId="0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512" y="337880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*校验方法：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面向</a:t>
            </a:r>
            <a:r>
              <a:rPr lang="zh-CN" altLang="en-US" u="sng" dirty="0">
                <a:solidFill>
                  <a:schemeClr val="tx1"/>
                </a:solidFill>
              </a:rPr>
              <a:t>串行传输</a:t>
            </a:r>
            <a:r>
              <a:rPr lang="zh-CN" altLang="en-US" dirty="0">
                <a:solidFill>
                  <a:schemeClr val="tx1"/>
                </a:solidFill>
              </a:rPr>
              <a:t>，即边接收、边校验   </a:t>
            </a:r>
            <a:r>
              <a:rPr lang="zh-CN" altLang="en-US" sz="1800" dirty="0">
                <a:solidFill>
                  <a:schemeClr val="tx1"/>
                </a:solidFill>
              </a:rPr>
              <a:t>←海明码为并行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实现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79512" y="4485744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对</a:t>
            </a:r>
            <a:r>
              <a:rPr lang="en-US" altLang="zh-CN" dirty="0">
                <a:solidFill>
                  <a:schemeClr val="accent2"/>
                </a:solidFill>
              </a:rPr>
              <a:t>R(X)</a:t>
            </a:r>
            <a:r>
              <a:rPr lang="zh-CN" altLang="en-US" dirty="0">
                <a:solidFill>
                  <a:schemeClr val="accent2"/>
                </a:solidFill>
              </a:rPr>
              <a:t>的要求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①不同位置出错的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不同       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←数据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错误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要移位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i="1" baseline="-18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(X)&lt;&lt;1]/G(X)</a:t>
            </a:r>
            <a:r>
              <a:rPr lang="zh-CN" altLang="en-US" dirty="0">
                <a:solidFill>
                  <a:schemeClr val="tx1"/>
                </a:solidFill>
              </a:rPr>
              <a:t>的余数等于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baseline="-18000" dirty="0">
                <a:solidFill>
                  <a:schemeClr val="tx1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sz="1800" dirty="0">
                <a:solidFill>
                  <a:schemeClr val="tx1"/>
                </a:solidFill>
              </a:rPr>
              <a:t>  ←称为</a:t>
            </a:r>
            <a:r>
              <a:rPr lang="zh-CN" altLang="en-US" sz="1800" dirty="0">
                <a:solidFill>
                  <a:srgbClr val="FF3399"/>
                </a:solidFill>
              </a:rPr>
              <a:t>循环码</a:t>
            </a:r>
            <a:r>
              <a:rPr lang="zh-CN" altLang="en-US" sz="1800" dirty="0">
                <a:solidFill>
                  <a:schemeClr val="tx1"/>
                </a:solidFill>
              </a:rPr>
              <a:t>的原因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←第</a:t>
            </a:r>
            <a:r>
              <a:rPr lang="en-US" altLang="zh-CN" sz="1800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</a:rPr>
              <a:t>位、第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+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位出错时的余数→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sp>
        <p:nvSpPr>
          <p:cNvPr id="71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04357" y="2276872"/>
            <a:ext cx="4536504" cy="1152128"/>
            <a:chOff x="2051720" y="1628800"/>
            <a:chExt cx="4536504" cy="1152128"/>
          </a:xfrm>
        </p:grpSpPr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935430" y="1628800"/>
              <a:ext cx="3004722" cy="115212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5555718" y="2058585"/>
              <a:ext cx="744474" cy="258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899532" y="1917154"/>
              <a:ext cx="1656184" cy="288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H="1">
              <a:off x="2483768" y="2636912"/>
              <a:ext cx="162189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051720" y="2509818"/>
              <a:ext cx="413984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CHK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4932040" y="2349202"/>
              <a:ext cx="648072" cy="3473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除法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箭头连接符 37"/>
            <p:cNvCxnSpPr>
              <a:endCxn id="64" idx="3"/>
            </p:cNvCxnSpPr>
            <p:nvPr/>
          </p:nvCxnSpPr>
          <p:spPr bwMode="auto">
            <a:xfrm rot="5400000">
              <a:off x="5459189" y="2185946"/>
              <a:ext cx="457878" cy="216032"/>
            </a:xfrm>
            <a:prstGeom prst="bentConnector2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2483768" y="2058585"/>
              <a:ext cx="584220" cy="258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0"/>
            <p:cNvSpPr txBox="1">
              <a:spLocks noChangeArrowheads="1"/>
            </p:cNvSpPr>
            <p:nvPr/>
          </p:nvSpPr>
          <p:spPr bwMode="auto">
            <a:xfrm>
              <a:off x="3937094" y="1628800"/>
              <a:ext cx="1426994" cy="2883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移位寄存器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>
              <a:off x="6012160" y="1989162"/>
              <a:ext cx="144016" cy="1440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6049533" y="1841287"/>
              <a:ext cx="144016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2662419" y="1993021"/>
              <a:ext cx="144016" cy="1440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2699792" y="1845146"/>
              <a:ext cx="144016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auto">
            <a:xfrm>
              <a:off x="6300192" y="1916832"/>
              <a:ext cx="288032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</a:t>
              </a:r>
              <a:r>
                <a:rPr lang="en-US" altLang="zh-CN" sz="1800" i="1" baseline="-180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2195736" y="1921357"/>
              <a:ext cx="288032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i="1" baseline="-180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 flipH="1">
              <a:off x="4644008" y="2564904"/>
              <a:ext cx="288034" cy="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4650591" y="2276872"/>
              <a:ext cx="281449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R</a:t>
              </a:r>
            </a:p>
          </p:txBody>
        </p:sp>
      </p:grpSp>
      <p:cxnSp>
        <p:nvCxnSpPr>
          <p:cNvPr id="94" name="直接箭头连接符 93"/>
          <p:cNvCxnSpPr/>
          <p:nvPr/>
        </p:nvCxnSpPr>
        <p:spPr bwMode="auto">
          <a:xfrm flipH="1">
            <a:off x="4340791" y="4077072"/>
            <a:ext cx="359985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96" name="组合 95"/>
          <p:cNvGrpSpPr/>
          <p:nvPr/>
        </p:nvGrpSpPr>
        <p:grpSpPr>
          <a:xfrm>
            <a:off x="7073642" y="2564904"/>
            <a:ext cx="1602814" cy="271110"/>
            <a:chOff x="6012160" y="4670058"/>
            <a:chExt cx="1602814" cy="27111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6012160" y="4670058"/>
              <a:ext cx="936103" cy="271110"/>
            </a:xfrm>
            <a:prstGeom prst="rect">
              <a:avLst/>
            </a:prstGeom>
            <a:solidFill>
              <a:srgbClr val="99CCFF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6948264" y="4670058"/>
              <a:ext cx="666710" cy="271110"/>
            </a:xfrm>
            <a:prstGeom prst="rect">
              <a:avLst/>
            </a:prstGeom>
            <a:solidFill>
              <a:srgbClr val="FFCC99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1979587" y="1338153"/>
            <a:ext cx="691289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①串行方式</a:t>
            </a:r>
            <a:r>
              <a:rPr lang="zh-CN" altLang="en-US" u="sng" dirty="0">
                <a:solidFill>
                  <a:schemeClr val="tx1"/>
                </a:solidFill>
              </a:rPr>
              <a:t>求</a:t>
            </a:r>
            <a:r>
              <a:rPr lang="en-US" altLang="zh-CN" u="sng" dirty="0">
                <a:solidFill>
                  <a:schemeClr val="tx1"/>
                </a:solidFill>
              </a:rPr>
              <a:t>R(X)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 err="1">
                <a:solidFill>
                  <a:schemeClr val="tx1"/>
                </a:solidFill>
              </a:rPr>
              <a:t>n+k</a:t>
            </a:r>
            <a:r>
              <a:rPr lang="zh-CN" altLang="en-US" sz="1800" dirty="0">
                <a:solidFill>
                  <a:schemeClr val="tx1"/>
                </a:solidFill>
              </a:rPr>
              <a:t>位，不输出数据</a:t>
            </a:r>
            <a:r>
              <a:rPr lang="en-US" altLang="zh-CN" sz="1800" dirty="0">
                <a:solidFill>
                  <a:schemeClr val="tx1"/>
                </a:solidFill>
              </a:rPr>
              <a:t>(O</a:t>
            </a:r>
            <a:r>
              <a:rPr lang="en-US" altLang="zh-CN" sz="1800" i="1" baseline="-18000" dirty="0">
                <a:solidFill>
                  <a:schemeClr val="tx1"/>
                </a:solidFill>
                <a:latin typeface="+mn-lt"/>
              </a:rPr>
              <a:t>y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即 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M&lt;&lt;1+I</a:t>
            </a:r>
            <a:r>
              <a:rPr lang="en-US" altLang="zh-CN" sz="2000" i="1" baseline="-18000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R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[R&lt;&lt;1+I</a:t>
            </a:r>
            <a:r>
              <a:rPr lang="en-US" altLang="zh-CN" sz="2000" i="1" baseline="-18000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]/G(X)</a:t>
            </a:r>
            <a:r>
              <a:rPr lang="zh-CN" altLang="en-US" sz="2000" dirty="0">
                <a:solidFill>
                  <a:schemeClr val="tx1"/>
                </a:solidFill>
              </a:rPr>
              <a:t>的余数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0" name="Text Box 11"/>
          <p:cNvSpPr txBox="1">
            <a:spLocks noChangeArrowheads="1"/>
          </p:cNvSpPr>
          <p:nvPr/>
        </p:nvSpPr>
        <p:spPr bwMode="auto">
          <a:xfrm>
            <a:off x="1640261" y="2564904"/>
            <a:ext cx="936103" cy="271110"/>
          </a:xfrm>
          <a:prstGeom prst="rect">
            <a:avLst/>
          </a:prstGeom>
          <a:solidFill>
            <a:srgbClr val="99CCFF"/>
          </a:solidFill>
          <a:ln w="22225">
            <a:noFill/>
            <a:miter lim="800000"/>
            <a:headEnd/>
            <a:tailEnd/>
          </a:ln>
          <a:effectLst/>
        </p:spPr>
        <p:txBody>
          <a:bodyPr lIns="18000" tIns="0" rIns="18000" bIns="108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</a:rPr>
              <a:t>…m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1979712" y="3498393"/>
            <a:ext cx="69850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zh-CN" altLang="en-US" dirty="0">
                <a:solidFill>
                  <a:schemeClr val="tx1"/>
                </a:solidFill>
              </a:rPr>
              <a:t>②输出时</a:t>
            </a:r>
            <a:r>
              <a:rPr lang="zh-CN" altLang="en-US" u="sng" dirty="0">
                <a:solidFill>
                  <a:schemeClr val="tx1"/>
                </a:solidFill>
              </a:rPr>
              <a:t>校验数据</a:t>
            </a: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位，输出数据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即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M&lt;&lt;1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O</a:t>
            </a:r>
            <a:r>
              <a:rPr lang="en-US" altLang="zh-CN" sz="2000" i="1" baseline="-18000" dirty="0">
                <a:solidFill>
                  <a:schemeClr val="tx1"/>
                </a:solidFill>
                <a:latin typeface="+mn-lt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err="1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out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out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R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(R&lt;&lt;1)/G(X)</a:t>
            </a:r>
            <a:r>
              <a:rPr lang="zh-CN" altLang="en-US" sz="2000" dirty="0">
                <a:solidFill>
                  <a:schemeClr val="tx1"/>
                </a:solidFill>
              </a:rPr>
              <a:t>的余数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                (</a:t>
            </a:r>
            <a:r>
              <a:rPr lang="zh-CN" altLang="en-US" sz="1800" dirty="0">
                <a:solidFill>
                  <a:schemeClr val="tx1"/>
                </a:solidFill>
              </a:rPr>
              <a:t>首位是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否错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520624" y="2410173"/>
            <a:ext cx="1576021" cy="934176"/>
            <a:chOff x="3520624" y="2410173"/>
            <a:chExt cx="1576021" cy="934176"/>
          </a:xfrm>
        </p:grpSpPr>
        <p:cxnSp>
          <p:nvCxnSpPr>
            <p:cNvPr id="102" name="直接箭头连接符 101"/>
            <p:cNvCxnSpPr/>
            <p:nvPr/>
          </p:nvCxnSpPr>
          <p:spPr bwMode="auto">
            <a:xfrm flipH="1" flipV="1">
              <a:off x="3826595" y="2709081"/>
              <a:ext cx="525574" cy="16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11"/>
            <p:cNvSpPr txBox="1">
              <a:spLocks noChangeArrowheads="1"/>
            </p:cNvSpPr>
            <p:nvPr/>
          </p:nvSpPr>
          <p:spPr bwMode="auto">
            <a:xfrm>
              <a:off x="3824898" y="2924944"/>
              <a:ext cx="767691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首位错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 Box 11"/>
            <p:cNvSpPr txBox="1">
              <a:spLocks noChangeArrowheads="1"/>
            </p:cNvSpPr>
            <p:nvPr/>
          </p:nvSpPr>
          <p:spPr bwMode="auto">
            <a:xfrm>
              <a:off x="3520624" y="2636912"/>
              <a:ext cx="305971" cy="57606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=1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 flipH="1">
              <a:off x="3826595" y="3140968"/>
              <a:ext cx="76599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06" name="Text Box 11"/>
            <p:cNvSpPr txBox="1">
              <a:spLocks noChangeArrowheads="1"/>
            </p:cNvSpPr>
            <p:nvPr/>
          </p:nvSpPr>
          <p:spPr bwMode="auto">
            <a:xfrm>
              <a:off x="3944517" y="2410173"/>
              <a:ext cx="386291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  <a:latin typeface="+mn-ea"/>
                  <a:ea typeface="+mn-ea"/>
                </a:rPr>
                <a:t>M</a:t>
              </a:r>
              <a:r>
                <a:rPr lang="en-US" altLang="zh-CN" sz="1800" baseline="-18000" dirty="0" err="1">
                  <a:solidFill>
                    <a:schemeClr val="tx1"/>
                  </a:solidFill>
                  <a:latin typeface="+mn-lt"/>
                </a:rPr>
                <a:t>out</a:t>
              </a:r>
              <a:endParaRPr lang="en-US" altLang="zh-CN" sz="1800" baseline="-18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7" name="Text Box 10"/>
            <p:cNvSpPr txBox="1">
              <a:spLocks noChangeArrowheads="1"/>
            </p:cNvSpPr>
            <p:nvPr/>
          </p:nvSpPr>
          <p:spPr bwMode="auto">
            <a:xfrm>
              <a:off x="4558295" y="2996952"/>
              <a:ext cx="538350" cy="3473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AutoShape 29"/>
          <p:cNvSpPr>
            <a:spLocks/>
          </p:cNvSpPr>
          <p:nvPr/>
        </p:nvSpPr>
        <p:spPr bwMode="auto">
          <a:xfrm>
            <a:off x="6948264" y="4437112"/>
            <a:ext cx="1080120" cy="288032"/>
          </a:xfrm>
          <a:prstGeom prst="borderCallout2">
            <a:avLst>
              <a:gd name="adj1" fmla="val 53254"/>
              <a:gd name="adj2" fmla="val -326"/>
              <a:gd name="adj3" fmla="val 53042"/>
              <a:gd name="adj4" fmla="val -9209"/>
              <a:gd name="adj5" fmla="val -36377"/>
              <a:gd name="adj6" fmla="val -3836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校验时补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AutoShape 29"/>
          <p:cNvSpPr>
            <a:spLocks/>
          </p:cNvSpPr>
          <p:nvPr/>
        </p:nvSpPr>
        <p:spPr bwMode="auto">
          <a:xfrm>
            <a:off x="3419872" y="476672"/>
            <a:ext cx="1872208" cy="288000"/>
          </a:xfrm>
          <a:prstGeom prst="borderCallout2">
            <a:avLst>
              <a:gd name="adj1" fmla="val 53254"/>
              <a:gd name="adj2" fmla="val -326"/>
              <a:gd name="adj3" fmla="val 53042"/>
              <a:gd name="adj4" fmla="val -9209"/>
              <a:gd name="adj5" fmla="val 137473"/>
              <a:gd name="adj6" fmla="val -2727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得益于除法特性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1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*G(X)</a:t>
            </a:r>
            <a:r>
              <a:rPr lang="zh-CN" altLang="en-US" dirty="0">
                <a:solidFill>
                  <a:srgbClr val="C00000"/>
                </a:solidFill>
              </a:rPr>
              <a:t>的选择：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基本要求</a:t>
            </a:r>
            <a:r>
              <a:rPr lang="en-US" altLang="zh-CN" dirty="0">
                <a:solidFill>
                  <a:schemeClr val="accent2"/>
                </a:solidFill>
              </a:rPr>
              <a:t>—  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满足对</a:t>
            </a:r>
            <a:r>
              <a:rPr lang="en-US" altLang="zh-CN" sz="2200" dirty="0">
                <a:solidFill>
                  <a:schemeClr val="tx1"/>
                </a:solidFill>
              </a:rPr>
              <a:t>R(X)</a:t>
            </a:r>
            <a:r>
              <a:rPr lang="zh-CN" altLang="en-US" sz="2200" dirty="0">
                <a:solidFill>
                  <a:schemeClr val="tx1"/>
                </a:solidFill>
              </a:rPr>
              <a:t>的要求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①</a:t>
            </a:r>
            <a:r>
              <a:rPr lang="zh-CN" altLang="en-US" u="sng" dirty="0">
                <a:solidFill>
                  <a:schemeClr val="tx1"/>
                </a:solidFill>
              </a:rPr>
              <a:t>任一位</a:t>
            </a:r>
            <a:r>
              <a:rPr lang="zh-CN" altLang="en-US" dirty="0">
                <a:solidFill>
                  <a:schemeClr val="tx1"/>
                </a:solidFill>
              </a:rPr>
              <a:t>错误时，有</a:t>
            </a:r>
            <a:r>
              <a:rPr lang="en-US" altLang="zh-CN" u="sng" dirty="0">
                <a:solidFill>
                  <a:srgbClr val="990099"/>
                </a:solidFill>
              </a:rPr>
              <a:t>R(X)</a:t>
            </a:r>
            <a:r>
              <a:rPr lang="zh-CN" altLang="en-US" u="sng" dirty="0">
                <a:solidFill>
                  <a:srgbClr val="990099"/>
                </a:solidFill>
              </a:rPr>
              <a:t>不为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dirty="0">
              <a:solidFill>
                <a:srgbClr val="990099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②</a:t>
            </a:r>
            <a:r>
              <a:rPr lang="zh-CN" altLang="en-US" u="sng" dirty="0">
                <a:solidFill>
                  <a:schemeClr val="tx1"/>
                </a:solidFill>
              </a:rPr>
              <a:t>不同位</a:t>
            </a:r>
            <a:r>
              <a:rPr lang="zh-CN" altLang="en-US" dirty="0">
                <a:solidFill>
                  <a:schemeClr val="tx1"/>
                </a:solidFill>
              </a:rPr>
              <a:t>错误时，有</a:t>
            </a:r>
            <a:r>
              <a:rPr lang="en-US" altLang="zh-CN" u="sng" dirty="0">
                <a:solidFill>
                  <a:srgbClr val="990099"/>
                </a:solidFill>
              </a:rPr>
              <a:t>R(X)</a:t>
            </a:r>
            <a:r>
              <a:rPr lang="zh-CN" altLang="en-US" u="sng" dirty="0">
                <a:solidFill>
                  <a:srgbClr val="990099"/>
                </a:solidFill>
              </a:rPr>
              <a:t>各不相同</a:t>
            </a:r>
            <a:endParaRPr lang="zh-CN" altLang="en-US" dirty="0">
              <a:solidFill>
                <a:srgbClr val="990099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③</a:t>
            </a:r>
            <a:r>
              <a:rPr lang="zh-CN" altLang="en-US" u="sng" dirty="0">
                <a:solidFill>
                  <a:schemeClr val="tx1"/>
                </a:solidFill>
              </a:rPr>
              <a:t>任一位</a:t>
            </a:r>
            <a:r>
              <a:rPr lang="zh-CN" altLang="en-US" dirty="0">
                <a:solidFill>
                  <a:schemeClr val="tx1"/>
                </a:solidFill>
              </a:rPr>
              <a:t>错误时，有</a:t>
            </a:r>
            <a:r>
              <a:rPr lang="en-US" altLang="zh-CN" u="sng" dirty="0">
                <a:solidFill>
                  <a:srgbClr val="990099"/>
                </a:solidFill>
              </a:rPr>
              <a:t>[</a:t>
            </a:r>
            <a:r>
              <a:rPr lang="en-US" altLang="zh-CN" u="sng" dirty="0" err="1">
                <a:solidFill>
                  <a:srgbClr val="990099"/>
                </a:solidFill>
              </a:rPr>
              <a:t>R</a:t>
            </a:r>
            <a:r>
              <a:rPr lang="en-US" altLang="zh-CN" i="1" u="sng" baseline="-18000" dirty="0" err="1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u="sng" dirty="0">
                <a:solidFill>
                  <a:srgbClr val="990099"/>
                </a:solidFill>
              </a:rPr>
              <a:t>(X)&lt;&lt;1]/G(X)</a:t>
            </a:r>
            <a:r>
              <a:rPr lang="zh-CN" altLang="en-US" u="sng" dirty="0">
                <a:solidFill>
                  <a:srgbClr val="990099"/>
                </a:solidFill>
              </a:rPr>
              <a:t>的余数＝</a:t>
            </a:r>
            <a:r>
              <a:rPr lang="en-US" altLang="zh-CN" u="sng" dirty="0">
                <a:solidFill>
                  <a:srgbClr val="990099"/>
                </a:solidFill>
              </a:rPr>
              <a:t>R</a:t>
            </a:r>
            <a:r>
              <a:rPr lang="en-US" altLang="zh-CN" i="1" u="sng" baseline="-18000" dirty="0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u="sng" baseline="-18000" dirty="0">
                <a:solidFill>
                  <a:srgbClr val="990099"/>
                </a:solidFill>
                <a:latin typeface="+mn-lt"/>
              </a:rPr>
              <a:t>+1</a:t>
            </a:r>
            <a:r>
              <a:rPr lang="en-US" altLang="zh-CN" u="sng" dirty="0">
                <a:solidFill>
                  <a:srgbClr val="990099"/>
                </a:solidFill>
              </a:rPr>
              <a:t>(X)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636912"/>
            <a:ext cx="8785349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常用的</a:t>
            </a:r>
            <a:r>
              <a:rPr lang="en-US" altLang="zh-CN" dirty="0">
                <a:solidFill>
                  <a:schemeClr val="accent2"/>
                </a:solidFill>
              </a:rPr>
              <a:t>G(X)—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CRC-16: 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CRC-12: G(X)=X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CRC-32: G(X)=</a:t>
            </a:r>
            <a:r>
              <a:rPr lang="en-US" altLang="zh-CN" spc="-130" dirty="0">
                <a:solidFill>
                  <a:schemeClr val="tx1"/>
                </a:solidFill>
              </a:rPr>
              <a:t>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32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26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23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16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12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11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10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8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7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5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4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2</a:t>
            </a:r>
            <a:r>
              <a:rPr lang="en-US" altLang="zh-CN" spc="-130" dirty="0">
                <a:solidFill>
                  <a:schemeClr val="tx1"/>
                </a:solidFill>
              </a:rPr>
              <a:t>+X+1</a:t>
            </a: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决定，</a:t>
            </a:r>
            <a:r>
              <a:rPr lang="zh-CN" altLang="en-US" u="sng" dirty="0">
                <a:solidFill>
                  <a:srgbClr val="990099"/>
                </a:solidFill>
              </a:rPr>
              <a:t>检错能力较强</a:t>
            </a:r>
            <a:r>
              <a:rPr lang="zh-CN" altLang="en-US" dirty="0">
                <a:solidFill>
                  <a:schemeClr val="tx1"/>
                </a:solidFill>
              </a:rPr>
              <a:t>、纠错能力较弱</a:t>
            </a: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5303530"/>
            <a:ext cx="878522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用于网络通信等方面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检错要求高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1698625" indent="-1698625"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              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</a:rPr>
              <a:t>CRC</a:t>
            </a:r>
            <a:r>
              <a:rPr lang="zh-CN" altLang="en-US" sz="2000" dirty="0">
                <a:solidFill>
                  <a:schemeClr val="tx1"/>
                </a:solidFill>
              </a:rPr>
              <a:t>＋错时重发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26"/>
          <p:cNvSpPr txBox="1">
            <a:spLocks noChangeArrowheads="1"/>
          </p:cNvSpPr>
          <p:nvPr/>
        </p:nvSpPr>
        <p:spPr bwMode="auto">
          <a:xfrm>
            <a:off x="179513" y="2395478"/>
            <a:ext cx="395850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应用中的数据类型：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硬件支持的数据类型：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C00000"/>
                </a:solidFill>
              </a:rPr>
              <a:t>  *数据类型的转换：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504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§2.2 </a:t>
            </a:r>
            <a:r>
              <a:rPr lang="zh-CN" altLang="en-US" sz="28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4" name="Text Box 526"/>
          <p:cNvSpPr txBox="1">
            <a:spLocks noChangeArrowheads="1"/>
          </p:cNvSpPr>
          <p:nvPr/>
        </p:nvSpPr>
        <p:spPr bwMode="auto">
          <a:xfrm>
            <a:off x="179388" y="1700808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数据类型：</a:t>
            </a:r>
            <a:r>
              <a:rPr lang="zh-CN" altLang="en-US" dirty="0">
                <a:solidFill>
                  <a:schemeClr val="tx1"/>
                </a:solidFill>
              </a:rPr>
              <a:t>指一个</a:t>
            </a:r>
            <a:r>
              <a:rPr lang="zh-CN" altLang="en-US" u="sng" dirty="0">
                <a:solidFill>
                  <a:schemeClr val="tx1"/>
                </a:solidFill>
              </a:rPr>
              <a:t>值的集合</a:t>
            </a:r>
            <a:r>
              <a:rPr lang="zh-CN" altLang="en-US" dirty="0">
                <a:solidFill>
                  <a:schemeClr val="tx1"/>
                </a:solidFill>
              </a:rPr>
              <a:t>，及定义在该值集上的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                    └→</a:t>
            </a:r>
            <a:r>
              <a:rPr lang="zh-CN" altLang="en-US" sz="1800" dirty="0">
                <a:solidFill>
                  <a:srgbClr val="990099"/>
                </a:solidFill>
              </a:rPr>
              <a:t>值集</a:t>
            </a:r>
            <a:r>
              <a:rPr lang="zh-CN" altLang="en-US" sz="1800" dirty="0">
                <a:solidFill>
                  <a:schemeClr val="accent2"/>
                </a:solidFill>
              </a:rPr>
              <a:t>或</a:t>
            </a:r>
            <a:r>
              <a:rPr lang="zh-CN" altLang="en-US" sz="1800" dirty="0">
                <a:solidFill>
                  <a:srgbClr val="990099"/>
                </a:solidFill>
              </a:rPr>
              <a:t>操作集</a:t>
            </a:r>
            <a:r>
              <a:rPr lang="zh-CN" altLang="en-US" sz="1800" dirty="0">
                <a:solidFill>
                  <a:schemeClr val="tx1"/>
                </a:solidFill>
              </a:rPr>
              <a:t>不同，数据类型</a:t>
            </a:r>
            <a:r>
              <a:rPr lang="zh-CN" altLang="en-US" sz="1800" dirty="0">
                <a:solidFill>
                  <a:srgbClr val="FF3399"/>
                </a:solidFill>
              </a:rPr>
              <a:t>不同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grpSp>
        <p:nvGrpSpPr>
          <p:cNvPr id="5" name="Group 544"/>
          <p:cNvGrpSpPr>
            <a:grpSpLocks/>
          </p:cNvGrpSpPr>
          <p:nvPr/>
        </p:nvGrpSpPr>
        <p:grpSpPr bwMode="auto">
          <a:xfrm>
            <a:off x="2843658" y="2595488"/>
            <a:ext cx="6192838" cy="1625600"/>
            <a:chOff x="1066" y="572"/>
            <a:chExt cx="3901" cy="1024"/>
          </a:xfrm>
        </p:grpSpPr>
        <p:sp>
          <p:nvSpPr>
            <p:cNvPr id="6" name="AutoShape 545"/>
            <p:cNvSpPr>
              <a:spLocks/>
            </p:cNvSpPr>
            <p:nvPr/>
          </p:nvSpPr>
          <p:spPr bwMode="auto">
            <a:xfrm>
              <a:off x="2335" y="646"/>
              <a:ext cx="46" cy="269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46"/>
            <p:cNvSpPr>
              <a:spLocks/>
            </p:cNvSpPr>
            <p:nvPr/>
          </p:nvSpPr>
          <p:spPr bwMode="auto">
            <a:xfrm>
              <a:off x="2352" y="1016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47"/>
            <p:cNvSpPr>
              <a:spLocks/>
            </p:cNvSpPr>
            <p:nvPr/>
          </p:nvSpPr>
          <p:spPr bwMode="auto">
            <a:xfrm>
              <a:off x="1445" y="800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548"/>
            <p:cNvSpPr txBox="1">
              <a:spLocks noChangeArrowheads="1"/>
            </p:cNvSpPr>
            <p:nvPr/>
          </p:nvSpPr>
          <p:spPr bwMode="auto">
            <a:xfrm>
              <a:off x="1066" y="915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0" name="Text Box 549"/>
            <p:cNvSpPr txBox="1">
              <a:spLocks noChangeArrowheads="1"/>
            </p:cNvSpPr>
            <p:nvPr/>
          </p:nvSpPr>
          <p:spPr bwMode="auto">
            <a:xfrm>
              <a:off x="1474" y="689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1" name="Text Box 550"/>
            <p:cNvSpPr txBox="1">
              <a:spLocks noChangeArrowheads="1"/>
            </p:cNvSpPr>
            <p:nvPr/>
          </p:nvSpPr>
          <p:spPr bwMode="auto">
            <a:xfrm>
              <a:off x="1475" y="1142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2" name="Text Box 551"/>
            <p:cNvSpPr txBox="1">
              <a:spLocks noChangeArrowheads="1"/>
            </p:cNvSpPr>
            <p:nvPr/>
          </p:nvSpPr>
          <p:spPr bwMode="auto">
            <a:xfrm>
              <a:off x="2382" y="971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布尔数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其它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声音、图形等</a:t>
              </a:r>
            </a:p>
          </p:txBody>
        </p:sp>
        <p:sp>
          <p:nvSpPr>
            <p:cNvPr id="13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5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3109320" y="4149080"/>
            <a:ext cx="5855294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u="sng" dirty="0">
                <a:solidFill>
                  <a:schemeClr val="tx1"/>
                </a:solidFill>
              </a:rPr>
              <a:t>最常用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的数据类型   </a:t>
            </a:r>
            <a:r>
              <a:rPr lang="zh-CN" altLang="en-US" sz="1800" dirty="0">
                <a:solidFill>
                  <a:schemeClr val="tx1"/>
                </a:solidFill>
              </a:rPr>
              <a:t>←性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价高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由程序员、编译程序共同完成</a:t>
            </a:r>
          </a:p>
        </p:txBody>
      </p:sp>
      <p:grpSp>
        <p:nvGrpSpPr>
          <p:cNvPr id="29" name="Group 556"/>
          <p:cNvGrpSpPr>
            <a:grpSpLocks/>
          </p:cNvGrpSpPr>
          <p:nvPr/>
        </p:nvGrpSpPr>
        <p:grpSpPr bwMode="auto">
          <a:xfrm>
            <a:off x="1979018" y="5229200"/>
            <a:ext cx="6597654" cy="571500"/>
            <a:chOff x="1339" y="2165"/>
            <a:chExt cx="4156" cy="360"/>
          </a:xfrm>
        </p:grpSpPr>
        <p:sp>
          <p:nvSpPr>
            <p:cNvPr id="30" name="Text Box 557"/>
            <p:cNvSpPr txBox="1">
              <a:spLocks noChangeArrowheads="1"/>
            </p:cNvSpPr>
            <p:nvPr/>
          </p:nvSpPr>
          <p:spPr bwMode="auto">
            <a:xfrm>
              <a:off x="2117" y="2165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31" name="Text Box 558"/>
            <p:cNvSpPr txBox="1">
              <a:spLocks noChangeArrowheads="1"/>
            </p:cNvSpPr>
            <p:nvPr/>
          </p:nvSpPr>
          <p:spPr bwMode="auto">
            <a:xfrm>
              <a:off x="1339" y="2165"/>
              <a:ext cx="712" cy="3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应用中的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32" name="Text Box 559"/>
            <p:cNvSpPr txBox="1">
              <a:spLocks noChangeArrowheads="1"/>
            </p:cNvSpPr>
            <p:nvPr/>
          </p:nvSpPr>
          <p:spPr bwMode="auto">
            <a:xfrm>
              <a:off x="2702" y="2165"/>
              <a:ext cx="1132" cy="36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编程语言支持的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33" name="Text Box 560"/>
            <p:cNvSpPr txBox="1">
              <a:spLocks noChangeArrowheads="1"/>
            </p:cNvSpPr>
            <p:nvPr/>
          </p:nvSpPr>
          <p:spPr bwMode="auto">
            <a:xfrm>
              <a:off x="4651" y="2165"/>
              <a:ext cx="844" cy="3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硬件支持的</a:t>
              </a:r>
              <a:endParaRPr lang="en-US" altLang="zh-CN" sz="1800" dirty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34" name="Line 561"/>
            <p:cNvSpPr>
              <a:spLocks noChangeShapeType="1"/>
            </p:cNvSpPr>
            <p:nvPr/>
          </p:nvSpPr>
          <p:spPr bwMode="auto">
            <a:xfrm>
              <a:off x="2051" y="2392"/>
              <a:ext cx="64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Text Box 562"/>
            <p:cNvSpPr txBox="1">
              <a:spLocks noChangeArrowheads="1"/>
            </p:cNvSpPr>
            <p:nvPr/>
          </p:nvSpPr>
          <p:spPr bwMode="auto">
            <a:xfrm>
              <a:off x="3925" y="2165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36" name="Line 563"/>
            <p:cNvSpPr>
              <a:spLocks noChangeShapeType="1"/>
            </p:cNvSpPr>
            <p:nvPr/>
          </p:nvSpPr>
          <p:spPr bwMode="auto">
            <a:xfrm flipV="1">
              <a:off x="3834" y="2392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7" name="Text Box 555"/>
          <p:cNvSpPr txBox="1">
            <a:spLocks noChangeArrowheads="1"/>
          </p:cNvSpPr>
          <p:nvPr/>
        </p:nvSpPr>
        <p:spPr bwMode="auto">
          <a:xfrm>
            <a:off x="1187624" y="5877272"/>
            <a:ext cx="770485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20</a:t>
            </a:r>
            <a:r>
              <a:rPr lang="zh-CN" altLang="en-US" sz="2000" dirty="0">
                <a:solidFill>
                  <a:schemeClr val="tx1"/>
                </a:solidFill>
              </a:rPr>
              <a:t>位整数操作      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long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操作         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位操作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>
                <a:solidFill>
                  <a:schemeClr val="tx1"/>
                </a:solidFill>
              </a:rPr>
              <a:t>设</a:t>
            </a:r>
            <a:r>
              <a:rPr lang="en-US" altLang="zh-CN" sz="1800" dirty="0" err="1">
                <a:solidFill>
                  <a:schemeClr val="tx1"/>
                </a:solidFill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)=16b)     </a:t>
            </a: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设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90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数据的表示方法，整数、实数、非数值数据的表示，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     </a:t>
            </a:r>
            <a:r>
              <a:rPr lang="zh-CN" altLang="en-US" sz="2200" dirty="0">
                <a:solidFill>
                  <a:schemeClr val="tx1"/>
                </a:solidFill>
              </a:rPr>
              <a:t>位扩展运算、逻辑运算、关系运算的实现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70642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一、数据的表示方法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4082296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*计算机硬件的特征：</a:t>
            </a: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 ①指令和数据用</a:t>
            </a:r>
            <a:r>
              <a:rPr lang="zh-CN" altLang="en-US" u="sng" dirty="0">
                <a:solidFill>
                  <a:srgbClr val="990099"/>
                </a:solidFill>
              </a:rPr>
              <a:t>二进制方式</a:t>
            </a:r>
            <a:r>
              <a:rPr lang="zh-CN" altLang="en-US" dirty="0">
                <a:solidFill>
                  <a:schemeClr val="tx1"/>
                </a:solidFill>
              </a:rPr>
              <a:t>表示，运算采用</a:t>
            </a:r>
            <a:r>
              <a:rPr lang="zh-CN" altLang="en-US" u="sng" dirty="0">
                <a:solidFill>
                  <a:srgbClr val="990099"/>
                </a:solidFill>
              </a:rPr>
              <a:t>二进制方式</a:t>
            </a:r>
            <a:endParaRPr lang="en-US" altLang="zh-CN" dirty="0">
              <a:solidFill>
                <a:srgbClr val="9900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②二进制中</a:t>
            </a:r>
            <a:r>
              <a:rPr lang="zh-CN" altLang="en-US" u="sng" dirty="0">
                <a:solidFill>
                  <a:srgbClr val="990099"/>
                </a:solidFill>
              </a:rPr>
              <a:t>只有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r>
              <a:rPr lang="zh-CN" altLang="en-US" u="sng" dirty="0">
                <a:solidFill>
                  <a:srgbClr val="990099"/>
                </a:solidFill>
              </a:rPr>
              <a:t>和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u="sng" dirty="0">
                <a:solidFill>
                  <a:srgbClr val="FF3399"/>
                </a:solidFill>
              </a:rPr>
              <a:t>没有</a:t>
            </a:r>
            <a:r>
              <a:rPr lang="zh-CN" altLang="en-US" sz="2000" dirty="0">
                <a:solidFill>
                  <a:schemeClr val="tx1"/>
                </a:solidFill>
              </a:rPr>
              <a:t>符号和小数点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b="0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③数据采用</a:t>
            </a:r>
            <a:r>
              <a:rPr lang="zh-CN" altLang="en-US" u="sng" dirty="0">
                <a:solidFill>
                  <a:srgbClr val="990099"/>
                </a:solidFill>
              </a:rPr>
              <a:t>定长方式</a:t>
            </a:r>
            <a:r>
              <a:rPr lang="zh-CN" altLang="en-US" dirty="0">
                <a:solidFill>
                  <a:schemeClr val="tx1"/>
                </a:solidFill>
              </a:rPr>
              <a:t>存储及处理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有模运算→会</a:t>
            </a:r>
            <a:r>
              <a:rPr lang="zh-CN" altLang="en-US" sz="2000" u="sng" dirty="0">
                <a:solidFill>
                  <a:srgbClr val="FF3399"/>
                </a:solidFill>
              </a:rPr>
              <a:t>发生溢出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83671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数据的数学特征：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数值数据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rgbClr val="990099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可有多种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②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，可缺省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如自然数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   ③</a:t>
            </a:r>
            <a:r>
              <a:rPr lang="zh-CN" altLang="en-US" u="sng" dirty="0">
                <a:solidFill>
                  <a:srgbClr val="990099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可任意变化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点</a:t>
            </a:r>
            <a:r>
              <a:rPr lang="zh-CN" altLang="en-US" dirty="0">
                <a:solidFill>
                  <a:schemeClr val="tx1"/>
                </a:solidFill>
              </a:rPr>
              <a:t>可缺省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   ④</a:t>
            </a:r>
            <a:r>
              <a:rPr lang="zh-CN" altLang="en-US" u="sng" dirty="0">
                <a:solidFill>
                  <a:srgbClr val="990099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</a:rPr>
              <a:t>为绝对值编码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</a:rPr>
              <a:t>⑤</a:t>
            </a:r>
            <a:r>
              <a:rPr lang="zh-CN" altLang="en-US" u="sng" dirty="0">
                <a:solidFill>
                  <a:srgbClr val="990099"/>
                </a:solidFill>
              </a:rPr>
              <a:t>长度</a:t>
            </a:r>
            <a:r>
              <a:rPr lang="zh-CN" altLang="en-US" dirty="0">
                <a:solidFill>
                  <a:schemeClr val="tx1"/>
                </a:solidFill>
              </a:rPr>
              <a:t>可任意变化，</a:t>
            </a:r>
            <a:r>
              <a:rPr lang="zh-CN" altLang="en-US" u="sng" dirty="0">
                <a:solidFill>
                  <a:schemeClr val="tx1"/>
                </a:solidFill>
              </a:rPr>
              <a:t>运算</a:t>
            </a:r>
            <a:r>
              <a:rPr lang="zh-CN" altLang="en-US" dirty="0">
                <a:solidFill>
                  <a:schemeClr val="tx1"/>
                </a:solidFill>
              </a:rPr>
              <a:t>不会产生溢出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非数值数据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编码非数字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如逻辑数、符号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进制的选择：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符号的表示：</a:t>
            </a:r>
            <a:r>
              <a:rPr lang="zh-CN" altLang="en-US" dirty="0">
                <a:solidFill>
                  <a:schemeClr val="accent2"/>
                </a:solidFill>
              </a:rPr>
              <a:t>有符号数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dirty="0">
                <a:solidFill>
                  <a:schemeClr val="accent2"/>
                </a:solidFill>
              </a:rPr>
              <a:t>无符号数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小数点的表示：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②</a:t>
            </a:r>
            <a:r>
              <a:rPr lang="zh-CN" altLang="en-US" dirty="0">
                <a:solidFill>
                  <a:schemeClr val="accent2"/>
                </a:solidFill>
              </a:rPr>
              <a:t>点的位置表示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编码方式的选择：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、数据的表示方法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410494" y="784696"/>
            <a:ext cx="48258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可能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096888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符号位置</a:t>
            </a:r>
            <a:r>
              <a:rPr lang="zh-CN" altLang="en-US" u="sng" dirty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506838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>
                <a:solidFill>
                  <a:schemeClr val="tx1"/>
                </a:solidFill>
              </a:rPr>
              <a:t>I/O</a:t>
            </a:r>
            <a:r>
              <a:rPr lang="zh-CN" altLang="en-US" sz="1800" b="1" dirty="0">
                <a:solidFill>
                  <a:schemeClr val="tx1"/>
                </a:solidFill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490614" y="2538920"/>
            <a:ext cx="526481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zh-CN" altLang="en-US" u="sng" dirty="0">
                <a:solidFill>
                  <a:srgbClr val="990099"/>
                </a:solidFill>
              </a:rPr>
              <a:t>隐含方式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→点的位置须</a:t>
            </a:r>
            <a:r>
              <a:rPr lang="zh-CN" altLang="en-US" sz="2000" u="sng" dirty="0">
                <a:solidFill>
                  <a:srgbClr val="FF3399"/>
                </a:solidFill>
              </a:rPr>
              <a:t>固定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2469"/>
              </p:ext>
            </p:extLst>
          </p:nvPr>
        </p:nvGraphicFramePr>
        <p:xfrm>
          <a:off x="1403648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403648" y="4337546"/>
            <a:ext cx="7272338" cy="504825"/>
            <a:chOff x="839" y="3339"/>
            <a:chExt cx="4581" cy="318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45" y="1933"/>
              <a:ext cx="91" cy="2903"/>
            </a:xfrm>
            <a:prstGeom prst="leftBrace">
              <a:avLst>
                <a:gd name="adj1" fmla="val 50287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35" y="2546"/>
              <a:ext cx="91" cy="1678"/>
            </a:xfrm>
            <a:prstGeom prst="leftBrace">
              <a:avLst>
                <a:gd name="adj1" fmla="val 40538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430"/>
              <a:ext cx="3084" cy="227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定点格式                    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179388" y="4830231"/>
            <a:ext cx="872132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   每</a:t>
            </a:r>
            <a:r>
              <a:rPr lang="zh-CN" altLang="en-US" u="sng" dirty="0">
                <a:solidFill>
                  <a:schemeClr val="tx1"/>
                </a:solidFill>
              </a:rPr>
              <a:t>类</a:t>
            </a:r>
            <a:r>
              <a:rPr lang="zh-CN" altLang="en-US" dirty="0">
                <a:solidFill>
                  <a:schemeClr val="tx1"/>
                </a:solidFill>
              </a:rPr>
              <a:t>数据一种</a:t>
            </a:r>
            <a:r>
              <a:rPr lang="zh-CN" altLang="en-US" u="sng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rgbClr val="990099"/>
                </a:solidFill>
              </a:rPr>
              <a:t>便于运算实现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</a:rPr>
              <a:t>  操作相同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值集不同→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sz="1600" dirty="0">
                <a:solidFill>
                  <a:schemeClr val="tx1"/>
                </a:solidFill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</a:rPr>
              <a:t>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→可以表示符号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46234" y="1503434"/>
            <a:ext cx="1698647" cy="557414"/>
            <a:chOff x="6691516" y="1392238"/>
            <a:chExt cx="1698647" cy="557414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91516" y="1412776"/>
              <a:ext cx="330022" cy="14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91516" y="1752278"/>
              <a:ext cx="330022" cy="19737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538" y="1392238"/>
              <a:ext cx="1368625" cy="55741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长度应相同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便于处理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 Box 88"/>
          <p:cNvSpPr txBox="1">
            <a:spLocks noChangeArrowheads="1"/>
          </p:cNvSpPr>
          <p:nvPr/>
        </p:nvSpPr>
        <p:spPr bwMode="auto">
          <a:xfrm>
            <a:off x="3490613" y="2982700"/>
            <a:ext cx="50418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不同数据类型采用</a:t>
            </a:r>
            <a:r>
              <a:rPr lang="zh-CN" altLang="en-US" u="sng" dirty="0">
                <a:solidFill>
                  <a:srgbClr val="990099"/>
                </a:solidFill>
              </a:rPr>
              <a:t>不同格式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点的位置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H="1">
            <a:off x="7092280" y="2975085"/>
            <a:ext cx="899094" cy="14230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7332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*数据表示方法的要素：</a:t>
            </a:r>
            <a:r>
              <a:rPr lang="zh-CN" altLang="en-US" dirty="0">
                <a:solidFill>
                  <a:schemeClr val="tx1"/>
                </a:solidFill>
              </a:rPr>
              <a:t>进制、格式和编码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37" grpId="0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359445"/>
            <a:ext cx="871309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、数据表示与运算的关系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*数据的表示：</a:t>
            </a:r>
            <a:r>
              <a:rPr lang="zh-CN" altLang="en-US" dirty="0">
                <a:solidFill>
                  <a:schemeClr val="tx1"/>
                </a:solidFill>
              </a:rPr>
              <a:t>即数据类型的表示，</a:t>
            </a:r>
            <a:r>
              <a:rPr lang="zh-CN" altLang="en-US" u="sng" dirty="0">
                <a:solidFill>
                  <a:schemeClr val="tx1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有表示方法、长度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硬件需求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应用需求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*数据的运算：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溢出处理方法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*表示与运算的关系：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37</a:t>
            </a:fld>
            <a:endParaRPr lang="en-US" altLang="zh-CN" dirty="0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2555776" y="1324688"/>
            <a:ext cx="640883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同一</a:t>
            </a:r>
            <a:r>
              <a:rPr lang="zh-CN" altLang="en-US" u="sng" dirty="0">
                <a:solidFill>
                  <a:schemeClr val="tx1"/>
                </a:solidFill>
              </a:rPr>
              <a:t>数据类型</a:t>
            </a:r>
            <a:r>
              <a:rPr lang="zh-CN" altLang="en-US" dirty="0">
                <a:solidFill>
                  <a:schemeClr val="tx1"/>
                </a:solidFill>
              </a:rPr>
              <a:t>只有</a:t>
            </a:r>
            <a:r>
              <a:rPr lang="zh-CN" altLang="en-US" u="sng" dirty="0">
                <a:solidFill>
                  <a:srgbClr val="990099"/>
                </a:solidFill>
              </a:rPr>
              <a:t>一种</a:t>
            </a:r>
            <a:r>
              <a:rPr lang="zh-CN" altLang="en-US" dirty="0">
                <a:solidFill>
                  <a:schemeClr val="tx1"/>
                </a:solidFill>
              </a:rPr>
              <a:t>长度   </a:t>
            </a:r>
            <a:r>
              <a:rPr lang="zh-CN" altLang="en-US" sz="1800" dirty="0">
                <a:solidFill>
                  <a:schemeClr val="tx1"/>
                </a:solidFill>
              </a:rPr>
              <a:t>←硬件</a:t>
            </a:r>
            <a:r>
              <a:rPr lang="zh-CN" altLang="en-US" sz="1800" dirty="0">
                <a:solidFill>
                  <a:srgbClr val="990099"/>
                </a:solidFill>
              </a:rPr>
              <a:t>定长运算</a:t>
            </a:r>
            <a:r>
              <a:rPr lang="zh-CN" altLang="en-US" sz="1800" dirty="0">
                <a:solidFill>
                  <a:schemeClr val="tx1"/>
                </a:solidFill>
              </a:rPr>
              <a:t>所需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同一</a:t>
            </a:r>
            <a:r>
              <a:rPr lang="zh-CN" altLang="en-US" u="sng" dirty="0">
                <a:solidFill>
                  <a:schemeClr val="tx1"/>
                </a:solidFill>
              </a:rPr>
              <a:t>表示方法</a:t>
            </a:r>
            <a:r>
              <a:rPr lang="zh-CN" altLang="en-US" dirty="0">
                <a:solidFill>
                  <a:schemeClr val="tx1"/>
                </a:solidFill>
              </a:rPr>
              <a:t>可有</a:t>
            </a:r>
            <a:r>
              <a:rPr lang="zh-CN" altLang="en-US" u="sng" dirty="0">
                <a:solidFill>
                  <a:srgbClr val="990099"/>
                </a:solidFill>
              </a:rPr>
              <a:t>几种</a:t>
            </a:r>
            <a:r>
              <a:rPr lang="zh-CN" altLang="en-US" dirty="0">
                <a:solidFill>
                  <a:schemeClr val="tx1"/>
                </a:solidFill>
              </a:rPr>
              <a:t>长度   </a:t>
            </a:r>
            <a:r>
              <a:rPr lang="zh-CN" altLang="en-US" sz="1800" dirty="0">
                <a:solidFill>
                  <a:schemeClr val="tx1"/>
                </a:solidFill>
              </a:rPr>
              <a:t>←提高</a:t>
            </a:r>
            <a:r>
              <a:rPr lang="zh-CN" altLang="en-US" sz="1800" dirty="0">
                <a:solidFill>
                  <a:srgbClr val="990099"/>
                </a:solidFill>
              </a:rPr>
              <a:t>存储效率</a:t>
            </a:r>
            <a:r>
              <a:rPr lang="zh-CN" altLang="en-US" sz="1800" dirty="0">
                <a:solidFill>
                  <a:schemeClr val="tx1"/>
                </a:solidFill>
              </a:rPr>
              <a:t>所需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2555652" y="2745619"/>
            <a:ext cx="633682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基于数据的</a:t>
            </a:r>
            <a:r>
              <a:rPr lang="zh-CN" altLang="en-US" u="sng" dirty="0">
                <a:solidFill>
                  <a:srgbClr val="990099"/>
                </a:solidFill>
              </a:rPr>
              <a:t>表示属性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进制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    硬件负责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>
                <a:solidFill>
                  <a:srgbClr val="990099"/>
                </a:solidFill>
              </a:rPr>
              <a:t>/</a:t>
            </a:r>
            <a:r>
              <a:rPr lang="zh-CN" altLang="en-US" u="sng" dirty="0">
                <a:solidFill>
                  <a:srgbClr val="990099"/>
                </a:solidFill>
              </a:rPr>
              <a:t>通知</a:t>
            </a:r>
            <a:r>
              <a:rPr lang="zh-CN" altLang="en-US" dirty="0">
                <a:solidFill>
                  <a:schemeClr val="tx1"/>
                </a:solidFill>
              </a:rPr>
              <a:t>，软件负责</a:t>
            </a:r>
            <a:r>
              <a:rPr lang="zh-CN" altLang="en-US" u="sng" dirty="0">
                <a:solidFill>
                  <a:srgbClr val="990099"/>
                </a:solidFill>
              </a:rPr>
              <a:t>处理</a:t>
            </a:r>
            <a:endParaRPr lang="en-US" altLang="zh-CN" u="sng" dirty="0">
              <a:solidFill>
                <a:srgbClr val="990099"/>
              </a:solidFill>
            </a:endParaRPr>
          </a:p>
          <a:p>
            <a:pPr marL="2786063" indent="-2786063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←灵活性好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907704" y="4221088"/>
            <a:ext cx="4394526" cy="2097005"/>
            <a:chOff x="2122162" y="2636912"/>
            <a:chExt cx="4394526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进制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格式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>
                  <a:solidFill>
                    <a:srgbClr val="990099"/>
                  </a:solidFill>
                </a:rPr>
                <a:t>编码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符号及数值的表示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>
                  <a:solidFill>
                    <a:srgbClr val="990099"/>
                  </a:solidFill>
                </a:rPr>
                <a:t>长度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值集的表示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2195188" y="3185096"/>
              <a:ext cx="1081412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2195188" y="4220195"/>
              <a:ext cx="10814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数据运算</a:t>
              </a: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2122162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运算方法</a:t>
              </a:r>
              <a:endParaRPr lang="en-US" altLang="zh-CN" sz="2000" dirty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溢出处理方法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" name="AutoShape 29"/>
          <p:cNvSpPr>
            <a:spLocks/>
          </p:cNvSpPr>
          <p:nvPr/>
        </p:nvSpPr>
        <p:spPr bwMode="auto">
          <a:xfrm>
            <a:off x="251520" y="5445224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115612"/>
              <a:gd name="adj6" fmla="val 154884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组成</a:t>
            </a:r>
            <a:r>
              <a:rPr lang="zh-CN" altLang="en-US" sz="1800" dirty="0">
                <a:solidFill>
                  <a:schemeClr val="tx1"/>
                </a:solidFill>
              </a:rPr>
              <a:t>逻辑实现</a:t>
            </a: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6588224" y="4293096"/>
            <a:ext cx="2160240" cy="1840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dirty="0">
                <a:solidFill>
                  <a:srgbClr val="FF3399"/>
                </a:solidFill>
              </a:rPr>
              <a:t>本课程的要求：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zh-CN" altLang="en-US" sz="2000" dirty="0"/>
              <a:t>  </a:t>
            </a:r>
            <a:r>
              <a:rPr lang="zh-CN" altLang="en-US" sz="2000" u="sng" dirty="0"/>
              <a:t>认知</a:t>
            </a:r>
            <a:r>
              <a:rPr lang="zh-CN" altLang="en-US" sz="2000" dirty="0">
                <a:solidFill>
                  <a:schemeClr val="tx1"/>
                </a:solidFill>
              </a:rPr>
              <a:t>数据表示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(ISA</a:t>
            </a:r>
            <a:r>
              <a:rPr lang="zh-CN" altLang="en-US" sz="1600" dirty="0">
                <a:solidFill>
                  <a:schemeClr val="tx1"/>
                </a:solidFill>
              </a:rPr>
              <a:t>的数据约定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2000" dirty="0"/>
              <a:t>  </a:t>
            </a:r>
            <a:r>
              <a:rPr lang="zh-CN" altLang="en-US" sz="2000" u="sng" dirty="0"/>
              <a:t>实现</a:t>
            </a:r>
            <a:r>
              <a:rPr lang="zh-CN" altLang="en-US" sz="2000" dirty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(ISA</a:t>
            </a:r>
            <a:r>
              <a:rPr lang="zh-CN" altLang="en-US" sz="1600" dirty="0">
                <a:solidFill>
                  <a:schemeClr val="tx1"/>
                </a:solidFill>
              </a:rPr>
              <a:t>的操作功能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AutoShape 29"/>
          <p:cNvSpPr>
            <a:spLocks/>
          </p:cNvSpPr>
          <p:nvPr/>
        </p:nvSpPr>
        <p:spPr bwMode="auto">
          <a:xfrm>
            <a:off x="5292080" y="2507328"/>
            <a:ext cx="2020273" cy="273600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120708"/>
              <a:gd name="adj6" fmla="val -21577"/>
            </a:avLst>
          </a:prstGeom>
          <a:noFill/>
          <a:ln w="12700" algn="ctr">
            <a:solidFill>
              <a:schemeClr val="tx1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指令用操作码指明</a:t>
            </a: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5364088" y="547206"/>
            <a:ext cx="2302976" cy="289506"/>
          </a:xfrm>
          <a:prstGeom prst="borderCallout2">
            <a:avLst>
              <a:gd name="adj1" fmla="val 49656"/>
              <a:gd name="adj2" fmla="val 100154"/>
              <a:gd name="adj3" fmla="val 52212"/>
              <a:gd name="adj4" fmla="val 106936"/>
              <a:gd name="adj5" fmla="val 135129"/>
              <a:gd name="adj6" fmla="val 119860"/>
            </a:avLst>
          </a:prstGeom>
          <a:noFill/>
          <a:ln w="12700" algn="ctr">
            <a:solidFill>
              <a:srgbClr val="990099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值集不同→类型不同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88021" y="4365104"/>
            <a:ext cx="1440857" cy="1728192"/>
            <a:chOff x="5004042" y="4149080"/>
            <a:chExt cx="1440857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6011019" y="4221088"/>
              <a:ext cx="2163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 flipV="1">
              <a:off x="5004042" y="5559019"/>
              <a:ext cx="1223345" cy="8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227043" y="4149081"/>
              <a:ext cx="0" cy="141714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6011019" y="4437112"/>
              <a:ext cx="2163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011019" y="4797152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5004043" y="5877272"/>
              <a:ext cx="144016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6444205" y="4149080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1019" y="5237973"/>
              <a:ext cx="43318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011019" y="4869160"/>
              <a:ext cx="43318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6011019" y="4509120"/>
              <a:ext cx="43387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5"/>
            <p:cNvSpPr>
              <a:spLocks noChangeShapeType="1"/>
            </p:cNvSpPr>
            <p:nvPr/>
          </p:nvSpPr>
          <p:spPr bwMode="auto">
            <a:xfrm>
              <a:off x="6011019" y="4293096"/>
              <a:ext cx="43388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AutoShape 29"/>
          <p:cNvSpPr>
            <a:spLocks/>
          </p:cNvSpPr>
          <p:nvPr/>
        </p:nvSpPr>
        <p:spPr bwMode="auto">
          <a:xfrm>
            <a:off x="5804520" y="2363312"/>
            <a:ext cx="1647800" cy="273600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-30482"/>
              <a:gd name="adj6" fmla="val -22013"/>
            </a:avLst>
          </a:prstGeom>
          <a:noFill/>
          <a:ln w="12700" algn="ctr">
            <a:solidFill>
              <a:schemeClr val="tx1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short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AutoShape 29"/>
          <p:cNvSpPr>
            <a:spLocks/>
          </p:cNvSpPr>
          <p:nvPr/>
        </p:nvSpPr>
        <p:spPr bwMode="auto">
          <a:xfrm>
            <a:off x="251520" y="4437112"/>
            <a:ext cx="1512168" cy="337023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10270"/>
              <a:gd name="adj6" fmla="val 155043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结构</a:t>
            </a:r>
            <a:r>
              <a:rPr lang="zh-CN" altLang="en-US" sz="1800" dirty="0">
                <a:solidFill>
                  <a:schemeClr val="tx1"/>
                </a:solidFill>
              </a:rPr>
              <a:t>负责设计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" grpId="0" animBg="1"/>
      <p:bldP spid="74" grpId="0" animBg="1"/>
      <p:bldP spid="34" grpId="0" animBg="1"/>
      <p:bldP spid="38" grpId="0" animBg="1"/>
      <p:bldP spid="38" grpId="1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3298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二、整数的表示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7810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、定点表示方法</a:t>
            </a:r>
          </a:p>
          <a:p>
            <a:pPr marL="1074738" indent="-1074738"/>
            <a:r>
              <a:rPr lang="zh-CN" altLang="en-US" dirty="0">
                <a:solidFill>
                  <a:srgbClr val="C00000"/>
                </a:solidFill>
              </a:rPr>
              <a:t>  *表示方法：</a:t>
            </a:r>
            <a:r>
              <a:rPr lang="zh-CN" altLang="en-US" dirty="0">
                <a:solidFill>
                  <a:schemeClr val="tx1"/>
                </a:solidFill>
              </a:rPr>
              <a:t>数据中的小数点位置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固定不变</a:t>
            </a:r>
            <a:endParaRPr lang="en-US" altLang="zh-CN" u="sng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表示格式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4704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不同编码方式的表数范围：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90960"/>
              </p:ext>
            </p:extLst>
          </p:nvPr>
        </p:nvGraphicFramePr>
        <p:xfrm>
          <a:off x="285720" y="4019771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219571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>
                  <a:solidFill>
                    <a:schemeClr val="tx1"/>
                  </a:solidFill>
                </a:rPr>
                <a:t>S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4" y="325105"/>
            <a:ext cx="8748836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、整数的表示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十进制的整数称为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990099"/>
                </a:solidFill>
              </a:rPr>
              <a:t>BCD</a:t>
            </a:r>
            <a:r>
              <a:rPr lang="zh-CN" altLang="en-US" dirty="0">
                <a:solidFill>
                  <a:srgbClr val="990099"/>
                </a:solidFill>
              </a:rPr>
              <a:t>数</a:t>
            </a:r>
            <a:r>
              <a:rPr lang="zh-CN" altLang="en-US" dirty="0">
                <a:solidFill>
                  <a:srgbClr val="990099"/>
                </a:solidFill>
                <a:sym typeface="Symbol"/>
              </a:rPr>
              <a:t>整数    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←运算方法不同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*表示方法：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无符号整数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 有符号整数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>
              <a:lnSpc>
                <a:spcPct val="13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*硬件支持的数据类型：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ISA</a:t>
            </a:r>
            <a:r>
              <a:rPr lang="zh-CN" altLang="en-US" sz="1800" dirty="0">
                <a:solidFill>
                  <a:schemeClr val="tx1"/>
                </a:solidFill>
              </a:rPr>
              <a:t>已约定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39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2848135" y="1693257"/>
            <a:ext cx="46041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二进制、定点格式、</a:t>
            </a:r>
            <a:r>
              <a:rPr lang="zh-CN" altLang="en-US" u="sng" dirty="0">
                <a:solidFill>
                  <a:schemeClr val="tx1"/>
                </a:solidFill>
              </a:rPr>
              <a:t>无符号编码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二进制、定点格式、</a:t>
            </a:r>
            <a:r>
              <a:rPr lang="zh-CN" altLang="en-US" u="sng" dirty="0">
                <a:solidFill>
                  <a:srgbClr val="990099"/>
                </a:solidFill>
              </a:rPr>
              <a:t>补码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12949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sz="2200" dirty="0">
                <a:solidFill>
                  <a:srgbClr val="990099"/>
                </a:solidFill>
              </a:rPr>
              <a:t>   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1—</a:t>
            </a:r>
            <a:r>
              <a:rPr lang="en-US" altLang="zh-CN" sz="2200" dirty="0">
                <a:solidFill>
                  <a:schemeClr val="tx1"/>
                </a:solidFill>
              </a:rPr>
              <a:t>IA32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Intel Architecture 32bit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支持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>
                <a:solidFill>
                  <a:schemeClr val="tx1"/>
                </a:solidFill>
              </a:rPr>
              <a:t>种整数类型</a:t>
            </a: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636361" y="1988840"/>
            <a:ext cx="96808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27000"/>
              <a:gd name="adj6" fmla="val -12341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为什么？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07904" y="2636912"/>
            <a:ext cx="30243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常有多种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长度不同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3933056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645024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char</a:t>
              </a: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</a:rPr>
                <a:t>语言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683314"/>
            <a:ext cx="896448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sz="2200" dirty="0">
                <a:solidFill>
                  <a:srgbClr val="990099"/>
                </a:solidFill>
              </a:rPr>
              <a:t>   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2—</a:t>
            </a:r>
            <a:r>
              <a:rPr lang="en-US" altLang="zh-CN" sz="2200" dirty="0">
                <a:solidFill>
                  <a:schemeClr val="tx1"/>
                </a:solidFill>
              </a:rPr>
              <a:t>IA32</a:t>
            </a:r>
            <a:r>
              <a:rPr lang="zh-CN" altLang="en-US" sz="2200" dirty="0">
                <a:solidFill>
                  <a:schemeClr val="tx1"/>
                </a:solidFill>
              </a:rPr>
              <a:t>中，若</a:t>
            </a:r>
            <a:r>
              <a:rPr lang="en-US" altLang="zh-CN" sz="22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y=-1; 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sz="2200" dirty="0">
                <a:solidFill>
                  <a:schemeClr val="tx1"/>
                </a:solidFill>
              </a:rPr>
              <a:t> n=5; </a:t>
            </a:r>
            <a:r>
              <a:rPr lang="zh-CN" altLang="en-US" sz="2200" dirty="0">
                <a:solidFill>
                  <a:schemeClr val="tx1"/>
                </a:solidFill>
              </a:rPr>
              <a:t>求</a:t>
            </a:r>
            <a:r>
              <a:rPr lang="en-US" altLang="zh-CN" sz="2200" dirty="0">
                <a:solidFill>
                  <a:schemeClr val="tx1"/>
                </a:solidFill>
              </a:rPr>
              <a:t>y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的机器数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5566558" y="6093296"/>
            <a:ext cx="2605842" cy="290707"/>
          </a:xfrm>
          <a:prstGeom prst="rect">
            <a:avLst/>
          </a:prstGeom>
          <a:noFill/>
          <a:ln w="12700">
            <a:noFill/>
            <a:prstDash val="solid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y=FFFFFFFFH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n=0005H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91880" y="3630371"/>
            <a:ext cx="1872208" cy="1992024"/>
            <a:chOff x="3491880" y="3630371"/>
            <a:chExt cx="1872208" cy="1992024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40770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4365104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4941168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5229200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378904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 rot="21131783">
              <a:off x="3707904" y="3630371"/>
              <a:ext cx="1296144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编译器转换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 flipH="1">
              <a:off x="4499992" y="4717322"/>
              <a:ext cx="864096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4682814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5589240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4499992" y="5549803"/>
              <a:ext cx="864096" cy="133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475482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5517231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" name="直接连接符 2"/>
            <p:cNvCxnSpPr/>
            <p:nvPr/>
          </p:nvCxnSpPr>
          <p:spPr bwMode="auto">
            <a:xfrm>
              <a:off x="4499992" y="4653136"/>
              <a:ext cx="0" cy="14669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499992" y="5475704"/>
              <a:ext cx="0" cy="14669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45" name="AutoShape 29"/>
          <p:cNvSpPr>
            <a:spLocks/>
          </p:cNvSpPr>
          <p:nvPr/>
        </p:nvSpPr>
        <p:spPr bwMode="auto">
          <a:xfrm>
            <a:off x="539552" y="6165304"/>
            <a:ext cx="3960440" cy="288000"/>
          </a:xfrm>
          <a:prstGeom prst="borderCallout2">
            <a:avLst>
              <a:gd name="adj1" fmla="val 44818"/>
              <a:gd name="adj2" fmla="val 99954"/>
              <a:gd name="adj3" fmla="val 47536"/>
              <a:gd name="adj4" fmla="val 106711"/>
              <a:gd name="adj5" fmla="val -183365"/>
              <a:gd name="adj6" fmla="val 9034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默认</a:t>
            </a:r>
            <a:r>
              <a:rPr lang="en-US" altLang="zh-CN" sz="1800" dirty="0">
                <a:solidFill>
                  <a:schemeClr val="tx1"/>
                </a:solidFill>
              </a:rPr>
              <a:t>long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zh-CN" altLang="en-US" sz="1800" b="1" dirty="0">
                <a:solidFill>
                  <a:schemeClr val="tx1"/>
                </a:solidFill>
              </a:rPr>
              <a:t>，可不同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改编译选项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2"/>
    </mc:Choice>
    <mc:Fallback xmlns="">
      <p:transition spd="slow" advTm="11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  <p:bldP spid="61" grpId="0"/>
      <p:bldP spid="45" grpId="1" animBg="1"/>
      <p:bldP spid="4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7677" y="39616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10011</a:t>
            </a:r>
            <a:r>
              <a:rPr lang="en-US" altLang="zh-CN" dirty="0">
                <a:solidFill>
                  <a:srgbClr val="FF3399"/>
                </a:solidFill>
              </a:rPr>
              <a:t>B</a:t>
            </a:r>
            <a:endParaRPr lang="en-US" altLang="zh-CN" baseline="-18000" dirty="0">
              <a:solidFill>
                <a:srgbClr val="FF3399"/>
              </a:solidFill>
            </a:endParaRPr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9" y="332656"/>
            <a:ext cx="4968676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、不同进制数之间的转换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进制数→十进制数的转换：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*十进制数→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进制数的转换：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9" y="1230950"/>
            <a:ext cx="8641084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zh-CN" altLang="en-US" u="sng" dirty="0">
                <a:solidFill>
                  <a:schemeClr val="tx1"/>
                </a:solidFill>
              </a:rPr>
              <a:t>按位权</a:t>
            </a:r>
            <a:r>
              <a:rPr lang="zh-CN" altLang="en-US" dirty="0">
                <a:solidFill>
                  <a:schemeClr val="tx1"/>
                </a:solidFill>
              </a:rPr>
              <a:t>展开</a:t>
            </a:r>
            <a:endParaRPr lang="en-US" altLang="zh-CN" dirty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(101.01)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(1×2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5.25</a:t>
            </a:r>
            <a:r>
              <a:rPr lang="en-US" altLang="zh-CN" dirty="0">
                <a:solidFill>
                  <a:srgbClr val="FF3399"/>
                </a:solidFill>
              </a:rPr>
              <a:t>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3A.C</a:t>
            </a:r>
            <a:r>
              <a:rPr lang="en-US" altLang="zh-CN" dirty="0">
                <a:solidFill>
                  <a:srgbClr val="FF3399"/>
                </a:solidFill>
              </a:rPr>
              <a:t>H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(3×16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10×16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12×16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58.75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971600" y="3068960"/>
            <a:ext cx="61209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整数、小数</a:t>
            </a:r>
            <a:r>
              <a:rPr lang="zh-CN" altLang="en-US" u="sng" dirty="0">
                <a:solidFill>
                  <a:schemeClr val="tx1"/>
                </a:solidFill>
              </a:rPr>
              <a:t>分别转换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整数转换规则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除基取余法，或</a:t>
            </a:r>
            <a:r>
              <a:rPr lang="zh-CN" altLang="en-US" u="sng" dirty="0">
                <a:solidFill>
                  <a:schemeClr val="tx1"/>
                </a:solidFill>
              </a:rPr>
              <a:t>减权定位法</a:t>
            </a:r>
            <a:endParaRPr lang="zh-CN" altLang="en-US" u="sng" dirty="0">
              <a:solidFill>
                <a:srgbClr val="FF3399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55291" y="4437112"/>
            <a:ext cx="3260725" cy="1790402"/>
            <a:chOff x="1455291" y="4158878"/>
            <a:chExt cx="3260725" cy="1790402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455291" y="4158878"/>
              <a:ext cx="3260725" cy="1790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余数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814066" y="422108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814066" y="450842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4190554" y="458112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956941" y="4508425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956941" y="4795763"/>
              <a:ext cx="10080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2101404" y="4797350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2101404" y="5083100"/>
              <a:ext cx="8651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2245866" y="5372025"/>
              <a:ext cx="719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2390329" y="5660950"/>
              <a:ext cx="574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2245866" y="5084688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2390329" y="5372025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5292080" y="4473972"/>
            <a:ext cx="2592288" cy="182555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19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19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1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0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6732239" y="4056159"/>
            <a:ext cx="2195861" cy="308945"/>
          </a:xfrm>
          <a:prstGeom prst="borderCallout2">
            <a:avLst>
              <a:gd name="adj1" fmla="val 51134"/>
              <a:gd name="adj2" fmla="val -24"/>
              <a:gd name="adj3" fmla="val 51484"/>
              <a:gd name="adj4" fmla="val -11712"/>
              <a:gd name="adj5" fmla="val 119285"/>
              <a:gd name="adj6" fmla="val -2425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即</a:t>
            </a:r>
            <a:r>
              <a:rPr lang="en-US" altLang="zh-CN" sz="2000" b="1" dirty="0">
                <a:solidFill>
                  <a:schemeClr val="tx1"/>
                </a:solidFill>
              </a:rPr>
              <a:t>19</a:t>
            </a:r>
            <a:r>
              <a:rPr lang="zh-CN" altLang="en-US" sz="2000" b="1" dirty="0">
                <a:solidFill>
                  <a:schemeClr val="tx1"/>
                </a:solidFill>
              </a:rPr>
              <a:t>＝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</a:rPr>
              <a:t>＋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＋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0</a:t>
            </a:r>
            <a:endParaRPr lang="zh-CN" altLang="en-US" sz="2000" b="1" baseline="30000" dirty="0">
              <a:solidFill>
                <a:schemeClr val="tx1"/>
              </a:solidFill>
            </a:endParaRPr>
          </a:p>
        </p:txBody>
      </p:sp>
      <p:sp>
        <p:nvSpPr>
          <p:cNvPr id="25" name="AutoShape 29"/>
          <p:cNvSpPr>
            <a:spLocks/>
          </p:cNvSpPr>
          <p:nvPr/>
        </p:nvSpPr>
        <p:spPr bwMode="auto">
          <a:xfrm>
            <a:off x="8135888" y="2636912"/>
            <a:ext cx="828600" cy="308945"/>
          </a:xfrm>
          <a:prstGeom prst="borderCallout2">
            <a:avLst>
              <a:gd name="adj1" fmla="val 51134"/>
              <a:gd name="adj2" fmla="val -24"/>
              <a:gd name="adj3" fmla="val 51484"/>
              <a:gd name="adj4" fmla="val -11712"/>
              <a:gd name="adj5" fmla="val -21656"/>
              <a:gd name="adj6" fmla="val -4106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进制</a:t>
            </a:r>
            <a:r>
              <a:rPr lang="en-US" altLang="zh-CN" sz="2000" dirty="0">
                <a:solidFill>
                  <a:schemeClr val="tx1"/>
                </a:solidFill>
              </a:rPr>
              <a:t>?</a:t>
            </a:r>
            <a:endParaRPr lang="zh-CN" altLang="en-US" sz="2000" b="1" baseline="30000" dirty="0">
              <a:solidFill>
                <a:schemeClr val="tx1"/>
              </a:solidFill>
            </a:endParaRP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2988865" y="6269250"/>
            <a:ext cx="2735263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</a:rPr>
              <a:t>4097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zh-CN" altLang="en-US" sz="2000" u="sng" dirty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6"/>
    </mc:Choice>
    <mc:Fallback xmlns="">
      <p:transition spd="slow" advTm="10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16747" grpId="0"/>
      <p:bldP spid="116741" grpId="0"/>
      <p:bldP spid="116745" grpId="0"/>
      <p:bldP spid="116787" grpId="0" animBg="1"/>
      <p:bldP spid="21" grpId="0" animBg="1"/>
      <p:bldP spid="25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、整数的类型转换 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 应用需求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操作数</a:t>
            </a:r>
            <a:r>
              <a:rPr lang="zh-CN" altLang="en-US" u="sng" dirty="0">
                <a:solidFill>
                  <a:schemeClr val="tx1"/>
                </a:solidFill>
              </a:rPr>
              <a:t>长度</a:t>
            </a:r>
            <a:r>
              <a:rPr lang="zh-CN" altLang="en-US" u="sng" dirty="0">
                <a:solidFill>
                  <a:srgbClr val="990099"/>
                </a:solidFill>
              </a:rPr>
              <a:t>可不</a:t>
            </a:r>
            <a:r>
              <a:rPr lang="zh-CN" altLang="en-US" u="sng" dirty="0">
                <a:solidFill>
                  <a:schemeClr val="tx1"/>
                </a:solidFill>
              </a:rPr>
              <a:t>相同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y,z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rgbClr val="990099"/>
                </a:solidFill>
              </a:rPr>
              <a:t>y+si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硬件限制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源操作数</a:t>
            </a:r>
            <a:r>
              <a:rPr lang="zh-CN" altLang="en-US" u="sng" dirty="0">
                <a:solidFill>
                  <a:schemeClr val="tx1"/>
                </a:solidFill>
              </a:rPr>
              <a:t>长度</a:t>
            </a:r>
            <a:r>
              <a:rPr lang="zh-CN" altLang="en-US" u="sng" dirty="0">
                <a:solidFill>
                  <a:srgbClr val="990099"/>
                </a:solidFill>
              </a:rPr>
              <a:t>须</a:t>
            </a:r>
            <a:r>
              <a:rPr lang="zh-CN" altLang="en-US" u="sng" dirty="0">
                <a:solidFill>
                  <a:schemeClr val="tx1"/>
                </a:solidFill>
              </a:rPr>
              <a:t>相同</a:t>
            </a:r>
            <a:r>
              <a:rPr lang="zh-CN" altLang="en-US" dirty="0">
                <a:solidFill>
                  <a:schemeClr val="tx1"/>
                </a:solidFill>
              </a:rPr>
              <a:t>，否则先</a:t>
            </a:r>
            <a:r>
              <a:rPr lang="zh-CN" altLang="en-US" u="sng" dirty="0">
                <a:solidFill>
                  <a:srgbClr val="990099"/>
                </a:solidFill>
              </a:rPr>
              <a:t>转换</a:t>
            </a:r>
            <a:r>
              <a:rPr lang="zh-CN" altLang="en-US" dirty="0">
                <a:solidFill>
                  <a:schemeClr val="tx1"/>
                </a:solidFill>
              </a:rPr>
              <a:t>类型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65846"/>
            <a:ext cx="2808312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类型转换方法：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长度相同时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marL="1074738" indent="-1074738"/>
            <a:endParaRPr lang="en-US" altLang="zh-CN" sz="2000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长度减少时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marL="1074738" indent="-1074738"/>
            <a:endParaRPr lang="en-US" altLang="zh-CN" sz="2000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长度增加时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843808" y="2197894"/>
            <a:ext cx="61206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无需运算</a:t>
            </a:r>
            <a:r>
              <a:rPr lang="zh-CN" altLang="en-US" dirty="0">
                <a:solidFill>
                  <a:schemeClr val="tx1"/>
                </a:solidFill>
              </a:rPr>
              <a:t>，解释</a:t>
            </a:r>
            <a:r>
              <a:rPr lang="zh-CN" altLang="en-US" u="sng" dirty="0">
                <a:solidFill>
                  <a:schemeClr val="tx1"/>
                </a:solidFill>
              </a:rPr>
              <a:t>为新类型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short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u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=0xFFFE;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rgbClr val="990099"/>
                </a:solidFill>
                <a:latin typeface="+mn-ea"/>
                <a:ea typeface="+mn-ea"/>
              </a:rPr>
              <a:t>si</a:t>
            </a:r>
            <a:r>
              <a:rPr lang="en-US" altLang="zh-CN" sz="2000" dirty="0">
                <a:solidFill>
                  <a:srgbClr val="990099"/>
                </a:solidFill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usi</a:t>
            </a:r>
            <a:r>
              <a:rPr lang="en-US" altLang="zh-CN" sz="2000" dirty="0">
                <a:solidFill>
                  <a:schemeClr val="tx1"/>
                </a:solidFill>
              </a:rPr>
              <a:t>+1;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843808" y="3438697"/>
            <a:ext cx="6120804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截断运算</a:t>
            </a:r>
            <a:r>
              <a:rPr lang="zh-CN" altLang="en-US" dirty="0">
                <a:solidFill>
                  <a:schemeClr val="tx1"/>
                </a:solidFill>
              </a:rPr>
              <a:t>，仅</a:t>
            </a:r>
            <a:r>
              <a:rPr lang="zh-CN" altLang="en-US" u="sng" dirty="0">
                <a:solidFill>
                  <a:schemeClr val="tx1"/>
                </a:solidFill>
              </a:rPr>
              <a:t>保留低位</a:t>
            </a: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</a:rPr>
              <a:t>←适合有模运算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u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</a:rPr>
              <a:t>=0x12345678; short </a:t>
            </a:r>
            <a:r>
              <a:rPr lang="en-US" altLang="zh-CN" sz="2000" dirty="0" err="1">
                <a:solidFill>
                  <a:srgbClr val="990099"/>
                </a:solidFill>
              </a:rPr>
              <a:t>si</a:t>
            </a:r>
            <a:r>
              <a:rPr lang="en-US" altLang="zh-CN" sz="2000" dirty="0">
                <a:solidFill>
                  <a:srgbClr val="990099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uy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843808" y="4653136"/>
            <a:ext cx="612068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位扩展运算</a:t>
            </a:r>
            <a:r>
              <a:rPr lang="zh-CN" altLang="en-US" dirty="0">
                <a:solidFill>
                  <a:schemeClr val="tx1"/>
                </a:solidFill>
              </a:rPr>
              <a:t>，保持</a:t>
            </a:r>
            <a:r>
              <a:rPr lang="zh-CN" altLang="en-US" u="sng" dirty="0">
                <a:solidFill>
                  <a:schemeClr val="tx1"/>
                </a:solidFill>
              </a:rPr>
              <a:t>真值不变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</a:rPr>
              <a:t>←保持数学含义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short </a:t>
            </a:r>
            <a:r>
              <a:rPr lang="en-US" altLang="zh-CN" sz="2000" dirty="0" err="1">
                <a:solidFill>
                  <a:schemeClr val="tx1"/>
                </a:solidFill>
              </a:rPr>
              <a:t>usi</a:t>
            </a:r>
            <a:r>
              <a:rPr lang="en-US" altLang="zh-CN" sz="2000" dirty="0">
                <a:solidFill>
                  <a:schemeClr val="tx1"/>
                </a:solidFill>
              </a:rPr>
              <a:t>=2;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short 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=+2,sj=-2; 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786063" indent="-2786063">
              <a:lnSpc>
                <a:spcPct val="11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   unsigned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err="1">
                <a:solidFill>
                  <a:srgbClr val="990099"/>
                </a:solidFill>
                <a:latin typeface="+mn-ea"/>
                <a:ea typeface="+mn-ea"/>
              </a:rPr>
              <a:t>u</a:t>
            </a:r>
            <a:r>
              <a:rPr lang="en-US" altLang="zh-CN" sz="2000" dirty="0" err="1">
                <a:solidFill>
                  <a:srgbClr val="990099"/>
                </a:solidFill>
              </a:rPr>
              <a:t>a</a:t>
            </a:r>
            <a:r>
              <a:rPr lang="en-US" altLang="zh-CN" sz="2000" dirty="0">
                <a:solidFill>
                  <a:srgbClr val="990099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usi,</a:t>
            </a:r>
            <a:r>
              <a:rPr lang="en-US" altLang="zh-CN" sz="2000" dirty="0" err="1">
                <a:solidFill>
                  <a:srgbClr val="990099"/>
                </a:solidFill>
                <a:latin typeface="+mn-ea"/>
                <a:ea typeface="+mn-ea"/>
              </a:rPr>
              <a:t>uy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990099"/>
                </a:solidFill>
              </a:rPr>
              <a:t>z=</a:t>
            </a:r>
            <a:r>
              <a:rPr lang="en-US" altLang="zh-CN" sz="2000" dirty="0" err="1">
                <a:solidFill>
                  <a:schemeClr val="tx1"/>
                </a:solidFill>
              </a:rPr>
              <a:t>sj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203848" y="3066285"/>
            <a:ext cx="720080" cy="290707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=?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03848" y="4290421"/>
            <a:ext cx="733634" cy="290707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=?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03848" y="5848810"/>
            <a:ext cx="2088232" cy="31649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ua</a:t>
            </a:r>
            <a:r>
              <a:rPr lang="en-US" altLang="zh-CN" sz="2000" dirty="0">
                <a:solidFill>
                  <a:schemeClr val="tx1"/>
                </a:solidFill>
              </a:rPr>
              <a:t>=? </a:t>
            </a:r>
            <a:r>
              <a:rPr lang="en-US" altLang="zh-CN" sz="2000" dirty="0" err="1">
                <a:solidFill>
                  <a:schemeClr val="tx1"/>
                </a:solidFill>
              </a:rPr>
              <a:t>uy</a:t>
            </a:r>
            <a:r>
              <a:rPr lang="en-US" altLang="zh-CN" sz="2000" dirty="0">
                <a:solidFill>
                  <a:schemeClr val="tx1"/>
                </a:solidFill>
              </a:rPr>
              <a:t>=?  z=?</a:t>
            </a:r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4028594" y="2240944"/>
            <a:ext cx="2265095" cy="687270"/>
            <a:chOff x="4028594" y="2240944"/>
            <a:chExt cx="2265095" cy="687270"/>
          </a:xfrm>
          <a:solidFill>
            <a:srgbClr val="CCECFF"/>
          </a:solidFill>
        </p:grpSpPr>
        <p:sp>
          <p:nvSpPr>
            <p:cNvPr id="69" name="矩形 68"/>
            <p:cNvSpPr/>
            <p:nvPr/>
          </p:nvSpPr>
          <p:spPr bwMode="auto">
            <a:xfrm>
              <a:off x="5609689" y="2240944"/>
              <a:ext cx="684000" cy="6840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028594" y="2244214"/>
              <a:ext cx="684000" cy="6840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404664"/>
            <a:ext cx="8568951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C00000"/>
                </a:solidFill>
              </a:rPr>
              <a:t>  *位扩展运算规则：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功能</a:t>
            </a:r>
            <a:r>
              <a:rPr lang="en-US" altLang="zh-CN" sz="2000" dirty="0">
                <a:solidFill>
                  <a:schemeClr val="tx1"/>
                </a:solidFill>
              </a:rPr>
              <a:t>—</a:t>
            </a:r>
            <a:r>
              <a:rPr lang="zh-CN" altLang="en-US" sz="2000" dirty="0">
                <a:solidFill>
                  <a:schemeClr val="tx1"/>
                </a:solidFill>
              </a:rPr>
              <a:t>机器数的</a:t>
            </a:r>
            <a:r>
              <a:rPr lang="zh-CN" altLang="en-US" sz="2000" u="sng" dirty="0">
                <a:solidFill>
                  <a:schemeClr val="tx1"/>
                </a:solidFill>
              </a:rPr>
              <a:t>位数增加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zh-CN" altLang="en-US" sz="2000" u="sng" dirty="0">
                <a:solidFill>
                  <a:schemeClr val="tx1"/>
                </a:solidFill>
              </a:rPr>
              <a:t>真值不变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零扩展</a:t>
            </a:r>
            <a:r>
              <a:rPr lang="en-US" altLang="zh-CN" dirty="0">
                <a:solidFill>
                  <a:schemeClr val="accent2"/>
                </a:solidFill>
              </a:rPr>
              <a:t>—   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←无符号数扩展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accent2"/>
                </a:solidFill>
              </a:rPr>
              <a:t>     符号扩展</a:t>
            </a:r>
            <a:r>
              <a:rPr lang="en-US" altLang="zh-CN" dirty="0">
                <a:solidFill>
                  <a:schemeClr val="accent2"/>
                </a:solidFill>
              </a:rPr>
              <a:t>—   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←有符号数扩展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786063" indent="-2786063"/>
            <a:endParaRPr lang="en-US" altLang="zh-CN" dirty="0">
              <a:solidFill>
                <a:schemeClr val="accent2"/>
              </a:solidFill>
            </a:endParaRPr>
          </a:p>
          <a:p>
            <a:pPr marL="2786063" indent="-2786063"/>
            <a:endParaRPr lang="en-US" altLang="zh-CN" sz="2200" dirty="0">
              <a:solidFill>
                <a:schemeClr val="accent2"/>
              </a:solidFill>
            </a:endParaRPr>
          </a:p>
          <a:p>
            <a:pPr marL="2786063" indent="-2786063"/>
            <a:endParaRPr lang="en-US" altLang="zh-CN" sz="2000" dirty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位扩展运算的实现：</a:t>
            </a:r>
            <a:endParaRPr lang="en-US" altLang="zh-CN" sz="220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20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输出逻辑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内部电路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4" name="AutoShape 29"/>
          <p:cNvSpPr>
            <a:spLocks/>
          </p:cNvSpPr>
          <p:nvPr/>
        </p:nvSpPr>
        <p:spPr bwMode="auto">
          <a:xfrm>
            <a:off x="6558101" y="1844824"/>
            <a:ext cx="2478395" cy="330316"/>
          </a:xfrm>
          <a:prstGeom prst="borderCallout2">
            <a:avLst>
              <a:gd name="adj1" fmla="val 47598"/>
              <a:gd name="adj2" fmla="val -297"/>
              <a:gd name="adj3" fmla="val 48060"/>
              <a:gd name="adj4" fmla="val -9017"/>
              <a:gd name="adj5" fmla="val -55940"/>
              <a:gd name="adj6" fmla="val -45274"/>
            </a:avLst>
          </a:prstGeom>
          <a:noFill/>
          <a:ln w="12700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有符号整数用</a:t>
            </a:r>
            <a:r>
              <a:rPr lang="zh-CN" altLang="en-US" sz="1800" b="1" dirty="0">
                <a:solidFill>
                  <a:schemeClr val="accent2"/>
                </a:solidFill>
              </a:rPr>
              <a:t>补码</a:t>
            </a:r>
            <a:r>
              <a:rPr lang="zh-CN" altLang="en-US" sz="1800" b="1" dirty="0">
                <a:solidFill>
                  <a:schemeClr val="tx1"/>
                </a:solidFill>
              </a:rPr>
              <a:t>表示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96436"/>
              </p:ext>
            </p:extLst>
          </p:nvPr>
        </p:nvGraphicFramePr>
        <p:xfrm>
          <a:off x="1979712" y="1879664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55776" y="871552"/>
            <a:ext cx="2994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>
                <a:solidFill>
                  <a:srgbClr val="990099"/>
                </a:solidFill>
              </a:rPr>
              <a:t>符号位</a:t>
            </a:r>
            <a:r>
              <a:rPr lang="zh-CN" altLang="en-US" dirty="0">
                <a:solidFill>
                  <a:srgbClr val="990099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 Box 429"/>
          <p:cNvSpPr txBox="1">
            <a:spLocks noChangeArrowheads="1"/>
          </p:cNvSpPr>
          <p:nvPr/>
        </p:nvSpPr>
        <p:spPr bwMode="auto">
          <a:xfrm>
            <a:off x="2555776" y="3861048"/>
            <a:ext cx="50970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n-1</a:t>
            </a:r>
            <a:r>
              <a:rPr lang="en-US" altLang="zh-CN" baseline="-1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n-1</a:t>
            </a:r>
            <a:r>
              <a:rPr lang="en-US" altLang="zh-CN" baseline="-1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n+k</a:t>
            </a:r>
            <a:r>
              <a:rPr lang="en-US" altLang="zh-CN" baseline="-1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op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47579" y="3068960"/>
            <a:ext cx="532887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sz="2200" spc="-100" dirty="0">
                <a:solidFill>
                  <a:schemeClr val="tx1"/>
                </a:solidFill>
              </a:rPr>
              <a:t>设输入为</a:t>
            </a:r>
            <a:r>
              <a:rPr lang="en-US" altLang="zh-CN" sz="2200" spc="-100" dirty="0">
                <a:solidFill>
                  <a:schemeClr val="tx1"/>
                </a:solidFill>
              </a:rPr>
              <a:t>D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…D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spc="-100" dirty="0">
                <a:solidFill>
                  <a:schemeClr val="tx1"/>
                </a:solidFill>
              </a:rPr>
              <a:t>、输出为</a:t>
            </a:r>
            <a:r>
              <a:rPr lang="en-US" altLang="zh-CN" sz="2200" spc="-100" dirty="0" err="1">
                <a:solidFill>
                  <a:schemeClr val="tx1"/>
                </a:solidFill>
              </a:rPr>
              <a:t>Q</a:t>
            </a:r>
            <a:r>
              <a:rPr lang="en-US" altLang="zh-CN" sz="2200" spc="-100" baseline="-18000" dirty="0" err="1">
                <a:solidFill>
                  <a:schemeClr val="tx1"/>
                </a:solidFill>
              </a:rPr>
              <a:t>n+k</a:t>
            </a:r>
            <a:r>
              <a:rPr lang="en-US" altLang="zh-CN" sz="2200" spc="-100" dirty="0">
                <a:solidFill>
                  <a:schemeClr val="tx1"/>
                </a:solidFill>
              </a:rPr>
              <a:t>…Q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spc="-100" dirty="0">
                <a:solidFill>
                  <a:schemeClr val="tx1"/>
                </a:solidFill>
              </a:rPr>
              <a:t>Q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…Q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spc="-100" dirty="0">
                <a:solidFill>
                  <a:schemeClr val="tx1"/>
                </a:solidFill>
              </a:rPr>
              <a:t>、</a:t>
            </a:r>
            <a:endParaRPr lang="en-US" altLang="zh-CN" sz="2200" spc="-1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</a:t>
            </a:r>
            <a:r>
              <a:rPr lang="zh-CN" altLang="en-US" sz="2200" dirty="0">
                <a:solidFill>
                  <a:schemeClr val="tx1"/>
                </a:solidFill>
              </a:rPr>
              <a:t>控制端为</a:t>
            </a:r>
            <a:r>
              <a:rPr lang="en-US" altLang="zh-CN" sz="2200" dirty="0">
                <a:solidFill>
                  <a:schemeClr val="tx1"/>
                </a:solidFill>
              </a:rPr>
              <a:t>op</a:t>
            </a:r>
            <a:r>
              <a:rPr lang="en-US" altLang="zh-CN" sz="2000" dirty="0">
                <a:solidFill>
                  <a:schemeClr val="tx1"/>
                </a:solidFill>
              </a:rPr>
              <a:t>(0/1-</a:t>
            </a:r>
            <a:r>
              <a:rPr lang="zh-CN" altLang="en-US" sz="2000" dirty="0">
                <a:solidFill>
                  <a:schemeClr val="tx1"/>
                </a:solidFill>
              </a:rPr>
              <a:t>零扩展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符号扩展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62729" y="4581128"/>
            <a:ext cx="3581479" cy="928168"/>
            <a:chOff x="2790721" y="4895864"/>
            <a:chExt cx="3581479" cy="928168"/>
          </a:xfrm>
        </p:grpSpPr>
        <p:sp>
          <p:nvSpPr>
            <p:cNvPr id="24" name="矩形 23"/>
            <p:cNvSpPr/>
            <p:nvPr/>
          </p:nvSpPr>
          <p:spPr bwMode="auto">
            <a:xfrm>
              <a:off x="3920509" y="4895864"/>
              <a:ext cx="1299562" cy="831692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Text Box 399"/>
            <p:cNvSpPr txBox="1">
              <a:spLocks noChangeArrowheads="1"/>
            </p:cNvSpPr>
            <p:nvPr/>
          </p:nvSpPr>
          <p:spPr bwMode="auto">
            <a:xfrm>
              <a:off x="2790721" y="4895864"/>
              <a:ext cx="917183" cy="928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op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n-1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637484" y="5373216"/>
              <a:ext cx="28644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637484" y="5630768"/>
              <a:ext cx="2864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221659" y="5373216"/>
              <a:ext cx="28644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221659" y="5630768"/>
              <a:ext cx="2864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3635896" y="5062324"/>
              <a:ext cx="28461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399"/>
            <p:cNvSpPr txBox="1">
              <a:spLocks noChangeArrowheads="1"/>
            </p:cNvSpPr>
            <p:nvPr/>
          </p:nvSpPr>
          <p:spPr bwMode="auto">
            <a:xfrm>
              <a:off x="5508675" y="4959936"/>
              <a:ext cx="863525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 err="1">
                  <a:solidFill>
                    <a:schemeClr val="tx1"/>
                  </a:solidFill>
                </a:rPr>
                <a:t>n+k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220072" y="5108044"/>
              <a:ext cx="2864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3992516" y="4672152"/>
            <a:ext cx="1301151" cy="648072"/>
            <a:chOff x="3920508" y="4986888"/>
            <a:chExt cx="1301151" cy="648072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3920508" y="5634960"/>
              <a:ext cx="130115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920509" y="5373216"/>
              <a:ext cx="1301150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 Box 399"/>
            <p:cNvSpPr txBox="1">
              <a:spLocks noChangeArrowheads="1"/>
            </p:cNvSpPr>
            <p:nvPr/>
          </p:nvSpPr>
          <p:spPr bwMode="auto">
            <a:xfrm>
              <a:off x="4644008" y="4986888"/>
              <a:ext cx="216021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ctr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860032" y="5108044"/>
              <a:ext cx="361627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920508" y="5062324"/>
              <a:ext cx="72350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83"/>
            <p:cNvCxnSpPr/>
            <p:nvPr/>
          </p:nvCxnSpPr>
          <p:spPr bwMode="auto">
            <a:xfrm flipV="1">
              <a:off x="4271915" y="5196790"/>
              <a:ext cx="372093" cy="176426"/>
            </a:xfrm>
            <a:prstGeom prst="bentConnector3">
              <a:avLst>
                <a:gd name="adj1" fmla="val 851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  <p:sp>
        <p:nvSpPr>
          <p:cNvPr id="68" name="Text Box 200"/>
          <p:cNvSpPr txBox="1">
            <a:spLocks noChangeArrowheads="1"/>
          </p:cNvSpPr>
          <p:nvPr/>
        </p:nvSpPr>
        <p:spPr bwMode="auto">
          <a:xfrm>
            <a:off x="2411760" y="5616242"/>
            <a:ext cx="5400600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若只有一种扩展功能，电路如何组织？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6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46" grpId="0"/>
      <p:bldP spid="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72"/>
          <p:cNvSpPr txBox="1">
            <a:spLocks noChangeArrowheads="1"/>
          </p:cNvSpPr>
          <p:nvPr/>
        </p:nvSpPr>
        <p:spPr bwMode="auto">
          <a:xfrm>
            <a:off x="179388" y="33298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三、实数的表示</a:t>
            </a:r>
          </a:p>
        </p:txBody>
      </p:sp>
      <p:sp>
        <p:nvSpPr>
          <p:cNvPr id="4" name="Text Box 77"/>
          <p:cNvSpPr txBox="1">
            <a:spLocks noChangeArrowheads="1"/>
          </p:cNvSpPr>
          <p:nvPr/>
        </p:nvSpPr>
        <p:spPr bwMode="auto">
          <a:xfrm>
            <a:off x="179388" y="829161"/>
            <a:ext cx="8785225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、浮点表示方法</a:t>
            </a: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实数组成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  <a:ea typeface="+mn-ea"/>
              </a:rPr>
              <a:t>M </a:t>
            </a:r>
            <a:r>
              <a:rPr lang="en-US" altLang="zh-CN" i="1" baseline="30000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altLang="zh-CN" b="0" i="1" baseline="300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，尾数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阶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b="0" i="1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，尾数、阶的基为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  <a:ea typeface="+mn-ea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  <a:ea typeface="+mn-ea"/>
              </a:rPr>
              <a:t>E</a:t>
            </a:r>
          </a:p>
          <a:p>
            <a:pPr marL="1074738" indent="-1074738"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*表示方法：</a:t>
            </a:r>
            <a:r>
              <a:rPr lang="zh-CN" altLang="en-US" dirty="0">
                <a:solidFill>
                  <a:schemeClr val="tx1"/>
                </a:solidFill>
              </a:rPr>
              <a:t>数据中的小数点位置</a:t>
            </a:r>
            <a:r>
              <a:rPr lang="zh-CN" altLang="en-US" u="sng" dirty="0">
                <a:solidFill>
                  <a:schemeClr val="accent2"/>
                </a:solidFill>
              </a:rPr>
              <a:t>用阶来表示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表示格式：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042310" y="3356992"/>
            <a:ext cx="6049970" cy="1198564"/>
            <a:chOff x="1610" y="2630"/>
            <a:chExt cx="3811" cy="755"/>
          </a:xfrm>
        </p:grpSpPr>
        <p:sp>
          <p:nvSpPr>
            <p:cNvPr id="6" name="Line 81"/>
            <p:cNvSpPr>
              <a:spLocks noChangeShapeType="1"/>
            </p:cNvSpPr>
            <p:nvPr/>
          </p:nvSpPr>
          <p:spPr bwMode="auto">
            <a:xfrm>
              <a:off x="1610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8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0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1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 anchorCtr="0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91"/>
            <p:cNvSpPr>
              <a:spLocks/>
            </p:cNvSpPr>
            <p:nvPr/>
          </p:nvSpPr>
          <p:spPr bwMode="auto">
            <a:xfrm rot="16200000">
              <a:off x="2192" y="2810"/>
              <a:ext cx="59" cy="590"/>
            </a:xfrm>
            <a:prstGeom prst="leftBrace">
              <a:avLst>
                <a:gd name="adj1" fmla="val 35784"/>
                <a:gd name="adj2" fmla="val 4978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2"/>
            <p:cNvSpPr>
              <a:spLocks/>
            </p:cNvSpPr>
            <p:nvPr/>
          </p:nvSpPr>
          <p:spPr bwMode="auto">
            <a:xfrm rot="16200000">
              <a:off x="3196" y="2714"/>
              <a:ext cx="47" cy="773"/>
            </a:xfrm>
            <a:prstGeom prst="leftBrace">
              <a:avLst>
                <a:gd name="adj1" fmla="val 6313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3"/>
            <p:cNvSpPr>
              <a:spLocks noChangeShapeType="1"/>
            </p:cNvSpPr>
            <p:nvPr/>
          </p:nvSpPr>
          <p:spPr bwMode="auto">
            <a:xfrm>
              <a:off x="1927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2518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2835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6"/>
            <p:cNvSpPr>
              <a:spLocks noChangeShapeType="1"/>
            </p:cNvSpPr>
            <p:nvPr/>
          </p:nvSpPr>
          <p:spPr bwMode="auto">
            <a:xfrm>
              <a:off x="3606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24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104"/>
            <p:cNvSpPr txBox="1">
              <a:spLocks noChangeArrowheads="1"/>
            </p:cNvSpPr>
            <p:nvPr/>
          </p:nvSpPr>
          <p:spPr bwMode="auto">
            <a:xfrm>
              <a:off x="3152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0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6"/>
            <p:cNvSpPr>
              <a:spLocks noChangeShapeType="1"/>
            </p:cNvSpPr>
            <p:nvPr/>
          </p:nvSpPr>
          <p:spPr bwMode="auto">
            <a:xfrm>
              <a:off x="3288" y="2704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7"/>
            <p:cNvSpPr txBox="1">
              <a:spLocks noChangeArrowheads="1"/>
            </p:cNvSpPr>
            <p:nvPr/>
          </p:nvSpPr>
          <p:spPr bwMode="auto">
            <a:xfrm>
              <a:off x="3697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33" name="Text Box 108"/>
            <p:cNvSpPr txBox="1">
              <a:spLocks noChangeArrowheads="1"/>
            </p:cNvSpPr>
            <p:nvPr/>
          </p:nvSpPr>
          <p:spPr bwMode="auto">
            <a:xfrm>
              <a:off x="4197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54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" name="Text Box 109"/>
            <p:cNvSpPr txBox="1">
              <a:spLocks noChangeArrowheads="1"/>
            </p:cNvSpPr>
            <p:nvPr/>
          </p:nvSpPr>
          <p:spPr bwMode="auto">
            <a:xfrm>
              <a:off x="4832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5" name="Line 110"/>
            <p:cNvSpPr>
              <a:spLocks noChangeShapeType="1"/>
            </p:cNvSpPr>
            <p:nvPr/>
          </p:nvSpPr>
          <p:spPr bwMode="auto">
            <a:xfrm>
              <a:off x="4424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11"/>
            <p:cNvSpPr txBox="1">
              <a:spLocks noChangeArrowheads="1"/>
            </p:cNvSpPr>
            <p:nvPr/>
          </p:nvSpPr>
          <p:spPr bwMode="auto">
            <a:xfrm>
              <a:off x="3970" y="2796"/>
              <a:ext cx="227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 Box 79"/>
          <p:cNvSpPr txBox="1">
            <a:spLocks noChangeArrowheads="1"/>
          </p:cNvSpPr>
          <p:nvPr/>
        </p:nvSpPr>
        <p:spPr bwMode="auto">
          <a:xfrm>
            <a:off x="2195737" y="2730986"/>
            <a:ext cx="68407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>
              <a:spcBef>
                <a:spcPts val="0"/>
              </a:spcBef>
            </a:pPr>
            <a:r>
              <a:rPr lang="en-US" altLang="zh-CN" i="1" spc="-70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spc="-70" dirty="0">
                <a:solidFill>
                  <a:schemeClr val="tx1"/>
                </a:solidFill>
              </a:rPr>
              <a:t>及</a:t>
            </a:r>
            <a:r>
              <a:rPr lang="en-US" altLang="zh-CN" i="1" spc="-70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pc="-70" dirty="0">
                <a:solidFill>
                  <a:schemeClr val="tx1"/>
                </a:solidFill>
              </a:rPr>
              <a:t>隐式、其余显式表示；</a:t>
            </a:r>
            <a:r>
              <a:rPr lang="en-US" altLang="zh-CN" i="1" spc="-70" dirty="0">
                <a:solidFill>
                  <a:schemeClr val="tx1"/>
                </a:solidFill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2</a:t>
            </a:r>
            <a:r>
              <a:rPr lang="zh-CN" altLang="en-US" spc="-70" dirty="0">
                <a:solidFill>
                  <a:schemeClr val="tx1"/>
                </a:solidFill>
              </a:rPr>
              <a:t>，通常</a:t>
            </a:r>
            <a:r>
              <a:rPr lang="en-US" altLang="zh-CN" i="1" spc="-70" dirty="0">
                <a:solidFill>
                  <a:schemeClr val="tx1"/>
                </a:solidFill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2</a:t>
            </a:r>
            <a:endParaRPr lang="en-US" altLang="zh-CN" spc="-70" dirty="0">
              <a:solidFill>
                <a:schemeClr val="accent2"/>
              </a:solidFill>
            </a:endParaRPr>
          </a:p>
        </p:txBody>
      </p:sp>
      <p:sp>
        <p:nvSpPr>
          <p:cNvPr id="39" name="Text Box 190"/>
          <p:cNvSpPr txBox="1">
            <a:spLocks noChangeArrowheads="1"/>
          </p:cNvSpPr>
          <p:nvPr/>
        </p:nvSpPr>
        <p:spPr bwMode="auto">
          <a:xfrm>
            <a:off x="179388" y="45811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浮点数表示格式中，若尾数为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位，尾数及阶均用补码表示，写出</a:t>
            </a:r>
            <a:r>
              <a:rPr lang="en-US" altLang="zh-CN" dirty="0">
                <a:solidFill>
                  <a:schemeClr val="tx1"/>
                </a:solidFill>
              </a:rPr>
              <a:t>-54</a:t>
            </a:r>
            <a:r>
              <a:rPr lang="zh-CN" altLang="en-US" dirty="0">
                <a:solidFill>
                  <a:schemeClr val="tx1"/>
                </a:solidFill>
              </a:rPr>
              <a:t>的浮点机器数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Text Box 191"/>
          <p:cNvSpPr txBox="1">
            <a:spLocks noChangeArrowheads="1"/>
          </p:cNvSpPr>
          <p:nvPr/>
        </p:nvSpPr>
        <p:spPr bwMode="auto">
          <a:xfrm>
            <a:off x="1330474" y="5509681"/>
            <a:ext cx="6265862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-54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(-110110)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-0.11011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+</a:t>
            </a:r>
            <a:r>
              <a:rPr lang="en-US" altLang="zh-CN" baseline="30000" dirty="0">
                <a:solidFill>
                  <a:srgbClr val="990099"/>
                </a:solidFill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浮点机器数为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586118" y="6021288"/>
            <a:ext cx="2498050" cy="357190"/>
            <a:chOff x="3419872" y="1755652"/>
            <a:chExt cx="2498050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348566" y="1755652"/>
              <a:ext cx="1569356" cy="357190"/>
            </a:xfrm>
            <a:prstGeom prst="rect">
              <a:avLst/>
            </a:prstGeom>
            <a:solidFill>
              <a:srgbClr val="CCFFFF"/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00101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000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419872" y="1755652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110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若浮点数用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位尾数、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位阶表示，填充下表空白处</a:t>
            </a: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45711"/>
              </p:ext>
            </p:extLst>
          </p:nvPr>
        </p:nvGraphicFramePr>
        <p:xfrm>
          <a:off x="1043608" y="908720"/>
          <a:ext cx="7776542" cy="3456381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8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4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1916832"/>
            <a:ext cx="2303463" cy="36004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1 0010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2996952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3356991"/>
            <a:ext cx="2303463" cy="32523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2636019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3716139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4076179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9512" y="44591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若浮点数的尾数用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位补码表示，阶用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位移码表示，写出</a:t>
            </a:r>
            <a:r>
              <a:rPr lang="en-US" altLang="zh-CN" dirty="0">
                <a:solidFill>
                  <a:schemeClr val="tx1"/>
                </a:solidFill>
              </a:rPr>
              <a:t>-54</a:t>
            </a:r>
            <a:r>
              <a:rPr lang="zh-CN" altLang="en-US" dirty="0">
                <a:solidFill>
                  <a:schemeClr val="tx1"/>
                </a:solidFill>
              </a:rPr>
              <a:t>的浮点机器数，及浮点机器数</a:t>
            </a:r>
            <a:r>
              <a:rPr lang="en-US" altLang="zh-CN" dirty="0">
                <a:solidFill>
                  <a:schemeClr val="tx1"/>
                </a:solidFill>
              </a:rPr>
              <a:t>645H</a:t>
            </a:r>
            <a:r>
              <a:rPr lang="zh-CN" altLang="en-US" dirty="0">
                <a:solidFill>
                  <a:schemeClr val="tx1"/>
                </a:solidFill>
              </a:rPr>
              <a:t>的真值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332656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spc="-100" dirty="0">
                <a:solidFill>
                  <a:srgbClr val="C00000"/>
                </a:solidFill>
              </a:rPr>
              <a:t>表数范围与精度：</a:t>
            </a:r>
            <a:r>
              <a:rPr lang="zh-CN" altLang="en-US" spc="-100" dirty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spc="-100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spc="-100" dirty="0">
                <a:solidFill>
                  <a:schemeClr val="tx1"/>
                </a:solidFill>
              </a:rPr>
              <a:t>=2</a:t>
            </a:r>
            <a:r>
              <a:rPr lang="zh-CN" altLang="en-US" spc="-100" dirty="0">
                <a:solidFill>
                  <a:schemeClr val="tx1"/>
                </a:solidFill>
              </a:rPr>
              <a:t>、尾数及阶的值为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spc="-100" dirty="0">
                <a:solidFill>
                  <a:schemeClr val="tx1"/>
                </a:solidFill>
              </a:rPr>
              <a:t>位和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spc="-100" dirty="0">
                <a:solidFill>
                  <a:schemeClr val="tx1"/>
                </a:solidFill>
              </a:rPr>
              <a:t>位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 表数范围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spc="-100" dirty="0">
              <a:solidFill>
                <a:srgbClr val="C00000"/>
              </a:solidFill>
            </a:endParaRP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2555776" y="2996952"/>
            <a:ext cx="345650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决定范围、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决定精度</a:t>
            </a: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有单精度、双精度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</a:rPr>
              <a:t>←兼顾精度与范围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43767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例如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标准的单精度格式中，尾数为</a:t>
            </a:r>
            <a:r>
              <a:rPr lang="en-US" altLang="zh-CN" dirty="0">
                <a:solidFill>
                  <a:schemeClr val="tx1"/>
                </a:solidFill>
              </a:rPr>
              <a:t>24</a:t>
            </a:r>
            <a:r>
              <a:rPr lang="zh-CN" altLang="en-US" dirty="0">
                <a:solidFill>
                  <a:schemeClr val="tx1"/>
                </a:solidFill>
              </a:rPr>
              <a:t>位原码、阶码为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位移码，尾数、阶的编码均做了改进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稍后讨论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5010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、实数的表示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二进制、浮点格式、尾数及阶单独编码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硬件支持的类型：</a:t>
            </a:r>
            <a:r>
              <a:rPr lang="zh-CN" altLang="en-US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ISA</a:t>
            </a:r>
            <a:r>
              <a:rPr lang="zh-CN" altLang="en-US" sz="1800" dirty="0">
                <a:solidFill>
                  <a:schemeClr val="tx1"/>
                </a:solidFill>
              </a:rPr>
              <a:t>已约定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555776" y="2093949"/>
            <a:ext cx="4968552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(1-2</a:t>
            </a:r>
            <a:r>
              <a:rPr lang="en-US" altLang="zh-CN" baseline="30000" dirty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rgbClr val="990099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rgbClr val="FF3399"/>
                </a:solidFill>
              </a:rPr>
              <a:t>+1…1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5148064" y="5373216"/>
            <a:ext cx="3240360" cy="330316"/>
          </a:xfrm>
          <a:prstGeom prst="borderCallout2">
            <a:avLst>
              <a:gd name="adj1" fmla="val 51267"/>
              <a:gd name="adj2" fmla="val -213"/>
              <a:gd name="adj3" fmla="val 53304"/>
              <a:gd name="adj4" fmla="val -6708"/>
              <a:gd name="adj5" fmla="val -700"/>
              <a:gd name="adj6" fmla="val -18702"/>
            </a:avLst>
          </a:prstGeom>
          <a:noFill/>
          <a:ln w="1270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对应于</a:t>
            </a:r>
            <a:r>
              <a:rPr lang="en-US" altLang="zh-CN" sz="1800" dirty="0">
                <a:solidFill>
                  <a:schemeClr val="tx1"/>
                </a:solidFill>
              </a:rPr>
              <a:t>C</a:t>
            </a:r>
            <a:r>
              <a:rPr lang="zh-CN" altLang="en-US" sz="1800" dirty="0">
                <a:solidFill>
                  <a:schemeClr val="tx1"/>
                </a:solidFill>
              </a:rPr>
              <a:t>语言中</a:t>
            </a:r>
            <a:r>
              <a:rPr lang="en-US" altLang="zh-CN" sz="1800" dirty="0">
                <a:solidFill>
                  <a:schemeClr val="tx1"/>
                </a:solidFill>
              </a:rPr>
              <a:t>float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double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1" animBg="1"/>
      <p:bldP spid="46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目的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</a:t>
            </a:r>
            <a:r>
              <a:rPr lang="zh-CN" altLang="en-US" u="sng" dirty="0">
                <a:solidFill>
                  <a:schemeClr val="tx1"/>
                </a:solidFill>
              </a:rPr>
              <a:t>表数精度</a:t>
            </a:r>
            <a:r>
              <a:rPr lang="zh-CN" altLang="en-US" dirty="0">
                <a:solidFill>
                  <a:schemeClr val="tx1"/>
                </a:solidFill>
              </a:rPr>
              <a:t>最大化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05000"/>
              </a:lnSpc>
              <a:spcBef>
                <a:spcPts val="2400"/>
              </a:spcBef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spc="600" dirty="0">
                <a:solidFill>
                  <a:srgbClr val="C00000"/>
                </a:solidFill>
              </a:rPr>
              <a:t>规格化数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*规格化操作：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2483020" y="2708920"/>
            <a:ext cx="64815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尾数的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，即 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3212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    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浮点数→规格化数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>
                <a:solidFill>
                  <a:schemeClr val="accent2"/>
                </a:solidFill>
              </a:rPr>
              <a:t>     左规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左移一位，阶码减一</a:t>
            </a: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右规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右移一位，阶码加一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46079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若浮点数尾数的基为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12489"/>
              </p:ext>
            </p:extLst>
          </p:nvPr>
        </p:nvGraphicFramePr>
        <p:xfrm>
          <a:off x="1116013" y="5178920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5610968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5610968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9388" y="1205356"/>
            <a:ext cx="8785225" cy="82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0099"/>
                </a:solidFill>
              </a:rPr>
              <a:t>    </a:t>
            </a:r>
            <a:r>
              <a:rPr lang="zh-CN" altLang="en-US" sz="2000" dirty="0">
                <a:solidFill>
                  <a:srgbClr val="990099"/>
                </a:solidFill>
              </a:rPr>
              <a:t>   如：</a:t>
            </a:r>
            <a:r>
              <a:rPr lang="zh-CN" altLang="en-US" sz="2000" dirty="0">
                <a:solidFill>
                  <a:schemeClr val="tx1"/>
                </a:solidFill>
              </a:rPr>
              <a:t>实数</a:t>
            </a:r>
            <a:r>
              <a:rPr lang="en-US" altLang="zh-CN" sz="2000" dirty="0">
                <a:solidFill>
                  <a:schemeClr val="tx1"/>
                </a:solidFill>
              </a:rPr>
              <a:t>+111.0</a:t>
            </a:r>
            <a:r>
              <a:rPr lang="zh-CN" altLang="en-US" sz="2000" dirty="0">
                <a:solidFill>
                  <a:schemeClr val="tx1"/>
                </a:solidFill>
              </a:rPr>
              <a:t>采用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种表示方法时的表示精度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</a:t>
            </a:r>
            <a:r>
              <a:rPr lang="zh-CN" altLang="en-US" sz="2000" dirty="0">
                <a:solidFill>
                  <a:schemeClr val="tx1"/>
                </a:solidFill>
              </a:rPr>
              <a:t>        ＝</a:t>
            </a:r>
            <a:r>
              <a:rPr lang="en-US" altLang="zh-CN" sz="2000" dirty="0">
                <a:solidFill>
                  <a:srgbClr val="990099"/>
                </a:solidFill>
              </a:rPr>
              <a:t>+0.111</a:t>
            </a:r>
            <a:r>
              <a:rPr lang="en-US" altLang="zh-CN" sz="2000" dirty="0">
                <a:solidFill>
                  <a:schemeClr val="tx1"/>
                </a:solidFill>
              </a:rPr>
              <a:t>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rgbClr val="990099"/>
                </a:solidFill>
              </a:rPr>
              <a:t>+0.011</a:t>
            </a:r>
            <a:r>
              <a:rPr lang="en-US" altLang="zh-CN" sz="2000" dirty="0">
                <a:solidFill>
                  <a:schemeClr val="tx1"/>
                </a:solidFill>
              </a:rPr>
              <a:t>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rgbClr val="990099"/>
                </a:solidFill>
              </a:rPr>
              <a:t>+0.001</a:t>
            </a:r>
            <a:r>
              <a:rPr lang="en-US" altLang="zh-CN" sz="2000" dirty="0">
                <a:solidFill>
                  <a:schemeClr val="tx1"/>
                </a:solidFill>
              </a:rPr>
              <a:t>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403648" y="1988840"/>
            <a:ext cx="6480720" cy="720080"/>
            <a:chOff x="1355580" y="2569217"/>
            <a:chExt cx="6480720" cy="720080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0033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0 011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2106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0 111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91623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6369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00563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0 100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221288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0 011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164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4371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30078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0 101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702151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0 001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5166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23741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26"/>
            <p:cNvSpPr txBox="1">
              <a:spLocks noChangeArrowheads="1"/>
            </p:cNvSpPr>
            <p:nvPr/>
          </p:nvSpPr>
          <p:spPr bwMode="auto">
            <a:xfrm>
              <a:off x="1355580" y="2569217"/>
              <a:ext cx="6480720" cy="72008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  机器数：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  表示值：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111.0        110.0         100.0</a:t>
              </a:r>
              <a:endParaRPr lang="en-US" altLang="zh-CN" sz="2000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规格化数的数码特征：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规格化操作的结束条件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2553965" y="3717032"/>
            <a:ext cx="2378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2555651" y="4188607"/>
            <a:ext cx="6588349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>
              <a:solidFill>
                <a:schemeClr val="tx1"/>
              </a:solidFill>
            </a:endParaRPr>
          </a:p>
          <a:p>
            <a:pPr marL="2960688" indent="-2960688"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←便于实现、不影响表示精度</a:t>
            </a:r>
            <a:r>
              <a:rPr lang="en-US" altLang="zh-CN" sz="1600" dirty="0">
                <a:solidFill>
                  <a:schemeClr val="tx1"/>
                </a:solidFill>
              </a:rPr>
              <a:t>(-0.5</a:t>
            </a:r>
            <a:r>
              <a:rPr lang="zh-CN" altLang="en-US" sz="1600" dirty="0">
                <a:solidFill>
                  <a:schemeClr val="tx1"/>
                </a:solidFill>
              </a:rPr>
              <a:t>可再左规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5085680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101…11</a:t>
              </a:r>
              <a:endParaRPr lang="en-US" altLang="zh-CN" sz="2000" dirty="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12270" y="981993"/>
            <a:ext cx="7636194" cy="934839"/>
            <a:chOff x="1187624" y="1124744"/>
            <a:chExt cx="7636194" cy="934839"/>
          </a:xfrm>
        </p:grpSpPr>
        <p:sp>
          <p:nvSpPr>
            <p:cNvPr id="41" name="Line 121"/>
            <p:cNvSpPr>
              <a:spLocks noChangeShapeType="1"/>
            </p:cNvSpPr>
            <p:nvPr/>
          </p:nvSpPr>
          <p:spPr bwMode="auto">
            <a:xfrm>
              <a:off x="1331640" y="1555526"/>
              <a:ext cx="7492178" cy="1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32"/>
            <p:cNvSpPr>
              <a:spLocks noChangeShapeType="1"/>
            </p:cNvSpPr>
            <p:nvPr/>
          </p:nvSpPr>
          <p:spPr bwMode="auto">
            <a:xfrm>
              <a:off x="5003800" y="1484784"/>
              <a:ext cx="0" cy="107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33"/>
            <p:cNvSpPr txBox="1">
              <a:spLocks noChangeArrowheads="1"/>
            </p:cNvSpPr>
            <p:nvPr/>
          </p:nvSpPr>
          <p:spPr bwMode="auto">
            <a:xfrm>
              <a:off x="4643438" y="155748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45" name="Text Box 156"/>
            <p:cNvSpPr txBox="1">
              <a:spLocks noChangeArrowheads="1"/>
            </p:cNvSpPr>
            <p:nvPr/>
          </p:nvSpPr>
          <p:spPr bwMode="auto">
            <a:xfrm>
              <a:off x="5868516" y="1700808"/>
              <a:ext cx="795062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规正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 dirty="0"/>
            </a:p>
          </p:txBody>
        </p:sp>
        <p:sp>
          <p:nvSpPr>
            <p:cNvPr id="46" name="Line 172"/>
            <p:cNvSpPr>
              <a:spLocks noChangeShapeType="1"/>
            </p:cNvSpPr>
            <p:nvPr/>
          </p:nvSpPr>
          <p:spPr bwMode="auto">
            <a:xfrm>
              <a:off x="6011391" y="141277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74"/>
            <p:cNvSpPr txBox="1">
              <a:spLocks noChangeArrowheads="1"/>
            </p:cNvSpPr>
            <p:nvPr/>
          </p:nvSpPr>
          <p:spPr bwMode="auto">
            <a:xfrm>
              <a:off x="3923928" y="1700808"/>
              <a:ext cx="79486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规负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 dirty="0"/>
            </a:p>
          </p:txBody>
        </p:sp>
        <p:sp>
          <p:nvSpPr>
            <p:cNvPr id="48" name="Line 175"/>
            <p:cNvSpPr>
              <a:spLocks noChangeShapeType="1"/>
            </p:cNvSpPr>
            <p:nvPr/>
          </p:nvSpPr>
          <p:spPr bwMode="auto">
            <a:xfrm>
              <a:off x="4066803" y="141277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76"/>
            <p:cNvSpPr txBox="1">
              <a:spLocks noChangeArrowheads="1"/>
            </p:cNvSpPr>
            <p:nvPr/>
          </p:nvSpPr>
          <p:spPr bwMode="auto">
            <a:xfrm>
              <a:off x="7812732" y="1700808"/>
              <a:ext cx="795062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规正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 dirty="0"/>
            </a:p>
          </p:txBody>
        </p:sp>
        <p:sp>
          <p:nvSpPr>
            <p:cNvPr id="50" name="Line 177"/>
            <p:cNvSpPr>
              <a:spLocks noChangeShapeType="1"/>
            </p:cNvSpPr>
            <p:nvPr/>
          </p:nvSpPr>
          <p:spPr bwMode="auto">
            <a:xfrm>
              <a:off x="7955607" y="1412776"/>
              <a:ext cx="1588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178"/>
            <p:cNvSpPr txBox="1">
              <a:spLocks noChangeArrowheads="1"/>
            </p:cNvSpPr>
            <p:nvPr/>
          </p:nvSpPr>
          <p:spPr bwMode="auto">
            <a:xfrm>
              <a:off x="2051720" y="1700808"/>
              <a:ext cx="79543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规负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 dirty="0"/>
            </a:p>
          </p:txBody>
        </p:sp>
        <p:sp>
          <p:nvSpPr>
            <p:cNvPr id="52" name="Line 179"/>
            <p:cNvSpPr>
              <a:spLocks noChangeShapeType="1"/>
            </p:cNvSpPr>
            <p:nvPr/>
          </p:nvSpPr>
          <p:spPr bwMode="auto">
            <a:xfrm>
              <a:off x="2194595" y="1412776"/>
              <a:ext cx="1588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8"/>
            <p:cNvSpPr txBox="1">
              <a:spLocks noChangeArrowheads="1"/>
            </p:cNvSpPr>
            <p:nvPr/>
          </p:nvSpPr>
          <p:spPr bwMode="auto">
            <a:xfrm>
              <a:off x="5076056" y="1124744"/>
              <a:ext cx="18002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+0.10…0×2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-1…1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4" name="Text Box 178"/>
            <p:cNvSpPr txBox="1">
              <a:spLocks noChangeArrowheads="1"/>
            </p:cNvSpPr>
            <p:nvPr/>
          </p:nvSpPr>
          <p:spPr bwMode="auto">
            <a:xfrm>
              <a:off x="6959894" y="1126009"/>
              <a:ext cx="186392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+0.11…1×2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+1…1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5" name="Text Box 178"/>
            <p:cNvSpPr txBox="1">
              <a:spLocks noChangeArrowheads="1"/>
            </p:cNvSpPr>
            <p:nvPr/>
          </p:nvSpPr>
          <p:spPr bwMode="auto">
            <a:xfrm>
              <a:off x="3131840" y="1124744"/>
              <a:ext cx="18002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-0.10…0×2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-1…1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6" name="Text Box 178"/>
            <p:cNvSpPr txBox="1">
              <a:spLocks noChangeArrowheads="1"/>
            </p:cNvSpPr>
            <p:nvPr/>
          </p:nvSpPr>
          <p:spPr bwMode="auto">
            <a:xfrm>
              <a:off x="1187624" y="1126009"/>
              <a:ext cx="186392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-0.11…1×2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+1…1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</p:grpSp>
      <p:sp>
        <p:nvSpPr>
          <p:cNvPr id="58" name="Text Box 267"/>
          <p:cNvSpPr txBox="1">
            <a:spLocks noChangeArrowheads="1"/>
          </p:cNvSpPr>
          <p:nvPr/>
        </p:nvSpPr>
        <p:spPr bwMode="auto">
          <a:xfrm>
            <a:off x="179389" y="3717032"/>
            <a:ext cx="27364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原码尾数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补码尾数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8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1479"/>
              </p:ext>
            </p:extLst>
          </p:nvPr>
        </p:nvGraphicFramePr>
        <p:xfrm>
          <a:off x="1115764" y="1941024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Text Box 298"/>
          <p:cNvSpPr txBox="1">
            <a:spLocks noChangeArrowheads="1"/>
          </p:cNvSpPr>
          <p:nvPr/>
        </p:nvSpPr>
        <p:spPr bwMode="auto">
          <a:xfrm>
            <a:off x="2411164" y="3356992"/>
            <a:ext cx="5468840" cy="3022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1111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0000     </a:t>
            </a:r>
            <a:r>
              <a:rPr lang="en-US" altLang="zh-CN" sz="2000" spc="1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0000     </a:t>
            </a:r>
            <a:r>
              <a:rPr lang="en-US" altLang="zh-CN" sz="2000" spc="1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70" name="Text Box 303"/>
          <p:cNvSpPr txBox="1">
            <a:spLocks noChangeArrowheads="1"/>
          </p:cNvSpPr>
          <p:nvPr/>
        </p:nvSpPr>
        <p:spPr bwMode="auto">
          <a:xfrm>
            <a:off x="3131591" y="3356992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71" name="Text Box 303"/>
          <p:cNvSpPr txBox="1">
            <a:spLocks noChangeArrowheads="1"/>
          </p:cNvSpPr>
          <p:nvPr/>
        </p:nvSpPr>
        <p:spPr bwMode="auto">
          <a:xfrm>
            <a:off x="3131591" y="2996059"/>
            <a:ext cx="561687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 lvl="0">
              <a:lnSpc>
                <a:spcPct val="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1111   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0000    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0000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1111</a:t>
            </a:r>
            <a:endParaRPr lang="zh-CN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" name="Text Box 303"/>
          <p:cNvSpPr txBox="1">
            <a:spLocks noChangeArrowheads="1"/>
          </p:cNvSpPr>
          <p:nvPr/>
        </p:nvSpPr>
        <p:spPr bwMode="auto">
          <a:xfrm>
            <a:off x="6227935" y="3356099"/>
            <a:ext cx="251718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 lvl="0">
              <a:lnSpc>
                <a:spcPct val="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0000   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1111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817144" y="3701614"/>
            <a:ext cx="4466614" cy="378571"/>
            <a:chOff x="723525" y="5947861"/>
            <a:chExt cx="4466614" cy="378571"/>
          </a:xfrm>
        </p:grpSpPr>
        <p:sp>
          <p:nvSpPr>
            <p:cNvPr id="63" name="Text Box 267"/>
            <p:cNvSpPr txBox="1">
              <a:spLocks noChangeArrowheads="1"/>
            </p:cNvSpPr>
            <p:nvPr/>
          </p:nvSpPr>
          <p:spPr bwMode="auto">
            <a:xfrm>
              <a:off x="2395782" y="6035287"/>
              <a:ext cx="2794357" cy="291145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marL="2960688" indent="-2960688"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补码、移码多表示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个负数</a:t>
              </a:r>
            </a:p>
          </p:txBody>
        </p:sp>
        <p:cxnSp>
          <p:nvCxnSpPr>
            <p:cNvPr id="64" name="直接箭头连接符 63"/>
            <p:cNvCxnSpPr>
              <a:stCxn id="63" idx="1"/>
            </p:cNvCxnSpPr>
            <p:nvPr/>
          </p:nvCxnSpPr>
          <p:spPr bwMode="auto">
            <a:xfrm flipH="1" flipV="1">
              <a:off x="1443458" y="5947861"/>
              <a:ext cx="952324" cy="2329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5" name="直接箭头连接符 64"/>
            <p:cNvCxnSpPr>
              <a:stCxn id="63" idx="1"/>
            </p:cNvCxnSpPr>
            <p:nvPr/>
          </p:nvCxnSpPr>
          <p:spPr bwMode="auto">
            <a:xfrm flipH="1" flipV="1">
              <a:off x="723525" y="5949280"/>
              <a:ext cx="1672257" cy="23158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69" grpId="0"/>
      <p:bldP spid="70" grpId="0"/>
      <p:bldP spid="71" grpId="0"/>
      <p:bldP spid="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3610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各</a:t>
            </a:r>
            <a:r>
              <a:rPr lang="en-US" altLang="zh-CN" sz="2000" dirty="0">
                <a:solidFill>
                  <a:schemeClr val="tx1"/>
                </a:solidFill>
              </a:rPr>
              <a:t>ISA</a:t>
            </a:r>
            <a:r>
              <a:rPr lang="zh-CN" altLang="en-US" sz="2000" dirty="0">
                <a:solidFill>
                  <a:schemeClr val="tx1"/>
                </a:solidFill>
              </a:rPr>
              <a:t>使用的浮点数表示方法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839986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表示格式：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有单精度、双精度两种</a:t>
            </a:r>
            <a:r>
              <a:rPr lang="en-US" altLang="zh-CN" sz="2000" dirty="0">
                <a:solidFill>
                  <a:schemeClr val="tx1"/>
                </a:solidFill>
              </a:rPr>
              <a:t>(32</a:t>
            </a:r>
            <a:r>
              <a:rPr lang="zh-CN" altLang="en-US" sz="2000" dirty="0">
                <a:solidFill>
                  <a:schemeClr val="tx1"/>
                </a:solidFill>
              </a:rPr>
              <a:t>位和</a:t>
            </a:r>
            <a:r>
              <a:rPr lang="en-US" altLang="zh-CN" sz="2000" dirty="0">
                <a:solidFill>
                  <a:schemeClr val="tx1"/>
                </a:solidFill>
              </a:rPr>
              <a:t>64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</a:rPr>
              <a:t>←数符与尾数分离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*编码方式：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567102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 ①数制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</a:p>
          <a:p>
            <a:pPr marL="2336800" indent="-2336800"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②码制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843410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267619" y="4078709"/>
            <a:ext cx="676887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改变了</a:t>
            </a:r>
            <a:r>
              <a:rPr lang="zh-CN" altLang="en-US" dirty="0">
                <a:solidFill>
                  <a:srgbClr val="0070C0"/>
                </a:solidFill>
              </a:rPr>
              <a:t>点位置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改变了</a:t>
            </a:r>
            <a:r>
              <a:rPr lang="zh-CN" altLang="en-US" dirty="0">
                <a:solidFill>
                  <a:srgbClr val="0070C0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3347864" y="2759497"/>
            <a:ext cx="1658318" cy="1389583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48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512" y="404664"/>
            <a:ext cx="8785225" cy="251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指偏移值为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的移码           </a:t>
            </a:r>
            <a:r>
              <a:rPr lang="zh-CN" altLang="en-US" sz="1800" dirty="0">
                <a:solidFill>
                  <a:schemeClr val="tx1"/>
                </a:solidFill>
              </a:rPr>
              <a:t>←移码＝真值＋偏移值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标准移码：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en-US" altLang="zh-CN" baseline="30000" dirty="0">
                <a:solidFill>
                  <a:srgbClr val="FF3399"/>
                </a:solidFill>
              </a:rPr>
              <a:t>8-1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-128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-127</a:t>
            </a:r>
          </a:p>
          <a:p>
            <a:pPr marL="2336800" indent="-2336800">
              <a:lnSpc>
                <a:spcPct val="14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阶域的表示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547242"/>
            <a:ext cx="8785225" cy="243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u="sng" dirty="0">
                <a:solidFill>
                  <a:schemeClr val="tx1"/>
                </a:solidFill>
              </a:rPr>
              <a:t>非规格化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tx1"/>
                </a:solidFill>
              </a:rPr>
              <a:t>规格化</a:t>
            </a:r>
            <a:r>
              <a:rPr lang="zh-CN" altLang="en-US" dirty="0">
                <a:solidFill>
                  <a:schemeClr val="tx1"/>
                </a:solidFill>
              </a:rPr>
              <a:t>两种尾数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[24</a:t>
            </a:r>
            <a:r>
              <a:rPr lang="zh-CN" altLang="en-US" sz="2000" dirty="0">
                <a:solidFill>
                  <a:schemeClr val="tx1"/>
                </a:solidFill>
              </a:rPr>
              <a:t>位尾数</a:t>
            </a:r>
            <a:r>
              <a:rPr lang="en-US" altLang="zh-CN" sz="2000" dirty="0">
                <a:solidFill>
                  <a:schemeClr val="tx1"/>
                </a:solidFill>
              </a:rPr>
              <a:t>]) 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非规格化尾数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规 格 化尾数</a:t>
            </a:r>
            <a:r>
              <a:rPr lang="en-US" altLang="zh-CN" dirty="0">
                <a:solidFill>
                  <a:schemeClr val="accent2"/>
                </a:solidFill>
              </a:rPr>
              <a:t>—  </a:t>
            </a: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3203724" y="5326982"/>
            <a:ext cx="56167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dirty="0">
                <a:solidFill>
                  <a:schemeClr val="tx1"/>
                </a:solidFill>
              </a:rPr>
              <a:t>±1.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的表示＝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，表示精度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2843684" y="2276872"/>
            <a:ext cx="6192812" cy="134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82800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tx1"/>
                </a:solidFill>
              </a:rPr>
              <a:t>1≤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≤254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u="sng" dirty="0">
                <a:solidFill>
                  <a:srgbClr val="990099"/>
                </a:solidFill>
              </a:rPr>
              <a:t>规格化数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-126≤</a:t>
            </a:r>
            <a:r>
              <a:rPr lang="zh-CN" altLang="en-US" dirty="0">
                <a:solidFill>
                  <a:schemeClr val="tx1"/>
                </a:solidFill>
              </a:rPr>
              <a:t>阶≤</a:t>
            </a:r>
            <a:r>
              <a:rPr lang="en-US" altLang="zh-CN" dirty="0">
                <a:solidFill>
                  <a:schemeClr val="tx1"/>
                </a:solidFill>
              </a:rPr>
              <a:t>+127</a:t>
            </a:r>
          </a:p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255</a:t>
            </a:r>
            <a:r>
              <a:rPr lang="zh-CN" altLang="en-US" u="sng" dirty="0">
                <a:solidFill>
                  <a:srgbClr val="990099"/>
                </a:solidFill>
              </a:rPr>
              <a:t>另作他用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如表示非规格化数等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pPr marL="2336800" indent="-2336800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→增加了表示能力，性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价高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3203724" y="4365104"/>
            <a:ext cx="5472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dirty="0">
                <a:solidFill>
                  <a:schemeClr val="tx1"/>
                </a:solidFill>
              </a:rPr>
              <a:t>±0.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的表示＝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，表示精度</a:t>
            </a:r>
            <a:r>
              <a:rPr lang="zh-CN" altLang="en-US" dirty="0">
                <a:solidFill>
                  <a:srgbClr val="990099"/>
                </a:solidFill>
              </a:rPr>
              <a:t>≤</a:t>
            </a:r>
            <a:r>
              <a:rPr lang="en-US" altLang="zh-CN" dirty="0">
                <a:solidFill>
                  <a:srgbClr val="990099"/>
                </a:solidFill>
              </a:rPr>
              <a:t>23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948139" y="5331468"/>
            <a:ext cx="2088357" cy="288000"/>
          </a:xfrm>
          <a:prstGeom prst="borderCallout2">
            <a:avLst>
              <a:gd name="adj1" fmla="val 42290"/>
              <a:gd name="adj2" fmla="val -451"/>
              <a:gd name="adj3" fmla="val 41243"/>
              <a:gd name="adj4" fmla="val -14545"/>
              <a:gd name="adj5" fmla="val 78719"/>
              <a:gd name="adj6" fmla="val -2829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0.1</a:t>
            </a:r>
            <a:r>
              <a:rPr lang="en-US" altLang="zh-CN" sz="1800" i="1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-2</a:t>
            </a:r>
            <a:r>
              <a:rPr lang="en-US" altLang="zh-CN" sz="1800" dirty="0">
                <a:solidFill>
                  <a:schemeClr val="tx1"/>
                </a:solidFill>
              </a:rPr>
              <a:t>…</a:t>
            </a:r>
            <a:r>
              <a:rPr lang="en-US" altLang="zh-CN" sz="1800" i="1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-23</a:t>
            </a:r>
            <a:r>
              <a:rPr lang="zh-CN" altLang="en-US" sz="1800" dirty="0">
                <a:solidFill>
                  <a:schemeClr val="tx1"/>
                </a:solidFill>
              </a:rPr>
              <a:t>的扩展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4427984" y="3187896"/>
            <a:ext cx="2448272" cy="43293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AutoShape 29"/>
          <p:cNvSpPr>
            <a:spLocks/>
          </p:cNvSpPr>
          <p:nvPr/>
        </p:nvSpPr>
        <p:spPr bwMode="auto">
          <a:xfrm>
            <a:off x="7020272" y="4221088"/>
            <a:ext cx="1368152" cy="288000"/>
          </a:xfrm>
          <a:prstGeom prst="borderCallout2">
            <a:avLst>
              <a:gd name="adj1" fmla="val 42290"/>
              <a:gd name="adj2" fmla="val -451"/>
              <a:gd name="adj3" fmla="val 42464"/>
              <a:gd name="adj4" fmla="val -17761"/>
              <a:gd name="adj5" fmla="val 133561"/>
              <a:gd name="adj6" fmla="val -10135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m</a:t>
            </a:r>
            <a:r>
              <a:rPr lang="en-US" altLang="zh-CN" sz="1800" b="1" baseline="-180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可以＝</a:t>
            </a:r>
            <a:r>
              <a:rPr lang="en-US" altLang="zh-CN" sz="1800" b="1" dirty="0">
                <a:solidFill>
                  <a:schemeClr val="tx1"/>
                </a:solidFill>
              </a:rPr>
              <a:t>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6"/>
    </mc:Choice>
    <mc:Fallback xmlns="">
      <p:transition spd="slow" advTm="7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9" y="404664"/>
            <a:ext cx="6048796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浮点数的表示特征：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表示方法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表示特征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55582"/>
              </p:ext>
            </p:extLst>
          </p:nvPr>
        </p:nvGraphicFramePr>
        <p:xfrm>
          <a:off x="1187624" y="1428872"/>
          <a:ext cx="7344816" cy="2216152"/>
        </p:xfrm>
        <a:graphic>
          <a:graphicData uri="http://schemas.openxmlformats.org/drawingml/2006/table">
            <a:tbl>
              <a:tblPr/>
              <a:tblGrid>
                <a:gridCol w="216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格式参数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表示的真值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1043880" y="3789462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628081" y="5474607"/>
            <a:ext cx="5832351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tx1"/>
                </a:solidFill>
              </a:rPr>
              <a:t>可表示溢出区域，可减少下溢区大小，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可表示异常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如负数开根等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260723" y="1469682"/>
            <a:ext cx="3743325" cy="1368425"/>
            <a:chOff x="567" y="1162"/>
            <a:chExt cx="2358" cy="862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358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0.6875×2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.375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.75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.0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517" y="1389"/>
              <a:ext cx="0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512" y="8936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en-US" altLang="zh-CN" dirty="0">
                <a:solidFill>
                  <a:schemeClr val="tx1"/>
                </a:solidFill>
              </a:rPr>
              <a:t>0.6875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dirty="0">
                <a:solidFill>
                  <a:schemeClr val="accent2"/>
                </a:solidFill>
              </a:rPr>
              <a:t>1011</a:t>
            </a:r>
            <a:r>
              <a:rPr lang="en-US" altLang="zh-CN" dirty="0">
                <a:solidFill>
                  <a:schemeClr val="tx1"/>
                </a:solidFill>
              </a:rPr>
              <a:t>B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3895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小数转换规则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乘基取整法，或减权定位法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148063" y="1484983"/>
            <a:ext cx="3816425" cy="1280843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0.6875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-1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-2</a:t>
            </a:r>
            <a:r>
              <a:rPr lang="zh-CN" altLang="en-US" sz="2000" dirty="0">
                <a:solidFill>
                  <a:schemeClr val="tx1"/>
                </a:solidFill>
              </a:rPr>
              <a:t>        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-2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-3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0.0625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-3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0.0625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-4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     </a:t>
            </a:r>
            <a:r>
              <a:rPr lang="zh-CN" alt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-4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2844" y="283783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*二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八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十六进制数的相互转换：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数位长度关系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八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十六＝</a:t>
            </a:r>
            <a:r>
              <a:rPr lang="en-US" altLang="zh-CN" dirty="0">
                <a:solidFill>
                  <a:schemeClr val="tx1"/>
                </a:solidFill>
              </a:rPr>
              <a:t>1:3:4</a:t>
            </a: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整数、小数</a:t>
            </a:r>
            <a:r>
              <a:rPr lang="zh-CN" altLang="en-US" u="sng" dirty="0">
                <a:solidFill>
                  <a:schemeClr val="tx1"/>
                </a:solidFill>
              </a:rPr>
              <a:t>分别转换</a:t>
            </a:r>
            <a:r>
              <a:rPr lang="zh-CN" altLang="en-US" dirty="0">
                <a:solidFill>
                  <a:schemeClr val="tx1"/>
                </a:solidFill>
              </a:rPr>
              <a:t>，数位不够时</a:t>
            </a:r>
            <a:r>
              <a:rPr lang="zh-CN" altLang="en-US" u="sng" dirty="0">
                <a:solidFill>
                  <a:schemeClr val="tx1"/>
                </a:solidFill>
              </a:rPr>
              <a:t>向两边补零</a:t>
            </a:r>
            <a:endParaRPr lang="en-US" altLang="zh-CN" u="sng" baseline="30000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844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测试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(97.75)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1100001.11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141.6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61.C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     2D.E</a:t>
            </a:r>
            <a:r>
              <a:rPr lang="en-US" altLang="zh-CN" dirty="0">
                <a:solidFill>
                  <a:srgbClr val="990099"/>
                </a:solidFill>
              </a:rPr>
              <a:t>H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3333CC"/>
                </a:solidFill>
              </a:rPr>
              <a:t>101101.111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3333CC"/>
                </a:solidFill>
              </a:rPr>
              <a:t>55.7</a:t>
            </a:r>
            <a:r>
              <a:rPr lang="en-US" altLang="zh-CN" dirty="0">
                <a:solidFill>
                  <a:srgbClr val="990099"/>
                </a:solidFill>
              </a:rPr>
              <a:t>O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3333CC"/>
                </a:solidFill>
              </a:rPr>
              <a:t>45.875</a:t>
            </a:r>
            <a:r>
              <a:rPr lang="en-US" altLang="zh-CN" dirty="0">
                <a:solidFill>
                  <a:srgbClr val="990099"/>
                </a:solidFill>
              </a:rPr>
              <a:t>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38061" y="4444663"/>
            <a:ext cx="4882243" cy="720080"/>
            <a:chOff x="3038061" y="5229200"/>
            <a:chExt cx="4882243" cy="720080"/>
          </a:xfrm>
        </p:grpSpPr>
        <p:sp>
          <p:nvSpPr>
            <p:cNvPr id="2" name="矩形 1"/>
            <p:cNvSpPr/>
            <p:nvPr/>
          </p:nvSpPr>
          <p:spPr bwMode="auto">
            <a:xfrm>
              <a:off x="3564011" y="5229200"/>
              <a:ext cx="1512043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038061" y="5635310"/>
              <a:ext cx="1512167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796136" y="5229200"/>
              <a:ext cx="792088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032512" y="5635310"/>
              <a:ext cx="612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308304" y="5229200"/>
              <a:ext cx="612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127712" y="5635310"/>
              <a:ext cx="900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"/>
    </mc:Choice>
    <mc:Fallback xmlns="">
      <p:transition spd="slow" advTm="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345551"/>
            <a:ext cx="8785225" cy="95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en-US" altLang="zh-CN" dirty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单精度浮点数的机器码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50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131527"/>
            <a:ext cx="8785225" cy="95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单精度浮点数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>
                <a:solidFill>
                  <a:schemeClr val="tx1"/>
                </a:solidFill>
              </a:rPr>
              <a:t>的真值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331515" y="790373"/>
            <a:ext cx="7633097" cy="141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(-</a:t>
            </a: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(-1.</a:t>
            </a:r>
            <a:r>
              <a:rPr lang="en-US" altLang="zh-CN" dirty="0">
                <a:solidFill>
                  <a:srgbClr val="990099"/>
                </a:solidFill>
                <a:cs typeface="Times New Roman" pitchFamily="18" charset="0"/>
              </a:rPr>
              <a:t>011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accent2"/>
                </a:solidFill>
                <a:cs typeface="Times New Roman" pitchFamily="18" charset="0"/>
              </a:rPr>
              <a:t>123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-127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机器数为：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2988072" y="1800477"/>
            <a:ext cx="5040312" cy="323850"/>
            <a:chOff x="2019" y="1223"/>
            <a:chExt cx="3175" cy="204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0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0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0111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1011</a:t>
              </a:r>
              <a:endParaRPr lang="en-US" altLang="zh-CN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0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331640" y="2607958"/>
            <a:ext cx="7776864" cy="190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sz="2200" dirty="0">
                <a:solidFill>
                  <a:schemeClr val="tx1"/>
                </a:solidFill>
              </a:rPr>
              <a:t>CC968000H</a:t>
            </a:r>
            <a:r>
              <a:rPr lang="zh-CN" altLang="en-US" sz="2200" spc="-20" dirty="0">
                <a:solidFill>
                  <a:schemeClr val="tx1"/>
                </a:solidFill>
              </a:rPr>
              <a:t>＝</a:t>
            </a:r>
            <a:r>
              <a:rPr lang="en-US" altLang="zh-CN" sz="2200" u="sng" spc="-20" dirty="0">
                <a:solidFill>
                  <a:srgbClr val="FF3399"/>
                </a:solidFill>
              </a:rPr>
              <a:t>1</a:t>
            </a:r>
            <a:r>
              <a:rPr lang="en-US" altLang="zh-CN" sz="2200" spc="-2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200" u="sng" spc="-20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sz="22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u="sng" spc="-20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r>
              <a:rPr lang="zh-CN" altLang="en-US" sz="2200" dirty="0">
                <a:solidFill>
                  <a:schemeClr val="tx1"/>
                </a:solidFill>
                <a:cs typeface="Times New Roman" pitchFamily="18" charset="0"/>
              </a:rPr>
              <a:t>，规格化数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zh-CN" altLang="en-US" dirty="0">
                <a:solidFill>
                  <a:schemeClr val="tx1"/>
                </a:solidFill>
              </a:rPr>
              <a:t>阶＝</a:t>
            </a:r>
            <a:r>
              <a:rPr lang="en-US" altLang="zh-CN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10000000-1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00011010B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endParaRPr lang="en-US" altLang="zh-CN" baseline="-200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990099"/>
                </a:solidFill>
                <a:cs typeface="Times New Roman" pitchFamily="18" charset="0"/>
              </a:rPr>
              <a:t>00101101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1.17578125</a:t>
            </a:r>
            <a:endParaRPr lang="en-US" altLang="zh-CN" baseline="-200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∴N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(―1)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×1.17578125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Text Box 161"/>
          <p:cNvSpPr txBox="1">
            <a:spLocks noChangeArrowheads="1"/>
          </p:cNvSpPr>
          <p:nvPr/>
        </p:nvSpPr>
        <p:spPr bwMode="auto">
          <a:xfrm>
            <a:off x="683444" y="5949280"/>
            <a:ext cx="727293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2-2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P86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15(2)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17(2)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18(1)</a:t>
            </a: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179388" y="49336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数值数据的表示小结：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zh-CN" altLang="en-US" u="sng" dirty="0">
                <a:solidFill>
                  <a:schemeClr val="tx1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，定点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浮点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格式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               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某种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两种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，几种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长度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79512" y="4425000"/>
            <a:ext cx="8136903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-180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单精度浮点数的机器码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" name="AutoShape 29"/>
          <p:cNvSpPr>
            <a:spLocks/>
          </p:cNvSpPr>
          <p:nvPr/>
        </p:nvSpPr>
        <p:spPr bwMode="auto">
          <a:xfrm>
            <a:off x="7740352" y="790389"/>
            <a:ext cx="1188132" cy="550379"/>
          </a:xfrm>
          <a:prstGeom prst="borderCallout2">
            <a:avLst>
              <a:gd name="adj1" fmla="val 42290"/>
              <a:gd name="adj2" fmla="val -451"/>
              <a:gd name="adj3" fmla="val 42464"/>
              <a:gd name="adj4" fmla="val -14169"/>
              <a:gd name="adj5" fmla="val 101005"/>
              <a:gd name="adj6" fmla="val -4843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[-4]</a:t>
            </a:r>
            <a:r>
              <a:rPr lang="zh-CN" altLang="en-US" sz="1800" b="1" baseline="-18000" dirty="0">
                <a:solidFill>
                  <a:schemeClr val="tx1"/>
                </a:solidFill>
              </a:rPr>
              <a:t>余</a:t>
            </a:r>
            <a:r>
              <a:rPr lang="en-US" altLang="zh-CN" sz="1800" b="1" baseline="-18000" dirty="0">
                <a:solidFill>
                  <a:schemeClr val="tx1"/>
                </a:solidFill>
              </a:rPr>
              <a:t>127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 =[-4]</a:t>
            </a:r>
            <a:r>
              <a:rPr lang="zh-CN" altLang="en-US" sz="1800" b="1" baseline="-18000" dirty="0">
                <a:solidFill>
                  <a:schemeClr val="tx1"/>
                </a:solidFill>
              </a:rPr>
              <a:t>移</a:t>
            </a:r>
            <a:r>
              <a:rPr lang="en-US" altLang="zh-CN" sz="1800" b="1" dirty="0">
                <a:solidFill>
                  <a:schemeClr val="tx1"/>
                </a:solidFill>
              </a:rPr>
              <a:t>-1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7" grpId="0" animBg="1"/>
      <p:bldP spid="18" grpId="0"/>
      <p:bldP spid="19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5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四、非数值数据的表示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844838"/>
            <a:ext cx="878522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、逻辑数的表示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*数学特征：</a:t>
            </a:r>
            <a:r>
              <a:rPr lang="zh-CN" altLang="en-US" dirty="0">
                <a:solidFill>
                  <a:schemeClr val="accent2"/>
                </a:solidFill>
              </a:rPr>
              <a:t>值域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真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假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(OR)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  <a:r>
              <a:rPr lang="zh-CN" altLang="en-US" dirty="0">
                <a:solidFill>
                  <a:schemeClr val="accent2"/>
                </a:solidFill>
              </a:rPr>
              <a:t>进制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二进制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       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973263" indent="-1973263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硬件支持的类型：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203800" y="2204864"/>
            <a:ext cx="4248520" cy="10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90000">
            <a:spAutoFit/>
          </a:bodyPr>
          <a:lstStyle/>
          <a:p>
            <a:pPr marL="1973263" indent="-1973263"/>
            <a:r>
              <a:rPr lang="zh-CN" altLang="en-US" dirty="0">
                <a:solidFill>
                  <a:srgbClr val="990099"/>
                </a:solidFill>
              </a:rPr>
              <a:t>位向量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提高存储效率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各个数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逻辑编码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3717032"/>
            <a:ext cx="8821768" cy="27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逻辑数的运算规则：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与、或、非等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按位</a:t>
            </a:r>
            <a:r>
              <a:rPr lang="zh-CN" altLang="en-US" dirty="0">
                <a:solidFill>
                  <a:schemeClr val="tx1"/>
                </a:solidFill>
              </a:rPr>
              <a:t>运算，如</a:t>
            </a:r>
            <a:r>
              <a:rPr lang="en-US" altLang="zh-CN" spc="-30" dirty="0">
                <a:solidFill>
                  <a:schemeClr val="tx1"/>
                </a:solidFill>
              </a:rPr>
              <a:t>C</a:t>
            </a:r>
            <a:r>
              <a:rPr lang="zh-CN" altLang="en-US" spc="-30" dirty="0">
                <a:solidFill>
                  <a:schemeClr val="tx1"/>
                </a:solidFill>
              </a:rPr>
              <a:t>语言中的</a:t>
            </a:r>
            <a:r>
              <a:rPr lang="en-US" altLang="zh-CN" spc="-3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pc="-30" dirty="0">
                <a:solidFill>
                  <a:schemeClr val="tx1"/>
                </a:solidFill>
              </a:rPr>
              <a:t>、</a:t>
            </a:r>
            <a:r>
              <a:rPr lang="en-US" altLang="zh-CN" spc="-30" dirty="0">
                <a:solidFill>
                  <a:schemeClr val="tx1"/>
                </a:solidFill>
              </a:rPr>
              <a:t>|</a:t>
            </a:r>
            <a:r>
              <a:rPr lang="zh-CN" altLang="en-US" spc="-30" dirty="0">
                <a:solidFill>
                  <a:schemeClr val="tx1"/>
                </a:solidFill>
              </a:rPr>
              <a:t>、</a:t>
            </a:r>
            <a:r>
              <a:rPr lang="en-US" altLang="zh-CN" spc="-30" dirty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pc="-30" dirty="0">
                <a:solidFill>
                  <a:schemeClr val="tx1"/>
                </a:solidFill>
                <a:latin typeface="+mn-lt"/>
              </a:rPr>
              <a:t>等</a:t>
            </a:r>
            <a:r>
              <a:rPr lang="zh-CN" altLang="en-US" spc="-3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spc="-30" dirty="0">
                <a:solidFill>
                  <a:schemeClr val="tx1"/>
                </a:solidFill>
                <a:latin typeface="+mn-ea"/>
                <a:ea typeface="+mn-ea"/>
              </a:rPr>
              <a:t>05H|03H=07H</a:t>
            </a:r>
            <a:endParaRPr lang="en-US" altLang="zh-CN" sz="1800" spc="-3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885950" indent="-1885950">
              <a:lnSpc>
                <a:spcPct val="114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1885950" indent="-1885950">
              <a:lnSpc>
                <a:spcPct val="114000"/>
              </a:lnSpc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1885950" indent="-1885950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*逻辑运算的实现：</a:t>
            </a:r>
            <a:endParaRPr lang="en-US" altLang="zh-CN" sz="22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059706" y="3212976"/>
            <a:ext cx="5904907" cy="5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3000"/>
              </a:lnSpc>
            </a:pPr>
            <a:r>
              <a:rPr lang="zh-CN" altLang="en-US" dirty="0">
                <a:solidFill>
                  <a:schemeClr val="tx1"/>
                </a:solidFill>
              </a:rPr>
              <a:t>常有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>
                <a:solidFill>
                  <a:schemeClr val="tx1"/>
                </a:solidFill>
              </a:rPr>
              <a:t>)    </a:t>
            </a:r>
            <a:r>
              <a:rPr lang="zh-CN" altLang="en-US" sz="1800" dirty="0">
                <a:solidFill>
                  <a:schemeClr val="tx1"/>
                </a:solidFill>
              </a:rPr>
              <a:t>←可复用运算电路</a:t>
            </a:r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1475655" y="5125978"/>
            <a:ext cx="7416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</a:rPr>
              <a:t>说明：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语言中的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&amp;&amp;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用指令实现的，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a=(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&gt;5 &amp;&amp; j&lt;6)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的实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现方法为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if (</a:t>
            </a:r>
            <a:r>
              <a:rPr lang="en-US" altLang="zh-CN" sz="1800" dirty="0" err="1">
                <a:solidFill>
                  <a:srgbClr val="0070C0"/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&lt;=5)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a=0;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else if (j&gt;=6)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a=0;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else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a=1;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660232" y="1844824"/>
            <a:ext cx="2052892" cy="650876"/>
            <a:chOff x="5508105" y="2132856"/>
            <a:chExt cx="2052892" cy="650876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581129" y="2132856"/>
              <a:ext cx="197986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b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508105" y="2421781"/>
              <a:ext cx="2052892" cy="361950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 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051029" y="242336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6627291" y="242336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7092429" y="242336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spc="-100" dirty="0">
                <a:solidFill>
                  <a:schemeClr val="bg2"/>
                </a:solidFill>
                <a:latin typeface="+mn-ea"/>
                <a:ea typeface="+mn-ea"/>
              </a:rPr>
              <a:t>99</a:t>
            </a:r>
            <a:endParaRPr lang="zh-CN" altLang="en-US" sz="1600" u="none" spc="-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131840" y="5877272"/>
            <a:ext cx="46805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zh-CN" altLang="en-US" spc="-30" dirty="0">
                <a:solidFill>
                  <a:schemeClr val="tx1"/>
                </a:solidFill>
              </a:rPr>
              <a:t>复用加减运算部件，位间无进位</a:t>
            </a:r>
            <a:endParaRPr lang="zh-CN" altLang="en-US" sz="2000" spc="-3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131840" y="3212976"/>
            <a:ext cx="1584176" cy="1512168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28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、字符的表示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运算时</a:t>
            </a:r>
            <a:r>
              <a:rPr lang="zh-CN" altLang="en-US" dirty="0">
                <a:solidFill>
                  <a:schemeClr val="tx1"/>
                </a:solidFill>
              </a:rPr>
              <a:t>的表示编码，即字符的</a:t>
            </a:r>
            <a:r>
              <a:rPr lang="zh-CN" altLang="en-US" u="sng" dirty="0">
                <a:solidFill>
                  <a:srgbClr val="990099"/>
                </a:solidFill>
              </a:rPr>
              <a:t>内码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9" y="1268760"/>
            <a:ext cx="3816548" cy="24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进制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   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硬件支持的类型：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0050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常见的字符表示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假设</a:t>
            </a:r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r>
              <a:rPr lang="zh-CN" altLang="en-US" sz="2000" dirty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24218"/>
              </p:ext>
            </p:extLst>
          </p:nvPr>
        </p:nvGraphicFramePr>
        <p:xfrm>
          <a:off x="1427860" y="4569690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占单元数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18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18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1962014" y="1725776"/>
            <a:ext cx="1889906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二进制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定点格式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059831" y="3160217"/>
            <a:ext cx="5904781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常有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几种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字符，每种字符仅一种类型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长度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973263" indent="-1973263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←可用扩展位或环境变量区分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3968" y="1471286"/>
            <a:ext cx="3888432" cy="1669682"/>
            <a:chOff x="4067944" y="1738429"/>
            <a:chExt cx="3888432" cy="1669682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6156176" y="188244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5148238" y="2098271"/>
              <a:ext cx="21605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>
                  <a:solidFill>
                    <a:schemeClr val="tx1"/>
                  </a:solidFill>
                </a:rPr>
                <a:t> …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5147444" y="1933548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7308304" y="1738429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 flipV="1">
              <a:off x="5148237" y="1999150"/>
              <a:ext cx="937120" cy="29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6444208" y="1998629"/>
              <a:ext cx="864220" cy="68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4068737" y="2098271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4067944" y="1738429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6191563" y="1415061"/>
              <a:ext cx="72230" cy="2158879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4571975" y="1955148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4284637" y="2565028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交换码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5652120" y="17384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>
                  <a:solidFill>
                    <a:schemeClr val="tx1"/>
                  </a:solidFill>
                  <a:latin typeface="+mn-lt"/>
                </a:rPr>
                <a:t>m</a:t>
              </a: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5940152" y="1851875"/>
              <a:ext cx="13669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4094981" y="1846379"/>
              <a:ext cx="1521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4094981" y="3102046"/>
              <a:ext cx="3693790" cy="3060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扩展位＝</a:t>
              </a:r>
              <a:r>
                <a:rPr lang="en-US" altLang="zh-CN" sz="1800" dirty="0">
                  <a:solidFill>
                    <a:schemeClr val="tx1"/>
                  </a:solidFill>
                </a:rPr>
                <a:t>0(</a:t>
              </a:r>
              <a:r>
                <a:rPr lang="zh-CN" altLang="en-US" sz="1800" dirty="0">
                  <a:solidFill>
                    <a:schemeClr val="tx1"/>
                  </a:solidFill>
                </a:rPr>
                <a:t>填充码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或字符集标识码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183384" y="2832047"/>
              <a:ext cx="3772992" cy="265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+mn-lt"/>
                </a:rPr>
                <a:t>长度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zh-CN" altLang="en-US" sz="1800" dirty="0">
                  <a:solidFill>
                    <a:schemeClr val="tx1"/>
                  </a:solidFill>
                </a:rPr>
                <a:t>＝</a:t>
              </a:r>
              <a:r>
                <a:rPr lang="en-US" altLang="zh-CN" sz="1800" b="0" dirty="0">
                  <a:solidFill>
                    <a:schemeClr val="tx1"/>
                  </a:solidFill>
                  <a:sym typeface="Symbol"/>
                </a:rPr>
                <a:t>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en-US" altLang="zh-CN" sz="1800" b="0" dirty="0">
                  <a:solidFill>
                    <a:schemeClr val="tx1"/>
                  </a:solidFill>
                  <a:sym typeface="Symbol"/>
                </a:rPr>
                <a:t></a:t>
              </a:r>
              <a:r>
                <a:rPr lang="en-US" altLang="zh-CN" sz="1800" dirty="0">
                  <a:solidFill>
                    <a:schemeClr val="tx1"/>
                  </a:solidFill>
                  <a:latin typeface="+mn-lt"/>
                  <a:sym typeface="Symbol"/>
                </a:rPr>
                <a:t>×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zh-CN" altLang="en-US" sz="1800" dirty="0">
                  <a:solidFill>
                    <a:schemeClr val="tx1"/>
                  </a:solidFill>
                </a:rPr>
                <a:t>，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zh-CN" altLang="en-US" sz="1800" dirty="0">
                  <a:solidFill>
                    <a:schemeClr val="tx1"/>
                  </a:solidFill>
                </a:rPr>
                <a:t>为</a:t>
              </a:r>
              <a:r>
                <a:rPr lang="en-US" altLang="zh-CN" sz="1800" dirty="0">
                  <a:solidFill>
                    <a:schemeClr val="tx1"/>
                  </a:solidFill>
                </a:rPr>
                <a:t>MEM</a:t>
              </a:r>
              <a:r>
                <a:rPr lang="zh-CN" altLang="en-US" sz="1800" dirty="0">
                  <a:solidFill>
                    <a:schemeClr val="tx1"/>
                  </a:solidFill>
                </a:rPr>
                <a:t>单元长度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21" grpId="0"/>
      <p:bldP spid="252144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字符的运算规则：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关系</a:t>
            </a:r>
            <a:r>
              <a:rPr lang="zh-CN" altLang="en-US" dirty="0">
                <a:solidFill>
                  <a:schemeClr val="tx1"/>
                </a:solidFill>
              </a:rPr>
              <a:t>运算</a:t>
            </a:r>
            <a:r>
              <a:rPr lang="en-US" altLang="zh-CN" sz="2000" dirty="0">
                <a:solidFill>
                  <a:schemeClr val="tx1"/>
                </a:solidFill>
              </a:rPr>
              <a:t>(A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A≥B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</a:t>
            </a:r>
            <a:r>
              <a:rPr lang="zh-CN" altLang="en-US" dirty="0">
                <a:solidFill>
                  <a:schemeClr val="accent2"/>
                </a:solidFill>
              </a:rPr>
              <a:t>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先</a:t>
            </a:r>
            <a:r>
              <a:rPr lang="zh-CN" altLang="en-US" u="sng" dirty="0">
                <a:solidFill>
                  <a:schemeClr val="tx1"/>
                </a:solidFill>
              </a:rPr>
              <a:t>比较</a:t>
            </a:r>
            <a:r>
              <a:rPr lang="zh-CN" altLang="en-US" dirty="0">
                <a:solidFill>
                  <a:schemeClr val="tx1"/>
                </a:solidFill>
              </a:rPr>
              <a:t>大小、再</a:t>
            </a:r>
            <a:r>
              <a:rPr lang="zh-CN" altLang="en-US" u="sng" dirty="0">
                <a:solidFill>
                  <a:schemeClr val="tx1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真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假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字符运算的实现：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1739568"/>
            <a:ext cx="8785225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①产生比较结果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u="sng" dirty="0">
                <a:solidFill>
                  <a:srgbClr val="990099"/>
                </a:solidFill>
              </a:rPr>
              <a:t>减法运算</a:t>
            </a:r>
            <a:r>
              <a:rPr lang="zh-CN" altLang="en-US" dirty="0">
                <a:solidFill>
                  <a:schemeClr val="tx1"/>
                </a:solidFill>
              </a:rPr>
              <a:t>，产生结果标志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Flag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②形成运算结果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利用结果标志，通过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2204864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  </a:t>
            </a:r>
            <a:r>
              <a:rPr lang="zh-CN" altLang="en-US" dirty="0">
                <a:solidFill>
                  <a:srgbClr val="990099"/>
                </a:solidFill>
              </a:rPr>
              <a:t>      所需结果标志：</a:t>
            </a:r>
            <a:r>
              <a:rPr lang="zh-CN" altLang="en-US" spc="500" dirty="0">
                <a:solidFill>
                  <a:srgbClr val="990099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零标志</a:t>
            </a:r>
            <a:r>
              <a:rPr lang="en-US" altLang="zh-CN" sz="2000" dirty="0">
                <a:solidFill>
                  <a:srgbClr val="C00000"/>
                </a:solidFill>
              </a:rPr>
              <a:t>ZF—</a:t>
            </a:r>
            <a:r>
              <a:rPr lang="zh-CN" altLang="en-US" sz="2000" dirty="0">
                <a:solidFill>
                  <a:schemeClr val="tx1"/>
                </a:solidFill>
              </a:rPr>
              <a:t>结果</a:t>
            </a:r>
            <a:r>
              <a:rPr lang="zh-CN" altLang="en-US" sz="2000" u="sng" dirty="0">
                <a:solidFill>
                  <a:schemeClr val="tx1"/>
                </a:solidFill>
              </a:rPr>
              <a:t>为零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ZF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，否则</a:t>
            </a:r>
            <a:r>
              <a:rPr lang="en-US" altLang="zh-CN" sz="2000" dirty="0">
                <a:solidFill>
                  <a:schemeClr val="tx1"/>
                </a:solidFill>
              </a:rPr>
              <a:t>ZF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rgbClr val="990099"/>
                </a:solidFill>
              </a:rPr>
              <a:t>                     </a:t>
            </a:r>
            <a:r>
              <a:rPr lang="zh-CN" altLang="en-US" sz="2000" dirty="0">
                <a:solidFill>
                  <a:srgbClr val="C00000"/>
                </a:solidFill>
              </a:rPr>
              <a:t>进位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zh-CN" altLang="en-US" sz="2000" dirty="0">
                <a:solidFill>
                  <a:srgbClr val="C00000"/>
                </a:solidFill>
              </a:rPr>
              <a:t>借位标志</a:t>
            </a:r>
            <a:r>
              <a:rPr lang="en-US" altLang="zh-CN" sz="2000" dirty="0">
                <a:solidFill>
                  <a:srgbClr val="C00000"/>
                </a:solidFill>
              </a:rPr>
              <a:t>CF—</a:t>
            </a:r>
            <a:r>
              <a:rPr lang="zh-CN" altLang="en-US" sz="2000" dirty="0">
                <a:solidFill>
                  <a:schemeClr val="tx1"/>
                </a:solidFill>
              </a:rPr>
              <a:t>结果</a:t>
            </a:r>
            <a:r>
              <a:rPr lang="zh-CN" altLang="en-US" sz="2000" u="sng" dirty="0">
                <a:solidFill>
                  <a:schemeClr val="tx1"/>
                </a:solidFill>
              </a:rPr>
              <a:t>有借位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，否则</a:t>
            </a: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88659"/>
              </p:ext>
            </p:extLst>
          </p:nvPr>
        </p:nvGraphicFramePr>
        <p:xfrm>
          <a:off x="1763688" y="3594744"/>
          <a:ext cx="6552728" cy="11304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08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3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实现</a:t>
                      </a: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921157" y="4371944"/>
            <a:ext cx="2523051" cy="353200"/>
            <a:chOff x="3214678" y="4509120"/>
            <a:chExt cx="2523051" cy="353200"/>
          </a:xfrm>
        </p:grpSpPr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09120"/>
              <a:ext cx="2523051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CF    CF+ZF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CF+ZF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3239690" y="4580746"/>
              <a:ext cx="259775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965730" y="4580746"/>
              <a:ext cx="645233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24340" y="4831992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*字符串的表示：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硬件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仅</a:t>
            </a:r>
            <a:r>
              <a:rPr lang="zh-CN" altLang="en-US" u="sng" dirty="0">
                <a:solidFill>
                  <a:srgbClr val="990099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字符表示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u="sng" dirty="0">
                <a:solidFill>
                  <a:schemeClr val="tx1"/>
                </a:solidFill>
              </a:rPr>
              <a:t>关系运算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←串表示性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价低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长度可变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软件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pc="-70" dirty="0">
                <a:solidFill>
                  <a:schemeClr val="tx1"/>
                </a:solidFill>
              </a:rPr>
              <a:t>用</a:t>
            </a:r>
            <a:r>
              <a:rPr lang="zh-CN" altLang="en-US" u="sng" spc="-70" dirty="0">
                <a:solidFill>
                  <a:srgbClr val="990099"/>
                </a:solidFill>
              </a:rPr>
              <a:t>特定字符</a:t>
            </a:r>
            <a:r>
              <a:rPr lang="zh-CN" altLang="en-US" spc="-70" dirty="0">
                <a:solidFill>
                  <a:schemeClr val="tx1"/>
                </a:solidFill>
              </a:rPr>
              <a:t>表示串结束，将串操作</a:t>
            </a:r>
            <a:r>
              <a:rPr lang="zh-CN" altLang="en-US" u="sng" spc="-70" dirty="0">
                <a:solidFill>
                  <a:srgbClr val="990099"/>
                </a:solidFill>
              </a:rPr>
              <a:t>转换</a:t>
            </a:r>
            <a:r>
              <a:rPr lang="zh-CN" altLang="en-US" spc="-70" dirty="0">
                <a:solidFill>
                  <a:schemeClr val="tx1"/>
                </a:solidFill>
              </a:rPr>
              <a:t>为字符操作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AutoShape 8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5472608" y="1484816"/>
            <a:ext cx="1331640" cy="288000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32821"/>
              <a:gd name="adj6" fmla="val -4932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无符号减法</a:t>
            </a:r>
          </a:p>
        </p:txBody>
      </p:sp>
      <p:sp>
        <p:nvSpPr>
          <p:cNvPr id="16" name="Text Box 240"/>
          <p:cNvSpPr txBox="1">
            <a:spLocks noChangeArrowheads="1"/>
          </p:cNvSpPr>
          <p:nvPr/>
        </p:nvSpPr>
        <p:spPr bwMode="auto">
          <a:xfrm>
            <a:off x="3419872" y="4830544"/>
            <a:ext cx="5472608" cy="32664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应用：</a:t>
            </a:r>
            <a:r>
              <a:rPr lang="en-US" altLang="zh-CN" sz="2000" dirty="0">
                <a:solidFill>
                  <a:schemeClr val="tx1"/>
                </a:solidFill>
              </a:rPr>
              <a:t>if (A&lt;B) </a:t>
            </a:r>
            <a:r>
              <a:rPr lang="zh-CN" altLang="en-US" sz="2000" dirty="0">
                <a:solidFill>
                  <a:schemeClr val="tx1"/>
                </a:solidFill>
              </a:rPr>
              <a:t>可用</a:t>
            </a:r>
            <a:r>
              <a:rPr lang="en-US" altLang="zh-CN" sz="2000" dirty="0">
                <a:solidFill>
                  <a:schemeClr val="tx1"/>
                </a:solidFill>
              </a:rPr>
              <a:t>Flag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A-B</a:t>
            </a:r>
            <a:r>
              <a:rPr lang="zh-CN" altLang="en-US" sz="2000" dirty="0">
                <a:solidFill>
                  <a:schemeClr val="tx1"/>
                </a:solidFill>
              </a:rPr>
              <a:t>及</a:t>
            </a:r>
            <a:r>
              <a:rPr lang="en-US" altLang="zh-CN" sz="2000" dirty="0">
                <a:solidFill>
                  <a:schemeClr val="tx1"/>
                </a:solidFill>
              </a:rPr>
              <a:t>if (CF)</a:t>
            </a:r>
            <a:r>
              <a:rPr lang="zh-CN" altLang="en-US" sz="2000" dirty="0">
                <a:solidFill>
                  <a:schemeClr val="tx1"/>
                </a:solidFill>
              </a:rPr>
              <a:t>实现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101"/>
          <p:cNvSpPr txBox="1">
            <a:spLocks noChangeArrowheads="1"/>
          </p:cNvSpPr>
          <p:nvPr/>
        </p:nvSpPr>
        <p:spPr bwMode="auto">
          <a:xfrm>
            <a:off x="6746640" y="4365104"/>
            <a:ext cx="1425760" cy="353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t" anchorCtr="0"/>
          <a:lstStyle/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en-US" altLang="zh-CN" sz="18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ZF</a:t>
            </a:r>
            <a:endParaRPr lang="en-US" altLang="zh-CN" sz="20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15" grpId="0" animBg="1"/>
      <p:bldP spid="16" grpId="0" animBg="1"/>
      <p:bldP spid="16" grpId="1" animBg="1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、其他类型数据的表示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类型包括声音、图像、图形等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3" y="4509120"/>
            <a:ext cx="56886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非数值数据的运算小结：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逻辑运算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按位的与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非等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关系运算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减法运算＋逻辑运算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特殊运算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饱和运算等，如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*表示策略：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硬件</a:t>
            </a:r>
            <a:r>
              <a:rPr lang="zh-CN" altLang="en-US" dirty="0">
                <a:solidFill>
                  <a:schemeClr val="tx1"/>
                </a:solidFill>
              </a:rPr>
              <a:t>仅表示</a:t>
            </a:r>
            <a:r>
              <a:rPr lang="zh-CN" altLang="en-US" u="sng" dirty="0">
                <a:solidFill>
                  <a:srgbClr val="990099"/>
                </a:solidFill>
              </a:rPr>
              <a:t>简单数据类型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软件</a:t>
            </a:r>
            <a:r>
              <a:rPr lang="zh-CN" altLang="en-US" dirty="0">
                <a:solidFill>
                  <a:schemeClr val="tx1"/>
                </a:solidFill>
              </a:rPr>
              <a:t>负责数据的</a:t>
            </a:r>
            <a:r>
              <a:rPr lang="zh-CN" altLang="en-US" u="sng" dirty="0">
                <a:solidFill>
                  <a:srgbClr val="990099"/>
                </a:solidFill>
              </a:rPr>
              <a:t>类型转换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0032" y="5800040"/>
            <a:ext cx="2736304" cy="653296"/>
            <a:chOff x="4788024" y="5872048"/>
            <a:chExt cx="2736304" cy="653296"/>
          </a:xfrm>
        </p:grpSpPr>
        <p:sp>
          <p:nvSpPr>
            <p:cNvPr id="8" name="Text Box 240"/>
            <p:cNvSpPr txBox="1">
              <a:spLocks noChangeArrowheads="1"/>
            </p:cNvSpPr>
            <p:nvPr/>
          </p:nvSpPr>
          <p:spPr bwMode="auto">
            <a:xfrm>
              <a:off x="4788024" y="6034731"/>
              <a:ext cx="756270" cy="346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x+5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588496" y="5872048"/>
              <a:ext cx="1935832" cy="65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x+5  </a:t>
              </a:r>
              <a:r>
                <a:rPr lang="zh-CN" altLang="en-US" sz="2000" dirty="0">
                  <a:solidFill>
                    <a:schemeClr val="tx1"/>
                  </a:solidFill>
                </a:rPr>
                <a:t>结果＜</a:t>
              </a:r>
              <a:r>
                <a:rPr lang="en-US" altLang="zh-CN" sz="2000" dirty="0">
                  <a:solidFill>
                    <a:schemeClr val="tx1"/>
                  </a:solidFill>
                </a:rPr>
                <a:t>255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255  </a:t>
              </a:r>
              <a:r>
                <a:rPr lang="zh-CN" altLang="en-US" sz="2000" dirty="0">
                  <a:solidFill>
                    <a:schemeClr val="tx1"/>
                  </a:solidFill>
                </a:rPr>
                <a:t>结果≥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4" name="左大括号 3"/>
            <p:cNvSpPr/>
            <p:nvPr/>
          </p:nvSpPr>
          <p:spPr bwMode="auto">
            <a:xfrm>
              <a:off x="5508104" y="6021288"/>
              <a:ext cx="45719" cy="41860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9512" y="2276872"/>
            <a:ext cx="8785101" cy="22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dirty="0">
                <a:solidFill>
                  <a:srgbClr val="FF3399"/>
                </a:solidFill>
                <a:latin typeface="+mn-ea"/>
                <a:ea typeface="+mn-ea"/>
              </a:rPr>
              <a:t>非数值数据的表示小结：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二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进制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，定点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向量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格式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                 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某种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两种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，几种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长度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定点格式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无符号编码，适于</a:t>
            </a:r>
            <a:r>
              <a:rPr lang="zh-CN" altLang="en-US" dirty="0">
                <a:solidFill>
                  <a:schemeClr val="tx1"/>
                </a:solidFill>
              </a:rPr>
              <a:t>简单数据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字符、声音等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向量格式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各元素</a:t>
            </a:r>
            <a:r>
              <a:rPr lang="zh-CN" altLang="en-US" u="sng" dirty="0">
                <a:solidFill>
                  <a:schemeClr val="tx1"/>
                </a:solidFill>
              </a:rPr>
              <a:t>独立编码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某种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两种编码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，适于复杂数据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占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位或多位</a:t>
            </a:r>
            <a:r>
              <a:rPr lang="en-US" altLang="zh-CN" sz="1800" dirty="0">
                <a:solidFill>
                  <a:schemeClr val="tx1"/>
                </a:solidFill>
              </a:rPr>
              <a:t>)                (</a:t>
            </a:r>
            <a:r>
              <a:rPr lang="zh-CN" altLang="en-US" sz="1800" dirty="0">
                <a:solidFill>
                  <a:schemeClr val="tx1"/>
                </a:solidFill>
              </a:rPr>
              <a:t>如布尔数、像素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55</a:t>
            </a:fld>
            <a:endParaRPr lang="en-US" altLang="zh-CN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5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五、数据表示举例</a:t>
            </a: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8587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*常见数据的表示结果：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64147"/>
              </p:ext>
            </p:extLst>
          </p:nvPr>
        </p:nvGraphicFramePr>
        <p:xfrm>
          <a:off x="539552" y="1493640"/>
          <a:ext cx="8424936" cy="343587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编码方式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十</a:t>
                      </a:r>
                      <a:r>
                        <a:rPr kumimoji="1" lang="zh-CN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向量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算术＋校正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(IEEE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754)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定点或向量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都用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减法运算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79388" y="498094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233738" indent="-3233738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en-US" altLang="zh-CN" dirty="0">
                <a:solidFill>
                  <a:schemeClr val="accent2"/>
                </a:solidFill>
              </a:rPr>
              <a:t>IA32</a:t>
            </a:r>
            <a:r>
              <a:rPr lang="zh-CN" altLang="en-US" dirty="0">
                <a:solidFill>
                  <a:schemeClr val="accent2"/>
                </a:solidFill>
              </a:rPr>
              <a:t>的数据表示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b="1" spc="-50" dirty="0">
                <a:solidFill>
                  <a:schemeClr val="tx1"/>
                </a:solidFill>
                <a:latin typeface="宋体" pitchFamily="2" charset="-122"/>
              </a:rPr>
              <a:t>8/16/</a:t>
            </a:r>
            <a:r>
              <a:rPr lang="en-US" altLang="zh-CN" b="1" spc="-50" dirty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en-US" altLang="zh-CN" b="1" spc="-50" dirty="0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b="1" spc="-50" dirty="0">
                <a:solidFill>
                  <a:schemeClr val="tx1"/>
                </a:solidFill>
                <a:latin typeface="宋体" pitchFamily="2" charset="-122"/>
              </a:rPr>
              <a:t>整数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>
                <a:solidFill>
                  <a:schemeClr val="tx1"/>
                </a:solidFill>
              </a:rPr>
              <a:t>含逻辑数</a:t>
            </a:r>
            <a:r>
              <a:rPr lang="en-US" altLang="zh-CN" sz="2000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32/64b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b="1" spc="-50" dirty="0">
                <a:solidFill>
                  <a:schemeClr val="tx1"/>
                </a:solidFill>
              </a:rPr>
              <a:t>，</a:t>
            </a:r>
            <a:endParaRPr lang="en-US" altLang="zh-CN" b="1" spc="-50" dirty="0">
              <a:solidFill>
                <a:schemeClr val="tx1"/>
              </a:solidFill>
            </a:endParaRPr>
          </a:p>
          <a:p>
            <a:pPr marL="3233738" indent="-3233738"/>
            <a:r>
              <a:rPr lang="en-US" altLang="zh-CN" sz="2200" spc="-50" dirty="0">
                <a:solidFill>
                  <a:schemeClr val="tx1"/>
                </a:solidFill>
              </a:rPr>
              <a:t>                        </a:t>
            </a:r>
            <a:r>
              <a:rPr lang="en-US" altLang="zh-CN" b="1" spc="-50" dirty="0">
                <a:solidFill>
                  <a:schemeClr val="tx1"/>
                </a:solidFill>
                <a:latin typeface="宋体" pitchFamily="2" charset="-122"/>
              </a:rPr>
              <a:t>32/48b</a:t>
            </a:r>
            <a:r>
              <a:rPr lang="zh-CN" altLang="en-US" b="1" spc="-50" dirty="0">
                <a:solidFill>
                  <a:schemeClr val="tx1"/>
                </a:solidFill>
                <a:latin typeface="宋体" pitchFamily="2" charset="-122"/>
              </a:rPr>
              <a:t>指针</a:t>
            </a:r>
            <a:r>
              <a:rPr lang="en-US" altLang="zh-CN" sz="2000" b="1" spc="-50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chemeClr val="tx1"/>
                </a:solidFill>
                <a:latin typeface="宋体" pitchFamily="2" charset="-122"/>
              </a:rPr>
              <a:t>定点数</a:t>
            </a:r>
            <a:r>
              <a:rPr lang="en-US" altLang="zh-CN" sz="2000" b="1" spc="-50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b="1" spc="-100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</a:rPr>
              <a:t>8b BCD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数，</a:t>
            </a:r>
            <a:endParaRPr lang="en-US" altLang="zh-CN" b="1" dirty="0">
              <a:solidFill>
                <a:schemeClr val="tx1"/>
              </a:solidFill>
              <a:latin typeface="宋体" pitchFamily="2" charset="-122"/>
            </a:endParaRPr>
          </a:p>
          <a:p>
            <a:pPr marL="3233738" indent="-3233738"/>
            <a:r>
              <a:rPr lang="en-US" altLang="zh-CN" sz="2200" dirty="0">
                <a:solidFill>
                  <a:schemeClr val="tx1"/>
                </a:solidFill>
              </a:rPr>
              <a:t>                       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</a:rPr>
              <a:t>64b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压缩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</a:rPr>
              <a:t>SIMD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数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向量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50" dirty="0">
                <a:solidFill>
                  <a:schemeClr val="tx1"/>
                </a:solidFill>
              </a:rPr>
              <a:t>位域</a:t>
            </a:r>
            <a:endParaRPr lang="zh-CN" altLang="en-US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" name="AutoShape 29"/>
          <p:cNvSpPr>
            <a:spLocks/>
          </p:cNvSpPr>
          <p:nvPr/>
        </p:nvSpPr>
        <p:spPr bwMode="auto">
          <a:xfrm>
            <a:off x="611560" y="5834988"/>
            <a:ext cx="2360377" cy="330316"/>
          </a:xfrm>
          <a:prstGeom prst="borderCallout2">
            <a:avLst>
              <a:gd name="adj1" fmla="val -60"/>
              <a:gd name="adj2" fmla="val 49725"/>
              <a:gd name="adj3" fmla="val -37819"/>
              <a:gd name="adj4" fmla="val 49524"/>
              <a:gd name="adj5" fmla="val -119462"/>
              <a:gd name="adj6" fmla="val 3775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0" dirty="0">
                <a:solidFill>
                  <a:schemeClr val="tx1"/>
                </a:solidFill>
                <a:latin typeface="+mn-lt"/>
              </a:rPr>
              <a:t>Intel Architecture 32bit</a:t>
            </a:r>
            <a:endParaRPr lang="zh-CN" altLang="en-US" sz="18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66" grpId="0"/>
      <p:bldP spid="16" grpId="0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400883"/>
            <a:ext cx="8785224" cy="4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*数据表示与硬件参数的关系：  </a:t>
            </a:r>
            <a:r>
              <a:rPr lang="en-US" altLang="zh-CN" sz="2000" dirty="0">
                <a:solidFill>
                  <a:schemeClr val="tx1"/>
                </a:solidFill>
              </a:rPr>
              <a:t>(ISA</a:t>
            </a:r>
            <a:r>
              <a:rPr lang="zh-CN" altLang="en-US" sz="2000" dirty="0">
                <a:solidFill>
                  <a:schemeClr val="tx1"/>
                </a:solidFill>
              </a:rPr>
              <a:t>研究内容，了解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关联概念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数据类型的长度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i="1" baseline="30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位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←便于数据组合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存储单元长度</a:t>
            </a:r>
            <a:r>
              <a:rPr lang="en-US" altLang="zh-CN" i="1" dirty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即存储器的编址单位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组织思路：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990099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组织结果：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数据的存放：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机器字长</a:t>
            </a:r>
            <a:r>
              <a:rPr lang="en-US" altLang="zh-CN" i="1" dirty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的宽度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确定结果：</a:t>
            </a: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2987825" y="4365104"/>
            <a:ext cx="34563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rgbClr val="C00000"/>
                </a:solidFill>
                <a:latin typeface="+mn-lt"/>
              </a:rPr>
              <a:t>max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sz="2200" dirty="0">
                <a:solidFill>
                  <a:schemeClr val="tx1"/>
                </a:solidFill>
              </a:rPr>
              <a:t>所有</a:t>
            </a:r>
            <a:r>
              <a:rPr lang="zh-CN" altLang="en-US" sz="2200" u="sng" dirty="0">
                <a:solidFill>
                  <a:schemeClr val="tx1"/>
                </a:solidFill>
              </a:rPr>
              <a:t>整数</a:t>
            </a:r>
            <a:r>
              <a:rPr lang="zh-CN" altLang="en-US" sz="2200" dirty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2987824" y="1772816"/>
            <a:ext cx="5976913" cy="233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重</a:t>
            </a:r>
            <a:r>
              <a:rPr lang="zh-CN" altLang="en-US" u="sng" dirty="0">
                <a:solidFill>
                  <a:schemeClr val="tx1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效率、</a:t>
            </a:r>
            <a:r>
              <a:rPr lang="zh-CN" altLang="en-US" dirty="0">
                <a:solidFill>
                  <a:srgbClr val="C00000"/>
                </a:solidFill>
              </a:rPr>
              <a:t>轻</a:t>
            </a:r>
            <a:r>
              <a:rPr lang="zh-CN" altLang="en-US" u="sng" dirty="0">
                <a:solidFill>
                  <a:schemeClr val="tx1"/>
                </a:solidFill>
              </a:rPr>
              <a:t>访问</a:t>
            </a:r>
            <a:r>
              <a:rPr lang="zh-CN" altLang="en-US" dirty="0">
                <a:solidFill>
                  <a:schemeClr val="tx1"/>
                </a:solidFill>
              </a:rPr>
              <a:t>效率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←有效信息的位数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      </a:t>
            </a:r>
            <a:r>
              <a:rPr lang="zh-CN" altLang="en-US" sz="1600" b="0" dirty="0">
                <a:solidFill>
                  <a:schemeClr val="tx1"/>
                </a:solidFill>
              </a:rPr>
              <a:t>  </a:t>
            </a:r>
            <a:r>
              <a:rPr lang="zh-CN" altLang="en-US" sz="1800" b="0" dirty="0">
                <a:solidFill>
                  <a:schemeClr val="tx1"/>
                </a:solidFill>
              </a:rPr>
              <a:t>└←</a:t>
            </a:r>
            <a:r>
              <a:rPr lang="zh-CN" altLang="en-US" sz="1800" dirty="0">
                <a:solidFill>
                  <a:schemeClr val="tx1"/>
                </a:solidFill>
              </a:rPr>
              <a:t>访问可优化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＞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个单元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C00000"/>
                </a:solidFill>
              </a:rPr>
              <a:t>min{</a:t>
            </a:r>
            <a:r>
              <a:rPr lang="zh-CN" altLang="en-US" sz="2200" dirty="0">
                <a:solidFill>
                  <a:schemeClr val="tx1"/>
                </a:solidFill>
              </a:rPr>
              <a:t>所有</a:t>
            </a:r>
            <a:r>
              <a:rPr lang="zh-CN" altLang="en-US" sz="2200" u="sng" dirty="0">
                <a:solidFill>
                  <a:schemeClr val="tx1"/>
                </a:solidFill>
              </a:rPr>
              <a:t>数据类型</a:t>
            </a:r>
            <a:r>
              <a:rPr lang="zh-CN" altLang="en-US" sz="2200" dirty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，通常＝字节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存放在</a:t>
            </a:r>
            <a:r>
              <a:rPr lang="zh-CN" altLang="en-US" u="sng" dirty="0">
                <a:solidFill>
                  <a:srgbClr val="0070C0"/>
                </a:solidFill>
              </a:rPr>
              <a:t>连续的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个存储单元中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≥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地址用</a:t>
            </a:r>
            <a:r>
              <a:rPr lang="zh-CN" altLang="en-US" u="sng" dirty="0">
                <a:solidFill>
                  <a:srgbClr val="0070C0"/>
                </a:solidFill>
                <a:latin typeface="+mn-ea"/>
              </a:rPr>
              <a:t>最小的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单元地址表示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526"/>
          <p:cNvSpPr txBox="1">
            <a:spLocks noChangeArrowheads="1"/>
          </p:cNvSpPr>
          <p:nvPr/>
        </p:nvSpPr>
        <p:spPr bwMode="auto">
          <a:xfrm>
            <a:off x="179512" y="4904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数据表示的学习目标：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目的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为数据运算的实现</a:t>
            </a:r>
            <a:r>
              <a:rPr lang="zh-CN" altLang="en-US" u="sng" dirty="0">
                <a:solidFill>
                  <a:schemeClr val="tx1"/>
                </a:solidFill>
              </a:rPr>
              <a:t>打基础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要求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认知</a:t>
            </a:r>
            <a:r>
              <a:rPr lang="zh-CN" altLang="en-US" dirty="0">
                <a:solidFill>
                  <a:schemeClr val="tx1"/>
                </a:solidFill>
              </a:rPr>
              <a:t>数据表示方法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给定表示方法→进行数据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机器数转换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20272" y="3861048"/>
            <a:ext cx="1800200" cy="1267315"/>
            <a:chOff x="6876256" y="4033893"/>
            <a:chExt cx="1800200" cy="1267315"/>
          </a:xfrm>
        </p:grpSpPr>
        <p:sp>
          <p:nvSpPr>
            <p:cNvPr id="13" name="Text Box 172"/>
            <p:cNvSpPr txBox="1">
              <a:spLocks noChangeArrowheads="1"/>
            </p:cNvSpPr>
            <p:nvPr/>
          </p:nvSpPr>
          <p:spPr bwMode="auto">
            <a:xfrm>
              <a:off x="6876256" y="4223418"/>
              <a:ext cx="433388" cy="10777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200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203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" name="Line 173"/>
            <p:cNvSpPr>
              <a:spLocks noChangeShapeType="1"/>
            </p:cNvSpPr>
            <p:nvPr/>
          </p:nvSpPr>
          <p:spPr bwMode="auto">
            <a:xfrm flipH="1">
              <a:off x="7309644" y="4223419"/>
              <a:ext cx="0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4"/>
            <p:cNvSpPr txBox="1">
              <a:spLocks noChangeArrowheads="1"/>
            </p:cNvSpPr>
            <p:nvPr/>
          </p:nvSpPr>
          <p:spPr bwMode="auto">
            <a:xfrm>
              <a:off x="7309154" y="4261282"/>
              <a:ext cx="792163" cy="9683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C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" name="Line 175"/>
            <p:cNvSpPr>
              <a:spLocks noChangeShapeType="1"/>
            </p:cNvSpPr>
            <p:nvPr/>
          </p:nvSpPr>
          <p:spPr bwMode="auto">
            <a:xfrm flipH="1">
              <a:off x="8099729" y="4223419"/>
              <a:ext cx="1588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7309569" y="450893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7"/>
            <p:cNvSpPr>
              <a:spLocks noChangeShapeType="1"/>
            </p:cNvSpPr>
            <p:nvPr/>
          </p:nvSpPr>
          <p:spPr bwMode="auto">
            <a:xfrm>
              <a:off x="7309644" y="4767842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8"/>
            <p:cNvSpPr>
              <a:spLocks noChangeShapeType="1"/>
            </p:cNvSpPr>
            <p:nvPr/>
          </p:nvSpPr>
          <p:spPr bwMode="auto">
            <a:xfrm>
              <a:off x="7309569" y="4994707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>
              <a:off x="7885708" y="4767842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72"/>
            <p:cNvSpPr txBox="1">
              <a:spLocks noChangeArrowheads="1"/>
            </p:cNvSpPr>
            <p:nvPr/>
          </p:nvSpPr>
          <p:spPr bwMode="auto">
            <a:xfrm>
              <a:off x="7438927" y="4033893"/>
              <a:ext cx="433388" cy="227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8172400" y="4393933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8172400" y="4681965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8172400" y="5114013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 Box 172"/>
            <p:cNvSpPr txBox="1">
              <a:spLocks noChangeArrowheads="1"/>
            </p:cNvSpPr>
            <p:nvPr/>
          </p:nvSpPr>
          <p:spPr bwMode="auto">
            <a:xfrm>
              <a:off x="8388424" y="4221088"/>
              <a:ext cx="288032" cy="10777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&amp;A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zh-CN" sz="1800" dirty="0">
                  <a:solidFill>
                    <a:srgbClr val="990099"/>
                  </a:solidFill>
                </a:rPr>
                <a:t>&amp;B</a:t>
              </a:r>
            </a:p>
            <a:p>
              <a:pPr algn="ctr">
                <a:lnSpc>
                  <a:spcPct val="90000"/>
                </a:lnSpc>
                <a:spcBef>
                  <a:spcPts val="1500"/>
                </a:spcBef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&amp;C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59"/>
    </mc:Choice>
    <mc:Fallback xmlns="">
      <p:transition spd="slow" advTm="200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25" name="Text Box 200"/>
          <p:cNvSpPr txBox="1">
            <a:spLocks noChangeArrowheads="1"/>
          </p:cNvSpPr>
          <p:nvPr/>
        </p:nvSpPr>
        <p:spPr bwMode="auto">
          <a:xfrm>
            <a:off x="827584" y="5184194"/>
            <a:ext cx="8064896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章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若数据从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2#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单元起采用</a:t>
            </a:r>
            <a:r>
              <a:rPr lang="zh-CN" altLang="en-US" sz="2000" b="1" u="sng" dirty="0">
                <a:solidFill>
                  <a:schemeClr val="tx1"/>
                </a:solidFill>
                <a:latin typeface="+mn-ea"/>
                <a:ea typeface="+mn-ea"/>
              </a:rPr>
              <a:t>边界对齐方式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存放，结果如何？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475656" y="4581128"/>
            <a:ext cx="504056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41H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1979712" y="4581128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2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3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71600" y="4293096"/>
            <a:ext cx="7704856" cy="648072"/>
            <a:chOff x="611560" y="4869160"/>
            <a:chExt cx="7704856" cy="648072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111561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971600" y="5157192"/>
              <a:ext cx="73448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971600" y="5517231"/>
              <a:ext cx="734481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61967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363589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464400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565212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66834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17240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12372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62778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13184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15617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6023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428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514806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13995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1187624" y="4869160"/>
              <a:ext cx="7056784" cy="279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 2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3    4 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5 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6 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7    8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9 </a:t>
              </a:r>
              <a:r>
                <a:rPr lang="en-US" altLang="zh-CN" sz="1600" spc="1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10</a:t>
              </a:r>
              <a:r>
                <a:rPr lang="en-US" altLang="zh-CN" sz="1600" spc="3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11   12   13</a:t>
              </a:r>
              <a:r>
                <a:rPr lang="en-US" altLang="zh-CN" sz="1600" spc="2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14   15</a:t>
              </a: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611560" y="5157192"/>
              <a:ext cx="504056" cy="351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</p:txBody>
        </p: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995936" y="4581128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FFH</a:t>
            </a: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5004048" y="4581128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40H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00H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6012160" y="4581128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00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00</a:t>
            </a:r>
            <a:r>
              <a:rPr lang="en-US" altLang="zh-CN" sz="1800" b="1" dirty="0" err="1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2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20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3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42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75656" y="5949280"/>
            <a:ext cx="504056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41H</a:t>
            </a: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483768" y="5949280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2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3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971600" y="5661248"/>
            <a:ext cx="7704856" cy="648072"/>
            <a:chOff x="611560" y="4869160"/>
            <a:chExt cx="7704856" cy="648072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111561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971600" y="5157192"/>
              <a:ext cx="73448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971600" y="5517231"/>
              <a:ext cx="734481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161967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363589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64400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565212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66834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17240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212372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262778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313184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15617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66023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16428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14806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13995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1187624" y="4869160"/>
              <a:ext cx="7056784" cy="279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 2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3    4 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5 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6 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7    8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9 </a:t>
              </a:r>
              <a:r>
                <a:rPr lang="en-US" altLang="zh-CN" sz="1600" b="1" spc="1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10</a:t>
              </a:r>
              <a:r>
                <a:rPr lang="en-US" altLang="zh-CN" sz="1600" b="1" spc="3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11   12   13</a:t>
              </a:r>
              <a:r>
                <a:rPr lang="en-US" altLang="zh-CN" sz="1600" b="1" spc="2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14   15</a:t>
              </a: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611560" y="5157192"/>
              <a:ext cx="504056" cy="351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</p:txBody>
        </p:sp>
      </p:grp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4499992" y="5949280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FFH</a:t>
            </a: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5508104" y="5949280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40H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00H</a:t>
            </a: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6516216" y="5949280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00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00</a:t>
            </a:r>
            <a:r>
              <a:rPr lang="en-US" altLang="zh-CN" sz="1800" b="1" dirty="0" err="1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2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20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3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42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</a:p>
        </p:txBody>
      </p:sp>
      <p:sp>
        <p:nvSpPr>
          <p:cNvPr id="10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1527851" y="4609703"/>
            <a:ext cx="421381" cy="30600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512" y="465053"/>
            <a:ext cx="8784976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800080"/>
                </a:solidFill>
                <a:latin typeface="+mn-ea"/>
                <a:ea typeface="+mn-ea"/>
              </a:rPr>
              <a:t>   测试</a:t>
            </a:r>
            <a:r>
              <a:rPr lang="en-US" altLang="zh-CN" b="1" dirty="0">
                <a:solidFill>
                  <a:srgbClr val="800080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IA32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计算机中，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按字节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编址，数据在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中采用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小端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方式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存放。下列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语句中，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数据从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2#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存储单元起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连续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存放，写出存放结果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char a=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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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; 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//ASCII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码为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41H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b=-36; 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 short c=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b,d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a&amp;c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;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     float e=40;</a:t>
            </a:r>
            <a:endParaRPr lang="en-US" altLang="zh-CN" sz="2200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200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数据表示为：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①机器数长度分别为</a:t>
            </a:r>
            <a:r>
              <a:rPr lang="zh-CN" altLang="en-US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个字节；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        ②编码为 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41H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FFFFFFDCH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FFDCH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0040H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42200000H</a:t>
            </a:r>
          </a:p>
          <a:p>
            <a:pPr>
              <a:spcBef>
                <a:spcPts val="0"/>
              </a:spcBef>
            </a:pPr>
            <a:r>
              <a:rPr lang="en-US" altLang="zh-CN" sz="2200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存放结果为：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24287" y="4609703"/>
            <a:ext cx="1938122" cy="306000"/>
            <a:chOff x="2024287" y="4581128"/>
            <a:chExt cx="1938122" cy="306000"/>
          </a:xfrm>
        </p:grpSpPr>
        <p:sp>
          <p:nvSpPr>
            <p:cNvPr id="118" name="矩形 117"/>
            <p:cNvSpPr/>
            <p:nvPr/>
          </p:nvSpPr>
          <p:spPr bwMode="auto">
            <a:xfrm>
              <a:off x="2024287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2535963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3032399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3541028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37464" y="4609703"/>
            <a:ext cx="933057" cy="306000"/>
            <a:chOff x="4037464" y="4581128"/>
            <a:chExt cx="933057" cy="306000"/>
          </a:xfrm>
        </p:grpSpPr>
        <p:sp>
          <p:nvSpPr>
            <p:cNvPr id="122" name="矩形 121"/>
            <p:cNvSpPr/>
            <p:nvPr/>
          </p:nvSpPr>
          <p:spPr bwMode="auto">
            <a:xfrm>
              <a:off x="4037464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4549140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53196" y="4609703"/>
            <a:ext cx="925437" cy="306000"/>
            <a:chOff x="5053196" y="4581128"/>
            <a:chExt cx="925437" cy="306000"/>
          </a:xfrm>
        </p:grpSpPr>
        <p:sp>
          <p:nvSpPr>
            <p:cNvPr id="124" name="矩形 123"/>
            <p:cNvSpPr/>
            <p:nvPr/>
          </p:nvSpPr>
          <p:spPr bwMode="auto">
            <a:xfrm>
              <a:off x="5053196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5557252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53688" y="4609703"/>
            <a:ext cx="2449798" cy="306000"/>
            <a:chOff x="6053688" y="4581128"/>
            <a:chExt cx="2449798" cy="306000"/>
          </a:xfrm>
        </p:grpSpPr>
        <p:sp>
          <p:nvSpPr>
            <p:cNvPr id="126" name="矩形 125"/>
            <p:cNvSpPr/>
            <p:nvPr/>
          </p:nvSpPr>
          <p:spPr bwMode="auto">
            <a:xfrm>
              <a:off x="6053688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6565364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7061800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7570429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8082105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 bwMode="auto">
          <a:xfrm>
            <a:off x="5148064" y="3140968"/>
            <a:ext cx="1944216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627784" y="3547078"/>
            <a:ext cx="540000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383868" y="3547078"/>
            <a:ext cx="1432621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111659" y="3547078"/>
            <a:ext cx="828494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156176" y="3547078"/>
            <a:ext cx="864096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36296" y="3547078"/>
            <a:ext cx="1432621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11760" y="3847214"/>
            <a:ext cx="2088232" cy="585453"/>
            <a:chOff x="2411760" y="3468446"/>
            <a:chExt cx="2088232" cy="585453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H="1">
              <a:off x="2411760" y="3468446"/>
              <a:ext cx="2088232" cy="58545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2897784" y="3487174"/>
              <a:ext cx="1242168" cy="56672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49" name="Text Box 131"/>
          <p:cNvSpPr txBox="1">
            <a:spLocks noChangeArrowheads="1"/>
          </p:cNvSpPr>
          <p:nvPr/>
        </p:nvSpPr>
        <p:spPr bwMode="auto">
          <a:xfrm>
            <a:off x="5111658" y="1447559"/>
            <a:ext cx="3564798" cy="1534399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 b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小端方式存放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数据</a:t>
            </a:r>
            <a:r>
              <a:rPr lang="zh-CN" altLang="en-US" sz="2000" u="sng" dirty="0">
                <a:solidFill>
                  <a:schemeClr val="tx1"/>
                </a:solidFill>
              </a:rPr>
              <a:t>按字节顺序</a:t>
            </a:r>
            <a:r>
              <a:rPr lang="zh-CN" altLang="en-US" sz="2000" dirty="0">
                <a:solidFill>
                  <a:schemeClr val="tx1"/>
                </a:solidFill>
              </a:rPr>
              <a:t>存放，</a:t>
            </a:r>
            <a:r>
              <a:rPr lang="zh-CN" altLang="en-US" sz="2000" u="sng" dirty="0">
                <a:solidFill>
                  <a:schemeClr val="tx1"/>
                </a:solidFill>
              </a:rPr>
              <a:t>地址最小</a:t>
            </a:r>
            <a:r>
              <a:rPr lang="zh-CN" altLang="en-US" sz="2000" dirty="0">
                <a:solidFill>
                  <a:schemeClr val="tx1"/>
                </a:solidFill>
              </a:rPr>
              <a:t>的单元存放</a:t>
            </a:r>
            <a:r>
              <a:rPr lang="zh-CN" altLang="en-US" sz="2000" u="sng" dirty="0">
                <a:solidFill>
                  <a:schemeClr val="tx1"/>
                </a:solidFill>
              </a:rPr>
              <a:t>最低有效字节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如：数据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放在</a:t>
            </a:r>
            <a:r>
              <a:rPr lang="en-US" altLang="zh-CN" sz="1800" dirty="0">
                <a:solidFill>
                  <a:schemeClr val="tx1"/>
                </a:solidFill>
              </a:rPr>
              <a:t>40#</a:t>
            </a:r>
            <a:r>
              <a:rPr lang="zh-CN" altLang="en-US" sz="1800" dirty="0">
                <a:solidFill>
                  <a:schemeClr val="tx1"/>
                </a:solidFill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</a:rPr>
              <a:t>43#</a:t>
            </a:r>
            <a:r>
              <a:rPr lang="zh-CN" altLang="en-US" sz="1800" dirty="0">
                <a:solidFill>
                  <a:schemeClr val="tx1"/>
                </a:solidFill>
              </a:rPr>
              <a:t>单元时，</a:t>
            </a:r>
            <a:r>
              <a:rPr lang="en-US" altLang="zh-CN" sz="1800" dirty="0">
                <a:solidFill>
                  <a:schemeClr val="tx1"/>
                </a:solidFill>
              </a:rPr>
              <a:t>40#</a:t>
            </a:r>
            <a:r>
              <a:rPr lang="zh-CN" altLang="en-US" sz="1800" dirty="0">
                <a:solidFill>
                  <a:schemeClr val="tx1"/>
                </a:solidFill>
              </a:rPr>
              <a:t>单元存放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,…</a:t>
            </a:r>
          </a:p>
        </p:txBody>
      </p:sp>
      <p:sp>
        <p:nvSpPr>
          <p:cNvPr id="107" name="AutoShape 2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AutoShape 62">
            <a:hlinkClick r:id="rId4" action="ppaction://hlinkpres?slideindex=47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873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0" grpId="0"/>
      <p:bldP spid="81" grpId="0"/>
      <p:bldP spid="102" grpId="0"/>
      <p:bldP spid="103" grpId="0"/>
      <p:bldP spid="104" grpId="0"/>
      <p:bldP spid="109" grpId="0" animBg="1"/>
      <p:bldP spid="108" grpId="0" animBg="1"/>
      <p:bldP spid="110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§2.3 </a:t>
            </a:r>
            <a:r>
              <a:rPr lang="zh-CN" altLang="en-US" sz="2800" dirty="0">
                <a:solidFill>
                  <a:schemeClr val="tx1"/>
                </a:solidFill>
              </a:rPr>
              <a:t>定点数的运算</a:t>
            </a:r>
          </a:p>
        </p:txBody>
      </p:sp>
      <p:sp>
        <p:nvSpPr>
          <p:cNvPr id="12" name="右箭头 11">
            <a:hlinkClick r:id="rId5" action="ppaction://hlinksldjump"/>
          </p:cNvPr>
          <p:cNvSpPr/>
          <p:nvPr/>
        </p:nvSpPr>
        <p:spPr bwMode="auto">
          <a:xfrm>
            <a:off x="7164288" y="260648"/>
            <a:ext cx="1765430" cy="549526"/>
          </a:xfrm>
          <a:prstGeom prst="rightArrow">
            <a:avLst>
              <a:gd name="adj1" fmla="val 51587"/>
              <a:gd name="adj2" fmla="val 41927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回顾逻辑部件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一、定点加减运算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8372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*运算类型：</a:t>
            </a:r>
            <a:r>
              <a:rPr lang="zh-CN" altLang="en-US" dirty="0">
                <a:solidFill>
                  <a:schemeClr val="tx1"/>
                </a:solidFill>
              </a:rPr>
              <a:t>补码加减、无符号加减，原码加减、移码加减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*运算实现：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u="sng" dirty="0">
                <a:solidFill>
                  <a:schemeClr val="tx1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，需要</a:t>
            </a:r>
            <a:r>
              <a:rPr lang="zh-CN" altLang="en-US" u="sng" dirty="0">
                <a:solidFill>
                  <a:schemeClr val="tx1"/>
                </a:solidFill>
              </a:rPr>
              <a:t>判断溢出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75777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323504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运算规则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*加法：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875002"/>
            <a:ext cx="355890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推导</a:t>
            </a:r>
            <a:r>
              <a:rPr lang="en-US" altLang="zh-CN" sz="2000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[A]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=[A+B]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(-B)]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131839" y="3379058"/>
            <a:ext cx="3240361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125068"/>
              <a:gd name="adj6" fmla="val -1809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数据用补码表示→结果为补码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60319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51720" y="5108994"/>
            <a:ext cx="6912768" cy="1344342"/>
            <a:chOff x="1619672" y="4893204"/>
            <a:chExt cx="6912768" cy="1344342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619672" y="4893204"/>
              <a:ext cx="4104456" cy="1344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=01001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[A-B]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>
                <a:lnSpc>
                  <a:spcPct val="114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>
                  <a:solidFill>
                    <a:srgbClr val="990099"/>
                  </a:solidFill>
                </a:rPr>
                <a:t>00110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565220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59107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8588"/>
              <a:ext cx="2665240" cy="122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 11101 [-3]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+ 01001 [+9]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1 </a:t>
              </a:r>
              <a:r>
                <a:rPr lang="en-US" altLang="zh-CN" sz="2200" dirty="0">
                  <a:solidFill>
                    <a:srgbClr val="990099"/>
                  </a:solidFill>
                </a:rPr>
                <a:t>00110 [+6]</a:t>
              </a:r>
              <a:r>
                <a:rPr lang="zh-CN" altLang="en-US" sz="2200" baseline="-18000" dirty="0">
                  <a:solidFill>
                    <a:srgbClr val="990099"/>
                  </a:solidFill>
                </a:rPr>
                <a:t>补</a:t>
              </a:r>
              <a:endParaRPr lang="en-US" altLang="zh-CN" sz="2200" baseline="-18000" dirty="0">
                <a:solidFill>
                  <a:srgbClr val="990099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>
                  <a:solidFill>
                    <a:schemeClr val="accent2"/>
                  </a:solidFill>
                </a:rPr>
                <a:t>→进位丢弃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无符号的加减、移位、乘法的运算规则、部件组织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79512" y="5445224"/>
            <a:ext cx="29523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运算的逻辑实现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溢出判断逻辑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6899"/>
    </mc:Choice>
    <mc:Fallback xmlns="">
      <p:transition spd="slow" advTm="6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  <p:bldP spid="27" grpId="0"/>
      <p:bldP spid="27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331516" y="764704"/>
            <a:ext cx="7560964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000011</a:t>
            </a:r>
            <a:r>
              <a:rPr lang="zh-CN" altLang="en-US" dirty="0">
                <a:solidFill>
                  <a:schemeClr val="tx1"/>
                </a:solidFill>
              </a:rPr>
              <a:t>， 结果对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=110110+110011=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101001</a:t>
            </a:r>
            <a:r>
              <a:rPr lang="zh-CN" altLang="en-US" dirty="0">
                <a:solidFill>
                  <a:schemeClr val="tx1"/>
                </a:solidFill>
              </a:rPr>
              <a:t>，结果对</a:t>
            </a: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5755322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spc="-100" dirty="0">
                <a:solidFill>
                  <a:schemeClr val="tx1"/>
                </a:solidFill>
              </a:rPr>
              <a:t>整数用</a:t>
            </a:r>
            <a:r>
              <a:rPr lang="en-US" altLang="zh-CN" spc="-100" dirty="0">
                <a:solidFill>
                  <a:schemeClr val="tx1"/>
                </a:solidFill>
              </a:rPr>
              <a:t>8</a:t>
            </a:r>
            <a:r>
              <a:rPr lang="zh-CN" altLang="en-US" spc="-100" dirty="0">
                <a:solidFill>
                  <a:schemeClr val="tx1"/>
                </a:solidFill>
              </a:rPr>
              <a:t>位补码表示，</a:t>
            </a:r>
            <a:r>
              <a:rPr lang="en-US" altLang="zh-CN" spc="-100" dirty="0">
                <a:solidFill>
                  <a:schemeClr val="tx1"/>
                </a:solidFill>
              </a:rPr>
              <a:t>A=+15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B=+24</a:t>
            </a:r>
            <a:r>
              <a:rPr lang="zh-CN" altLang="en-US" spc="-100" dirty="0">
                <a:solidFill>
                  <a:schemeClr val="tx1"/>
                </a:solidFill>
              </a:rPr>
              <a:t>，求</a:t>
            </a:r>
            <a:r>
              <a:rPr lang="en-US" altLang="zh-CN" spc="-100" dirty="0">
                <a:solidFill>
                  <a:schemeClr val="tx1"/>
                </a:solidFill>
              </a:rPr>
              <a:t>[A+B]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endParaRPr lang="en-US" altLang="zh-CN" spc="-100" baseline="-18000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478960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运算特征：</a:t>
            </a:r>
            <a:r>
              <a:rPr lang="zh-CN" altLang="en-US" dirty="0">
                <a:solidFill>
                  <a:schemeClr val="tx1"/>
                </a:solidFill>
              </a:rPr>
              <a:t>①减法</a:t>
            </a:r>
            <a:r>
              <a:rPr lang="zh-CN" altLang="en-US" dirty="0">
                <a:solidFill>
                  <a:srgbClr val="990099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不比较大小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</a:rPr>
              <a:t>②符号</a:t>
            </a:r>
            <a:r>
              <a:rPr lang="zh-CN" altLang="en-US" dirty="0">
                <a:solidFill>
                  <a:srgbClr val="990099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与数值一起运算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79388" y="2096413"/>
            <a:ext cx="8857108" cy="270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    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位补码加减运算结果的</a:t>
            </a:r>
            <a:r>
              <a:rPr lang="zh-CN" altLang="en-US" u="sng" dirty="0">
                <a:solidFill>
                  <a:schemeClr val="tx1"/>
                </a:solidFill>
              </a:rPr>
              <a:t>符号特征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结果</a:t>
            </a:r>
            <a:r>
              <a:rPr lang="zh-CN" altLang="en-US" sz="2000" u="sng" dirty="0">
                <a:solidFill>
                  <a:schemeClr val="tx1"/>
                </a:solidFill>
              </a:rPr>
              <a:t>不溢出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3+2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3-(-2)  3+(-2)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3-2   -3+2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-3-(-2)   -3+(-2)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-3-2</a:t>
            </a: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tx1"/>
                </a:solidFill>
              </a:rPr>
              <a:t>+ 0010</a:t>
            </a:r>
            <a:r>
              <a:rPr lang="en-US" altLang="zh-CN" sz="2000" dirty="0">
                <a:solidFill>
                  <a:schemeClr val="tx1"/>
                </a:solidFill>
              </a:rPr>
              <a:t>([+2]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+ 1110</a:t>
            </a:r>
            <a:r>
              <a:rPr lang="en-US" altLang="zh-CN" sz="2000" dirty="0">
                <a:solidFill>
                  <a:schemeClr val="tx1"/>
                </a:solidFill>
              </a:rPr>
              <a:t>([-2]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+ 0010</a:t>
            </a:r>
            <a:r>
              <a:rPr lang="en-US" altLang="zh-CN" sz="2000" dirty="0">
                <a:solidFill>
                  <a:schemeClr val="tx1"/>
                </a:solidFill>
              </a:rPr>
              <a:t>([+2]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+ 1110</a:t>
            </a:r>
            <a:r>
              <a:rPr lang="en-US" altLang="zh-CN" sz="2000" dirty="0">
                <a:solidFill>
                  <a:schemeClr val="tx1"/>
                </a:solidFill>
              </a:rPr>
              <a:t>([-2]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([+5]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001</a:t>
            </a:r>
            <a:r>
              <a:rPr lang="en-US" altLang="zh-CN" sz="2000" dirty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111</a:t>
            </a:r>
            <a:r>
              <a:rPr lang="en-US" altLang="zh-CN" sz="2000" dirty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/>
                </a:solidFill>
              </a:rPr>
              <a:t>     [</a:t>
            </a:r>
            <a:r>
              <a:rPr lang="zh-CN" altLang="en-US" sz="1600" dirty="0">
                <a:solidFill>
                  <a:schemeClr val="tx1"/>
                </a:solidFill>
              </a:rPr>
              <a:t>本身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本身＝本身</a:t>
            </a:r>
            <a:r>
              <a:rPr lang="en-US" altLang="zh-CN" sz="1600" dirty="0">
                <a:solidFill>
                  <a:schemeClr val="tx1"/>
                </a:solidFill>
              </a:rPr>
              <a:t>]   [</a:t>
            </a:r>
            <a:r>
              <a:rPr lang="zh-CN" altLang="en-US" sz="1600" dirty="0">
                <a:solidFill>
                  <a:schemeClr val="tx1"/>
                </a:solidFill>
              </a:rPr>
              <a:t>本身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补数＝本身</a:t>
            </a:r>
            <a:r>
              <a:rPr lang="en-US" altLang="zh-CN" sz="1600" dirty="0">
                <a:solidFill>
                  <a:schemeClr val="tx1"/>
                </a:solidFill>
              </a:rPr>
              <a:t>]   [</a:t>
            </a:r>
            <a:r>
              <a:rPr lang="zh-CN" altLang="en-US" sz="1600" dirty="0">
                <a:solidFill>
                  <a:schemeClr val="tx1"/>
                </a:solidFill>
              </a:rPr>
              <a:t>本身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补数＝补数</a:t>
            </a:r>
            <a:r>
              <a:rPr lang="en-US" altLang="zh-CN" sz="1600" dirty="0">
                <a:solidFill>
                  <a:schemeClr val="tx1"/>
                </a:solidFill>
              </a:rPr>
              <a:t>]    [</a:t>
            </a:r>
            <a:r>
              <a:rPr lang="zh-CN" altLang="en-US" sz="1600" dirty="0">
                <a:solidFill>
                  <a:schemeClr val="tx1"/>
                </a:solidFill>
              </a:rPr>
              <a:t>补数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补数＝补数</a:t>
            </a:r>
            <a:r>
              <a:rPr lang="en-US" altLang="zh-CN" sz="16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chemeClr val="tx1"/>
                </a:solidFill>
              </a:rPr>
              <a:t>     [</a:t>
            </a:r>
            <a:r>
              <a:rPr lang="zh-CN" altLang="en-US" sz="1600" dirty="0">
                <a:solidFill>
                  <a:schemeClr val="tx1"/>
                </a:solidFill>
              </a:rPr>
              <a:t>符号位＝正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zh-CN" altLang="en-US" sz="1600" dirty="0">
                <a:solidFill>
                  <a:srgbClr val="FF3399"/>
                </a:solidFill>
              </a:rPr>
              <a:t>  </a:t>
            </a:r>
            <a:r>
              <a:rPr lang="en-US" altLang="zh-CN" sz="1600" dirty="0">
                <a:solidFill>
                  <a:schemeClr val="tx1"/>
                </a:solidFill>
              </a:rPr>
              <a:t>     [</a:t>
            </a:r>
            <a:r>
              <a:rPr lang="zh-CN" altLang="en-US" sz="1600" dirty="0">
                <a:solidFill>
                  <a:schemeClr val="tx1"/>
                </a:solidFill>
              </a:rPr>
              <a:t>符号位＝正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zh-CN" altLang="en-US" sz="1600" dirty="0">
                <a:solidFill>
                  <a:srgbClr val="FF3399"/>
                </a:solidFill>
              </a:rPr>
              <a:t>  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    [</a:t>
            </a:r>
            <a:r>
              <a:rPr lang="zh-CN" altLang="en-US" sz="1600" dirty="0">
                <a:solidFill>
                  <a:schemeClr val="tx1"/>
                </a:solidFill>
              </a:rPr>
              <a:t>符号位＝负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zh-CN" altLang="en-US" sz="1600" dirty="0">
                <a:solidFill>
                  <a:srgbClr val="FF3399"/>
                </a:solidFill>
              </a:rPr>
              <a:t>  </a:t>
            </a:r>
            <a:r>
              <a:rPr lang="en-US" altLang="zh-CN" sz="1600" dirty="0">
                <a:solidFill>
                  <a:schemeClr val="tx1"/>
                </a:solidFill>
              </a:rPr>
              <a:t>      [</a:t>
            </a:r>
            <a:r>
              <a:rPr lang="zh-CN" altLang="en-US" sz="1600" dirty="0">
                <a:solidFill>
                  <a:schemeClr val="tx1"/>
                </a:solidFill>
              </a:rPr>
              <a:t>符号位＝负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2" name="圆角右箭头 1"/>
          <p:cNvSpPr/>
          <p:nvPr/>
        </p:nvSpPr>
        <p:spPr bwMode="auto">
          <a:xfrm rot="10800000">
            <a:off x="6192688" y="4784592"/>
            <a:ext cx="1187624" cy="741168"/>
          </a:xfrm>
          <a:prstGeom prst="bentArrow">
            <a:avLst>
              <a:gd name="adj1" fmla="val 9883"/>
              <a:gd name="adj2" fmla="val 15870"/>
              <a:gd name="adj3" fmla="val 32559"/>
              <a:gd name="adj4" fmla="val 43750"/>
            </a:avLst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051374" y="4369128"/>
            <a:ext cx="6697090" cy="428024"/>
            <a:chOff x="2051374" y="4337190"/>
            <a:chExt cx="6697090" cy="428024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H="1">
              <a:off x="2051374" y="4337190"/>
              <a:ext cx="216370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4111142" y="4337190"/>
              <a:ext cx="21619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6155830" y="4337190"/>
              <a:ext cx="21619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H="1">
              <a:off x="8316070" y="4337190"/>
              <a:ext cx="21619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2051596" y="4365104"/>
              <a:ext cx="6696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   </a:t>
              </a: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  </a:t>
              </a: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    </a:t>
              </a: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3"/>
    </mc:Choice>
    <mc:Fallback xmlns="">
      <p:transition spd="slow" advTm="18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1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61296" grpId="0"/>
      <p:bldP spid="26129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3893" y="836712"/>
            <a:ext cx="349200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数学上的数据：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 marL="2336800" indent="-23368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u="sng" dirty="0">
              <a:solidFill>
                <a:srgbClr val="990099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511425" indent="-2511425">
              <a:lnSpc>
                <a:spcPct val="90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2511425" indent="-2511425"/>
            <a:endParaRPr lang="en-US" altLang="zh-CN" sz="2000" dirty="0">
              <a:solidFill>
                <a:schemeClr val="accent2"/>
              </a:solidFill>
            </a:endParaRPr>
          </a:p>
          <a:p>
            <a:pPr marL="2511425" indent="-2511425"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机器数编码的类型：     </a:t>
            </a:r>
            <a:endParaRPr lang="zh-CN" altLang="en-US" dirty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4804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二、机器数及其编码</a:t>
            </a:r>
          </a:p>
        </p:txBody>
      </p:sp>
      <p:sp>
        <p:nvSpPr>
          <p:cNvPr id="17" name="Text Box 349"/>
          <p:cNvSpPr txBox="1">
            <a:spLocks noChangeArrowheads="1"/>
          </p:cNvSpPr>
          <p:nvPr/>
        </p:nvSpPr>
        <p:spPr bwMode="auto">
          <a:xfrm>
            <a:off x="539552" y="5733256"/>
            <a:ext cx="8280920" cy="400110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3399"/>
                </a:solidFill>
              </a:rPr>
              <a:t>※</a:t>
            </a:r>
            <a:r>
              <a:rPr lang="zh-CN" altLang="en-US" sz="2000" dirty="0">
                <a:solidFill>
                  <a:srgbClr val="FF3399"/>
                </a:solidFill>
              </a:rPr>
              <a:t>约定：</a:t>
            </a:r>
            <a:r>
              <a:rPr lang="zh-CN" altLang="en-US" sz="2000" dirty="0">
                <a:solidFill>
                  <a:schemeClr val="tx1"/>
                </a:solidFill>
              </a:rPr>
              <a:t>本章数据的</a:t>
            </a:r>
            <a:r>
              <a:rPr lang="zh-CN" altLang="en-US" sz="2000" u="sng" dirty="0">
                <a:solidFill>
                  <a:schemeClr val="tx1"/>
                </a:solidFill>
              </a:rPr>
              <a:t>书写方式</a:t>
            </a:r>
            <a:r>
              <a:rPr lang="zh-CN" altLang="en-US" sz="2000" dirty="0">
                <a:solidFill>
                  <a:schemeClr val="tx1"/>
                </a:solidFill>
              </a:rPr>
              <a:t>默认为二进制、省略后缀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，特殊说明除外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0352" y="3468349"/>
            <a:ext cx="609972" cy="216025"/>
            <a:chOff x="7543378" y="3760465"/>
            <a:chExt cx="609972" cy="216025"/>
          </a:xfrm>
        </p:grpSpPr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7543378" y="3760466"/>
              <a:ext cx="263968" cy="216024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655935" y="2617434"/>
            <a:ext cx="7236545" cy="168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zh-CN" altLang="en-US" dirty="0">
                <a:solidFill>
                  <a:schemeClr val="tx1"/>
                </a:solidFill>
              </a:rPr>
              <a:t> 指计算机内部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>
                <a:solidFill>
                  <a:schemeClr val="tx1"/>
                </a:solidFill>
              </a:rPr>
              <a:t>的数据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511425" indent="-2511425">
              <a:lnSpc>
                <a:spcPct val="90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└</a:t>
            </a:r>
            <a:r>
              <a:rPr lang="zh-CN" altLang="en-US" sz="1800" dirty="0">
                <a:solidFill>
                  <a:schemeClr val="tx1"/>
                </a:solidFill>
              </a:rPr>
              <a:t>→二进制→</a:t>
            </a:r>
            <a:r>
              <a:rPr lang="zh-CN" altLang="en-US" sz="1800" b="0" dirty="0">
                <a:solidFill>
                  <a:schemeClr val="tx1"/>
                </a:solidFill>
              </a:rPr>
              <a:t>┘    └</a:t>
            </a:r>
            <a:r>
              <a:rPr lang="zh-CN" altLang="en-US" sz="1800" dirty="0">
                <a:solidFill>
                  <a:schemeClr val="tx1"/>
                </a:solidFill>
              </a:rPr>
              <a:t>→包括符号、小数点的表示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511425" indent="-2511425">
              <a:spcBef>
                <a:spcPts val="30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指数学上带</a:t>
            </a:r>
            <a:r>
              <a:rPr lang="en-US" altLang="zh-CN" dirty="0">
                <a:solidFill>
                  <a:schemeClr val="tx1"/>
                </a:solidFill>
              </a:rPr>
              <a:t>+/-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的数据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1872084" y="4653136"/>
            <a:ext cx="7236420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zh-CN" altLang="en-US" dirty="0">
                <a:solidFill>
                  <a:schemeClr val="tx1"/>
                </a:solidFill>
              </a:rPr>
              <a:t>便于硬件</a:t>
            </a:r>
            <a:r>
              <a:rPr lang="zh-CN" altLang="en-US" u="sng" dirty="0">
                <a:solidFill>
                  <a:schemeClr val="tx1"/>
                </a:solidFill>
              </a:rPr>
              <a:t>实现运算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spc="-130" dirty="0">
                <a:solidFill>
                  <a:schemeClr val="tx1"/>
                </a:solidFill>
              </a:rPr>
              <a:t>如符号</a:t>
            </a:r>
            <a:r>
              <a:rPr lang="en-US" altLang="zh-CN" sz="2000" spc="-130" dirty="0">
                <a:solidFill>
                  <a:schemeClr val="tx1"/>
                </a:solidFill>
              </a:rPr>
              <a:t>/</a:t>
            </a:r>
            <a:r>
              <a:rPr lang="zh-CN" altLang="en-US" sz="2000" spc="-130" dirty="0">
                <a:solidFill>
                  <a:schemeClr val="tx1"/>
                </a:solidFill>
              </a:rPr>
              <a:t>数值</a:t>
            </a:r>
            <a:r>
              <a:rPr lang="zh-CN" altLang="en-US" sz="2000" u="sng" spc="-130" dirty="0">
                <a:solidFill>
                  <a:srgbClr val="990099"/>
                </a:solidFill>
              </a:rPr>
              <a:t>一起</a:t>
            </a:r>
            <a:r>
              <a:rPr lang="zh-CN" altLang="en-US" sz="2000" spc="-130" dirty="0">
                <a:solidFill>
                  <a:schemeClr val="tx1"/>
                </a:solidFill>
              </a:rPr>
              <a:t>运算、减法</a:t>
            </a:r>
            <a:r>
              <a:rPr lang="zh-CN" altLang="en-US" sz="2000" u="sng" spc="-130" dirty="0">
                <a:solidFill>
                  <a:srgbClr val="990099"/>
                </a:solidFill>
              </a:rPr>
              <a:t>不比较</a:t>
            </a:r>
            <a:r>
              <a:rPr lang="zh-CN" altLang="en-US" sz="2000" spc="-130" dirty="0">
                <a:solidFill>
                  <a:schemeClr val="tx1"/>
                </a:solidFill>
              </a:rPr>
              <a:t>大小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511425" indent="-2511425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原码、补码、反码、移码等，均用</a:t>
            </a:r>
            <a:r>
              <a:rPr lang="zh-CN" altLang="en-US" u="sng" dirty="0">
                <a:solidFill>
                  <a:srgbClr val="FF33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907704" y="1281252"/>
            <a:ext cx="702039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符号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数码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小数点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数码</a:t>
            </a:r>
            <a:r>
              <a:rPr lang="en-US" altLang="zh-CN" dirty="0">
                <a:solidFill>
                  <a:schemeClr val="tx1"/>
                </a:solidFill>
              </a:rPr>
              <a:t>]  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[ ]</a:t>
            </a:r>
            <a:r>
              <a:rPr lang="zh-CN" altLang="en-US" sz="1800" dirty="0">
                <a:solidFill>
                  <a:schemeClr val="tx1"/>
                </a:solidFill>
              </a:rPr>
              <a:t>表示可缺省</a:t>
            </a:r>
            <a:endParaRPr lang="en-US" altLang="zh-CN" dirty="0">
              <a:solidFill>
                <a:schemeClr val="tx1"/>
              </a:solidFill>
            </a:endParaRPr>
          </a:p>
          <a:p>
            <a:pPr marL="2336800" indent="-2336800">
              <a:lnSpc>
                <a:spcPct val="10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如：</a:t>
            </a:r>
            <a:r>
              <a:rPr lang="en-US" altLang="zh-CN" sz="2000" dirty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       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减法先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3779912" y="836712"/>
            <a:ext cx="3384376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-4996"/>
              <a:gd name="adj6" fmla="val -24011"/>
            </a:avLst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bg1">
                    <a:lumMod val="85000"/>
                  </a:schemeClr>
                </a:solidFill>
              </a:rPr>
              <a:t>内容：常见的类型、每种的编码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220072" y="1244377"/>
            <a:ext cx="1193377" cy="839779"/>
            <a:chOff x="5222256" y="1244377"/>
            <a:chExt cx="1193377" cy="839779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6199609" y="1244377"/>
              <a:ext cx="216024" cy="81120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CC99FF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 Box 83"/>
          <p:cNvSpPr txBox="1">
            <a:spLocks noChangeArrowheads="1"/>
          </p:cNvSpPr>
          <p:nvPr/>
        </p:nvSpPr>
        <p:spPr bwMode="auto">
          <a:xfrm>
            <a:off x="179389" y="705693"/>
            <a:ext cx="6480843" cy="294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加减运算规则特点：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加法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sz="1600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    减法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sz="1600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实现思路：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加减法器组成：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Text Box 101"/>
          <p:cNvSpPr txBox="1">
            <a:spLocks noChangeArrowheads="1"/>
          </p:cNvSpPr>
          <p:nvPr/>
        </p:nvSpPr>
        <p:spPr bwMode="auto">
          <a:xfrm>
            <a:off x="6948352" y="2636912"/>
            <a:ext cx="1512080" cy="405602"/>
          </a:xfrm>
          <a:prstGeom prst="rect">
            <a:avLst/>
          </a:prstGeom>
          <a:solidFill>
            <a:srgbClr val="CCECFF"/>
          </a:solidFill>
          <a:ln w="12700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115616" y="2125305"/>
            <a:ext cx="77883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运算用</a:t>
            </a:r>
            <a:r>
              <a:rPr lang="zh-CN" altLang="en-US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实现，加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减区分用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rgbClr val="990099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en-US" altLang="zh-CN" dirty="0">
                <a:solidFill>
                  <a:schemeClr val="tx1"/>
                </a:solidFill>
              </a:rPr>
              <a:t>(0/1)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[A±B]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运算的逻辑实现</a:t>
            </a: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2766431" y="3068960"/>
            <a:ext cx="61260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运算处理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加法器及异或门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＋溢出判断，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为溢出标志，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为进位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借位标志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稍后讨论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804248" y="1412776"/>
            <a:ext cx="2016224" cy="357189"/>
          </a:xfrm>
          <a:prstGeom prst="wedgeRectCallout">
            <a:avLst>
              <a:gd name="adj1" fmla="val -65742"/>
              <a:gd name="adj2" fmla="val 36351"/>
            </a:avLst>
          </a:prstGeom>
          <a:noFill/>
          <a:ln w="12700" algn="ctr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用于区分加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220072" y="6029582"/>
            <a:ext cx="3539900" cy="396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719138" indent="-719138"/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</a:rPr>
              <a:t>op=1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en-US" altLang="zh-CN" sz="2000" dirty="0">
                <a:solidFill>
                  <a:schemeClr val="tx1"/>
                </a:solidFill>
              </a:rPr>
              <a:t>ADD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如何实现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41204" y="2060848"/>
            <a:ext cx="3007061" cy="197983"/>
            <a:chOff x="3923928" y="2055581"/>
            <a:chExt cx="3007061" cy="197983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3923928" y="2055581"/>
              <a:ext cx="1098624" cy="1979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6407571" y="2084156"/>
              <a:ext cx="523417" cy="16940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H="1" flipV="1">
              <a:off x="5886784" y="2120038"/>
              <a:ext cx="1044205" cy="1335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8" name="组合 27"/>
          <p:cNvGrpSpPr/>
          <p:nvPr/>
        </p:nvGrpSpPr>
        <p:grpSpPr>
          <a:xfrm>
            <a:off x="5568451" y="2055581"/>
            <a:ext cx="731741" cy="246689"/>
            <a:chOff x="5575882" y="2055581"/>
            <a:chExt cx="731741" cy="246689"/>
          </a:xfrm>
        </p:grpSpPr>
        <p:cxnSp>
          <p:nvCxnSpPr>
            <p:cNvPr id="19" name="直接箭头连接符 18"/>
            <p:cNvCxnSpPr/>
            <p:nvPr/>
          </p:nvCxnSpPr>
          <p:spPr bwMode="auto">
            <a:xfrm rot="10800000">
              <a:off x="5575882" y="2086248"/>
              <a:ext cx="731741" cy="216022"/>
            </a:xfrm>
            <a:prstGeom prst="bentConnector3">
              <a:avLst>
                <a:gd name="adj1" fmla="val 99754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6307621" y="2055581"/>
              <a:ext cx="0" cy="2466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AutoShape 16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5" name="Text Box 83"/>
          <p:cNvSpPr txBox="1">
            <a:spLocks noChangeArrowheads="1"/>
          </p:cNvSpPr>
          <p:nvPr/>
        </p:nvSpPr>
        <p:spPr bwMode="auto">
          <a:xfrm>
            <a:off x="3421015" y="705693"/>
            <a:ext cx="32392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zh-CN" altLang="en-US" u="sng" dirty="0">
                <a:solidFill>
                  <a:schemeClr val="tx1"/>
                </a:solidFill>
              </a:rPr>
              <a:t>可统一</a:t>
            </a:r>
            <a:r>
              <a:rPr lang="zh-CN" altLang="en-US" dirty="0">
                <a:solidFill>
                  <a:schemeClr val="tx1"/>
                </a:solidFill>
              </a:rPr>
              <a:t>处理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262066" y="1689682"/>
            <a:ext cx="50362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62">
            <a:hlinkClick r:id="rId6" action="ppaction://hlinkpres?slideindex=10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5130329" y="647770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  <p:sp>
        <p:nvSpPr>
          <p:cNvPr id="55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5400000">
            <a:off x="6084515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400" u="none" dirty="0">
                <a:solidFill>
                  <a:schemeClr val="bg2"/>
                </a:solidFill>
                <a:latin typeface="+mn-ea"/>
                <a:ea typeface="+mn-ea"/>
              </a:rPr>
              <a:t>100</a:t>
            </a:r>
            <a:endParaRPr lang="zh-CN" altLang="en-US" sz="14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1456" y="4005064"/>
            <a:ext cx="7426968" cy="2304256"/>
            <a:chOff x="755576" y="3933056"/>
            <a:chExt cx="7426968" cy="2304256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755576" y="4249663"/>
              <a:ext cx="5688632" cy="1584175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2843808" y="5113758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4860032" y="4826247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139952" y="4465686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211959" y="5545806"/>
              <a:ext cx="1466" cy="63148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5508103" y="5329783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5240923" y="4327004"/>
              <a:ext cx="6272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162924" y="4969742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=0(ADD)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=1(SUB)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5652120" y="5314924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4572000" y="3933057"/>
              <a:ext cx="0" cy="53263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203848" y="3933057"/>
              <a:ext cx="0" cy="118070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444208" y="5329783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H="1" flipV="1">
              <a:off x="5869410" y="4321670"/>
              <a:ext cx="0" cy="10079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6658868" y="5066901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FF3399"/>
                  </a:solidFill>
                </a:rPr>
                <a:t>op</a:t>
              </a: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1979712" y="5543970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900013" y="5113759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291307" y="5948783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1475656" y="5545559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 flipV="1">
              <a:off x="6012160" y="5329781"/>
              <a:ext cx="43204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090916" y="5100860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2843808" y="4826248"/>
              <a:ext cx="364890" cy="2875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4518496" y="4826248"/>
              <a:ext cx="341536" cy="2875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3891100" y="5526757"/>
              <a:ext cx="320860" cy="2886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2555776" y="5257775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2555776" y="5410175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213"/>
            <p:cNvSpPr txBox="1">
              <a:spLocks noChangeArrowheads="1"/>
            </p:cNvSpPr>
            <p:nvPr/>
          </p:nvSpPr>
          <p:spPr bwMode="auto">
            <a:xfrm>
              <a:off x="3926086" y="5833838"/>
              <a:ext cx="285873" cy="2592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3" name="Text Box 213"/>
            <p:cNvSpPr txBox="1">
              <a:spLocks noChangeArrowheads="1"/>
            </p:cNvSpPr>
            <p:nvPr/>
          </p:nvSpPr>
          <p:spPr bwMode="auto">
            <a:xfrm>
              <a:off x="2882988" y="3933056"/>
              <a:ext cx="320860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7" name="Text Box 213"/>
            <p:cNvSpPr txBox="1">
              <a:spLocks noChangeArrowheads="1"/>
            </p:cNvSpPr>
            <p:nvPr/>
          </p:nvSpPr>
          <p:spPr bwMode="auto">
            <a:xfrm>
              <a:off x="4251140" y="3933056"/>
              <a:ext cx="320860" cy="288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2699792" y="4321832"/>
              <a:ext cx="0" cy="15120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Line 199"/>
            <p:cNvSpPr>
              <a:spLocks noChangeShapeType="1"/>
            </p:cNvSpPr>
            <p:nvPr/>
          </p:nvSpPr>
          <p:spPr bwMode="auto">
            <a:xfrm>
              <a:off x="5292080" y="4321670"/>
              <a:ext cx="0" cy="13830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262235" grpId="0"/>
      <p:bldP spid="75" grpId="0" animBg="1"/>
      <p:bldP spid="75" grpId="1" animBg="1"/>
      <p:bldP spid="91" grpId="0" animBg="1"/>
      <p:bldP spid="6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45472" y="1340768"/>
            <a:ext cx="3919140" cy="1450226"/>
            <a:chOff x="5045472" y="1340768"/>
            <a:chExt cx="3919140" cy="1450226"/>
          </a:xfrm>
        </p:grpSpPr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5045472" y="1340768"/>
              <a:ext cx="1614760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270308" y="2482830"/>
              <a:ext cx="144016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336768" y="2492896"/>
              <a:ext cx="144016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7002271" y="1340768"/>
              <a:ext cx="1962341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40152" y="2492896"/>
            <a:ext cx="2808312" cy="298098"/>
            <a:chOff x="5940152" y="2492896"/>
            <a:chExt cx="2808312" cy="298098"/>
          </a:xfrm>
          <a:solidFill>
            <a:srgbClr val="FFCC99">
              <a:alpha val="80000"/>
            </a:srgbClr>
          </a:solidFill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8028384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940152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9" y="282714"/>
            <a:ext cx="6057250" cy="31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溢出判断逻辑    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判断结果正确性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溢出条件：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179388" y="775444"/>
            <a:ext cx="8857108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</a:t>
            </a:r>
            <a:r>
              <a:rPr lang="en-US" altLang="zh-CN" sz="2000" dirty="0">
                <a:solidFill>
                  <a:schemeClr val="tx1"/>
                </a:solidFill>
              </a:rPr>
              <a:t>(-8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+7)</a:t>
            </a:r>
            <a:r>
              <a:rPr lang="zh-CN" altLang="en-US" dirty="0">
                <a:solidFill>
                  <a:schemeClr val="tx1"/>
                </a:solidFill>
              </a:rPr>
              <a:t>加减运算结果的</a:t>
            </a:r>
            <a:r>
              <a:rPr lang="zh-CN" altLang="en-US" u="sng" dirty="0">
                <a:solidFill>
                  <a:schemeClr val="tx1"/>
                </a:solidFill>
              </a:rPr>
              <a:t>错误特征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6+(-5)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6-5  -1+(-4)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-1-4   5+4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5-(-4)   -5+(-4)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-5-4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chemeClr val="tx1"/>
                </a:solidFill>
              </a:rPr>
              <a:t>([+6]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111</a:t>
            </a:r>
            <a:r>
              <a:rPr lang="en-US" altLang="zh-CN" sz="2000" dirty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([+5]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tx1"/>
                </a:solidFill>
              </a:rPr>
              <a:t>+ 1011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+ 1100</a:t>
            </a:r>
            <a:r>
              <a:rPr lang="en-US" altLang="zh-CN" sz="2000" dirty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+ 0100</a:t>
            </a:r>
            <a:r>
              <a:rPr lang="en-US" altLang="zh-CN" sz="2000" dirty="0">
                <a:solidFill>
                  <a:schemeClr val="tx1"/>
                </a:solidFill>
              </a:rPr>
              <a:t>([+4]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+ 1100</a:t>
            </a:r>
            <a:r>
              <a:rPr lang="en-US" altLang="zh-CN" sz="2000" dirty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001</a:t>
            </a:r>
            <a:r>
              <a:rPr lang="en-US" altLang="zh-CN" sz="2000" dirty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001</a:t>
            </a:r>
            <a:r>
              <a:rPr lang="en-US" altLang="zh-CN" sz="2000" dirty="0">
                <a:solidFill>
                  <a:schemeClr val="tx1"/>
                </a:solidFill>
              </a:rPr>
              <a:t>([-7]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111</a:t>
            </a:r>
            <a:r>
              <a:rPr lang="en-US" altLang="zh-CN" sz="2000" dirty="0">
                <a:solidFill>
                  <a:schemeClr val="tx1"/>
                </a:solidFill>
              </a:rPr>
              <a:t>([+7]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2123728" y="2852936"/>
            <a:ext cx="64808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同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号相加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异号相减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结果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与被加</a:t>
            </a:r>
            <a:r>
              <a:rPr lang="en-US" altLang="zh-CN" u="sng" dirty="0">
                <a:solidFill>
                  <a:srgbClr val="990099"/>
                </a:solidFill>
                <a:latin typeface="+mn-ea"/>
                <a:ea typeface="+mn-ea"/>
              </a:rPr>
              <a:t>(</a:t>
            </a:r>
            <a:r>
              <a:rPr lang="zh-CN" altLang="en-US" u="sng" dirty="0">
                <a:solidFill>
                  <a:srgbClr val="990099"/>
                </a:solidFill>
                <a:latin typeface="+mn-ea"/>
                <a:ea typeface="+mn-ea"/>
              </a:rPr>
              <a:t>减</a:t>
            </a:r>
            <a:r>
              <a:rPr lang="en-US" altLang="zh-CN" u="sng" dirty="0">
                <a:solidFill>
                  <a:srgbClr val="990099"/>
                </a:solidFill>
                <a:latin typeface="+mn-ea"/>
                <a:ea typeface="+mn-ea"/>
              </a:rPr>
              <a:t>)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数</a:t>
            </a:r>
            <a:r>
              <a:rPr lang="zh-CN" altLang="en-US" u="sng" dirty="0">
                <a:solidFill>
                  <a:srgbClr val="FF3399"/>
                </a:solidFill>
                <a:latin typeface="Times New Roman" pitchFamily="18" charset="0"/>
              </a:rPr>
              <a:t>异号</a:t>
            </a:r>
            <a:endParaRPr lang="en-US" altLang="zh-CN" u="sng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7" y="3379058"/>
            <a:ext cx="583481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*基于</a:t>
            </a:r>
            <a:r>
              <a:rPr lang="zh-CN" altLang="en-US" u="sng" dirty="0">
                <a:solidFill>
                  <a:srgbClr val="C00000"/>
                </a:solidFill>
              </a:rPr>
              <a:t>加减法器</a:t>
            </a:r>
            <a:r>
              <a:rPr lang="zh-CN" altLang="en-US" dirty="0">
                <a:solidFill>
                  <a:srgbClr val="C00000"/>
                </a:solidFill>
              </a:rPr>
              <a:t>的溢出判断逻辑：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aseline="-18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0/1(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则溢出逻辑为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051721" y="5217730"/>
            <a:ext cx="6768752" cy="515526"/>
            <a:chOff x="1475657" y="4722529"/>
            <a:chExt cx="6768752" cy="515526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475657" y="4722529"/>
              <a:ext cx="6768752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+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spc="-4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+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2033347" y="4901247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2432575" y="4844479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195092" y="4844479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1586051" y="4901247"/>
              <a:ext cx="27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438141" y="4901247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615489" y="4844479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79528" y="4844479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特点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逻辑复杂，可优化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基于</a:t>
            </a:r>
            <a:r>
              <a:rPr lang="zh-CN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加法器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判断时与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op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无关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4" name="AutoShape 29"/>
          <p:cNvSpPr>
            <a:spLocks/>
          </p:cNvSpPr>
          <p:nvPr/>
        </p:nvSpPr>
        <p:spPr bwMode="auto">
          <a:xfrm>
            <a:off x="2843808" y="5728610"/>
            <a:ext cx="743061" cy="288000"/>
          </a:xfrm>
          <a:prstGeom prst="borderCallout2">
            <a:avLst>
              <a:gd name="adj1" fmla="val 54480"/>
              <a:gd name="adj2" fmla="val 239"/>
              <a:gd name="adj3" fmla="val 54201"/>
              <a:gd name="adj4" fmla="val -5811"/>
              <a:gd name="adj5" fmla="val -33054"/>
              <a:gd name="adj6" fmla="val -6107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加法</a:t>
            </a:r>
          </a:p>
        </p:txBody>
      </p:sp>
      <p:sp>
        <p:nvSpPr>
          <p:cNvPr id="40" name="AutoShape 29"/>
          <p:cNvSpPr>
            <a:spLocks/>
          </p:cNvSpPr>
          <p:nvPr/>
        </p:nvSpPr>
        <p:spPr bwMode="auto">
          <a:xfrm>
            <a:off x="6300192" y="5728610"/>
            <a:ext cx="743061" cy="288000"/>
          </a:xfrm>
          <a:prstGeom prst="borderCallout2">
            <a:avLst>
              <a:gd name="adj1" fmla="val 54480"/>
              <a:gd name="adj2" fmla="val 239"/>
              <a:gd name="adj3" fmla="val 54201"/>
              <a:gd name="adj4" fmla="val -5811"/>
              <a:gd name="adj5" fmla="val -33054"/>
              <a:gd name="adj6" fmla="val -6107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减法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236464" y="3861048"/>
            <a:ext cx="2223968" cy="1139603"/>
            <a:chOff x="3068111" y="836712"/>
            <a:chExt cx="2223968" cy="1139603"/>
          </a:xfrm>
        </p:grpSpPr>
        <p:sp>
          <p:nvSpPr>
            <p:cNvPr id="42" name="Line 201"/>
            <p:cNvSpPr>
              <a:spLocks noChangeShapeType="1"/>
            </p:cNvSpPr>
            <p:nvPr/>
          </p:nvSpPr>
          <p:spPr bwMode="auto">
            <a:xfrm flipH="1">
              <a:off x="4644008" y="1482016"/>
              <a:ext cx="28710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13"/>
            <p:cNvSpPr txBox="1">
              <a:spLocks noChangeArrowheads="1"/>
            </p:cNvSpPr>
            <p:nvPr/>
          </p:nvSpPr>
          <p:spPr bwMode="auto">
            <a:xfrm>
              <a:off x="4932040" y="1340768"/>
              <a:ext cx="360039" cy="2187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op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流程图: 手动操作 43"/>
            <p:cNvSpPr/>
            <p:nvPr/>
          </p:nvSpPr>
          <p:spPr bwMode="auto">
            <a:xfrm>
              <a:off x="3068111" y="1120996"/>
              <a:ext cx="1791921" cy="578025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加减法器</a:t>
              </a: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5" name="Line 189"/>
            <p:cNvSpPr>
              <a:spLocks noChangeShapeType="1"/>
            </p:cNvSpPr>
            <p:nvPr/>
          </p:nvSpPr>
          <p:spPr bwMode="auto">
            <a:xfrm flipH="1">
              <a:off x="3563888" y="836712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89"/>
            <p:cNvSpPr>
              <a:spLocks noChangeShapeType="1"/>
            </p:cNvSpPr>
            <p:nvPr/>
          </p:nvSpPr>
          <p:spPr bwMode="auto">
            <a:xfrm flipH="1">
              <a:off x="4499992" y="836712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89"/>
            <p:cNvSpPr>
              <a:spLocks noChangeShapeType="1"/>
            </p:cNvSpPr>
            <p:nvPr/>
          </p:nvSpPr>
          <p:spPr bwMode="auto">
            <a:xfrm>
              <a:off x="3995936" y="1700808"/>
              <a:ext cx="0" cy="27550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13"/>
            <p:cNvSpPr txBox="1">
              <a:spLocks noChangeArrowheads="1"/>
            </p:cNvSpPr>
            <p:nvPr/>
          </p:nvSpPr>
          <p:spPr bwMode="auto">
            <a:xfrm>
              <a:off x="3318148" y="836712"/>
              <a:ext cx="128775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A     </a:t>
              </a:r>
              <a:r>
                <a:rPr lang="en-US" altLang="zh-CN" sz="2000" spc="2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B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 Box 213"/>
            <p:cNvSpPr txBox="1">
              <a:spLocks noChangeArrowheads="1"/>
            </p:cNvSpPr>
            <p:nvPr/>
          </p:nvSpPr>
          <p:spPr bwMode="auto">
            <a:xfrm>
              <a:off x="3766769" y="1700808"/>
              <a:ext cx="180019" cy="2755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F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AutoShape 1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  <p:bldP spid="32" grpId="0"/>
      <p:bldP spid="34" grpId="0" animBg="1"/>
      <p:bldP spid="34" grpId="1" animBg="1"/>
      <p:bldP spid="40" grpId="0" animBg="1"/>
      <p:bldP spid="40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6984899" cy="220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*基于</a:t>
            </a:r>
            <a:r>
              <a:rPr lang="zh-CN" altLang="en-US" u="sng" dirty="0">
                <a:solidFill>
                  <a:srgbClr val="C00000"/>
                </a:solidFill>
              </a:rPr>
              <a:t>加法器</a:t>
            </a:r>
            <a:r>
              <a:rPr lang="zh-CN" altLang="en-US" dirty="0">
                <a:solidFill>
                  <a:srgbClr val="C00000"/>
                </a:solidFill>
              </a:rPr>
              <a:t>的溢出判断逻辑：</a:t>
            </a:r>
            <a:r>
              <a:rPr lang="zh-CN" altLang="en-US" dirty="0">
                <a:solidFill>
                  <a:schemeClr val="tx1"/>
                </a:solidFill>
              </a:rPr>
              <a:t>仅判断</a:t>
            </a:r>
            <a:r>
              <a:rPr lang="zh-CN" altLang="en-US" dirty="0">
                <a:solidFill>
                  <a:srgbClr val="990099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运算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Z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加法溢出特征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(</a:t>
            </a:r>
            <a:r>
              <a:rPr lang="zh-CN" altLang="en-US" sz="1800" dirty="0">
                <a:solidFill>
                  <a:schemeClr val="tx1"/>
                </a:solidFill>
              </a:rPr>
              <a:t>参考</a:t>
            </a:r>
            <a:r>
              <a:rPr lang="zh-CN" altLang="en-US" sz="1800" dirty="0">
                <a:solidFill>
                  <a:srgbClr val="990099"/>
                </a:solidFill>
              </a:rPr>
              <a:t>上页例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2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3131840" y="1624967"/>
            <a:ext cx="584276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正溢出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0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n-2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1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负溢出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1)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1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n-2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0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660232" y="620688"/>
            <a:ext cx="2376264" cy="1004278"/>
            <a:chOff x="6156177" y="3933056"/>
            <a:chExt cx="2376264" cy="1004278"/>
          </a:xfrm>
        </p:grpSpPr>
        <p:sp>
          <p:nvSpPr>
            <p:cNvPr id="51" name="Line 201"/>
            <p:cNvSpPr>
              <a:spLocks noChangeShapeType="1"/>
            </p:cNvSpPr>
            <p:nvPr/>
          </p:nvSpPr>
          <p:spPr bwMode="auto">
            <a:xfrm flipH="1">
              <a:off x="7842841" y="4498234"/>
              <a:ext cx="204677" cy="2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" name="Text Box 213"/>
            <p:cNvSpPr txBox="1">
              <a:spLocks noChangeArrowheads="1"/>
            </p:cNvSpPr>
            <p:nvPr/>
          </p:nvSpPr>
          <p:spPr bwMode="auto">
            <a:xfrm>
              <a:off x="7945179" y="4293095"/>
              <a:ext cx="587262" cy="6442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-1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(op)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3" name="流程图: 手动操作 52"/>
            <p:cNvSpPr/>
            <p:nvPr/>
          </p:nvSpPr>
          <p:spPr bwMode="auto">
            <a:xfrm>
              <a:off x="6596504" y="4217341"/>
              <a:ext cx="1431881" cy="435796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加法器</a:t>
              </a: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54" name="Line 189"/>
            <p:cNvSpPr>
              <a:spLocks noChangeShapeType="1"/>
            </p:cNvSpPr>
            <p:nvPr/>
          </p:nvSpPr>
          <p:spPr bwMode="auto">
            <a:xfrm flipH="1">
              <a:off x="6948264" y="3933056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" name="Line 189"/>
            <p:cNvSpPr>
              <a:spLocks noChangeShapeType="1"/>
            </p:cNvSpPr>
            <p:nvPr/>
          </p:nvSpPr>
          <p:spPr bwMode="auto">
            <a:xfrm flipH="1">
              <a:off x="7740352" y="3933056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6" name="Line 189"/>
            <p:cNvSpPr>
              <a:spLocks noChangeShapeType="1"/>
            </p:cNvSpPr>
            <p:nvPr/>
          </p:nvSpPr>
          <p:spPr bwMode="auto">
            <a:xfrm>
              <a:off x="7344307" y="4653136"/>
              <a:ext cx="0" cy="27550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7" name="Text Box 213"/>
            <p:cNvSpPr txBox="1">
              <a:spLocks noChangeArrowheads="1"/>
            </p:cNvSpPr>
            <p:nvPr/>
          </p:nvSpPr>
          <p:spPr bwMode="auto">
            <a:xfrm>
              <a:off x="6660232" y="3933056"/>
              <a:ext cx="1080121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cs typeface="Arial Unicode MS" pitchFamily="34" charset="-122"/>
                  <a:sym typeface="Symbol"/>
                </a:rPr>
                <a:t>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Text Box 213"/>
            <p:cNvSpPr txBox="1">
              <a:spLocks noChangeArrowheads="1"/>
            </p:cNvSpPr>
            <p:nvPr/>
          </p:nvSpPr>
          <p:spPr bwMode="auto">
            <a:xfrm>
              <a:off x="7092280" y="4674908"/>
              <a:ext cx="180019" cy="2034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Z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Line 201"/>
            <p:cNvSpPr>
              <a:spLocks noChangeShapeType="1"/>
            </p:cNvSpPr>
            <p:nvPr/>
          </p:nvSpPr>
          <p:spPr bwMode="auto">
            <a:xfrm flipH="1">
              <a:off x="6556489" y="4511888"/>
              <a:ext cx="2368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0" name="Text Box 213"/>
            <p:cNvSpPr txBox="1">
              <a:spLocks noChangeArrowheads="1"/>
            </p:cNvSpPr>
            <p:nvPr/>
          </p:nvSpPr>
          <p:spPr bwMode="auto">
            <a:xfrm>
              <a:off x="6156177" y="4293096"/>
              <a:ext cx="432047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n-1</a:t>
              </a:r>
              <a:endParaRPr lang="en-US" altLang="zh-CN" sz="2000" baseline="-18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179388" y="2492896"/>
            <a:ext cx="871309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2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判断方法①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990099"/>
                </a:solidFill>
              </a:rPr>
              <a:t>                 </a:t>
            </a:r>
            <a:r>
              <a:rPr lang="en-US" altLang="zh-CN" sz="2200" spc="-100" dirty="0">
                <a:solidFill>
                  <a:schemeClr val="tx1"/>
                </a:solidFill>
              </a:rPr>
              <a:t>OF</a:t>
            </a:r>
            <a:r>
              <a:rPr lang="zh-CN" altLang="en-US" sz="2200" spc="-100" dirty="0">
                <a:solidFill>
                  <a:schemeClr val="tx1"/>
                </a:solidFill>
              </a:rPr>
              <a:t>＝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sz="2200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100" dirty="0">
                <a:solidFill>
                  <a:schemeClr val="tx1"/>
                </a:solidFill>
              </a:rPr>
              <a:t>＋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sz="2200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100" dirty="0">
                <a:solidFill>
                  <a:schemeClr val="tx1"/>
                </a:solidFill>
              </a:rPr>
              <a:t>＝</a:t>
            </a:r>
            <a:r>
              <a:rPr lang="en-US" altLang="zh-CN" sz="2200" spc="-100" dirty="0">
                <a:solidFill>
                  <a:schemeClr val="tx1"/>
                </a:solidFill>
              </a:rPr>
              <a:t>(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spc="-1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)(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sz="2200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spc="-1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48336" y="3101618"/>
            <a:ext cx="2573816" cy="57719"/>
            <a:chOff x="3448336" y="3101618"/>
            <a:chExt cx="2573816" cy="57719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448336" y="3159337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825944" y="3101618"/>
              <a:ext cx="37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698152" y="3149815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79388" y="3429000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判断方法②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chemeClr val="tx1"/>
                </a:solidFill>
              </a:rPr>
              <a:t>进位位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             </a:t>
            </a:r>
            <a:r>
              <a:rPr lang="en-US" altLang="zh-CN" sz="2200" dirty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79388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spc="-100" dirty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[A]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=1010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=0011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溢出否</a:t>
            </a:r>
            <a:r>
              <a:rPr lang="en-US" altLang="zh-CN" spc="-100" dirty="0">
                <a:solidFill>
                  <a:schemeClr val="tx1"/>
                </a:solidFill>
              </a:rPr>
              <a:t>?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=1010+0011=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=1010+1101=</a:t>
            </a:r>
            <a:r>
              <a:rPr lang="en-US" altLang="zh-CN" u="sng" dirty="0">
                <a:solidFill>
                  <a:schemeClr val="accent2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111 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93953"/>
              </p:ext>
            </p:extLst>
          </p:nvPr>
        </p:nvGraphicFramePr>
        <p:xfrm>
          <a:off x="1475656" y="5301208"/>
          <a:ext cx="6984776" cy="104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[A+B]</a:t>
                      </a:r>
                      <a:r>
                        <a:rPr lang="zh-CN" altLang="en-US" sz="2000" b="1" spc="-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000" b="1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[A-B]</a:t>
                      </a:r>
                      <a:r>
                        <a:rPr lang="zh-CN" altLang="en-US" sz="2000" b="1" spc="-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使用方法①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使用方法②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213"/>
          <p:cNvSpPr txBox="1">
            <a:spLocks noChangeArrowheads="1"/>
          </p:cNvSpPr>
          <p:nvPr/>
        </p:nvSpPr>
        <p:spPr bwMode="auto">
          <a:xfrm>
            <a:off x="3635896" y="5661248"/>
            <a:ext cx="4608512" cy="62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93600" rIns="18000" bIns="10800" anchor="ctr"/>
          <a:lstStyle/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1)(0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1)=0</a:t>
            </a:r>
            <a:r>
              <a:rPr lang="en-US" altLang="zh-CN" sz="2000" spc="2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(1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0)(1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0)=1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0=0        </a:t>
            </a:r>
            <a:r>
              <a:rPr lang="en-US" altLang="zh-CN" sz="2000" spc="2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0=1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8" name="AutoShape 62">
            <a:hlinkClick r:id="rId4" action="ppaction://hlinkpres?slideindex=10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4050209" y="647770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8537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2" grpId="0"/>
      <p:bldP spid="66" grpId="0"/>
      <p:bldP spid="6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判断方法③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       变形补码：</a:t>
            </a:r>
            <a:r>
              <a:rPr lang="zh-CN" altLang="en-US" dirty="0">
                <a:solidFill>
                  <a:schemeClr val="tx1"/>
                </a:solidFill>
              </a:rPr>
              <a:t>指采用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rgbClr val="FF3399"/>
                </a:solidFill>
              </a:rPr>
              <a:t>n</a:t>
            </a:r>
            <a:r>
              <a:rPr lang="en-US" altLang="zh-CN" i="1" dirty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rgbClr val="FF3399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6369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    解：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693257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依据：</a:t>
            </a:r>
            <a:r>
              <a:rPr lang="zh-CN" altLang="en-US" dirty="0">
                <a:solidFill>
                  <a:schemeClr val="tx1"/>
                </a:solidFill>
              </a:rPr>
              <a:t>正溢出时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，负溢出时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溢出逻辑：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3120409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 </a:t>
            </a:r>
          </a:p>
          <a:p>
            <a:pPr marL="1973263" indent="-19732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      [A-B]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</a:p>
          <a:p>
            <a:pPr marL="1973263" indent="-19732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baseline="-25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u="sng" dirty="0">
                <a:solidFill>
                  <a:schemeClr val="tx1"/>
                </a:solidFill>
              </a:rPr>
              <a:t>+ 00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011</a:t>
            </a: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+ 11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101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OF=1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     OF=1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51496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>
                <a:solidFill>
                  <a:schemeClr val="tx1"/>
                </a:solidFill>
              </a:rPr>
              <a:t>，补码含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个数值位，判断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方法不限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62" grpId="0"/>
      <p:bldP spid="26327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29"/>
          <p:cNvSpPr>
            <a:spLocks/>
          </p:cNvSpPr>
          <p:nvPr/>
        </p:nvSpPr>
        <p:spPr bwMode="auto">
          <a:xfrm>
            <a:off x="7524328" y="4725144"/>
            <a:ext cx="153362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75635"/>
              <a:gd name="adj6" fmla="val -2530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rgbClr val="C00000"/>
                </a:solidFill>
              </a:rPr>
              <a:t>加减法器</a:t>
            </a:r>
            <a:r>
              <a:rPr lang="zh-CN" altLang="en-US" sz="1800" b="1" dirty="0">
                <a:solidFill>
                  <a:schemeClr val="tx1"/>
                </a:solidFill>
              </a:rPr>
              <a:t>引脚</a:t>
            </a:r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64</a:t>
            </a:fld>
            <a:endParaRPr lang="en-US" altLang="zh-CN" dirty="0"/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3" y="1613404"/>
            <a:ext cx="36724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实现思路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加减法器组成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9" y="2996952"/>
            <a:ext cx="2952389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溢出判断逻辑：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判断方法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2555401" y="2075069"/>
            <a:ext cx="38886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>
                <a:solidFill>
                  <a:srgbClr val="990099"/>
                </a:solidFill>
              </a:rPr>
              <a:t>相同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与补码加减法器</a:t>
            </a:r>
            <a:r>
              <a:rPr lang="zh-CN" altLang="en-US" u="sng" dirty="0">
                <a:solidFill>
                  <a:srgbClr val="990099"/>
                </a:solidFill>
              </a:rPr>
              <a:t>相同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2627410" y="4640069"/>
            <a:ext cx="486088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op</a:t>
            </a:r>
            <a:r>
              <a:rPr lang="en-US" altLang="zh-CN" baseline="-26000" dirty="0">
                <a:solidFill>
                  <a:schemeClr val="tx1"/>
                </a:solidFill>
                <a:sym typeface="Symbol"/>
              </a:rPr>
              <a:t>SUB</a:t>
            </a: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与补码加减法的</a:t>
            </a:r>
            <a:r>
              <a:rPr lang="zh-CN" altLang="en-US" sz="2000" u="sng" dirty="0">
                <a:solidFill>
                  <a:srgbClr val="990099"/>
                </a:solidFill>
              </a:rPr>
              <a:t>逻辑不同</a:t>
            </a:r>
            <a:r>
              <a:rPr lang="zh-CN" altLang="en-US" sz="2000" dirty="0">
                <a:solidFill>
                  <a:schemeClr val="accent2"/>
                </a:solidFill>
              </a:rPr>
              <a:t>→</a:t>
            </a:r>
            <a:r>
              <a:rPr lang="zh-CN" altLang="en-US" sz="2000" u="sng" dirty="0">
                <a:solidFill>
                  <a:srgbClr val="990099"/>
                </a:solidFill>
              </a:rPr>
              <a:t>名称不同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 bwMode="auto">
          <a:xfrm flipV="1">
            <a:off x="5760132" y="2353663"/>
            <a:ext cx="468052" cy="274840"/>
          </a:xfrm>
          <a:prstGeom prst="bentConnector3">
            <a:avLst>
              <a:gd name="adj1" fmla="val -1167"/>
            </a:avLst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Text Box 178"/>
          <p:cNvSpPr txBox="1">
            <a:spLocks noChangeArrowheads="1"/>
          </p:cNvSpPr>
          <p:nvPr/>
        </p:nvSpPr>
        <p:spPr bwMode="auto">
          <a:xfrm>
            <a:off x="6228184" y="1991735"/>
            <a:ext cx="2736304" cy="723855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54000" tIns="0" rIns="54000" bIns="10800" anchor="ctr"/>
          <a:lstStyle/>
          <a:p>
            <a:pPr algn="ctr"/>
            <a:r>
              <a:rPr lang="zh-CN" altLang="en-US" sz="2000" u="sng" dirty="0">
                <a:solidFill>
                  <a:schemeClr val="tx1"/>
                </a:solidFill>
              </a:rPr>
              <a:t>同一个加减法器</a:t>
            </a:r>
            <a:r>
              <a:rPr lang="zh-CN" altLang="en-US" sz="2000" dirty="0">
                <a:solidFill>
                  <a:schemeClr val="tx1"/>
                </a:solidFill>
              </a:rPr>
              <a:t>可实现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u="sng" dirty="0">
                <a:solidFill>
                  <a:srgbClr val="C00000"/>
                </a:solidFill>
              </a:rPr>
              <a:t>有</a:t>
            </a:r>
            <a:r>
              <a:rPr lang="en-US" altLang="zh-CN" sz="2000" u="sng" dirty="0">
                <a:solidFill>
                  <a:srgbClr val="C00000"/>
                </a:solidFill>
              </a:rPr>
              <a:t>/</a:t>
            </a:r>
            <a:r>
              <a:rPr lang="zh-CN" altLang="en-US" sz="2000" u="sng" dirty="0">
                <a:solidFill>
                  <a:srgbClr val="C00000"/>
                </a:solidFill>
              </a:rPr>
              <a:t>无符号</a:t>
            </a:r>
            <a:r>
              <a:rPr lang="zh-CN" altLang="en-US" sz="2000" dirty="0">
                <a:solidFill>
                  <a:schemeClr val="tx1"/>
                </a:solidFill>
              </a:rPr>
              <a:t>的加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减运算</a:t>
            </a:r>
            <a:endParaRPr lang="zh-CN" altLang="en-US" sz="2000" baseline="-18000" dirty="0">
              <a:solidFill>
                <a:schemeClr val="tx1"/>
              </a:solidFill>
            </a:endParaRPr>
          </a:p>
        </p:txBody>
      </p:sp>
      <p:sp>
        <p:nvSpPr>
          <p:cNvPr id="45" name="Text Box 376"/>
          <p:cNvSpPr txBox="1">
            <a:spLocks noChangeArrowheads="1"/>
          </p:cNvSpPr>
          <p:nvPr/>
        </p:nvSpPr>
        <p:spPr bwMode="auto">
          <a:xfrm>
            <a:off x="2123601" y="3481524"/>
            <a:ext cx="6696871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加法时有进位 或 减法时有借位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(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1)     (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0) 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CN" sz="2000" dirty="0">
                <a:solidFill>
                  <a:srgbClr val="990099"/>
                </a:solidFill>
              </a:rPr>
              <a:t>4</a:t>
            </a:r>
            <a:r>
              <a:rPr lang="zh-CN" altLang="en-US" sz="2000" dirty="0">
                <a:solidFill>
                  <a:srgbClr val="990099"/>
                </a:solidFill>
              </a:rPr>
              <a:t>位减法例：</a:t>
            </a:r>
            <a:r>
              <a:rPr lang="en-US" altLang="zh-CN" sz="2000" dirty="0">
                <a:solidFill>
                  <a:schemeClr val="tx1"/>
                </a:solidFill>
              </a:rPr>
              <a:t>8-10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1110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rgbClr val="990099"/>
                </a:solidFill>
              </a:rPr>
              <a:t>n-1</a:t>
            </a:r>
            <a:r>
              <a:rPr lang="zh-CN" altLang="en-US" sz="2000" dirty="0">
                <a:solidFill>
                  <a:srgbClr val="990099"/>
                </a:solidFill>
              </a:rPr>
              <a:t>＝</a:t>
            </a: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10-8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0010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4716016" y="5517232"/>
            <a:ext cx="3816424" cy="343342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marL="266700" indent="-266700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无需区分运算符号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运算结果</a:t>
            </a:r>
            <a:r>
              <a:rPr lang="zh-CN" altLang="en-US" sz="1600" dirty="0">
                <a:solidFill>
                  <a:srgbClr val="C00000"/>
                </a:solidFill>
              </a:rPr>
              <a:t>相同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95488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、无符号加减运算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zh-CN" altLang="en-US" dirty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baseline="-160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     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补数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2" name="Line 366"/>
          <p:cNvSpPr>
            <a:spLocks noChangeShapeType="1"/>
          </p:cNvSpPr>
          <p:nvPr/>
        </p:nvSpPr>
        <p:spPr bwMode="auto">
          <a:xfrm>
            <a:off x="7816854" y="1297224"/>
            <a:ext cx="5662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2843808" y="2996952"/>
            <a:ext cx="5688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只能</a:t>
            </a:r>
            <a:r>
              <a:rPr lang="zh-CN" altLang="en-US" u="sng" dirty="0">
                <a:solidFill>
                  <a:schemeClr val="tx1"/>
                </a:solidFill>
              </a:rPr>
              <a:t>基于加法器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zh-CN" altLang="en-US" sz="2000" dirty="0">
                <a:solidFill>
                  <a:schemeClr val="tx1"/>
                </a:solidFill>
              </a:rPr>
              <a:t>∵需使用进位位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4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21" name="直接箭头连接符 82"/>
          <p:cNvCxnSpPr/>
          <p:nvPr/>
        </p:nvCxnSpPr>
        <p:spPr bwMode="auto">
          <a:xfrm rot="5400000">
            <a:off x="6605595" y="3663630"/>
            <a:ext cx="2521517" cy="756112"/>
          </a:xfrm>
          <a:prstGeom prst="bentConnector3">
            <a:avLst>
              <a:gd name="adj1" fmla="val 99941"/>
            </a:avLst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8" name="Text Box 200"/>
          <p:cNvSpPr txBox="1">
            <a:spLocks noChangeArrowheads="1"/>
          </p:cNvSpPr>
          <p:nvPr/>
        </p:nvSpPr>
        <p:spPr bwMode="auto">
          <a:xfrm>
            <a:off x="611560" y="5522020"/>
            <a:ext cx="4032448" cy="67710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加减法器怎知运算的符号？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怎知结果的正确性？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AutoShape 4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716016" y="5899701"/>
            <a:ext cx="3816424" cy="310461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marL="266700" indent="-266700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同时产生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及</a:t>
            </a:r>
            <a:r>
              <a:rPr lang="en-US" altLang="zh-CN" sz="2000" dirty="0">
                <a:solidFill>
                  <a:schemeClr val="tx1"/>
                </a:solidFill>
              </a:rPr>
              <a:t>CF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选用时</a:t>
            </a:r>
            <a:r>
              <a:rPr lang="zh-CN" altLang="en-US" sz="1600" dirty="0">
                <a:solidFill>
                  <a:schemeClr val="tx1"/>
                </a:solidFill>
              </a:rPr>
              <a:t>自知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5436096" y="6237312"/>
            <a:ext cx="2808314" cy="288000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3133"/>
              <a:gd name="adj6" fmla="val -1342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较差方案：设置</a:t>
            </a:r>
            <a:r>
              <a:rPr lang="en-US" altLang="zh-CN" sz="1600" dirty="0">
                <a:solidFill>
                  <a:schemeClr val="tx1"/>
                </a:solidFill>
              </a:rPr>
              <a:t>OPS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OF</a:t>
            </a:r>
            <a:r>
              <a:rPr lang="zh-CN" altLang="en-US" sz="1600" dirty="0">
                <a:solidFill>
                  <a:schemeClr val="tx1"/>
                </a:solidFill>
              </a:rPr>
              <a:t>引脚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4" grpId="0"/>
      <p:bldP spid="81" grpId="0" animBg="1"/>
      <p:bldP spid="45" grpId="0"/>
      <p:bldP spid="51" grpId="0" animBg="1"/>
      <p:bldP spid="23" grpId="0"/>
      <p:bldP spid="28" grpId="0" animBg="1"/>
      <p:bldP spid="20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76"/>
          <p:cNvSpPr txBox="1">
            <a:spLocks noChangeArrowheads="1"/>
          </p:cNvSpPr>
          <p:nvPr/>
        </p:nvSpPr>
        <p:spPr bwMode="auto">
          <a:xfrm>
            <a:off x="1469880" y="5589240"/>
            <a:ext cx="7422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4</a:t>
            </a:r>
            <a:r>
              <a:rPr lang="zh-CN" altLang="en-US" sz="2000" dirty="0">
                <a:solidFill>
                  <a:srgbClr val="990099"/>
                </a:solidFill>
              </a:rPr>
              <a:t>位补码减法例</a:t>
            </a:r>
            <a:r>
              <a:rPr lang="en-US" altLang="zh-CN" sz="2000" dirty="0">
                <a:solidFill>
                  <a:srgbClr val="990099"/>
                </a:solidFill>
              </a:rPr>
              <a:t>— </a:t>
            </a:r>
            <a:r>
              <a:rPr lang="en-US" altLang="zh-CN" sz="2000" dirty="0">
                <a:solidFill>
                  <a:schemeClr val="tx1"/>
                </a:solidFill>
              </a:rPr>
              <a:t>(-1)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(-5)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SF=0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                4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(-4)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SF=1</a:t>
            </a:r>
            <a:endParaRPr lang="en-US" altLang="zh-CN" sz="2000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Text Box 323"/>
          <p:cNvSpPr txBox="1">
            <a:spLocks noChangeArrowheads="1"/>
          </p:cNvSpPr>
          <p:nvPr/>
        </p:nvSpPr>
        <p:spPr bwMode="auto">
          <a:xfrm>
            <a:off x="179512" y="2537114"/>
            <a:ext cx="8856984" cy="180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※</a:t>
            </a:r>
            <a:r>
              <a:rPr lang="zh-CN" altLang="en-US" dirty="0">
                <a:solidFill>
                  <a:srgbClr val="FF3399"/>
                </a:solidFill>
              </a:rPr>
              <a:t>有符号关系运算的实现：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产生比较结果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u="sng" dirty="0">
                <a:solidFill>
                  <a:srgbClr val="990099"/>
                </a:solidFill>
              </a:rPr>
              <a:t>减法运算</a:t>
            </a:r>
            <a:r>
              <a:rPr lang="zh-CN" altLang="en-US" dirty="0">
                <a:solidFill>
                  <a:schemeClr val="tx1"/>
                </a:solidFill>
              </a:rPr>
              <a:t>，产生结果标志</a:t>
            </a:r>
            <a:r>
              <a:rPr lang="en-US" altLang="zh-CN" dirty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SF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     (</a:t>
            </a:r>
            <a:r>
              <a:rPr lang="zh-CN" altLang="en-US" sz="1800" dirty="0">
                <a:solidFill>
                  <a:schemeClr val="tx1"/>
                </a:solidFill>
              </a:rPr>
              <a:t>有符号减法</a:t>
            </a:r>
            <a:r>
              <a:rPr lang="en-US" altLang="zh-CN" sz="1800" dirty="0">
                <a:solidFill>
                  <a:schemeClr val="tx1"/>
                </a:solidFill>
              </a:rPr>
              <a:t>)       (SF</a:t>
            </a:r>
            <a:r>
              <a:rPr lang="zh-CN" altLang="en-US" sz="1800" dirty="0">
                <a:solidFill>
                  <a:schemeClr val="tx1"/>
                </a:solidFill>
              </a:rPr>
              <a:t>为符号标志，负时</a:t>
            </a:r>
            <a:r>
              <a:rPr lang="en-US" altLang="zh-CN" sz="1800" dirty="0">
                <a:solidFill>
                  <a:schemeClr val="tx1"/>
                </a:solidFill>
              </a:rPr>
              <a:t>SF=1)</a:t>
            </a: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形成运算结果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利用结果标志、通过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aphicFrame>
        <p:nvGraphicFramePr>
          <p:cNvPr id="37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3710"/>
              </p:ext>
            </p:extLst>
          </p:nvPr>
        </p:nvGraphicFramePr>
        <p:xfrm>
          <a:off x="1331641" y="4365104"/>
          <a:ext cx="7576419" cy="1142538"/>
        </p:xfrm>
        <a:graphic>
          <a:graphicData uri="http://schemas.openxmlformats.org/drawingml/2006/table">
            <a:tbl>
              <a:tblPr/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实现</a:t>
                      </a: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324566" y="5157192"/>
            <a:ext cx="3646995" cy="306000"/>
            <a:chOff x="3358693" y="5706214"/>
            <a:chExt cx="3646995" cy="384359"/>
          </a:xfrm>
        </p:grpSpPr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3358693" y="5706214"/>
              <a:ext cx="3646995" cy="3843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OF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2000" spc="-1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OF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2000" dirty="0">
                  <a:solidFill>
                    <a:schemeClr val="tx1"/>
                  </a:solidFill>
                </a:rPr>
                <a:t>+ZF  OF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000" dirty="0">
                  <a:solidFill>
                    <a:schemeClr val="tx1"/>
                  </a:solidFill>
                </a:rPr>
                <a:t>SF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</a:rPr>
                <a:t>ZF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389285" y="5765616"/>
              <a:ext cx="72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5798316" y="5762579"/>
              <a:ext cx="72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6607954" y="5758386"/>
              <a:ext cx="24545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Text Box 323"/>
          <p:cNvSpPr txBox="1">
            <a:spLocks noChangeArrowheads="1"/>
          </p:cNvSpPr>
          <p:nvPr/>
        </p:nvSpPr>
        <p:spPr bwMode="auto">
          <a:xfrm>
            <a:off x="179512" y="332656"/>
            <a:ext cx="8785224" cy="157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※</a:t>
            </a:r>
            <a:r>
              <a:rPr lang="zh-CN" altLang="en-US" dirty="0">
                <a:solidFill>
                  <a:srgbClr val="FF3399"/>
                </a:solidFill>
              </a:rPr>
              <a:t>加减法器的引脚设置：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zh-CN" altLang="en-US" spc="-100" dirty="0">
                <a:solidFill>
                  <a:srgbClr val="990099"/>
                </a:solidFill>
              </a:rPr>
              <a:t>常</a:t>
            </a:r>
            <a:r>
              <a:rPr lang="zh-CN" altLang="en-US" spc="-100" dirty="0">
                <a:solidFill>
                  <a:schemeClr val="tx1"/>
                </a:solidFill>
              </a:rPr>
              <a:t>不产生</a:t>
            </a:r>
            <a:r>
              <a:rPr lang="en-US" altLang="zh-CN" spc="-100" dirty="0">
                <a:solidFill>
                  <a:schemeClr val="tx1"/>
                </a:solidFill>
              </a:rPr>
              <a:t>CF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仅设置引脚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zh-CN" altLang="en-US" sz="2000" dirty="0">
                <a:solidFill>
                  <a:schemeClr val="tx1"/>
                </a:solidFill>
              </a:rPr>
              <a:t>即</a:t>
            </a:r>
            <a:r>
              <a:rPr lang="en-US" altLang="zh-CN" sz="2000" dirty="0" err="1">
                <a:solidFill>
                  <a:schemeClr val="tx1"/>
                </a:solidFill>
              </a:rPr>
              <a:t>C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out</a:t>
            </a:r>
            <a:r>
              <a:rPr lang="en-US" altLang="zh-CN" sz="2000" dirty="0">
                <a:solidFill>
                  <a:schemeClr val="tx1"/>
                </a:solidFill>
              </a:rPr>
              <a:t>])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spc="-100" dirty="0">
                <a:solidFill>
                  <a:srgbClr val="990099"/>
                </a:solidFill>
              </a:rPr>
              <a:t>可</a:t>
            </a:r>
            <a:r>
              <a:rPr lang="zh-CN" altLang="en-US" spc="-100" dirty="0">
                <a:solidFill>
                  <a:schemeClr val="tx1"/>
                </a:solidFill>
              </a:rPr>
              <a:t>支持带进位</a:t>
            </a:r>
            <a:r>
              <a:rPr lang="en-US" altLang="zh-CN" spc="-100" dirty="0">
                <a:solidFill>
                  <a:schemeClr val="tx1"/>
                </a:solidFill>
              </a:rPr>
              <a:t>/</a:t>
            </a:r>
            <a:r>
              <a:rPr lang="zh-CN" altLang="en-US" spc="-100" dirty="0">
                <a:solidFill>
                  <a:schemeClr val="tx1"/>
                </a:solidFill>
              </a:rPr>
              <a:t>借位加减法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A±B±C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in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779912" y="1881551"/>
            <a:ext cx="1921970" cy="284460"/>
            <a:chOff x="5280284" y="1556792"/>
            <a:chExt cx="2082594" cy="284460"/>
          </a:xfrm>
        </p:grpSpPr>
        <p:sp>
          <p:nvSpPr>
            <p:cNvPr id="64" name="Line 191"/>
            <p:cNvSpPr>
              <a:spLocks noChangeShapeType="1"/>
            </p:cNvSpPr>
            <p:nvPr/>
          </p:nvSpPr>
          <p:spPr bwMode="auto">
            <a:xfrm flipH="1">
              <a:off x="5280284" y="1700808"/>
              <a:ext cx="3510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98"/>
            <p:cNvSpPr txBox="1">
              <a:spLocks noChangeArrowheads="1"/>
            </p:cNvSpPr>
            <p:nvPr/>
          </p:nvSpPr>
          <p:spPr bwMode="auto">
            <a:xfrm>
              <a:off x="5682209" y="1556792"/>
              <a:ext cx="1680669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+mn-ea"/>
                  <a:ea typeface="+mn-ea"/>
                </a:rPr>
                <a:t>C</a:t>
              </a:r>
              <a:r>
                <a:rPr lang="en-US" altLang="zh-CN" sz="2000" baseline="-16000" dirty="0" err="1">
                  <a:solidFill>
                    <a:schemeClr val="tx1"/>
                  </a:solidFill>
                </a:rPr>
                <a:t>in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61628" y="1268760"/>
            <a:ext cx="5794548" cy="1221251"/>
            <a:chOff x="1004732" y="1307613"/>
            <a:chExt cx="5794548" cy="1221251"/>
          </a:xfrm>
        </p:grpSpPr>
        <p:sp>
          <p:nvSpPr>
            <p:cNvPr id="67" name="Text Box 194"/>
            <p:cNvSpPr txBox="1">
              <a:spLocks noChangeArrowheads="1"/>
            </p:cNvSpPr>
            <p:nvPr/>
          </p:nvSpPr>
          <p:spPr bwMode="auto">
            <a:xfrm>
              <a:off x="3143200" y="1307613"/>
              <a:ext cx="1215061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A     </a:t>
              </a:r>
              <a:r>
                <a:rPr lang="en-US" altLang="zh-CN" sz="2000" spc="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B</a:t>
              </a:r>
              <a:endParaRPr lang="en-US" altLang="zh-CN" sz="1800" baseline="-18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8" name="Line 191"/>
            <p:cNvSpPr>
              <a:spLocks noChangeShapeType="1"/>
            </p:cNvSpPr>
            <p:nvPr/>
          </p:nvSpPr>
          <p:spPr bwMode="auto">
            <a:xfrm flipH="1" flipV="1">
              <a:off x="2815703" y="1772816"/>
              <a:ext cx="277261" cy="2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1"/>
            <p:cNvSpPr>
              <a:spLocks noChangeShapeType="1"/>
            </p:cNvSpPr>
            <p:nvPr/>
          </p:nvSpPr>
          <p:spPr bwMode="auto">
            <a:xfrm flipH="1">
              <a:off x="4594246" y="1772816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3"/>
            <p:cNvSpPr txBox="1">
              <a:spLocks noChangeArrowheads="1"/>
            </p:cNvSpPr>
            <p:nvPr/>
          </p:nvSpPr>
          <p:spPr bwMode="auto">
            <a:xfrm>
              <a:off x="4855064" y="1556792"/>
              <a:ext cx="1944216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op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通常</a:t>
              </a:r>
              <a:r>
                <a:rPr lang="en-US" altLang="zh-CN" sz="2000" dirty="0">
                  <a:solidFill>
                    <a:schemeClr val="tx1"/>
                  </a:solidFill>
                </a:rPr>
                <a:t>0-ADD)</a:t>
              </a:r>
            </a:p>
          </p:txBody>
        </p:sp>
        <p:sp>
          <p:nvSpPr>
            <p:cNvPr id="71" name="Text Box 194"/>
            <p:cNvSpPr txBox="1">
              <a:spLocks noChangeArrowheads="1"/>
            </p:cNvSpPr>
            <p:nvPr/>
          </p:nvSpPr>
          <p:spPr bwMode="auto">
            <a:xfrm>
              <a:off x="1004732" y="1628800"/>
              <a:ext cx="1728192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图: 手动操作 71"/>
            <p:cNvSpPr/>
            <p:nvPr/>
          </p:nvSpPr>
          <p:spPr bwMode="auto">
            <a:xfrm>
              <a:off x="2957227" y="1625053"/>
              <a:ext cx="1719913" cy="579812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加减法器</a:t>
              </a: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3" name="Line 189"/>
            <p:cNvSpPr>
              <a:spLocks noChangeShapeType="1"/>
            </p:cNvSpPr>
            <p:nvPr/>
          </p:nvSpPr>
          <p:spPr bwMode="auto">
            <a:xfrm flipH="1">
              <a:off x="3380996" y="1340768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89"/>
            <p:cNvSpPr>
              <a:spLocks noChangeShapeType="1"/>
            </p:cNvSpPr>
            <p:nvPr/>
          </p:nvSpPr>
          <p:spPr bwMode="auto">
            <a:xfrm flipH="1">
              <a:off x="4317100" y="1340768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89"/>
            <p:cNvSpPr>
              <a:spLocks noChangeShapeType="1"/>
            </p:cNvSpPr>
            <p:nvPr/>
          </p:nvSpPr>
          <p:spPr bwMode="auto">
            <a:xfrm>
              <a:off x="3793558" y="2204864"/>
              <a:ext cx="0" cy="3240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94"/>
            <p:cNvSpPr txBox="1">
              <a:spLocks noChangeArrowheads="1"/>
            </p:cNvSpPr>
            <p:nvPr/>
          </p:nvSpPr>
          <p:spPr bwMode="auto">
            <a:xfrm>
              <a:off x="3560461" y="2204864"/>
              <a:ext cx="192711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F</a:t>
              </a:r>
              <a:endParaRPr lang="en-US" altLang="zh-CN" sz="1800" baseline="-18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Line 191"/>
            <p:cNvSpPr>
              <a:spLocks noChangeShapeType="1"/>
            </p:cNvSpPr>
            <p:nvPr/>
          </p:nvSpPr>
          <p:spPr bwMode="auto">
            <a:xfrm flipH="1">
              <a:off x="2809020" y="2060848"/>
              <a:ext cx="39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98"/>
            <p:cNvSpPr txBox="1">
              <a:spLocks noChangeArrowheads="1"/>
            </p:cNvSpPr>
            <p:nvPr/>
          </p:nvSpPr>
          <p:spPr bwMode="auto">
            <a:xfrm>
              <a:off x="1004732" y="1916832"/>
              <a:ext cx="1800200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1400" baseline="-18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ea"/>
                  <a:ea typeface="+mn-ea"/>
                </a:rPr>
                <a:t>C</a:t>
              </a:r>
              <a:r>
                <a:rPr lang="en-US" altLang="zh-CN" sz="2000" baseline="-16000" dirty="0" err="1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79" name="Text Box 176"/>
          <p:cNvSpPr txBox="1">
            <a:spLocks noChangeArrowheads="1"/>
          </p:cNvSpPr>
          <p:nvPr/>
        </p:nvSpPr>
        <p:spPr bwMode="auto">
          <a:xfrm>
            <a:off x="7020272" y="1290826"/>
            <a:ext cx="17281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op</a:t>
            </a:r>
            <a:r>
              <a:rPr lang="en-US" altLang="zh-CN" baseline="-26000" dirty="0">
                <a:solidFill>
                  <a:schemeClr val="tx1"/>
                </a:solidFill>
                <a:sym typeface="Symbol"/>
              </a:rPr>
              <a:t>SUB</a:t>
            </a:r>
          </a:p>
        </p:txBody>
      </p:sp>
      <p:sp>
        <p:nvSpPr>
          <p:cNvPr id="8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300539" y="6452989"/>
            <a:ext cx="28733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40152" y="1916832"/>
            <a:ext cx="2952328" cy="832196"/>
            <a:chOff x="5724216" y="2193068"/>
            <a:chExt cx="2952328" cy="832196"/>
          </a:xfrm>
        </p:grpSpPr>
        <p:sp>
          <p:nvSpPr>
            <p:cNvPr id="84" name="Text Box 176"/>
            <p:cNvSpPr txBox="1">
              <a:spLocks noChangeArrowheads="1"/>
            </p:cNvSpPr>
            <p:nvPr/>
          </p:nvSpPr>
          <p:spPr bwMode="auto">
            <a:xfrm>
              <a:off x="5724216" y="2193068"/>
              <a:ext cx="2952328" cy="832196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1800" dirty="0">
                  <a:solidFill>
                    <a:srgbClr val="990099"/>
                  </a:solidFill>
                  <a:sym typeface="Symbol"/>
                </a:rPr>
                <a:t>需求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 1122H    11H    22H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    +3344H   +33H   +44H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             + CF</a:t>
              </a:r>
            </a:p>
          </p:txBody>
        </p:sp>
        <p:sp>
          <p:nvSpPr>
            <p:cNvPr id="85" name="Text Box 176"/>
            <p:cNvSpPr txBox="1">
              <a:spLocks noChangeArrowheads="1"/>
            </p:cNvSpPr>
            <p:nvPr/>
          </p:nvSpPr>
          <p:spPr bwMode="auto">
            <a:xfrm>
              <a:off x="6876344" y="2337084"/>
              <a:ext cx="1296144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FF3399"/>
                  </a:solidFill>
                  <a:sym typeface="Symbol"/>
                </a:rPr>
                <a:t>＝   </a:t>
              </a:r>
              <a:r>
                <a:rPr lang="zh-CN" altLang="en-US" sz="2000" baseline="-18000" dirty="0">
                  <a:solidFill>
                    <a:srgbClr val="FF3399"/>
                  </a:solidFill>
                  <a:sym typeface="Symbol"/>
                </a:rPr>
                <a:t> </a:t>
              </a:r>
              <a:r>
                <a:rPr lang="zh-CN" altLang="en-US" sz="1600" baseline="-18000" dirty="0">
                  <a:solidFill>
                    <a:srgbClr val="FF3399"/>
                  </a:solidFill>
                  <a:sym typeface="Symbol"/>
                </a:rPr>
                <a:t> </a:t>
              </a:r>
              <a:r>
                <a:rPr lang="zh-CN" altLang="en-US" sz="1200" dirty="0">
                  <a:solidFill>
                    <a:srgbClr val="FF3399"/>
                  </a:solidFill>
                  <a:sym typeface="Symbol"/>
                </a:rPr>
                <a:t> </a:t>
              </a:r>
              <a:r>
                <a:rPr lang="zh-CN" altLang="en-US" sz="1800" dirty="0">
                  <a:solidFill>
                    <a:srgbClr val="FF3399"/>
                  </a:solidFill>
                  <a:sym typeface="Symbol"/>
                </a:rPr>
                <a:t>及</a:t>
              </a:r>
              <a:endParaRPr lang="en-US" altLang="zh-CN" sz="1800" dirty="0">
                <a:solidFill>
                  <a:srgbClr val="FF3399"/>
                </a:solidFill>
                <a:sym typeface="Symbol"/>
              </a:endParaRPr>
            </a:p>
          </p:txBody>
        </p:sp>
      </p:grpSp>
      <p:sp>
        <p:nvSpPr>
          <p:cNvPr id="47" name="Text Box 101"/>
          <p:cNvSpPr txBox="1">
            <a:spLocks noChangeArrowheads="1"/>
          </p:cNvSpPr>
          <p:nvPr/>
        </p:nvSpPr>
        <p:spPr bwMode="auto">
          <a:xfrm>
            <a:off x="7092280" y="5139224"/>
            <a:ext cx="1661959" cy="30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t" anchorCtr="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SF</a:t>
            </a:r>
            <a:r>
              <a:rPr lang="en-US" altLang="zh-CN" sz="2000" dirty="0">
                <a:solidFill>
                  <a:schemeClr val="tx1"/>
                </a:solidFill>
              </a:rPr>
              <a:t>    ZF</a:t>
            </a:r>
            <a:endParaRPr lang="en-US" altLang="zh-CN" sz="20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6" grpId="0"/>
      <p:bldP spid="79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90"/>
          <p:cNvSpPr txBox="1">
            <a:spLocks noChangeArrowheads="1"/>
          </p:cNvSpPr>
          <p:nvPr/>
        </p:nvSpPr>
        <p:spPr bwMode="auto">
          <a:xfrm>
            <a:off x="179512" y="1196752"/>
            <a:ext cx="7704856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*运算的逻辑实现：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*溢出判断逻辑：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、原码加减运算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不考，了解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</a:t>
            </a:r>
            <a:r>
              <a:rPr lang="zh-CN" altLang="en-US" dirty="0">
                <a:solidFill>
                  <a:schemeClr val="tx1"/>
                </a:solidFill>
              </a:rPr>
              <a:t>运算，减法需先</a:t>
            </a:r>
            <a:r>
              <a:rPr lang="zh-CN" altLang="en-US" u="sng" dirty="0">
                <a:solidFill>
                  <a:schemeClr val="tx1"/>
                </a:solidFill>
              </a:rPr>
              <a:t>比较大小</a:t>
            </a:r>
            <a:r>
              <a:rPr lang="zh-CN" altLang="en-US" dirty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3059708" y="4315162"/>
            <a:ext cx="55447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暂存结果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367827" name="Text Box 211"/>
          <p:cNvSpPr txBox="1">
            <a:spLocks noChangeArrowheads="1"/>
          </p:cNvSpPr>
          <p:nvPr/>
        </p:nvSpPr>
        <p:spPr bwMode="auto">
          <a:xfrm>
            <a:off x="2699668" y="4747210"/>
            <a:ext cx="3528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67828" name="Line 212"/>
          <p:cNvSpPr>
            <a:spLocks noChangeShapeType="1"/>
          </p:cNvSpPr>
          <p:nvPr/>
        </p:nvSpPr>
        <p:spPr bwMode="auto">
          <a:xfrm>
            <a:off x="3491880" y="4825616"/>
            <a:ext cx="194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67814" name="Text Box 198"/>
          <p:cNvSpPr txBox="1">
            <a:spLocks noChangeArrowheads="1"/>
          </p:cNvSpPr>
          <p:nvPr/>
        </p:nvSpPr>
        <p:spPr bwMode="auto">
          <a:xfrm>
            <a:off x="971475" y="1628800"/>
            <a:ext cx="792100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⑴判求和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差，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op=</a:t>
            </a:r>
            <a:r>
              <a:rPr lang="en-US" altLang="zh-CN" sz="2200" dirty="0">
                <a:solidFill>
                  <a:schemeClr val="tx1"/>
                </a:solidFill>
              </a:rPr>
              <a:t>0/1</a:t>
            </a:r>
            <a:r>
              <a:rPr lang="zh-CN" altLang="en-US" sz="2200" dirty="0">
                <a:solidFill>
                  <a:schemeClr val="tx1"/>
                </a:solidFill>
              </a:rPr>
              <a:t>表示加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减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⑵求和</a:t>
            </a:r>
            <a:r>
              <a:rPr lang="en-US" altLang="zh-CN" dirty="0">
                <a:solidFill>
                  <a:schemeClr val="accent2"/>
                </a:solidFill>
              </a:rPr>
              <a:t>(op</a:t>
            </a:r>
            <a:r>
              <a:rPr lang="en-US" altLang="zh-CN" dirty="0">
                <a:solidFill>
                  <a:schemeClr val="accent2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=0)</a:t>
            </a:r>
            <a:r>
              <a:rPr lang="zh-CN" altLang="en-US" dirty="0">
                <a:solidFill>
                  <a:schemeClr val="accent2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FF3399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⑶求差</a:t>
            </a:r>
            <a:r>
              <a:rPr lang="en-US" altLang="zh-CN" dirty="0">
                <a:solidFill>
                  <a:schemeClr val="accent2"/>
                </a:solidFill>
              </a:rPr>
              <a:t>(op</a:t>
            </a:r>
            <a:r>
              <a:rPr lang="en-US" altLang="zh-CN" dirty="0">
                <a:solidFill>
                  <a:schemeClr val="accent2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=1)</a:t>
            </a:r>
            <a:r>
              <a:rPr lang="zh-CN" altLang="en-US" dirty="0">
                <a:solidFill>
                  <a:schemeClr val="accent2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FF3399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OF=0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  够减</a:t>
            </a:r>
            <a:r>
              <a:rPr lang="en-US" altLang="zh-CN" sz="2200" dirty="0">
                <a:solidFill>
                  <a:srgbClr val="990099"/>
                </a:solidFill>
              </a:rPr>
              <a:t>(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=1)</a:t>
            </a:r>
            <a:r>
              <a:rPr lang="zh-CN" altLang="en-US" sz="2200" dirty="0">
                <a:solidFill>
                  <a:srgbClr val="990099"/>
                </a:solidFill>
              </a:rPr>
              <a:t>时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990099"/>
                </a:solidFill>
              </a:rPr>
              <a:t> 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不够减</a:t>
            </a:r>
            <a:r>
              <a:rPr lang="en-US" altLang="zh-CN" sz="2200" dirty="0">
                <a:solidFill>
                  <a:srgbClr val="990099"/>
                </a:solidFill>
              </a:rPr>
              <a:t>(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=0)</a:t>
            </a:r>
            <a:r>
              <a:rPr lang="zh-CN" altLang="en-US" sz="2200" dirty="0">
                <a:solidFill>
                  <a:srgbClr val="990099"/>
                </a:solidFill>
              </a:rPr>
              <a:t>时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94244" y="3049910"/>
            <a:ext cx="2986932" cy="884396"/>
            <a:chOff x="4702993" y="3049910"/>
            <a:chExt cx="2986932" cy="884396"/>
          </a:xfrm>
        </p:grpSpPr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198833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6976709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585950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401925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4702993" y="3934306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92"/>
          <p:cNvSpPr txBox="1">
            <a:spLocks noChangeArrowheads="1"/>
          </p:cNvSpPr>
          <p:nvPr/>
        </p:nvSpPr>
        <p:spPr bwMode="auto">
          <a:xfrm>
            <a:off x="179512" y="52292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、移码加减运算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不考，了解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类似于补码运算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教材</a:t>
            </a:r>
            <a:r>
              <a:rPr lang="en-US" altLang="zh-CN" dirty="0">
                <a:solidFill>
                  <a:schemeClr val="tx1"/>
                </a:solidFill>
              </a:rPr>
              <a:t>P78)</a:t>
            </a:r>
            <a:r>
              <a:rPr lang="zh-CN" altLang="en-US" dirty="0">
                <a:solidFill>
                  <a:schemeClr val="tx1"/>
                </a:solidFill>
              </a:rPr>
              <a:t> 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7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7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7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  <p:bldP spid="367827" grpId="0"/>
      <p:bldP spid="367828" grpId="0" animBg="1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712968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※</a:t>
            </a:r>
            <a:r>
              <a:rPr lang="zh-CN" altLang="en-US" dirty="0">
                <a:solidFill>
                  <a:srgbClr val="C00000"/>
                </a:solidFill>
              </a:rPr>
              <a:t>习题课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r>
              <a:rPr lang="zh-CN" altLang="zh-CN" dirty="0">
                <a:solidFill>
                  <a:srgbClr val="C00000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[2011</a:t>
            </a:r>
            <a:r>
              <a:rPr lang="zh-CN" altLang="zh-CN" sz="2000" dirty="0">
                <a:solidFill>
                  <a:schemeClr val="tx1"/>
                </a:solidFill>
              </a:rPr>
              <a:t>年研究生入学统考题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假定在一个</a:t>
            </a:r>
            <a:r>
              <a:rPr lang="en-US" altLang="zh-CN" sz="2200" dirty="0">
                <a:solidFill>
                  <a:schemeClr val="tx1"/>
                </a:solidFill>
              </a:rPr>
              <a:t>8</a:t>
            </a:r>
            <a:r>
              <a:rPr lang="zh-CN" altLang="zh-CN" sz="2200" dirty="0">
                <a:solidFill>
                  <a:schemeClr val="tx1"/>
                </a:solidFill>
              </a:rPr>
              <a:t>位字长的计算机中运行如下</a:t>
            </a:r>
            <a:r>
              <a:rPr lang="en-US" altLang="zh-CN" sz="2200" dirty="0">
                <a:solidFill>
                  <a:schemeClr val="tx1"/>
                </a:solidFill>
              </a:rPr>
              <a:t>C</a:t>
            </a:r>
            <a:r>
              <a:rPr lang="zh-CN" altLang="zh-CN" sz="2200" dirty="0">
                <a:solidFill>
                  <a:schemeClr val="tx1"/>
                </a:solidFill>
              </a:rPr>
              <a:t>程序段：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unsigned 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x = 134, y = 246, z1 = x-y, z2 = </a:t>
            </a:r>
            <a:r>
              <a:rPr lang="en-US" altLang="zh-CN" sz="2200" dirty="0" err="1">
                <a:solidFill>
                  <a:schemeClr val="tx1"/>
                </a:solidFill>
              </a:rPr>
              <a:t>x+y</a:t>
            </a:r>
            <a:r>
              <a:rPr lang="en-US" altLang="zh-CN" sz="2200" dirty="0">
                <a:solidFill>
                  <a:schemeClr val="tx1"/>
                </a:solidFill>
              </a:rPr>
              <a:t>;</a:t>
            </a:r>
            <a:endParaRPr lang="zh-CN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m = x, n = y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de-DE" altLang="zh-CN" sz="2200" dirty="0">
                <a:solidFill>
                  <a:schemeClr val="tx1"/>
                </a:solidFill>
              </a:rPr>
              <a:t>k1 = m-n</a:t>
            </a:r>
            <a:r>
              <a:rPr lang="en-US" altLang="zh-CN" sz="2200" dirty="0">
                <a:solidFill>
                  <a:schemeClr val="tx1"/>
                </a:solidFill>
              </a:rPr>
              <a:t>, </a:t>
            </a:r>
            <a:r>
              <a:rPr lang="de-DE" altLang="zh-CN" sz="2200" dirty="0">
                <a:solidFill>
                  <a:schemeClr val="tx1"/>
                </a:solidFill>
              </a:rPr>
              <a:t>k2 = m+n;</a:t>
            </a:r>
            <a:endParaRPr lang="zh-CN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若编译器编译时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将</a:t>
            </a:r>
            <a:r>
              <a:rPr lang="de-DE" altLang="zh-CN" sz="2200" dirty="0">
                <a:solidFill>
                  <a:schemeClr val="tx1"/>
                </a:solidFill>
              </a:rPr>
              <a:t>8</a:t>
            </a:r>
            <a:r>
              <a:rPr lang="zh-CN" altLang="zh-CN" sz="2200" dirty="0">
                <a:solidFill>
                  <a:schemeClr val="tx1"/>
                </a:solidFill>
              </a:rPr>
              <a:t>个</a:t>
            </a:r>
            <a:r>
              <a:rPr lang="de-DE" altLang="zh-CN" sz="2200" dirty="0">
                <a:solidFill>
                  <a:schemeClr val="tx1"/>
                </a:solidFill>
              </a:rPr>
              <a:t>8</a:t>
            </a:r>
            <a:r>
              <a:rPr lang="zh-CN" altLang="zh-CN" sz="2200" dirty="0">
                <a:solidFill>
                  <a:schemeClr val="tx1"/>
                </a:solidFill>
              </a:rPr>
              <a:t>位寄存器</a:t>
            </a:r>
            <a:r>
              <a:rPr lang="de-DE" altLang="zh-CN" sz="2200" dirty="0">
                <a:solidFill>
                  <a:schemeClr val="tx1"/>
                </a:solidFill>
              </a:rPr>
              <a:t>R1</a:t>
            </a:r>
            <a:r>
              <a:rPr lang="de-DE" altLang="zh-CN" sz="2200" dirty="0">
                <a:solidFill>
                  <a:schemeClr val="tx1"/>
                </a:solidFill>
                <a:latin typeface="+mn-lt"/>
              </a:rPr>
              <a:t>~</a:t>
            </a:r>
            <a:r>
              <a:rPr lang="de-DE" altLang="zh-CN" sz="2200" dirty="0">
                <a:solidFill>
                  <a:schemeClr val="tx1"/>
                </a:solidFill>
              </a:rPr>
              <a:t>R8</a:t>
            </a:r>
            <a:r>
              <a:rPr lang="zh-CN" altLang="zh-CN" sz="2200" dirty="0">
                <a:solidFill>
                  <a:schemeClr val="tx1"/>
                </a:solidFill>
              </a:rPr>
              <a:t>分别分配给变量</a:t>
            </a:r>
            <a:r>
              <a:rPr lang="de-DE" altLang="zh-CN" sz="2200" dirty="0">
                <a:solidFill>
                  <a:schemeClr val="tx1"/>
                </a:solidFill>
              </a:rPr>
              <a:t>x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y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m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n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z1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z2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k1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k2</a:t>
            </a:r>
            <a:r>
              <a:rPr lang="zh-CN" altLang="zh-CN" sz="2200" dirty="0">
                <a:solidFill>
                  <a:schemeClr val="tx1"/>
                </a:solidFill>
              </a:rPr>
              <a:t>。请回答下列问题。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1</a:t>
            </a:r>
            <a:r>
              <a:rPr lang="zh-CN" altLang="zh-CN" sz="2200" dirty="0">
                <a:solidFill>
                  <a:schemeClr val="tx1"/>
                </a:solidFill>
              </a:rPr>
              <a:t>）执行上述程序段后，寄存器</a:t>
            </a:r>
            <a:r>
              <a:rPr lang="de-DE" altLang="zh-CN" sz="2200" dirty="0">
                <a:solidFill>
                  <a:schemeClr val="tx1"/>
                </a:solidFill>
              </a:rPr>
              <a:t>R1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R5</a:t>
            </a:r>
            <a:r>
              <a:rPr lang="zh-CN" altLang="zh-CN" sz="2200" dirty="0">
                <a:solidFill>
                  <a:schemeClr val="tx1"/>
                </a:solidFill>
              </a:rPr>
              <a:t>和</a:t>
            </a:r>
            <a:r>
              <a:rPr lang="de-DE" altLang="zh-CN" sz="2200" dirty="0">
                <a:solidFill>
                  <a:schemeClr val="tx1"/>
                </a:solidFill>
              </a:rPr>
              <a:t>R6</a:t>
            </a:r>
            <a:r>
              <a:rPr lang="zh-CN" altLang="zh-CN" sz="2200" dirty="0">
                <a:solidFill>
                  <a:schemeClr val="tx1"/>
                </a:solidFill>
              </a:rPr>
              <a:t>的内容分别是什么？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2</a:t>
            </a:r>
            <a:r>
              <a:rPr lang="zh-CN" altLang="zh-CN" sz="2200" dirty="0">
                <a:solidFill>
                  <a:schemeClr val="tx1"/>
                </a:solidFill>
              </a:rPr>
              <a:t>）执行上述程序段后，变量</a:t>
            </a:r>
            <a:r>
              <a:rPr lang="de-DE" altLang="zh-CN" sz="2200" dirty="0">
                <a:solidFill>
                  <a:schemeClr val="tx1"/>
                </a:solidFill>
              </a:rPr>
              <a:t>m</a:t>
            </a:r>
            <a:r>
              <a:rPr lang="zh-CN" altLang="zh-CN" sz="2200" dirty="0">
                <a:solidFill>
                  <a:schemeClr val="tx1"/>
                </a:solidFill>
              </a:rPr>
              <a:t>和</a:t>
            </a:r>
            <a:r>
              <a:rPr lang="de-DE" altLang="zh-CN" sz="2200" dirty="0">
                <a:solidFill>
                  <a:schemeClr val="tx1"/>
                </a:solidFill>
              </a:rPr>
              <a:t>k1</a:t>
            </a:r>
            <a:r>
              <a:rPr lang="zh-CN" altLang="zh-CN" sz="2200" dirty="0">
                <a:solidFill>
                  <a:schemeClr val="tx1"/>
                </a:solidFill>
              </a:rPr>
              <a:t>的值分别是什么？（十进制）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3</a:t>
            </a:r>
            <a:r>
              <a:rPr lang="zh-CN" altLang="zh-CN" sz="2200" dirty="0">
                <a:solidFill>
                  <a:schemeClr val="tx1"/>
                </a:solidFill>
              </a:rPr>
              <a:t>）上述程序段涉及带符号整数加</a:t>
            </a:r>
            <a:r>
              <a:rPr lang="de-DE" altLang="zh-CN" sz="2200" dirty="0">
                <a:solidFill>
                  <a:schemeClr val="tx1"/>
                </a:solidFill>
              </a:rPr>
              <a:t>/</a:t>
            </a:r>
            <a:r>
              <a:rPr lang="zh-CN" altLang="zh-CN" sz="2200" dirty="0">
                <a:solidFill>
                  <a:schemeClr val="tx1"/>
                </a:solidFill>
              </a:rPr>
              <a:t>减、无符号整数加</a:t>
            </a:r>
            <a:r>
              <a:rPr lang="de-DE" altLang="zh-CN" sz="2200" dirty="0">
                <a:solidFill>
                  <a:schemeClr val="tx1"/>
                </a:solidFill>
              </a:rPr>
              <a:t>/</a:t>
            </a:r>
            <a:r>
              <a:rPr lang="zh-CN" altLang="zh-CN" sz="2200" dirty="0">
                <a:solidFill>
                  <a:schemeClr val="tx1"/>
                </a:solidFill>
              </a:rPr>
              <a:t>减运算，这四种运算能否利用同一个加法器及辅助电路实现？简述理由。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）如何判断带符号整数加</a:t>
            </a:r>
            <a:r>
              <a:rPr lang="de-DE" altLang="zh-CN" sz="2200" dirty="0">
                <a:solidFill>
                  <a:schemeClr val="tx1"/>
                </a:solidFill>
              </a:rPr>
              <a:t>/</a:t>
            </a:r>
            <a:r>
              <a:rPr lang="zh-CN" altLang="zh-CN" sz="2200" dirty="0">
                <a:solidFill>
                  <a:schemeClr val="tx1"/>
                </a:solidFill>
              </a:rPr>
              <a:t>减运算的结果是否发生溢出？上述程序段中，哪些带符号整数运算语句的执行结果会发生溢出？</a:t>
            </a:r>
          </a:p>
        </p:txBody>
      </p:sp>
      <p:sp>
        <p:nvSpPr>
          <p:cNvPr id="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5517232"/>
            <a:ext cx="88924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x=10000110B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y=11110110B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z1=x-y=(0)10010000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z2=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x+y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=(1)01111100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(R1)=86H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(R5)=90H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(R6)=7CH</a:t>
            </a:r>
          </a:p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m=86H=-122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n=F6H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k1=m-n=x-y=86H-F6H=90H=-112</a:t>
            </a:r>
          </a:p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）判断：同号相加或异号相减，结果与被加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减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数异号。仅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k2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可能溢出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有符号加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k2=(1)01111100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，溢出</a:t>
            </a:r>
          </a:p>
        </p:txBody>
      </p:sp>
    </p:spTree>
    <p:extLst>
      <p:ext uri="{BB962C8B-B14F-4D97-AF65-F5344CB8AC3E}">
        <p14:creationId xmlns:p14="http://schemas.microsoft.com/office/powerpoint/2010/main" val="4214172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二、移位运算</a:t>
            </a: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*运算功能：</a:t>
            </a:r>
            <a:r>
              <a:rPr lang="zh-CN" altLang="en-US" u="sng" spc="-30" dirty="0">
                <a:solidFill>
                  <a:schemeClr val="accent2"/>
                </a:solidFill>
              </a:rPr>
              <a:t>机器数</a:t>
            </a:r>
            <a:r>
              <a:rPr lang="zh-CN" altLang="en-US" spc="-30" dirty="0">
                <a:solidFill>
                  <a:srgbClr val="990099"/>
                </a:solidFill>
              </a:rPr>
              <a:t>左移</a:t>
            </a:r>
            <a:r>
              <a:rPr lang="zh-CN" altLang="en-US" spc="-30" dirty="0">
                <a:solidFill>
                  <a:schemeClr val="tx1"/>
                </a:solidFill>
              </a:rPr>
              <a:t>或</a:t>
            </a:r>
            <a:r>
              <a:rPr lang="zh-CN" altLang="en-US" spc="-30" dirty="0">
                <a:solidFill>
                  <a:srgbClr val="990099"/>
                </a:solidFill>
              </a:rPr>
              <a:t>右移</a:t>
            </a:r>
            <a:r>
              <a:rPr lang="en-US" altLang="zh-CN" spc="-30" dirty="0">
                <a:solidFill>
                  <a:schemeClr val="tx1"/>
                </a:solidFill>
              </a:rPr>
              <a:t>k</a:t>
            </a:r>
            <a:r>
              <a:rPr lang="zh-CN" altLang="en-US" spc="-30" dirty="0">
                <a:solidFill>
                  <a:schemeClr val="tx1"/>
                </a:solidFill>
              </a:rPr>
              <a:t>位，相当于</a:t>
            </a:r>
            <a:r>
              <a:rPr lang="zh-CN" altLang="en-US" u="sng" spc="-30" dirty="0">
                <a:solidFill>
                  <a:schemeClr val="accent2"/>
                </a:solidFill>
              </a:rPr>
              <a:t>真值</a:t>
            </a:r>
            <a:r>
              <a:rPr lang="en-US" altLang="zh-CN" spc="-30" dirty="0">
                <a:solidFill>
                  <a:srgbClr val="990099"/>
                </a:solidFill>
              </a:rPr>
              <a:t>×</a:t>
            </a:r>
            <a:r>
              <a:rPr lang="en-US" altLang="zh-CN" spc="-30" dirty="0">
                <a:solidFill>
                  <a:schemeClr val="tx1"/>
                </a:solidFill>
              </a:rPr>
              <a:t>2</a:t>
            </a:r>
            <a:r>
              <a:rPr lang="en-US" altLang="zh-CN" spc="-30" baseline="30000" dirty="0">
                <a:solidFill>
                  <a:schemeClr val="tx1"/>
                </a:solidFill>
              </a:rPr>
              <a:t>k</a:t>
            </a:r>
            <a:r>
              <a:rPr lang="zh-CN" altLang="en-US" spc="-30" dirty="0">
                <a:solidFill>
                  <a:schemeClr val="tx1"/>
                </a:solidFill>
              </a:rPr>
              <a:t>或</a:t>
            </a:r>
            <a:r>
              <a:rPr lang="en-US" altLang="zh-CN" spc="-30" dirty="0">
                <a:solidFill>
                  <a:srgbClr val="990099"/>
                </a:solidFill>
              </a:rPr>
              <a:t>÷</a:t>
            </a:r>
            <a:r>
              <a:rPr lang="zh-CN" altLang="en-US" spc="-30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spc="-30" dirty="0">
                <a:solidFill>
                  <a:schemeClr val="tx1"/>
                </a:solidFill>
              </a:rPr>
              <a:t>2</a:t>
            </a:r>
            <a:r>
              <a:rPr lang="en-US" altLang="zh-CN" spc="-30" baseline="30000" dirty="0">
                <a:solidFill>
                  <a:schemeClr val="tx1"/>
                </a:solidFill>
              </a:rPr>
              <a:t>k</a:t>
            </a:r>
            <a:r>
              <a:rPr lang="en-US" altLang="zh-CN" spc="-3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348319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运算类型：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基本操作类型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逻辑左移、逻辑右移、算术左移、算术右移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表示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rgbClr val="FF3399"/>
                </a:solidFill>
              </a:rPr>
              <a:t>L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>
                <a:solidFill>
                  <a:srgbClr val="FF3399"/>
                </a:solidFill>
                <a:latin typeface="+mn-lt"/>
              </a:rPr>
              <a:t>A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75886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*操作数类型：</a:t>
            </a:r>
            <a:r>
              <a:rPr lang="zh-CN" altLang="en-US" dirty="0">
                <a:solidFill>
                  <a:schemeClr val="tx1"/>
                </a:solidFill>
              </a:rPr>
              <a:t>无符号定点数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462351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无符号整数的机器码为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位，求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57=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111001B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57=001110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3707904" y="5063118"/>
            <a:ext cx="40324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228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111001</a:t>
            </a:r>
            <a:r>
              <a:rPr lang="en-US" altLang="zh-CN" dirty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001110B</a:t>
            </a:r>
          </a:p>
        </p:txBody>
      </p:sp>
      <p:sp>
        <p:nvSpPr>
          <p:cNvPr id="11" name="Text Box 95"/>
          <p:cNvSpPr txBox="1">
            <a:spLocks noChangeArrowheads="1"/>
          </p:cNvSpPr>
          <p:nvPr/>
        </p:nvSpPr>
        <p:spPr bwMode="auto">
          <a:xfrm>
            <a:off x="2195736" y="3678886"/>
            <a:ext cx="4752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u="sng" dirty="0">
                <a:solidFill>
                  <a:srgbClr val="990099"/>
                </a:solidFill>
              </a:rPr>
              <a:t>整体移位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移出的数位</a:t>
            </a:r>
            <a:r>
              <a:rPr lang="zh-CN" altLang="en-US" u="sng" dirty="0">
                <a:solidFill>
                  <a:srgbClr val="990099"/>
                </a:solidFill>
              </a:rPr>
              <a:t>丢弃</a:t>
            </a:r>
            <a:r>
              <a:rPr lang="zh-CN" altLang="en-US" dirty="0">
                <a:solidFill>
                  <a:schemeClr val="tx1"/>
                </a:solidFill>
              </a:rPr>
              <a:t>，出现的空位</a:t>
            </a:r>
            <a:r>
              <a:rPr lang="zh-CN" altLang="en-US" u="sng" dirty="0">
                <a:solidFill>
                  <a:srgbClr val="990099"/>
                </a:solidFill>
              </a:rPr>
              <a:t>补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0" grpId="0"/>
      <p:bldP spid="31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90"/>
          <p:cNvSpPr txBox="1">
            <a:spLocks noChangeArrowheads="1"/>
          </p:cNvSpPr>
          <p:nvPr/>
        </p:nvSpPr>
        <p:spPr bwMode="auto">
          <a:xfrm>
            <a:off x="179512" y="332656"/>
            <a:ext cx="3168353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 *溢出判断逻辑：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溢出条件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1" name="Text Box 403"/>
          <p:cNvSpPr txBox="1">
            <a:spLocks noChangeArrowheads="1"/>
          </p:cNvSpPr>
          <p:nvPr/>
        </p:nvSpPr>
        <p:spPr bwMode="auto">
          <a:xfrm>
            <a:off x="611560" y="3526993"/>
            <a:ext cx="8280920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设输入端为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…D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、控制端为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k-1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k-2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(k=log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n) </a:t>
            </a: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  左移时移丢</a:t>
            </a:r>
            <a:r>
              <a:rPr lang="zh-CN" altLang="en-US" u="sng" dirty="0">
                <a:solidFill>
                  <a:srgbClr val="990099"/>
                </a:solidFill>
              </a:rPr>
              <a:t>码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右移时移丢码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仅影响精度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3063491" y="332656"/>
            <a:ext cx="5900997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桶形移位器</a:t>
            </a:r>
            <a:r>
              <a:rPr lang="zh-CN" altLang="en-US" dirty="0">
                <a:solidFill>
                  <a:schemeClr val="tx1"/>
                </a:solidFill>
              </a:rPr>
              <a:t> 或 </a:t>
            </a:r>
            <a:r>
              <a:rPr lang="zh-CN" altLang="en-US" u="sng" dirty="0">
                <a:solidFill>
                  <a:schemeClr val="tx1"/>
                </a:solidFill>
              </a:rPr>
              <a:t>移位寄存器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移位位数已知时</a:t>
            </a:r>
            <a:r>
              <a:rPr lang="en-US" altLang="zh-CN" sz="1800" dirty="0">
                <a:solidFill>
                  <a:schemeClr val="tx1"/>
                </a:solidFill>
              </a:rPr>
              <a:t>)  (</a:t>
            </a:r>
            <a:r>
              <a:rPr lang="zh-CN" altLang="en-US" sz="1800" dirty="0">
                <a:solidFill>
                  <a:schemeClr val="tx1"/>
                </a:solidFill>
              </a:rPr>
              <a:t>移位位数用脉冲形成时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4355" name="Text Box 403"/>
          <p:cNvSpPr txBox="1">
            <a:spLocks noChangeArrowheads="1"/>
          </p:cNvSpPr>
          <p:nvPr/>
        </p:nvSpPr>
        <p:spPr bwMode="auto">
          <a:xfrm>
            <a:off x="1979586" y="4509120"/>
            <a:ext cx="6984902" cy="182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k-1</a:t>
            </a:r>
            <a:r>
              <a:rPr lang="en-US" altLang="zh-CN" sz="2200" dirty="0">
                <a:solidFill>
                  <a:schemeClr val="tx1"/>
                </a:solidFill>
              </a:rPr>
              <a:t>(D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err="1">
                <a:solidFill>
                  <a:schemeClr val="tx1"/>
                </a:solidFill>
              </a:rPr>
              <a:t>D</a:t>
            </a:r>
            <a:r>
              <a:rPr lang="en-US" altLang="zh-CN" sz="2200" dirty="0" err="1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200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sz="2200" baseline="-18000" dirty="0">
                <a:solidFill>
                  <a:schemeClr val="tx1"/>
                </a:solidFill>
              </a:rPr>
              <a:t>/2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k-2</a:t>
            </a:r>
            <a:r>
              <a:rPr lang="en-US" altLang="zh-CN" sz="2200" dirty="0">
                <a:solidFill>
                  <a:schemeClr val="tx1"/>
                </a:solidFill>
              </a:rPr>
              <a:t>(D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3n/4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如：</a:t>
            </a:r>
            <a:r>
              <a:rPr lang="en-US" altLang="zh-CN" sz="22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(D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n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8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(D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200" baseline="-180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200" baseline="-18000" dirty="0">
                <a:solidFill>
                  <a:schemeClr val="tx1"/>
                </a:solidFill>
              </a:rPr>
              <a:t>4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(D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6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7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0366" y="1052736"/>
            <a:ext cx="6320106" cy="1999694"/>
            <a:chOff x="827584" y="1916832"/>
            <a:chExt cx="6320106" cy="1999694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5355789" y="2549119"/>
              <a:ext cx="1791901" cy="733585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</a:rPr>
                <a:t>功能表：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Q</a:t>
              </a:r>
              <a:r>
                <a:rPr lang="zh-CN" altLang="en-US" sz="1800" dirty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24302" y="1482699"/>
            <a:ext cx="2016224" cy="718940"/>
            <a:chOff x="1619672" y="1210452"/>
            <a:chExt cx="2016224" cy="718940"/>
          </a:xfrm>
        </p:grpSpPr>
        <p:cxnSp>
          <p:nvCxnSpPr>
            <p:cNvPr id="62" name="直接连接符 61"/>
            <p:cNvCxnSpPr/>
            <p:nvPr/>
          </p:nvCxnSpPr>
          <p:spPr bwMode="auto">
            <a:xfrm flipH="1">
              <a:off x="1619672" y="1772816"/>
              <a:ext cx="1080120" cy="78288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H="1">
              <a:off x="1619672" y="1772816"/>
              <a:ext cx="2016224" cy="15657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619672" y="1210452"/>
              <a:ext cx="864098" cy="59862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oval" w="sm" len="sm"/>
              <a:tailEnd type="arrow" w="med" len="med"/>
            </a:ln>
            <a:effectLst/>
          </p:spPr>
        </p:cxnSp>
      </p:grpSp>
      <p:sp>
        <p:nvSpPr>
          <p:cNvPr id="65" name="AutoShape 29"/>
          <p:cNvSpPr>
            <a:spLocks/>
          </p:cNvSpPr>
          <p:nvPr/>
        </p:nvSpPr>
        <p:spPr bwMode="auto">
          <a:xfrm>
            <a:off x="7315557" y="5275209"/>
            <a:ext cx="1648931" cy="288000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-128176"/>
              <a:gd name="adj6" fmla="val -2469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第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层</a:t>
            </a:r>
            <a:r>
              <a:rPr lang="en-US" altLang="zh-CN" sz="1600" b="1" dirty="0">
                <a:solidFill>
                  <a:schemeClr val="tx1"/>
                </a:solidFill>
              </a:rPr>
              <a:t>MUX</a:t>
            </a:r>
            <a:r>
              <a:rPr lang="zh-CN" altLang="en-US" sz="1600" b="1" dirty="0">
                <a:solidFill>
                  <a:schemeClr val="tx1"/>
                </a:solidFill>
              </a:rPr>
              <a:t>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38" grpId="0"/>
      <p:bldP spid="254355" grpId="0"/>
      <p:bldP spid="6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、原码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编码思想：</a:t>
            </a:r>
            <a:r>
              <a:rPr lang="zh-CN" altLang="en-US" dirty="0">
                <a:solidFill>
                  <a:schemeClr val="tx1"/>
                </a:solidFill>
              </a:rPr>
              <a:t>机器数的</a:t>
            </a:r>
            <a:r>
              <a:rPr lang="zh-CN" altLang="en-US" u="sng" dirty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chemeClr val="tx1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  </a:t>
            </a:r>
            <a:r>
              <a:rPr lang="zh-CN" altLang="en-US" u="sng" dirty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为真值的</a:t>
            </a:r>
            <a:r>
              <a:rPr lang="zh-CN" altLang="en-US" u="sng" dirty="0">
                <a:solidFill>
                  <a:schemeClr val="tx1"/>
                </a:solidFill>
              </a:rPr>
              <a:t>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整数原码定义：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     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accent2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523083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※[+0]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6516216" y="4149080"/>
            <a:ext cx="837381" cy="288032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-14256"/>
              <a:gd name="adj6" fmla="val -6002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二进制</a:t>
            </a:r>
          </a:p>
        </p:txBody>
      </p:sp>
      <p:grpSp>
        <p:nvGrpSpPr>
          <p:cNvPr id="15" name="Group 385"/>
          <p:cNvGrpSpPr>
            <a:grpSpLocks/>
          </p:cNvGrpSpPr>
          <p:nvPr/>
        </p:nvGrpSpPr>
        <p:grpSpPr bwMode="auto">
          <a:xfrm>
            <a:off x="1692275" y="2711004"/>
            <a:ext cx="6911976" cy="862012"/>
            <a:chOff x="1292" y="1343"/>
            <a:chExt cx="4354" cy="543"/>
          </a:xfrm>
        </p:grpSpPr>
        <p:sp>
          <p:nvSpPr>
            <p:cNvPr id="17" name="Text Box 345"/>
            <p:cNvSpPr txBox="1">
              <a:spLocks noChangeArrowheads="1"/>
            </p:cNvSpPr>
            <p:nvPr/>
          </p:nvSpPr>
          <p:spPr bwMode="auto">
            <a:xfrm>
              <a:off x="1292" y="1478"/>
              <a:ext cx="77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505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0×2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X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1×2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－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2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39744" y="4653136"/>
            <a:ext cx="8824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19" grpId="0" animBg="1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、算术移位</a:t>
            </a:r>
            <a:r>
              <a:rPr lang="en-US" altLang="zh-CN" sz="2200" dirty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*操作数类型：</a:t>
            </a:r>
            <a:r>
              <a:rPr lang="zh-CN" altLang="en-US" dirty="0">
                <a:solidFill>
                  <a:schemeClr val="tx1"/>
                </a:solidFill>
              </a:rPr>
              <a:t>有符号定点数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原码、补码等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83756"/>
              </p:ext>
            </p:extLst>
          </p:nvPr>
        </p:nvGraphicFramePr>
        <p:xfrm>
          <a:off x="1017743" y="3789040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2156509" y="1268760"/>
            <a:ext cx="659195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u="sng" dirty="0">
                <a:solidFill>
                  <a:srgbClr val="990099"/>
                </a:solidFill>
              </a:rPr>
              <a:t>符号位</a:t>
            </a:r>
            <a:r>
              <a:rPr lang="zh-CN" altLang="en-US" dirty="0">
                <a:solidFill>
                  <a:schemeClr val="tx1"/>
                </a:solidFill>
              </a:rPr>
              <a:t>不变、</a:t>
            </a:r>
            <a:r>
              <a:rPr lang="zh-CN" altLang="en-US" u="sng" dirty="0">
                <a:solidFill>
                  <a:srgbClr val="990099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整体移位，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pc="-100" dirty="0">
                <a:solidFill>
                  <a:schemeClr val="tx1"/>
                </a:solidFill>
              </a:rPr>
              <a:t>移出的数位</a:t>
            </a:r>
            <a:r>
              <a:rPr lang="zh-CN" altLang="en-US" u="sng" spc="-100" dirty="0">
                <a:solidFill>
                  <a:srgbClr val="990099"/>
                </a:solidFill>
              </a:rPr>
              <a:t>丢弃</a:t>
            </a:r>
            <a:r>
              <a:rPr lang="zh-CN" altLang="en-US" spc="-100" dirty="0">
                <a:solidFill>
                  <a:schemeClr val="tx1"/>
                </a:solidFill>
              </a:rPr>
              <a:t>，出现的</a:t>
            </a:r>
            <a:r>
              <a:rPr lang="zh-CN" altLang="en-US" dirty="0">
                <a:solidFill>
                  <a:schemeClr val="tx1"/>
                </a:solidFill>
              </a:rPr>
              <a:t>空位</a:t>
            </a:r>
            <a:r>
              <a:rPr lang="zh-CN" altLang="en-US" u="sng" dirty="0">
                <a:solidFill>
                  <a:srgbClr val="990099"/>
                </a:solidFill>
              </a:rPr>
              <a:t>根据编码特征添补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41481"/>
              </p:ext>
            </p:extLst>
          </p:nvPr>
        </p:nvGraphicFramePr>
        <p:xfrm>
          <a:off x="1071538" y="2284423"/>
          <a:ext cx="7532910" cy="1302240"/>
        </p:xfrm>
        <a:graphic>
          <a:graphicData uri="http://schemas.openxmlformats.org/drawingml/2006/table">
            <a:tbl>
              <a:tblPr/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左移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右移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补符号位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4463727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4463727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Text Box 356"/>
          <p:cNvSpPr txBox="1">
            <a:spLocks noChangeArrowheads="1"/>
          </p:cNvSpPr>
          <p:nvPr/>
        </p:nvSpPr>
        <p:spPr bwMode="auto">
          <a:xfrm>
            <a:off x="4211315" y="4474714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357"/>
          <p:cNvSpPr txBox="1">
            <a:spLocks noChangeArrowheads="1"/>
          </p:cNvSpPr>
          <p:nvPr/>
        </p:nvSpPr>
        <p:spPr bwMode="auto">
          <a:xfrm>
            <a:off x="5076056" y="4474714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03"/>
          <p:cNvSpPr txBox="1">
            <a:spLocks noChangeArrowheads="1"/>
          </p:cNvSpPr>
          <p:nvPr/>
        </p:nvSpPr>
        <p:spPr bwMode="auto">
          <a:xfrm>
            <a:off x="179388" y="539528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整数用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位补码表示，设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B=-25</a:t>
            </a:r>
            <a:r>
              <a:rPr lang="zh-CN" altLang="en-US" dirty="0">
                <a:solidFill>
                  <a:schemeClr val="tx1"/>
                </a:solidFill>
              </a:rPr>
              <a:t>，写出</a:t>
            </a:r>
            <a:r>
              <a:rPr lang="en-US" altLang="zh-CN" dirty="0">
                <a:solidFill>
                  <a:schemeClr val="tx1"/>
                </a:solidFill>
              </a:rPr>
              <a:t>B&gt;&gt;1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A+B&lt;&lt;2</a:t>
            </a:r>
            <a:r>
              <a:rPr lang="zh-CN" altLang="en-US" dirty="0">
                <a:solidFill>
                  <a:schemeClr val="tx1"/>
                </a:solidFill>
              </a:rPr>
              <a:t>的机器数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/>
      <p:bldP spid="393573" grpId="0"/>
      <p:bldP spid="14" grpId="0"/>
      <p:bldP spid="15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429"/>
          <p:cNvSpPr txBox="1">
            <a:spLocks noChangeArrowheads="1"/>
          </p:cNvSpPr>
          <p:nvPr/>
        </p:nvSpPr>
        <p:spPr bwMode="auto">
          <a:xfrm>
            <a:off x="179263" y="421791"/>
            <a:ext cx="3614686" cy="556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实现思路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sz="2200" dirty="0">
              <a:solidFill>
                <a:schemeClr val="accent2"/>
              </a:solidFill>
            </a:endParaRPr>
          </a:p>
          <a:p>
            <a:endParaRPr lang="en-US" altLang="zh-CN" sz="2200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5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溢出判断逻辑：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溢出条件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原码：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dirty="0">
              <a:solidFill>
                <a:srgbClr val="990099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       </a:t>
            </a:r>
            <a:r>
              <a:rPr lang="zh-CN" altLang="en-US" dirty="0">
                <a:solidFill>
                  <a:srgbClr val="990099"/>
                </a:solidFill>
              </a:rPr>
              <a:t>补码：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3" name="Text Box 429"/>
          <p:cNvSpPr txBox="1">
            <a:spLocks noChangeArrowheads="1"/>
          </p:cNvSpPr>
          <p:nvPr/>
        </p:nvSpPr>
        <p:spPr bwMode="auto">
          <a:xfrm>
            <a:off x="2528160" y="875905"/>
            <a:ext cx="643657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符号位一起移位         </a:t>
            </a:r>
            <a:r>
              <a:rPr lang="zh-CN" altLang="en-US" sz="1800" dirty="0">
                <a:solidFill>
                  <a:schemeClr val="tx1"/>
                </a:solidFill>
              </a:rPr>
              <a:t>←便于</a:t>
            </a:r>
            <a:r>
              <a:rPr lang="zh-CN" altLang="en-US" sz="1800" dirty="0">
                <a:solidFill>
                  <a:srgbClr val="990099"/>
                </a:solidFill>
              </a:rPr>
              <a:t>复用</a:t>
            </a:r>
            <a:r>
              <a:rPr lang="zh-CN" altLang="en-US" sz="1800" dirty="0">
                <a:solidFill>
                  <a:schemeClr val="tx1"/>
                </a:solidFill>
              </a:rPr>
              <a:t>逻辑移位硬件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Text Box 429"/>
          <p:cNvSpPr txBox="1">
            <a:spLocks noChangeArrowheads="1"/>
          </p:cNvSpPr>
          <p:nvPr/>
        </p:nvSpPr>
        <p:spPr bwMode="auto">
          <a:xfrm>
            <a:off x="2555776" y="2154922"/>
            <a:ext cx="64998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改进</a:t>
            </a:r>
            <a:r>
              <a:rPr lang="zh-CN" altLang="en-US" dirty="0">
                <a:solidFill>
                  <a:schemeClr val="tx1"/>
                </a:solidFill>
              </a:rPr>
              <a:t>桶形移位器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只考虑结果</a:t>
            </a:r>
            <a:r>
              <a:rPr lang="zh-CN" altLang="en-US" sz="2000" u="sng" dirty="0">
                <a:solidFill>
                  <a:schemeClr val="tx1"/>
                </a:solidFill>
              </a:rPr>
              <a:t>不溢出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43260" y="1455997"/>
            <a:ext cx="6389180" cy="748867"/>
            <a:chOff x="1783220" y="3779518"/>
            <a:chExt cx="6389180" cy="748867"/>
          </a:xfrm>
        </p:grpSpPr>
        <p:sp>
          <p:nvSpPr>
            <p:cNvPr id="6" name="Text Box 431"/>
            <p:cNvSpPr txBox="1">
              <a:spLocks noChangeArrowheads="1"/>
            </p:cNvSpPr>
            <p:nvPr/>
          </p:nvSpPr>
          <p:spPr bwMode="auto">
            <a:xfrm>
              <a:off x="6849061" y="4168022"/>
              <a:ext cx="11793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432"/>
            <p:cNvSpPr txBox="1">
              <a:spLocks noChangeArrowheads="1"/>
            </p:cNvSpPr>
            <p:nvPr/>
          </p:nvSpPr>
          <p:spPr bwMode="auto">
            <a:xfrm>
              <a:off x="1835696" y="4168022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432"/>
            <p:cNvSpPr txBox="1">
              <a:spLocks noChangeArrowheads="1"/>
            </p:cNvSpPr>
            <p:nvPr/>
          </p:nvSpPr>
          <p:spPr bwMode="auto">
            <a:xfrm>
              <a:off x="4657688" y="4168022"/>
              <a:ext cx="121045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3"/>
            <p:cNvCxnSpPr>
              <a:stCxn id="25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3"/>
            <p:cNvCxnSpPr>
              <a:stCxn id="14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1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" name="直接连接符 3"/>
            <p:cNvCxnSpPr>
              <a:endCxn id="21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直接连接符 3"/>
            <p:cNvCxnSpPr>
              <a:stCxn id="26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"/>
            <p:cNvCxnSpPr>
              <a:stCxn id="37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403"/>
          <p:cNvSpPr txBox="1">
            <a:spLocks noChangeArrowheads="1"/>
          </p:cNvSpPr>
          <p:nvPr/>
        </p:nvSpPr>
        <p:spPr bwMode="auto">
          <a:xfrm>
            <a:off x="2583845" y="5395282"/>
            <a:ext cx="62007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类似于逻辑移位，从</a:t>
            </a:r>
            <a:r>
              <a:rPr lang="en-US" altLang="zh-CN" dirty="0">
                <a:solidFill>
                  <a:schemeClr val="tx1"/>
                </a:solidFill>
              </a:rPr>
              <a:t>n-2</a:t>
            </a:r>
            <a:r>
              <a:rPr lang="zh-CN" altLang="en-US" dirty="0">
                <a:solidFill>
                  <a:schemeClr val="tx1"/>
                </a:solidFill>
              </a:rPr>
              <a:t>位开始判断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637072" y="2664073"/>
            <a:ext cx="6823360" cy="620911"/>
            <a:chOff x="1997112" y="2564904"/>
            <a:chExt cx="6823360" cy="620911"/>
          </a:xfrm>
        </p:grpSpPr>
        <p:sp>
          <p:nvSpPr>
            <p:cNvPr id="77" name="Text Box 432"/>
            <p:cNvSpPr txBox="1">
              <a:spLocks noChangeArrowheads="1"/>
            </p:cNvSpPr>
            <p:nvPr/>
          </p:nvSpPr>
          <p:spPr bwMode="auto">
            <a:xfrm>
              <a:off x="1997112" y="2564904"/>
              <a:ext cx="1306112" cy="5820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逻辑左移：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补码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左移：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445"/>
            <p:cNvSpPr>
              <a:spLocks noChangeArrowheads="1"/>
            </p:cNvSpPr>
            <p:nvPr/>
          </p:nvSpPr>
          <p:spPr bwMode="auto">
            <a:xfrm>
              <a:off x="3590826" y="2713857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Rectangle 435"/>
            <p:cNvSpPr>
              <a:spLocks noChangeArrowheads="1"/>
            </p:cNvSpPr>
            <p:nvPr/>
          </p:nvSpPr>
          <p:spPr bwMode="auto">
            <a:xfrm>
              <a:off x="3962546" y="2708920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36"/>
            <p:cNvSpPr>
              <a:spLocks noChangeArrowheads="1"/>
            </p:cNvSpPr>
            <p:nvPr/>
          </p:nvSpPr>
          <p:spPr bwMode="auto">
            <a:xfrm>
              <a:off x="3424422" y="2708920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41"/>
            <p:cNvSpPr>
              <a:spLocks noChangeShapeType="1"/>
            </p:cNvSpPr>
            <p:nvPr/>
          </p:nvSpPr>
          <p:spPr bwMode="auto">
            <a:xfrm flipH="1">
              <a:off x="4240080" y="285293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43"/>
            <p:cNvSpPr>
              <a:spLocks noChangeShapeType="1"/>
            </p:cNvSpPr>
            <p:nvPr/>
          </p:nvSpPr>
          <p:spPr bwMode="auto">
            <a:xfrm flipH="1">
              <a:off x="4960929" y="2852936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44"/>
            <p:cNvSpPr>
              <a:spLocks noChangeShapeType="1"/>
            </p:cNvSpPr>
            <p:nvPr/>
          </p:nvSpPr>
          <p:spPr bwMode="auto">
            <a:xfrm flipH="1">
              <a:off x="5175242" y="2850208"/>
              <a:ext cx="0" cy="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42"/>
            <p:cNvSpPr txBox="1">
              <a:spLocks noChangeArrowheads="1"/>
            </p:cNvSpPr>
            <p:nvPr/>
          </p:nvSpPr>
          <p:spPr bwMode="auto">
            <a:xfrm>
              <a:off x="5095266" y="2924944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85" name="Line 433"/>
            <p:cNvSpPr>
              <a:spLocks noChangeShapeType="1"/>
            </p:cNvSpPr>
            <p:nvPr/>
          </p:nvSpPr>
          <p:spPr bwMode="auto">
            <a:xfrm flipH="1" flipV="1">
              <a:off x="3596070" y="2852936"/>
              <a:ext cx="3664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6" name="直接连接符 3"/>
            <p:cNvCxnSpPr>
              <a:stCxn id="99" idx="0"/>
              <a:endCxn id="94" idx="1"/>
            </p:cNvCxnSpPr>
            <p:nvPr/>
          </p:nvCxnSpPr>
          <p:spPr bwMode="auto">
            <a:xfrm rot="16200000" flipH="1">
              <a:off x="6976435" y="2778248"/>
              <a:ext cx="148025" cy="581681"/>
            </a:xfrm>
            <a:prstGeom prst="bentConnector3">
              <a:avLst>
                <a:gd name="adj1" fmla="val 10235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3"/>
            <p:cNvCxnSpPr/>
            <p:nvPr/>
          </p:nvCxnSpPr>
          <p:spPr bwMode="auto">
            <a:xfrm>
              <a:off x="8631816" y="2855993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Line 450"/>
            <p:cNvSpPr>
              <a:spLocks noChangeShapeType="1"/>
            </p:cNvSpPr>
            <p:nvPr/>
          </p:nvSpPr>
          <p:spPr bwMode="auto">
            <a:xfrm>
              <a:off x="6911906" y="2852936"/>
              <a:ext cx="17253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445"/>
            <p:cNvSpPr>
              <a:spLocks noChangeArrowheads="1"/>
            </p:cNvSpPr>
            <p:nvPr/>
          </p:nvSpPr>
          <p:spPr bwMode="auto">
            <a:xfrm>
              <a:off x="7251983" y="2713857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Rectangle 435"/>
            <p:cNvSpPr>
              <a:spLocks noChangeArrowheads="1"/>
            </p:cNvSpPr>
            <p:nvPr/>
          </p:nvSpPr>
          <p:spPr bwMode="auto">
            <a:xfrm>
              <a:off x="7633433" y="2708920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436"/>
            <p:cNvSpPr>
              <a:spLocks noChangeArrowheads="1"/>
            </p:cNvSpPr>
            <p:nvPr/>
          </p:nvSpPr>
          <p:spPr bwMode="auto">
            <a:xfrm>
              <a:off x="7085580" y="2708920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41"/>
            <p:cNvSpPr>
              <a:spLocks noChangeShapeType="1"/>
            </p:cNvSpPr>
            <p:nvPr/>
          </p:nvSpPr>
          <p:spPr bwMode="auto">
            <a:xfrm flipH="1">
              <a:off x="7910967" y="285293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450"/>
            <p:cNvSpPr>
              <a:spLocks noChangeShapeType="1"/>
            </p:cNvSpPr>
            <p:nvPr/>
          </p:nvSpPr>
          <p:spPr bwMode="auto">
            <a:xfrm flipV="1">
              <a:off x="7251985" y="2852936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44"/>
            <p:cNvSpPr>
              <a:spLocks noChangeShapeType="1"/>
            </p:cNvSpPr>
            <p:nvPr/>
          </p:nvSpPr>
          <p:spPr bwMode="auto">
            <a:xfrm>
              <a:off x="7341288" y="2852936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433"/>
            <p:cNvSpPr>
              <a:spLocks noChangeShapeType="1"/>
            </p:cNvSpPr>
            <p:nvPr/>
          </p:nvSpPr>
          <p:spPr bwMode="auto">
            <a:xfrm flipH="1" flipV="1">
              <a:off x="3241184" y="2852936"/>
              <a:ext cx="18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432"/>
            <p:cNvSpPr txBox="1">
              <a:spLocks noChangeArrowheads="1"/>
            </p:cNvSpPr>
            <p:nvPr/>
          </p:nvSpPr>
          <p:spPr bwMode="auto">
            <a:xfrm>
              <a:off x="5381488" y="2564904"/>
              <a:ext cx="1306112" cy="5877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逻辑右移：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补码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右移：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97" name="Line 450"/>
            <p:cNvSpPr>
              <a:spLocks noChangeShapeType="1"/>
            </p:cNvSpPr>
            <p:nvPr/>
          </p:nvSpPr>
          <p:spPr bwMode="auto">
            <a:xfrm>
              <a:off x="6751326" y="2736080"/>
              <a:ext cx="152298" cy="1259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442"/>
            <p:cNvSpPr txBox="1">
              <a:spLocks noChangeArrowheads="1"/>
            </p:cNvSpPr>
            <p:nvPr/>
          </p:nvSpPr>
          <p:spPr bwMode="auto">
            <a:xfrm>
              <a:off x="6543584" y="2636912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99" name="Line 450"/>
            <p:cNvSpPr>
              <a:spLocks noChangeShapeType="1"/>
            </p:cNvSpPr>
            <p:nvPr/>
          </p:nvSpPr>
          <p:spPr bwMode="auto">
            <a:xfrm flipV="1">
              <a:off x="6759608" y="2834855"/>
              <a:ext cx="152298" cy="16022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44"/>
            <p:cNvSpPr>
              <a:spLocks noChangeShapeType="1"/>
            </p:cNvSpPr>
            <p:nvPr/>
          </p:nvSpPr>
          <p:spPr bwMode="auto">
            <a:xfrm>
              <a:off x="3779912" y="2852936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" name="Text Box 216"/>
          <p:cNvSpPr txBox="1">
            <a:spLocks noChangeArrowheads="1"/>
          </p:cNvSpPr>
          <p:nvPr/>
        </p:nvSpPr>
        <p:spPr bwMode="auto">
          <a:xfrm>
            <a:off x="755576" y="5991671"/>
            <a:ext cx="403257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2-3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P87—23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6" name="Text Box 720"/>
          <p:cNvSpPr txBox="1">
            <a:spLocks noChangeArrowheads="1"/>
          </p:cNvSpPr>
          <p:nvPr/>
        </p:nvSpPr>
        <p:spPr bwMode="auto">
          <a:xfrm>
            <a:off x="2483768" y="3717032"/>
            <a:ext cx="66602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chemeClr val="tx1"/>
                </a:solidFill>
              </a:rPr>
              <a:t>左移</a:t>
            </a:r>
            <a:r>
              <a:rPr lang="zh-CN" altLang="en-US" dirty="0">
                <a:solidFill>
                  <a:schemeClr val="tx1"/>
                </a:solidFill>
              </a:rPr>
              <a:t>时，最高数值位移丢</a:t>
            </a:r>
            <a:r>
              <a:rPr lang="zh-CN" altLang="en-US" u="sng" dirty="0">
                <a:solidFill>
                  <a:srgbClr val="990099"/>
                </a:solidFill>
              </a:rPr>
              <a:t>码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 (</a:t>
            </a:r>
            <a:r>
              <a:rPr lang="zh-CN" altLang="en-US" sz="1800" dirty="0">
                <a:solidFill>
                  <a:schemeClr val="tx1"/>
                </a:solidFill>
              </a:rPr>
              <a:t>例：连续</a:t>
            </a:r>
            <a:r>
              <a:rPr lang="en-US" altLang="zh-CN" sz="1800" dirty="0">
                <a:solidFill>
                  <a:schemeClr val="tx1"/>
                </a:solidFill>
              </a:rPr>
              <a:t>&lt;&lt;</a:t>
            </a:r>
            <a:r>
              <a:rPr lang="en-US" altLang="zh-CN" sz="1800" baseline="-18000" dirty="0">
                <a:solidFill>
                  <a:schemeClr val="tx1"/>
                </a:solidFill>
              </a:rPr>
              <a:t>A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时，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accent2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rgbClr val="FF3399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0100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 1</a:t>
            </a:r>
            <a:r>
              <a:rPr lang="en-US" altLang="zh-CN" sz="1800" dirty="0">
                <a:solidFill>
                  <a:schemeClr val="accent2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rgbClr val="FF3399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1100)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chemeClr val="tx1"/>
                </a:solidFill>
              </a:rPr>
              <a:t>左移</a:t>
            </a:r>
            <a:r>
              <a:rPr lang="zh-CN" altLang="en-US" dirty="0">
                <a:solidFill>
                  <a:schemeClr val="tx1"/>
                </a:solidFill>
              </a:rPr>
              <a:t>时，最高数值位移丢</a:t>
            </a:r>
            <a:r>
              <a:rPr lang="zh-CN" altLang="en-US" u="sng" dirty="0">
                <a:solidFill>
                  <a:srgbClr val="990099"/>
                </a:solidFill>
              </a:rPr>
              <a:t>与符号相反的码</a:t>
            </a:r>
            <a:endParaRPr lang="en-US" altLang="zh-CN" u="sng" dirty="0">
              <a:solidFill>
                <a:srgbClr val="990099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 (</a:t>
            </a:r>
            <a:r>
              <a:rPr lang="zh-CN" altLang="en-US" sz="1800" dirty="0">
                <a:solidFill>
                  <a:schemeClr val="tx1"/>
                </a:solidFill>
              </a:rPr>
              <a:t>例：连续</a:t>
            </a:r>
            <a:r>
              <a:rPr lang="en-US" altLang="zh-CN" sz="1800" dirty="0">
                <a:solidFill>
                  <a:schemeClr val="tx1"/>
                </a:solidFill>
              </a:rPr>
              <a:t>&lt;&lt;</a:t>
            </a:r>
            <a:r>
              <a:rPr lang="en-US" altLang="zh-CN" sz="1800" baseline="-18000" dirty="0">
                <a:solidFill>
                  <a:schemeClr val="tx1"/>
                </a:solidFill>
              </a:rPr>
              <a:t>A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时，</a:t>
            </a:r>
            <a:r>
              <a:rPr lang="en-US" altLang="zh-CN" sz="1800" dirty="0">
                <a:solidFill>
                  <a:srgbClr val="990099"/>
                </a:solidFill>
              </a:rPr>
              <a:t>0</a:t>
            </a:r>
            <a:r>
              <a:rPr lang="en-US" altLang="zh-CN" sz="1800" dirty="0">
                <a:solidFill>
                  <a:schemeClr val="accent2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rgbClr val="990099"/>
                </a:solidFill>
              </a:rPr>
              <a:t>0</a:t>
            </a:r>
            <a:r>
              <a:rPr lang="en-US" altLang="zh-CN" sz="1800" dirty="0">
                <a:solidFill>
                  <a:srgbClr val="FF3399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0100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990099"/>
                </a:solidFill>
              </a:rPr>
              <a:t>1</a:t>
            </a:r>
            <a:r>
              <a:rPr lang="en-US" altLang="zh-CN" sz="1800" dirty="0">
                <a:solidFill>
                  <a:schemeClr val="accent2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01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rgbClr val="990099"/>
                </a:solidFill>
              </a:rPr>
              <a:t>1</a:t>
            </a:r>
            <a:r>
              <a:rPr lang="en-US" altLang="zh-CN" sz="1800" dirty="0">
                <a:solidFill>
                  <a:srgbClr val="FF3399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1100)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6" grpId="0"/>
      <p:bldP spid="10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12"/>
          <p:cNvSpPr txBox="1">
            <a:spLocks noChangeArrowheads="1"/>
          </p:cNvSpPr>
          <p:nvPr/>
        </p:nvSpPr>
        <p:spPr bwMode="auto">
          <a:xfrm>
            <a:off x="538758" y="2852936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×  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  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3501008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三、定点乘法运算</a:t>
            </a: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834619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基于硬件的实现需求：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硬件限制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个输入</a:t>
            </a:r>
            <a:r>
              <a:rPr lang="zh-CN" altLang="en-US" dirty="0">
                <a:solidFill>
                  <a:schemeClr val="tx1"/>
                </a:solidFill>
              </a:rPr>
              <a:t>、采用</a:t>
            </a:r>
            <a:r>
              <a:rPr lang="zh-CN" altLang="en-US" u="sng" dirty="0">
                <a:solidFill>
                  <a:schemeClr val="tx1"/>
                </a:solidFill>
              </a:rPr>
              <a:t>定长运算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   实现需求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555775" y="1772816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990099"/>
                </a:solidFill>
              </a:rPr>
              <a:t>多次累加</a:t>
            </a:r>
            <a:r>
              <a:rPr lang="zh-CN" altLang="en-US" dirty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>
                <a:solidFill>
                  <a:srgbClr val="990099"/>
                </a:solidFill>
              </a:rPr>
              <a:t>移位后再相加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2630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>
                <a:solidFill>
                  <a:schemeClr val="tx1"/>
                </a:solidFill>
              </a:rPr>
              <a:t>，计算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18610"/>
              </p:ext>
            </p:extLst>
          </p:nvPr>
        </p:nvGraphicFramePr>
        <p:xfrm>
          <a:off x="2915816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9552" y="2852936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×  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21343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97320" grpId="0"/>
      <p:bldP spid="15" grpId="0"/>
      <p:bldP spid="16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51"/>
          <p:cNvSpPr txBox="1">
            <a:spLocks noChangeArrowheads="1"/>
          </p:cNvSpPr>
          <p:nvPr/>
        </p:nvSpPr>
        <p:spPr bwMode="auto">
          <a:xfrm>
            <a:off x="179513" y="5013176"/>
            <a:ext cx="38164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*机器乘法的实现方法：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机器乘法的实现思路：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循环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②</a:t>
            </a:r>
            <a:r>
              <a:rPr lang="zh-CN" altLang="en-US" dirty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，决定加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rgbClr val="990099"/>
                </a:solidFill>
              </a:rPr>
              <a:t>被乘数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③</a:t>
            </a:r>
            <a:r>
              <a:rPr lang="zh-CN" altLang="en-US" dirty="0">
                <a:solidFill>
                  <a:schemeClr val="tx1"/>
                </a:solidFill>
              </a:rPr>
              <a:t>右移时，加法进位、部分积高位、部分积低位</a:t>
            </a:r>
            <a:r>
              <a:rPr lang="zh-CN" altLang="en-US" u="sng" dirty="0">
                <a:solidFill>
                  <a:srgbClr val="990099"/>
                </a:solidFill>
              </a:rPr>
              <a:t>一起右移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zh-CN" altLang="en-US" sz="2200" dirty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5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4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-2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 </a:t>
            </a:r>
            <a:r>
              <a:rPr lang="zh-CN" altLang="en-US" sz="2200" b="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>
                <a:solidFill>
                  <a:srgbClr val="990099"/>
                </a:solidFill>
              </a:rPr>
              <a:t>{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>
                <a:solidFill>
                  <a:srgbClr val="C00000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整数乘积</a:t>
              </a:r>
              <a:r>
                <a:rPr lang="zh-CN" altLang="en-US" sz="2000" u="sng" dirty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应补的权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3707904" y="5013176"/>
            <a:ext cx="496855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加法器及</a:t>
            </a:r>
            <a:r>
              <a:rPr lang="zh-CN" altLang="en-US" u="sng" dirty="0">
                <a:solidFill>
                  <a:schemeClr val="tx1"/>
                </a:solidFill>
              </a:rPr>
              <a:t>移位器</a:t>
            </a:r>
            <a:r>
              <a:rPr lang="zh-CN" altLang="en-US" dirty="0">
                <a:solidFill>
                  <a:schemeClr val="tx1"/>
                </a:solidFill>
              </a:rPr>
              <a:t>，阵列乘法器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>
                <a:solidFill>
                  <a:schemeClr val="tx1"/>
                </a:solidFill>
              </a:rPr>
              <a:t>           └←</a:t>
            </a: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位乘法、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3" name="Text Box 200"/>
          <p:cNvSpPr txBox="1">
            <a:spLocks noChangeArrowheads="1"/>
          </p:cNvSpPr>
          <p:nvPr/>
        </p:nvSpPr>
        <p:spPr bwMode="auto">
          <a:xfrm>
            <a:off x="1331639" y="5909210"/>
            <a:ext cx="6624737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乘法需要判断溢出吗？理由？若需要，如何判断？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/>
      <p:bldP spid="19" grpId="0"/>
      <p:bldP spid="2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[</a:t>
            </a:r>
            <a:r>
              <a:rPr lang="en-US" altLang="zh-CN" spc="-30" dirty="0">
                <a:solidFill>
                  <a:schemeClr val="tx1"/>
                </a:solidFill>
              </a:rPr>
              <a:t>A]</a:t>
            </a:r>
            <a:r>
              <a:rPr lang="zh-CN" altLang="en-US" spc="-30" baseline="-16000" dirty="0">
                <a:solidFill>
                  <a:schemeClr val="tx1"/>
                </a:solidFill>
              </a:rPr>
              <a:t>无</a:t>
            </a:r>
            <a:r>
              <a:rPr lang="zh-CN" altLang="en-US" spc="-30" dirty="0">
                <a:solidFill>
                  <a:schemeClr val="tx1"/>
                </a:solidFill>
              </a:rPr>
              <a:t>、</a:t>
            </a:r>
            <a:r>
              <a:rPr lang="en-US" altLang="zh-CN" spc="-30" dirty="0">
                <a:solidFill>
                  <a:schemeClr val="tx1"/>
                </a:solidFill>
              </a:rPr>
              <a:t>[B]</a:t>
            </a:r>
            <a:r>
              <a:rPr lang="zh-CN" altLang="en-US" spc="-30" baseline="-16000" dirty="0">
                <a:solidFill>
                  <a:schemeClr val="tx1"/>
                </a:solidFill>
              </a:rPr>
              <a:t>无</a:t>
            </a:r>
            <a:r>
              <a:rPr lang="zh-CN" altLang="en-US" spc="-30" dirty="0">
                <a:solidFill>
                  <a:schemeClr val="tx1"/>
                </a:solidFill>
              </a:rPr>
              <a:t>长度</a:t>
            </a:r>
            <a:r>
              <a:rPr lang="zh-CN" altLang="en-US" spc="-30" dirty="0">
                <a:solidFill>
                  <a:srgbClr val="990099"/>
                </a:solidFill>
              </a:rPr>
              <a:t>须</a:t>
            </a:r>
            <a:r>
              <a:rPr lang="zh-CN" altLang="en-US" spc="-30" dirty="0">
                <a:solidFill>
                  <a:schemeClr val="tx1"/>
                </a:solidFill>
              </a:rPr>
              <a:t>相同</a:t>
            </a:r>
            <a:r>
              <a:rPr lang="en-US" altLang="zh-CN" spc="-30" dirty="0">
                <a:solidFill>
                  <a:schemeClr val="tx1"/>
                </a:solidFill>
              </a:rPr>
              <a:t>(n</a:t>
            </a:r>
            <a:r>
              <a:rPr lang="zh-CN" altLang="en-US" spc="-30" dirty="0">
                <a:solidFill>
                  <a:schemeClr val="tx1"/>
                </a:solidFill>
              </a:rPr>
              <a:t>位</a:t>
            </a:r>
            <a:r>
              <a:rPr lang="en-US" altLang="zh-CN" spc="-30" dirty="0">
                <a:solidFill>
                  <a:schemeClr val="tx1"/>
                </a:solidFill>
              </a:rPr>
              <a:t>)</a:t>
            </a:r>
            <a:r>
              <a:rPr lang="zh-CN" altLang="en-US" spc="-30" dirty="0">
                <a:solidFill>
                  <a:schemeClr val="tx1"/>
                </a:solidFill>
              </a:rPr>
              <a:t>，</a:t>
            </a:r>
            <a:r>
              <a:rPr lang="en-US" altLang="zh-CN" spc="-30" dirty="0">
                <a:solidFill>
                  <a:schemeClr val="tx1"/>
                </a:solidFill>
              </a:rPr>
              <a:t>[A×B]</a:t>
            </a:r>
            <a:r>
              <a:rPr lang="zh-CN" altLang="en-US" spc="-30" baseline="-16000" dirty="0">
                <a:solidFill>
                  <a:schemeClr val="tx1"/>
                </a:solidFill>
              </a:rPr>
              <a:t>无</a:t>
            </a:r>
            <a:r>
              <a:rPr lang="zh-CN" altLang="en-US" spc="-30" dirty="0">
                <a:solidFill>
                  <a:srgbClr val="990099"/>
                </a:solidFill>
              </a:rPr>
              <a:t>应</a:t>
            </a:r>
            <a:r>
              <a:rPr lang="zh-CN" altLang="en-US" spc="-30" dirty="0">
                <a:solidFill>
                  <a:schemeClr val="tx1"/>
                </a:solidFill>
              </a:rPr>
              <a:t>为</a:t>
            </a:r>
            <a:r>
              <a:rPr lang="en-US" altLang="zh-CN" spc="-30" dirty="0">
                <a:solidFill>
                  <a:schemeClr val="tx1"/>
                </a:solidFill>
              </a:rPr>
              <a:t>2n</a:t>
            </a:r>
            <a:r>
              <a:rPr lang="zh-CN" altLang="en-US" spc="-30" dirty="0">
                <a:solidFill>
                  <a:schemeClr val="tx1"/>
                </a:solidFill>
              </a:rPr>
              <a:t>位</a:t>
            </a:r>
            <a:endParaRPr lang="en-US" altLang="zh-CN" spc="-3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619672" y="2219843"/>
            <a:ext cx="5976913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，部分积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16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… 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0000" dirty="0" err="1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3203154" y="4437112"/>
            <a:ext cx="44651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u="sng" dirty="0"/>
              <a:t>n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3848" y="1700808"/>
            <a:ext cx="4608512" cy="1800200"/>
            <a:chOff x="2386778" y="-1956621"/>
            <a:chExt cx="4608512" cy="180020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07058" y="-804493"/>
              <a:ext cx="2088232" cy="36004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部分积的高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位参与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907058" y="-1956621"/>
              <a:ext cx="432048" cy="115212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>
              <a:stCxn id="12" idx="1"/>
            </p:cNvCxnSpPr>
            <p:nvPr/>
          </p:nvCxnSpPr>
          <p:spPr bwMode="auto">
            <a:xfrm flipH="1">
              <a:off x="2386778" y="-624473"/>
              <a:ext cx="2520280" cy="46805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267744" y="1268760"/>
            <a:ext cx="2232248" cy="64807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7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00"/>
          <p:cNvSpPr txBox="1">
            <a:spLocks noChangeArrowheads="1"/>
          </p:cNvSpPr>
          <p:nvPr/>
        </p:nvSpPr>
        <p:spPr bwMode="auto">
          <a:xfrm>
            <a:off x="179512" y="4459178"/>
            <a:ext cx="37444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相乘实现方法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4" name="矩形 3"/>
          <p:cNvSpPr/>
          <p:nvPr/>
        </p:nvSpPr>
        <p:spPr>
          <a:xfrm>
            <a:off x="2551033" y="1722874"/>
            <a:ext cx="43252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300192" y="1016768"/>
            <a:ext cx="1728192" cy="32400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24274"/>
              <a:gd name="adj6" fmla="val 11658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表示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存储所需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>
                <a:solidFill>
                  <a:schemeClr val="tx1"/>
                </a:solidFill>
              </a:rPr>
              <a:t>，用无符号乘法求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7867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|A|=111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|B|=110</a:t>
            </a:r>
            <a:r>
              <a:rPr lang="zh-CN" altLang="en-US" dirty="0">
                <a:solidFill>
                  <a:schemeClr val="tx1"/>
                </a:solidFill>
              </a:rPr>
              <a:t>，循环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次的判断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7837"/>
              </p:ext>
            </p:extLst>
          </p:nvPr>
        </p:nvGraphicFramePr>
        <p:xfrm>
          <a:off x="1619672" y="1340768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1988840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49411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42315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    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位无符号乘法需要移位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加和移位的次数相同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856984" cy="276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*无符号乘法的逻辑实现：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①循环</a:t>
            </a:r>
            <a:r>
              <a:rPr lang="en-US" altLang="zh-CN" u="sng" dirty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</a:rPr>
              <a:t>②部分积低位放在</a:t>
            </a:r>
            <a:r>
              <a:rPr lang="zh-CN" altLang="en-US" u="sng" dirty="0">
                <a:solidFill>
                  <a:srgbClr val="990099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   </a:t>
            </a:r>
            <a:r>
              <a:rPr lang="zh-CN" altLang="en-US" sz="1800" dirty="0">
                <a:solidFill>
                  <a:schemeClr val="tx1"/>
                </a:solidFill>
              </a:rPr>
              <a:t>←节省</a:t>
            </a:r>
            <a:r>
              <a:rPr lang="en-US" altLang="zh-CN" sz="1800" dirty="0">
                <a:solidFill>
                  <a:schemeClr val="tx1"/>
                </a:solidFill>
              </a:rPr>
              <a:t>REG</a:t>
            </a:r>
            <a:r>
              <a:rPr lang="zh-CN" altLang="en-US" sz="1800" dirty="0">
                <a:solidFill>
                  <a:schemeClr val="tx1"/>
                </a:solidFill>
              </a:rPr>
              <a:t>、控制简单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→部分积、乘数</a:t>
            </a:r>
            <a:r>
              <a:rPr lang="zh-CN" altLang="en-US" sz="2000" dirty="0">
                <a:solidFill>
                  <a:srgbClr val="990099"/>
                </a:solidFill>
              </a:rPr>
              <a:t>同时右移</a:t>
            </a:r>
            <a:endParaRPr lang="en-US" altLang="zh-CN" sz="2000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③加法为</a:t>
            </a:r>
            <a:r>
              <a:rPr lang="en-US" altLang="zh-CN" u="sng" dirty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>
                <a:solidFill>
                  <a:srgbClr val="990099"/>
                </a:solidFill>
              </a:rPr>
              <a:t>带进位右移</a:t>
            </a:r>
            <a:r>
              <a:rPr lang="zh-CN" altLang="en-US" spc="-100" dirty="0">
                <a:solidFill>
                  <a:schemeClr val="tx1"/>
                </a:solidFill>
              </a:rPr>
              <a:t>   </a:t>
            </a:r>
            <a:r>
              <a:rPr lang="zh-CN" altLang="en-US" sz="1800" spc="-100" dirty="0">
                <a:solidFill>
                  <a:schemeClr val="tx1"/>
                </a:solidFill>
              </a:rPr>
              <a:t>←加法可能产生进位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970090" y="2514962"/>
            <a:ext cx="69223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RegA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用于循环控制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2037131" y="3068960"/>
            <a:ext cx="6495309" cy="2592288"/>
            <a:chOff x="2145205" y="2348880"/>
            <a:chExt cx="6495309" cy="2592288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80928"/>
              <a:ext cx="4803059" cy="198061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348880"/>
              <a:ext cx="1278508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636912"/>
              <a:ext cx="2170" cy="2880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  <a:r>
                <a:rPr lang="en-US" altLang="zh-CN" sz="1600" dirty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Clk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6372200" y="5596791"/>
            <a:ext cx="2664296" cy="784537"/>
            <a:chOff x="2780184" y="4149080"/>
            <a:chExt cx="2664296" cy="784537"/>
          </a:xfrm>
        </p:grpSpPr>
        <p:sp>
          <p:nvSpPr>
            <p:cNvPr id="72" name="Text Box 235"/>
            <p:cNvSpPr txBox="1">
              <a:spLocks noChangeArrowheads="1"/>
            </p:cNvSpPr>
            <p:nvPr/>
          </p:nvSpPr>
          <p:spPr bwMode="auto">
            <a:xfrm>
              <a:off x="2933452" y="4646279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4445620" y="4644804"/>
              <a:ext cx="99886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61"/>
            <p:cNvCxnSpPr/>
            <p:nvPr/>
          </p:nvCxnSpPr>
          <p:spPr bwMode="auto">
            <a:xfrm>
              <a:off x="3059832" y="4465770"/>
              <a:ext cx="0" cy="17903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61"/>
            <p:cNvCxnSpPr/>
            <p:nvPr/>
          </p:nvCxnSpPr>
          <p:spPr bwMode="auto">
            <a:xfrm>
              <a:off x="3347864" y="4465770"/>
              <a:ext cx="0" cy="1726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61"/>
            <p:cNvCxnSpPr/>
            <p:nvPr/>
          </p:nvCxnSpPr>
          <p:spPr bwMode="auto">
            <a:xfrm>
              <a:off x="4067944" y="4465770"/>
              <a:ext cx="0" cy="18736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235"/>
            <p:cNvSpPr txBox="1">
              <a:spLocks noChangeArrowheads="1"/>
            </p:cNvSpPr>
            <p:nvPr/>
          </p:nvSpPr>
          <p:spPr bwMode="auto">
            <a:xfrm>
              <a:off x="2780184" y="4149080"/>
              <a:ext cx="2007840" cy="31669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1800" baseline="-16000" dirty="0">
                  <a:solidFill>
                    <a:schemeClr val="tx1"/>
                  </a:solidFill>
                  <a:latin typeface="+mn-ea"/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>
                  <a:solidFill>
                    <a:schemeClr val="tx1"/>
                  </a:solidFill>
                  <a:latin typeface="+mn-ea"/>
                  <a:ea typeface="+mn-ea"/>
                </a:rPr>
                <a:t>n-1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sz="1600" baseline="-18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>
                  <a:solidFill>
                    <a:schemeClr val="tx1"/>
                  </a:solidFill>
                  <a:latin typeface="+mn-ea"/>
                </a:rPr>
                <a:t>0</a:t>
              </a:r>
            </a:p>
          </p:txBody>
        </p:sp>
        <p:cxnSp>
          <p:nvCxnSpPr>
            <p:cNvPr id="80" name="直接箭头连接符 61"/>
            <p:cNvCxnSpPr>
              <a:endCxn id="74" idx="1"/>
            </p:cNvCxnSpPr>
            <p:nvPr/>
          </p:nvCxnSpPr>
          <p:spPr bwMode="auto">
            <a:xfrm rot="16200000" flipH="1">
              <a:off x="4197930" y="4540783"/>
              <a:ext cx="351364" cy="144016"/>
            </a:xfrm>
            <a:prstGeom prst="bentConnector2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2" name="Text Box 200"/>
          <p:cNvSpPr txBox="1">
            <a:spLocks noChangeArrowheads="1"/>
          </p:cNvSpPr>
          <p:nvPr/>
        </p:nvSpPr>
        <p:spPr bwMode="auto">
          <a:xfrm>
            <a:off x="812846" y="5733256"/>
            <a:ext cx="5487346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加法、移位本来需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CLK(</a:t>
            </a:r>
            <a:r>
              <a:rPr lang="zh-CN" altLang="en-US" sz="2000" dirty="0">
                <a:solidFill>
                  <a:schemeClr val="tx1"/>
                </a:solidFill>
              </a:rPr>
              <a:t>写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，如何在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CLK</a:t>
            </a:r>
            <a:r>
              <a:rPr lang="zh-CN" altLang="en-US" sz="2000" dirty="0">
                <a:solidFill>
                  <a:schemeClr val="tx1"/>
                </a:solidFill>
              </a:rPr>
              <a:t>内完成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写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01"/>
          <p:cNvSpPr txBox="1">
            <a:spLocks noChangeArrowheads="1"/>
          </p:cNvSpPr>
          <p:nvPr/>
        </p:nvSpPr>
        <p:spPr bwMode="auto">
          <a:xfrm>
            <a:off x="2051721" y="6032321"/>
            <a:ext cx="2736303" cy="349007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444208" y="5517232"/>
            <a:ext cx="19442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6000" dirty="0">
                <a:solidFill>
                  <a:schemeClr val="tx1"/>
                </a:solidFill>
              </a:rPr>
              <a:t>2n-1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err="1">
                <a:solidFill>
                  <a:schemeClr val="tx1"/>
                </a:solidFill>
              </a:rPr>
              <a:t>z</a:t>
            </a:r>
            <a:r>
              <a:rPr lang="en-US" altLang="zh-CN" baseline="-16000" dirty="0" err="1">
                <a:solidFill>
                  <a:schemeClr val="tx1"/>
                </a:solidFill>
              </a:rPr>
              <a:t>n</a:t>
            </a:r>
            <a:endParaRPr lang="en-US" altLang="zh-CN" baseline="-160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59632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带进位</a:t>
              </a:r>
              <a:r>
                <a:rPr lang="zh-CN" altLang="en-US" sz="2000" dirty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097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39298"/>
            <a:ext cx="669674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*溢出判断逻辑：</a:t>
            </a:r>
            <a:r>
              <a:rPr lang="zh-CN" altLang="en-US" dirty="0">
                <a:solidFill>
                  <a:schemeClr val="tx1"/>
                </a:solidFill>
              </a:rPr>
              <a:t>设乘积为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  <a:p>
            <a:pPr marL="1077913" indent="-1077913"/>
            <a:r>
              <a:rPr lang="en-US" altLang="zh-CN" sz="2000" dirty="0">
                <a:solidFill>
                  <a:schemeClr val="tx1"/>
                </a:solidFill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←乘法结果＝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位时需判断，如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715865" y="2960861"/>
            <a:ext cx="1951910" cy="1392703"/>
            <a:chOff x="5298232" y="-1710738"/>
            <a:chExt cx="1951910" cy="1392703"/>
          </a:xfrm>
        </p:grpSpPr>
        <p:sp>
          <p:nvSpPr>
            <p:cNvPr id="55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1951910" cy="34244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位加法→有进位</a:t>
              </a:r>
            </a:p>
          </p:txBody>
        </p:sp>
        <p:cxnSp>
          <p:nvCxnSpPr>
            <p:cNvPr id="56" name="直接箭头连接符 12"/>
            <p:cNvCxnSpPr/>
            <p:nvPr/>
          </p:nvCxnSpPr>
          <p:spPr bwMode="auto">
            <a:xfrm>
              <a:off x="6026575" y="-1710738"/>
              <a:ext cx="473013" cy="105026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341087" y="-903559"/>
              <a:ext cx="322626" cy="2509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Text Box 99"/>
          <p:cNvSpPr txBox="1">
            <a:spLocks noChangeArrowheads="1"/>
          </p:cNvSpPr>
          <p:nvPr/>
        </p:nvSpPr>
        <p:spPr bwMode="auto">
          <a:xfrm>
            <a:off x="5868144" y="4578513"/>
            <a:ext cx="3168920" cy="9387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92175" indent="-892175"/>
            <a:r>
              <a:rPr lang="zh-CN" altLang="en-US" sz="2200" dirty="0">
                <a:solidFill>
                  <a:srgbClr val="990099"/>
                </a:solidFill>
              </a:rPr>
              <a:t>练习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用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位无符号乘法求</a:t>
            </a:r>
            <a:r>
              <a:rPr lang="en-US" altLang="zh-CN" sz="2200" dirty="0">
                <a:solidFill>
                  <a:schemeClr val="tx1"/>
                </a:solidFill>
              </a:rPr>
              <a:t>[2×3]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无</a:t>
            </a:r>
            <a:endParaRPr lang="en-US" altLang="zh-CN" sz="22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61" grpId="0"/>
      <p:bldP spid="160" grpId="0"/>
      <p:bldP spid="4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63688" y="1268760"/>
            <a:ext cx="70567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en-US" altLang="zh-CN" baseline="-18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求乘积符号，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  </a:t>
            </a:r>
            <a:r>
              <a:rPr lang="zh-CN" altLang="en-US" baseline="-25000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求乘积数值，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2n-2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rgbClr val="990099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7995"/>
              </p:ext>
            </p:extLst>
          </p:nvPr>
        </p:nvGraphicFramePr>
        <p:xfrm>
          <a:off x="1403648" y="4652973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3203848" y="4055730"/>
            <a:ext cx="540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u="sng" dirty="0"/>
              <a:t>n-1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3203848" y="5833864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乘法</a:t>
            </a:r>
            <a:r>
              <a:rPr lang="zh-CN" altLang="en-US" u="sng" dirty="0">
                <a:solidFill>
                  <a:srgbClr val="990099"/>
                </a:solidFill>
              </a:rPr>
              <a:t>高位</a:t>
            </a:r>
            <a:r>
              <a:rPr lang="zh-CN" altLang="en-US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小数</a:t>
            </a:r>
            <a:r>
              <a:rPr lang="zh-CN" altLang="en-US" dirty="0">
                <a:solidFill>
                  <a:schemeClr val="tx1"/>
                </a:solidFill>
              </a:rPr>
              <a:t>乘法</a:t>
            </a:r>
            <a:r>
              <a:rPr lang="zh-CN" altLang="en-US" u="sng" dirty="0">
                <a:solidFill>
                  <a:srgbClr val="990099"/>
                </a:solidFill>
              </a:rPr>
              <a:t>低位</a:t>
            </a:r>
            <a:r>
              <a:rPr lang="zh-CN" altLang="en-US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2555651" y="3090009"/>
            <a:ext cx="63368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不是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，仅计算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不是</a:t>
            </a:r>
            <a:r>
              <a:rPr lang="en-US" altLang="zh-CN" sz="2000" dirty="0">
                <a:solidFill>
                  <a:srgbClr val="990099"/>
                </a:solidFill>
              </a:rPr>
              <a:t>P</a:t>
            </a:r>
            <a:r>
              <a:rPr lang="en-US" altLang="zh-CN" sz="2000" baseline="-20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sz="2000" dirty="0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>
                <a:solidFill>
                  <a:srgbClr val="990099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Text Box 200"/>
          <p:cNvSpPr txBox="1">
            <a:spLocks noChangeArrowheads="1"/>
          </p:cNvSpPr>
          <p:nvPr/>
        </p:nvSpPr>
        <p:spPr bwMode="auto">
          <a:xfrm>
            <a:off x="179512" y="5818801"/>
            <a:ext cx="32403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扩展实现方法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Text Box 200"/>
          <p:cNvSpPr txBox="1">
            <a:spLocks noChangeArrowheads="1"/>
          </p:cNvSpPr>
          <p:nvPr/>
        </p:nvSpPr>
        <p:spPr bwMode="auto">
          <a:xfrm>
            <a:off x="3018241" y="2708920"/>
            <a:ext cx="3641991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乘积</a:t>
            </a:r>
            <a:r>
              <a:rPr lang="zh-CN" altLang="en-US" sz="2000" dirty="0">
                <a:solidFill>
                  <a:schemeClr val="tx1"/>
                </a:solidFill>
              </a:rPr>
              <a:t>为什么要扩展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位？</a:t>
            </a:r>
          </a:p>
        </p:txBody>
      </p:sp>
      <p:sp>
        <p:nvSpPr>
          <p:cNvPr id="16" name="Text Box 200"/>
          <p:cNvSpPr txBox="1">
            <a:spLocks noChangeArrowheads="1"/>
          </p:cNvSpPr>
          <p:nvPr/>
        </p:nvSpPr>
        <p:spPr bwMode="auto">
          <a:xfrm>
            <a:off x="179512" y="1268760"/>
            <a:ext cx="3240360" cy="338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相乘实现方法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7" name="AutoShape 29"/>
          <p:cNvSpPr>
            <a:spLocks/>
          </p:cNvSpPr>
          <p:nvPr/>
        </p:nvSpPr>
        <p:spPr bwMode="auto">
          <a:xfrm>
            <a:off x="5508104" y="476672"/>
            <a:ext cx="1728192" cy="32400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24274"/>
              <a:gd name="adj6" fmla="val 11658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表示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存储所需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  <p:bldP spid="19" grpId="0"/>
      <p:bldP spid="3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B=-110</a:t>
            </a:r>
            <a:r>
              <a:rPr lang="zh-CN" altLang="en-US" dirty="0">
                <a:solidFill>
                  <a:schemeClr val="tx1"/>
                </a:solidFill>
              </a:rPr>
              <a:t>，用原码乘法求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398438" y="757153"/>
            <a:ext cx="7422034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|A|=111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|B|=110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3[</a:t>
            </a:r>
            <a:r>
              <a:rPr lang="zh-CN" altLang="en-US" sz="2000" dirty="0">
                <a:solidFill>
                  <a:schemeClr val="tx1"/>
                </a:solidFill>
              </a:rPr>
              <a:t>循环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])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067174"/>
            <a:ext cx="8856984" cy="26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*原码乘法的逻辑实现：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rgbClr val="990099"/>
                </a:solidFill>
              </a:rPr>
              <a:t>n-1</a:t>
            </a:r>
            <a:r>
              <a:rPr lang="zh-CN" altLang="en-US" dirty="0">
                <a:solidFill>
                  <a:srgbClr val="990099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判断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加法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移位</a:t>
            </a:r>
            <a:r>
              <a:rPr lang="zh-CN" altLang="en-US" dirty="0">
                <a:solidFill>
                  <a:srgbClr val="990099"/>
                </a:solidFill>
              </a:rPr>
              <a:t>等</a:t>
            </a:r>
            <a:r>
              <a:rPr lang="zh-CN" altLang="en-US" dirty="0">
                <a:solidFill>
                  <a:schemeClr val="tx1"/>
                </a:solidFill>
              </a:rPr>
              <a:t>操作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不是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</a:rPr>
              <a:t>②部分积低位放在</a:t>
            </a:r>
            <a:r>
              <a:rPr lang="zh-CN" altLang="en-US" u="sng" dirty="0">
                <a:solidFill>
                  <a:schemeClr val="tx1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③加法</a:t>
            </a:r>
            <a:r>
              <a:rPr lang="zh-CN" altLang="en-US" u="sng" dirty="0">
                <a:solidFill>
                  <a:schemeClr val="tx1"/>
                </a:solidFill>
              </a:rPr>
              <a:t>为</a:t>
            </a:r>
            <a:r>
              <a:rPr lang="en-US" altLang="zh-CN" u="sng" dirty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位</a:t>
            </a:r>
            <a:r>
              <a:rPr lang="zh-CN" altLang="en-US" spc="-100" dirty="0">
                <a:solidFill>
                  <a:schemeClr val="tx1"/>
                </a:solidFill>
              </a:rPr>
              <a:t>，部分积</a:t>
            </a:r>
            <a:r>
              <a:rPr lang="zh-CN" altLang="en-US" u="sng" spc="-100" dirty="0">
                <a:solidFill>
                  <a:srgbClr val="990099"/>
                </a:solidFill>
              </a:rPr>
              <a:t>逻辑右移</a:t>
            </a:r>
            <a:r>
              <a:rPr lang="en-US" altLang="zh-CN" sz="2000" spc="-100" dirty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不是</a:t>
            </a:r>
            <a:r>
              <a:rPr lang="zh-CN" altLang="en-US" sz="2000" spc="-100" dirty="0">
                <a:solidFill>
                  <a:schemeClr val="tx1"/>
                </a:solidFill>
              </a:rPr>
              <a:t>带进位右移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spc="-100" dirty="0">
                <a:solidFill>
                  <a:schemeClr val="tx1"/>
                </a:solidFill>
              </a:rPr>
              <a:t> </a:t>
            </a:r>
            <a:r>
              <a:rPr lang="en-US" altLang="zh-CN" sz="1800" spc="-100" dirty="0">
                <a:solidFill>
                  <a:schemeClr val="tx1"/>
                </a:solidFill>
              </a:rPr>
              <a:t>                </a:t>
            </a:r>
            <a:r>
              <a:rPr lang="zh-CN" altLang="en-US" sz="1800" spc="-100" dirty="0">
                <a:solidFill>
                  <a:schemeClr val="tx1"/>
                </a:solidFill>
              </a:rPr>
              <a:t>  应为</a:t>
            </a:r>
            <a:r>
              <a:rPr lang="en-US" altLang="zh-CN" sz="18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  <a:r>
              <a:rPr lang="zh-CN" altLang="en-US" sz="1800" b="0" dirty="0">
                <a:solidFill>
                  <a:schemeClr val="tx1"/>
                </a:solidFill>
              </a:rPr>
              <a:t>┴</a:t>
            </a:r>
            <a:r>
              <a:rPr lang="zh-CN" altLang="en-US" sz="1800" spc="-100" dirty="0">
                <a:solidFill>
                  <a:schemeClr val="tx1"/>
                </a:solidFill>
              </a:rPr>
              <a:t>→不会产生进位→</a:t>
            </a:r>
            <a:r>
              <a:rPr lang="zh-CN" altLang="en-US" sz="1800" b="0" spc="-100" dirty="0">
                <a:solidFill>
                  <a:schemeClr val="tx1"/>
                </a:solidFill>
              </a:rPr>
              <a:t>┘</a:t>
            </a:r>
            <a:endParaRPr lang="en-US" altLang="zh-CN" sz="1800" b="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1800" b="0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907704" y="4221088"/>
            <a:ext cx="7056784" cy="51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基于无符号乘法器，增加</a:t>
            </a:r>
            <a:r>
              <a:rPr lang="zh-CN" altLang="en-US" dirty="0">
                <a:solidFill>
                  <a:srgbClr val="990099"/>
                </a:solidFill>
              </a:rPr>
              <a:t>触发器</a:t>
            </a:r>
            <a:r>
              <a:rPr lang="en-US" altLang="zh-CN" dirty="0">
                <a:solidFill>
                  <a:srgbClr val="990099"/>
                </a:solidFill>
              </a:rPr>
              <a:t>S</a:t>
            </a:r>
            <a:r>
              <a:rPr lang="en-US" altLang="zh-CN" baseline="-16000" dirty="0">
                <a:solidFill>
                  <a:srgbClr val="990099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rgbClr val="990099"/>
                </a:solidFill>
              </a:rPr>
              <a:t>相关电路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3" y="4653136"/>
            <a:ext cx="44284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*原码</a:t>
            </a:r>
            <a:r>
              <a:rPr lang="zh-CN" altLang="en-US" u="sng" dirty="0">
                <a:solidFill>
                  <a:srgbClr val="C00000"/>
                </a:solidFill>
              </a:rPr>
              <a:t>整数乘法</a:t>
            </a:r>
            <a:r>
              <a:rPr lang="zh-CN" altLang="en-US" dirty="0">
                <a:solidFill>
                  <a:srgbClr val="C00000"/>
                </a:solidFill>
              </a:rPr>
              <a:t>的控制流程：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乘积扩展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位的组织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55041" y="5729758"/>
            <a:ext cx="4829127" cy="723578"/>
            <a:chOff x="971600" y="5585742"/>
            <a:chExt cx="4829127" cy="723578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943453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943453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73085" y="5724871"/>
            <a:ext cx="2160240" cy="728464"/>
            <a:chOff x="6376791" y="5580855"/>
            <a:chExt cx="2160240" cy="728464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>
                  <a:latin typeface="+mn-ea"/>
                  <a:ea typeface="+mn-ea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448800" y="6030217"/>
              <a:ext cx="2075378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接箭头连接符 12"/>
          <p:cNvCxnSpPr/>
          <p:nvPr/>
        </p:nvCxnSpPr>
        <p:spPr bwMode="auto">
          <a:xfrm flipV="1">
            <a:off x="6013260" y="5527259"/>
            <a:ext cx="70908" cy="154043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3" name="Text Box 201"/>
          <p:cNvSpPr txBox="1">
            <a:spLocks noChangeArrowheads="1"/>
          </p:cNvSpPr>
          <p:nvPr/>
        </p:nvSpPr>
        <p:spPr bwMode="auto">
          <a:xfrm>
            <a:off x="3923928" y="5107250"/>
            <a:ext cx="42484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循环增加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652120" y="4797152"/>
            <a:ext cx="3300652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111886"/>
              <a:gd name="adj6" fmla="val -2464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rgbClr val="C00000"/>
                </a:solidFill>
              </a:rPr>
              <a:t>小数乘法</a:t>
            </a:r>
            <a:r>
              <a:rPr lang="zh-CN" altLang="en-US" sz="1800" b="1" dirty="0">
                <a:solidFill>
                  <a:schemeClr val="tx1"/>
                </a:solidFill>
              </a:rPr>
              <a:t>无需动作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循环</a:t>
            </a:r>
            <a:r>
              <a:rPr lang="en-US" altLang="zh-CN" sz="1800" b="1" dirty="0">
                <a:solidFill>
                  <a:schemeClr val="tx1"/>
                </a:solidFill>
              </a:rPr>
              <a:t>n-1</a:t>
            </a:r>
            <a:r>
              <a:rPr lang="zh-CN" altLang="en-US" sz="1800" b="1" dirty="0">
                <a:solidFill>
                  <a:schemeClr val="tx1"/>
                </a:solidFill>
              </a:rPr>
              <a:t>次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AutoShape 199"/>
          <p:cNvSpPr>
            <a:spLocks noChangeArrowheads="1"/>
          </p:cNvSpPr>
          <p:nvPr/>
        </p:nvSpPr>
        <p:spPr bwMode="auto">
          <a:xfrm>
            <a:off x="6169029" y="5733255"/>
            <a:ext cx="433388" cy="327397"/>
          </a:xfrm>
          <a:prstGeom prst="rightArrow">
            <a:avLst>
              <a:gd name="adj1" fmla="val 43700"/>
              <a:gd name="adj2" fmla="val 4345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3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47830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±0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412727"/>
            <a:ext cx="5783263" cy="862012"/>
            <a:chOff x="1292" y="755"/>
            <a:chExt cx="3643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70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09" y="755"/>
              <a:ext cx="2826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    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327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9" y="3345449"/>
            <a:ext cx="374454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3491756" y="3789040"/>
            <a:ext cx="5472857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表示值的范围相同，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[+0]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>
                <a:solidFill>
                  <a:schemeClr val="tx1"/>
                </a:solidFill>
              </a:rPr>
              <a:t>原 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rgbClr val="990099"/>
                </a:solidFill>
              </a:rPr>
              <a:t>→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位编码仅表示</a:t>
            </a:r>
            <a:r>
              <a:rPr lang="en-US" altLang="zh-CN" sz="2000" dirty="0">
                <a:solidFill>
                  <a:srgbClr val="990099"/>
                </a:solidFill>
              </a:rPr>
              <a:t>2</a:t>
            </a:r>
            <a:r>
              <a:rPr lang="en-US" altLang="zh-CN" sz="2000" baseline="30000" dirty="0">
                <a:solidFill>
                  <a:srgbClr val="990099"/>
                </a:solidFill>
              </a:rPr>
              <a:t>n</a:t>
            </a:r>
            <a:r>
              <a:rPr lang="en-US" altLang="zh-CN" sz="2000" dirty="0">
                <a:solidFill>
                  <a:srgbClr val="990099"/>
                </a:solidFill>
              </a:rPr>
              <a:t>-1</a:t>
            </a:r>
            <a:r>
              <a:rPr lang="zh-CN" altLang="en-US" sz="2000" dirty="0">
                <a:solidFill>
                  <a:srgbClr val="990099"/>
                </a:solidFill>
              </a:rPr>
              <a:t>个数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2915692" y="4797152"/>
            <a:ext cx="5904904" cy="12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分开运算</a:t>
            </a:r>
            <a:r>
              <a:rPr lang="zh-CN" altLang="en-US" dirty="0">
                <a:solidFill>
                  <a:schemeClr val="tx1"/>
                </a:solidFill>
              </a:rPr>
              <a:t>、减法</a:t>
            </a:r>
            <a:r>
              <a:rPr lang="zh-CN" altLang="en-US" u="sng" dirty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</a:t>
            </a:r>
            <a:r>
              <a:rPr lang="en-US" altLang="zh-CN" sz="2000" b="0" dirty="0">
                <a:solidFill>
                  <a:srgbClr val="990099"/>
                </a:solidFill>
              </a:rPr>
              <a:t>└</a:t>
            </a:r>
            <a:r>
              <a:rPr lang="en-US" altLang="zh-CN" sz="2000" dirty="0">
                <a:solidFill>
                  <a:srgbClr val="990099"/>
                </a:solidFill>
              </a:rPr>
              <a:t>→</a:t>
            </a:r>
            <a:r>
              <a:rPr lang="zh-CN" altLang="en-US" sz="2000" dirty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>
                <a:solidFill>
                  <a:srgbClr val="990099"/>
                </a:solidFill>
              </a:rPr>
              <a:t>┘</a:t>
            </a:r>
            <a:r>
              <a:rPr lang="zh-CN" altLang="en-US" sz="2000" b="0" dirty="0">
                <a:solidFill>
                  <a:schemeClr val="tx1"/>
                </a:solidFill>
              </a:rPr>
              <a:t>↑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</a:t>
            </a:r>
            <a:r>
              <a:rPr lang="zh-CN" altLang="en-US" sz="1600" dirty="0">
                <a:solidFill>
                  <a:schemeClr val="tx1"/>
                </a:solidFill>
              </a:rPr>
              <a:t>           </a:t>
            </a:r>
            <a:r>
              <a:rPr lang="zh-CN" altLang="en-US" sz="1800" dirty="0">
                <a:solidFill>
                  <a:schemeClr val="tx1"/>
                </a:solidFill>
              </a:rPr>
              <a:t>常用减法实现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415631" y="404664"/>
            <a:ext cx="2404965" cy="551554"/>
          </a:xfrm>
          <a:prstGeom prst="borderCallout2">
            <a:avLst>
              <a:gd name="adj1" fmla="val 51396"/>
              <a:gd name="adj2" fmla="val -369"/>
              <a:gd name="adj3" fmla="val 51320"/>
              <a:gd name="adj4" fmla="val -7719"/>
              <a:gd name="adj5" fmla="val 138140"/>
              <a:gd name="adj6" fmla="val -1904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机器数中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1800" dirty="0">
                <a:solidFill>
                  <a:schemeClr val="tx1"/>
                </a:solidFill>
              </a:rPr>
              <a:t>隐含表示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此处有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1800" dirty="0">
                <a:solidFill>
                  <a:srgbClr val="990099"/>
                </a:solidFill>
              </a:rPr>
              <a:t>便于阅读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74900" y="551529"/>
            <a:ext cx="3277220" cy="573215"/>
            <a:chOff x="4667756" y="1482139"/>
            <a:chExt cx="3277220" cy="573215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640720" y="1482139"/>
              <a:ext cx="1584176" cy="35719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编码时</a:t>
              </a:r>
              <a:r>
                <a:rPr lang="zh-CN" altLang="en-US" sz="1800" dirty="0">
                  <a:solidFill>
                    <a:srgbClr val="990099"/>
                  </a:solidFill>
                </a:rPr>
                <a:t>省略</a:t>
              </a:r>
              <a:r>
                <a:rPr lang="en-US" altLang="zh-CN" sz="1800" dirty="0">
                  <a:solidFill>
                    <a:srgbClr val="990099"/>
                  </a:solidFill>
                </a:rPr>
                <a:t>0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224896" y="1660734"/>
              <a:ext cx="720080" cy="39461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endCxn id="16" idx="1"/>
            </p:cNvCxnSpPr>
            <p:nvPr/>
          </p:nvCxnSpPr>
          <p:spPr bwMode="auto">
            <a:xfrm flipV="1">
              <a:off x="4667756" y="1660734"/>
              <a:ext cx="972964" cy="39462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0" grpId="0"/>
      <p:bldP spid="67624" grpId="0"/>
      <p:bldP spid="676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控制流程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3741" y="1844824"/>
            <a:ext cx="3385628" cy="482744"/>
            <a:chOff x="280714" y="1920546"/>
            <a:chExt cx="3385628" cy="482744"/>
          </a:xfrm>
        </p:grpSpPr>
        <p:sp>
          <p:nvSpPr>
            <p:cNvPr id="57" name="Text Box 178"/>
            <p:cNvSpPr txBox="1">
              <a:spLocks noChangeArrowheads="1"/>
            </p:cNvSpPr>
            <p:nvPr/>
          </p:nvSpPr>
          <p:spPr bwMode="auto">
            <a:xfrm>
              <a:off x="280714" y="2060848"/>
              <a:ext cx="1698998" cy="34244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部分积扩展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1979712" y="1920546"/>
              <a:ext cx="1686630" cy="19473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Text Box 200"/>
          <p:cNvSpPr txBox="1">
            <a:spLocks noChangeArrowheads="1"/>
          </p:cNvSpPr>
          <p:nvPr/>
        </p:nvSpPr>
        <p:spPr bwMode="auto">
          <a:xfrm>
            <a:off x="6300192" y="4564340"/>
            <a:ext cx="2520280" cy="808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与无符号乘法控制流程的差别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2073907" y="944760"/>
            <a:ext cx="6746565" cy="5400528"/>
            <a:chOff x="1280880" y="944760"/>
            <a:chExt cx="6746565" cy="5400528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88623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38469" y="3649516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53088" y="2600214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37188" y="260021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80880" y="3140968"/>
              <a:ext cx="2715180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70960" y="3825080"/>
              <a:ext cx="3934456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48662" y="4365104"/>
              <a:ext cx="1776634" cy="324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52319" y="944760"/>
              <a:ext cx="5544616" cy="32400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83798" y="1484784"/>
              <a:ext cx="4732419" cy="32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</a:t>
              </a:r>
              <a:r>
                <a:rPr lang="en-US" altLang="zh-CN" sz="2000" dirty="0" err="1">
                  <a:solidFill>
                    <a:srgbClr val="FF3399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50008" y="1268760"/>
              <a:ext cx="1155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34539" y="2348880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38470" y="2816238"/>
              <a:ext cx="514618" cy="32473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23064" y="3140968"/>
              <a:ext cx="2697208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97304" y="2816238"/>
              <a:ext cx="574364" cy="32473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97304" y="260021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38470" y="3464968"/>
              <a:ext cx="1" cy="165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71668" y="3464968"/>
              <a:ext cx="0" cy="1705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112833" y="3649516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36979" y="4149080"/>
              <a:ext cx="1209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36979" y="4689104"/>
              <a:ext cx="0" cy="2520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48662" y="4941168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48661" y="2474548"/>
              <a:ext cx="864171" cy="2636639"/>
            </a:xfrm>
            <a:prstGeom prst="bentConnector4">
              <a:avLst>
                <a:gd name="adj1" fmla="val -257918"/>
                <a:gd name="adj2" fmla="val 998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3009072" y="4900796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36978" y="5281204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3928" y="5260836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379743" y="2708597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379743" y="314096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379942" y="3861048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15337" y="2888246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7955189" y="2852936"/>
              <a:ext cx="72256" cy="1224136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15337" y="3356992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15337" y="4005064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45296" y="1808784"/>
              <a:ext cx="4712" cy="2520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710479" y="2060848"/>
              <a:ext cx="2869633" cy="324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68543" y="5517232"/>
              <a:ext cx="1586035" cy="324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380843" y="2061431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5939831" y="223288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380595" y="5527340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5939583" y="5689712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六边形 94"/>
            <p:cNvSpPr/>
            <p:nvPr/>
          </p:nvSpPr>
          <p:spPr bwMode="auto">
            <a:xfrm>
              <a:off x="2844502" y="6021288"/>
              <a:ext cx="2592163" cy="32400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62" idx="2"/>
            </p:cNvCxnSpPr>
            <p:nvPr/>
          </p:nvCxnSpPr>
          <p:spPr bwMode="auto">
            <a:xfrm>
              <a:off x="4161561" y="5841232"/>
              <a:ext cx="1" cy="1793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Text Box 99"/>
          <p:cNvSpPr txBox="1">
            <a:spLocks noChangeArrowheads="1"/>
          </p:cNvSpPr>
          <p:nvPr/>
        </p:nvSpPr>
        <p:spPr bwMode="auto">
          <a:xfrm>
            <a:off x="297534" y="5370601"/>
            <a:ext cx="3194346" cy="9387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92175" indent="-892175"/>
            <a:r>
              <a:rPr lang="zh-CN" altLang="en-US" sz="2200" dirty="0">
                <a:solidFill>
                  <a:srgbClr val="990099"/>
                </a:solidFill>
              </a:rPr>
              <a:t>练习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用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位原码乘法求</a:t>
            </a:r>
            <a:r>
              <a:rPr lang="en-US" altLang="zh-CN" sz="2200" dirty="0">
                <a:solidFill>
                  <a:schemeClr val="tx1"/>
                </a:solidFill>
              </a:rPr>
              <a:t>[(-2)×(+3)]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endParaRPr lang="en-US" altLang="zh-CN" sz="22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79512" y="5091425"/>
            <a:ext cx="8856984" cy="12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      由算术右移运算规则，有</a:t>
            </a:r>
            <a:r>
              <a:rPr lang="en-US" altLang="zh-CN" sz="2200" dirty="0">
                <a:solidFill>
                  <a:schemeClr val="tx1"/>
                </a:solidFill>
              </a:rPr>
              <a:t>[A×2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，则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×{[(b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{[(b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>
                <a:solidFill>
                  <a:schemeClr val="tx1"/>
                </a:solidFill>
              </a:rPr>
              <a:t>{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zh-CN" altLang="en-US" sz="2200" dirty="0">
                <a:solidFill>
                  <a:srgbClr val="990099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9" name="Rectangle 445"/>
          <p:cNvSpPr>
            <a:spLocks noChangeArrowheads="1"/>
          </p:cNvSpPr>
          <p:nvPr/>
        </p:nvSpPr>
        <p:spPr bwMode="auto">
          <a:xfrm>
            <a:off x="3120161" y="2636912"/>
            <a:ext cx="2315935" cy="365264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、补码定点乘法运算</a:t>
            </a: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1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accent2"/>
                </a:solidFill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，则 </a:t>
            </a:r>
            <a:r>
              <a:rPr lang="en-US" altLang="zh-CN" sz="2200" dirty="0">
                <a:solidFill>
                  <a:schemeClr val="tx1"/>
                </a:solidFill>
              </a:rPr>
              <a:t>B≥0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         </a:t>
            </a:r>
            <a:r>
              <a:rPr lang="zh-CN" altLang="en-US" sz="2200" dirty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accent2"/>
                </a:solidFill>
              </a:rPr>
              <a:t>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accent2"/>
                </a:solidFill>
              </a:rPr>
              <a:t>×2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＝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accent2"/>
                </a:solidFill>
              </a:rPr>
              <a:t>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n-1</a:t>
            </a:r>
            <a:r>
              <a:rPr lang="en-US" altLang="zh-CN" sz="2200" dirty="0">
                <a:solidFill>
                  <a:schemeClr val="accent2"/>
                </a:solidFill>
              </a:rPr>
              <a:t>-b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accent2"/>
                </a:solidFill>
              </a:rPr>
              <a:t>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accent2"/>
                </a:solidFill>
              </a:rPr>
              <a:t>-b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＝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C00000"/>
                </a:solidFill>
              </a:rPr>
              <a:t>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n-2</a:t>
            </a:r>
            <a:r>
              <a:rPr lang="en-US" altLang="zh-CN" sz="2200" dirty="0">
                <a:solidFill>
                  <a:srgbClr val="C00000"/>
                </a:solidFill>
              </a:rPr>
              <a:t>-b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C00000"/>
                </a:solidFill>
              </a:rPr>
              <a:t>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n-3</a:t>
            </a:r>
            <a:r>
              <a:rPr lang="en-US" altLang="zh-CN" sz="2200" dirty="0">
                <a:solidFill>
                  <a:srgbClr val="C00000"/>
                </a:solidFill>
              </a:rPr>
              <a:t>-b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C00000"/>
                </a:solidFill>
              </a:rPr>
              <a:t>0-b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AutoShape 29"/>
          <p:cNvSpPr>
            <a:spLocks/>
          </p:cNvSpPr>
          <p:nvPr/>
        </p:nvSpPr>
        <p:spPr bwMode="auto">
          <a:xfrm>
            <a:off x="107504" y="2636912"/>
            <a:ext cx="2448396" cy="324000"/>
          </a:xfrm>
          <a:prstGeom prst="borderCallout2">
            <a:avLst>
              <a:gd name="adj1" fmla="val 49490"/>
              <a:gd name="adj2" fmla="val 99663"/>
              <a:gd name="adj3" fmla="val 50156"/>
              <a:gd name="adj4" fmla="val 105341"/>
              <a:gd name="adj5" fmla="val -47234"/>
              <a:gd name="adj6" fmla="val 124063"/>
            </a:avLst>
          </a:prstGeom>
          <a:noFill/>
          <a:ln w="12700">
            <a:solidFill>
              <a:schemeClr val="accent2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</a:rPr>
              <a:t>×2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 (mod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3356992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</a:rPr>
              <a:t>[A×B]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n-3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baseline="-180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rgbClr val="990099"/>
                </a:solidFill>
              </a:rPr>
              <a:t>×</a:t>
            </a:r>
            <a:r>
              <a:rPr lang="en-US" altLang="zh-CN" sz="2200" dirty="0">
                <a:solidFill>
                  <a:schemeClr val="tx1"/>
                </a:solidFill>
              </a:rPr>
              <a:t>[A×{(b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n-3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lang="en-US" altLang="zh-CN" sz="2200" baseline="30000" dirty="0">
                <a:solidFill>
                  <a:srgbClr val="990099"/>
                </a:solidFill>
              </a:rPr>
              <a:t>(n-1)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baseline="-180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       ＝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×[{(b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</a:p>
          <a:p>
            <a:r>
              <a:rPr lang="zh-CN" altLang="en-US" sz="2200" dirty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>
                <a:solidFill>
                  <a:schemeClr val="tx1"/>
                </a:solidFill>
              </a:rPr>
              <a:t>{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zh-CN" altLang="en-US" sz="2200" dirty="0">
                <a:solidFill>
                  <a:srgbClr val="990099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08" y="4585006"/>
            <a:ext cx="2952328" cy="831903"/>
            <a:chOff x="971600" y="4865284"/>
            <a:chExt cx="2952328" cy="831903"/>
          </a:xfrm>
        </p:grpSpPr>
        <p:sp>
          <p:nvSpPr>
            <p:cNvPr id="17" name="Text Box 178"/>
            <p:cNvSpPr txBox="1">
              <a:spLocks noChangeArrowheads="1"/>
            </p:cNvSpPr>
            <p:nvPr/>
          </p:nvSpPr>
          <p:spPr bwMode="auto">
            <a:xfrm>
              <a:off x="971600" y="5085187"/>
              <a:ext cx="2952328" cy="61200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/>
                <a:t>整数乘法</a:t>
              </a:r>
              <a:r>
                <a:rPr lang="zh-CN" altLang="en-US" sz="2000" dirty="0">
                  <a:solidFill>
                    <a:schemeClr val="tx1"/>
                  </a:solidFill>
                </a:rPr>
                <a:t>应右移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次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乘积扩展时</a:t>
              </a:r>
              <a:r>
                <a:rPr lang="zh-CN" altLang="en-US" sz="1800" dirty="0">
                  <a:solidFill>
                    <a:srgbClr val="990099"/>
                  </a:solidFill>
                </a:rPr>
                <a:t>高位</a:t>
              </a:r>
              <a:r>
                <a:rPr lang="zh-CN" altLang="en-US" sz="1800" dirty="0">
                  <a:solidFill>
                    <a:schemeClr val="tx1"/>
                  </a:solidFill>
                </a:rPr>
                <a:t>补符号位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H="1" flipV="1">
              <a:off x="1619672" y="4865284"/>
              <a:ext cx="252028" cy="219904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4355976" y="5013176"/>
            <a:ext cx="4212176" cy="446839"/>
            <a:chOff x="4355976" y="5013176"/>
            <a:chExt cx="4212176" cy="446839"/>
          </a:xfrm>
        </p:grpSpPr>
        <p:sp>
          <p:nvSpPr>
            <p:cNvPr id="27" name="右大括号 26"/>
            <p:cNvSpPr/>
            <p:nvPr/>
          </p:nvSpPr>
          <p:spPr bwMode="auto">
            <a:xfrm rot="5400000">
              <a:off x="7198757" y="3793921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8" name="Text Box 178"/>
            <p:cNvSpPr txBox="1">
              <a:spLocks noChangeArrowheads="1"/>
            </p:cNvSpPr>
            <p:nvPr/>
          </p:nvSpPr>
          <p:spPr bwMode="auto">
            <a:xfrm>
              <a:off x="7092280" y="5128728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>
                  <a:solidFill>
                    <a:srgbClr val="990099"/>
                  </a:solidFill>
                </a:rPr>
                <a:t>次</a:t>
              </a:r>
            </a:p>
          </p:txBody>
        </p:sp>
        <p:sp>
          <p:nvSpPr>
            <p:cNvPr id="30" name="Text Box 178"/>
            <p:cNvSpPr txBox="1">
              <a:spLocks noChangeArrowheads="1"/>
            </p:cNvSpPr>
            <p:nvPr/>
          </p:nvSpPr>
          <p:spPr bwMode="auto">
            <a:xfrm>
              <a:off x="4499992" y="5157192"/>
              <a:ext cx="1440160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 flipV="1">
              <a:off x="4355976" y="5013176"/>
              <a:ext cx="251966" cy="151773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4" name="AutoShape 29"/>
          <p:cNvSpPr>
            <a:spLocks/>
          </p:cNvSpPr>
          <p:nvPr/>
        </p:nvSpPr>
        <p:spPr bwMode="auto">
          <a:xfrm>
            <a:off x="179512" y="3789040"/>
            <a:ext cx="720080" cy="2664296"/>
          </a:xfrm>
          <a:prstGeom prst="borderCallout2">
            <a:avLst>
              <a:gd name="adj1" fmla="val 29632"/>
              <a:gd name="adj2" fmla="val 101181"/>
              <a:gd name="adj3" fmla="val 30008"/>
              <a:gd name="adj4" fmla="val 125697"/>
              <a:gd name="adj5" fmla="val 13508"/>
              <a:gd name="adj6" fmla="val 189249"/>
            </a:avLst>
          </a:prstGeom>
          <a:noFill/>
          <a:ln w="12700">
            <a:solidFill>
              <a:schemeClr val="accent2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eaVert"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/>
              <a:t>小数乘法</a:t>
            </a:r>
            <a:r>
              <a:rPr lang="zh-CN" altLang="en-US" sz="2000" b="1" dirty="0">
                <a:solidFill>
                  <a:schemeClr val="tx1"/>
                </a:solidFill>
              </a:rPr>
              <a:t>应右移</a:t>
            </a:r>
            <a:r>
              <a:rPr lang="en-US" altLang="zh-CN" sz="2000" b="1" dirty="0">
                <a:solidFill>
                  <a:schemeClr val="tx1"/>
                </a:solidFill>
              </a:rPr>
              <a:t>n-1</a:t>
            </a:r>
            <a:r>
              <a:rPr lang="zh-CN" altLang="en-US" sz="2000" b="1" dirty="0">
                <a:solidFill>
                  <a:schemeClr val="tx1"/>
                </a:solidFill>
              </a:rPr>
              <a:t>次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乘积扩展时</a:t>
            </a:r>
            <a:r>
              <a:rPr lang="zh-CN" altLang="en-US" sz="1800" b="1" dirty="0">
                <a:solidFill>
                  <a:srgbClr val="990099"/>
                </a:solidFill>
              </a:rPr>
              <a:t>低位</a:t>
            </a:r>
            <a:r>
              <a:rPr lang="zh-CN" altLang="en-US" sz="1800" b="1" dirty="0">
                <a:solidFill>
                  <a:schemeClr val="tx1"/>
                </a:solidFill>
              </a:rPr>
              <a:t>补</a:t>
            </a:r>
            <a:r>
              <a:rPr lang="en-US" altLang="zh-CN" sz="1800" b="1" dirty="0">
                <a:solidFill>
                  <a:schemeClr val="tx1"/>
                </a:solidFill>
              </a:rPr>
              <a:t>0)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092552" y="6309320"/>
            <a:ext cx="2628000" cy="376810"/>
            <a:chOff x="6092552" y="6868614"/>
            <a:chExt cx="2628000" cy="376810"/>
          </a:xfrm>
        </p:grpSpPr>
        <p:sp>
          <p:nvSpPr>
            <p:cNvPr id="39" name="右大括号 38"/>
            <p:cNvSpPr/>
            <p:nvPr/>
          </p:nvSpPr>
          <p:spPr bwMode="auto">
            <a:xfrm rot="5400000">
              <a:off x="7351157" y="5610009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178"/>
            <p:cNvSpPr txBox="1">
              <a:spLocks noChangeArrowheads="1"/>
            </p:cNvSpPr>
            <p:nvPr/>
          </p:nvSpPr>
          <p:spPr bwMode="auto">
            <a:xfrm>
              <a:off x="7244680" y="6944816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>
                  <a:solidFill>
                    <a:srgbClr val="990099"/>
                  </a:solidFill>
                </a:rPr>
                <a:t>次</a:t>
              </a:r>
            </a:p>
          </p:txBody>
        </p:sp>
      </p:grpSp>
      <p:sp>
        <p:nvSpPr>
          <p:cNvPr id="42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 animBg="1"/>
      <p:bldP spid="6" grpId="0" animBg="1"/>
      <p:bldP spid="34" grpId="0" animBg="1"/>
      <p:bldP spid="34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404664"/>
            <a:ext cx="8785350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pc="-100" dirty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100" dirty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>
                <a:solidFill>
                  <a:srgbClr val="990099"/>
                </a:solidFill>
              </a:rPr>
              <a:t>b</a:t>
            </a:r>
            <a:r>
              <a:rPr lang="en-US" altLang="zh-CN" spc="-100" baseline="-20000" dirty="0">
                <a:solidFill>
                  <a:srgbClr val="990099"/>
                </a:solidFill>
              </a:rPr>
              <a:t>-1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>
                <a:solidFill>
                  <a:schemeClr val="tx1"/>
                </a:solidFill>
              </a:rPr>
              <a:t>0</a:t>
            </a:r>
            <a:r>
              <a:rPr lang="en-US" altLang="zh-CN" spc="-100" dirty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[P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[P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i-2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…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[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0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en-US" altLang="zh-CN" dirty="0">
                <a:solidFill>
                  <a:schemeClr val="accent2"/>
                </a:solidFill>
              </a:rPr>
              <a:t>×2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运算实现方法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7605"/>
              </p:ext>
            </p:extLst>
          </p:nvPr>
        </p:nvGraphicFramePr>
        <p:xfrm>
          <a:off x="827584" y="3356992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3203848" y="2802994"/>
            <a:ext cx="51125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u="sng" dirty="0"/>
              <a:t>n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042726" y="5508848"/>
            <a:ext cx="1617138" cy="152400"/>
            <a:chOff x="4127234" y="5661248"/>
            <a:chExt cx="1617138" cy="152400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5384332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5147527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884545" y="58136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4623227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368836" y="5805264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127234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AutoShape 29"/>
          <p:cNvSpPr>
            <a:spLocks/>
          </p:cNvSpPr>
          <p:nvPr/>
        </p:nvSpPr>
        <p:spPr bwMode="auto">
          <a:xfrm>
            <a:off x="7778329" y="1693612"/>
            <a:ext cx="1114151" cy="871292"/>
          </a:xfrm>
          <a:prstGeom prst="borderCallout2">
            <a:avLst>
              <a:gd name="adj1" fmla="val 49490"/>
              <a:gd name="adj2" fmla="val -1280"/>
              <a:gd name="adj3" fmla="val 48743"/>
              <a:gd name="adj4" fmla="val -22810"/>
              <a:gd name="adj5" fmla="val 73267"/>
              <a:gd name="adj6" fmla="val -48044"/>
            </a:avLst>
          </a:prstGeom>
          <a:noFill/>
          <a:ln w="12700">
            <a:solidFill>
              <a:srgbClr val="FF33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小数乘法</a:t>
            </a:r>
            <a:r>
              <a:rPr lang="zh-CN" altLang="en-US" sz="1800" dirty="0">
                <a:solidFill>
                  <a:schemeClr val="tx1"/>
                </a:solidFill>
              </a:rPr>
              <a:t>最后一次不移位！</a:t>
            </a:r>
          </a:p>
        </p:txBody>
      </p:sp>
      <p:sp>
        <p:nvSpPr>
          <p:cNvPr id="21" name="Text Box 200"/>
          <p:cNvSpPr txBox="1">
            <a:spLocks noChangeArrowheads="1"/>
          </p:cNvSpPr>
          <p:nvPr/>
        </p:nvSpPr>
        <p:spPr bwMode="auto">
          <a:xfrm>
            <a:off x="1115616" y="4968170"/>
            <a:ext cx="7729111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右移时为什么不考虑</a:t>
            </a:r>
            <a:r>
              <a:rPr lang="zh-CN" altLang="en-US" sz="2000" u="sng" dirty="0">
                <a:solidFill>
                  <a:schemeClr val="tx1"/>
                </a:solidFill>
              </a:rPr>
              <a:t>加法的进位</a:t>
            </a:r>
            <a:r>
              <a:rPr lang="zh-CN" altLang="en-US" sz="2000" dirty="0">
                <a:solidFill>
                  <a:schemeClr val="tx1"/>
                </a:solidFill>
              </a:rPr>
              <a:t>？假设</a:t>
            </a:r>
            <a:r>
              <a:rPr lang="en-US" altLang="zh-CN" sz="2000" dirty="0">
                <a:solidFill>
                  <a:schemeClr val="tx1"/>
                </a:solidFill>
              </a:rPr>
              <a:t>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=1 0 0 1 1 0 1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0" grpId="1" animBg="1"/>
      <p:bldP spid="2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B=-110</a:t>
            </a:r>
            <a:r>
              <a:rPr lang="zh-CN" altLang="en-US" dirty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endParaRPr lang="en-US" altLang="zh-CN" baseline="-20000" dirty="0">
              <a:solidFill>
                <a:schemeClr val="tx1"/>
              </a:solidFill>
            </a:endParaRPr>
          </a:p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76470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次的判断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68993"/>
              </p:ext>
            </p:extLst>
          </p:nvPr>
        </p:nvGraphicFramePr>
        <p:xfrm>
          <a:off x="1044451" y="1682312"/>
          <a:ext cx="7920037" cy="419496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96461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pc="-30" dirty="0">
                <a:solidFill>
                  <a:schemeClr val="tx1"/>
                </a:solidFill>
              </a:rPr>
              <a:t>     故 </a:t>
            </a:r>
            <a:r>
              <a:rPr lang="en-US" altLang="zh-CN" spc="-30" dirty="0">
                <a:solidFill>
                  <a:schemeClr val="tx1"/>
                </a:solidFill>
              </a:rPr>
              <a:t>[A×B]</a:t>
            </a:r>
            <a:r>
              <a:rPr lang="zh-CN" altLang="en-US" spc="-3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30" dirty="0">
                <a:solidFill>
                  <a:schemeClr val="tx1"/>
                </a:solidFill>
              </a:rPr>
              <a:t>＝</a:t>
            </a:r>
            <a:r>
              <a:rPr lang="en-US" altLang="zh-CN" spc="-30" dirty="0">
                <a:solidFill>
                  <a:schemeClr val="tx1"/>
                </a:solidFill>
              </a:rPr>
              <a:t>1101</a:t>
            </a:r>
            <a:r>
              <a:rPr lang="en-US" altLang="zh-CN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30" dirty="0">
                <a:solidFill>
                  <a:schemeClr val="tx1"/>
                </a:solidFill>
              </a:rPr>
              <a:t>0110</a:t>
            </a:r>
            <a:r>
              <a:rPr lang="zh-CN" altLang="en-US" spc="-30" dirty="0">
                <a:solidFill>
                  <a:schemeClr val="tx1"/>
                </a:solidFill>
              </a:rPr>
              <a:t>，即</a:t>
            </a:r>
            <a:r>
              <a:rPr lang="en-US" altLang="zh-CN" spc="-30" dirty="0">
                <a:solidFill>
                  <a:schemeClr val="tx1"/>
                </a:solidFill>
              </a:rPr>
              <a:t>[A×B]</a:t>
            </a:r>
            <a:r>
              <a:rPr lang="zh-CN" altLang="en-US" spc="-30" baseline="-18000" dirty="0">
                <a:solidFill>
                  <a:schemeClr val="tx1"/>
                </a:solidFill>
              </a:rPr>
              <a:t>原</a:t>
            </a:r>
            <a:r>
              <a:rPr lang="zh-CN" altLang="en-US" spc="-30" dirty="0">
                <a:solidFill>
                  <a:schemeClr val="tx1"/>
                </a:solidFill>
              </a:rPr>
              <a:t>＝</a:t>
            </a:r>
            <a:r>
              <a:rPr lang="en-US" altLang="zh-CN" spc="-30" dirty="0">
                <a:solidFill>
                  <a:schemeClr val="tx1"/>
                </a:solidFill>
              </a:rPr>
              <a:t>10101010</a:t>
            </a:r>
            <a:r>
              <a:rPr lang="en-US" altLang="zh-CN" sz="1800" spc="-30" dirty="0">
                <a:solidFill>
                  <a:schemeClr val="tx1"/>
                </a:solidFill>
              </a:rPr>
              <a:t>(</a:t>
            </a:r>
            <a:r>
              <a:rPr lang="zh-CN" altLang="en-US" sz="1800" spc="-30" dirty="0">
                <a:solidFill>
                  <a:schemeClr val="tx1"/>
                </a:solidFill>
              </a:rPr>
              <a:t>同原码乘结果</a:t>
            </a:r>
            <a:r>
              <a:rPr lang="en-US" altLang="zh-CN" sz="1800" spc="-30" dirty="0">
                <a:solidFill>
                  <a:schemeClr val="tx1"/>
                </a:solidFill>
              </a:rPr>
              <a:t>)</a:t>
            </a:r>
            <a:endParaRPr lang="en-US" altLang="zh-CN" spc="-3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52385" y="2349251"/>
            <a:ext cx="2232029" cy="3311997"/>
            <a:chOff x="2123947" y="2349251"/>
            <a:chExt cx="2232029" cy="3311997"/>
          </a:xfrm>
        </p:grpSpPr>
        <p:sp>
          <p:nvSpPr>
            <p:cNvPr id="22" name="Line 147"/>
            <p:cNvSpPr>
              <a:spLocks noChangeShapeType="1"/>
            </p:cNvSpPr>
            <p:nvPr/>
          </p:nvSpPr>
          <p:spPr bwMode="auto">
            <a:xfrm>
              <a:off x="3995936" y="3226830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>
              <a:off x="2123947" y="2854172"/>
              <a:ext cx="576264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>
              <a:off x="2125535" y="3716186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2125535" y="4581375"/>
              <a:ext cx="574676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>
              <a:off x="3997200" y="2349251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45"/>
            <p:cNvSpPr>
              <a:spLocks noChangeShapeType="1"/>
            </p:cNvSpPr>
            <p:nvPr/>
          </p:nvSpPr>
          <p:spPr bwMode="auto">
            <a:xfrm>
              <a:off x="2124518" y="5443760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47"/>
            <p:cNvSpPr>
              <a:spLocks noChangeShapeType="1"/>
            </p:cNvSpPr>
            <p:nvPr/>
          </p:nvSpPr>
          <p:spPr bwMode="auto">
            <a:xfrm>
              <a:off x="3997200" y="4097853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3996726" y="4975432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821644" cy="247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*补码乘法的逻辑实现：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次的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</a:rPr>
              <a:t>②部分积低位放在</a:t>
            </a:r>
            <a:r>
              <a:rPr lang="zh-CN" altLang="en-US" u="sng" dirty="0">
                <a:solidFill>
                  <a:srgbClr val="990099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③加法为</a:t>
            </a:r>
            <a:r>
              <a:rPr lang="en-US" altLang="zh-CN" spc="-50" dirty="0">
                <a:solidFill>
                  <a:schemeClr val="tx1"/>
                </a:solidFill>
              </a:rPr>
              <a:t>n</a:t>
            </a:r>
            <a:r>
              <a:rPr lang="zh-CN" altLang="en-US" spc="-50" dirty="0">
                <a:solidFill>
                  <a:schemeClr val="tx1"/>
                </a:solidFill>
              </a:rPr>
              <a:t>位，</a:t>
            </a:r>
            <a:r>
              <a:rPr lang="zh-CN" altLang="en-US" spc="-100" dirty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>
                <a:solidFill>
                  <a:srgbClr val="990099"/>
                </a:solidFill>
              </a:rPr>
              <a:t>算术右移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>
                <a:solidFill>
                  <a:srgbClr val="990099"/>
                </a:solidFill>
              </a:rPr>
              <a:t>不是</a:t>
            </a:r>
            <a:r>
              <a:rPr lang="zh-CN" altLang="en-US" sz="2000" spc="-50" dirty="0">
                <a:solidFill>
                  <a:schemeClr val="tx1"/>
                </a:solidFill>
              </a:rPr>
              <a:t>带进位右移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979463" y="2204864"/>
            <a:ext cx="65529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基于无符号乘法器，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增加</a:t>
            </a:r>
            <a:r>
              <a:rPr lang="zh-CN" altLang="en-US" dirty="0">
                <a:solidFill>
                  <a:srgbClr val="990099"/>
                </a:solidFill>
              </a:rPr>
              <a:t>触发器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zh-CN" altLang="en-US" baseline="-16000" dirty="0">
                <a:solidFill>
                  <a:srgbClr val="990099"/>
                </a:solidFill>
              </a:rPr>
              <a:t>附</a:t>
            </a:r>
            <a:r>
              <a:rPr lang="zh-CN" altLang="en-US" dirty="0">
                <a:solidFill>
                  <a:schemeClr val="tx1"/>
                </a:solidFill>
              </a:rPr>
              <a:t>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RegA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rgbClr val="990099"/>
                </a:solidFill>
              </a:rPr>
              <a:t>RegA</a:t>
            </a:r>
            <a:endParaRPr lang="en-US" altLang="zh-CN" dirty="0">
              <a:solidFill>
                <a:srgbClr val="990099"/>
              </a:solidFill>
            </a:endParaRPr>
          </a:p>
          <a:p>
            <a:pPr marL="1077913" indent="-1077913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用于减法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7236296" y="2731567"/>
            <a:ext cx="540000" cy="0"/>
          </a:xfrm>
          <a:prstGeom prst="line">
            <a:avLst/>
          </a:prstGeom>
          <a:noFill/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01189" y="3284984"/>
            <a:ext cx="6459243" cy="2664296"/>
            <a:chOff x="2001189" y="2924944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2001189" y="3356992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2339752" y="4124070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3144714" y="2924944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572000" y="4940387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594889" y="4941862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777742" y="3861048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777742" y="3212976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3149476" y="3573710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699792" y="3788717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3195030" y="4551585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873398" y="5092333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3195030" y="5220630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5076056" y="5220630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2195736" y="5301987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2195736" y="3788343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2195736" y="3775020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483062" y="4788960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932040" y="4787261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364088" y="4149551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652120" y="4940386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724128" y="4509119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978347" y="4329334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427984" y="3753743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688806" y="3573710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6353182" y="3933775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4322894" y="4014084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减</a:t>
              </a: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383730" y="446825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724128" y="4611921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407993" y="4436906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7164288" y="4255723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  <a:r>
                <a:rPr lang="en-US" altLang="zh-CN" sz="1600" dirty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436096" y="5220630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915816" y="4551585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483062" y="4509120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876256" y="3717379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7154479" y="3573017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Clk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6120914" y="4948666"/>
              <a:ext cx="42793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850508" y="5085184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6300191" y="4509120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427984" y="3682082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Rectangle 259"/>
            <p:cNvSpPr>
              <a:spLocks noChangeArrowheads="1"/>
            </p:cNvSpPr>
            <p:nvPr/>
          </p:nvSpPr>
          <p:spPr bwMode="auto">
            <a:xfrm>
              <a:off x="5686028" y="4955884"/>
              <a:ext cx="144016" cy="266400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*补码</a:t>
            </a:r>
            <a:r>
              <a:rPr lang="zh-CN" altLang="en-US" u="sng" dirty="0">
                <a:solidFill>
                  <a:srgbClr val="C00000"/>
                </a:solidFill>
              </a:rPr>
              <a:t>整数</a:t>
            </a:r>
            <a:r>
              <a:rPr lang="zh-CN" altLang="en-US" dirty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5904656" cy="4680520"/>
            <a:chOff x="1187624" y="980728"/>
            <a:chExt cx="5904656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15211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01</a:t>
              </a: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=0</a:t>
              </a: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2789896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620707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10</a:t>
              </a: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 bwMode="auto">
            <a:xfrm>
              <a:off x="5697332" y="3190388"/>
              <a:ext cx="0" cy="1717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00 11</a:t>
              </a: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4122873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*溢出判断逻辑：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  <a:p>
            <a:pPr marL="1077913" indent="-107791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←乘法结果＝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位时需判断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563888" y="5733256"/>
            <a:ext cx="5400600" cy="447815"/>
            <a:chOff x="1763688" y="2830870"/>
            <a:chExt cx="5832648" cy="447815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30870"/>
              <a:ext cx="5832648" cy="44781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>
                <a:lnSpc>
                  <a:spcPct val="105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2965088"/>
              <a:ext cx="4082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488353" y="2965088"/>
              <a:ext cx="486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949911" y="2965088"/>
              <a:ext cx="216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0" name="Text Box 200"/>
          <p:cNvSpPr txBox="1">
            <a:spLocks noChangeArrowheads="1"/>
          </p:cNvSpPr>
          <p:nvPr/>
        </p:nvSpPr>
        <p:spPr bwMode="auto">
          <a:xfrm>
            <a:off x="6156176" y="4149080"/>
            <a:ext cx="2520280" cy="808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与无符号乘法控制流程的差别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332656"/>
            <a:ext cx="5365289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阵列乘法器组成：</a:t>
            </a:r>
            <a:r>
              <a:rPr lang="zh-CN" altLang="en-US" dirty="0">
                <a:solidFill>
                  <a:schemeClr val="tx1"/>
                </a:solidFill>
              </a:rPr>
              <a:t>组合逻辑电路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运算时延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一位乘法元件组成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阵列乘法器功能：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2555776" y="3933056"/>
            <a:ext cx="59046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(2n-1)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zh-CN" altLang="en-US" baseline="-16000" dirty="0">
                <a:solidFill>
                  <a:schemeClr val="tx1"/>
                </a:solidFill>
              </a:rPr>
              <a:t>位乘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＜ </a:t>
            </a:r>
            <a:r>
              <a:rPr lang="en-US" altLang="zh-CN" sz="2000" dirty="0" err="1">
                <a:solidFill>
                  <a:schemeClr val="tx1"/>
                </a:solidFill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i="1" dirty="0" err="1">
                <a:solidFill>
                  <a:schemeClr val="tx1"/>
                </a:solidFill>
              </a:rPr>
              <a:t>T</a:t>
            </a:r>
            <a:r>
              <a:rPr lang="en-US" altLang="zh-CN" sz="2000" baseline="-16000" dirty="0" err="1">
                <a:solidFill>
                  <a:schemeClr val="tx1"/>
                </a:solidFill>
              </a:rPr>
              <a:t>CLK</a:t>
            </a:r>
            <a:r>
              <a:rPr lang="en-US" altLang="zh-CN" sz="2000" baseline="-160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加法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移位式乘法器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797152"/>
            <a:ext cx="61220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6000" dirty="0">
                <a:solidFill>
                  <a:schemeClr val="tx1"/>
                </a:solidFill>
              </a:rPr>
              <a:t>i+1,j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rgbClr val="990099"/>
                </a:solidFill>
              </a:rPr>
              <a:t>P</a:t>
            </a:r>
            <a:r>
              <a:rPr lang="en-US" altLang="zh-CN" baseline="-16000" dirty="0">
                <a:solidFill>
                  <a:srgbClr val="990099"/>
                </a:solidFill>
              </a:rPr>
              <a:t>i,j+1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 err="1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>
                <a:solidFill>
                  <a:srgbClr val="990099"/>
                </a:solidFill>
              </a:rPr>
              <a:t>i</a:t>
            </a:r>
            <a:r>
              <a:rPr lang="en-US" altLang="zh-CN" dirty="0" err="1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>
                <a:solidFill>
                  <a:srgbClr val="990099"/>
                </a:solidFill>
              </a:rPr>
              <a:t>j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72" name="组合 271"/>
          <p:cNvGrpSpPr/>
          <p:nvPr/>
        </p:nvGrpSpPr>
        <p:grpSpPr>
          <a:xfrm>
            <a:off x="5724128" y="4397523"/>
            <a:ext cx="2879625" cy="2055813"/>
            <a:chOff x="6228879" y="4293096"/>
            <a:chExt cx="2879625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228879" y="5517059"/>
              <a:ext cx="43214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err="1">
                  <a:solidFill>
                    <a:schemeClr val="tx1"/>
                  </a:solidFill>
                </a:rPr>
                <a:t>i,j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i,j+1</a:t>
              </a: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5758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i,j-1</a:t>
              </a: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2296026" y="5373216"/>
            <a:ext cx="3284086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无符号乘法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其他乘法需增加辅助电路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836391" y="980728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dirty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03377" y="1390477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416818" y="1916832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15816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  <p:sp>
        <p:nvSpPr>
          <p:cNvPr id="26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1485131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>
                <a:solidFill>
                  <a:schemeClr val="tx1"/>
                </a:solidFill>
              </a:rPr>
              <a:t>F=S</a:t>
            </a:r>
            <a:r>
              <a:rPr lang="en-US" altLang="zh-CN" baseline="-20000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×M×2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进制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42930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的位数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优化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尽量表示为</a:t>
            </a:r>
            <a:r>
              <a:rPr lang="zh-CN" altLang="en-US" u="sng" dirty="0">
                <a:solidFill>
                  <a:srgbClr val="990099"/>
                </a:solidFill>
              </a:rPr>
              <a:t>规格化数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0.5≤|M|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规格化操作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§2.4 </a:t>
            </a:r>
            <a:r>
              <a:rPr lang="zh-CN" altLang="en-US" sz="2800" dirty="0">
                <a:solidFill>
                  <a:schemeClr val="tx1"/>
                </a:solidFill>
              </a:rPr>
              <a:t>浮点数的运算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1907704" y="1916832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常为二进制，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为二进制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浮点格式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zh-CN" altLang="en-US" dirty="0">
                <a:solidFill>
                  <a:schemeClr val="tx1"/>
                </a:solidFill>
              </a:rPr>
              <a:t>为纯小数、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为整数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常为原码或补码，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常为移码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913470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2916561" y="5230837"/>
            <a:ext cx="3455639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990099"/>
                </a:solidFill>
              </a:rPr>
              <a:t>右规：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90872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浮点加减的运算方法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不要求逻辑实现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46637" y="1841227"/>
            <a:ext cx="4051623" cy="1587773"/>
            <a:chOff x="5173488" y="2778394"/>
            <a:chExt cx="4051623" cy="1587773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5173488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6391225" y="3143115"/>
              <a:ext cx="883890" cy="85833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502821" y="4001447"/>
              <a:ext cx="2722290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有效位数受损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定长运算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结果的阶＝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②尾数加减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结果的尾数＝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③尾数规格化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使结果的尾数为规格化数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④溢出判断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判断结果表示是否正确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、浮点加减运算规则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51075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*浮点加减运算步骤：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对阶、尾数加减、尾数规格化、尾数舍入、溢出判断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5940152" y="4547925"/>
            <a:ext cx="216024" cy="54085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31426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u="sng" dirty="0">
                <a:solidFill>
                  <a:srgbClr val="990099"/>
                </a:solidFill>
              </a:rPr>
              <a:t>运算时增加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增加部分常称为</a:t>
            </a:r>
            <a:r>
              <a:rPr lang="zh-CN" altLang="en-US" sz="2000" u="sng" dirty="0">
                <a:solidFill>
                  <a:schemeClr val="tx1"/>
                </a:solidFill>
              </a:rPr>
              <a:t>附加位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13" grpId="0"/>
      <p:bldP spid="24" grpId="0"/>
      <p:bldP spid="31030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*浮点加减运算方法：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baseline="-20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尾数加减后结果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baseline="340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，规格化后结果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8372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⑴对阶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max(E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②小阶尾数右移：右移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位，移出的位→附加位</a:t>
            </a: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780928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sz="2200" dirty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位，采用双符号位运算。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01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(-0.1010)×2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11</a:t>
            </a:r>
            <a:r>
              <a:rPr lang="zh-CN" altLang="en-US" sz="2200" dirty="0">
                <a:solidFill>
                  <a:schemeClr val="tx1"/>
                </a:solidFill>
              </a:rPr>
              <a:t>，求</a:t>
            </a:r>
            <a:r>
              <a:rPr lang="en-US" altLang="zh-CN" sz="2200" dirty="0">
                <a:solidFill>
                  <a:schemeClr val="tx1"/>
                </a:solidFill>
              </a:rPr>
              <a:t>[A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-1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spc="-100" dirty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|01</a:t>
            </a:r>
            <a:r>
              <a:rPr lang="zh-CN" altLang="en-US" spc="-100" dirty="0">
                <a:solidFill>
                  <a:schemeClr val="tx1"/>
                </a:solidFill>
              </a:rPr>
              <a:t>－</a:t>
            </a:r>
            <a:r>
              <a:rPr lang="en-US" altLang="zh-CN" spc="-100" dirty="0">
                <a:solidFill>
                  <a:schemeClr val="tx1"/>
                </a:solidFill>
              </a:rPr>
              <a:t>11|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[E</a:t>
            </a:r>
            <a:r>
              <a:rPr lang="en-US" altLang="zh-CN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>
                <a:solidFill>
                  <a:schemeClr val="tx1"/>
                </a:solidFill>
              </a:rPr>
              <a:t>F</a:t>
            </a:r>
            <a:r>
              <a:rPr lang="en-US" altLang="zh-CN" spc="-100" dirty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/>
              <a:t>00</a:t>
            </a:r>
            <a:r>
              <a:rPr lang="en-US" altLang="zh-CN" spc="-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>
                <a:solidFill>
                  <a:schemeClr val="tx1"/>
                </a:solidFill>
              </a:rPr>
              <a:t>11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11</a:t>
            </a:r>
            <a:r>
              <a:rPr lang="en-US" altLang="zh-CN" dirty="0">
                <a:solidFill>
                  <a:schemeClr val="tx1"/>
                </a:solidFill>
              </a:rPr>
              <a:t>.0110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65313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⑵尾数加减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±M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，尾数及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结果溢出</a:t>
            </a:r>
            <a:r>
              <a:rPr lang="zh-CN" altLang="en-US" u="sng" dirty="0">
                <a:solidFill>
                  <a:schemeClr val="tx1"/>
                </a:solidFill>
              </a:rPr>
              <a:t>不算出错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91671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解</a:t>
            </a:r>
            <a:r>
              <a:rPr lang="en-US" altLang="zh-CN" dirty="0">
                <a:solidFill>
                  <a:srgbClr val="990099"/>
                </a:solidFill>
              </a:rPr>
              <a:t>-2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00.0011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accent2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11.0110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545874"/>
            <a:ext cx="3744415" cy="403406"/>
            <a:chOff x="4499994" y="4987778"/>
            <a:chExt cx="3744415" cy="40340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06000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加法器应包容溢出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50406"/>
            </a:xfrm>
            <a:prstGeom prst="bentConnector3">
              <a:avLst>
                <a:gd name="adj1" fmla="val -391"/>
              </a:avLst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、补码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dirty="0" err="1">
                <a:solidFill>
                  <a:srgbClr val="FF3399"/>
                </a:solidFill>
              </a:rPr>
              <a:t>t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一起运算</a:t>
            </a:r>
            <a:r>
              <a:rPr lang="zh-CN" altLang="en-US" dirty="0">
                <a:solidFill>
                  <a:schemeClr val="tx1"/>
                </a:solidFill>
              </a:rPr>
              <a:t>，减法</a:t>
            </a:r>
            <a:r>
              <a:rPr lang="zh-CN" altLang="en-US" u="sng" dirty="0">
                <a:solidFill>
                  <a:srgbClr val="990099"/>
                </a:solidFill>
              </a:rPr>
              <a:t>不比较大小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有模运算：</a:t>
            </a:r>
            <a:r>
              <a:rPr lang="zh-CN" altLang="en-US" u="sng" dirty="0">
                <a:solidFill>
                  <a:schemeClr val="tx1"/>
                </a:solidFill>
              </a:rPr>
              <a:t>仅计量</a:t>
            </a:r>
            <a:r>
              <a:rPr lang="zh-CN" altLang="en-US" dirty="0">
                <a:solidFill>
                  <a:schemeClr val="tx1"/>
                </a:solidFill>
              </a:rPr>
              <a:t>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指计量系统的计数范围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             如：</a:t>
            </a:r>
            <a:r>
              <a:rPr lang="zh-CN" altLang="en-US" sz="2000" dirty="0">
                <a:solidFill>
                  <a:schemeClr val="tx1"/>
                </a:solidFill>
              </a:rPr>
              <a:t>拨时针</a:t>
            </a:r>
            <a:r>
              <a:rPr lang="en-US" altLang="zh-CN" sz="2000" dirty="0">
                <a:solidFill>
                  <a:schemeClr val="tx1"/>
                </a:solidFill>
              </a:rPr>
              <a:t>(10</a:t>
            </a:r>
            <a:r>
              <a:rPr lang="zh-CN" altLang="en-US" sz="2000" dirty="0">
                <a:solidFill>
                  <a:schemeClr val="tx1"/>
                </a:solidFill>
              </a:rPr>
              <a:t>点→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r>
              <a:rPr lang="zh-CN" altLang="en-US" sz="2000" dirty="0">
                <a:solidFill>
                  <a:schemeClr val="tx1"/>
                </a:solidFill>
              </a:rPr>
              <a:t>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时，①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r>
              <a:rPr lang="zh-CN" altLang="en-US" sz="2000" dirty="0">
                <a:solidFill>
                  <a:schemeClr val="tx1"/>
                </a:solidFill>
              </a:rPr>
              <a:t>，②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r>
              <a:rPr lang="zh-CN" altLang="en-US" sz="2000" dirty="0">
                <a:solidFill>
                  <a:srgbClr val="990099"/>
                </a:solidFill>
              </a:rPr>
              <a:t>＋</a:t>
            </a:r>
            <a:r>
              <a:rPr lang="en-US" altLang="zh-CN" sz="2000" dirty="0">
                <a:solidFill>
                  <a:srgbClr val="990099"/>
                </a:solidFill>
              </a:rPr>
              <a:t>12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</a:p>
          <a:p>
            <a:pPr marL="2786063" indent="-2786063"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6531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en-US" altLang="zh-CN" u="sng" dirty="0">
              <a:solidFill>
                <a:srgbClr val="990099"/>
              </a:solidFill>
            </a:endParaRPr>
          </a:p>
          <a:p>
            <a:pPr marL="1973263" indent="-1973263"/>
            <a:r>
              <a:rPr lang="en-US" altLang="zh-CN" dirty="0"/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271" y="3293983"/>
            <a:ext cx="8785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           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≡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  <a:endParaRPr lang="en-US" altLang="zh-CN" dirty="0">
              <a:solidFill>
                <a:srgbClr val="990099"/>
              </a:solidFill>
              <a:latin typeface="+mn-ea"/>
              <a:ea typeface="+mn-ea"/>
            </a:endParaRPr>
          </a:p>
          <a:p>
            <a:pPr marL="2786063" indent="-2786063"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             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+3≡+15 (mod 12)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-3≡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+9 (mod 12)</a:t>
            </a:r>
            <a:endParaRPr lang="zh-CN" altLang="en-US" sz="2000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5083730"/>
            <a:ext cx="8857108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           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zh-CN" altLang="en-US" sz="1800" dirty="0">
                <a:solidFill>
                  <a:srgbClr val="FF3399"/>
                </a:solidFill>
              </a:rPr>
              <a:t>减法可用加法实现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zh-CN" altLang="en-US" sz="1800" b="0" dirty="0">
                <a:solidFill>
                  <a:schemeClr val="tx1"/>
                </a:solidFill>
              </a:rPr>
              <a:t>┴</a:t>
            </a:r>
            <a:r>
              <a:rPr lang="zh-CN" altLang="en-US" sz="1800" dirty="0">
                <a:solidFill>
                  <a:schemeClr val="tx1"/>
                </a:solidFill>
              </a:rPr>
              <a:t>→可简化硬件</a:t>
            </a:r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3491880" y="1484784"/>
            <a:ext cx="2664296" cy="335530"/>
          </a:xfrm>
          <a:prstGeom prst="borderCallout2">
            <a:avLst>
              <a:gd name="adj1" fmla="val 52733"/>
              <a:gd name="adj2" fmla="val -404"/>
              <a:gd name="adj3" fmla="val 51886"/>
              <a:gd name="adj4" fmla="val -6110"/>
              <a:gd name="adj5" fmla="val 131035"/>
              <a:gd name="adj6" fmla="val -2085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符合硬件运算特征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定长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404664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⑶尾数规格化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＝规格化后的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处理方法：</a:t>
            </a:r>
            <a:endParaRPr lang="en-US" altLang="zh-CN" dirty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>
                <a:solidFill>
                  <a:schemeClr val="tx1"/>
                </a:solidFill>
              </a:rPr>
              <a:t>            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|≥1.0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0.5≤|M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1.0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r>
              <a:rPr lang="zh-CN" altLang="en-US" dirty="0">
                <a:solidFill>
                  <a:schemeClr val="tx1"/>
                </a:solidFill>
              </a:rPr>
              <a:t>无操作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0]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211960" y="1311151"/>
            <a:ext cx="48245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次右规</a:t>
            </a:r>
            <a:r>
              <a:rPr lang="en-US" altLang="zh-CN" sz="2000" dirty="0">
                <a:solidFill>
                  <a:schemeClr val="tx1"/>
                </a:solidFill>
              </a:rPr>
              <a:t>(0.a+0.b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baseline="-25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1]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960688" indent="-2960688"/>
            <a:endParaRPr lang="zh-CN" altLang="en-US" dirty="0">
              <a:solidFill>
                <a:schemeClr val="tx1"/>
              </a:solidFill>
            </a:endParaRPr>
          </a:p>
          <a:p>
            <a:pPr marL="3052763" indent="-3052763"/>
            <a:r>
              <a:rPr lang="en-US" altLang="zh-CN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次左规、直到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278847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>
                <a:solidFill>
                  <a:schemeClr val="tx1"/>
                </a:solidFill>
              </a:rPr>
              <a:t>算术移位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      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2210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-3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故需左规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6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6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6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91</a:t>
            </a:fld>
            <a:endParaRPr lang="en-US" altLang="zh-CN" dirty="0"/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404664"/>
            <a:ext cx="8785225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⑷尾数舍入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根据附加位得到</a:t>
            </a:r>
            <a:endParaRPr lang="en-US" altLang="zh-CN" dirty="0">
              <a:solidFill>
                <a:schemeClr val="tx1"/>
              </a:solidFill>
            </a:endParaRPr>
          </a:p>
          <a:p>
            <a:pPr marL="4035425" indent="-4035425">
              <a:spcBef>
                <a:spcPts val="30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舍入方法：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结构负责确定，组成负责实现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sz="2200" dirty="0">
                <a:solidFill>
                  <a:schemeClr val="tx1"/>
                </a:solidFill>
              </a:rPr>
              <a:t>         </a:t>
            </a:r>
            <a:r>
              <a:rPr lang="zh-CN" altLang="en-US" sz="2200" spc="350" dirty="0">
                <a:solidFill>
                  <a:schemeClr val="tx1"/>
                </a:solidFill>
              </a:rPr>
              <a:t>截断法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尾数</a:t>
            </a:r>
            <a:r>
              <a:rPr lang="zh-CN" altLang="en-US" sz="2200" u="sng" dirty="0">
                <a:solidFill>
                  <a:schemeClr val="tx1"/>
                </a:solidFill>
              </a:rPr>
              <a:t>不变</a:t>
            </a:r>
            <a:r>
              <a:rPr lang="zh-CN" altLang="en-US" sz="2200" dirty="0">
                <a:solidFill>
                  <a:schemeClr val="tx1"/>
                </a:solidFill>
              </a:rPr>
              <a:t>       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0]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sz="2200" dirty="0">
                <a:solidFill>
                  <a:schemeClr val="tx1"/>
                </a:solidFill>
              </a:rPr>
              <a:t>         恒置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尾数末位</a:t>
            </a:r>
            <a:r>
              <a:rPr lang="zh-CN" altLang="en-US" sz="2200" u="sng" dirty="0">
                <a:solidFill>
                  <a:schemeClr val="tx1"/>
                </a:solidFill>
              </a:rPr>
              <a:t>置为</a:t>
            </a:r>
            <a:r>
              <a:rPr lang="en-US" altLang="zh-CN" sz="2200" u="sng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>
                <a:solidFill>
                  <a:schemeClr val="tx1"/>
                </a:solidFill>
              </a:rPr>
              <a:t>F</a:t>
            </a:r>
            <a:r>
              <a:rPr lang="zh-CN" altLang="en-US" sz="2000" baseline="-20000" dirty="0">
                <a:solidFill>
                  <a:schemeClr val="tx1"/>
                </a:solidFill>
              </a:rPr>
              <a:t>末</a:t>
            </a:r>
            <a:r>
              <a:rPr lang="en-US" altLang="zh-CN" sz="2000" dirty="0">
                <a:solidFill>
                  <a:schemeClr val="tx1"/>
                </a:solidFill>
              </a:rPr>
              <a:t>=1)? 0:1]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sz="2200" dirty="0">
                <a:solidFill>
                  <a:schemeClr val="tx1"/>
                </a:solidFill>
              </a:rPr>
              <a:t>         </a:t>
            </a:r>
            <a:r>
              <a:rPr lang="zh-CN" altLang="en-US" sz="2200" spc="350" dirty="0">
                <a:solidFill>
                  <a:schemeClr val="tx1"/>
                </a:solidFill>
              </a:rPr>
              <a:t>舍入法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附加位最高位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真值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u="sng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sz="2200" u="sng" dirty="0">
                <a:solidFill>
                  <a:schemeClr val="tx1"/>
                </a:solidFill>
              </a:rPr>
              <a:t>1</a:t>
            </a:r>
            <a:r>
              <a:rPr lang="zh-CN" altLang="en-US" sz="2200" u="sng" dirty="0">
                <a:solidFill>
                  <a:schemeClr val="tx1"/>
                </a:solidFill>
              </a:rPr>
              <a:t>时</a:t>
            </a:r>
            <a:r>
              <a:rPr lang="zh-CN" altLang="en-US" sz="2200" u="sng" dirty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sz="2200" dirty="0">
                <a:solidFill>
                  <a:schemeClr val="tx1"/>
                </a:solidFill>
              </a:rPr>
              <a:t>，否则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舍</a:t>
            </a:r>
          </a:p>
          <a:p>
            <a:pPr marL="3409950" indent="-3409950"/>
            <a:r>
              <a:rPr lang="zh-CN" altLang="en-US" sz="2200" dirty="0">
                <a:solidFill>
                  <a:schemeClr val="tx1"/>
                </a:solidFill>
              </a:rPr>
              <a:t>         查表舍入法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尾数末几位＝全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时为恒置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法，否则为舍入法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138295"/>
            <a:ext cx="8785225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→不同码制的规则不同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②</a:t>
            </a:r>
            <a:r>
              <a:rPr lang="zh-CN" altLang="en-US" dirty="0">
                <a:solidFill>
                  <a:schemeClr val="tx1"/>
                </a:solidFill>
              </a:rPr>
              <a:t>舍入导致尾数溢出时，需进行</a:t>
            </a:r>
            <a:r>
              <a:rPr lang="zh-CN" altLang="en-US" u="sng" dirty="0">
                <a:solidFill>
                  <a:schemeClr val="tx1"/>
                </a:solidFill>
              </a:rPr>
              <a:t>规格化</a:t>
            </a:r>
            <a:r>
              <a:rPr lang="en-US" altLang="zh-CN" sz="2000" dirty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5015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-4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为负数，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附加位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应选择</a:t>
            </a:r>
            <a:r>
              <a:rPr lang="zh-CN" altLang="en-US" u="sng" dirty="0">
                <a:solidFill>
                  <a:schemeClr val="tx1"/>
                </a:solidFill>
              </a:rPr>
              <a:t>舍</a:t>
            </a:r>
            <a:r>
              <a:rPr lang="zh-CN" altLang="en-US" dirty="0">
                <a:solidFill>
                  <a:schemeClr val="tx1"/>
                </a:solidFill>
              </a:rPr>
              <a:t>，故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7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404664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⑸溢出判断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>
              <a:solidFill>
                <a:schemeClr val="tx1"/>
              </a:solidFill>
            </a:endParaRPr>
          </a:p>
          <a:p>
            <a:pPr marL="4035425" indent="-4035425">
              <a:spcBef>
                <a:spcPts val="300"/>
              </a:spcBef>
            </a:pPr>
            <a:r>
              <a:rPr lang="zh-CN" altLang="en-US" dirty="0">
                <a:solidFill>
                  <a:srgbClr val="990099"/>
                </a:solidFill>
              </a:rPr>
              <a:t>       判断方法：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如单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4035425" indent="-4035425">
              <a:spcBef>
                <a:spcPts val="300"/>
              </a:spcBef>
            </a:pPr>
            <a:r>
              <a:rPr lang="zh-CN" altLang="en-US" dirty="0">
                <a:solidFill>
                  <a:srgbClr val="990099"/>
                </a:solidFill>
              </a:rPr>
              <a:t>       溢出处理：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691010" y="2852936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63564" y="1405225"/>
            <a:ext cx="66248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标准为例</a:t>
            </a:r>
            <a:endParaRPr lang="en-US" altLang="zh-CN" dirty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上溢时，结果置为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下溢时，结果置为机器零</a:t>
            </a:r>
            <a:r>
              <a:rPr lang="en-US" altLang="zh-CN" sz="2200" dirty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0,[M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-5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00 10</a:t>
            </a:r>
            <a:r>
              <a:rPr lang="zh-CN" altLang="en-US" dirty="0">
                <a:solidFill>
                  <a:schemeClr val="tx1"/>
                </a:solidFill>
              </a:rPr>
              <a:t>，阶码未溢出，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故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93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43145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、浮点加减运算示例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9435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浮点数的尾数用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位补码表示，运算时附加位为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位，运算采用双符号，尾数采用舍入法。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(-0.10101100)×2</a:t>
            </a:r>
            <a:r>
              <a:rPr lang="en-US" altLang="zh-CN" baseline="30000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3488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浮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010;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浮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100;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01010100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909842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⑴对阶：</a:t>
            </a:r>
            <a:r>
              <a:rPr lang="en-US" altLang="zh-CN" spc="-100" dirty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|010</a:t>
            </a:r>
            <a:r>
              <a:rPr lang="zh-CN" altLang="en-US" spc="-100" dirty="0">
                <a:solidFill>
                  <a:schemeClr val="tx1"/>
                </a:solidFill>
              </a:rPr>
              <a:t>－</a:t>
            </a:r>
            <a:r>
              <a:rPr lang="en-US" altLang="zh-CN" spc="-100" dirty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max(E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110110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11.01010100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92550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⑵尾数加减：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11.10001010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5015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⑶尾数规格化：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，需左规，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11.0001010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94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⑷尾数舍入：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00 011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⑸溢出判断：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，不溢出，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浮点数的尾数用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位，采用单符号位运算，尾数采用舍入法。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的浮点数</a:t>
            </a: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8" cy="288031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91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、浮点加减运算流程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251595" y="980594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得到结果</a:t>
              </a: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尾数舍入，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179512" y="4620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利用</a:t>
            </a:r>
            <a:r>
              <a:rPr lang="zh-CN" altLang="en-US" u="sng" dirty="0">
                <a:solidFill>
                  <a:schemeClr val="tx1"/>
                </a:solidFill>
              </a:rPr>
              <a:t>上述器件</a:t>
            </a:r>
            <a:r>
              <a:rPr lang="zh-CN" altLang="en-US" dirty="0">
                <a:solidFill>
                  <a:schemeClr val="tx1"/>
                </a:solidFill>
              </a:rPr>
              <a:t>及门电路，设计如下功能的电路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⑴</a:t>
            </a:r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</a:rPr>
              <a:t>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§2.6 </a:t>
            </a:r>
            <a:r>
              <a:rPr lang="zh-CN" altLang="en-US" sz="2800" dirty="0">
                <a:solidFill>
                  <a:schemeClr val="tx1"/>
                </a:solidFill>
              </a:rPr>
              <a:t>运算器的组成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一、常用数字逻辑电路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835709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*组合逻辑电路：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rgbClr val="990099"/>
                </a:solidFill>
              </a:rPr>
              <a:t>操作单元</a:t>
            </a:r>
            <a:r>
              <a:rPr lang="zh-CN" altLang="en-US" dirty="0">
                <a:solidFill>
                  <a:schemeClr val="tx1"/>
                </a:solidFill>
              </a:rPr>
              <a:t>，输出＝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三态门、译码器、数据选择器、加法器等   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(P48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~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0545"/>
              </p:ext>
            </p:extLst>
          </p:nvPr>
        </p:nvGraphicFramePr>
        <p:xfrm>
          <a:off x="1259632" y="2851372"/>
          <a:ext cx="7560840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功能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输入信号线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输出信号线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三态门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状态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zh-CN" altLang="en-US" sz="2000" b="1" i="1" dirty="0">
                        <a:solidFill>
                          <a:schemeClr val="accent2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译码器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不同的电位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E</a:t>
                      </a:r>
                      <a:endParaRPr lang="zh-CN" altLang="en-US" sz="2000" b="1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2000" b="1" kern="1200" baseline="-160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2000" b="1" i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2000" b="1" kern="1200" baseline="-160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kern="1200" baseline="-160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选择器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从多个输入中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一个输出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US" altLang="zh-CN" sz="2000" b="1" baseline="-160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US" altLang="zh-CN" sz="2000" b="1" baseline="-16000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kern="1200" baseline="-160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全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加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err="1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altLang="zh-CN" sz="2000" b="1" i="0" baseline="-16000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altLang="zh-CN" sz="2000" b="1" i="0" baseline="-1600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2000" b="1" i="0" kern="1200" baseline="-160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err="1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altLang="zh-CN" sz="2000" b="1" i="0" baseline="-16000" dirty="0" err="1">
                          <a:solidFill>
                            <a:schemeClr val="accent2"/>
                          </a:solidFill>
                        </a:rPr>
                        <a:t>out</a:t>
                      </a:r>
                      <a:endParaRPr lang="zh-CN" altLang="en-US" sz="2000" b="1" i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3" y="6452443"/>
            <a:ext cx="1090950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转</a:t>
            </a:r>
            <a:r>
              <a:rPr lang="en-US" altLang="zh-CN" sz="1600" dirty="0">
                <a:solidFill>
                  <a:schemeClr val="tx1"/>
                </a:solidFill>
              </a:rPr>
              <a:t>ALU</a:t>
            </a:r>
            <a:r>
              <a:rPr lang="zh-CN" altLang="en-US" sz="1600" dirty="0">
                <a:solidFill>
                  <a:schemeClr val="tx1"/>
                </a:solidFill>
              </a:rPr>
              <a:t>组成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156176" y="3209090"/>
            <a:ext cx="504056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①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?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0232" y="3543192"/>
            <a:ext cx="1512168" cy="313970"/>
            <a:chOff x="6645885" y="3259046"/>
            <a:chExt cx="1512168" cy="313970"/>
          </a:xfrm>
        </p:grpSpPr>
        <p:sp>
          <p:nvSpPr>
            <p:cNvPr id="20" name="矩形 19"/>
            <p:cNvSpPr/>
            <p:nvPr/>
          </p:nvSpPr>
          <p:spPr bwMode="auto">
            <a:xfrm>
              <a:off x="6645885" y="3259046"/>
              <a:ext cx="504056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②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452320" y="3259046"/>
              <a:ext cx="705733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③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6660232" y="3903232"/>
            <a:ext cx="657751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④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?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88224" y="4230614"/>
            <a:ext cx="1800200" cy="313970"/>
            <a:chOff x="6588224" y="3979126"/>
            <a:chExt cx="1800200" cy="313970"/>
          </a:xfrm>
        </p:grpSpPr>
        <p:sp>
          <p:nvSpPr>
            <p:cNvPr id="24" name="矩形 23"/>
            <p:cNvSpPr/>
            <p:nvPr/>
          </p:nvSpPr>
          <p:spPr bwMode="auto">
            <a:xfrm>
              <a:off x="6588224" y="3979126"/>
              <a:ext cx="576064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⑤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7884369" y="3979126"/>
              <a:ext cx="504055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⑥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79512" y="8252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en-US" altLang="zh-CN" sz="2200" dirty="0">
                <a:solidFill>
                  <a:schemeClr val="tx1"/>
                </a:solidFill>
              </a:rPr>
              <a:t>ALU</a:t>
            </a:r>
            <a:r>
              <a:rPr lang="zh-CN" altLang="en-US" sz="2200" dirty="0">
                <a:solidFill>
                  <a:schemeClr val="tx1"/>
                </a:solidFill>
              </a:rPr>
              <a:t>的组成、运算器的组成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部件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互连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44008" y="5157192"/>
            <a:ext cx="4248472" cy="1224136"/>
            <a:chOff x="2771800" y="3501008"/>
            <a:chExt cx="4248472" cy="1224136"/>
          </a:xfrm>
        </p:grpSpPr>
        <p:sp>
          <p:nvSpPr>
            <p:cNvPr id="52" name="Text Box 419"/>
            <p:cNvSpPr txBox="1">
              <a:spLocks noChangeArrowheads="1"/>
            </p:cNvSpPr>
            <p:nvPr/>
          </p:nvSpPr>
          <p:spPr bwMode="auto">
            <a:xfrm>
              <a:off x="4283968" y="3501008"/>
              <a:ext cx="720080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血型配对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3995936" y="367550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3995936" y="3963536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5004048" y="3789040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 Box 430"/>
            <p:cNvSpPr txBox="1">
              <a:spLocks noChangeArrowheads="1"/>
            </p:cNvSpPr>
            <p:nvPr/>
          </p:nvSpPr>
          <p:spPr bwMode="auto">
            <a:xfrm>
              <a:off x="2771800" y="3501008"/>
              <a:ext cx="1224136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供血型</a:t>
              </a:r>
              <a:r>
                <a:rPr lang="en-US" altLang="zh-CN" sz="1800" dirty="0">
                  <a:solidFill>
                    <a:schemeClr val="tx1"/>
                  </a:solidFill>
                </a:rPr>
                <a:t>X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X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</a:rPr>
                <a:t>受血型</a:t>
              </a: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 Box 430"/>
            <p:cNvSpPr txBox="1">
              <a:spLocks noChangeArrowheads="1"/>
            </p:cNvSpPr>
            <p:nvPr/>
          </p:nvSpPr>
          <p:spPr bwMode="auto">
            <a:xfrm>
              <a:off x="5292080" y="3595876"/>
              <a:ext cx="1728192" cy="35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结果</a:t>
              </a:r>
              <a:r>
                <a:rPr lang="en-US" altLang="zh-CN" sz="1800" dirty="0">
                  <a:solidFill>
                    <a:schemeClr val="tx1"/>
                  </a:solidFill>
                </a:rPr>
                <a:t>S (1=</a:t>
              </a:r>
              <a:r>
                <a:rPr lang="zh-CN" altLang="en-US" sz="1800" dirty="0">
                  <a:solidFill>
                    <a:schemeClr val="tx1"/>
                  </a:solidFill>
                </a:rPr>
                <a:t>成功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9" name="Text Box 430"/>
            <p:cNvSpPr txBox="1">
              <a:spLocks noChangeArrowheads="1"/>
            </p:cNvSpPr>
            <p:nvPr/>
          </p:nvSpPr>
          <p:spPr bwMode="auto">
            <a:xfrm>
              <a:off x="2771800" y="4077072"/>
              <a:ext cx="4176464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血型：</a:t>
              </a:r>
              <a:r>
                <a:rPr lang="en-US" altLang="zh-CN" sz="1800" dirty="0">
                  <a:solidFill>
                    <a:schemeClr val="tx1"/>
                  </a:solidFill>
                </a:rPr>
                <a:t>00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11=O/A/B/AB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配对：</a:t>
              </a: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zh-CN" altLang="en-US" sz="1800" dirty="0">
                  <a:solidFill>
                    <a:schemeClr val="tx1"/>
                  </a:solidFill>
                </a:rPr>
                <a:t>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zh-CN" altLang="en-US" sz="1800" dirty="0">
                  <a:solidFill>
                    <a:schemeClr val="tx1"/>
                  </a:solidFill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</a:rPr>
                <a:t>O/A</a:t>
              </a:r>
              <a:r>
                <a:rPr lang="zh-CN" altLang="en-US" sz="1800" dirty="0">
                  <a:solidFill>
                    <a:schemeClr val="tx1"/>
                  </a:solidFill>
                </a:rPr>
                <a:t>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zh-CN" altLang="en-US" sz="1800" dirty="0">
                  <a:solidFill>
                    <a:schemeClr val="tx1"/>
                  </a:solidFill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</a:rPr>
                <a:t>O/B</a:t>
              </a:r>
              <a:r>
                <a:rPr lang="zh-CN" altLang="en-US" sz="1800" dirty="0">
                  <a:solidFill>
                    <a:schemeClr val="tx1"/>
                  </a:solidFill>
                </a:rPr>
                <a:t>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zh-CN" altLang="en-US" sz="1800" dirty="0">
                  <a:solidFill>
                    <a:schemeClr val="tx1"/>
                  </a:solidFill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</a:rPr>
                <a:t>种→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907704" y="5301208"/>
            <a:ext cx="2016224" cy="653296"/>
            <a:chOff x="4709424" y="5872048"/>
            <a:chExt cx="2016224" cy="653296"/>
          </a:xfrm>
        </p:grpSpPr>
        <p:sp>
          <p:nvSpPr>
            <p:cNvPr id="61" name="Text Box 240"/>
            <p:cNvSpPr txBox="1">
              <a:spLocks noChangeArrowheads="1"/>
            </p:cNvSpPr>
            <p:nvPr/>
          </p:nvSpPr>
          <p:spPr bwMode="auto">
            <a:xfrm>
              <a:off x="4709424" y="6034731"/>
              <a:ext cx="576064" cy="346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Y</a:t>
              </a:r>
              <a:r>
                <a:rPr lang="zh-CN" altLang="en-US" sz="2200" dirty="0">
                  <a:solidFill>
                    <a:schemeClr val="tx1"/>
                  </a:solidFill>
                </a:rPr>
                <a:t>＝</a:t>
              </a:r>
              <a:endParaRPr lang="en-US" altLang="zh-CN" sz="2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 Box 240"/>
            <p:cNvSpPr txBox="1">
              <a:spLocks noChangeArrowheads="1"/>
            </p:cNvSpPr>
            <p:nvPr/>
          </p:nvSpPr>
          <p:spPr bwMode="auto">
            <a:xfrm>
              <a:off x="5308348" y="5872048"/>
              <a:ext cx="1417300" cy="65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A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B  E=0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</a:t>
              </a:r>
              <a:endParaRPr lang="en-US" altLang="zh-CN" sz="22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200" dirty="0">
                  <a:solidFill>
                    <a:schemeClr val="tx1"/>
                  </a:solidFill>
                </a:rPr>
                <a:t>E=1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</a:t>
              </a:r>
              <a:endParaRPr lang="en-US" altLang="zh-CN" sz="2200" dirty="0">
                <a:solidFill>
                  <a:schemeClr val="tx1"/>
                </a:solidFill>
              </a:endParaRPr>
            </a:p>
          </p:txBody>
        </p:sp>
        <p:sp>
          <p:nvSpPr>
            <p:cNvPr id="63" name="左大括号 62"/>
            <p:cNvSpPr/>
            <p:nvPr/>
          </p:nvSpPr>
          <p:spPr bwMode="auto">
            <a:xfrm>
              <a:off x="5213479" y="5985584"/>
              <a:ext cx="72008" cy="504056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" grpId="0"/>
      <p:bldP spid="14" grpId="0" animBg="1"/>
      <p:bldP spid="14" grpId="1" animBg="1"/>
      <p:bldP spid="22" grpId="0" animBg="1"/>
      <p:bldP spid="22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 Box 7"/>
          <p:cNvSpPr txBox="1">
            <a:spLocks noChangeArrowheads="1"/>
          </p:cNvSpPr>
          <p:nvPr/>
        </p:nvSpPr>
        <p:spPr bwMode="auto">
          <a:xfrm>
            <a:off x="179513" y="3933056"/>
            <a:ext cx="2306862" cy="231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触发器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锁存器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404664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*时序逻辑电路：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rgbClr val="990099"/>
                </a:solidFill>
              </a:rPr>
              <a:t>状态单元</a:t>
            </a:r>
            <a:r>
              <a:rPr lang="zh-CN" altLang="en-US" dirty="0">
                <a:solidFill>
                  <a:schemeClr val="tx1"/>
                </a:solidFill>
              </a:rPr>
              <a:t>，输出＝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baseline="-18000" dirty="0">
                <a:solidFill>
                  <a:schemeClr val="tx1"/>
                </a:solidFill>
              </a:rPr>
              <a:t>old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触发器、锁存器、寄存器、计数器等，及存储器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(</a:t>
            </a:r>
            <a:r>
              <a:rPr lang="zh-CN" altLang="en-US" sz="1800" dirty="0">
                <a:solidFill>
                  <a:schemeClr val="tx1"/>
                </a:solidFill>
              </a:rPr>
              <a:t>边沿触发</a:t>
            </a:r>
            <a:r>
              <a:rPr lang="en-US" altLang="zh-CN" sz="1800" dirty="0">
                <a:solidFill>
                  <a:schemeClr val="tx1"/>
                </a:solidFill>
              </a:rPr>
              <a:t>) (</a:t>
            </a:r>
            <a:r>
              <a:rPr lang="zh-CN" altLang="en-US" sz="1800" dirty="0">
                <a:solidFill>
                  <a:schemeClr val="tx1"/>
                </a:solidFill>
              </a:rPr>
              <a:t>电平触发</a:t>
            </a:r>
            <a:r>
              <a:rPr lang="en-US" altLang="zh-CN" sz="1800" dirty="0">
                <a:solidFill>
                  <a:schemeClr val="tx1"/>
                </a:solidFill>
              </a:rPr>
              <a:t>)(</a:t>
            </a:r>
            <a:r>
              <a:rPr lang="zh-CN" altLang="en-US" sz="1800" dirty="0">
                <a:solidFill>
                  <a:schemeClr val="tx1"/>
                </a:solidFill>
              </a:rPr>
              <a:t>边沿触发</a:t>
            </a:r>
            <a:r>
              <a:rPr lang="en-US" altLang="zh-CN" sz="1800" dirty="0">
                <a:solidFill>
                  <a:schemeClr val="tx1"/>
                </a:solidFill>
              </a:rPr>
              <a:t>) (</a:t>
            </a:r>
            <a:r>
              <a:rPr lang="zh-CN" altLang="en-US" sz="1800" dirty="0">
                <a:solidFill>
                  <a:schemeClr val="tx1"/>
                </a:solidFill>
              </a:rPr>
              <a:t>边沿触发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26538"/>
              </p:ext>
            </p:extLst>
          </p:nvPr>
        </p:nvGraphicFramePr>
        <p:xfrm>
          <a:off x="1331640" y="1777768"/>
          <a:ext cx="7560840" cy="17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操作功能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输入信号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触发器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锁存器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 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E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寄存器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0" dirty="0">
                          <a:solidFill>
                            <a:srgbClr val="C00000"/>
                          </a:solidFill>
                        </a:rPr>
                        <a:t>CP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altLang="zh-CN" sz="2000" b="1" baseline="-16000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altLang="zh-CN" sz="2000" b="1" baseline="0" dirty="0">
                          <a:solidFill>
                            <a:srgbClr val="C00000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计数器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、清零、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</a:rPr>
                        <a:t>置数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rgbClr val="C00000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LD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2195736" y="3933056"/>
            <a:ext cx="63380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lt"/>
              </a:rPr>
              <a:t>写入值时序</a:t>
            </a:r>
            <a:r>
              <a:rPr lang="zh-CN" altLang="en-US" dirty="0">
                <a:solidFill>
                  <a:srgbClr val="990099"/>
                </a:solidFill>
              </a:rPr>
              <a:t>应满足</a:t>
            </a:r>
            <a:r>
              <a:rPr lang="zh-CN" altLang="en-US" dirty="0">
                <a:solidFill>
                  <a:schemeClr val="tx1"/>
                </a:solidFill>
              </a:rPr>
              <a:t>建立时间、保持时间的要求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254834" y="5661248"/>
            <a:ext cx="43333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lt"/>
              </a:rPr>
              <a:t>控制信号</a:t>
            </a:r>
            <a:r>
              <a:rPr lang="zh-CN" altLang="en-US" dirty="0">
                <a:solidFill>
                  <a:srgbClr val="990099"/>
                </a:solidFill>
              </a:rPr>
              <a:t>应在</a:t>
            </a:r>
            <a:r>
              <a:rPr lang="zh-CN" altLang="en-US" dirty="0">
                <a:solidFill>
                  <a:schemeClr val="tx1"/>
                </a:solidFill>
              </a:rPr>
              <a:t>数据稳定时无效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6660232" y="5517232"/>
            <a:ext cx="1800200" cy="938924"/>
            <a:chOff x="2265138" y="2204863"/>
            <a:chExt cx="1800200" cy="938924"/>
          </a:xfrm>
        </p:grpSpPr>
        <p:sp>
          <p:nvSpPr>
            <p:cNvPr id="256" name="Text Box 430"/>
            <p:cNvSpPr txBox="1">
              <a:spLocks noChangeArrowheads="1"/>
            </p:cNvSpPr>
            <p:nvPr/>
          </p:nvSpPr>
          <p:spPr bwMode="auto">
            <a:xfrm>
              <a:off x="2555775" y="2573733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7" name="Text Box 430"/>
            <p:cNvSpPr txBox="1">
              <a:spLocks noChangeArrowheads="1"/>
            </p:cNvSpPr>
            <p:nvPr/>
          </p:nvSpPr>
          <p:spPr bwMode="auto">
            <a:xfrm>
              <a:off x="2987824" y="2924240"/>
              <a:ext cx="1077514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 Box 430"/>
            <p:cNvSpPr txBox="1">
              <a:spLocks noChangeArrowheads="1"/>
            </p:cNvSpPr>
            <p:nvPr/>
          </p:nvSpPr>
          <p:spPr bwMode="auto">
            <a:xfrm>
              <a:off x="2851272" y="2564200"/>
              <a:ext cx="851016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 Box 430"/>
            <p:cNvSpPr txBox="1">
              <a:spLocks noChangeArrowheads="1"/>
            </p:cNvSpPr>
            <p:nvPr/>
          </p:nvSpPr>
          <p:spPr bwMode="auto">
            <a:xfrm>
              <a:off x="3702288" y="2566162"/>
              <a:ext cx="363050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 Box 430"/>
            <p:cNvSpPr txBox="1">
              <a:spLocks noChangeArrowheads="1"/>
            </p:cNvSpPr>
            <p:nvPr/>
          </p:nvSpPr>
          <p:spPr bwMode="auto">
            <a:xfrm>
              <a:off x="2555776" y="2915647"/>
              <a:ext cx="424654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1" name="Line 425"/>
            <p:cNvSpPr>
              <a:spLocks noChangeShapeType="1"/>
            </p:cNvSpPr>
            <p:nvPr/>
          </p:nvSpPr>
          <p:spPr bwMode="auto">
            <a:xfrm flipV="1">
              <a:off x="3705298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25"/>
            <p:cNvSpPr>
              <a:spLocks noChangeShapeType="1"/>
            </p:cNvSpPr>
            <p:nvPr/>
          </p:nvSpPr>
          <p:spPr bwMode="auto">
            <a:xfrm flipV="1">
              <a:off x="2555779" y="2422147"/>
              <a:ext cx="288030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Text Box 430"/>
            <p:cNvSpPr txBox="1">
              <a:spLocks noChangeArrowheads="1"/>
            </p:cNvSpPr>
            <p:nvPr/>
          </p:nvSpPr>
          <p:spPr bwMode="auto">
            <a:xfrm>
              <a:off x="2334540" y="253218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64" name="Line 425"/>
            <p:cNvSpPr>
              <a:spLocks noChangeShapeType="1"/>
            </p:cNvSpPr>
            <p:nvPr/>
          </p:nvSpPr>
          <p:spPr bwMode="auto">
            <a:xfrm>
              <a:off x="2843808" y="278092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425"/>
            <p:cNvSpPr>
              <a:spLocks noChangeShapeType="1"/>
            </p:cNvSpPr>
            <p:nvPr/>
          </p:nvSpPr>
          <p:spPr bwMode="auto">
            <a:xfrm flipV="1">
              <a:off x="2843808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425"/>
            <p:cNvSpPr>
              <a:spLocks noChangeShapeType="1"/>
            </p:cNvSpPr>
            <p:nvPr/>
          </p:nvSpPr>
          <p:spPr bwMode="auto">
            <a:xfrm flipV="1">
              <a:off x="2843808" y="2204863"/>
              <a:ext cx="858480" cy="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425"/>
            <p:cNvSpPr>
              <a:spLocks noChangeShapeType="1"/>
            </p:cNvSpPr>
            <p:nvPr/>
          </p:nvSpPr>
          <p:spPr bwMode="auto">
            <a:xfrm flipV="1">
              <a:off x="2555776" y="2917697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425"/>
            <p:cNvSpPr>
              <a:spLocks noChangeShapeType="1"/>
            </p:cNvSpPr>
            <p:nvPr/>
          </p:nvSpPr>
          <p:spPr bwMode="auto">
            <a:xfrm flipV="1">
              <a:off x="2987824" y="29178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5"/>
            <p:cNvSpPr>
              <a:spLocks noChangeShapeType="1"/>
            </p:cNvSpPr>
            <p:nvPr/>
          </p:nvSpPr>
          <p:spPr bwMode="auto">
            <a:xfrm>
              <a:off x="3705298" y="2422149"/>
              <a:ext cx="360040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5"/>
            <p:cNvSpPr>
              <a:spLocks noChangeShapeType="1"/>
            </p:cNvSpPr>
            <p:nvPr/>
          </p:nvSpPr>
          <p:spPr bwMode="auto">
            <a:xfrm flipH="1">
              <a:off x="3702288" y="2422150"/>
              <a:ext cx="1505" cy="720081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425"/>
            <p:cNvSpPr>
              <a:spLocks noChangeShapeType="1"/>
            </p:cNvSpPr>
            <p:nvPr/>
          </p:nvSpPr>
          <p:spPr bwMode="auto">
            <a:xfrm flipH="1">
              <a:off x="2843806" y="2422151"/>
              <a:ext cx="2" cy="71462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Text Box 430"/>
            <p:cNvSpPr txBox="1">
              <a:spLocks noChangeArrowheads="1"/>
            </p:cNvSpPr>
            <p:nvPr/>
          </p:nvSpPr>
          <p:spPr bwMode="auto">
            <a:xfrm>
              <a:off x="2337146" y="289222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 Box 430"/>
            <p:cNvSpPr txBox="1">
              <a:spLocks noChangeArrowheads="1"/>
            </p:cNvSpPr>
            <p:nvPr/>
          </p:nvSpPr>
          <p:spPr bwMode="auto">
            <a:xfrm>
              <a:off x="2265138" y="2206127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En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4" name="Line 425"/>
            <p:cNvSpPr>
              <a:spLocks noChangeShapeType="1"/>
            </p:cNvSpPr>
            <p:nvPr/>
          </p:nvSpPr>
          <p:spPr bwMode="auto">
            <a:xfrm>
              <a:off x="2555776" y="2564901"/>
              <a:ext cx="288032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425"/>
            <p:cNvSpPr>
              <a:spLocks noChangeShapeType="1"/>
            </p:cNvSpPr>
            <p:nvPr/>
          </p:nvSpPr>
          <p:spPr bwMode="auto">
            <a:xfrm flipV="1">
              <a:off x="284380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425"/>
            <p:cNvSpPr>
              <a:spLocks noChangeShapeType="1"/>
            </p:cNvSpPr>
            <p:nvPr/>
          </p:nvSpPr>
          <p:spPr bwMode="auto">
            <a:xfrm flipV="1">
              <a:off x="320384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25"/>
            <p:cNvSpPr>
              <a:spLocks noChangeShapeType="1"/>
            </p:cNvSpPr>
            <p:nvPr/>
          </p:nvSpPr>
          <p:spPr bwMode="auto">
            <a:xfrm flipV="1">
              <a:off x="3275856" y="25636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5"/>
            <p:cNvSpPr>
              <a:spLocks noChangeShapeType="1"/>
            </p:cNvSpPr>
            <p:nvPr/>
          </p:nvSpPr>
          <p:spPr bwMode="auto">
            <a:xfrm>
              <a:off x="3275856" y="2780928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25"/>
            <p:cNvSpPr>
              <a:spLocks noChangeShapeType="1"/>
            </p:cNvSpPr>
            <p:nvPr/>
          </p:nvSpPr>
          <p:spPr bwMode="auto">
            <a:xfrm flipV="1">
              <a:off x="3419872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425"/>
            <p:cNvSpPr>
              <a:spLocks noChangeShapeType="1"/>
            </p:cNvSpPr>
            <p:nvPr/>
          </p:nvSpPr>
          <p:spPr bwMode="auto">
            <a:xfrm flipV="1">
              <a:off x="3491880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25"/>
            <p:cNvSpPr>
              <a:spLocks noChangeShapeType="1"/>
            </p:cNvSpPr>
            <p:nvPr/>
          </p:nvSpPr>
          <p:spPr bwMode="auto">
            <a:xfrm flipV="1">
              <a:off x="3419872" y="2568407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25"/>
            <p:cNvSpPr>
              <a:spLocks noChangeShapeType="1"/>
            </p:cNvSpPr>
            <p:nvPr/>
          </p:nvSpPr>
          <p:spPr bwMode="auto">
            <a:xfrm flipV="1">
              <a:off x="3489274" y="2781764"/>
              <a:ext cx="2909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25"/>
            <p:cNvSpPr>
              <a:spLocks noChangeShapeType="1"/>
            </p:cNvSpPr>
            <p:nvPr/>
          </p:nvSpPr>
          <p:spPr bwMode="auto">
            <a:xfrm flipV="1">
              <a:off x="3777306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25"/>
            <p:cNvSpPr>
              <a:spLocks noChangeShapeType="1"/>
            </p:cNvSpPr>
            <p:nvPr/>
          </p:nvSpPr>
          <p:spPr bwMode="auto">
            <a:xfrm flipV="1">
              <a:off x="3849314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25"/>
            <p:cNvSpPr>
              <a:spLocks noChangeShapeType="1"/>
            </p:cNvSpPr>
            <p:nvPr/>
          </p:nvSpPr>
          <p:spPr bwMode="auto">
            <a:xfrm flipV="1">
              <a:off x="3777306" y="2568407"/>
              <a:ext cx="72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25"/>
            <p:cNvSpPr>
              <a:spLocks noChangeShapeType="1"/>
            </p:cNvSpPr>
            <p:nvPr/>
          </p:nvSpPr>
          <p:spPr bwMode="auto">
            <a:xfrm>
              <a:off x="3849314" y="2780928"/>
              <a:ext cx="21602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25"/>
            <p:cNvSpPr>
              <a:spLocks noChangeShapeType="1"/>
            </p:cNvSpPr>
            <p:nvPr/>
          </p:nvSpPr>
          <p:spPr bwMode="auto">
            <a:xfrm flipV="1">
              <a:off x="3347862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25"/>
            <p:cNvSpPr>
              <a:spLocks noChangeShapeType="1"/>
            </p:cNvSpPr>
            <p:nvPr/>
          </p:nvSpPr>
          <p:spPr bwMode="auto">
            <a:xfrm flipV="1">
              <a:off x="3419870" y="2921170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25"/>
            <p:cNvSpPr>
              <a:spLocks noChangeShapeType="1"/>
            </p:cNvSpPr>
            <p:nvPr/>
          </p:nvSpPr>
          <p:spPr bwMode="auto">
            <a:xfrm>
              <a:off x="3419870" y="3138452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25"/>
            <p:cNvSpPr>
              <a:spLocks noChangeShapeType="1"/>
            </p:cNvSpPr>
            <p:nvPr/>
          </p:nvSpPr>
          <p:spPr bwMode="auto">
            <a:xfrm flipV="1">
              <a:off x="3563886" y="29236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25"/>
            <p:cNvSpPr>
              <a:spLocks noChangeShapeType="1"/>
            </p:cNvSpPr>
            <p:nvPr/>
          </p:nvSpPr>
          <p:spPr bwMode="auto">
            <a:xfrm flipV="1">
              <a:off x="3635894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425"/>
            <p:cNvSpPr>
              <a:spLocks noChangeShapeType="1"/>
            </p:cNvSpPr>
            <p:nvPr/>
          </p:nvSpPr>
          <p:spPr bwMode="auto">
            <a:xfrm flipV="1">
              <a:off x="3563886" y="2925931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425"/>
            <p:cNvSpPr>
              <a:spLocks noChangeShapeType="1"/>
            </p:cNvSpPr>
            <p:nvPr/>
          </p:nvSpPr>
          <p:spPr bwMode="auto">
            <a:xfrm flipV="1">
              <a:off x="3644280" y="3136778"/>
              <a:ext cx="421058" cy="1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25"/>
            <p:cNvSpPr>
              <a:spLocks noChangeShapeType="1"/>
            </p:cNvSpPr>
            <p:nvPr/>
          </p:nvSpPr>
          <p:spPr bwMode="auto">
            <a:xfrm flipV="1">
              <a:off x="3203846" y="256490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425"/>
            <p:cNvSpPr>
              <a:spLocks noChangeShapeType="1"/>
            </p:cNvSpPr>
            <p:nvPr/>
          </p:nvSpPr>
          <p:spPr bwMode="auto">
            <a:xfrm flipV="1">
              <a:off x="3339478" y="292494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425"/>
            <p:cNvSpPr>
              <a:spLocks noChangeShapeType="1"/>
            </p:cNvSpPr>
            <p:nvPr/>
          </p:nvSpPr>
          <p:spPr bwMode="auto">
            <a:xfrm>
              <a:off x="2987824" y="314096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425"/>
            <p:cNvSpPr>
              <a:spLocks noChangeShapeType="1"/>
            </p:cNvSpPr>
            <p:nvPr/>
          </p:nvSpPr>
          <p:spPr bwMode="auto">
            <a:xfrm flipH="1">
              <a:off x="258500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25"/>
            <p:cNvSpPr>
              <a:spLocks noChangeShapeType="1"/>
            </p:cNvSpPr>
            <p:nvPr/>
          </p:nvSpPr>
          <p:spPr bwMode="auto">
            <a:xfrm flipH="1">
              <a:off x="285127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25"/>
            <p:cNvSpPr>
              <a:spLocks noChangeShapeType="1"/>
            </p:cNvSpPr>
            <p:nvPr/>
          </p:nvSpPr>
          <p:spPr bwMode="auto">
            <a:xfrm flipH="1">
              <a:off x="2718140" y="292494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425"/>
            <p:cNvSpPr>
              <a:spLocks noChangeShapeType="1"/>
            </p:cNvSpPr>
            <p:nvPr/>
          </p:nvSpPr>
          <p:spPr bwMode="auto">
            <a:xfrm flipV="1">
              <a:off x="2555776" y="3140968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 bwMode="auto">
          <a:xfrm>
            <a:off x="5577125" y="2466958"/>
            <a:ext cx="477730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①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?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6123518" y="2826998"/>
            <a:ext cx="2289909" cy="313970"/>
            <a:chOff x="6645885" y="3259046"/>
            <a:chExt cx="2289909" cy="313970"/>
          </a:xfrm>
        </p:grpSpPr>
        <p:sp>
          <p:nvSpPr>
            <p:cNvPr id="116" name="矩形 115"/>
            <p:cNvSpPr/>
            <p:nvPr/>
          </p:nvSpPr>
          <p:spPr bwMode="auto">
            <a:xfrm>
              <a:off x="6645885" y="3259046"/>
              <a:ext cx="46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②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8230061" y="3259046"/>
              <a:ext cx="705733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③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24272" y="3140968"/>
            <a:ext cx="2542621" cy="313970"/>
            <a:chOff x="4624272" y="3068960"/>
            <a:chExt cx="2542621" cy="313970"/>
          </a:xfrm>
        </p:grpSpPr>
        <p:sp>
          <p:nvSpPr>
            <p:cNvPr id="119" name="矩形 118"/>
            <p:cNvSpPr/>
            <p:nvPr/>
          </p:nvSpPr>
          <p:spPr bwMode="auto">
            <a:xfrm>
              <a:off x="5868144" y="3068960"/>
              <a:ext cx="1298749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⑤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4624272" y="3068960"/>
              <a:ext cx="533472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④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2195736" y="4479730"/>
            <a:ext cx="6624736" cy="1181518"/>
            <a:chOff x="2195736" y="4005064"/>
            <a:chExt cx="6624736" cy="1181518"/>
          </a:xfrm>
        </p:grpSpPr>
        <p:sp>
          <p:nvSpPr>
            <p:cNvPr id="181" name="Text Box 430"/>
            <p:cNvSpPr txBox="1">
              <a:spLocks noChangeArrowheads="1"/>
            </p:cNvSpPr>
            <p:nvPr/>
          </p:nvSpPr>
          <p:spPr bwMode="auto">
            <a:xfrm>
              <a:off x="5436098" y="4367350"/>
              <a:ext cx="1010476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 Box 430"/>
            <p:cNvSpPr txBox="1">
              <a:spLocks noChangeArrowheads="1"/>
            </p:cNvSpPr>
            <p:nvPr/>
          </p:nvSpPr>
          <p:spPr bwMode="auto">
            <a:xfrm>
              <a:off x="6376935" y="4726965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 Box 430"/>
            <p:cNvSpPr txBox="1">
              <a:spLocks noChangeArrowheads="1"/>
            </p:cNvSpPr>
            <p:nvPr/>
          </p:nvSpPr>
          <p:spPr bwMode="auto">
            <a:xfrm>
              <a:off x="3854642" y="4366926"/>
              <a:ext cx="1578736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 Box 430"/>
            <p:cNvSpPr txBox="1">
              <a:spLocks noChangeArrowheads="1"/>
            </p:cNvSpPr>
            <p:nvPr/>
          </p:nvSpPr>
          <p:spPr bwMode="auto">
            <a:xfrm>
              <a:off x="2555777" y="4359247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 Box 430"/>
            <p:cNvSpPr txBox="1">
              <a:spLocks noChangeArrowheads="1"/>
            </p:cNvSpPr>
            <p:nvPr/>
          </p:nvSpPr>
          <p:spPr bwMode="auto">
            <a:xfrm>
              <a:off x="2555777" y="4719286"/>
              <a:ext cx="1224135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 Box 430"/>
            <p:cNvSpPr txBox="1">
              <a:spLocks noChangeArrowheads="1"/>
            </p:cNvSpPr>
            <p:nvPr/>
          </p:nvSpPr>
          <p:spPr bwMode="auto">
            <a:xfrm>
              <a:off x="2843808" y="4359248"/>
              <a:ext cx="1008112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7" name="Line 425"/>
            <p:cNvSpPr>
              <a:spLocks noChangeShapeType="1"/>
            </p:cNvSpPr>
            <p:nvPr/>
          </p:nvSpPr>
          <p:spPr bwMode="auto">
            <a:xfrm flipV="1">
              <a:off x="4658269" y="400506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25"/>
            <p:cNvSpPr>
              <a:spLocks noChangeShapeType="1"/>
            </p:cNvSpPr>
            <p:nvPr/>
          </p:nvSpPr>
          <p:spPr bwMode="auto">
            <a:xfrm flipV="1">
              <a:off x="2555778" y="4222348"/>
              <a:ext cx="79662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425"/>
            <p:cNvSpPr>
              <a:spLocks noChangeShapeType="1"/>
            </p:cNvSpPr>
            <p:nvPr/>
          </p:nvSpPr>
          <p:spPr bwMode="auto">
            <a:xfrm>
              <a:off x="3851922" y="4359245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Text Box 430"/>
            <p:cNvSpPr txBox="1">
              <a:spLocks noChangeArrowheads="1"/>
            </p:cNvSpPr>
            <p:nvPr/>
          </p:nvSpPr>
          <p:spPr bwMode="auto">
            <a:xfrm>
              <a:off x="2265138" y="433238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1" name="Line 425"/>
            <p:cNvSpPr>
              <a:spLocks noChangeShapeType="1"/>
            </p:cNvSpPr>
            <p:nvPr/>
          </p:nvSpPr>
          <p:spPr bwMode="auto">
            <a:xfrm flipV="1">
              <a:off x="2555777" y="4359246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25"/>
            <p:cNvSpPr>
              <a:spLocks noChangeShapeType="1"/>
            </p:cNvSpPr>
            <p:nvPr/>
          </p:nvSpPr>
          <p:spPr bwMode="auto">
            <a:xfrm flipV="1">
              <a:off x="2843808" y="4578089"/>
              <a:ext cx="1008112" cy="48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425"/>
            <p:cNvSpPr>
              <a:spLocks noChangeShapeType="1"/>
            </p:cNvSpPr>
            <p:nvPr/>
          </p:nvSpPr>
          <p:spPr bwMode="auto">
            <a:xfrm flipH="1" flipV="1">
              <a:off x="5436098" y="4359246"/>
              <a:ext cx="1010476" cy="28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Text Box 430"/>
            <p:cNvSpPr txBox="1">
              <a:spLocks noChangeArrowheads="1"/>
            </p:cNvSpPr>
            <p:nvPr/>
          </p:nvSpPr>
          <p:spPr bwMode="auto">
            <a:xfrm>
              <a:off x="3779912" y="4726966"/>
              <a:ext cx="2592288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95" name="Line 425"/>
            <p:cNvSpPr>
              <a:spLocks noChangeShapeType="1"/>
            </p:cNvSpPr>
            <p:nvPr/>
          </p:nvSpPr>
          <p:spPr bwMode="auto">
            <a:xfrm flipV="1">
              <a:off x="3779916" y="4935309"/>
              <a:ext cx="259701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25"/>
            <p:cNvSpPr>
              <a:spLocks noChangeShapeType="1"/>
            </p:cNvSpPr>
            <p:nvPr/>
          </p:nvSpPr>
          <p:spPr bwMode="auto">
            <a:xfrm flipV="1">
              <a:off x="5940153" y="400506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425"/>
            <p:cNvSpPr>
              <a:spLocks noChangeShapeType="1"/>
            </p:cNvSpPr>
            <p:nvPr/>
          </p:nvSpPr>
          <p:spPr bwMode="auto">
            <a:xfrm flipV="1">
              <a:off x="3353905" y="400506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25"/>
            <p:cNvSpPr>
              <a:spLocks noChangeShapeType="1"/>
            </p:cNvSpPr>
            <p:nvPr/>
          </p:nvSpPr>
          <p:spPr bwMode="auto">
            <a:xfrm flipV="1">
              <a:off x="3350896" y="4005064"/>
              <a:ext cx="12951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25"/>
            <p:cNvSpPr>
              <a:spLocks noChangeShapeType="1"/>
            </p:cNvSpPr>
            <p:nvPr/>
          </p:nvSpPr>
          <p:spPr bwMode="auto">
            <a:xfrm flipV="1">
              <a:off x="5940152" y="4005064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25"/>
            <p:cNvSpPr>
              <a:spLocks noChangeShapeType="1"/>
            </p:cNvSpPr>
            <p:nvPr/>
          </p:nvSpPr>
          <p:spPr bwMode="auto">
            <a:xfrm flipV="1">
              <a:off x="2843808" y="43592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25"/>
            <p:cNvSpPr>
              <a:spLocks noChangeShapeType="1"/>
            </p:cNvSpPr>
            <p:nvPr/>
          </p:nvSpPr>
          <p:spPr bwMode="auto">
            <a:xfrm flipV="1">
              <a:off x="3851922" y="43592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25"/>
            <p:cNvSpPr>
              <a:spLocks noChangeShapeType="1"/>
            </p:cNvSpPr>
            <p:nvPr/>
          </p:nvSpPr>
          <p:spPr bwMode="auto">
            <a:xfrm>
              <a:off x="2555778" y="4718027"/>
              <a:ext cx="122413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425"/>
            <p:cNvSpPr>
              <a:spLocks noChangeShapeType="1"/>
            </p:cNvSpPr>
            <p:nvPr/>
          </p:nvSpPr>
          <p:spPr bwMode="auto">
            <a:xfrm flipV="1">
              <a:off x="3779914" y="47180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25"/>
            <p:cNvSpPr>
              <a:spLocks noChangeShapeType="1"/>
            </p:cNvSpPr>
            <p:nvPr/>
          </p:nvSpPr>
          <p:spPr bwMode="auto">
            <a:xfrm>
              <a:off x="4658269" y="4222351"/>
              <a:ext cx="128188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25"/>
            <p:cNvSpPr>
              <a:spLocks noChangeShapeType="1"/>
            </p:cNvSpPr>
            <p:nvPr/>
          </p:nvSpPr>
          <p:spPr bwMode="auto">
            <a:xfrm flipV="1">
              <a:off x="5436098" y="435798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25"/>
            <p:cNvSpPr>
              <a:spLocks noChangeShapeType="1"/>
            </p:cNvSpPr>
            <p:nvPr/>
          </p:nvSpPr>
          <p:spPr bwMode="auto">
            <a:xfrm>
              <a:off x="6376932" y="4726966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5"/>
            <p:cNvSpPr>
              <a:spLocks noChangeShapeType="1"/>
            </p:cNvSpPr>
            <p:nvPr/>
          </p:nvSpPr>
          <p:spPr bwMode="auto">
            <a:xfrm flipV="1">
              <a:off x="6448942" y="435798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25"/>
            <p:cNvSpPr>
              <a:spLocks noChangeShapeType="1"/>
            </p:cNvSpPr>
            <p:nvPr/>
          </p:nvSpPr>
          <p:spPr bwMode="auto">
            <a:xfrm flipV="1">
              <a:off x="6446574" y="4575270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25"/>
            <p:cNvSpPr>
              <a:spLocks noChangeShapeType="1"/>
            </p:cNvSpPr>
            <p:nvPr/>
          </p:nvSpPr>
          <p:spPr bwMode="auto">
            <a:xfrm flipV="1">
              <a:off x="2555776" y="4585187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25"/>
            <p:cNvSpPr>
              <a:spLocks noChangeShapeType="1"/>
            </p:cNvSpPr>
            <p:nvPr/>
          </p:nvSpPr>
          <p:spPr bwMode="auto">
            <a:xfrm flipV="1">
              <a:off x="3854642" y="4580750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25"/>
            <p:cNvSpPr>
              <a:spLocks noChangeShapeType="1"/>
            </p:cNvSpPr>
            <p:nvPr/>
          </p:nvSpPr>
          <p:spPr bwMode="auto">
            <a:xfrm flipH="1">
              <a:off x="2699792" y="4359245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5"/>
            <p:cNvSpPr>
              <a:spLocks noChangeShapeType="1"/>
            </p:cNvSpPr>
            <p:nvPr/>
          </p:nvSpPr>
          <p:spPr bwMode="auto">
            <a:xfrm flipH="1">
              <a:off x="2566660" y="4356427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5"/>
            <p:cNvSpPr>
              <a:spLocks noChangeShapeType="1"/>
            </p:cNvSpPr>
            <p:nvPr/>
          </p:nvSpPr>
          <p:spPr bwMode="auto">
            <a:xfrm flipH="1">
              <a:off x="4025164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 flipH="1">
              <a:off x="3892032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5"/>
            <p:cNvSpPr>
              <a:spLocks noChangeShapeType="1"/>
            </p:cNvSpPr>
            <p:nvPr/>
          </p:nvSpPr>
          <p:spPr bwMode="auto">
            <a:xfrm flipH="1">
              <a:off x="4291434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5"/>
            <p:cNvSpPr>
              <a:spLocks noChangeShapeType="1"/>
            </p:cNvSpPr>
            <p:nvPr/>
          </p:nvSpPr>
          <p:spPr bwMode="auto">
            <a:xfrm flipH="1">
              <a:off x="4158302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25"/>
            <p:cNvSpPr>
              <a:spLocks noChangeShapeType="1"/>
            </p:cNvSpPr>
            <p:nvPr/>
          </p:nvSpPr>
          <p:spPr bwMode="auto">
            <a:xfrm flipH="1">
              <a:off x="4579466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25"/>
            <p:cNvSpPr>
              <a:spLocks noChangeShapeType="1"/>
            </p:cNvSpPr>
            <p:nvPr/>
          </p:nvSpPr>
          <p:spPr bwMode="auto">
            <a:xfrm flipH="1">
              <a:off x="444633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25"/>
            <p:cNvSpPr>
              <a:spLocks noChangeShapeType="1"/>
            </p:cNvSpPr>
            <p:nvPr/>
          </p:nvSpPr>
          <p:spPr bwMode="auto">
            <a:xfrm flipH="1">
              <a:off x="4845736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25"/>
            <p:cNvSpPr>
              <a:spLocks noChangeShapeType="1"/>
            </p:cNvSpPr>
            <p:nvPr/>
          </p:nvSpPr>
          <p:spPr bwMode="auto">
            <a:xfrm flipH="1">
              <a:off x="471260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flipH="1">
              <a:off x="5127046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25"/>
            <p:cNvSpPr>
              <a:spLocks noChangeShapeType="1"/>
            </p:cNvSpPr>
            <p:nvPr/>
          </p:nvSpPr>
          <p:spPr bwMode="auto">
            <a:xfrm flipH="1">
              <a:off x="499391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25"/>
            <p:cNvSpPr>
              <a:spLocks noChangeShapeType="1"/>
            </p:cNvSpPr>
            <p:nvPr/>
          </p:nvSpPr>
          <p:spPr bwMode="auto">
            <a:xfrm flipH="1">
              <a:off x="526018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25"/>
            <p:cNvSpPr>
              <a:spLocks noChangeShapeType="1"/>
            </p:cNvSpPr>
            <p:nvPr/>
          </p:nvSpPr>
          <p:spPr bwMode="auto">
            <a:xfrm flipH="1">
              <a:off x="3350894" y="4249214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25"/>
            <p:cNvSpPr>
              <a:spLocks noChangeShapeType="1"/>
            </p:cNvSpPr>
            <p:nvPr/>
          </p:nvSpPr>
          <p:spPr bwMode="auto">
            <a:xfrm flipH="1">
              <a:off x="3851922" y="4106462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25"/>
            <p:cNvSpPr>
              <a:spLocks noChangeShapeType="1"/>
            </p:cNvSpPr>
            <p:nvPr/>
          </p:nvSpPr>
          <p:spPr bwMode="auto">
            <a:xfrm flipH="1">
              <a:off x="2843808" y="4598173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25"/>
            <p:cNvSpPr>
              <a:spLocks noChangeShapeType="1"/>
            </p:cNvSpPr>
            <p:nvPr/>
          </p:nvSpPr>
          <p:spPr bwMode="auto">
            <a:xfrm>
              <a:off x="3779913" y="4935309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25"/>
            <p:cNvSpPr>
              <a:spLocks noChangeShapeType="1"/>
            </p:cNvSpPr>
            <p:nvPr/>
          </p:nvSpPr>
          <p:spPr bwMode="auto">
            <a:xfrm>
              <a:off x="5940152" y="4249214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425"/>
            <p:cNvSpPr>
              <a:spLocks noChangeShapeType="1"/>
            </p:cNvSpPr>
            <p:nvPr/>
          </p:nvSpPr>
          <p:spPr bwMode="auto">
            <a:xfrm flipH="1">
              <a:off x="5436097" y="4575268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25"/>
            <p:cNvSpPr>
              <a:spLocks noChangeShapeType="1"/>
            </p:cNvSpPr>
            <p:nvPr/>
          </p:nvSpPr>
          <p:spPr bwMode="auto">
            <a:xfrm flipH="1" flipV="1">
              <a:off x="6372200" y="4729688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430"/>
            <p:cNvSpPr txBox="1">
              <a:spLocks noChangeArrowheads="1"/>
            </p:cNvSpPr>
            <p:nvPr/>
          </p:nvSpPr>
          <p:spPr bwMode="auto">
            <a:xfrm>
              <a:off x="2267744" y="469242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 Box 430"/>
            <p:cNvSpPr txBox="1">
              <a:spLocks noChangeArrowheads="1"/>
            </p:cNvSpPr>
            <p:nvPr/>
          </p:nvSpPr>
          <p:spPr bwMode="auto">
            <a:xfrm>
              <a:off x="2195736" y="4006327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234" name="Text Box 430"/>
            <p:cNvSpPr txBox="1">
              <a:spLocks noChangeArrowheads="1"/>
            </p:cNvSpPr>
            <p:nvPr/>
          </p:nvSpPr>
          <p:spPr bwMode="auto">
            <a:xfrm>
              <a:off x="2843808" y="4943694"/>
              <a:ext cx="504056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rgbClr val="FF3399"/>
                  </a:solidFill>
                </a:rPr>
                <a:t>＞</a:t>
              </a:r>
              <a:r>
                <a:rPr lang="zh-CN" altLang="en-US" sz="1600" dirty="0">
                  <a:solidFill>
                    <a:schemeClr val="tx1"/>
                  </a:solidFill>
                </a:rPr>
                <a:t>①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 Box 430"/>
            <p:cNvSpPr txBox="1">
              <a:spLocks noChangeArrowheads="1"/>
            </p:cNvSpPr>
            <p:nvPr/>
          </p:nvSpPr>
          <p:spPr bwMode="auto">
            <a:xfrm>
              <a:off x="3440936" y="4943694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③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 Box 430"/>
            <p:cNvSpPr txBox="1">
              <a:spLocks noChangeArrowheads="1"/>
            </p:cNvSpPr>
            <p:nvPr/>
          </p:nvSpPr>
          <p:spPr bwMode="auto">
            <a:xfrm>
              <a:off x="3353905" y="4070363"/>
              <a:ext cx="498015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600" dirty="0">
                  <a:solidFill>
                    <a:srgbClr val="FF3399"/>
                  </a:solidFill>
                </a:rPr>
                <a:t>＞</a:t>
              </a:r>
              <a:r>
                <a:rPr lang="zh-CN" altLang="en-US" sz="1600" dirty="0">
                  <a:solidFill>
                    <a:schemeClr val="tx1"/>
                  </a:solidFill>
                </a:rPr>
                <a:t>②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37" name="Text Box 430"/>
            <p:cNvSpPr txBox="1">
              <a:spLocks noChangeArrowheads="1"/>
            </p:cNvSpPr>
            <p:nvPr/>
          </p:nvSpPr>
          <p:spPr bwMode="auto">
            <a:xfrm>
              <a:off x="6708964" y="4005065"/>
              <a:ext cx="2111508" cy="938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5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①建立时间</a:t>
              </a:r>
              <a:r>
                <a:rPr lang="en-US" altLang="zh-CN" sz="2000" dirty="0">
                  <a:solidFill>
                    <a:schemeClr val="tx1"/>
                  </a:solidFill>
                </a:rPr>
                <a:t>setup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②保持时间</a:t>
              </a:r>
              <a:r>
                <a:rPr lang="en-US" altLang="zh-CN" sz="2000" dirty="0">
                  <a:solidFill>
                    <a:schemeClr val="tx1"/>
                  </a:solidFill>
                </a:rPr>
                <a:t>Hold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③写入延迟</a:t>
              </a:r>
              <a:r>
                <a:rPr lang="en-US" altLang="zh-CN" sz="2000" dirty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238" name="Line 425"/>
            <p:cNvSpPr>
              <a:spLocks noChangeShapeType="1"/>
            </p:cNvSpPr>
            <p:nvPr/>
          </p:nvSpPr>
          <p:spPr bwMode="auto">
            <a:xfrm flipV="1">
              <a:off x="3353903" y="4055763"/>
              <a:ext cx="0" cy="14401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425"/>
            <p:cNvSpPr>
              <a:spLocks noChangeShapeType="1"/>
            </p:cNvSpPr>
            <p:nvPr/>
          </p:nvSpPr>
          <p:spPr bwMode="auto">
            <a:xfrm flipV="1">
              <a:off x="5940152" y="4039543"/>
              <a:ext cx="0" cy="14401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AutoShape 4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5076056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 Box 308"/>
          <p:cNvSpPr txBox="1">
            <a:spLocks noChangeArrowheads="1"/>
          </p:cNvSpPr>
          <p:nvPr/>
        </p:nvSpPr>
        <p:spPr bwMode="auto">
          <a:xfrm>
            <a:off x="2262547" y="3573016"/>
            <a:ext cx="353358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为什么没有读出操作？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00" grpId="0"/>
      <p:bldP spid="114" grpId="1" animBg="1"/>
      <p:bldP spid="12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1187624" y="4986312"/>
            <a:ext cx="3685243" cy="1493888"/>
            <a:chOff x="1390813" y="5108262"/>
            <a:chExt cx="3685243" cy="1493888"/>
          </a:xfrm>
        </p:grpSpPr>
        <p:sp>
          <p:nvSpPr>
            <p:cNvPr id="34" name="Text Box 430"/>
            <p:cNvSpPr txBox="1">
              <a:spLocks noChangeArrowheads="1"/>
            </p:cNvSpPr>
            <p:nvPr/>
          </p:nvSpPr>
          <p:spPr bwMode="auto">
            <a:xfrm>
              <a:off x="2060235" y="6359262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412"/>
            <p:cNvSpPr>
              <a:spLocks noChangeArrowheads="1"/>
            </p:cNvSpPr>
            <p:nvPr/>
          </p:nvSpPr>
          <p:spPr bwMode="auto">
            <a:xfrm>
              <a:off x="1763688" y="5423084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19"/>
            <p:cNvSpPr txBox="1">
              <a:spLocks noChangeArrowheads="1"/>
            </p:cNvSpPr>
            <p:nvPr/>
          </p:nvSpPr>
          <p:spPr bwMode="auto">
            <a:xfrm>
              <a:off x="1954042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44" name="Line 425"/>
            <p:cNvSpPr>
              <a:spLocks noChangeShapeType="1"/>
            </p:cNvSpPr>
            <p:nvPr/>
          </p:nvSpPr>
          <p:spPr bwMode="auto">
            <a:xfrm flipH="1" flipV="1">
              <a:off x="2557775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419"/>
            <p:cNvSpPr txBox="1">
              <a:spLocks noChangeArrowheads="1"/>
            </p:cNvSpPr>
            <p:nvPr/>
          </p:nvSpPr>
          <p:spPr bwMode="auto">
            <a:xfrm>
              <a:off x="3032738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46" name="Line 425"/>
            <p:cNvSpPr>
              <a:spLocks noChangeShapeType="1"/>
            </p:cNvSpPr>
            <p:nvPr/>
          </p:nvSpPr>
          <p:spPr bwMode="auto">
            <a:xfrm flipH="1" flipV="1">
              <a:off x="3645429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419"/>
            <p:cNvSpPr txBox="1">
              <a:spLocks noChangeArrowheads="1"/>
            </p:cNvSpPr>
            <p:nvPr/>
          </p:nvSpPr>
          <p:spPr bwMode="auto">
            <a:xfrm>
              <a:off x="4127117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48" name="Line 425"/>
            <p:cNvSpPr>
              <a:spLocks noChangeShapeType="1"/>
            </p:cNvSpPr>
            <p:nvPr/>
          </p:nvSpPr>
          <p:spPr bwMode="auto">
            <a:xfrm flipH="1" flipV="1">
              <a:off x="4730850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2144875" y="5349494"/>
              <a:ext cx="1882" cy="1380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 flipV="1">
              <a:off x="2144875" y="6043522"/>
              <a:ext cx="1880" cy="3492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2434788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2739551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3" name="Line 425"/>
            <p:cNvSpPr>
              <a:spLocks noChangeShapeType="1"/>
            </p:cNvSpPr>
            <p:nvPr/>
          </p:nvSpPr>
          <p:spPr bwMode="auto">
            <a:xfrm flipH="1" flipV="1">
              <a:off x="1849297" y="6164454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25"/>
            <p:cNvSpPr>
              <a:spLocks noChangeShapeType="1"/>
            </p:cNvSpPr>
            <p:nvPr/>
          </p:nvSpPr>
          <p:spPr bwMode="auto">
            <a:xfrm flipH="1" flipV="1">
              <a:off x="1678844" y="6287184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520063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3824826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4614442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4919205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246882" y="5360200"/>
              <a:ext cx="1880" cy="128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246882" y="6043522"/>
              <a:ext cx="1880" cy="3492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H="1" flipV="1">
              <a:off x="4341261" y="5349493"/>
              <a:ext cx="1880" cy="1380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4341261" y="6043522"/>
              <a:ext cx="1880" cy="3492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184"/>
            <p:cNvCxnSpPr/>
            <p:nvPr/>
          </p:nvCxnSpPr>
          <p:spPr bwMode="auto">
            <a:xfrm rot="16200000" flipV="1">
              <a:off x="1627396" y="5942555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4" name="Text Box 470"/>
            <p:cNvSpPr txBox="1">
              <a:spLocks noChangeArrowheads="1"/>
            </p:cNvSpPr>
            <p:nvPr/>
          </p:nvSpPr>
          <p:spPr bwMode="auto">
            <a:xfrm>
              <a:off x="1390813" y="5711122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65" name="Text Box 430"/>
            <p:cNvSpPr txBox="1">
              <a:spLocks noChangeArrowheads="1"/>
            </p:cNvSpPr>
            <p:nvPr/>
          </p:nvSpPr>
          <p:spPr bwMode="auto">
            <a:xfrm>
              <a:off x="2066653" y="5108262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5004048" y="4941168"/>
            <a:ext cx="3664788" cy="1598940"/>
            <a:chOff x="5076056" y="5085184"/>
            <a:chExt cx="3664788" cy="1598940"/>
          </a:xfrm>
        </p:grpSpPr>
        <p:sp>
          <p:nvSpPr>
            <p:cNvPr id="37" name="Rectangle 412"/>
            <p:cNvSpPr>
              <a:spLocks noChangeArrowheads="1"/>
            </p:cNvSpPr>
            <p:nvPr/>
          </p:nvSpPr>
          <p:spPr bwMode="auto">
            <a:xfrm>
              <a:off x="5428475" y="5380836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8" name="直接箭头连接符 109"/>
            <p:cNvCxnSpPr/>
            <p:nvPr/>
          </p:nvCxnSpPr>
          <p:spPr bwMode="auto">
            <a:xfrm flipV="1">
              <a:off x="6924505" y="5427404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直接箭头连接符 109"/>
            <p:cNvCxnSpPr/>
            <p:nvPr/>
          </p:nvCxnSpPr>
          <p:spPr bwMode="auto">
            <a:xfrm flipV="1">
              <a:off x="5822498" y="5427404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8022946" y="6302018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1" name="Text Box 430"/>
            <p:cNvSpPr txBox="1">
              <a:spLocks noChangeArrowheads="1"/>
            </p:cNvSpPr>
            <p:nvPr/>
          </p:nvSpPr>
          <p:spPr bwMode="auto">
            <a:xfrm>
              <a:off x="7929333" y="6446034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9" name="Text Box 419"/>
            <p:cNvSpPr txBox="1">
              <a:spLocks noChangeArrowheads="1"/>
            </p:cNvSpPr>
            <p:nvPr/>
          </p:nvSpPr>
          <p:spPr bwMode="auto">
            <a:xfrm>
              <a:off x="5639285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H="1" flipV="1">
              <a:off x="6243018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419"/>
            <p:cNvSpPr txBox="1">
              <a:spLocks noChangeArrowheads="1"/>
            </p:cNvSpPr>
            <p:nvPr/>
          </p:nvSpPr>
          <p:spPr bwMode="auto">
            <a:xfrm>
              <a:off x="6717981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7330672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19"/>
            <p:cNvSpPr txBox="1">
              <a:spLocks noChangeArrowheads="1"/>
            </p:cNvSpPr>
            <p:nvPr/>
          </p:nvSpPr>
          <p:spPr bwMode="auto">
            <a:xfrm>
              <a:off x="7812360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H="1" flipV="1">
              <a:off x="8416093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5" name="直接箭头连接符 134"/>
            <p:cNvCxnSpPr/>
            <p:nvPr/>
          </p:nvCxnSpPr>
          <p:spPr bwMode="auto">
            <a:xfrm flipH="1" flipV="1">
              <a:off x="5830118" y="5328072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 flipV="1">
              <a:off x="5830118" y="6041734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 flipV="1">
              <a:off x="6120031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6424794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H="1" flipV="1">
              <a:off x="5534540" y="6164454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H="1" flipV="1">
              <a:off x="5364087" y="6287184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1" name="直接箭头连接符 140"/>
            <p:cNvCxnSpPr/>
            <p:nvPr/>
          </p:nvCxnSpPr>
          <p:spPr bwMode="auto">
            <a:xfrm flipV="1">
              <a:off x="7205306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V="1">
              <a:off x="7510069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 flipV="1">
              <a:off x="8299685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 flipV="1">
              <a:off x="8604448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 flipV="1">
              <a:off x="6932125" y="5339796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 flipV="1">
              <a:off x="6932125" y="6041734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 flipH="1" flipV="1">
              <a:off x="8026504" y="5328072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 flipH="1" flipV="1">
              <a:off x="8026504" y="6041734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9" name="直接箭头连接符 184"/>
            <p:cNvCxnSpPr/>
            <p:nvPr/>
          </p:nvCxnSpPr>
          <p:spPr bwMode="auto">
            <a:xfrm rot="16200000" flipV="1">
              <a:off x="5312639" y="5942555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0" name="Text Box 470"/>
            <p:cNvSpPr txBox="1">
              <a:spLocks noChangeArrowheads="1"/>
            </p:cNvSpPr>
            <p:nvPr/>
          </p:nvSpPr>
          <p:spPr bwMode="auto">
            <a:xfrm>
              <a:off x="5076056" y="5711122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151" name="Text Box 430"/>
            <p:cNvSpPr txBox="1">
              <a:spLocks noChangeArrowheads="1"/>
            </p:cNvSpPr>
            <p:nvPr/>
          </p:nvSpPr>
          <p:spPr bwMode="auto">
            <a:xfrm>
              <a:off x="5751896" y="5085184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pic>
        <p:nvPicPr>
          <p:cNvPr id="339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703730" cy="16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98</a:t>
            </a:fld>
            <a:endParaRPr lang="en-US" altLang="zh-CN"/>
          </a:p>
        </p:txBody>
      </p:sp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836712"/>
            <a:ext cx="633670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三态门、触发器、锁存器的特性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Quartus</a:t>
            </a:r>
            <a:r>
              <a:rPr lang="en-US" altLang="zh-CN" sz="1800" dirty="0">
                <a:solidFill>
                  <a:schemeClr val="tx1"/>
                </a:solidFill>
              </a:rPr>
              <a:t> II</a:t>
            </a:r>
            <a:r>
              <a:rPr lang="zh-CN" altLang="en-US" sz="1800" dirty="0">
                <a:solidFill>
                  <a:schemeClr val="tx1"/>
                </a:solidFill>
              </a:rPr>
              <a:t>的实时仿真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79513" y="4077072"/>
            <a:ext cx="51111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寄  存  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常由触发器构成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移位寄存器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8" name="AutoShape 29"/>
          <p:cNvSpPr>
            <a:spLocks/>
          </p:cNvSpPr>
          <p:nvPr/>
        </p:nvSpPr>
        <p:spPr bwMode="auto">
          <a:xfrm>
            <a:off x="4355976" y="4077072"/>
            <a:ext cx="1073518" cy="285182"/>
          </a:xfrm>
          <a:prstGeom prst="borderCallout2">
            <a:avLst>
              <a:gd name="adj1" fmla="val 49599"/>
              <a:gd name="adj2" fmla="val -811"/>
              <a:gd name="adj3" fmla="val 49342"/>
              <a:gd name="adj4" fmla="val -10136"/>
              <a:gd name="adj5" fmla="val -420886"/>
              <a:gd name="adj6" fmla="val -96982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器件时延</a:t>
            </a:r>
          </a:p>
        </p:txBody>
      </p:sp>
      <p:sp>
        <p:nvSpPr>
          <p:cNvPr id="79" name="AutoShape 29"/>
          <p:cNvSpPr>
            <a:spLocks/>
          </p:cNvSpPr>
          <p:nvPr/>
        </p:nvSpPr>
        <p:spPr bwMode="auto">
          <a:xfrm>
            <a:off x="6858981" y="4077072"/>
            <a:ext cx="1097395" cy="285182"/>
          </a:xfrm>
          <a:prstGeom prst="borderCallout2">
            <a:avLst>
              <a:gd name="adj1" fmla="val 54051"/>
              <a:gd name="adj2" fmla="val -1185"/>
              <a:gd name="adj3" fmla="val 56225"/>
              <a:gd name="adj4" fmla="val -10690"/>
              <a:gd name="adj5" fmla="val -396093"/>
              <a:gd name="adj6" fmla="val -67315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高阻状态</a:t>
            </a:r>
          </a:p>
        </p:txBody>
      </p:sp>
      <p:sp>
        <p:nvSpPr>
          <p:cNvPr id="80" name="AutoShape 29"/>
          <p:cNvSpPr>
            <a:spLocks/>
          </p:cNvSpPr>
          <p:nvPr/>
        </p:nvSpPr>
        <p:spPr bwMode="auto">
          <a:xfrm>
            <a:off x="5418821" y="4077072"/>
            <a:ext cx="1097395" cy="285182"/>
          </a:xfrm>
          <a:prstGeom prst="borderCallout2">
            <a:avLst>
              <a:gd name="adj1" fmla="val 51622"/>
              <a:gd name="adj2" fmla="val -554"/>
              <a:gd name="adj3" fmla="val 51367"/>
              <a:gd name="adj4" fmla="val -9427"/>
              <a:gd name="adj5" fmla="val -295287"/>
              <a:gd name="adj6" fmla="val -25179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锁住时刻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2143049" y="2392353"/>
            <a:ext cx="4930181" cy="1523784"/>
            <a:chOff x="1886749" y="2656866"/>
            <a:chExt cx="4930181" cy="1523784"/>
          </a:xfrm>
        </p:grpSpPr>
        <p:sp>
          <p:nvSpPr>
            <p:cNvPr id="105" name="Text Box 430"/>
            <p:cNvSpPr txBox="1">
              <a:spLocks noChangeArrowheads="1"/>
            </p:cNvSpPr>
            <p:nvPr/>
          </p:nvSpPr>
          <p:spPr bwMode="auto">
            <a:xfrm>
              <a:off x="1886749" y="4151850"/>
              <a:ext cx="308987" cy="288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 flipV="1">
              <a:off x="1889306" y="3932329"/>
              <a:ext cx="0" cy="162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6816930" y="3938679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4853664" y="3937592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1886923" y="2656866"/>
              <a:ext cx="308813" cy="1472505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845013" y="2811200"/>
              <a:ext cx="309131" cy="130547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131840" y="2394169"/>
            <a:ext cx="4896544" cy="466359"/>
            <a:chOff x="3131840" y="2394169"/>
            <a:chExt cx="4896544" cy="466359"/>
          </a:xfrm>
        </p:grpSpPr>
        <p:cxnSp>
          <p:nvCxnSpPr>
            <p:cNvPr id="112" name="直接箭头连接符 111"/>
            <p:cNvCxnSpPr/>
            <p:nvPr/>
          </p:nvCxnSpPr>
          <p:spPr bwMode="auto">
            <a:xfrm>
              <a:off x="3131840" y="2394169"/>
              <a:ext cx="339746" cy="408627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107806" y="2545854"/>
              <a:ext cx="339259" cy="31467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3131840" y="2586542"/>
              <a:ext cx="1986725" cy="145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7092280" y="2585965"/>
              <a:ext cx="936104" cy="41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430"/>
            <p:cNvSpPr txBox="1">
              <a:spLocks noChangeArrowheads="1"/>
            </p:cNvSpPr>
            <p:nvPr/>
          </p:nvSpPr>
          <p:spPr bwMode="auto">
            <a:xfrm>
              <a:off x="3149899" y="2825378"/>
              <a:ext cx="308987" cy="288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AutoShape 29"/>
          <p:cNvSpPr>
            <a:spLocks/>
          </p:cNvSpPr>
          <p:nvPr/>
        </p:nvSpPr>
        <p:spPr bwMode="auto">
          <a:xfrm>
            <a:off x="2411760" y="4077072"/>
            <a:ext cx="1073518" cy="285182"/>
          </a:xfrm>
          <a:prstGeom prst="borderCallout2">
            <a:avLst>
              <a:gd name="adj1" fmla="val 54052"/>
              <a:gd name="adj2" fmla="val -811"/>
              <a:gd name="adj3" fmla="val 56022"/>
              <a:gd name="adj4" fmla="val -11320"/>
              <a:gd name="adj5" fmla="val -53489"/>
              <a:gd name="adj6" fmla="val -18311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器件时延</a:t>
            </a: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2878242" y="4531186"/>
            <a:ext cx="48621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功能有串→并、并→串、寄存器等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8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07605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139921" y="2396342"/>
            <a:ext cx="4888463" cy="1026585"/>
            <a:chOff x="3139921" y="2396342"/>
            <a:chExt cx="4888463" cy="1026585"/>
          </a:xfrm>
        </p:grpSpPr>
        <p:cxnSp>
          <p:nvCxnSpPr>
            <p:cNvPr id="99" name="直接箭头连接符 98"/>
            <p:cNvCxnSpPr/>
            <p:nvPr/>
          </p:nvCxnSpPr>
          <p:spPr bwMode="auto">
            <a:xfrm>
              <a:off x="3140730" y="3009021"/>
              <a:ext cx="196058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092280" y="3009021"/>
              <a:ext cx="93610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3139921" y="2396342"/>
              <a:ext cx="267251" cy="80943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5107806" y="2539504"/>
              <a:ext cx="317487" cy="85216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sp>
          <p:nvSpPr>
            <p:cNvPr id="103" name="椭圆 102"/>
            <p:cNvSpPr/>
            <p:nvPr/>
          </p:nvSpPr>
          <p:spPr bwMode="auto">
            <a:xfrm>
              <a:off x="5389488" y="3359920"/>
              <a:ext cx="45719" cy="63007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9" name="Text Box 430"/>
            <p:cNvSpPr txBox="1">
              <a:spLocks noChangeArrowheads="1"/>
            </p:cNvSpPr>
            <p:nvPr/>
          </p:nvSpPr>
          <p:spPr bwMode="auto">
            <a:xfrm>
              <a:off x="3142726" y="3229305"/>
              <a:ext cx="252000" cy="288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AutoShape 29"/>
          <p:cNvSpPr>
            <a:spLocks/>
          </p:cNvSpPr>
          <p:nvPr/>
        </p:nvSpPr>
        <p:spPr bwMode="auto">
          <a:xfrm>
            <a:off x="3779912" y="4077072"/>
            <a:ext cx="1097395" cy="285182"/>
          </a:xfrm>
          <a:prstGeom prst="borderCallout2">
            <a:avLst>
              <a:gd name="adj1" fmla="val 51622"/>
              <a:gd name="adj2" fmla="val -554"/>
              <a:gd name="adj3" fmla="val 51367"/>
              <a:gd name="adj4" fmla="val -9427"/>
              <a:gd name="adj5" fmla="val -304395"/>
              <a:gd name="adj6" fmla="val -56899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开始变化</a:t>
            </a:r>
          </a:p>
        </p:txBody>
      </p:sp>
    </p:spTree>
    <p:extLst>
      <p:ext uri="{BB962C8B-B14F-4D97-AF65-F5344CB8AC3E}">
        <p14:creationId xmlns:p14="http://schemas.microsoft.com/office/powerpoint/2010/main" val="13619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17" grpId="0" animBg="1"/>
      <p:bldP spid="117" grpId="1" animBg="1"/>
      <p:bldP spid="127" grpId="0"/>
      <p:bldP spid="81" grpId="0" animBg="1"/>
      <p:bldP spid="81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4804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二、加法器的组成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、全加器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*真值表：</a:t>
            </a:r>
            <a:r>
              <a:rPr lang="zh-CN" altLang="en-US" dirty="0">
                <a:solidFill>
                  <a:schemeClr val="tx1"/>
                </a:solidFill>
              </a:rPr>
              <a:t>半加器没有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0663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内部逻辑：</a:t>
            </a: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01975"/>
              </p:ext>
            </p:extLst>
          </p:nvPr>
        </p:nvGraphicFramePr>
        <p:xfrm>
          <a:off x="1187698" y="1935672"/>
          <a:ext cx="3888358" cy="2357424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7615"/>
              </p:ext>
            </p:extLst>
          </p:nvPr>
        </p:nvGraphicFramePr>
        <p:xfrm>
          <a:off x="1331913" y="4815681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10000" imgH="508000" progId="Equation.3">
                  <p:embed/>
                </p:oleObj>
              </mc:Choice>
              <mc:Fallback>
                <p:oleObj name="公式" r:id="rId3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15681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49199"/>
              </p:ext>
            </p:extLst>
          </p:nvPr>
        </p:nvGraphicFramePr>
        <p:xfrm>
          <a:off x="1331913" y="5733256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254500" imgH="241300" progId="Equation.3">
                  <p:embed/>
                </p:oleObj>
              </mc:Choice>
              <mc:Fallback>
                <p:oleObj name="公式" r:id="rId5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33256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436939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871120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661075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40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-1.4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1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67601</TotalTime>
  <Words>21959</Words>
  <Application>Microsoft Office PowerPoint</Application>
  <PresentationFormat>全屏显示(4:3)</PresentationFormat>
  <Paragraphs>3221</Paragraphs>
  <Slides>107</Slides>
  <Notes>67</Notes>
  <HiddenSlides>0</HiddenSlides>
  <MMClips>7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16" baseType="lpstr">
      <vt:lpstr>Arial Unicode MS</vt:lpstr>
      <vt:lpstr>MS Gothic</vt:lpstr>
      <vt:lpstr>方正兰亭超细黑简体</vt:lpstr>
      <vt:lpstr>黑体</vt:lpstr>
      <vt:lpstr>宋体</vt:lpstr>
      <vt:lpstr>Cambria Math</vt:lpstr>
      <vt:lpstr>Times New Roman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邹颖 曹</cp:lastModifiedBy>
  <cp:revision>2136</cp:revision>
  <dcterms:created xsi:type="dcterms:W3CDTF">2002-02-16T03:40:16Z</dcterms:created>
  <dcterms:modified xsi:type="dcterms:W3CDTF">2022-07-05T08:20:28Z</dcterms:modified>
</cp:coreProperties>
</file>