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603" r:id="rId3"/>
    <p:sldId id="257" r:id="rId4"/>
    <p:sldId id="259" r:id="rId5"/>
    <p:sldId id="325" r:id="rId6"/>
    <p:sldId id="454" r:id="rId7"/>
    <p:sldId id="536" r:id="rId8"/>
    <p:sldId id="459" r:id="rId9"/>
    <p:sldId id="457" r:id="rId10"/>
    <p:sldId id="307" r:id="rId11"/>
    <p:sldId id="443" r:id="rId12"/>
    <p:sldId id="461" r:id="rId13"/>
    <p:sldId id="537" r:id="rId14"/>
    <p:sldId id="311" r:id="rId15"/>
    <p:sldId id="464" r:id="rId16"/>
    <p:sldId id="604" r:id="rId17"/>
    <p:sldId id="605" r:id="rId18"/>
    <p:sldId id="651" r:id="rId19"/>
    <p:sldId id="264" r:id="rId20"/>
    <p:sldId id="606" r:id="rId21"/>
    <p:sldId id="466" r:id="rId22"/>
    <p:sldId id="468" r:id="rId23"/>
    <p:sldId id="599" r:id="rId24"/>
    <p:sldId id="607" r:id="rId25"/>
    <p:sldId id="608" r:id="rId26"/>
    <p:sldId id="470" r:id="rId27"/>
    <p:sldId id="609" r:id="rId28"/>
    <p:sldId id="610" r:id="rId29"/>
    <p:sldId id="542" r:id="rId30"/>
    <p:sldId id="650" r:id="rId31"/>
    <p:sldId id="545" r:id="rId32"/>
    <p:sldId id="547" r:id="rId33"/>
    <p:sldId id="548" r:id="rId34"/>
    <p:sldId id="329" r:id="rId35"/>
    <p:sldId id="549" r:id="rId36"/>
    <p:sldId id="551" r:id="rId37"/>
    <p:sldId id="550" r:id="rId38"/>
    <p:sldId id="480" r:id="rId39"/>
    <p:sldId id="479" r:id="rId40"/>
    <p:sldId id="487" r:id="rId41"/>
    <p:sldId id="552" r:id="rId42"/>
    <p:sldId id="490" r:id="rId43"/>
    <p:sldId id="553" r:id="rId44"/>
    <p:sldId id="555" r:id="rId45"/>
    <p:sldId id="554" r:id="rId46"/>
    <p:sldId id="494" r:id="rId47"/>
    <p:sldId id="556" r:id="rId48"/>
    <p:sldId id="648" r:id="rId49"/>
    <p:sldId id="615" r:id="rId50"/>
    <p:sldId id="616" r:id="rId51"/>
    <p:sldId id="612" r:id="rId52"/>
    <p:sldId id="617" r:id="rId53"/>
    <p:sldId id="618" r:id="rId54"/>
    <p:sldId id="557" r:id="rId55"/>
    <p:sldId id="384" r:id="rId56"/>
    <p:sldId id="559" r:id="rId57"/>
    <p:sldId id="382" r:id="rId58"/>
    <p:sldId id="561" r:id="rId59"/>
    <p:sldId id="586" r:id="rId60"/>
    <p:sldId id="563" r:id="rId61"/>
    <p:sldId id="619" r:id="rId62"/>
    <p:sldId id="643" r:id="rId63"/>
    <p:sldId id="620" r:id="rId64"/>
    <p:sldId id="356" r:id="rId65"/>
    <p:sldId id="565" r:id="rId66"/>
    <p:sldId id="566" r:id="rId67"/>
    <p:sldId id="589" r:id="rId68"/>
    <p:sldId id="621" r:id="rId69"/>
    <p:sldId id="513" r:id="rId70"/>
    <p:sldId id="591" r:id="rId71"/>
    <p:sldId id="512" r:id="rId72"/>
    <p:sldId id="567" r:id="rId73"/>
    <p:sldId id="402" r:id="rId74"/>
    <p:sldId id="645" r:id="rId75"/>
    <p:sldId id="622" r:id="rId76"/>
    <p:sldId id="592" r:id="rId77"/>
    <p:sldId id="569" r:id="rId78"/>
    <p:sldId id="570" r:id="rId79"/>
    <p:sldId id="623" r:id="rId80"/>
    <p:sldId id="624" r:id="rId81"/>
    <p:sldId id="625" r:id="rId82"/>
    <p:sldId id="626" r:id="rId83"/>
    <p:sldId id="627" r:id="rId84"/>
    <p:sldId id="628" r:id="rId85"/>
    <p:sldId id="578" r:id="rId86"/>
    <p:sldId id="355" r:id="rId87"/>
    <p:sldId id="629" r:id="rId88"/>
    <p:sldId id="646" r:id="rId89"/>
    <p:sldId id="630" r:id="rId90"/>
    <p:sldId id="631" r:id="rId91"/>
    <p:sldId id="523" r:id="rId92"/>
    <p:sldId id="522" r:id="rId93"/>
    <p:sldId id="632" r:id="rId94"/>
    <p:sldId id="633" r:id="rId95"/>
    <p:sldId id="634" r:id="rId96"/>
    <p:sldId id="635" r:id="rId97"/>
    <p:sldId id="636" r:id="rId98"/>
    <p:sldId id="637" r:id="rId99"/>
    <p:sldId id="638" r:id="rId100"/>
    <p:sldId id="642" r:id="rId10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0099"/>
    <a:srgbClr val="FFCC99"/>
    <a:srgbClr val="FFCCCC"/>
    <a:srgbClr val="CCFFFF"/>
    <a:srgbClr val="CCECFF"/>
    <a:srgbClr val="CCCCFF"/>
    <a:srgbClr val="CC99FF"/>
    <a:srgbClr val="99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7" autoAdjust="0"/>
    <p:restoredTop sz="82684" autoAdjust="0"/>
  </p:normalViewPr>
  <p:slideViewPr>
    <p:cSldViewPr>
      <p:cViewPr varScale="1">
        <p:scale>
          <a:sx n="65" d="100"/>
          <a:sy n="65" d="100"/>
        </p:scale>
        <p:origin x="1395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58A3C207-0F0C-4AEF-9AE8-D10CB4FF5C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295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6DB63DE6-9781-4737-8BEC-0D66A1115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500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00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B9AE3-ACA4-40D6-8CA9-BEE0175F83F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P10-</a:t>
            </a:r>
            <a:r>
              <a:rPr lang="zh-CN" altLang="en-US" dirty="0"/>
              <a:t>看存储元引脚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34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看控制引脚设置</a:t>
            </a:r>
            <a:endParaRPr lang="en-US" altLang="zh-CN" dirty="0"/>
          </a:p>
          <a:p>
            <a:r>
              <a:rPr lang="zh-CN" altLang="en-US" dirty="0"/>
              <a:t>思考：</a:t>
            </a:r>
            <a:r>
              <a:rPr lang="en-US" altLang="zh-CN" sz="1200" b="0" u="none" dirty="0">
                <a:latin typeface="宋体" pitchFamily="2" charset="-122"/>
              </a:rPr>
              <a:t>3</a:t>
            </a:r>
            <a:r>
              <a:rPr lang="zh-CN" altLang="en-US" sz="1200" b="0" u="none" dirty="0">
                <a:latin typeface="宋体" pitchFamily="2" charset="-122"/>
              </a:rPr>
              <a:t>种，</a:t>
            </a:r>
            <a:r>
              <a:rPr lang="en-US" altLang="zh-CN" sz="1200" b="0" u="none" dirty="0">
                <a:latin typeface="宋体" pitchFamily="2" charset="-122"/>
              </a:rPr>
              <a:t>2</a:t>
            </a:r>
            <a:r>
              <a:rPr lang="zh-CN" altLang="en-US" sz="1200" b="0" u="none" dirty="0">
                <a:latin typeface="宋体" pitchFamily="2" charset="-122"/>
              </a:rPr>
              <a:t>根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5E65F-D318-465D-A7AF-C4E2367D811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P12-</a:t>
            </a:r>
            <a:r>
              <a:rPr lang="zh-CN" altLang="en-US" dirty="0"/>
              <a:t>看数据引脚方向</a:t>
            </a:r>
            <a:r>
              <a:rPr lang="en-US" altLang="zh-CN" dirty="0"/>
              <a:t>(</a:t>
            </a:r>
            <a:r>
              <a:rPr lang="zh-CN" altLang="en-US" dirty="0"/>
              <a:t>单向分开即可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思考①：</a:t>
            </a:r>
            <a:r>
              <a:rPr lang="en-US" altLang="zh-CN" dirty="0"/>
              <a:t>8</a:t>
            </a:r>
            <a:r>
              <a:rPr lang="zh-CN" altLang="en-US" dirty="0"/>
              <a:t>根</a:t>
            </a:r>
            <a:r>
              <a:rPr lang="en-US" altLang="zh-CN" dirty="0"/>
              <a:t>D</a:t>
            </a:r>
            <a:r>
              <a:rPr lang="zh-CN" altLang="en-US" dirty="0"/>
              <a:t>时，</a:t>
            </a:r>
            <a:r>
              <a:rPr lang="en-US" altLang="zh-CN" dirty="0"/>
              <a:t>AN=log</a:t>
            </a:r>
            <a:r>
              <a:rPr lang="en-US" altLang="zh-CN" baseline="-18000" dirty="0"/>
              <a:t>2</a:t>
            </a:r>
            <a:r>
              <a:rPr lang="en-US" altLang="zh-CN" dirty="0"/>
              <a:t>(4Kb/8)=9</a:t>
            </a:r>
            <a:r>
              <a:rPr lang="zh-CN" altLang="en-US" dirty="0"/>
              <a:t>根；</a:t>
            </a:r>
            <a:r>
              <a:rPr lang="en-US" altLang="zh-CN" dirty="0"/>
              <a:t>32</a:t>
            </a:r>
            <a:r>
              <a:rPr lang="zh-CN" altLang="en-US" dirty="0"/>
              <a:t>根</a:t>
            </a:r>
            <a:r>
              <a:rPr lang="en-US" altLang="zh-CN" dirty="0"/>
              <a:t>D</a:t>
            </a:r>
            <a:r>
              <a:rPr lang="zh-CN" altLang="en-US" dirty="0"/>
              <a:t>时，</a:t>
            </a:r>
            <a:r>
              <a:rPr lang="en-US" altLang="zh-CN" dirty="0"/>
              <a:t>AN=7</a:t>
            </a:r>
            <a:r>
              <a:rPr lang="zh-CN" altLang="en-US" dirty="0"/>
              <a:t>根</a:t>
            </a:r>
            <a:endParaRPr lang="en-US" altLang="zh-CN" dirty="0"/>
          </a:p>
          <a:p>
            <a:r>
              <a:rPr lang="zh-CN" altLang="en-US" dirty="0"/>
              <a:t>思考②：容量</a:t>
            </a:r>
            <a:r>
              <a:rPr lang="en-US" altLang="zh-CN" dirty="0"/>
              <a:t>=2</a:t>
            </a:r>
            <a:r>
              <a:rPr lang="en-US" altLang="zh-CN" baseline="30000" dirty="0"/>
              <a:t>8</a:t>
            </a:r>
            <a:r>
              <a:rPr lang="en-US" altLang="zh-CN" dirty="0"/>
              <a:t>*(8/2)=1Kb=128B</a:t>
            </a:r>
          </a:p>
          <a:p>
            <a:r>
              <a:rPr lang="zh-CN" altLang="en-US" dirty="0"/>
              <a:t>思考③：≥地址</a:t>
            </a:r>
            <a:r>
              <a:rPr lang="en-US" altLang="zh-CN" dirty="0"/>
              <a:t>10+</a:t>
            </a:r>
            <a:r>
              <a:rPr lang="zh-CN" altLang="en-US" dirty="0"/>
              <a:t>数据</a:t>
            </a:r>
            <a:r>
              <a:rPr lang="en-US" altLang="zh-CN" dirty="0"/>
              <a:t>4+</a:t>
            </a:r>
            <a:r>
              <a:rPr lang="zh-CN" altLang="en-US" dirty="0"/>
              <a:t>控制</a:t>
            </a:r>
            <a:r>
              <a:rPr lang="en-US" altLang="zh-CN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16</a:t>
            </a:r>
            <a:r>
              <a:rPr lang="zh-CN" altLang="en-US" dirty="0"/>
              <a:t>根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335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看控制引脚（→响应操作的标志）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351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看都周期信号时序要求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233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P15-</a:t>
            </a:r>
            <a:r>
              <a:rPr lang="zh-CN" altLang="en-US" dirty="0"/>
              <a:t>看芯片的内部组成，上页</a:t>
            </a:r>
            <a:r>
              <a:rPr lang="en-US" altLang="zh-CN" dirty="0"/>
              <a:t>-</a:t>
            </a:r>
            <a:r>
              <a:rPr lang="zh-CN" altLang="en-US" dirty="0"/>
              <a:t>看信号时序要求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212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1651B-D61F-49CD-BAC1-086898E421B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P10-</a:t>
            </a:r>
            <a:r>
              <a:rPr lang="zh-CN" altLang="en-US" dirty="0"/>
              <a:t>看静态存储元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66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层次结构及</a:t>
            </a:r>
            <a:r>
              <a:rPr lang="en-US" altLang="zh-CN" dirty="0"/>
              <a:t>RAM</a:t>
            </a:r>
            <a:r>
              <a:rPr lang="zh-CN" altLang="en-US" dirty="0"/>
              <a:t>需</a:t>
            </a:r>
            <a:r>
              <a:rPr lang="en-US" altLang="zh-CN" dirty="0"/>
              <a:t>4</a:t>
            </a:r>
            <a:r>
              <a:rPr lang="zh-CN" altLang="en-US" dirty="0"/>
              <a:t>学时，主存需</a:t>
            </a:r>
            <a:r>
              <a:rPr lang="en-US" altLang="zh-CN"/>
              <a:t>4</a:t>
            </a:r>
            <a:r>
              <a:rPr lang="zh-CN" altLang="en-US"/>
              <a:t>学时</a:t>
            </a:r>
            <a:r>
              <a:rPr lang="zh-CN" altLang="en-US" dirty="0"/>
              <a:t>，</a:t>
            </a:r>
            <a:r>
              <a:rPr lang="en-US" altLang="zh-CN" dirty="0"/>
              <a:t>Cache</a:t>
            </a:r>
            <a:r>
              <a:rPr lang="zh-CN" altLang="en-US" dirty="0"/>
              <a:t>需</a:t>
            </a:r>
            <a:r>
              <a:rPr lang="en-US" altLang="zh-CN" dirty="0"/>
              <a:t>3</a:t>
            </a:r>
            <a:r>
              <a:rPr lang="zh-CN" altLang="en-US" dirty="0"/>
              <a:t>学时，虚存需</a:t>
            </a:r>
            <a:r>
              <a:rPr lang="en-US" altLang="zh-CN" dirty="0"/>
              <a:t>1</a:t>
            </a:r>
            <a:r>
              <a:rPr lang="zh-CN" altLang="en-US" dirty="0"/>
              <a:t>学时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4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读出再生放大电路</a:t>
            </a:r>
            <a:r>
              <a:rPr lang="en-US" altLang="zh-CN" dirty="0"/>
              <a:t>—</a:t>
            </a:r>
            <a:r>
              <a:rPr lang="zh-CN" altLang="en-US" dirty="0"/>
              <a:t>先给其中的</a:t>
            </a:r>
            <a:r>
              <a:rPr lang="en-US" altLang="zh-CN" dirty="0"/>
              <a:t>C</a:t>
            </a:r>
            <a:r>
              <a:rPr lang="en-US" altLang="zh-CN" baseline="-25000" dirty="0"/>
              <a:t>D</a:t>
            </a:r>
            <a:r>
              <a:rPr lang="zh-CN" altLang="en-US" dirty="0"/>
              <a:t>充电，</a:t>
            </a:r>
            <a:r>
              <a:rPr lang="en-US" altLang="zh-CN" dirty="0"/>
              <a:t>D</a:t>
            </a:r>
            <a:r>
              <a:rPr lang="zh-CN" altLang="en-US" dirty="0"/>
              <a:t>线→差分放大器┬→</a:t>
            </a:r>
            <a:r>
              <a:rPr lang="en-US" altLang="zh-CN" dirty="0"/>
              <a:t>IO</a:t>
            </a:r>
            <a:r>
              <a:rPr lang="zh-CN" altLang="en-US" dirty="0"/>
              <a:t>电路→读完成</a:t>
            </a:r>
            <a:endParaRPr lang="en-US" altLang="zh-CN" dirty="0"/>
          </a:p>
          <a:p>
            <a:r>
              <a:rPr lang="en-US" altLang="zh-CN" baseline="0" dirty="0"/>
              <a:t>                                                   </a:t>
            </a:r>
            <a:r>
              <a:rPr lang="zh-CN" altLang="en-US" baseline="0" dirty="0"/>
              <a:t>└→</a:t>
            </a:r>
            <a:r>
              <a:rPr lang="en-US" altLang="zh-CN" baseline="0" dirty="0"/>
              <a:t>D</a:t>
            </a:r>
            <a:r>
              <a:rPr lang="zh-CN" altLang="en-US" baseline="0" dirty="0"/>
              <a:t>线 </a:t>
            </a:r>
            <a:r>
              <a:rPr lang="en-US" altLang="zh-CN" baseline="0" dirty="0"/>
              <a:t>―</a:t>
            </a:r>
            <a:r>
              <a:rPr lang="zh-CN" altLang="en-US" baseline="0" dirty="0"/>
              <a:t>→再生</a:t>
            </a:r>
            <a:r>
              <a:rPr lang="zh-CN" altLang="en-US" dirty="0"/>
              <a:t>完成</a:t>
            </a:r>
            <a:endParaRPr lang="en-US" altLang="zh-CN" dirty="0"/>
          </a:p>
          <a:p>
            <a:r>
              <a:rPr lang="zh-CN" altLang="en-US" dirty="0"/>
              <a:t>时序控制电路</a:t>
            </a:r>
            <a:r>
              <a:rPr lang="en-US" altLang="zh-CN" dirty="0"/>
              <a:t>—</a:t>
            </a:r>
            <a:r>
              <a:rPr lang="zh-CN" altLang="en-US" dirty="0"/>
              <a:t>“</a:t>
            </a:r>
            <a:r>
              <a:rPr lang="en-US" altLang="zh-CN" dirty="0"/>
              <a:t>CS#</a:t>
            </a:r>
            <a:r>
              <a:rPr lang="zh-CN" altLang="en-US" dirty="0"/>
              <a:t>→命令”次序（</a:t>
            </a:r>
            <a:r>
              <a:rPr lang="en-US" altLang="zh-CN" dirty="0"/>
              <a:t>SRAM</a:t>
            </a:r>
            <a:r>
              <a:rPr lang="zh-CN" altLang="en-US" dirty="0"/>
              <a:t>）→“</a:t>
            </a:r>
            <a:r>
              <a:rPr lang="en-US" altLang="zh-CN" dirty="0"/>
              <a:t>RAS#</a:t>
            </a:r>
            <a:r>
              <a:rPr lang="zh-CN" altLang="en-US" dirty="0"/>
              <a:t>→</a:t>
            </a:r>
            <a:r>
              <a:rPr lang="en-US" altLang="zh-CN" dirty="0"/>
              <a:t>CAS#</a:t>
            </a:r>
            <a:r>
              <a:rPr lang="zh-CN" altLang="en-US" dirty="0"/>
              <a:t>→命令”次序（</a:t>
            </a:r>
            <a:r>
              <a:rPr lang="en-US" altLang="zh-CN" dirty="0"/>
              <a:t>DRAM</a:t>
            </a:r>
            <a:r>
              <a:rPr lang="zh-CN" altLang="en-US" dirty="0"/>
              <a:t>）→信号</a:t>
            </a:r>
            <a:r>
              <a:rPr lang="en-US" altLang="zh-CN" dirty="0"/>
              <a:t>+</a:t>
            </a:r>
            <a:r>
              <a:rPr lang="zh-CN" altLang="en-US" dirty="0"/>
              <a:t>时钟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看读写时序差别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877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P21-</a:t>
            </a:r>
            <a:r>
              <a:rPr lang="zh-CN" altLang="en-US" dirty="0"/>
              <a:t>列译码器无效，</a:t>
            </a:r>
            <a:r>
              <a:rPr lang="en-US" altLang="zh-CN" dirty="0"/>
              <a:t>P22-</a:t>
            </a:r>
            <a:r>
              <a:rPr lang="zh-CN" altLang="en-US" dirty="0"/>
              <a:t>看时钟发生器</a:t>
            </a:r>
            <a:r>
              <a:rPr lang="zh-CN" altLang="en-US" u="none" dirty="0"/>
              <a:t>串联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254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/>
              <a:t>1C</a:t>
            </a:r>
            <a:r>
              <a:rPr lang="zh-CN" altLang="en-US" dirty="0"/>
              <a:t>，</a:t>
            </a:r>
            <a:r>
              <a:rPr lang="en-US" altLang="zh-CN" dirty="0"/>
              <a:t>2B</a:t>
            </a:r>
            <a:r>
              <a:rPr lang="zh-CN" altLang="en-US" dirty="0"/>
              <a:t>，</a:t>
            </a:r>
            <a:r>
              <a:rPr lang="en-US" altLang="zh-CN" dirty="0"/>
              <a:t>3D</a:t>
            </a:r>
            <a:r>
              <a:rPr lang="zh-CN" altLang="en-US" dirty="0"/>
              <a:t>，</a:t>
            </a:r>
            <a:r>
              <a:rPr lang="en-US" altLang="zh-CN" dirty="0"/>
              <a:t>4A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47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652AC-BC39-4CC6-A538-9C39A06C7D2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—</a:t>
            </a:r>
            <a:r>
              <a:rPr lang="zh-CN" altLang="en-US" dirty="0"/>
              <a:t>是一个非负整数地址的有序集合；</a:t>
            </a:r>
          </a:p>
          <a:p>
            <a:r>
              <a:rPr lang="zh-CN" altLang="en-US" dirty="0"/>
              <a:t>线性地址空间</a:t>
            </a:r>
            <a:r>
              <a:rPr lang="en-US" altLang="zh-CN" dirty="0"/>
              <a:t>—</a:t>
            </a:r>
            <a:r>
              <a:rPr lang="zh-CN" altLang="en-US" dirty="0"/>
              <a:t>整数是连续的地址空间；</a:t>
            </a:r>
          </a:p>
          <a:p>
            <a:r>
              <a:rPr lang="zh-CN" altLang="en-US" dirty="0"/>
              <a:t>地址空间大小</a:t>
            </a:r>
            <a:r>
              <a:rPr lang="en-US" altLang="zh-CN" dirty="0"/>
              <a:t>—</a:t>
            </a:r>
            <a:r>
              <a:rPr lang="zh-CN" altLang="en-US" dirty="0"/>
              <a:t>表示最大地址所需的位数，或地址的个数。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129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</a:t>
            </a:r>
            <a:r>
              <a:rPr lang="en-US" altLang="zh-CN" dirty="0"/>
              <a:t>CS#</a:t>
            </a:r>
            <a:r>
              <a:rPr lang="zh-CN" altLang="en-US" dirty="0"/>
              <a:t>选择芯片时，</a:t>
            </a:r>
            <a:r>
              <a:rPr lang="en-US" altLang="zh-CN" dirty="0"/>
              <a:t>WE#</a:t>
            </a:r>
            <a:r>
              <a:rPr lang="zh-CN" altLang="en-US" dirty="0"/>
              <a:t>可直连。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：用</a:t>
            </a:r>
            <a:r>
              <a:rPr lang="en-US" altLang="zh-CN" dirty="0"/>
              <a:t>4</a:t>
            </a:r>
            <a:r>
              <a:rPr lang="zh-CN" altLang="en-US" dirty="0"/>
              <a:t>片</a:t>
            </a:r>
            <a:r>
              <a:rPr lang="en-US" altLang="zh-CN" dirty="0"/>
              <a:t>SRAM</a:t>
            </a:r>
            <a:r>
              <a:rPr lang="zh-CN" altLang="en-US" dirty="0"/>
              <a:t>字扩展，用</a:t>
            </a:r>
            <a:r>
              <a:rPr lang="en-US" altLang="zh-CN" dirty="0"/>
              <a:t>2:4</a:t>
            </a:r>
            <a:r>
              <a:rPr lang="zh-CN" altLang="en-US" dirty="0"/>
              <a:t>译码器实现片选信号连接。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53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55E0B-BF1B-41A7-8AB9-C61D7E92EAF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各芯片</a:t>
            </a:r>
            <a:r>
              <a:rPr lang="en-US" altLang="zh-CN" dirty="0"/>
              <a:t>CS#</a:t>
            </a:r>
            <a:r>
              <a:rPr lang="zh-CN" altLang="en-US" dirty="0"/>
              <a:t>不同时有效时，无需再区分</a:t>
            </a:r>
            <a:r>
              <a:rPr lang="en-US" altLang="zh-CN" dirty="0"/>
              <a:t>WE#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：用</a:t>
            </a:r>
            <a:r>
              <a:rPr lang="en-US" altLang="zh-CN" dirty="0"/>
              <a:t>8</a:t>
            </a:r>
            <a:r>
              <a:rPr lang="zh-CN" altLang="en-US" dirty="0"/>
              <a:t>片</a:t>
            </a:r>
            <a:r>
              <a:rPr lang="en-US" altLang="zh-CN" dirty="0"/>
              <a:t>SRAM</a:t>
            </a:r>
            <a:r>
              <a:rPr lang="zh-CN" altLang="en-US" dirty="0"/>
              <a:t>先位扩展、后字扩展，用</a:t>
            </a:r>
            <a:r>
              <a:rPr lang="en-US" altLang="zh-CN" dirty="0"/>
              <a:t>2:4</a:t>
            </a:r>
            <a:r>
              <a:rPr lang="zh-CN" altLang="en-US" dirty="0"/>
              <a:t>译码器实现片选信号连接。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618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P28-</a:t>
            </a:r>
            <a:r>
              <a:rPr lang="zh-CN" altLang="en-US" dirty="0"/>
              <a:t>看</a:t>
            </a:r>
            <a:r>
              <a:rPr lang="en-US" altLang="zh-CN" dirty="0"/>
              <a:t>DRAMC</a:t>
            </a:r>
            <a:r>
              <a:rPr lang="zh-CN" altLang="en-US" dirty="0"/>
              <a:t>的外部引脚。两个</a:t>
            </a:r>
            <a:r>
              <a:rPr lang="en-US" altLang="zh-CN" dirty="0"/>
              <a:t>CAS#</a:t>
            </a:r>
            <a:r>
              <a:rPr lang="zh-CN" altLang="en-US" dirty="0"/>
              <a:t>的好处时可以隐藏刷新时间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P38-</a:t>
            </a:r>
            <a:r>
              <a:rPr lang="zh-CN" altLang="en-US" dirty="0"/>
              <a:t>看</a:t>
            </a:r>
            <a:r>
              <a:rPr lang="en-US" altLang="zh-CN" dirty="0"/>
              <a:t>8088 CPU</a:t>
            </a:r>
            <a:r>
              <a:rPr lang="zh-CN" altLang="en-US" dirty="0"/>
              <a:t>的存储器接口</a:t>
            </a:r>
            <a:endParaRPr lang="en-US" altLang="zh-CN" dirty="0"/>
          </a:p>
          <a:p>
            <a:r>
              <a:rPr lang="zh-CN" altLang="en-US" dirty="0"/>
              <a:t>思考：</a:t>
            </a:r>
            <a:r>
              <a:rPr lang="en-US" altLang="zh-CN" dirty="0"/>
              <a:t>A</a:t>
            </a:r>
            <a:r>
              <a:rPr lang="en-US" altLang="zh-CN" baseline="-18000" dirty="0"/>
              <a:t>19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86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037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P42-</a:t>
            </a:r>
            <a:r>
              <a:rPr lang="zh-CN" altLang="en-US" dirty="0"/>
              <a:t>看本例中</a:t>
            </a:r>
            <a:r>
              <a:rPr lang="en-US" altLang="zh-CN" dirty="0"/>
              <a:t>CPU</a:t>
            </a:r>
            <a:r>
              <a:rPr lang="zh-CN" altLang="en-US" dirty="0"/>
              <a:t>的存储器接口，</a:t>
            </a:r>
            <a:r>
              <a:rPr lang="en-US" altLang="zh-CN" dirty="0"/>
              <a:t>41-</a:t>
            </a:r>
            <a:r>
              <a:rPr lang="zh-CN" altLang="en-US" dirty="0"/>
              <a:t>看控制线的连接方法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2793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下页</a:t>
            </a:r>
            <a:r>
              <a:rPr lang="en-US" altLang="zh-CN" dirty="0"/>
              <a:t>-</a:t>
            </a:r>
            <a:r>
              <a:rPr lang="zh-CN" altLang="en-US" dirty="0"/>
              <a:t>跳过</a:t>
            </a:r>
            <a:r>
              <a:rPr lang="en-US" altLang="zh-CN" dirty="0"/>
              <a:t>SMB</a:t>
            </a:r>
            <a:r>
              <a:rPr lang="zh-CN" altLang="en-US" dirty="0"/>
              <a:t>的显示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5401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077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8216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P34-</a:t>
            </a:r>
            <a:r>
              <a:rPr lang="zh-CN" altLang="en-US" dirty="0"/>
              <a:t>看顺序编址的实现方法，</a:t>
            </a:r>
            <a:r>
              <a:rPr lang="en-US" altLang="zh-CN" dirty="0"/>
              <a:t>P47-</a:t>
            </a:r>
            <a:r>
              <a:rPr lang="zh-CN" altLang="en-US" dirty="0"/>
              <a:t>看访存需求</a:t>
            </a:r>
            <a:endParaRPr lang="en-US" altLang="zh-CN" dirty="0"/>
          </a:p>
          <a:p>
            <a:r>
              <a:rPr lang="zh-CN" altLang="en-US" dirty="0"/>
              <a:t>思考：字扩展时，用地址高位（低位）信号线连接存储体的片选线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79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97C67-28B3-489C-B100-03A18CEFEE4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看各个存储体的同一单元（</a:t>
            </a:r>
            <a:r>
              <a:rPr lang="en-US" altLang="zh-CN" dirty="0"/>
              <a:t>A11-A2</a:t>
            </a:r>
            <a:r>
              <a:rPr lang="zh-CN" altLang="en-US" dirty="0"/>
              <a:t>相同）</a:t>
            </a:r>
            <a:endParaRPr lang="en-US" altLang="zh-CN" dirty="0"/>
          </a:p>
          <a:p>
            <a:pPr marL="809625" indent="-809625">
              <a:lnSpc>
                <a:spcPct val="114000"/>
              </a:lnSpc>
            </a:pPr>
            <a:r>
              <a:rPr lang="zh-CN" altLang="en-US" sz="1200" b="0" u="none" dirty="0">
                <a:latin typeface="宋体" pitchFamily="2" charset="-122"/>
              </a:rPr>
              <a:t>存控部件所含器件：</a:t>
            </a:r>
            <a:r>
              <a:rPr lang="en-US" altLang="zh-CN" sz="1200" b="0" u="none" dirty="0">
                <a:latin typeface="宋体" pitchFamily="2" charset="-122"/>
              </a:rPr>
              <a:t>(</a:t>
            </a:r>
            <a:r>
              <a:rPr lang="zh-CN" altLang="en-US" sz="1200" b="0" u="none" dirty="0">
                <a:latin typeface="宋体" pitchFamily="2" charset="-122"/>
              </a:rPr>
              <a:t>不考</a:t>
            </a:r>
            <a:r>
              <a:rPr lang="en-US" altLang="zh-CN" sz="1200" b="0" u="none" dirty="0">
                <a:latin typeface="宋体" pitchFamily="2" charset="-122"/>
              </a:rPr>
              <a:t>)</a:t>
            </a:r>
            <a:r>
              <a:rPr lang="zh-CN" altLang="en-US" sz="1200" b="0" u="none" dirty="0">
                <a:latin typeface="宋体" pitchFamily="2" charset="-122"/>
              </a:rPr>
              <a:t> 计数器</a:t>
            </a:r>
            <a:r>
              <a:rPr lang="en-US" altLang="zh-CN" sz="1200" b="0" u="none" dirty="0">
                <a:latin typeface="宋体" pitchFamily="2" charset="-122"/>
              </a:rPr>
              <a:t>—</a:t>
            </a:r>
            <a:r>
              <a:rPr lang="zh-CN" altLang="en-US" sz="1200" b="0" u="none" dirty="0">
                <a:solidFill>
                  <a:srgbClr val="C00000"/>
                </a:solidFill>
                <a:latin typeface="宋体" pitchFamily="2" charset="-122"/>
              </a:rPr>
              <a:t>指明</a:t>
            </a:r>
            <a:r>
              <a:rPr lang="zh-CN" altLang="en-US" sz="1200" b="0" u="none" dirty="0">
                <a:latin typeface="宋体" pitchFamily="2" charset="-122"/>
              </a:rPr>
              <a:t>正在</a:t>
            </a:r>
            <a:r>
              <a:rPr lang="en-US" altLang="zh-CN" sz="1200" b="0" u="none" dirty="0">
                <a:latin typeface="宋体" pitchFamily="2" charset="-122"/>
              </a:rPr>
              <a:t>I/O</a:t>
            </a:r>
            <a:r>
              <a:rPr lang="zh-CN" altLang="en-US" sz="1200" b="0" u="none" dirty="0">
                <a:latin typeface="宋体" pitchFamily="2" charset="-122"/>
              </a:rPr>
              <a:t>的当前体号</a:t>
            </a:r>
            <a:r>
              <a:rPr lang="en-US" altLang="zh-CN" sz="1200" b="0" u="none" dirty="0">
                <a:latin typeface="宋体" pitchFamily="2" charset="-122"/>
              </a:rPr>
              <a:t>(</a:t>
            </a:r>
            <a:r>
              <a:rPr lang="zh-CN" altLang="en-US" sz="1200" b="0" u="none" dirty="0">
                <a:latin typeface="宋体" pitchFamily="2" charset="-122"/>
              </a:rPr>
              <a:t>初值</a:t>
            </a:r>
            <a:r>
              <a:rPr lang="en-US" altLang="zh-CN" sz="1200" b="0" u="none" dirty="0">
                <a:latin typeface="宋体" pitchFamily="2" charset="-122"/>
              </a:rPr>
              <a:t>=A</a:t>
            </a:r>
            <a:r>
              <a:rPr lang="en-US" altLang="zh-CN" sz="1200" b="0" u="none" baseline="-16000" dirty="0">
                <a:latin typeface="宋体" pitchFamily="2" charset="-122"/>
              </a:rPr>
              <a:t>1</a:t>
            </a:r>
            <a:r>
              <a:rPr lang="en-US" altLang="zh-CN" sz="1200" b="0" u="none" dirty="0"/>
              <a:t>~</a:t>
            </a:r>
            <a:r>
              <a:rPr lang="en-US" altLang="zh-CN" sz="1200" b="0" u="none" dirty="0">
                <a:latin typeface="宋体" pitchFamily="2" charset="-122"/>
              </a:rPr>
              <a:t>A</a:t>
            </a:r>
            <a:r>
              <a:rPr lang="en-US" altLang="zh-CN" sz="1200" b="0" u="none" baseline="-16000" dirty="0">
                <a:latin typeface="宋体" pitchFamily="2" charset="-122"/>
              </a:rPr>
              <a:t>0</a:t>
            </a:r>
            <a:r>
              <a:rPr lang="en-US" altLang="zh-CN" sz="1200" b="0" u="none" dirty="0">
                <a:latin typeface="宋体" pitchFamily="2" charset="-122"/>
              </a:rPr>
              <a:t>)</a:t>
            </a:r>
          </a:p>
          <a:p>
            <a:pPr marL="809625" indent="-809625">
              <a:lnSpc>
                <a:spcPct val="114000"/>
              </a:lnSpc>
            </a:pPr>
            <a:r>
              <a:rPr lang="zh-CN" altLang="en-US" sz="1200" b="0" u="none" dirty="0">
                <a:latin typeface="宋体" pitchFamily="2" charset="-122"/>
              </a:rPr>
              <a:t>                         选择器</a:t>
            </a:r>
            <a:r>
              <a:rPr lang="en-US" altLang="zh-CN" sz="1200" b="0" u="none" dirty="0">
                <a:latin typeface="宋体" pitchFamily="2" charset="-122"/>
              </a:rPr>
              <a:t>—</a:t>
            </a:r>
            <a:r>
              <a:rPr lang="zh-CN" altLang="en-US" sz="1200" b="0" u="none" dirty="0">
                <a:latin typeface="宋体" pitchFamily="2" charset="-122"/>
              </a:rPr>
              <a:t>当前体读数据的</a:t>
            </a:r>
            <a:r>
              <a:rPr lang="zh-CN" altLang="en-US" sz="1200" b="0" u="none" dirty="0">
                <a:solidFill>
                  <a:srgbClr val="C00000"/>
                </a:solidFill>
                <a:latin typeface="宋体" pitchFamily="2" charset="-122"/>
              </a:rPr>
              <a:t>选择</a:t>
            </a:r>
            <a:endParaRPr lang="en-US" altLang="zh-CN" sz="1200" b="0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809625" indent="-809625">
              <a:lnSpc>
                <a:spcPct val="114000"/>
              </a:lnSpc>
            </a:pPr>
            <a:r>
              <a:rPr lang="zh-CN" altLang="en-US" sz="1200" b="0" u="none" dirty="0">
                <a:latin typeface="宋体" pitchFamily="2" charset="-122"/>
              </a:rPr>
              <a:t>                         锁存器</a:t>
            </a:r>
            <a:r>
              <a:rPr lang="en-US" altLang="zh-CN" sz="1200" b="0" u="none" dirty="0">
                <a:latin typeface="宋体" pitchFamily="2" charset="-122"/>
              </a:rPr>
              <a:t>—</a:t>
            </a:r>
            <a:r>
              <a:rPr lang="zh-CN" altLang="en-US" sz="1200" b="0" u="none" dirty="0">
                <a:solidFill>
                  <a:srgbClr val="C00000"/>
                </a:solidFill>
                <a:latin typeface="宋体" pitchFamily="2" charset="-122"/>
              </a:rPr>
              <a:t>暂存</a:t>
            </a:r>
            <a:r>
              <a:rPr lang="zh-CN" altLang="en-US" sz="1200" b="0" u="none" dirty="0">
                <a:solidFill>
                  <a:srgbClr val="990099"/>
                </a:solidFill>
                <a:latin typeface="宋体" pitchFamily="2" charset="-122"/>
              </a:rPr>
              <a:t>各体</a:t>
            </a:r>
            <a:r>
              <a:rPr lang="zh-CN" altLang="en-US" sz="1200" b="0" u="none" dirty="0">
                <a:latin typeface="宋体" pitchFamily="2" charset="-122"/>
              </a:rPr>
              <a:t>的</a:t>
            </a:r>
            <a:r>
              <a:rPr lang="en-US" altLang="zh-CN" sz="1200" b="0" u="none" dirty="0">
                <a:latin typeface="宋体" pitchFamily="2" charset="-122"/>
              </a:rPr>
              <a:t>CS#</a:t>
            </a:r>
            <a:r>
              <a:rPr lang="zh-CN" altLang="en-US" sz="1200" b="0" u="none" dirty="0">
                <a:latin typeface="宋体" pitchFamily="2" charset="-122"/>
              </a:rPr>
              <a:t>及欲写数据</a:t>
            </a:r>
            <a:endParaRPr lang="en-US" altLang="zh-CN" sz="1200" b="0" u="none" dirty="0">
              <a:latin typeface="宋体" pitchFamily="2" charset="-122"/>
            </a:endParaRPr>
          </a:p>
          <a:p>
            <a:pPr marL="809625" indent="-809625">
              <a:lnSpc>
                <a:spcPct val="114000"/>
              </a:lnSpc>
            </a:pPr>
            <a:r>
              <a:rPr lang="zh-CN" altLang="en-US" sz="1200" b="0" u="none" dirty="0">
                <a:latin typeface="宋体" pitchFamily="2" charset="-122"/>
              </a:rPr>
              <a:t>                         译码器</a:t>
            </a:r>
            <a:r>
              <a:rPr lang="en-US" altLang="zh-CN" sz="1200" b="0" u="none" dirty="0">
                <a:latin typeface="宋体" pitchFamily="2" charset="-122"/>
              </a:rPr>
              <a:t>—</a:t>
            </a:r>
            <a:r>
              <a:rPr lang="zh-CN" altLang="en-US" sz="1200" b="0" u="none" dirty="0">
                <a:solidFill>
                  <a:srgbClr val="C00000"/>
                </a:solidFill>
                <a:latin typeface="宋体" pitchFamily="2" charset="-122"/>
              </a:rPr>
              <a:t>产生</a:t>
            </a:r>
            <a:r>
              <a:rPr lang="zh-CN" altLang="en-US" sz="1200" b="0" u="none" dirty="0">
                <a:latin typeface="宋体" pitchFamily="2" charset="-122"/>
              </a:rPr>
              <a:t>当前体的锁存器信号</a:t>
            </a:r>
            <a:endParaRPr lang="en-US" altLang="zh-CN" sz="1200" b="0" u="none" dirty="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311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看两者的差别（访问时刻、</a:t>
            </a:r>
            <a:r>
              <a:rPr lang="en-US" altLang="zh-CN" dirty="0"/>
              <a:t>I/O</a:t>
            </a:r>
            <a:r>
              <a:rPr lang="zh-CN" altLang="en-US" dirty="0"/>
              <a:t>方式）</a:t>
            </a:r>
            <a:endParaRPr lang="en-US" altLang="zh-CN" dirty="0"/>
          </a:p>
          <a:p>
            <a:r>
              <a:rPr lang="zh-CN" altLang="en-US" dirty="0"/>
              <a:t>思考：存储模块容量为</a:t>
            </a:r>
            <a:r>
              <a:rPr lang="en-US" altLang="zh-CN" dirty="0"/>
              <a:t>1K*8b</a:t>
            </a:r>
            <a:r>
              <a:rPr lang="zh-CN" altLang="en-US" dirty="0"/>
              <a:t>*</a:t>
            </a:r>
            <a:r>
              <a:rPr lang="en-US" altLang="zh-CN" dirty="0"/>
              <a:t>4=4KB</a:t>
            </a:r>
            <a:r>
              <a:rPr lang="zh-CN" altLang="en-US" dirty="0"/>
              <a:t>，数据引脚为</a:t>
            </a:r>
            <a:r>
              <a:rPr lang="en-US" altLang="zh-CN" dirty="0"/>
              <a:t>32</a:t>
            </a:r>
            <a:r>
              <a:rPr lang="zh-CN" altLang="en-US" dirty="0"/>
              <a:t>位，地址引脚为</a:t>
            </a:r>
            <a:r>
              <a:rPr lang="en-US" altLang="zh-CN" dirty="0"/>
              <a:t>log2(4KB/32b)=10</a:t>
            </a:r>
            <a:r>
              <a:rPr lang="zh-CN" altLang="en-US" dirty="0"/>
              <a:t>位，存储单元长度为</a:t>
            </a:r>
            <a:r>
              <a:rPr lang="en-US" altLang="zh-CN" dirty="0"/>
              <a:t>32b/4=8</a:t>
            </a:r>
            <a:r>
              <a:rPr lang="zh-CN" altLang="en-US" dirty="0"/>
              <a:t>位</a:t>
            </a:r>
            <a:r>
              <a:rPr lang="en-US" altLang="zh-CN" dirty="0"/>
              <a:t>(1</a:t>
            </a:r>
            <a:r>
              <a:rPr lang="zh-CN" altLang="en-US" dirty="0"/>
              <a:t>个</a:t>
            </a:r>
            <a:r>
              <a:rPr lang="en-US" altLang="zh-CN" dirty="0"/>
              <a:t>DM</a:t>
            </a:r>
            <a:r>
              <a:rPr lang="zh-CN" altLang="en-US" dirty="0"/>
              <a:t>有效时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无</a:t>
            </a:r>
            <a:r>
              <a:rPr lang="en-US" altLang="zh-CN" dirty="0"/>
              <a:t>DM</a:t>
            </a:r>
            <a:r>
              <a:rPr lang="zh-CN" altLang="en-US" dirty="0"/>
              <a:t>时，存储单元长度</a:t>
            </a:r>
            <a:r>
              <a:rPr lang="en-US" altLang="zh-CN" dirty="0"/>
              <a:t>=32b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0532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9823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P47-</a:t>
            </a:r>
            <a:r>
              <a:rPr lang="zh-CN" altLang="en-US" dirty="0"/>
              <a:t>看优化方法的类型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424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注意：</a:t>
            </a:r>
            <a:r>
              <a:rPr lang="en-US" altLang="zh-CN" dirty="0" err="1"/>
              <a:t>Tmem</a:t>
            </a:r>
            <a:r>
              <a:rPr lang="zh-CN" altLang="en-US" dirty="0"/>
              <a:t>并非主存的存取时间，仅指不命中时访问主存的平均开销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看有效位、标记，行数组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435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8000" indent="-3048000"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265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3598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P58-</a:t>
            </a:r>
            <a:r>
              <a:rPr lang="zh-CN" altLang="en-US" dirty="0"/>
              <a:t>看</a:t>
            </a:r>
            <a:r>
              <a:rPr lang="en-US" altLang="zh-CN" dirty="0"/>
              <a:t>V</a:t>
            </a:r>
            <a:r>
              <a:rPr lang="zh-CN" altLang="en-US" dirty="0"/>
              <a:t>、</a:t>
            </a:r>
            <a:r>
              <a:rPr lang="en-US" altLang="zh-CN" dirty="0"/>
              <a:t>Tag</a:t>
            </a:r>
            <a:r>
              <a:rPr lang="zh-CN" altLang="en-US" dirty="0"/>
              <a:t>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356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0D89BF-6764-403C-ACA2-CF6E227807A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前方：靠近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P61-</a:t>
            </a:r>
            <a:r>
              <a:rPr lang="zh-CN" altLang="en-US" dirty="0"/>
              <a:t>看替换机构工作条件（缺失时）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8947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看标志组成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0280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看命中条件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5182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P64-</a:t>
            </a:r>
            <a:r>
              <a:rPr lang="zh-CN" altLang="en-US" dirty="0"/>
              <a:t>对比直接映射的不同点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6301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看标志组成，</a:t>
            </a:r>
            <a:r>
              <a:rPr lang="en-US" altLang="zh-CN" dirty="0"/>
              <a:t>P65-</a:t>
            </a:r>
            <a:r>
              <a:rPr lang="zh-CN" altLang="en-US" dirty="0"/>
              <a:t>看直接映射的变换方法</a:t>
            </a:r>
            <a:endParaRPr lang="en-US" altLang="zh-CN" dirty="0"/>
          </a:p>
          <a:p>
            <a:r>
              <a:rPr lang="zh-CN" altLang="en-US" dirty="0"/>
              <a:t>思考：</a:t>
            </a:r>
            <a:r>
              <a:rPr lang="en-US" altLang="zh-CN" dirty="0"/>
              <a:t>1</a:t>
            </a:r>
            <a:r>
              <a:rPr lang="zh-CN" altLang="en-US" dirty="0"/>
              <a:t>个、</a:t>
            </a:r>
            <a:r>
              <a:rPr lang="en-US" altLang="zh-CN" dirty="0"/>
              <a:t>0</a:t>
            </a:r>
            <a:r>
              <a:rPr lang="zh-CN" altLang="en-US" dirty="0"/>
              <a:t>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470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701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4208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看标志的组成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5615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19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47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7311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P64</a:t>
            </a:r>
            <a:r>
              <a:rPr lang="zh-CN" altLang="en-US" dirty="0"/>
              <a:t>、</a:t>
            </a:r>
            <a:r>
              <a:rPr lang="en-US" altLang="zh-CN" dirty="0"/>
              <a:t>67</a:t>
            </a:r>
            <a:r>
              <a:rPr lang="zh-CN" altLang="en-US" dirty="0"/>
              <a:t>、</a:t>
            </a:r>
            <a:r>
              <a:rPr lang="en-US" altLang="zh-CN" dirty="0"/>
              <a:t>70-</a:t>
            </a:r>
            <a:r>
              <a:rPr lang="zh-CN" altLang="en-US" dirty="0"/>
              <a:t>看三种映射方式图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1295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P60-</a:t>
            </a:r>
            <a:r>
              <a:rPr lang="zh-CN" altLang="en-US" dirty="0"/>
              <a:t>看替换算法的任务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2926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看命中率影响程度的判断依据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868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</a:t>
            </a:r>
            <a:r>
              <a:rPr lang="en-US" altLang="zh-CN" dirty="0"/>
              <a:t>FIFO</a:t>
            </a:r>
            <a:r>
              <a:rPr lang="zh-CN" altLang="en-US" dirty="0"/>
              <a:t>的实现方法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4195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8542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P60-</a:t>
            </a:r>
            <a:r>
              <a:rPr lang="zh-CN" altLang="en-US" dirty="0"/>
              <a:t>看写策略的任务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7720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P79-</a:t>
            </a:r>
            <a:r>
              <a:rPr lang="zh-CN" altLang="en-US" dirty="0"/>
              <a:t>对比全写法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0200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P80-</a:t>
            </a:r>
            <a:r>
              <a:rPr lang="zh-CN" altLang="en-US" dirty="0"/>
              <a:t>对比全写法的硬件组织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2184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E60CF-6EB7-4EF1-AFB8-27B4C91F6718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1</a:t>
            </a:r>
            <a:r>
              <a:rPr lang="zh-CN" altLang="en-US" dirty="0"/>
              <a:t>：主存地址标记</a:t>
            </a:r>
            <a:r>
              <a:rPr lang="en-US" altLang="zh-CN" dirty="0"/>
              <a:t>=44444H</a:t>
            </a:r>
            <a:r>
              <a:rPr lang="zh-CN" altLang="en-US" dirty="0"/>
              <a:t>、</a:t>
            </a:r>
            <a:r>
              <a:rPr lang="en-US" altLang="zh-CN" dirty="0"/>
              <a:t>Cache</a:t>
            </a:r>
            <a:r>
              <a:rPr lang="zh-CN" altLang="en-US" dirty="0"/>
              <a:t>组号</a:t>
            </a:r>
            <a:r>
              <a:rPr lang="en-US" altLang="zh-CN" dirty="0"/>
              <a:t>=1111111B=7FH=127</a:t>
            </a:r>
            <a:r>
              <a:rPr lang="zh-CN" altLang="en-US" dirty="0"/>
              <a:t>，可映射到</a:t>
            </a:r>
            <a:r>
              <a:rPr lang="en-US" altLang="zh-CN" dirty="0"/>
              <a:t>127#</a:t>
            </a:r>
            <a:r>
              <a:rPr lang="zh-CN" altLang="en-US" dirty="0"/>
              <a:t>组的任一行；</a:t>
            </a:r>
          </a:p>
          <a:p>
            <a:r>
              <a:rPr lang="zh-CN" altLang="en-US" dirty="0"/>
              <a:t>    因该组中标记都不是</a:t>
            </a:r>
            <a:r>
              <a:rPr lang="en-US" altLang="zh-CN" dirty="0"/>
              <a:t>44444H</a:t>
            </a:r>
            <a:r>
              <a:rPr lang="zh-CN" altLang="en-US" dirty="0"/>
              <a:t>，故</a:t>
            </a:r>
            <a:r>
              <a:rPr lang="en-US" altLang="zh-CN" dirty="0"/>
              <a:t>Cache</a:t>
            </a:r>
            <a:r>
              <a:rPr lang="zh-CN" altLang="en-US" dirty="0"/>
              <a:t>缺失；</a:t>
            </a:r>
          </a:p>
          <a:p>
            <a:r>
              <a:rPr lang="zh-CN" altLang="en-US" dirty="0"/>
              <a:t>    需调入该主存块，因组内行</a:t>
            </a:r>
            <a:r>
              <a:rPr lang="en-US" altLang="zh-CN" dirty="0"/>
              <a:t>0</a:t>
            </a:r>
            <a:r>
              <a:rPr lang="zh-CN" altLang="en-US" dirty="0"/>
              <a:t>、行</a:t>
            </a:r>
            <a:r>
              <a:rPr lang="en-US" altLang="zh-CN" dirty="0"/>
              <a:t>1</a:t>
            </a:r>
            <a:r>
              <a:rPr lang="zh-CN" altLang="en-US" dirty="0"/>
              <a:t>状态≠</a:t>
            </a:r>
            <a:r>
              <a:rPr lang="en-US" altLang="zh-CN" dirty="0"/>
              <a:t>0*</a:t>
            </a:r>
            <a:r>
              <a:rPr lang="zh-CN" altLang="en-US" dirty="0"/>
              <a:t>，调入前将替换掉</a:t>
            </a:r>
            <a:r>
              <a:rPr lang="en-US" altLang="zh-CN" dirty="0"/>
              <a:t>1</a:t>
            </a:r>
            <a:r>
              <a:rPr lang="zh-CN" altLang="en-US" dirty="0"/>
              <a:t>个块，</a:t>
            </a:r>
          </a:p>
          <a:p>
            <a:r>
              <a:rPr lang="zh-CN" altLang="en-US" dirty="0"/>
              <a:t>    替换的是组内行</a:t>
            </a:r>
            <a:r>
              <a:rPr lang="en-US" altLang="zh-CN" dirty="0"/>
              <a:t>1</a:t>
            </a:r>
            <a:r>
              <a:rPr lang="zh-CN" altLang="en-US" dirty="0"/>
              <a:t>中的块，因为组的</a:t>
            </a:r>
            <a:r>
              <a:rPr lang="en-US" altLang="zh-CN" dirty="0"/>
              <a:t>LRU</a:t>
            </a:r>
            <a:r>
              <a:rPr lang="zh-CN" altLang="en-US" dirty="0"/>
              <a:t>位</a:t>
            </a:r>
            <a:r>
              <a:rPr lang="en-US" altLang="zh-CN" dirty="0"/>
              <a:t>=1</a:t>
            </a:r>
            <a:r>
              <a:rPr lang="zh-CN" altLang="en-US" dirty="0"/>
              <a:t>，表示行</a:t>
            </a:r>
            <a:r>
              <a:rPr lang="en-US" altLang="zh-CN" dirty="0"/>
              <a:t>1</a:t>
            </a:r>
            <a:r>
              <a:rPr lang="zh-CN" altLang="en-US" dirty="0"/>
              <a:t>中块是最久未访问块。替换时先写回。</a:t>
            </a:r>
            <a:endParaRPr lang="en-US" altLang="zh-CN" dirty="0"/>
          </a:p>
          <a:p>
            <a:r>
              <a:rPr lang="zh-CN" altLang="en-US" dirty="0"/>
              <a:t>思考</a:t>
            </a:r>
            <a:r>
              <a:rPr lang="en-US" altLang="zh-CN" dirty="0"/>
              <a:t>2</a:t>
            </a:r>
            <a:r>
              <a:rPr lang="zh-CN" altLang="en-US" dirty="0"/>
              <a:t>：行数</a:t>
            </a:r>
            <a:r>
              <a:rPr lang="en-US" altLang="zh-CN" dirty="0"/>
              <a:t>=16KB/32B=512</a:t>
            </a:r>
            <a:r>
              <a:rPr lang="zh-CN" altLang="en-US" dirty="0"/>
              <a:t>行，组数</a:t>
            </a:r>
            <a:r>
              <a:rPr lang="en-US" altLang="zh-CN" dirty="0"/>
              <a:t>=512/4=128</a:t>
            </a:r>
            <a:r>
              <a:rPr lang="zh-CN" altLang="en-US" dirty="0"/>
              <a:t>组，</a:t>
            </a:r>
            <a:r>
              <a:rPr lang="zh-CN" altLang="en-US" baseline="0" dirty="0"/>
              <a:t>标记</a:t>
            </a:r>
            <a:r>
              <a:rPr lang="en-US" altLang="zh-CN" baseline="0" dirty="0"/>
              <a:t>=20</a:t>
            </a:r>
            <a:r>
              <a:rPr lang="zh-CN" altLang="en-US" baseline="0" dirty="0"/>
              <a:t>位、状态</a:t>
            </a:r>
            <a:r>
              <a:rPr lang="en-US" altLang="zh-CN" baseline="0" dirty="0"/>
              <a:t>=1(</a:t>
            </a:r>
            <a:r>
              <a:rPr lang="zh-CN" altLang="en-US" baseline="0" dirty="0"/>
              <a:t>有效位</a:t>
            </a:r>
            <a:r>
              <a:rPr lang="en-US" altLang="zh-CN" baseline="0" dirty="0"/>
              <a:t>)+2(LRU</a:t>
            </a:r>
            <a:r>
              <a:rPr lang="zh-CN" altLang="en-US" baseline="0" dirty="0"/>
              <a:t>位</a:t>
            </a:r>
            <a:r>
              <a:rPr lang="en-US" altLang="zh-CN" baseline="0" dirty="0"/>
              <a:t>)+1(</a:t>
            </a:r>
            <a:r>
              <a:rPr lang="zh-CN" altLang="en-US" baseline="0" dirty="0"/>
              <a:t>脏</a:t>
            </a:r>
            <a:r>
              <a:rPr lang="en-US" altLang="zh-CN" baseline="0" dirty="0"/>
              <a:t>)</a:t>
            </a:r>
            <a:r>
              <a:rPr lang="zh-CN" altLang="en-US" baseline="0" dirty="0"/>
              <a:t>，共</a:t>
            </a:r>
            <a:r>
              <a:rPr lang="en-US" altLang="zh-CN" baseline="0" dirty="0"/>
              <a:t>24b+32B</a:t>
            </a:r>
            <a:r>
              <a:rPr lang="zh-CN" altLang="en-US" baseline="0" dirty="0"/>
              <a:t>；</a:t>
            </a:r>
            <a:endParaRPr lang="en-US" altLang="zh-CN" baseline="0" dirty="0"/>
          </a:p>
          <a:p>
            <a:r>
              <a:rPr lang="zh-CN" altLang="en-US" baseline="0" dirty="0"/>
              <a:t>       状态</a:t>
            </a:r>
            <a:r>
              <a:rPr lang="en-US" altLang="zh-CN" baseline="0" dirty="0"/>
              <a:t>=1(</a:t>
            </a:r>
            <a:r>
              <a:rPr lang="zh-CN" altLang="en-US" baseline="0" dirty="0"/>
              <a:t>有效位</a:t>
            </a:r>
            <a:r>
              <a:rPr lang="en-US" altLang="zh-CN" baseline="0" dirty="0"/>
              <a:t>)+2(LRU</a:t>
            </a:r>
            <a:r>
              <a:rPr lang="zh-CN" altLang="en-US" baseline="0" dirty="0"/>
              <a:t>位</a:t>
            </a:r>
            <a:r>
              <a:rPr lang="en-US" altLang="zh-CN" baseline="0" dirty="0"/>
              <a:t>)+0(</a:t>
            </a:r>
            <a:r>
              <a:rPr lang="zh-CN" altLang="en-US" baseline="0" dirty="0"/>
              <a:t>全写</a:t>
            </a:r>
            <a:r>
              <a:rPr lang="en-US" altLang="zh-CN" baseline="0" dirty="0"/>
              <a:t>)</a:t>
            </a:r>
            <a:r>
              <a:rPr lang="zh-CN" altLang="en-US" baseline="0" dirty="0"/>
              <a:t>，共</a:t>
            </a:r>
            <a:r>
              <a:rPr lang="en-US" altLang="zh-CN" baseline="0" dirty="0"/>
              <a:t>23b+32B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看用程序地址访存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226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进程：可并发执行的程序在一个数据集合上的运行过程</a:t>
            </a:r>
            <a:endParaRPr lang="en-US" altLang="zh-CN" dirty="0"/>
          </a:p>
          <a:p>
            <a:r>
              <a:rPr lang="zh-CN" altLang="en-US" dirty="0"/>
              <a:t>不同类型信息的操作方式不同 → 程序需分段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3165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P86-</a:t>
            </a:r>
            <a:r>
              <a:rPr lang="zh-CN" altLang="en-US" dirty="0"/>
              <a:t>看主存空间分配与存储管理的关系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1141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看程序全部装入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9336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虚拟主存</a:t>
            </a:r>
            <a:r>
              <a:rPr lang="en-US" altLang="zh-CN" dirty="0"/>
              <a:t>—</a:t>
            </a:r>
            <a:r>
              <a:rPr lang="zh-CN" altLang="en-US" dirty="0"/>
              <a:t>主存为虚存的缓冲器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445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思考：提高地址变换速度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6243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注：行数</a:t>
            </a:r>
            <a:r>
              <a:rPr lang="en-US" altLang="zh-CN" dirty="0"/>
              <a:t>=</a:t>
            </a:r>
            <a:r>
              <a:rPr lang="zh-CN" altLang="en-US" dirty="0"/>
              <a:t>程序段数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8482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看段表的字段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看页表存放、索引问题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29985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P92-</a:t>
            </a:r>
            <a:r>
              <a:rPr lang="zh-CN" altLang="en-US" dirty="0"/>
              <a:t>看</a:t>
            </a:r>
            <a:r>
              <a:rPr lang="en-US" altLang="zh-CN" dirty="0"/>
              <a:t>VM</a:t>
            </a:r>
            <a:r>
              <a:rPr lang="zh-CN" altLang="en-US" dirty="0"/>
              <a:t>相关空间</a:t>
            </a:r>
          </a:p>
          <a:p>
            <a:r>
              <a:rPr lang="en-US" altLang="zh-CN" dirty="0"/>
              <a:t>Exe</a:t>
            </a:r>
            <a:r>
              <a:rPr lang="zh-CN" altLang="en-US" dirty="0"/>
              <a:t>文件中程序头表为结构数组，结构体中包含段类型</a:t>
            </a:r>
            <a:r>
              <a:rPr lang="en-US" altLang="zh-CN" dirty="0"/>
              <a:t>(</a:t>
            </a:r>
            <a:r>
              <a:rPr lang="en-US" altLang="zh-CN" dirty="0" err="1"/>
              <a:t>p_type</a:t>
            </a:r>
            <a:r>
              <a:rPr lang="en-US" altLang="zh-CN" dirty="0"/>
              <a:t>)</a:t>
            </a:r>
            <a:r>
              <a:rPr lang="zh-CN" altLang="en-US" dirty="0"/>
              <a:t>、段首在文件中偏移地址</a:t>
            </a:r>
            <a:r>
              <a:rPr lang="en-US" altLang="zh-CN" dirty="0"/>
              <a:t>(</a:t>
            </a:r>
            <a:r>
              <a:rPr lang="en-US" altLang="zh-CN" dirty="0" err="1"/>
              <a:t>p_offset</a:t>
            </a:r>
            <a:r>
              <a:rPr lang="en-US" altLang="zh-CN" dirty="0"/>
              <a:t>)</a:t>
            </a:r>
            <a:r>
              <a:rPr lang="zh-CN" altLang="en-US" dirty="0"/>
              <a:t>、段首的虚拟地址</a:t>
            </a:r>
            <a:r>
              <a:rPr lang="en-US" altLang="zh-CN" dirty="0"/>
              <a:t>(</a:t>
            </a:r>
            <a:r>
              <a:rPr lang="en-US" altLang="zh-CN" dirty="0" err="1"/>
              <a:t>p_vaddr</a:t>
            </a:r>
            <a:r>
              <a:rPr lang="en-US" altLang="zh-CN" dirty="0"/>
              <a:t>)</a:t>
            </a:r>
            <a:r>
              <a:rPr lang="zh-CN" altLang="en-US" dirty="0"/>
              <a:t>、段在文件中长度</a:t>
            </a:r>
            <a:r>
              <a:rPr lang="en-US" altLang="zh-CN" dirty="0"/>
              <a:t>(</a:t>
            </a:r>
            <a:r>
              <a:rPr lang="en-US" altLang="zh-CN" dirty="0" err="1"/>
              <a:t>p_filesz</a:t>
            </a:r>
            <a:r>
              <a:rPr lang="en-US" altLang="zh-CN" dirty="0"/>
              <a:t>)</a:t>
            </a:r>
            <a:r>
              <a:rPr lang="zh-CN" altLang="en-US" dirty="0"/>
              <a:t>、段在</a:t>
            </a:r>
            <a:r>
              <a:rPr lang="en-US" altLang="zh-CN" dirty="0"/>
              <a:t>MEM</a:t>
            </a:r>
            <a:r>
              <a:rPr lang="zh-CN" altLang="en-US" dirty="0"/>
              <a:t>中长度</a:t>
            </a:r>
            <a:r>
              <a:rPr lang="en-US" altLang="zh-CN" dirty="0"/>
              <a:t>(</a:t>
            </a:r>
            <a:r>
              <a:rPr lang="en-US" altLang="zh-CN" dirty="0" err="1"/>
              <a:t>p_memsz</a:t>
            </a:r>
            <a:r>
              <a:rPr lang="en-US" altLang="zh-CN" dirty="0"/>
              <a:t>)</a:t>
            </a:r>
            <a:r>
              <a:rPr lang="zh-CN" altLang="en-US" dirty="0"/>
              <a:t>等；</a:t>
            </a:r>
            <a:endParaRPr lang="en-US" altLang="zh-CN" dirty="0"/>
          </a:p>
          <a:p>
            <a:r>
              <a:rPr lang="zh-CN" altLang="en-US" dirty="0"/>
              <a:t>文件分配表</a:t>
            </a:r>
            <a:r>
              <a:rPr lang="en-US" altLang="zh-CN" dirty="0"/>
              <a:t>(FAT)</a:t>
            </a:r>
            <a:r>
              <a:rPr lang="zh-CN" altLang="en-US" dirty="0"/>
              <a:t> 管理所有文件，每个文件占一个目录项；文件内容、设备空间按物理块</a:t>
            </a:r>
            <a:r>
              <a:rPr lang="en-US" altLang="zh-CN" dirty="0"/>
              <a:t>(</a:t>
            </a:r>
            <a:r>
              <a:rPr lang="zh-CN" altLang="en-US" dirty="0"/>
              <a:t>如扇区</a:t>
            </a:r>
            <a:r>
              <a:rPr lang="en-US" altLang="zh-CN" dirty="0"/>
              <a:t>)</a:t>
            </a:r>
            <a:r>
              <a:rPr lang="zh-CN" altLang="en-US" dirty="0"/>
              <a:t>进行管理，内容索引表实现文件内容到设备的映射管理。目录项中包含文件名称、类型、存取权限、内容索引表</a:t>
            </a:r>
            <a:r>
              <a:rPr lang="en-US" altLang="zh-CN" dirty="0"/>
              <a:t>(</a:t>
            </a:r>
            <a:r>
              <a:rPr lang="zh-CN" altLang="en-US" dirty="0"/>
              <a:t>占≥</a:t>
            </a:r>
            <a:r>
              <a:rPr lang="en-US" altLang="zh-CN" dirty="0"/>
              <a:t>1</a:t>
            </a:r>
            <a:r>
              <a:rPr lang="zh-CN" altLang="en-US" dirty="0"/>
              <a:t>个物理块</a:t>
            </a:r>
            <a:r>
              <a:rPr lang="en-US" altLang="zh-CN" dirty="0"/>
              <a:t>)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个物理块的设备地址</a:t>
            </a:r>
            <a:r>
              <a:rPr lang="en-US" altLang="zh-CN" dirty="0"/>
              <a:t>(</a:t>
            </a:r>
            <a:r>
              <a:rPr lang="zh-CN" altLang="en-US" dirty="0"/>
              <a:t>磁盘地址</a:t>
            </a:r>
            <a:r>
              <a:rPr lang="en-US" altLang="zh-CN" dirty="0"/>
              <a:t>)</a:t>
            </a:r>
            <a:r>
              <a:rPr lang="zh-CN" altLang="en-US" dirty="0"/>
              <a:t>、创建时间等。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088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MOS</a:t>
            </a:r>
            <a:r>
              <a:rPr lang="zh-CN" altLang="en-US" dirty="0"/>
              <a:t>管不带垫底电极时，</a:t>
            </a:r>
            <a:r>
              <a:rPr lang="en-US" altLang="zh-CN" dirty="0"/>
              <a:t>D-S</a:t>
            </a:r>
            <a:r>
              <a:rPr lang="zh-CN" altLang="en-US" dirty="0"/>
              <a:t>间用一条线表示；带垫底电极时，用三段线表示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62140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看页表项内容</a:t>
            </a:r>
            <a:endParaRPr lang="en-US" altLang="zh-CN" dirty="0"/>
          </a:p>
          <a:p>
            <a:r>
              <a:rPr lang="zh-CN" altLang="en-US" dirty="0"/>
              <a:t>段页式管理时，段表无需缓存，标记为段号</a:t>
            </a:r>
            <a:r>
              <a:rPr lang="en-US" altLang="zh-CN" dirty="0"/>
              <a:t>+</a:t>
            </a:r>
            <a:r>
              <a:rPr lang="zh-CN" altLang="en-US" dirty="0"/>
              <a:t>虚页号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16891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106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E6DF1-88EF-4720-8ED6-783FF6199A1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r>
              <a:rPr lang="en-US" altLang="zh-CN" dirty="0"/>
              <a:t>W</a:t>
            </a:r>
            <a:r>
              <a:rPr lang="zh-CN" altLang="en-US" dirty="0"/>
              <a:t>的高</a:t>
            </a:r>
            <a:r>
              <a:rPr lang="en-US" altLang="zh-CN" dirty="0"/>
              <a:t>=3.6V</a:t>
            </a:r>
            <a:r>
              <a:rPr lang="zh-CN" altLang="en-US" dirty="0"/>
              <a:t>、低</a:t>
            </a:r>
            <a:r>
              <a:rPr lang="en-US" altLang="zh-CN" dirty="0"/>
              <a:t>=0.4V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的高电位</a:t>
            </a:r>
            <a:r>
              <a:rPr lang="en-US" altLang="zh-CN" dirty="0"/>
              <a:t>=4.2V</a:t>
            </a:r>
            <a:r>
              <a:rPr lang="zh-CN" altLang="en-US" dirty="0"/>
              <a:t>、中间电位</a:t>
            </a:r>
            <a:r>
              <a:rPr lang="en-US" altLang="zh-CN" dirty="0"/>
              <a:t>=1.4V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6768F-A6D7-4A0D-9879-1EDC05C58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596AA-ADD8-495C-9502-1995ED2D2C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E5B36-082F-466F-A27F-FD170CA41E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C9574-2E69-4938-937D-7BE7A9013E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D9B4D-86FB-4ECF-AAA3-684F5B00CB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CF8-72BB-4143-AE17-43DB8ED7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C3756-239D-42F7-BABE-9930AF0A5F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5FBB-FD6D-4679-8578-780354EAD0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AD0B46FB-961D-45CD-932A-737035D922E0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u="none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BB5E4-C697-43A7-8135-FB31C4E5B1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9711-8ADF-4444-BB2B-AD4FE42A7A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56743B6A-F0BE-4ECC-820C-5678D61F99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9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6.xml"/><Relationship Id="rId5" Type="http://schemas.openxmlformats.org/officeDocument/2006/relationships/slide" Target="slide31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1.xml"/><Relationship Id="rId4" Type="http://schemas.openxmlformats.org/officeDocument/2006/relationships/hyperlink" Target="&#35745;&#31639;&#26426;&#32452;&#25104;&#21407;&#29702;&#31532;2&#31456;.pptx#-1,57,PowerPoint &#28436;&#31034;&#25991;&#31295;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4&#31456;.pptx#-1,20,PowerPoint &#28436;&#31034;&#25991;&#31295;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31532;6&#31456;.pptx#-1,23,PowerPoint &#28436;&#31034;&#25991;&#31295;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0.xml"/><Relationship Id="rId4" Type="http://schemas.openxmlformats.org/officeDocument/2006/relationships/slide" Target="slide6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7694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4400" b="1" u="none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第三章  存储系统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组合 242"/>
          <p:cNvGrpSpPr/>
          <p:nvPr/>
        </p:nvGrpSpPr>
        <p:grpSpPr>
          <a:xfrm>
            <a:off x="395784" y="1484784"/>
            <a:ext cx="2808064" cy="2737198"/>
            <a:chOff x="611684" y="1555899"/>
            <a:chExt cx="2808064" cy="2737198"/>
          </a:xfrm>
        </p:grpSpPr>
        <p:sp>
          <p:nvSpPr>
            <p:cNvPr id="244" name="Rectangle 355"/>
            <p:cNvSpPr>
              <a:spLocks noChangeArrowheads="1"/>
            </p:cNvSpPr>
            <p:nvPr/>
          </p:nvSpPr>
          <p:spPr bwMode="auto">
            <a:xfrm>
              <a:off x="797382" y="2131243"/>
              <a:ext cx="2377156" cy="18018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 cap="rnd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Rectangle 355"/>
            <p:cNvSpPr>
              <a:spLocks noChangeArrowheads="1"/>
            </p:cNvSpPr>
            <p:nvPr/>
          </p:nvSpPr>
          <p:spPr bwMode="auto">
            <a:xfrm>
              <a:off x="1188219" y="2780928"/>
              <a:ext cx="1620193" cy="109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cap="rnd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Text Box 350"/>
            <p:cNvSpPr txBox="1">
              <a:spLocks noChangeArrowheads="1"/>
            </p:cNvSpPr>
            <p:nvPr/>
          </p:nvSpPr>
          <p:spPr bwMode="auto">
            <a:xfrm>
              <a:off x="1476053" y="1555899"/>
              <a:ext cx="11525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字选择线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47" name="Text Box 351"/>
            <p:cNvSpPr txBox="1">
              <a:spLocks noChangeArrowheads="1"/>
            </p:cNvSpPr>
            <p:nvPr/>
          </p:nvSpPr>
          <p:spPr bwMode="auto">
            <a:xfrm>
              <a:off x="682303" y="4005759"/>
              <a:ext cx="26654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MOS</a:t>
              </a:r>
              <a:r>
                <a:rPr lang="zh-CN" altLang="en-US" sz="1800" b="1" u="none" dirty="0">
                  <a:latin typeface="宋体" pitchFamily="2" charset="-122"/>
                </a:rPr>
                <a:t>型静态存储元组成</a:t>
              </a:r>
            </a:p>
          </p:txBody>
        </p:sp>
        <p:sp>
          <p:nvSpPr>
            <p:cNvPr id="248" name="Line 354"/>
            <p:cNvSpPr>
              <a:spLocks noChangeShapeType="1"/>
            </p:cNvSpPr>
            <p:nvPr/>
          </p:nvSpPr>
          <p:spPr bwMode="auto">
            <a:xfrm>
              <a:off x="683146" y="1844154"/>
              <a:ext cx="2628652" cy="6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Text Box 356"/>
            <p:cNvSpPr txBox="1">
              <a:spLocks noChangeArrowheads="1"/>
            </p:cNvSpPr>
            <p:nvPr/>
          </p:nvSpPr>
          <p:spPr bwMode="auto">
            <a:xfrm>
              <a:off x="2052316" y="1845171"/>
              <a:ext cx="358775" cy="28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20000" dirty="0">
                  <a:latin typeface="宋体" pitchFamily="2" charset="-122"/>
                </a:rPr>
                <a:t>DD</a:t>
              </a:r>
            </a:p>
          </p:txBody>
        </p:sp>
        <p:sp>
          <p:nvSpPr>
            <p:cNvPr id="250" name="Line 357"/>
            <p:cNvSpPr>
              <a:spLocks noChangeShapeType="1"/>
            </p:cNvSpPr>
            <p:nvPr/>
          </p:nvSpPr>
          <p:spPr bwMode="auto">
            <a:xfrm>
              <a:off x="1259433" y="2275409"/>
              <a:ext cx="1440558" cy="1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358"/>
            <p:cNvSpPr>
              <a:spLocks noChangeShapeType="1"/>
            </p:cNvSpPr>
            <p:nvPr/>
          </p:nvSpPr>
          <p:spPr bwMode="auto">
            <a:xfrm>
              <a:off x="1259036" y="2275409"/>
              <a:ext cx="397" cy="143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359"/>
            <p:cNvSpPr>
              <a:spLocks noChangeShapeType="1"/>
            </p:cNvSpPr>
            <p:nvPr/>
          </p:nvSpPr>
          <p:spPr bwMode="auto">
            <a:xfrm>
              <a:off x="1259433" y="2563391"/>
              <a:ext cx="0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360"/>
            <p:cNvSpPr>
              <a:spLocks noChangeShapeType="1"/>
            </p:cNvSpPr>
            <p:nvPr/>
          </p:nvSpPr>
          <p:spPr bwMode="auto">
            <a:xfrm>
              <a:off x="1475333" y="3209504"/>
              <a:ext cx="1588" cy="146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361"/>
            <p:cNvSpPr>
              <a:spLocks noChangeShapeType="1"/>
            </p:cNvSpPr>
            <p:nvPr/>
          </p:nvSpPr>
          <p:spPr bwMode="auto">
            <a:xfrm>
              <a:off x="1475334" y="3282529"/>
              <a:ext cx="2166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362"/>
            <p:cNvSpPr>
              <a:spLocks noChangeShapeType="1"/>
            </p:cNvSpPr>
            <p:nvPr/>
          </p:nvSpPr>
          <p:spPr bwMode="auto">
            <a:xfrm>
              <a:off x="1259433" y="3353966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363"/>
            <p:cNvSpPr>
              <a:spLocks noChangeShapeType="1"/>
            </p:cNvSpPr>
            <p:nvPr/>
          </p:nvSpPr>
          <p:spPr bwMode="auto">
            <a:xfrm flipH="1">
              <a:off x="682303" y="2204864"/>
              <a:ext cx="2406" cy="1728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364"/>
            <p:cNvSpPr>
              <a:spLocks noChangeShapeType="1"/>
            </p:cNvSpPr>
            <p:nvPr/>
          </p:nvSpPr>
          <p:spPr bwMode="auto">
            <a:xfrm flipV="1">
              <a:off x="1259036" y="3712071"/>
              <a:ext cx="144254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365"/>
            <p:cNvSpPr>
              <a:spLocks noChangeShapeType="1"/>
            </p:cNvSpPr>
            <p:nvPr/>
          </p:nvSpPr>
          <p:spPr bwMode="auto">
            <a:xfrm>
              <a:off x="2701579" y="2276871"/>
              <a:ext cx="0" cy="14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366"/>
            <p:cNvSpPr>
              <a:spLocks noChangeShapeType="1"/>
            </p:cNvSpPr>
            <p:nvPr/>
          </p:nvSpPr>
          <p:spPr bwMode="auto">
            <a:xfrm>
              <a:off x="2701578" y="2562721"/>
              <a:ext cx="0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367"/>
            <p:cNvSpPr>
              <a:spLocks noChangeShapeType="1"/>
            </p:cNvSpPr>
            <p:nvPr/>
          </p:nvSpPr>
          <p:spPr bwMode="auto">
            <a:xfrm flipV="1">
              <a:off x="2268216" y="3281858"/>
              <a:ext cx="215875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368"/>
            <p:cNvSpPr>
              <a:spLocks noChangeShapeType="1"/>
            </p:cNvSpPr>
            <p:nvPr/>
          </p:nvSpPr>
          <p:spPr bwMode="auto">
            <a:xfrm>
              <a:off x="2701578" y="3353296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369"/>
            <p:cNvSpPr>
              <a:spLocks noChangeShapeType="1"/>
            </p:cNvSpPr>
            <p:nvPr/>
          </p:nvSpPr>
          <p:spPr bwMode="auto">
            <a:xfrm flipV="1">
              <a:off x="3059708" y="2848470"/>
              <a:ext cx="217165" cy="2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370"/>
            <p:cNvSpPr>
              <a:spLocks noChangeShapeType="1"/>
            </p:cNvSpPr>
            <p:nvPr/>
          </p:nvSpPr>
          <p:spPr bwMode="auto">
            <a:xfrm>
              <a:off x="3276873" y="2204864"/>
              <a:ext cx="0" cy="1728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371"/>
            <p:cNvSpPr>
              <a:spLocks noChangeShapeType="1"/>
            </p:cNvSpPr>
            <p:nvPr/>
          </p:nvSpPr>
          <p:spPr bwMode="auto">
            <a:xfrm flipH="1">
              <a:off x="1979291" y="3715247"/>
              <a:ext cx="1587" cy="110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372"/>
            <p:cNvSpPr>
              <a:spLocks noChangeShapeType="1"/>
            </p:cNvSpPr>
            <p:nvPr/>
          </p:nvSpPr>
          <p:spPr bwMode="auto">
            <a:xfrm>
              <a:off x="1043161" y="2848471"/>
              <a:ext cx="215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373"/>
            <p:cNvSpPr>
              <a:spLocks noChangeShapeType="1"/>
            </p:cNvSpPr>
            <p:nvPr/>
          </p:nvSpPr>
          <p:spPr bwMode="auto">
            <a:xfrm flipV="1">
              <a:off x="2268216" y="2851645"/>
              <a:ext cx="433363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374"/>
            <p:cNvSpPr>
              <a:spLocks noChangeShapeType="1"/>
            </p:cNvSpPr>
            <p:nvPr/>
          </p:nvSpPr>
          <p:spPr bwMode="auto">
            <a:xfrm>
              <a:off x="1690366" y="2851646"/>
              <a:ext cx="57785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375"/>
            <p:cNvSpPr>
              <a:spLocks noChangeShapeType="1"/>
            </p:cNvSpPr>
            <p:nvPr/>
          </p:nvSpPr>
          <p:spPr bwMode="auto">
            <a:xfrm flipV="1">
              <a:off x="1691953" y="2851646"/>
              <a:ext cx="576263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376"/>
            <p:cNvSpPr>
              <a:spLocks noChangeShapeType="1"/>
            </p:cNvSpPr>
            <p:nvPr/>
          </p:nvSpPr>
          <p:spPr bwMode="auto">
            <a:xfrm>
              <a:off x="1980878" y="2060972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Oval 377"/>
            <p:cNvSpPr>
              <a:spLocks noChangeArrowheads="1"/>
            </p:cNvSpPr>
            <p:nvPr/>
          </p:nvSpPr>
          <p:spPr bwMode="auto">
            <a:xfrm>
              <a:off x="1945953" y="1989534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" name="Text Box 378"/>
            <p:cNvSpPr txBox="1">
              <a:spLocks noChangeArrowheads="1"/>
            </p:cNvSpPr>
            <p:nvPr/>
          </p:nvSpPr>
          <p:spPr bwMode="auto">
            <a:xfrm>
              <a:off x="1475333" y="3352379"/>
              <a:ext cx="288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</a:p>
          </p:txBody>
        </p:sp>
        <p:sp>
          <p:nvSpPr>
            <p:cNvPr id="272" name="Text Box 379"/>
            <p:cNvSpPr txBox="1">
              <a:spLocks noChangeArrowheads="1"/>
            </p:cNvSpPr>
            <p:nvPr/>
          </p:nvSpPr>
          <p:spPr bwMode="auto">
            <a:xfrm>
              <a:off x="2341216" y="3353296"/>
              <a:ext cx="288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273" name="Text Box 380"/>
            <p:cNvSpPr txBox="1">
              <a:spLocks noChangeArrowheads="1"/>
            </p:cNvSpPr>
            <p:nvPr/>
          </p:nvSpPr>
          <p:spPr bwMode="auto">
            <a:xfrm>
              <a:off x="1288008" y="2850729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274" name="Text Box 381"/>
            <p:cNvSpPr txBox="1">
              <a:spLocks noChangeArrowheads="1"/>
            </p:cNvSpPr>
            <p:nvPr/>
          </p:nvSpPr>
          <p:spPr bwMode="auto">
            <a:xfrm>
              <a:off x="2504728" y="2850059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B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275" name="Text Box 382"/>
            <p:cNvSpPr txBox="1">
              <a:spLocks noChangeArrowheads="1"/>
            </p:cNvSpPr>
            <p:nvPr/>
          </p:nvSpPr>
          <p:spPr bwMode="auto">
            <a:xfrm>
              <a:off x="611684" y="1915939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276" name="Text Box 383"/>
            <p:cNvSpPr txBox="1">
              <a:spLocks noChangeArrowheads="1"/>
            </p:cNvSpPr>
            <p:nvPr/>
          </p:nvSpPr>
          <p:spPr bwMode="auto">
            <a:xfrm>
              <a:off x="3203848" y="191683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77" name="Line 384"/>
            <p:cNvSpPr>
              <a:spLocks noChangeShapeType="1"/>
            </p:cNvSpPr>
            <p:nvPr/>
          </p:nvSpPr>
          <p:spPr bwMode="auto">
            <a:xfrm>
              <a:off x="3203848" y="1945407"/>
              <a:ext cx="1428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385"/>
            <p:cNvSpPr>
              <a:spLocks noChangeShapeType="1"/>
            </p:cNvSpPr>
            <p:nvPr/>
          </p:nvSpPr>
          <p:spPr bwMode="auto">
            <a:xfrm>
              <a:off x="1403895" y="3138066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386"/>
            <p:cNvSpPr>
              <a:spLocks noChangeShapeType="1"/>
            </p:cNvSpPr>
            <p:nvPr/>
          </p:nvSpPr>
          <p:spPr bwMode="auto">
            <a:xfrm>
              <a:off x="1259433" y="3209504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387"/>
            <p:cNvSpPr>
              <a:spLocks noChangeShapeType="1"/>
            </p:cNvSpPr>
            <p:nvPr/>
          </p:nvSpPr>
          <p:spPr bwMode="auto">
            <a:xfrm>
              <a:off x="1259433" y="3353966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388"/>
            <p:cNvSpPr>
              <a:spLocks noChangeShapeType="1"/>
            </p:cNvSpPr>
            <p:nvPr/>
          </p:nvSpPr>
          <p:spPr bwMode="auto">
            <a:xfrm>
              <a:off x="2485678" y="3208834"/>
              <a:ext cx="1588" cy="146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389"/>
            <p:cNvSpPr>
              <a:spLocks noChangeShapeType="1"/>
            </p:cNvSpPr>
            <p:nvPr/>
          </p:nvSpPr>
          <p:spPr bwMode="auto">
            <a:xfrm>
              <a:off x="2558703" y="3137396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390"/>
            <p:cNvSpPr>
              <a:spLocks noChangeShapeType="1"/>
            </p:cNvSpPr>
            <p:nvPr/>
          </p:nvSpPr>
          <p:spPr bwMode="auto">
            <a:xfrm>
              <a:off x="2557116" y="3208834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391"/>
            <p:cNvSpPr>
              <a:spLocks noChangeShapeType="1"/>
            </p:cNvSpPr>
            <p:nvPr/>
          </p:nvSpPr>
          <p:spPr bwMode="auto">
            <a:xfrm>
              <a:off x="2557116" y="3353296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392"/>
            <p:cNvSpPr>
              <a:spLocks noChangeShapeType="1"/>
            </p:cNvSpPr>
            <p:nvPr/>
          </p:nvSpPr>
          <p:spPr bwMode="auto">
            <a:xfrm>
              <a:off x="2485678" y="2418259"/>
              <a:ext cx="1588" cy="146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393"/>
            <p:cNvSpPr>
              <a:spLocks noChangeShapeType="1"/>
            </p:cNvSpPr>
            <p:nvPr/>
          </p:nvSpPr>
          <p:spPr bwMode="auto">
            <a:xfrm>
              <a:off x="2558703" y="2346821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394"/>
            <p:cNvSpPr>
              <a:spLocks noChangeShapeType="1"/>
            </p:cNvSpPr>
            <p:nvPr/>
          </p:nvSpPr>
          <p:spPr bwMode="auto">
            <a:xfrm>
              <a:off x="2557116" y="2418259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395"/>
            <p:cNvSpPr>
              <a:spLocks noChangeShapeType="1"/>
            </p:cNvSpPr>
            <p:nvPr/>
          </p:nvSpPr>
          <p:spPr bwMode="auto">
            <a:xfrm>
              <a:off x="2557116" y="2562721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396"/>
            <p:cNvSpPr>
              <a:spLocks noChangeShapeType="1"/>
            </p:cNvSpPr>
            <p:nvPr/>
          </p:nvSpPr>
          <p:spPr bwMode="auto">
            <a:xfrm>
              <a:off x="2341216" y="2491284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397"/>
            <p:cNvSpPr>
              <a:spLocks noChangeShapeType="1"/>
            </p:cNvSpPr>
            <p:nvPr/>
          </p:nvSpPr>
          <p:spPr bwMode="auto">
            <a:xfrm>
              <a:off x="2341216" y="2276872"/>
              <a:ext cx="0" cy="214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398"/>
            <p:cNvSpPr>
              <a:spLocks noChangeShapeType="1"/>
            </p:cNvSpPr>
            <p:nvPr/>
          </p:nvSpPr>
          <p:spPr bwMode="auto">
            <a:xfrm>
              <a:off x="1475333" y="2418929"/>
              <a:ext cx="1588" cy="146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399"/>
            <p:cNvSpPr>
              <a:spLocks noChangeShapeType="1"/>
            </p:cNvSpPr>
            <p:nvPr/>
          </p:nvSpPr>
          <p:spPr bwMode="auto">
            <a:xfrm>
              <a:off x="1403895" y="2347491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400"/>
            <p:cNvSpPr>
              <a:spLocks noChangeShapeType="1"/>
            </p:cNvSpPr>
            <p:nvPr/>
          </p:nvSpPr>
          <p:spPr bwMode="auto">
            <a:xfrm>
              <a:off x="1259433" y="2418929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401"/>
            <p:cNvSpPr>
              <a:spLocks noChangeShapeType="1"/>
            </p:cNvSpPr>
            <p:nvPr/>
          </p:nvSpPr>
          <p:spPr bwMode="auto">
            <a:xfrm>
              <a:off x="1259433" y="2563391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402"/>
            <p:cNvSpPr>
              <a:spLocks noChangeShapeType="1"/>
            </p:cNvSpPr>
            <p:nvPr/>
          </p:nvSpPr>
          <p:spPr bwMode="auto">
            <a:xfrm>
              <a:off x="1475333" y="2491954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403"/>
            <p:cNvSpPr>
              <a:spLocks noChangeShapeType="1"/>
            </p:cNvSpPr>
            <p:nvPr/>
          </p:nvSpPr>
          <p:spPr bwMode="auto">
            <a:xfrm>
              <a:off x="1621383" y="2275409"/>
              <a:ext cx="0" cy="2165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404"/>
            <p:cNvSpPr>
              <a:spLocks noChangeShapeType="1"/>
            </p:cNvSpPr>
            <p:nvPr/>
          </p:nvSpPr>
          <p:spPr bwMode="auto">
            <a:xfrm>
              <a:off x="1836416" y="3825876"/>
              <a:ext cx="28733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405"/>
            <p:cNvSpPr>
              <a:spLocks noChangeShapeType="1"/>
            </p:cNvSpPr>
            <p:nvPr/>
          </p:nvSpPr>
          <p:spPr bwMode="auto">
            <a:xfrm flipH="1">
              <a:off x="2915246" y="2633241"/>
              <a:ext cx="1444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406"/>
            <p:cNvSpPr>
              <a:spLocks noChangeShapeType="1"/>
            </p:cNvSpPr>
            <p:nvPr/>
          </p:nvSpPr>
          <p:spPr bwMode="auto">
            <a:xfrm>
              <a:off x="2843808" y="2706266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407"/>
            <p:cNvSpPr>
              <a:spLocks noChangeShapeType="1"/>
            </p:cNvSpPr>
            <p:nvPr/>
          </p:nvSpPr>
          <p:spPr bwMode="auto">
            <a:xfrm>
              <a:off x="2915246" y="2707854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408"/>
            <p:cNvSpPr>
              <a:spLocks noChangeShapeType="1"/>
            </p:cNvSpPr>
            <p:nvPr/>
          </p:nvSpPr>
          <p:spPr bwMode="auto">
            <a:xfrm>
              <a:off x="3059708" y="2706266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409"/>
            <p:cNvSpPr>
              <a:spLocks noChangeShapeType="1"/>
            </p:cNvSpPr>
            <p:nvPr/>
          </p:nvSpPr>
          <p:spPr bwMode="auto">
            <a:xfrm>
              <a:off x="682303" y="2848470"/>
              <a:ext cx="216396" cy="2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410"/>
            <p:cNvSpPr>
              <a:spLocks noChangeShapeType="1"/>
            </p:cNvSpPr>
            <p:nvPr/>
          </p:nvSpPr>
          <p:spPr bwMode="auto">
            <a:xfrm flipH="1">
              <a:off x="897111" y="2633241"/>
              <a:ext cx="1444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411"/>
            <p:cNvSpPr>
              <a:spLocks noChangeShapeType="1"/>
            </p:cNvSpPr>
            <p:nvPr/>
          </p:nvSpPr>
          <p:spPr bwMode="auto">
            <a:xfrm>
              <a:off x="825674" y="2706266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412"/>
            <p:cNvSpPr>
              <a:spLocks noChangeShapeType="1"/>
            </p:cNvSpPr>
            <p:nvPr/>
          </p:nvSpPr>
          <p:spPr bwMode="auto">
            <a:xfrm>
              <a:off x="897111" y="2707854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413"/>
            <p:cNvSpPr>
              <a:spLocks noChangeShapeType="1"/>
            </p:cNvSpPr>
            <p:nvPr/>
          </p:nvSpPr>
          <p:spPr bwMode="auto">
            <a:xfrm>
              <a:off x="1041574" y="2706266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Text Box 415"/>
            <p:cNvSpPr txBox="1">
              <a:spLocks noChangeArrowheads="1"/>
            </p:cNvSpPr>
            <p:nvPr/>
          </p:nvSpPr>
          <p:spPr bwMode="auto">
            <a:xfrm>
              <a:off x="2915246" y="2850729"/>
              <a:ext cx="288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>
                  <a:latin typeface="宋体" pitchFamily="2" charset="-122"/>
                </a:rPr>
                <a:t>6</a:t>
              </a:r>
            </a:p>
          </p:txBody>
        </p:sp>
        <p:sp>
          <p:nvSpPr>
            <p:cNvPr id="308" name="Text Box 416"/>
            <p:cNvSpPr txBox="1">
              <a:spLocks noChangeArrowheads="1"/>
            </p:cNvSpPr>
            <p:nvPr/>
          </p:nvSpPr>
          <p:spPr bwMode="auto">
            <a:xfrm>
              <a:off x="2267744" y="2492896"/>
              <a:ext cx="288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309" name="Text Box 417"/>
            <p:cNvSpPr txBox="1">
              <a:spLocks noChangeArrowheads="1"/>
            </p:cNvSpPr>
            <p:nvPr/>
          </p:nvSpPr>
          <p:spPr bwMode="auto">
            <a:xfrm>
              <a:off x="1546771" y="2492896"/>
              <a:ext cx="288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310" name="Line 418"/>
            <p:cNvSpPr>
              <a:spLocks noChangeShapeType="1"/>
            </p:cNvSpPr>
            <p:nvPr/>
          </p:nvSpPr>
          <p:spPr bwMode="auto">
            <a:xfrm flipV="1">
              <a:off x="1259433" y="2848470"/>
              <a:ext cx="4309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419"/>
            <p:cNvSpPr>
              <a:spLocks noChangeShapeType="1"/>
            </p:cNvSpPr>
            <p:nvPr/>
          </p:nvSpPr>
          <p:spPr bwMode="auto">
            <a:xfrm>
              <a:off x="2701578" y="2851645"/>
              <a:ext cx="213668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352"/>
            <p:cNvSpPr>
              <a:spLocks noChangeShapeType="1"/>
            </p:cNvSpPr>
            <p:nvPr/>
          </p:nvSpPr>
          <p:spPr bwMode="auto">
            <a:xfrm>
              <a:off x="2988271" y="1845171"/>
              <a:ext cx="0" cy="7896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353"/>
            <p:cNvSpPr>
              <a:spLocks noChangeShapeType="1"/>
            </p:cNvSpPr>
            <p:nvPr/>
          </p:nvSpPr>
          <p:spPr bwMode="auto">
            <a:xfrm>
              <a:off x="971724" y="1845171"/>
              <a:ext cx="0" cy="7896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Text Box 414"/>
            <p:cNvSpPr txBox="1">
              <a:spLocks noChangeArrowheads="1"/>
            </p:cNvSpPr>
            <p:nvPr/>
          </p:nvSpPr>
          <p:spPr bwMode="auto">
            <a:xfrm>
              <a:off x="898699" y="2850729"/>
              <a:ext cx="288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</a:p>
          </p:txBody>
        </p:sp>
      </p:grpSp>
      <p:sp>
        <p:nvSpPr>
          <p:cNvPr id="242" name="Text Box 264"/>
          <p:cNvSpPr txBox="1">
            <a:spLocks noChangeArrowheads="1"/>
          </p:cNvSpPr>
          <p:nvPr/>
        </p:nvSpPr>
        <p:spPr bwMode="auto">
          <a:xfrm>
            <a:off x="179512" y="4293096"/>
            <a:ext cx="2592288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*保持方法：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*读出方法：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41" name="Text Box 264"/>
          <p:cNvSpPr txBox="1">
            <a:spLocks noChangeArrowheads="1"/>
          </p:cNvSpPr>
          <p:nvPr/>
        </p:nvSpPr>
        <p:spPr bwMode="auto">
          <a:xfrm>
            <a:off x="3059832" y="1484784"/>
            <a:ext cx="2592288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*存储原理：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*写入方法：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3" name="AutoShape 338"/>
          <p:cNvSpPr>
            <a:spLocks/>
          </p:cNvSpPr>
          <p:nvPr/>
        </p:nvSpPr>
        <p:spPr bwMode="auto">
          <a:xfrm>
            <a:off x="3458818" y="3429000"/>
            <a:ext cx="1545230" cy="324000"/>
          </a:xfrm>
          <a:prstGeom prst="borderCallout2">
            <a:avLst>
              <a:gd name="adj1" fmla="val 50722"/>
              <a:gd name="adj2" fmla="val 494"/>
              <a:gd name="adj3" fmla="val 51955"/>
              <a:gd name="adj4" fmla="val -11896"/>
              <a:gd name="adj5" fmla="val -301087"/>
              <a:gd name="adj6" fmla="val -6091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800" b="1" u="none" dirty="0">
                <a:latin typeface="宋体" pitchFamily="2" charset="-122"/>
              </a:rPr>
              <a:t>用作上拉电阻</a:t>
            </a:r>
          </a:p>
        </p:txBody>
      </p:sp>
      <p:sp>
        <p:nvSpPr>
          <p:cNvPr id="1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DA34-E53E-42F3-AF03-DE2237B09B4A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86101" name="Text Box 85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存储元的组成原理        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了解操作方法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6186" name="Text Box 170"/>
          <p:cNvSpPr txBox="1">
            <a:spLocks noChangeArrowheads="1"/>
          </p:cNvSpPr>
          <p:nvPr/>
        </p:nvSpPr>
        <p:spPr bwMode="auto">
          <a:xfrm>
            <a:off x="179388" y="4470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一、静态</a:t>
            </a:r>
            <a:r>
              <a:rPr lang="en-US" altLang="zh-CN" b="1" u="none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RAM</a:t>
            </a:r>
            <a:r>
              <a:rPr lang="en-US" altLang="zh-CN" sz="2200" b="1" u="none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200" u="none" dirty="0">
                <a:latin typeface="+mn-lt"/>
                <a:ea typeface="黑体" pitchFamily="2" charset="-122"/>
              </a:rPr>
              <a:t>Static RAM</a:t>
            </a:r>
            <a:r>
              <a:rPr lang="zh-CN" altLang="en-US" sz="2200" u="none" dirty="0">
                <a:latin typeface="+mn-lt"/>
                <a:ea typeface="黑体" pitchFamily="2" charset="-122"/>
              </a:rPr>
              <a:t>，</a:t>
            </a:r>
            <a:r>
              <a:rPr lang="en-US" altLang="zh-CN" sz="2200" u="none" dirty="0">
                <a:latin typeface="+mn-lt"/>
                <a:ea typeface="+mn-ea"/>
              </a:rPr>
              <a:t>SRAM</a:t>
            </a:r>
            <a:r>
              <a:rPr lang="en-US" altLang="zh-CN" sz="2200" b="1" u="none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86471" name="AutoShape 45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 Box 348"/>
          <p:cNvSpPr txBox="1">
            <a:spLocks noChangeArrowheads="1"/>
          </p:cNvSpPr>
          <p:nvPr/>
        </p:nvSpPr>
        <p:spPr bwMode="auto">
          <a:xfrm>
            <a:off x="3851920" y="1477233"/>
            <a:ext cx="51126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  </a:t>
            </a:r>
            <a:r>
              <a:rPr lang="zh-CN" altLang="en-US" b="1" u="none" dirty="0">
                <a:latin typeface="宋体" pitchFamily="2" charset="-122"/>
              </a:rPr>
              <a:t>若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导通</a:t>
            </a:r>
            <a:r>
              <a:rPr lang="zh-CN" altLang="en-US" b="1" u="none" baseline="-18000" dirty="0">
                <a:latin typeface="+mn-lt"/>
              </a:rPr>
              <a:t>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zh-CN" altLang="en-US" b="1" u="none" baseline="-18000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A=V</a:t>
            </a:r>
            <a:r>
              <a:rPr lang="zh-CN" altLang="en-US" b="1" u="none" baseline="-20000" dirty="0">
                <a:latin typeface="宋体" pitchFamily="2" charset="-122"/>
              </a:rPr>
              <a:t>地</a:t>
            </a:r>
            <a:r>
              <a:rPr lang="zh-CN" altLang="en-US" b="1" u="none" baseline="-20000" dirty="0">
                <a:latin typeface="+mn-lt"/>
              </a:rPr>
              <a:t>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zh-CN" altLang="en-US" b="1" u="none" baseline="-18000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截止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zh-CN" altLang="en-US" b="1" u="none" baseline="-18000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B=V</a:t>
            </a:r>
            <a:r>
              <a:rPr lang="zh-CN" altLang="en-US" b="1" u="none" baseline="-18000" dirty="0">
                <a:latin typeface="宋体" pitchFamily="2" charset="-122"/>
              </a:rPr>
              <a:t>高</a:t>
            </a:r>
            <a:r>
              <a:rPr lang="zh-CN" altLang="en-US" b="1" u="none" baseline="-18000" dirty="0">
                <a:latin typeface="+mn-lt"/>
              </a:rPr>
              <a:t>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zh-CN" altLang="en-US" b="1" u="none" baseline="-18000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更导通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稳态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07" name="Group 273"/>
          <p:cNvGrpSpPr>
            <a:grpSpLocks/>
          </p:cNvGrpSpPr>
          <p:nvPr/>
        </p:nvGrpSpPr>
        <p:grpSpPr bwMode="auto">
          <a:xfrm>
            <a:off x="3779912" y="2502396"/>
            <a:ext cx="5113263" cy="1790700"/>
            <a:chOff x="2575" y="1299"/>
            <a:chExt cx="3040" cy="1128"/>
          </a:xfrm>
        </p:grpSpPr>
        <p:sp>
          <p:nvSpPr>
            <p:cNvPr id="208" name="Text Box 266"/>
            <p:cNvSpPr txBox="1">
              <a:spLocks noChangeArrowheads="1"/>
            </p:cNvSpPr>
            <p:nvPr/>
          </p:nvSpPr>
          <p:spPr bwMode="auto">
            <a:xfrm>
              <a:off x="2575" y="1299"/>
              <a:ext cx="3040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      </a:t>
              </a:r>
              <a:r>
                <a:rPr lang="en-US" altLang="zh-CN" b="1" u="none" dirty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线上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加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正脉冲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宽度≥写延迟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→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5</a:t>
              </a:r>
              <a:r>
                <a:rPr lang="zh-CN" altLang="en-US" b="1" u="none" dirty="0">
                  <a:latin typeface="宋体" pitchFamily="2" charset="-122"/>
                </a:rPr>
                <a:t>和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6</a:t>
              </a:r>
              <a:r>
                <a:rPr lang="zh-CN" altLang="en-US" b="1" u="none" dirty="0">
                  <a:latin typeface="宋体" pitchFamily="2" charset="-122"/>
                </a:rPr>
                <a:t>导通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写入期间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zh-CN" altLang="en-US" b="1" u="none" dirty="0">
                  <a:latin typeface="宋体" pitchFamily="2" charset="-122"/>
                </a:rPr>
                <a:t>；</a:t>
              </a:r>
            </a:p>
            <a:p>
              <a:pPr>
                <a:lnSpc>
                  <a:spcPct val="11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     ②写</a:t>
              </a:r>
              <a:r>
                <a:rPr lang="en-US" altLang="zh-CN" b="1" u="none" dirty="0">
                  <a:latin typeface="宋体" pitchFamily="2" charset="-122"/>
                </a:rPr>
                <a:t>0</a:t>
              </a:r>
              <a:r>
                <a:rPr lang="zh-CN" altLang="en-US" b="1" u="none" dirty="0"/>
                <a:t>时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D=V</a:t>
              </a:r>
              <a:r>
                <a:rPr lang="zh-CN" altLang="en-US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地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、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D=V</a:t>
              </a:r>
              <a:r>
                <a:rPr lang="zh-CN" altLang="en-US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中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→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截止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→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导通；反之则写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209" name="Line 267"/>
            <p:cNvSpPr>
              <a:spLocks noChangeShapeType="1"/>
            </p:cNvSpPr>
            <p:nvPr/>
          </p:nvSpPr>
          <p:spPr bwMode="auto">
            <a:xfrm>
              <a:off x="5029" y="1886"/>
              <a:ext cx="9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0" name="Group 420"/>
          <p:cNvGrpSpPr>
            <a:grpSpLocks/>
          </p:cNvGrpSpPr>
          <p:nvPr/>
        </p:nvGrpSpPr>
        <p:grpSpPr bwMode="auto">
          <a:xfrm>
            <a:off x="467793" y="1776363"/>
            <a:ext cx="2627313" cy="858838"/>
            <a:chOff x="3152" y="482"/>
            <a:chExt cx="1655" cy="541"/>
          </a:xfrm>
        </p:grpSpPr>
        <p:sp>
          <p:nvSpPr>
            <p:cNvPr id="211" name="Line 421"/>
            <p:cNvSpPr>
              <a:spLocks noChangeShapeType="1"/>
            </p:cNvSpPr>
            <p:nvPr/>
          </p:nvSpPr>
          <p:spPr bwMode="auto">
            <a:xfrm>
              <a:off x="4604" y="482"/>
              <a:ext cx="1" cy="49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22"/>
            <p:cNvSpPr>
              <a:spLocks noChangeShapeType="1"/>
            </p:cNvSpPr>
            <p:nvPr/>
          </p:nvSpPr>
          <p:spPr bwMode="auto">
            <a:xfrm>
              <a:off x="3332" y="482"/>
              <a:ext cx="1" cy="49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23"/>
            <p:cNvSpPr>
              <a:spLocks noChangeShapeType="1"/>
            </p:cNvSpPr>
            <p:nvPr/>
          </p:nvSpPr>
          <p:spPr bwMode="auto">
            <a:xfrm>
              <a:off x="3152" y="482"/>
              <a:ext cx="1655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24"/>
            <p:cNvSpPr>
              <a:spLocks noChangeShapeType="1"/>
            </p:cNvSpPr>
            <p:nvPr/>
          </p:nvSpPr>
          <p:spPr bwMode="auto">
            <a:xfrm flipH="1">
              <a:off x="4558" y="977"/>
              <a:ext cx="91" cy="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425"/>
            <p:cNvSpPr>
              <a:spLocks noChangeShapeType="1"/>
            </p:cNvSpPr>
            <p:nvPr/>
          </p:nvSpPr>
          <p:spPr bwMode="auto">
            <a:xfrm>
              <a:off x="4513" y="1023"/>
              <a:ext cx="18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26"/>
            <p:cNvSpPr>
              <a:spLocks noChangeShapeType="1"/>
            </p:cNvSpPr>
            <p:nvPr/>
          </p:nvSpPr>
          <p:spPr bwMode="auto">
            <a:xfrm flipH="1">
              <a:off x="3286" y="977"/>
              <a:ext cx="91" cy="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27"/>
            <p:cNvSpPr>
              <a:spLocks noChangeShapeType="1"/>
            </p:cNvSpPr>
            <p:nvPr/>
          </p:nvSpPr>
          <p:spPr bwMode="auto">
            <a:xfrm>
              <a:off x="3241" y="1023"/>
              <a:ext cx="18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" name="Text Box 264"/>
          <p:cNvSpPr txBox="1">
            <a:spLocks noChangeArrowheads="1"/>
          </p:cNvSpPr>
          <p:nvPr/>
        </p:nvSpPr>
        <p:spPr bwMode="auto">
          <a:xfrm>
            <a:off x="2095798" y="4293096"/>
            <a:ext cx="600459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W=V</a:t>
            </a:r>
            <a:r>
              <a:rPr lang="zh-CN" altLang="en-US" b="1" u="none" baseline="-20000" dirty="0">
                <a:solidFill>
                  <a:schemeClr val="accent2"/>
                </a:solidFill>
                <a:latin typeface="宋体" pitchFamily="2" charset="-122"/>
              </a:rPr>
              <a:t>地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5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截止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及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状态保持不变</a:t>
            </a:r>
          </a:p>
        </p:txBody>
      </p:sp>
      <p:grpSp>
        <p:nvGrpSpPr>
          <p:cNvPr id="219" name="Group 458"/>
          <p:cNvGrpSpPr>
            <a:grpSpLocks/>
          </p:cNvGrpSpPr>
          <p:nvPr/>
        </p:nvGrpSpPr>
        <p:grpSpPr bwMode="auto">
          <a:xfrm>
            <a:off x="179388" y="4797425"/>
            <a:ext cx="8713787" cy="1511300"/>
            <a:chOff x="113" y="3022"/>
            <a:chExt cx="5489" cy="952"/>
          </a:xfrm>
        </p:grpSpPr>
        <p:sp>
          <p:nvSpPr>
            <p:cNvPr id="220" name="Text Box 269"/>
            <p:cNvSpPr txBox="1">
              <a:spLocks noChangeArrowheads="1"/>
            </p:cNvSpPr>
            <p:nvPr/>
          </p:nvSpPr>
          <p:spPr bwMode="auto">
            <a:xfrm>
              <a:off x="113" y="3022"/>
              <a:ext cx="5489" cy="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30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          </a:t>
              </a:r>
              <a:r>
                <a:rPr lang="en-US" altLang="zh-CN" b="1" u="none" dirty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线上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加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正脉冲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→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5</a:t>
              </a:r>
              <a:r>
                <a:rPr lang="zh-CN" altLang="en-US" b="1" u="none" dirty="0">
                  <a:latin typeface="宋体" pitchFamily="2" charset="-122"/>
                </a:rPr>
                <a:t>和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6</a:t>
              </a:r>
              <a:r>
                <a:rPr lang="zh-CN" altLang="en-US" b="1" u="none" dirty="0">
                  <a:latin typeface="宋体" pitchFamily="2" charset="-122"/>
                </a:rPr>
                <a:t>导通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读出期间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zh-CN" altLang="en-US" b="1" u="none" dirty="0">
                  <a:latin typeface="宋体" pitchFamily="2" charset="-122"/>
                </a:rPr>
                <a:t>；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         </a:t>
              </a:r>
              <a:r>
                <a:rPr lang="zh-CN" altLang="en-US" b="1" u="none" dirty="0">
                  <a:latin typeface="宋体" pitchFamily="2" charset="-122"/>
                </a:rPr>
                <a:t>②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D=D=V</a:t>
              </a:r>
              <a:r>
                <a:rPr lang="zh-CN" altLang="en-US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中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→</a:t>
              </a:r>
              <a:r>
                <a:rPr lang="en-US" altLang="zh-CN" b="1" u="none" dirty="0">
                  <a:latin typeface="宋体" pitchFamily="2" charset="-122"/>
                </a:rPr>
                <a:t>D</a:t>
              </a:r>
              <a:r>
                <a:rPr lang="zh-CN" altLang="en-US" b="1" u="none" dirty="0">
                  <a:latin typeface="宋体" pitchFamily="2" charset="-122"/>
                </a:rPr>
                <a:t>或</a:t>
              </a:r>
              <a:r>
                <a:rPr lang="en-US" altLang="zh-CN" b="1" u="none" dirty="0">
                  <a:latin typeface="宋体" pitchFamily="2" charset="-122"/>
                </a:rPr>
                <a:t>D</a:t>
              </a:r>
              <a:r>
                <a:rPr lang="zh-CN" altLang="en-US" b="1" u="none" dirty="0">
                  <a:latin typeface="宋体" pitchFamily="2" charset="-122"/>
                </a:rPr>
                <a:t>上电压产生变化</a:t>
              </a:r>
              <a:r>
                <a:rPr lang="en-US" altLang="zh-CN" sz="2000" b="1" u="none" dirty="0">
                  <a:latin typeface="宋体" pitchFamily="2" charset="-122"/>
                </a:rPr>
                <a:t>(0</a:t>
              </a:r>
              <a:r>
                <a:rPr lang="zh-CN" altLang="en-US" sz="2000" b="1" u="none" dirty="0">
                  <a:latin typeface="宋体" pitchFamily="2" charset="-122"/>
                </a:rPr>
                <a:t>时</a:t>
              </a:r>
              <a:r>
                <a:rPr lang="en-US" altLang="zh-CN" sz="2000" b="1" u="none" dirty="0">
                  <a:latin typeface="宋体" pitchFamily="2" charset="-122"/>
                </a:rPr>
                <a:t>D</a:t>
              </a:r>
              <a:r>
                <a:rPr lang="zh-CN" altLang="en-US" sz="2000" b="1" u="none" dirty="0"/>
                <a:t>电压下降</a:t>
              </a:r>
              <a:r>
                <a:rPr lang="en-US" altLang="zh-CN" sz="2000" b="1" u="none" dirty="0">
                  <a:latin typeface="宋体" pitchFamily="2" charset="-122"/>
                </a:rPr>
                <a:t>) 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→</a:t>
              </a:r>
              <a:r>
                <a:rPr lang="zh-CN" altLang="en-US" b="1" u="none" dirty="0">
                  <a:latin typeface="宋体" pitchFamily="2" charset="-122"/>
                </a:rPr>
                <a:t>用</a:t>
              </a:r>
              <a:r>
                <a:rPr lang="zh-CN" altLang="en-US" b="1" dirty="0">
                  <a:latin typeface="宋体" pitchFamily="2" charset="-122"/>
                </a:rPr>
                <a:t>差分放大器</a:t>
              </a:r>
              <a:r>
                <a:rPr lang="zh-CN" altLang="en-US" b="1" u="none" dirty="0">
                  <a:latin typeface="宋体" pitchFamily="2" charset="-122"/>
                </a:rPr>
                <a:t>可检测出所存信息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→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及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状态不变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solidFill>
                    <a:srgbClr val="0070C0"/>
                  </a:solidFill>
                  <a:latin typeface="宋体" pitchFamily="2" charset="-122"/>
                </a:rPr>
                <a:t>非破坏性读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21" name="Line 270"/>
            <p:cNvSpPr>
              <a:spLocks noChangeShapeType="1"/>
            </p:cNvSpPr>
            <p:nvPr/>
          </p:nvSpPr>
          <p:spPr bwMode="auto">
            <a:xfrm>
              <a:off x="2021" y="3403"/>
              <a:ext cx="9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71"/>
            <p:cNvSpPr>
              <a:spLocks noChangeShapeType="1"/>
            </p:cNvSpPr>
            <p:nvPr/>
          </p:nvSpPr>
          <p:spPr bwMode="auto">
            <a:xfrm>
              <a:off x="2923" y="3403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3" name="Group 428"/>
          <p:cNvGrpSpPr>
            <a:grpSpLocks/>
          </p:cNvGrpSpPr>
          <p:nvPr/>
        </p:nvGrpSpPr>
        <p:grpSpPr bwMode="auto">
          <a:xfrm>
            <a:off x="466477" y="2134891"/>
            <a:ext cx="2593975" cy="1727201"/>
            <a:chOff x="3061" y="755"/>
            <a:chExt cx="1634" cy="1088"/>
          </a:xfrm>
        </p:grpSpPr>
        <p:grpSp>
          <p:nvGrpSpPr>
            <p:cNvPr id="224" name="Group 429"/>
            <p:cNvGrpSpPr>
              <a:grpSpLocks/>
            </p:cNvGrpSpPr>
            <p:nvPr/>
          </p:nvGrpSpPr>
          <p:grpSpPr bwMode="auto">
            <a:xfrm>
              <a:off x="3061" y="755"/>
              <a:ext cx="136" cy="1088"/>
              <a:chOff x="3061" y="755"/>
              <a:chExt cx="136" cy="1088"/>
            </a:xfrm>
          </p:grpSpPr>
          <p:sp>
            <p:nvSpPr>
              <p:cNvPr id="231" name="Line 430"/>
              <p:cNvSpPr>
                <a:spLocks noChangeShapeType="1"/>
              </p:cNvSpPr>
              <p:nvPr/>
            </p:nvSpPr>
            <p:spPr bwMode="auto">
              <a:xfrm>
                <a:off x="3061" y="755"/>
                <a:ext cx="1" cy="10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Line 432"/>
              <p:cNvSpPr>
                <a:spLocks noChangeShapeType="1"/>
              </p:cNvSpPr>
              <p:nvPr/>
            </p:nvSpPr>
            <p:spPr bwMode="auto">
              <a:xfrm>
                <a:off x="3061" y="1161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Line 433"/>
              <p:cNvSpPr>
                <a:spLocks noChangeShapeType="1"/>
              </p:cNvSpPr>
              <p:nvPr/>
            </p:nvSpPr>
            <p:spPr bwMode="auto">
              <a:xfrm>
                <a:off x="3196" y="1071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" name="Group 435"/>
            <p:cNvGrpSpPr>
              <a:grpSpLocks/>
            </p:cNvGrpSpPr>
            <p:nvPr/>
          </p:nvGrpSpPr>
          <p:grpSpPr bwMode="auto">
            <a:xfrm>
              <a:off x="4559" y="755"/>
              <a:ext cx="136" cy="1088"/>
              <a:chOff x="4559" y="755"/>
              <a:chExt cx="136" cy="1088"/>
            </a:xfrm>
          </p:grpSpPr>
          <p:sp>
            <p:nvSpPr>
              <p:cNvPr id="226" name="Line 436"/>
              <p:cNvSpPr>
                <a:spLocks noChangeShapeType="1"/>
              </p:cNvSpPr>
              <p:nvPr/>
            </p:nvSpPr>
            <p:spPr bwMode="auto">
              <a:xfrm>
                <a:off x="4559" y="1161"/>
                <a:ext cx="136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Line 437"/>
              <p:cNvSpPr>
                <a:spLocks noChangeShapeType="1"/>
              </p:cNvSpPr>
              <p:nvPr/>
            </p:nvSpPr>
            <p:spPr bwMode="auto">
              <a:xfrm flipH="1">
                <a:off x="4695" y="755"/>
                <a:ext cx="0" cy="10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439"/>
              <p:cNvSpPr>
                <a:spLocks noChangeShapeType="1"/>
              </p:cNvSpPr>
              <p:nvPr/>
            </p:nvSpPr>
            <p:spPr bwMode="auto">
              <a:xfrm>
                <a:off x="4559" y="1070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237" name="直接箭头连接符 236"/>
          <p:cNvCxnSpPr/>
          <p:nvPr/>
        </p:nvCxnSpPr>
        <p:spPr bwMode="auto">
          <a:xfrm flipV="1">
            <a:off x="3132187" y="2961035"/>
            <a:ext cx="4320133" cy="14760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90099"/>
            </a:solidFill>
            <a:prstDash val="sysDash"/>
            <a:round/>
            <a:headEnd type="arrow" w="med" len="med"/>
            <a:tailEnd type="arrow"/>
          </a:ln>
          <a:effectLst/>
        </p:spPr>
      </p:cxnSp>
      <p:sp>
        <p:nvSpPr>
          <p:cNvPr id="239" name="AutoShape 17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5" name="Group 441"/>
          <p:cNvGrpSpPr>
            <a:grpSpLocks/>
          </p:cNvGrpSpPr>
          <p:nvPr/>
        </p:nvGrpSpPr>
        <p:grpSpPr bwMode="auto">
          <a:xfrm>
            <a:off x="1043856" y="2783210"/>
            <a:ext cx="1441450" cy="574675"/>
            <a:chOff x="3651" y="1161"/>
            <a:chExt cx="908" cy="362"/>
          </a:xfrm>
        </p:grpSpPr>
        <p:grpSp>
          <p:nvGrpSpPr>
            <p:cNvPr id="316" name="Group 442"/>
            <p:cNvGrpSpPr>
              <a:grpSpLocks/>
            </p:cNvGrpSpPr>
            <p:nvPr/>
          </p:nvGrpSpPr>
          <p:grpSpPr bwMode="auto">
            <a:xfrm>
              <a:off x="3742" y="1161"/>
              <a:ext cx="817" cy="362"/>
              <a:chOff x="3742" y="1161"/>
              <a:chExt cx="817" cy="362"/>
            </a:xfrm>
          </p:grpSpPr>
          <p:sp>
            <p:nvSpPr>
              <p:cNvPr id="323" name="Line 443"/>
              <p:cNvSpPr>
                <a:spLocks noChangeShapeType="1"/>
              </p:cNvSpPr>
              <p:nvPr/>
            </p:nvSpPr>
            <p:spPr bwMode="auto">
              <a:xfrm>
                <a:off x="3787" y="1387"/>
                <a:ext cx="1" cy="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" name="Line 444"/>
              <p:cNvSpPr>
                <a:spLocks noChangeShapeType="1"/>
              </p:cNvSpPr>
              <p:nvPr/>
            </p:nvSpPr>
            <p:spPr bwMode="auto">
              <a:xfrm flipV="1">
                <a:off x="3787" y="1430"/>
                <a:ext cx="136" cy="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" name="Line 445"/>
              <p:cNvSpPr>
                <a:spLocks noChangeShapeType="1"/>
              </p:cNvSpPr>
              <p:nvPr/>
            </p:nvSpPr>
            <p:spPr bwMode="auto">
              <a:xfrm>
                <a:off x="4286" y="1161"/>
                <a:ext cx="273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6" name="Line 446"/>
              <p:cNvSpPr>
                <a:spLocks noChangeShapeType="1"/>
              </p:cNvSpPr>
              <p:nvPr/>
            </p:nvSpPr>
            <p:spPr bwMode="auto">
              <a:xfrm flipV="1">
                <a:off x="3923" y="1162"/>
                <a:ext cx="363" cy="2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" name="Line 447"/>
              <p:cNvSpPr>
                <a:spLocks noChangeShapeType="1"/>
              </p:cNvSpPr>
              <p:nvPr/>
            </p:nvSpPr>
            <p:spPr bwMode="auto">
              <a:xfrm>
                <a:off x="3742" y="134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" name="Group 448"/>
            <p:cNvGrpSpPr>
              <a:grpSpLocks/>
            </p:cNvGrpSpPr>
            <p:nvPr/>
          </p:nvGrpSpPr>
          <p:grpSpPr bwMode="auto">
            <a:xfrm>
              <a:off x="3651" y="1162"/>
              <a:ext cx="818" cy="361"/>
              <a:chOff x="3651" y="1162"/>
              <a:chExt cx="818" cy="361"/>
            </a:xfrm>
          </p:grpSpPr>
          <p:sp>
            <p:nvSpPr>
              <p:cNvPr id="318" name="Line 449"/>
              <p:cNvSpPr>
                <a:spLocks noChangeShapeType="1"/>
              </p:cNvSpPr>
              <p:nvPr/>
            </p:nvSpPr>
            <p:spPr bwMode="auto">
              <a:xfrm flipV="1">
                <a:off x="4286" y="1433"/>
                <a:ext cx="13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" name="Line 450"/>
              <p:cNvSpPr>
                <a:spLocks noChangeShapeType="1"/>
              </p:cNvSpPr>
              <p:nvPr/>
            </p:nvSpPr>
            <p:spPr bwMode="auto">
              <a:xfrm>
                <a:off x="3922" y="1162"/>
                <a:ext cx="364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" name="Line 451"/>
              <p:cNvSpPr>
                <a:spLocks noChangeShapeType="1"/>
              </p:cNvSpPr>
              <p:nvPr/>
            </p:nvSpPr>
            <p:spPr bwMode="auto">
              <a:xfrm>
                <a:off x="4423" y="1387"/>
                <a:ext cx="1" cy="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" name="Line 452"/>
              <p:cNvSpPr>
                <a:spLocks noChangeShapeType="1"/>
              </p:cNvSpPr>
              <p:nvPr/>
            </p:nvSpPr>
            <p:spPr bwMode="auto">
              <a:xfrm>
                <a:off x="4469" y="134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" name="Line 453"/>
              <p:cNvSpPr>
                <a:spLocks noChangeShapeType="1"/>
              </p:cNvSpPr>
              <p:nvPr/>
            </p:nvSpPr>
            <p:spPr bwMode="auto">
              <a:xfrm>
                <a:off x="3651" y="1162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823665" y="2634954"/>
            <a:ext cx="1876425" cy="146050"/>
            <a:chOff x="823665" y="2634954"/>
            <a:chExt cx="1876425" cy="146050"/>
          </a:xfrm>
        </p:grpSpPr>
        <p:sp>
          <p:nvSpPr>
            <p:cNvPr id="126" name="Line 431"/>
            <p:cNvSpPr>
              <a:spLocks noChangeShapeType="1"/>
            </p:cNvSpPr>
            <p:nvPr/>
          </p:nvSpPr>
          <p:spPr bwMode="auto">
            <a:xfrm flipV="1">
              <a:off x="823665" y="2777829"/>
              <a:ext cx="2159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434"/>
            <p:cNvSpPr>
              <a:spLocks noChangeShapeType="1"/>
            </p:cNvSpPr>
            <p:nvPr/>
          </p:nvSpPr>
          <p:spPr bwMode="auto">
            <a:xfrm>
              <a:off x="825252" y="2634954"/>
              <a:ext cx="0" cy="142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438"/>
            <p:cNvSpPr>
              <a:spLocks noChangeShapeType="1"/>
            </p:cNvSpPr>
            <p:nvPr/>
          </p:nvSpPr>
          <p:spPr bwMode="auto">
            <a:xfrm>
              <a:off x="2700090" y="2636541"/>
              <a:ext cx="0" cy="1428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440"/>
            <p:cNvSpPr>
              <a:spLocks noChangeShapeType="1"/>
            </p:cNvSpPr>
            <p:nvPr/>
          </p:nvSpPr>
          <p:spPr bwMode="auto">
            <a:xfrm flipV="1">
              <a:off x="2484190" y="2781004"/>
              <a:ext cx="2159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5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75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xit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  <p:bldP spid="241" grpId="0"/>
      <p:bldP spid="193" grpId="0" animBg="1"/>
      <p:bldP spid="193" grpId="1" animBg="1"/>
      <p:bldP spid="86101" grpId="0"/>
      <p:bldP spid="121" grpId="0"/>
      <p:bldP spid="21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5574602" y="825031"/>
            <a:ext cx="3389886" cy="5124249"/>
            <a:chOff x="5574728" y="825031"/>
            <a:chExt cx="3389886" cy="5124249"/>
          </a:xfrm>
        </p:grpSpPr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5574728" y="1052735"/>
              <a:ext cx="3245744" cy="489654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92"/>
            <p:cNvSpPr txBox="1">
              <a:spLocks noChangeArrowheads="1"/>
            </p:cNvSpPr>
            <p:nvPr/>
          </p:nvSpPr>
          <p:spPr bwMode="auto">
            <a:xfrm>
              <a:off x="5653636" y="4995208"/>
              <a:ext cx="2304255" cy="306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装入</a:t>
              </a:r>
              <a:r>
                <a:rPr lang="zh-CN" altLang="en-US" sz="1800" b="1" u="none" dirty="0">
                  <a:latin typeface="宋体" pitchFamily="2" charset="-122"/>
                </a:rPr>
                <a:t>目标页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到页框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13" name="Text Box 95"/>
            <p:cNvSpPr txBox="1">
              <a:spLocks noChangeArrowheads="1"/>
            </p:cNvSpPr>
            <p:nvPr/>
          </p:nvSpPr>
          <p:spPr bwMode="auto">
            <a:xfrm>
              <a:off x="5655150" y="1178513"/>
              <a:ext cx="1725161" cy="5943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辅存地址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spc="-100" dirty="0">
                  <a:latin typeface="宋体" pitchFamily="2" charset="-122"/>
                </a:rPr>
                <a:t>(</a:t>
              </a:r>
              <a:r>
                <a:rPr lang="zh-CN" altLang="en-US" sz="1800" b="1" u="none" spc="-100" dirty="0">
                  <a:latin typeface="宋体" pitchFamily="2" charset="-122"/>
                </a:rPr>
                <a:t>查外页表</a:t>
              </a:r>
              <a:r>
                <a:rPr lang="en-US" altLang="zh-CN" sz="1800" b="1" u="none" spc="-100" dirty="0">
                  <a:latin typeface="宋体" pitchFamily="2" charset="-122"/>
                </a:rPr>
                <a:t>)</a:t>
              </a:r>
              <a:endParaRPr lang="zh-CN" altLang="en-US" sz="1800" b="1" u="none" spc="-100" dirty="0">
                <a:latin typeface="宋体" pitchFamily="2" charset="-122"/>
              </a:endParaRPr>
            </a:p>
          </p:txBody>
        </p:sp>
        <p:sp>
          <p:nvSpPr>
            <p:cNvPr id="114" name="AutoShape 105"/>
            <p:cNvSpPr>
              <a:spLocks noChangeArrowheads="1"/>
            </p:cNvSpPr>
            <p:nvPr/>
          </p:nvSpPr>
          <p:spPr bwMode="auto">
            <a:xfrm>
              <a:off x="5940151" y="1988840"/>
              <a:ext cx="1152129" cy="33986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/>
                <a:t>成功？</a:t>
              </a:r>
              <a:endParaRPr lang="zh-CN" altLang="en-US" b="1" u="none" dirty="0"/>
            </a:p>
          </p:txBody>
        </p:sp>
        <p:cxnSp>
          <p:nvCxnSpPr>
            <p:cNvPr id="115" name="直接箭头连接符 114"/>
            <p:cNvCxnSpPr>
              <a:stCxn id="113" idx="2"/>
              <a:endCxn id="114" idx="0"/>
            </p:cNvCxnSpPr>
            <p:nvPr/>
          </p:nvCxnSpPr>
          <p:spPr bwMode="auto">
            <a:xfrm flipH="1">
              <a:off x="6516216" y="1772816"/>
              <a:ext cx="1515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>
              <a:stCxn id="114" idx="2"/>
              <a:endCxn id="117" idx="0"/>
            </p:cNvCxnSpPr>
            <p:nvPr/>
          </p:nvCxnSpPr>
          <p:spPr bwMode="auto">
            <a:xfrm>
              <a:off x="6516216" y="2328700"/>
              <a:ext cx="1516" cy="3082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AutoShape 114"/>
            <p:cNvSpPr>
              <a:spLocks noChangeArrowheads="1"/>
            </p:cNvSpPr>
            <p:nvPr/>
          </p:nvSpPr>
          <p:spPr bwMode="auto">
            <a:xfrm>
              <a:off x="5655150" y="2636912"/>
              <a:ext cx="1725164" cy="355604"/>
            </a:xfrm>
            <a:prstGeom prst="flowChartDecision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空页框</a:t>
              </a:r>
              <a:r>
                <a:rPr lang="en-US" altLang="zh-CN" sz="1800" b="1" u="none" dirty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8" name="Text Box 117"/>
            <p:cNvSpPr txBox="1">
              <a:spLocks noChangeArrowheads="1"/>
            </p:cNvSpPr>
            <p:nvPr/>
          </p:nvSpPr>
          <p:spPr bwMode="auto">
            <a:xfrm>
              <a:off x="6301707" y="2978712"/>
              <a:ext cx="214314" cy="234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9" name="Text Box 121"/>
            <p:cNvSpPr txBox="1">
              <a:spLocks noChangeArrowheads="1"/>
            </p:cNvSpPr>
            <p:nvPr/>
          </p:nvSpPr>
          <p:spPr bwMode="auto">
            <a:xfrm>
              <a:off x="7380312" y="2580779"/>
              <a:ext cx="143892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20" name="Text Box 124"/>
            <p:cNvSpPr txBox="1">
              <a:spLocks noChangeArrowheads="1"/>
            </p:cNvSpPr>
            <p:nvPr/>
          </p:nvSpPr>
          <p:spPr bwMode="auto">
            <a:xfrm>
              <a:off x="5653634" y="3284662"/>
              <a:ext cx="1728192" cy="306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>
                  <a:latin typeface="宋体" pitchFamily="2" charset="-122"/>
                </a:rPr>
                <a:t>牺牲页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1" name="Text Box 128"/>
            <p:cNvSpPr txBox="1">
              <a:spLocks noChangeArrowheads="1"/>
            </p:cNvSpPr>
            <p:nvPr/>
          </p:nvSpPr>
          <p:spPr bwMode="auto">
            <a:xfrm>
              <a:off x="8172400" y="4077072"/>
              <a:ext cx="432048" cy="17280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缺页处理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软件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2" name="直接箭头连接符 75"/>
            <p:cNvCxnSpPr>
              <a:stCxn id="117" idx="3"/>
            </p:cNvCxnSpPr>
            <p:nvPr/>
          </p:nvCxnSpPr>
          <p:spPr bwMode="auto">
            <a:xfrm flipH="1">
              <a:off x="6517792" y="2814714"/>
              <a:ext cx="862522" cy="2043744"/>
            </a:xfrm>
            <a:prstGeom prst="bentConnector4">
              <a:avLst>
                <a:gd name="adj1" fmla="val -32394"/>
                <a:gd name="adj2" fmla="val 10002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>
              <a:stCxn id="120" idx="2"/>
              <a:endCxn id="126" idx="0"/>
            </p:cNvCxnSpPr>
            <p:nvPr/>
          </p:nvCxnSpPr>
          <p:spPr bwMode="auto">
            <a:xfrm>
              <a:off x="6517730" y="3590662"/>
              <a:ext cx="758" cy="1983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81"/>
            <p:cNvCxnSpPr>
              <a:stCxn id="125" idx="2"/>
            </p:cNvCxnSpPr>
            <p:nvPr/>
          </p:nvCxnSpPr>
          <p:spPr bwMode="auto">
            <a:xfrm flipH="1">
              <a:off x="6516216" y="4743112"/>
              <a:ext cx="1514" cy="251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 Box 126"/>
            <p:cNvSpPr txBox="1">
              <a:spLocks noChangeArrowheads="1"/>
            </p:cNvSpPr>
            <p:nvPr/>
          </p:nvSpPr>
          <p:spPr bwMode="auto">
            <a:xfrm>
              <a:off x="5653634" y="4437112"/>
              <a:ext cx="1728192" cy="306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页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交换区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6" name="AutoShape 114"/>
            <p:cNvSpPr>
              <a:spLocks noChangeArrowheads="1"/>
            </p:cNvSpPr>
            <p:nvPr/>
          </p:nvSpPr>
          <p:spPr bwMode="auto">
            <a:xfrm>
              <a:off x="5655150" y="3789040"/>
              <a:ext cx="1726676" cy="372262"/>
            </a:xfrm>
            <a:prstGeom prst="flowChartDecision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页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被</a:t>
              </a:r>
              <a:r>
                <a:rPr lang="zh-CN" altLang="en-US" sz="1800" b="1" u="none" dirty="0">
                  <a:latin typeface="宋体" pitchFamily="2" charset="-122"/>
                </a:rPr>
                <a:t>写过</a:t>
              </a:r>
              <a:r>
                <a:rPr lang="en-US" altLang="zh-CN" sz="1800" b="1" u="none" dirty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7" name="直接箭头连接符 126"/>
            <p:cNvCxnSpPr>
              <a:stCxn id="126" idx="2"/>
              <a:endCxn id="125" idx="0"/>
            </p:cNvCxnSpPr>
            <p:nvPr/>
          </p:nvCxnSpPr>
          <p:spPr bwMode="auto">
            <a:xfrm flipH="1">
              <a:off x="6517730" y="4161302"/>
              <a:ext cx="758" cy="2758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直接箭头连接符 127"/>
            <p:cNvCxnSpPr>
              <a:stCxn id="117" idx="2"/>
              <a:endCxn id="120" idx="0"/>
            </p:cNvCxnSpPr>
            <p:nvPr/>
          </p:nvCxnSpPr>
          <p:spPr bwMode="auto">
            <a:xfrm flipH="1">
              <a:off x="6517730" y="2992516"/>
              <a:ext cx="2" cy="2921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直接箭头连接符 128"/>
            <p:cNvCxnSpPr>
              <a:stCxn id="126" idx="3"/>
            </p:cNvCxnSpPr>
            <p:nvPr/>
          </p:nvCxnSpPr>
          <p:spPr bwMode="auto">
            <a:xfrm>
              <a:off x="7381826" y="3975171"/>
              <a:ext cx="2865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2" name="Text Box 117"/>
            <p:cNvSpPr txBox="1">
              <a:spLocks noChangeArrowheads="1"/>
            </p:cNvSpPr>
            <p:nvPr/>
          </p:nvSpPr>
          <p:spPr bwMode="auto">
            <a:xfrm>
              <a:off x="6314407" y="2316343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36" name="Text Box 121"/>
            <p:cNvSpPr txBox="1">
              <a:spLocks noChangeArrowheads="1"/>
            </p:cNvSpPr>
            <p:nvPr/>
          </p:nvSpPr>
          <p:spPr bwMode="auto">
            <a:xfrm>
              <a:off x="7092280" y="1916832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37" name="Text Box 121"/>
            <p:cNvSpPr txBox="1">
              <a:spLocks noChangeArrowheads="1"/>
            </p:cNvSpPr>
            <p:nvPr/>
          </p:nvSpPr>
          <p:spPr bwMode="auto">
            <a:xfrm>
              <a:off x="7381826" y="3740692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38" name="Text Box 117"/>
            <p:cNvSpPr txBox="1">
              <a:spLocks noChangeArrowheads="1"/>
            </p:cNvSpPr>
            <p:nvPr/>
          </p:nvSpPr>
          <p:spPr bwMode="auto">
            <a:xfrm>
              <a:off x="6308057" y="4149204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39" name="Text Box 118"/>
            <p:cNvSpPr txBox="1">
              <a:spLocks noChangeArrowheads="1"/>
            </p:cNvSpPr>
            <p:nvPr/>
          </p:nvSpPr>
          <p:spPr bwMode="auto">
            <a:xfrm>
              <a:off x="5653636" y="5517232"/>
              <a:ext cx="2304255" cy="306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修改</a:t>
              </a:r>
              <a:r>
                <a:rPr lang="zh-CN" altLang="en-US" sz="1800" b="1" u="none" dirty="0">
                  <a:latin typeface="宋体" pitchFamily="2" charset="-122"/>
                </a:rPr>
                <a:t>页表项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第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 bwMode="auto">
            <a:xfrm>
              <a:off x="6516216" y="5301208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310"/>
            <p:cNvCxnSpPr/>
            <p:nvPr/>
          </p:nvCxnSpPr>
          <p:spPr bwMode="auto">
            <a:xfrm rot="5400000" flipH="1" flipV="1">
              <a:off x="5244392" y="2103011"/>
              <a:ext cx="4998201" cy="2442242"/>
            </a:xfrm>
            <a:prstGeom prst="bentConnector3">
              <a:avLst>
                <a:gd name="adj1" fmla="val -46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7084660" y="2160698"/>
              <a:ext cx="288032" cy="26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4" name="Text Box 299"/>
          <p:cNvSpPr txBox="1">
            <a:spLocks noChangeArrowheads="1"/>
          </p:cNvSpPr>
          <p:nvPr/>
        </p:nvSpPr>
        <p:spPr bwMode="auto">
          <a:xfrm>
            <a:off x="611437" y="5991671"/>
            <a:ext cx="4392611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3-4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P139—34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35(</a:t>
            </a:r>
            <a:r>
              <a:rPr lang="zh-CN" altLang="en-US" b="1" u="none" dirty="0">
                <a:latin typeface="宋体" pitchFamily="2" charset="-122"/>
              </a:rPr>
              <a:t>选做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100</a:t>
            </a:fld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 bwMode="auto">
          <a:xfrm rot="5400000" flipH="1" flipV="1">
            <a:off x="2523825" y="1286146"/>
            <a:ext cx="1501042" cy="1304146"/>
          </a:xfrm>
          <a:prstGeom prst="bentConnector3">
            <a:avLst>
              <a:gd name="adj1" fmla="val 11650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接箭头连接符 75"/>
          <p:cNvCxnSpPr/>
          <p:nvPr/>
        </p:nvCxnSpPr>
        <p:spPr bwMode="auto">
          <a:xfrm rot="10800000">
            <a:off x="1474249" y="3479922"/>
            <a:ext cx="2455018" cy="21451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310"/>
          <p:cNvCxnSpPr/>
          <p:nvPr/>
        </p:nvCxnSpPr>
        <p:spPr bwMode="auto">
          <a:xfrm rot="10800000" flipV="1">
            <a:off x="1470148" y="825031"/>
            <a:ext cx="7494340" cy="281744"/>
          </a:xfrm>
          <a:prstGeom prst="bentConnector3">
            <a:avLst>
              <a:gd name="adj1" fmla="val 10007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Text Box 260"/>
          <p:cNvSpPr txBox="1">
            <a:spLocks noChangeArrowheads="1"/>
          </p:cNvSpPr>
          <p:nvPr/>
        </p:nvSpPr>
        <p:spPr bwMode="auto">
          <a:xfrm>
            <a:off x="179388" y="3461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、页式虚拟存储器工作过程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6530181" y="1178514"/>
            <a:ext cx="2218157" cy="2466510"/>
            <a:chOff x="6530307" y="1178514"/>
            <a:chExt cx="2218157" cy="2466510"/>
          </a:xfrm>
        </p:grpSpPr>
        <p:sp>
          <p:nvSpPr>
            <p:cNvPr id="149" name="Text Box 517"/>
            <p:cNvSpPr txBox="1">
              <a:spLocks noChangeArrowheads="1"/>
            </p:cNvSpPr>
            <p:nvPr/>
          </p:nvSpPr>
          <p:spPr bwMode="auto">
            <a:xfrm>
              <a:off x="7668346" y="1394537"/>
              <a:ext cx="1080118" cy="59430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虚存</a:t>
              </a:r>
              <a:r>
                <a:rPr lang="en-US" altLang="zh-CN" sz="1800" b="1" u="none" dirty="0"/>
                <a:t>-</a:t>
              </a:r>
              <a:r>
                <a:rPr lang="zh-CN" altLang="en-US" sz="1800" b="1" u="none" dirty="0"/>
                <a:t>文件地址</a:t>
              </a:r>
              <a:r>
                <a:rPr lang="zh-CN" altLang="en-US" sz="1800" b="1" u="none" dirty="0">
                  <a:solidFill>
                    <a:srgbClr val="FF3399"/>
                  </a:solidFill>
                </a:rPr>
                <a:t>变换</a:t>
              </a:r>
            </a:p>
          </p:txBody>
        </p:sp>
        <p:cxnSp>
          <p:nvCxnSpPr>
            <p:cNvPr id="150" name="直接箭头连接符 49"/>
            <p:cNvCxnSpPr/>
            <p:nvPr/>
          </p:nvCxnSpPr>
          <p:spPr bwMode="auto">
            <a:xfrm flipV="1">
              <a:off x="7092280" y="1178514"/>
              <a:ext cx="433562" cy="98025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1" name="AutoShape 105"/>
            <p:cNvSpPr>
              <a:spLocks noChangeArrowheads="1"/>
            </p:cNvSpPr>
            <p:nvPr/>
          </p:nvSpPr>
          <p:spPr bwMode="auto">
            <a:xfrm>
              <a:off x="7668346" y="2316343"/>
              <a:ext cx="1080118" cy="37239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/>
                <a:t>成功</a:t>
              </a:r>
              <a:r>
                <a:rPr lang="en-US" altLang="zh-CN" sz="1800" b="1" u="none" dirty="0">
                  <a:latin typeface="+mn-ea"/>
                  <a:ea typeface="+mn-ea"/>
                </a:rPr>
                <a:t>?</a:t>
              </a:r>
              <a:endParaRPr lang="zh-CN" altLang="en-US" b="1" u="none" dirty="0">
                <a:latin typeface="+mn-ea"/>
                <a:ea typeface="+mn-ea"/>
              </a:endParaRPr>
            </a:p>
          </p:txBody>
        </p:sp>
        <p:cxnSp>
          <p:nvCxnSpPr>
            <p:cNvPr id="152" name="直接箭头连接符 151"/>
            <p:cNvCxnSpPr>
              <a:stCxn id="149" idx="2"/>
              <a:endCxn id="151" idx="0"/>
            </p:cNvCxnSpPr>
            <p:nvPr/>
          </p:nvCxnSpPr>
          <p:spPr bwMode="auto">
            <a:xfrm>
              <a:off x="8208405" y="1988840"/>
              <a:ext cx="0" cy="327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H="1">
              <a:off x="6530307" y="2505596"/>
              <a:ext cx="1148465" cy="45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154"/>
            <p:cNvCxnSpPr>
              <a:stCxn id="151" idx="2"/>
              <a:endCxn id="160" idx="0"/>
            </p:cNvCxnSpPr>
            <p:nvPr/>
          </p:nvCxnSpPr>
          <p:spPr bwMode="auto">
            <a:xfrm flipH="1">
              <a:off x="8208404" y="2688740"/>
              <a:ext cx="1" cy="3348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6" name="Text Box 121"/>
            <p:cNvSpPr txBox="1">
              <a:spLocks noChangeArrowheads="1"/>
            </p:cNvSpPr>
            <p:nvPr/>
          </p:nvSpPr>
          <p:spPr bwMode="auto">
            <a:xfrm>
              <a:off x="8009334" y="2668662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157" name="直接箭头连接符 62"/>
            <p:cNvCxnSpPr>
              <a:endCxn id="149" idx="0"/>
            </p:cNvCxnSpPr>
            <p:nvPr/>
          </p:nvCxnSpPr>
          <p:spPr bwMode="auto">
            <a:xfrm>
              <a:off x="7525086" y="1196752"/>
              <a:ext cx="683319" cy="19778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9" name="Text Box 121"/>
            <p:cNvSpPr txBox="1">
              <a:spLocks noChangeArrowheads="1"/>
            </p:cNvSpPr>
            <p:nvPr/>
          </p:nvSpPr>
          <p:spPr bwMode="auto">
            <a:xfrm>
              <a:off x="7524452" y="2266624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60" name="Text Box 517"/>
            <p:cNvSpPr txBox="1">
              <a:spLocks noChangeArrowheads="1"/>
            </p:cNvSpPr>
            <p:nvPr/>
          </p:nvSpPr>
          <p:spPr bwMode="auto">
            <a:xfrm>
              <a:off x="7884368" y="3023593"/>
              <a:ext cx="648072" cy="62143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系统异常</a:t>
              </a:r>
            </a:p>
          </p:txBody>
        </p:sp>
      </p:grpSp>
      <p:cxnSp>
        <p:nvCxnSpPr>
          <p:cNvPr id="109" name="直接箭头连接符 176"/>
          <p:cNvCxnSpPr/>
          <p:nvPr/>
        </p:nvCxnSpPr>
        <p:spPr bwMode="auto">
          <a:xfrm flipV="1">
            <a:off x="4710706" y="1171889"/>
            <a:ext cx="1800000" cy="1004400"/>
          </a:xfrm>
          <a:prstGeom prst="bentConnector4">
            <a:avLst>
              <a:gd name="adj1" fmla="val 36662"/>
              <a:gd name="adj2" fmla="val 122799"/>
            </a:avLst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4" name="组合 23"/>
          <p:cNvGrpSpPr/>
          <p:nvPr/>
        </p:nvGrpSpPr>
        <p:grpSpPr>
          <a:xfrm>
            <a:off x="390026" y="1106776"/>
            <a:ext cx="2232247" cy="4428424"/>
            <a:chOff x="251520" y="1106776"/>
            <a:chExt cx="2232247" cy="4428424"/>
          </a:xfrm>
        </p:grpSpPr>
        <p:sp>
          <p:nvSpPr>
            <p:cNvPr id="4" name="Text Box 104"/>
            <p:cNvSpPr txBox="1">
              <a:spLocks noChangeArrowheads="1"/>
            </p:cNvSpPr>
            <p:nvPr/>
          </p:nvSpPr>
          <p:spPr bwMode="auto">
            <a:xfrm>
              <a:off x="467544" y="1667921"/>
              <a:ext cx="1728192" cy="6076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查</a:t>
              </a:r>
              <a:r>
                <a:rPr lang="en-US" altLang="zh-CN" sz="1800" b="1" u="none" dirty="0">
                  <a:latin typeface="宋体" pitchFamily="2" charset="-122"/>
                </a:rPr>
                <a:t>TLB)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" name="AutoShape 105"/>
            <p:cNvSpPr>
              <a:spLocks noChangeArrowheads="1"/>
            </p:cNvSpPr>
            <p:nvPr/>
          </p:nvSpPr>
          <p:spPr bwMode="auto">
            <a:xfrm>
              <a:off x="467544" y="2523462"/>
              <a:ext cx="1728192" cy="328209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成功？</a:t>
              </a:r>
              <a:endParaRPr lang="zh-CN" altLang="en-US" b="1" u="none" dirty="0"/>
            </a:p>
          </p:txBody>
        </p:sp>
        <p:sp>
          <p:nvSpPr>
            <p:cNvPr id="6" name="AutoShape 112"/>
            <p:cNvSpPr>
              <a:spLocks noChangeArrowheads="1"/>
            </p:cNvSpPr>
            <p:nvPr/>
          </p:nvSpPr>
          <p:spPr bwMode="auto">
            <a:xfrm>
              <a:off x="251520" y="1106776"/>
              <a:ext cx="2160240" cy="306000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lIns="36000" tIns="18000" rIns="36000" bIns="180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接收虚地址</a:t>
              </a:r>
              <a:r>
                <a:rPr lang="en-US" altLang="zh-CN" sz="1800" b="1" u="none" dirty="0">
                  <a:latin typeface="宋体" pitchFamily="2" charset="-122"/>
                </a:rPr>
                <a:t>(VP=j)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7" name="AutoShape 116"/>
            <p:cNvSpPr>
              <a:spLocks noChangeArrowheads="1"/>
            </p:cNvSpPr>
            <p:nvPr/>
          </p:nvSpPr>
          <p:spPr bwMode="auto">
            <a:xfrm>
              <a:off x="251520" y="5229200"/>
              <a:ext cx="2160588" cy="306000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通知</a:t>
              </a:r>
              <a:r>
                <a:rPr lang="en-US" altLang="zh-CN" sz="18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" name="Text Box 118"/>
            <p:cNvSpPr txBox="1">
              <a:spLocks noChangeArrowheads="1"/>
            </p:cNvSpPr>
            <p:nvPr/>
          </p:nvSpPr>
          <p:spPr bwMode="auto">
            <a:xfrm>
              <a:off x="331730" y="4508797"/>
              <a:ext cx="2008021" cy="30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r>
                <a:rPr lang="en-US" altLang="zh-CN" sz="1800" b="1" u="none" dirty="0">
                  <a:latin typeface="宋体" pitchFamily="2" charset="-122"/>
                </a:rPr>
                <a:t>/Cache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" name="直接箭头连接符 8"/>
            <p:cNvCxnSpPr>
              <a:stCxn id="4" idx="2"/>
              <a:endCxn id="5" idx="0"/>
            </p:cNvCxnSpPr>
            <p:nvPr/>
          </p:nvCxnSpPr>
          <p:spPr bwMode="auto">
            <a:xfrm>
              <a:off x="1331640" y="2275607"/>
              <a:ext cx="0" cy="2478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62"/>
            <p:cNvCxnSpPr>
              <a:stCxn id="5" idx="2"/>
              <a:endCxn id="8" idx="0"/>
            </p:cNvCxnSpPr>
            <p:nvPr/>
          </p:nvCxnSpPr>
          <p:spPr bwMode="auto">
            <a:xfrm>
              <a:off x="1331640" y="2851671"/>
              <a:ext cx="4101" cy="16571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8" idx="2"/>
            </p:cNvCxnSpPr>
            <p:nvPr/>
          </p:nvCxnSpPr>
          <p:spPr bwMode="auto">
            <a:xfrm>
              <a:off x="1335741" y="4814797"/>
              <a:ext cx="1" cy="4105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endCxn id="4" idx="0"/>
            </p:cNvCxnSpPr>
            <p:nvPr/>
          </p:nvCxnSpPr>
          <p:spPr bwMode="auto">
            <a:xfrm flipH="1">
              <a:off x="1331640" y="1412776"/>
              <a:ext cx="4102" cy="2551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117"/>
            <p:cNvSpPr txBox="1">
              <a:spLocks noChangeArrowheads="1"/>
            </p:cNvSpPr>
            <p:nvPr/>
          </p:nvSpPr>
          <p:spPr bwMode="auto">
            <a:xfrm>
              <a:off x="1115170" y="2851671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9" name="Text Box 117"/>
            <p:cNvSpPr txBox="1">
              <a:spLocks noChangeArrowheads="1"/>
            </p:cNvSpPr>
            <p:nvPr/>
          </p:nvSpPr>
          <p:spPr bwMode="auto">
            <a:xfrm>
              <a:off x="2195736" y="2437209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2195735" y="2678574"/>
              <a:ext cx="288032" cy="26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组合 68"/>
          <p:cNvGrpSpPr/>
          <p:nvPr/>
        </p:nvGrpSpPr>
        <p:grpSpPr>
          <a:xfrm>
            <a:off x="2910306" y="1052736"/>
            <a:ext cx="2304256" cy="4572346"/>
            <a:chOff x="2771800" y="1052736"/>
            <a:chExt cx="2304256" cy="4572346"/>
          </a:xfrm>
        </p:grpSpPr>
        <p:sp>
          <p:nvSpPr>
            <p:cNvPr id="46" name="Text Box 128"/>
            <p:cNvSpPr txBox="1">
              <a:spLocks noChangeArrowheads="1"/>
            </p:cNvSpPr>
            <p:nvPr/>
          </p:nvSpPr>
          <p:spPr bwMode="auto">
            <a:xfrm>
              <a:off x="4129107" y="5263677"/>
              <a:ext cx="946949" cy="253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TLB</a:t>
              </a:r>
              <a:r>
                <a:rPr lang="zh-CN" altLang="en-US" sz="1800" b="1" u="none" dirty="0">
                  <a:latin typeface="宋体" pitchFamily="2" charset="-122"/>
                </a:rPr>
                <a:t>缺失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auto">
            <a:xfrm>
              <a:off x="2771800" y="1052736"/>
              <a:ext cx="2304256" cy="446449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4"/>
            <p:cNvSpPr txBox="1">
              <a:spLocks noChangeArrowheads="1"/>
            </p:cNvSpPr>
            <p:nvPr/>
          </p:nvSpPr>
          <p:spPr bwMode="auto">
            <a:xfrm>
              <a:off x="2915816" y="1196752"/>
              <a:ext cx="1744194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查页表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" name="AutoShape 105"/>
            <p:cNvSpPr>
              <a:spLocks noChangeArrowheads="1"/>
            </p:cNvSpPr>
            <p:nvPr/>
          </p:nvSpPr>
          <p:spPr bwMode="auto">
            <a:xfrm>
              <a:off x="2914300" y="2006033"/>
              <a:ext cx="1741991" cy="323056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成功？</a:t>
              </a:r>
              <a:endParaRPr lang="zh-CN" altLang="en-US" b="1" u="none" dirty="0"/>
            </a:p>
          </p:txBody>
        </p:sp>
        <p:cxnSp>
          <p:nvCxnSpPr>
            <p:cNvPr id="13" name="直接箭头连接符 12"/>
            <p:cNvCxnSpPr>
              <a:stCxn id="10" idx="2"/>
              <a:endCxn id="12" idx="0"/>
            </p:cNvCxnSpPr>
            <p:nvPr/>
          </p:nvCxnSpPr>
          <p:spPr bwMode="auto">
            <a:xfrm flipH="1">
              <a:off x="3785296" y="1772816"/>
              <a:ext cx="2617" cy="233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12" idx="2"/>
              <a:endCxn id="30" idx="0"/>
            </p:cNvCxnSpPr>
            <p:nvPr/>
          </p:nvCxnSpPr>
          <p:spPr bwMode="auto">
            <a:xfrm>
              <a:off x="3785296" y="2329089"/>
              <a:ext cx="5462" cy="2323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 Box 117"/>
            <p:cNvSpPr txBox="1">
              <a:spLocks noChangeArrowheads="1"/>
            </p:cNvSpPr>
            <p:nvPr/>
          </p:nvSpPr>
          <p:spPr bwMode="auto">
            <a:xfrm>
              <a:off x="3563888" y="2328700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29" name="Text Box 92"/>
            <p:cNvSpPr txBox="1">
              <a:spLocks noChangeArrowheads="1"/>
            </p:cNvSpPr>
            <p:nvPr/>
          </p:nvSpPr>
          <p:spPr bwMode="auto">
            <a:xfrm>
              <a:off x="2914300" y="4941168"/>
              <a:ext cx="1741990" cy="30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产生</a:t>
              </a:r>
              <a:r>
                <a:rPr lang="en-US" altLang="zh-CN" sz="1800" b="1" u="none" dirty="0">
                  <a:latin typeface="宋体" pitchFamily="2" charset="-122"/>
                </a:rPr>
                <a:t>TLB</a:t>
              </a:r>
              <a:r>
                <a:rPr lang="zh-CN" altLang="en-US" sz="1800" b="1" u="none" dirty="0">
                  <a:latin typeface="宋体" pitchFamily="2" charset="-122"/>
                </a:rPr>
                <a:t>条目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" name="AutoShape 114"/>
            <p:cNvSpPr>
              <a:spLocks noChangeArrowheads="1"/>
            </p:cNvSpPr>
            <p:nvPr/>
          </p:nvSpPr>
          <p:spPr bwMode="auto">
            <a:xfrm>
              <a:off x="2843808" y="2561409"/>
              <a:ext cx="1893900" cy="355604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</a:t>
              </a:r>
              <a:r>
                <a:rPr lang="en-US" altLang="zh-CN" sz="1800" b="1" u="none" dirty="0">
                  <a:latin typeface="宋体" pitchFamily="2" charset="-122"/>
                </a:rPr>
                <a:t>TLB</a:t>
              </a:r>
              <a:r>
                <a:rPr lang="zh-CN" altLang="en-US" sz="1800" b="1" u="none" dirty="0">
                  <a:latin typeface="宋体" pitchFamily="2" charset="-122"/>
                </a:rPr>
                <a:t>条目</a:t>
              </a:r>
              <a:r>
                <a:rPr lang="en-US" altLang="zh-CN" sz="1800" b="1" u="none" dirty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" name="Text Box 117"/>
            <p:cNvSpPr txBox="1">
              <a:spLocks noChangeArrowheads="1"/>
            </p:cNvSpPr>
            <p:nvPr/>
          </p:nvSpPr>
          <p:spPr bwMode="auto">
            <a:xfrm>
              <a:off x="4694693" y="2510182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3562312" y="2903209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3" name="Text Box 124"/>
            <p:cNvSpPr txBox="1">
              <a:spLocks noChangeArrowheads="1"/>
            </p:cNvSpPr>
            <p:nvPr/>
          </p:nvSpPr>
          <p:spPr bwMode="auto">
            <a:xfrm>
              <a:off x="2914301" y="3195008"/>
              <a:ext cx="1752914" cy="30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>
                  <a:latin typeface="宋体" pitchFamily="2" charset="-122"/>
                </a:rPr>
                <a:t>牺牲条目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4" name="直接箭头连接符 75"/>
            <p:cNvCxnSpPr/>
            <p:nvPr/>
          </p:nvCxnSpPr>
          <p:spPr bwMode="auto">
            <a:xfrm rot="5400000">
              <a:off x="3344978" y="3185586"/>
              <a:ext cx="2032847" cy="1141279"/>
            </a:xfrm>
            <a:prstGeom prst="bentConnector3">
              <a:avLst>
                <a:gd name="adj1" fmla="val 9975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>
              <a:stCxn id="33" idx="2"/>
              <a:endCxn id="38" idx="0"/>
            </p:cNvCxnSpPr>
            <p:nvPr/>
          </p:nvCxnSpPr>
          <p:spPr bwMode="auto">
            <a:xfrm>
              <a:off x="3790758" y="3501008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81"/>
            <p:cNvCxnSpPr>
              <a:stCxn id="37" idx="2"/>
              <a:endCxn id="29" idx="0"/>
            </p:cNvCxnSpPr>
            <p:nvPr/>
          </p:nvCxnSpPr>
          <p:spPr bwMode="auto">
            <a:xfrm flipH="1">
              <a:off x="3785295" y="4671104"/>
              <a:ext cx="1" cy="270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Text Box 126"/>
            <p:cNvSpPr txBox="1">
              <a:spLocks noChangeArrowheads="1"/>
            </p:cNvSpPr>
            <p:nvPr/>
          </p:nvSpPr>
          <p:spPr bwMode="auto">
            <a:xfrm>
              <a:off x="2914301" y="4365104"/>
              <a:ext cx="1741989" cy="306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条目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页表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8" name="AutoShape 114"/>
            <p:cNvSpPr>
              <a:spLocks noChangeArrowheads="1"/>
            </p:cNvSpPr>
            <p:nvPr/>
          </p:nvSpPr>
          <p:spPr bwMode="auto">
            <a:xfrm>
              <a:off x="2843809" y="3717032"/>
              <a:ext cx="1893900" cy="372262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条目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需</a:t>
              </a:r>
              <a:r>
                <a:rPr lang="zh-CN" altLang="en-US" sz="1800" b="1" u="none" dirty="0">
                  <a:latin typeface="宋体" pitchFamily="2" charset="-122"/>
                </a:rPr>
                <a:t>写回</a:t>
              </a:r>
              <a:r>
                <a:rPr lang="en-US" altLang="zh-CN" sz="1800" b="1" u="none" dirty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9" name="直接箭头连接符 38"/>
            <p:cNvCxnSpPr>
              <a:stCxn id="38" idx="2"/>
              <a:endCxn id="37" idx="0"/>
            </p:cNvCxnSpPr>
            <p:nvPr/>
          </p:nvCxnSpPr>
          <p:spPr bwMode="auto">
            <a:xfrm flipH="1">
              <a:off x="3785296" y="4089294"/>
              <a:ext cx="5463" cy="2758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0" idx="2"/>
              <a:endCxn id="33" idx="0"/>
            </p:cNvCxnSpPr>
            <p:nvPr/>
          </p:nvCxnSpPr>
          <p:spPr bwMode="auto">
            <a:xfrm>
              <a:off x="3790758" y="2917013"/>
              <a:ext cx="0" cy="2779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8" idx="3"/>
            </p:cNvCxnSpPr>
            <p:nvPr/>
          </p:nvCxnSpPr>
          <p:spPr bwMode="auto">
            <a:xfrm>
              <a:off x="4737709" y="3903163"/>
              <a:ext cx="1943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121"/>
            <p:cNvSpPr txBox="1">
              <a:spLocks noChangeArrowheads="1"/>
            </p:cNvSpPr>
            <p:nvPr/>
          </p:nvSpPr>
          <p:spPr bwMode="auto">
            <a:xfrm>
              <a:off x="4694817" y="3645024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43" name="Text Box 117"/>
            <p:cNvSpPr txBox="1">
              <a:spLocks noChangeArrowheads="1"/>
            </p:cNvSpPr>
            <p:nvPr/>
          </p:nvSpPr>
          <p:spPr bwMode="auto">
            <a:xfrm>
              <a:off x="3572034" y="4077072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Text Box 121"/>
            <p:cNvSpPr txBox="1">
              <a:spLocks noChangeArrowheads="1"/>
            </p:cNvSpPr>
            <p:nvPr/>
          </p:nvSpPr>
          <p:spPr bwMode="auto">
            <a:xfrm>
              <a:off x="4644008" y="1916832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4644008" y="2171746"/>
              <a:ext cx="288032" cy="26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箭头连接符 75"/>
            <p:cNvCxnSpPr>
              <a:stCxn id="29" idx="2"/>
            </p:cNvCxnSpPr>
            <p:nvPr/>
          </p:nvCxnSpPr>
          <p:spPr bwMode="auto">
            <a:xfrm>
              <a:off x="3785295" y="5247168"/>
              <a:ext cx="0" cy="3779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75"/>
            <p:cNvCxnSpPr>
              <a:stCxn id="30" idx="3"/>
            </p:cNvCxnSpPr>
            <p:nvPr/>
          </p:nvCxnSpPr>
          <p:spPr bwMode="auto">
            <a:xfrm>
              <a:off x="4737708" y="2739211"/>
              <a:ext cx="194332" cy="5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  <p:extLst>
      <p:ext uri="{BB962C8B-B14F-4D97-AF65-F5344CB8AC3E}">
        <p14:creationId xmlns:p14="http://schemas.microsoft.com/office/powerpoint/2010/main" val="21380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426-54D0-44A1-9577-C8C33015F96A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芯片的组成</a:t>
            </a:r>
          </a:p>
        </p:txBody>
      </p:sp>
      <p:sp>
        <p:nvSpPr>
          <p:cNvPr id="275558" name="Text Box 102"/>
          <p:cNvSpPr txBox="1">
            <a:spLocks noChangeArrowheads="1"/>
          </p:cNvSpPr>
          <p:nvPr/>
        </p:nvSpPr>
        <p:spPr bwMode="auto">
          <a:xfrm>
            <a:off x="179388" y="829161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基本组成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zh-CN" altLang="en-US" b="1" u="none" spc="-20" dirty="0">
                <a:latin typeface="宋体" pitchFamily="2" charset="-122"/>
              </a:rPr>
              <a:t>包括存储矩阵、地址译码器、</a:t>
            </a:r>
            <a:r>
              <a:rPr lang="en-US" altLang="zh-CN" b="1" u="none" spc="-20" dirty="0">
                <a:latin typeface="宋体" pitchFamily="2" charset="-122"/>
              </a:rPr>
              <a:t>I/O</a:t>
            </a:r>
            <a:r>
              <a:rPr lang="zh-CN" altLang="en-US" b="1" u="none" spc="-20" dirty="0">
                <a:latin typeface="宋体" pitchFamily="2" charset="-122"/>
              </a:rPr>
              <a:t>门、读写电路、控制电路等</a:t>
            </a:r>
          </a:p>
        </p:txBody>
      </p:sp>
      <p:sp>
        <p:nvSpPr>
          <p:cNvPr id="275643" name="Text Box 187"/>
          <p:cNvSpPr txBox="1">
            <a:spLocks noChangeArrowheads="1"/>
          </p:cNvSpPr>
          <p:nvPr/>
        </p:nvSpPr>
        <p:spPr bwMode="auto">
          <a:xfrm>
            <a:off x="179388" y="4714776"/>
            <a:ext cx="8785225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存储矩阵：  </a:t>
            </a:r>
            <a:r>
              <a:rPr lang="en-US" altLang="zh-CN" sz="2000" b="1" u="none" dirty="0">
                <a:latin typeface="宋体" pitchFamily="2" charset="-122"/>
              </a:rPr>
              <a:t>--</a:t>
            </a:r>
            <a:r>
              <a:rPr lang="zh-CN" altLang="en-US" sz="2000" b="1" u="none" dirty="0">
                <a:latin typeface="宋体" pitchFamily="2" charset="-122"/>
              </a:rPr>
              <a:t>又称存储阵列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存储元排列有一维、二维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种方式，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通常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正方形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                                       (</a:t>
            </a:r>
            <a:r>
              <a:rPr lang="zh-CN" altLang="en-US" sz="1800" b="1" u="none" dirty="0">
                <a:latin typeface="宋体" pitchFamily="2" charset="-122"/>
              </a:rPr>
              <a:t>连线最短、信号延迟最小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62125" y="1843879"/>
            <a:ext cx="4970115" cy="2809257"/>
            <a:chOff x="1762125" y="1773410"/>
            <a:chExt cx="4970115" cy="2809257"/>
          </a:xfrm>
        </p:grpSpPr>
        <p:sp>
          <p:nvSpPr>
            <p:cNvPr id="275560" name="Text Box 104"/>
            <p:cNvSpPr txBox="1">
              <a:spLocks noChangeArrowheads="1"/>
            </p:cNvSpPr>
            <p:nvPr/>
          </p:nvSpPr>
          <p:spPr bwMode="auto">
            <a:xfrm>
              <a:off x="3060775" y="1946448"/>
              <a:ext cx="360362" cy="10810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X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75561" name="Text Box 105"/>
            <p:cNvSpPr txBox="1">
              <a:spLocks noChangeArrowheads="1"/>
            </p:cNvSpPr>
            <p:nvPr/>
          </p:nvSpPr>
          <p:spPr bwMode="auto">
            <a:xfrm>
              <a:off x="5220940" y="1873423"/>
              <a:ext cx="1438275" cy="115411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64×64</a:t>
              </a:r>
            </a:p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存储矩阵</a:t>
              </a:r>
            </a:p>
          </p:txBody>
        </p:sp>
        <p:sp>
          <p:nvSpPr>
            <p:cNvPr id="275562" name="Text Box 106"/>
            <p:cNvSpPr txBox="1">
              <a:spLocks noChangeArrowheads="1"/>
            </p:cNvSpPr>
            <p:nvPr/>
          </p:nvSpPr>
          <p:spPr bwMode="auto">
            <a:xfrm>
              <a:off x="5363022" y="3243435"/>
              <a:ext cx="1152028" cy="2571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  <a:endParaRPr lang="zh-CN" altLang="en-US" sz="1800" b="1" u="none" dirty="0"/>
            </a:p>
          </p:txBody>
        </p:sp>
        <p:sp>
          <p:nvSpPr>
            <p:cNvPr id="275563" name="Text Box 107"/>
            <p:cNvSpPr txBox="1">
              <a:spLocks noChangeArrowheads="1"/>
            </p:cNvSpPr>
            <p:nvPr/>
          </p:nvSpPr>
          <p:spPr bwMode="auto">
            <a:xfrm>
              <a:off x="4426818" y="4280595"/>
              <a:ext cx="9366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WE</a:t>
              </a:r>
            </a:p>
          </p:txBody>
        </p:sp>
        <p:sp>
          <p:nvSpPr>
            <p:cNvPr id="275564" name="Text Box 108"/>
            <p:cNvSpPr txBox="1">
              <a:spLocks noChangeArrowheads="1"/>
            </p:cNvSpPr>
            <p:nvPr/>
          </p:nvSpPr>
          <p:spPr bwMode="auto">
            <a:xfrm>
              <a:off x="5795615" y="2956098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275565" name="Line 109"/>
            <p:cNvSpPr>
              <a:spLocks noChangeShapeType="1"/>
            </p:cNvSpPr>
            <p:nvPr/>
          </p:nvSpPr>
          <p:spPr bwMode="auto">
            <a:xfrm>
              <a:off x="4716115" y="20178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6" name="Line 110"/>
            <p:cNvSpPr>
              <a:spLocks noChangeShapeType="1"/>
            </p:cNvSpPr>
            <p:nvPr/>
          </p:nvSpPr>
          <p:spPr bwMode="auto">
            <a:xfrm flipH="1">
              <a:off x="5002881" y="3415914"/>
              <a:ext cx="360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7" name="Text Box 111"/>
            <p:cNvSpPr txBox="1">
              <a:spLocks noChangeArrowheads="1"/>
            </p:cNvSpPr>
            <p:nvPr/>
          </p:nvSpPr>
          <p:spPr bwMode="auto">
            <a:xfrm>
              <a:off x="4787553" y="2449685"/>
              <a:ext cx="358775" cy="3317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68" name="Line 112"/>
            <p:cNvSpPr>
              <a:spLocks noChangeShapeType="1"/>
            </p:cNvSpPr>
            <p:nvPr/>
          </p:nvSpPr>
          <p:spPr bwMode="auto">
            <a:xfrm flipV="1">
              <a:off x="5508278" y="3027535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9" name="Text Box 113"/>
            <p:cNvSpPr txBox="1">
              <a:spLocks noChangeArrowheads="1"/>
            </p:cNvSpPr>
            <p:nvPr/>
          </p:nvSpPr>
          <p:spPr bwMode="auto">
            <a:xfrm>
              <a:off x="4357340" y="1946448"/>
              <a:ext cx="358775" cy="1081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驱动器</a:t>
              </a:r>
            </a:p>
          </p:txBody>
        </p:sp>
        <p:sp>
          <p:nvSpPr>
            <p:cNvPr id="275570" name="Line 114"/>
            <p:cNvSpPr>
              <a:spLocks noChangeShapeType="1"/>
            </p:cNvSpPr>
            <p:nvPr/>
          </p:nvSpPr>
          <p:spPr bwMode="auto">
            <a:xfrm flipV="1">
              <a:off x="5651153" y="3027535"/>
              <a:ext cx="1587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1" name="Line 115"/>
            <p:cNvSpPr>
              <a:spLocks noChangeShapeType="1"/>
            </p:cNvSpPr>
            <p:nvPr/>
          </p:nvSpPr>
          <p:spPr bwMode="auto">
            <a:xfrm flipV="1">
              <a:off x="6371878" y="3027535"/>
              <a:ext cx="1587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2" name="Line 116"/>
            <p:cNvSpPr>
              <a:spLocks noChangeShapeType="1"/>
            </p:cNvSpPr>
            <p:nvPr/>
          </p:nvSpPr>
          <p:spPr bwMode="auto">
            <a:xfrm>
              <a:off x="4716115" y="22337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3" name="Line 117"/>
            <p:cNvSpPr>
              <a:spLocks noChangeShapeType="1"/>
            </p:cNvSpPr>
            <p:nvPr/>
          </p:nvSpPr>
          <p:spPr bwMode="auto">
            <a:xfrm>
              <a:off x="4716115" y="28814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4" name="Line 118"/>
            <p:cNvSpPr>
              <a:spLocks noChangeShapeType="1"/>
            </p:cNvSpPr>
            <p:nvPr/>
          </p:nvSpPr>
          <p:spPr bwMode="auto">
            <a:xfrm>
              <a:off x="3421137" y="28814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5" name="Line 119"/>
            <p:cNvSpPr>
              <a:spLocks noChangeShapeType="1"/>
            </p:cNvSpPr>
            <p:nvPr/>
          </p:nvSpPr>
          <p:spPr bwMode="auto">
            <a:xfrm>
              <a:off x="3421137" y="22337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6" name="Line 120"/>
            <p:cNvSpPr>
              <a:spLocks noChangeShapeType="1"/>
            </p:cNvSpPr>
            <p:nvPr/>
          </p:nvSpPr>
          <p:spPr bwMode="auto">
            <a:xfrm>
              <a:off x="3421137" y="20178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7" name="Line 121"/>
            <p:cNvSpPr>
              <a:spLocks noChangeShapeType="1"/>
            </p:cNvSpPr>
            <p:nvPr/>
          </p:nvSpPr>
          <p:spPr bwMode="auto">
            <a:xfrm flipV="1">
              <a:off x="2482925" y="2205210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9" name="Line 123"/>
            <p:cNvSpPr>
              <a:spLocks noChangeShapeType="1"/>
            </p:cNvSpPr>
            <p:nvPr/>
          </p:nvSpPr>
          <p:spPr bwMode="auto">
            <a:xfrm flipV="1">
              <a:off x="2482925" y="2381423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0" name="Line 124"/>
            <p:cNvSpPr>
              <a:spLocks noChangeShapeType="1"/>
            </p:cNvSpPr>
            <p:nvPr/>
          </p:nvSpPr>
          <p:spPr bwMode="auto">
            <a:xfrm flipV="1">
              <a:off x="2482925" y="2781473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1" name="Text Box 125"/>
            <p:cNvSpPr txBox="1">
              <a:spLocks noChangeArrowheads="1"/>
            </p:cNvSpPr>
            <p:nvPr/>
          </p:nvSpPr>
          <p:spPr bwMode="auto">
            <a:xfrm>
              <a:off x="3418706" y="1773410"/>
              <a:ext cx="287337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63</a:t>
              </a:r>
            </a:p>
          </p:txBody>
        </p:sp>
        <p:sp>
          <p:nvSpPr>
            <p:cNvPr id="275582" name="Text Box 126"/>
            <p:cNvSpPr txBox="1">
              <a:spLocks noChangeArrowheads="1"/>
            </p:cNvSpPr>
            <p:nvPr/>
          </p:nvSpPr>
          <p:spPr bwMode="auto">
            <a:xfrm>
              <a:off x="2122562" y="1987723"/>
              <a:ext cx="360362" cy="936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6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11</a:t>
              </a:r>
            </a:p>
          </p:txBody>
        </p:sp>
        <p:sp>
          <p:nvSpPr>
            <p:cNvPr id="275583" name="Text Box 127"/>
            <p:cNvSpPr txBox="1">
              <a:spLocks noChangeArrowheads="1"/>
            </p:cNvSpPr>
            <p:nvPr/>
          </p:nvSpPr>
          <p:spPr bwMode="auto">
            <a:xfrm>
              <a:off x="5292378" y="3730179"/>
              <a:ext cx="1295400" cy="2746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Y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75584" name="Line 128"/>
            <p:cNvSpPr>
              <a:spLocks noChangeShapeType="1"/>
            </p:cNvSpPr>
            <p:nvPr/>
          </p:nvSpPr>
          <p:spPr bwMode="auto">
            <a:xfrm flipV="1">
              <a:off x="5508278" y="3500609"/>
              <a:ext cx="0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5" name="Line 129"/>
            <p:cNvSpPr>
              <a:spLocks noChangeShapeType="1"/>
            </p:cNvSpPr>
            <p:nvPr/>
          </p:nvSpPr>
          <p:spPr bwMode="auto">
            <a:xfrm flipH="1" flipV="1">
              <a:off x="5651152" y="3500609"/>
              <a:ext cx="1587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6" name="Line 130"/>
            <p:cNvSpPr>
              <a:spLocks noChangeShapeType="1"/>
            </p:cNvSpPr>
            <p:nvPr/>
          </p:nvSpPr>
          <p:spPr bwMode="auto">
            <a:xfrm flipH="1" flipV="1">
              <a:off x="6371877" y="3500609"/>
              <a:ext cx="1587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7" name="Line 131"/>
            <p:cNvSpPr>
              <a:spLocks noChangeShapeType="1"/>
            </p:cNvSpPr>
            <p:nvPr/>
          </p:nvSpPr>
          <p:spPr bwMode="auto">
            <a:xfrm flipV="1">
              <a:off x="55797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8" name="Line 132"/>
            <p:cNvSpPr>
              <a:spLocks noChangeShapeType="1"/>
            </p:cNvSpPr>
            <p:nvPr/>
          </p:nvSpPr>
          <p:spPr bwMode="auto">
            <a:xfrm flipV="1">
              <a:off x="57956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9" name="Line 133"/>
            <p:cNvSpPr>
              <a:spLocks noChangeShapeType="1"/>
            </p:cNvSpPr>
            <p:nvPr/>
          </p:nvSpPr>
          <p:spPr bwMode="auto">
            <a:xfrm flipV="1">
              <a:off x="62274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90" name="Text Box 134"/>
            <p:cNvSpPr txBox="1">
              <a:spLocks noChangeArrowheads="1"/>
            </p:cNvSpPr>
            <p:nvPr/>
          </p:nvSpPr>
          <p:spPr bwMode="auto">
            <a:xfrm>
              <a:off x="5797203" y="3933750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91" name="Text Box 135"/>
            <p:cNvSpPr txBox="1">
              <a:spLocks noChangeArrowheads="1"/>
            </p:cNvSpPr>
            <p:nvPr/>
          </p:nvSpPr>
          <p:spPr bwMode="auto">
            <a:xfrm>
              <a:off x="5479703" y="4222304"/>
              <a:ext cx="9636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5</a:t>
              </a:r>
            </a:p>
          </p:txBody>
        </p:sp>
        <p:sp>
          <p:nvSpPr>
            <p:cNvPr id="275592" name="Text Box 136"/>
            <p:cNvSpPr txBox="1">
              <a:spLocks noChangeArrowheads="1"/>
            </p:cNvSpPr>
            <p:nvPr/>
          </p:nvSpPr>
          <p:spPr bwMode="auto">
            <a:xfrm>
              <a:off x="5797203" y="3452448"/>
              <a:ext cx="431800" cy="2295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93" name="Text Box 137"/>
            <p:cNvSpPr txBox="1">
              <a:spLocks noChangeArrowheads="1"/>
            </p:cNvSpPr>
            <p:nvPr/>
          </p:nvSpPr>
          <p:spPr bwMode="auto">
            <a:xfrm>
              <a:off x="3996978" y="3192636"/>
              <a:ext cx="1005904" cy="381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读写电路</a:t>
              </a:r>
            </a:p>
          </p:txBody>
        </p:sp>
        <p:sp>
          <p:nvSpPr>
            <p:cNvPr id="275595" name="Text Box 139"/>
            <p:cNvSpPr txBox="1">
              <a:spLocks noChangeArrowheads="1"/>
            </p:cNvSpPr>
            <p:nvPr/>
          </p:nvSpPr>
          <p:spPr bwMode="auto">
            <a:xfrm>
              <a:off x="3850605" y="3717032"/>
              <a:ext cx="1152525" cy="2746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控制电路</a:t>
              </a:r>
            </a:p>
          </p:txBody>
        </p:sp>
        <p:sp>
          <p:nvSpPr>
            <p:cNvPr id="275596" name="Line 140"/>
            <p:cNvSpPr>
              <a:spLocks noChangeShapeType="1"/>
            </p:cNvSpPr>
            <p:nvPr/>
          </p:nvSpPr>
          <p:spPr bwMode="auto">
            <a:xfrm flipH="1" flipV="1">
              <a:off x="4715792" y="3566491"/>
              <a:ext cx="1588" cy="1555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99" name="Line 143"/>
            <p:cNvSpPr>
              <a:spLocks noChangeShapeType="1"/>
            </p:cNvSpPr>
            <p:nvPr/>
          </p:nvSpPr>
          <p:spPr bwMode="auto">
            <a:xfrm flipV="1">
              <a:off x="4355430" y="3573635"/>
              <a:ext cx="0" cy="14843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0" name="Line 144"/>
            <p:cNvSpPr>
              <a:spLocks noChangeShapeType="1"/>
            </p:cNvSpPr>
            <p:nvPr/>
          </p:nvSpPr>
          <p:spPr bwMode="auto">
            <a:xfrm flipH="1">
              <a:off x="2625725" y="3487476"/>
              <a:ext cx="2889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1" name="Text Box 145"/>
            <p:cNvSpPr txBox="1">
              <a:spLocks noChangeArrowheads="1"/>
            </p:cNvSpPr>
            <p:nvPr/>
          </p:nvSpPr>
          <p:spPr bwMode="auto">
            <a:xfrm>
              <a:off x="1762125" y="3343013"/>
              <a:ext cx="6477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latin typeface="宋体" pitchFamily="2" charset="-122"/>
                </a:rPr>
                <a:t>数据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275603" name="Line 147"/>
            <p:cNvSpPr>
              <a:spLocks noChangeShapeType="1"/>
            </p:cNvSpPr>
            <p:nvPr/>
          </p:nvSpPr>
          <p:spPr bwMode="auto">
            <a:xfrm flipV="1">
              <a:off x="4858667" y="399167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4" name="Line 148"/>
            <p:cNvSpPr>
              <a:spLocks noChangeShapeType="1"/>
            </p:cNvSpPr>
            <p:nvPr/>
          </p:nvSpPr>
          <p:spPr bwMode="auto">
            <a:xfrm flipV="1">
              <a:off x="3993480" y="399167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5" name="Text Box 149"/>
            <p:cNvSpPr txBox="1">
              <a:spLocks noChangeArrowheads="1"/>
            </p:cNvSpPr>
            <p:nvPr/>
          </p:nvSpPr>
          <p:spPr bwMode="auto">
            <a:xfrm>
              <a:off x="3561680" y="428059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片选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CS</a:t>
              </a:r>
            </a:p>
          </p:txBody>
        </p:sp>
        <p:sp>
          <p:nvSpPr>
            <p:cNvPr id="275606" name="Line 150"/>
            <p:cNvSpPr>
              <a:spLocks noChangeShapeType="1"/>
            </p:cNvSpPr>
            <p:nvPr/>
          </p:nvSpPr>
          <p:spPr bwMode="auto">
            <a:xfrm>
              <a:off x="4050630" y="4318695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7" name="Line 151"/>
            <p:cNvSpPr>
              <a:spLocks noChangeShapeType="1"/>
            </p:cNvSpPr>
            <p:nvPr/>
          </p:nvSpPr>
          <p:spPr bwMode="auto">
            <a:xfrm>
              <a:off x="5036914" y="4318695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8" name="Rectangle 152"/>
            <p:cNvSpPr>
              <a:spLocks noChangeArrowheads="1"/>
            </p:cNvSpPr>
            <p:nvPr/>
          </p:nvSpPr>
          <p:spPr bwMode="auto">
            <a:xfrm>
              <a:off x="2626965" y="1806748"/>
              <a:ext cx="4105275" cy="2414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613" name="Text Box 157"/>
            <p:cNvSpPr txBox="1">
              <a:spLocks noChangeArrowheads="1"/>
            </p:cNvSpPr>
            <p:nvPr/>
          </p:nvSpPr>
          <p:spPr bwMode="auto">
            <a:xfrm>
              <a:off x="2698825" y="2449685"/>
              <a:ext cx="358775" cy="3317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620" name="Line 164"/>
            <p:cNvSpPr>
              <a:spLocks noChangeShapeType="1"/>
            </p:cNvSpPr>
            <p:nvPr/>
          </p:nvSpPr>
          <p:spPr bwMode="auto">
            <a:xfrm flipH="1">
              <a:off x="2409825" y="348747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10"/>
            <p:cNvSpPr>
              <a:spLocks noChangeShapeType="1"/>
            </p:cNvSpPr>
            <p:nvPr/>
          </p:nvSpPr>
          <p:spPr bwMode="auto">
            <a:xfrm flipH="1">
              <a:off x="5002882" y="3343906"/>
              <a:ext cx="360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13"/>
            <p:cNvSpPr txBox="1">
              <a:spLocks noChangeArrowheads="1"/>
            </p:cNvSpPr>
            <p:nvPr/>
          </p:nvSpPr>
          <p:spPr bwMode="auto">
            <a:xfrm>
              <a:off x="2914650" y="3356060"/>
              <a:ext cx="864096" cy="275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驱动器</a:t>
              </a:r>
            </a:p>
          </p:txBody>
        </p:sp>
        <p:sp>
          <p:nvSpPr>
            <p:cNvPr id="73" name="Line 144"/>
            <p:cNvSpPr>
              <a:spLocks noChangeShapeType="1"/>
            </p:cNvSpPr>
            <p:nvPr/>
          </p:nvSpPr>
          <p:spPr bwMode="auto">
            <a:xfrm flipH="1">
              <a:off x="3778745" y="3487922"/>
              <a:ext cx="21602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7"/>
            <p:cNvSpPr>
              <a:spLocks noChangeShapeType="1"/>
            </p:cNvSpPr>
            <p:nvPr/>
          </p:nvSpPr>
          <p:spPr bwMode="auto">
            <a:xfrm flipV="1">
              <a:off x="2770186" y="3271898"/>
              <a:ext cx="122458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17"/>
            <p:cNvSpPr>
              <a:spLocks noChangeShapeType="1"/>
            </p:cNvSpPr>
            <p:nvPr/>
          </p:nvSpPr>
          <p:spPr bwMode="auto">
            <a:xfrm>
              <a:off x="2770187" y="3271898"/>
              <a:ext cx="447" cy="2169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58" grpId="0"/>
      <p:bldP spid="2756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104"/>
          <p:cNvSpPr txBox="1">
            <a:spLocks noChangeArrowheads="1"/>
          </p:cNvSpPr>
          <p:nvPr/>
        </p:nvSpPr>
        <p:spPr bwMode="auto">
          <a:xfrm>
            <a:off x="179512" y="363428"/>
            <a:ext cx="2592288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地址译码器：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sz="20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sz="20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sz="20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  <a:spcBef>
                <a:spcPts val="0"/>
              </a:spcBef>
            </a:pPr>
            <a:endParaRPr lang="en-US" altLang="zh-CN" sz="20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*I/O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门：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读写电路：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5A82-146F-4262-A20E-2F83D5743662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302209" name="AutoShape 1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663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Text Box 105"/>
          <p:cNvSpPr txBox="1">
            <a:spLocks noChangeArrowheads="1"/>
          </p:cNvSpPr>
          <p:nvPr/>
        </p:nvSpPr>
        <p:spPr bwMode="auto">
          <a:xfrm>
            <a:off x="1763688" y="4171146"/>
            <a:ext cx="619375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从所有列的存储单元中，</a:t>
            </a:r>
            <a:r>
              <a:rPr lang="zh-CN" altLang="en-US" b="1" dirty="0">
                <a:latin typeface="宋体" pitchFamily="2" charset="-122"/>
              </a:rPr>
              <a:t>选择</a:t>
            </a:r>
            <a:r>
              <a:rPr lang="zh-CN" altLang="en-US" b="1" u="none" dirty="0">
                <a:latin typeface="宋体" pitchFamily="2" charset="-122"/>
              </a:rPr>
              <a:t>一个存储单元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9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2411760" y="1340768"/>
            <a:ext cx="5544244" cy="2808313"/>
            <a:chOff x="1836068" y="1412775"/>
            <a:chExt cx="5544244" cy="2808313"/>
          </a:xfrm>
        </p:grpSpPr>
        <p:sp>
          <p:nvSpPr>
            <p:cNvPr id="111" name="Text Box 32"/>
            <p:cNvSpPr txBox="1">
              <a:spLocks noChangeArrowheads="1"/>
            </p:cNvSpPr>
            <p:nvPr/>
          </p:nvSpPr>
          <p:spPr bwMode="auto">
            <a:xfrm>
              <a:off x="4177224" y="3212976"/>
              <a:ext cx="6489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读 写</a:t>
              </a:r>
              <a:endParaRPr lang="zh-CN" altLang="en-US" sz="1600" b="1" u="none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2" name="Rectangle 101"/>
            <p:cNvSpPr>
              <a:spLocks noChangeArrowheads="1"/>
            </p:cNvSpPr>
            <p:nvPr/>
          </p:nvSpPr>
          <p:spPr bwMode="auto">
            <a:xfrm>
              <a:off x="4786783" y="2636912"/>
              <a:ext cx="2449513" cy="562315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101"/>
            <p:cNvSpPr>
              <a:spLocks noChangeArrowheads="1"/>
            </p:cNvSpPr>
            <p:nvPr/>
          </p:nvSpPr>
          <p:spPr bwMode="auto">
            <a:xfrm>
              <a:off x="4715918" y="1470765"/>
              <a:ext cx="2590822" cy="109414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6"/>
            <p:cNvSpPr>
              <a:spLocks noChangeShapeType="1"/>
            </p:cNvSpPr>
            <p:nvPr/>
          </p:nvSpPr>
          <p:spPr bwMode="auto">
            <a:xfrm flipV="1">
              <a:off x="4139581" y="1543789"/>
              <a:ext cx="25924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7"/>
            <p:cNvSpPr txBox="1">
              <a:spLocks noChangeArrowheads="1"/>
            </p:cNvSpPr>
            <p:nvPr/>
          </p:nvSpPr>
          <p:spPr bwMode="auto">
            <a:xfrm>
              <a:off x="5146129" y="1844824"/>
              <a:ext cx="36195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116" name="Line 8"/>
            <p:cNvSpPr>
              <a:spLocks noChangeShapeType="1"/>
            </p:cNvSpPr>
            <p:nvPr/>
          </p:nvSpPr>
          <p:spPr bwMode="auto">
            <a:xfrm flipH="1">
              <a:off x="5652541" y="1759690"/>
              <a:ext cx="0" cy="10069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9"/>
            <p:cNvSpPr>
              <a:spLocks noChangeShapeType="1"/>
            </p:cNvSpPr>
            <p:nvPr/>
          </p:nvSpPr>
          <p:spPr bwMode="auto">
            <a:xfrm>
              <a:off x="557951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0"/>
            <p:cNvSpPr>
              <a:spLocks noChangeShapeType="1"/>
            </p:cNvSpPr>
            <p:nvPr/>
          </p:nvSpPr>
          <p:spPr bwMode="auto">
            <a:xfrm>
              <a:off x="5579517" y="242076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1"/>
            <p:cNvSpPr>
              <a:spLocks noChangeShapeType="1"/>
            </p:cNvSpPr>
            <p:nvPr/>
          </p:nvSpPr>
          <p:spPr bwMode="auto">
            <a:xfrm>
              <a:off x="5292179" y="154378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2"/>
            <p:cNvSpPr>
              <a:spLocks noChangeShapeType="1"/>
            </p:cNvSpPr>
            <p:nvPr/>
          </p:nvSpPr>
          <p:spPr bwMode="auto">
            <a:xfrm>
              <a:off x="4139581" y="2204864"/>
              <a:ext cx="25924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3"/>
            <p:cNvSpPr>
              <a:spLocks noChangeShapeType="1"/>
            </p:cNvSpPr>
            <p:nvPr/>
          </p:nvSpPr>
          <p:spPr bwMode="auto">
            <a:xfrm>
              <a:off x="5292179" y="2206452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Text Box 14"/>
            <p:cNvSpPr txBox="1">
              <a:spLocks noChangeArrowheads="1"/>
            </p:cNvSpPr>
            <p:nvPr/>
          </p:nvSpPr>
          <p:spPr bwMode="auto">
            <a:xfrm>
              <a:off x="2774603" y="1472351"/>
              <a:ext cx="358775" cy="9350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X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123" name="Line 15"/>
            <p:cNvSpPr>
              <a:spLocks noChangeShapeType="1"/>
            </p:cNvSpPr>
            <p:nvPr/>
          </p:nvSpPr>
          <p:spPr bwMode="auto">
            <a:xfrm>
              <a:off x="2485678" y="168666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>
              <a:off x="2485678" y="2191489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Text Box 17"/>
            <p:cNvSpPr txBox="1">
              <a:spLocks noChangeArrowheads="1"/>
            </p:cNvSpPr>
            <p:nvPr/>
          </p:nvSpPr>
          <p:spPr bwMode="auto">
            <a:xfrm>
              <a:off x="2411760" y="1761276"/>
              <a:ext cx="287338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6" name="Text Box 18"/>
            <p:cNvSpPr txBox="1">
              <a:spLocks noChangeArrowheads="1"/>
            </p:cNvSpPr>
            <p:nvPr/>
          </p:nvSpPr>
          <p:spPr bwMode="auto">
            <a:xfrm>
              <a:off x="2123728" y="1470764"/>
              <a:ext cx="360363" cy="793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6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11</a:t>
              </a:r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 flipH="1">
              <a:off x="4931817" y="1759691"/>
              <a:ext cx="0" cy="10069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0"/>
            <p:cNvSpPr>
              <a:spLocks noChangeShapeType="1"/>
            </p:cNvSpPr>
            <p:nvPr/>
          </p:nvSpPr>
          <p:spPr bwMode="auto">
            <a:xfrm>
              <a:off x="493181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1"/>
            <p:cNvSpPr>
              <a:spLocks noChangeShapeType="1"/>
            </p:cNvSpPr>
            <p:nvPr/>
          </p:nvSpPr>
          <p:spPr bwMode="auto">
            <a:xfrm>
              <a:off x="4931817" y="242076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2"/>
            <p:cNvSpPr>
              <a:spLocks noChangeShapeType="1"/>
            </p:cNvSpPr>
            <p:nvPr/>
          </p:nvSpPr>
          <p:spPr bwMode="auto">
            <a:xfrm>
              <a:off x="4931817" y="276663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Text Box 24"/>
            <p:cNvSpPr txBox="1">
              <a:spLocks noChangeArrowheads="1"/>
            </p:cNvSpPr>
            <p:nvPr/>
          </p:nvSpPr>
          <p:spPr bwMode="auto">
            <a:xfrm>
              <a:off x="4715917" y="2278460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132" name="Text Box 26"/>
            <p:cNvSpPr txBox="1">
              <a:spLocks noChangeArrowheads="1"/>
            </p:cNvSpPr>
            <p:nvPr/>
          </p:nvSpPr>
          <p:spPr bwMode="auto">
            <a:xfrm>
              <a:off x="3995192" y="2636912"/>
              <a:ext cx="649287" cy="5762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33" name="Line 27"/>
            <p:cNvSpPr>
              <a:spLocks noChangeShapeType="1"/>
            </p:cNvSpPr>
            <p:nvPr/>
          </p:nvSpPr>
          <p:spPr bwMode="auto">
            <a:xfrm flipV="1">
              <a:off x="2771229" y="2781126"/>
              <a:ext cx="12239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8"/>
            <p:cNvSpPr>
              <a:spLocks noChangeShapeType="1"/>
            </p:cNvSpPr>
            <p:nvPr/>
          </p:nvSpPr>
          <p:spPr bwMode="auto">
            <a:xfrm>
              <a:off x="5650954" y="2838072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9"/>
            <p:cNvSpPr>
              <a:spLocks noChangeShapeType="1"/>
            </p:cNvSpPr>
            <p:nvPr/>
          </p:nvSpPr>
          <p:spPr bwMode="auto">
            <a:xfrm>
              <a:off x="5074692" y="26951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0"/>
            <p:cNvSpPr>
              <a:spLocks noChangeShapeType="1"/>
            </p:cNvSpPr>
            <p:nvPr/>
          </p:nvSpPr>
          <p:spPr bwMode="auto">
            <a:xfrm>
              <a:off x="5292179" y="2811084"/>
              <a:ext cx="794" cy="60300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31"/>
            <p:cNvSpPr>
              <a:spLocks noChangeShapeType="1"/>
            </p:cNvSpPr>
            <p:nvPr/>
          </p:nvSpPr>
          <p:spPr bwMode="auto">
            <a:xfrm flipV="1">
              <a:off x="4212680" y="3214513"/>
              <a:ext cx="0" cy="2998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33"/>
            <p:cNvSpPr txBox="1">
              <a:spLocks noChangeArrowheads="1"/>
            </p:cNvSpPr>
            <p:nvPr/>
          </p:nvSpPr>
          <p:spPr bwMode="auto">
            <a:xfrm>
              <a:off x="5795417" y="1844824"/>
              <a:ext cx="433388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…</a:t>
              </a:r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4931817" y="2839659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5146129" y="2738059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5147717" y="281108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>
              <a:off x="5508079" y="276663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0"/>
            <p:cNvSpPr>
              <a:spLocks noChangeShapeType="1"/>
            </p:cNvSpPr>
            <p:nvPr/>
          </p:nvSpPr>
          <p:spPr bwMode="auto">
            <a:xfrm>
              <a:off x="5508079" y="2839659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1"/>
            <p:cNvSpPr>
              <a:spLocks noChangeShapeType="1"/>
            </p:cNvSpPr>
            <p:nvPr/>
          </p:nvSpPr>
          <p:spPr bwMode="auto">
            <a:xfrm>
              <a:off x="5435054" y="2738059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2"/>
            <p:cNvSpPr>
              <a:spLocks noChangeShapeType="1"/>
            </p:cNvSpPr>
            <p:nvPr/>
          </p:nvSpPr>
          <p:spPr bwMode="auto">
            <a:xfrm>
              <a:off x="5508079" y="26951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43"/>
            <p:cNvSpPr txBox="1">
              <a:spLocks noChangeArrowheads="1"/>
            </p:cNvSpPr>
            <p:nvPr/>
          </p:nvSpPr>
          <p:spPr bwMode="auto">
            <a:xfrm>
              <a:off x="5219154" y="3414086"/>
              <a:ext cx="158591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Y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147" name="Line 44"/>
            <p:cNvSpPr>
              <a:spLocks noChangeShapeType="1"/>
            </p:cNvSpPr>
            <p:nvPr/>
          </p:nvSpPr>
          <p:spPr bwMode="auto">
            <a:xfrm flipV="1">
              <a:off x="5724128" y="3700654"/>
              <a:ext cx="0" cy="2899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Text Box 45"/>
            <p:cNvSpPr txBox="1">
              <a:spLocks noChangeArrowheads="1"/>
            </p:cNvSpPr>
            <p:nvPr/>
          </p:nvSpPr>
          <p:spPr bwMode="auto">
            <a:xfrm>
              <a:off x="5796384" y="3573016"/>
              <a:ext cx="431800" cy="2899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49" name="Line 46"/>
            <p:cNvSpPr>
              <a:spLocks noChangeShapeType="1"/>
            </p:cNvSpPr>
            <p:nvPr/>
          </p:nvSpPr>
          <p:spPr bwMode="auto">
            <a:xfrm flipV="1">
              <a:off x="6344985" y="3700653"/>
              <a:ext cx="0" cy="2899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7"/>
            <p:cNvSpPr>
              <a:spLocks noChangeShapeType="1"/>
            </p:cNvSpPr>
            <p:nvPr/>
          </p:nvSpPr>
          <p:spPr bwMode="auto">
            <a:xfrm>
              <a:off x="4644479" y="2984122"/>
              <a:ext cx="17272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8"/>
            <p:cNvSpPr>
              <a:spLocks noChangeShapeType="1"/>
            </p:cNvSpPr>
            <p:nvPr/>
          </p:nvSpPr>
          <p:spPr bwMode="auto">
            <a:xfrm>
              <a:off x="4644479" y="3126997"/>
              <a:ext cx="24463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9"/>
            <p:cNvSpPr>
              <a:spLocks noChangeShapeType="1"/>
            </p:cNvSpPr>
            <p:nvPr/>
          </p:nvSpPr>
          <p:spPr bwMode="auto">
            <a:xfrm>
              <a:off x="4931817" y="2839659"/>
              <a:ext cx="0" cy="1444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51"/>
            <p:cNvSpPr txBox="1">
              <a:spLocks noChangeArrowheads="1"/>
            </p:cNvSpPr>
            <p:nvPr/>
          </p:nvSpPr>
          <p:spPr bwMode="auto">
            <a:xfrm>
              <a:off x="1836068" y="3057023"/>
              <a:ext cx="6477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154" name="Text Box 52"/>
            <p:cNvSpPr txBox="1">
              <a:spLocks noChangeArrowheads="1"/>
            </p:cNvSpPr>
            <p:nvPr/>
          </p:nvSpPr>
          <p:spPr bwMode="auto">
            <a:xfrm>
              <a:off x="5652170" y="4004172"/>
              <a:ext cx="935410" cy="2169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 </a:t>
              </a:r>
              <a:r>
                <a:rPr lang="en-US" altLang="zh-CN" sz="1800" b="1" u="none" dirty="0">
                  <a:latin typeface="宋体" pitchFamily="2" charset="-122"/>
                </a:rPr>
                <a:t>   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</a:p>
          </p:txBody>
        </p:sp>
        <p:sp>
          <p:nvSpPr>
            <p:cNvPr id="155" name="Text Box 53"/>
            <p:cNvSpPr txBox="1">
              <a:spLocks noChangeArrowheads="1"/>
            </p:cNvSpPr>
            <p:nvPr/>
          </p:nvSpPr>
          <p:spPr bwMode="auto">
            <a:xfrm>
              <a:off x="6587579" y="1844824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156" name="Line 54"/>
            <p:cNvSpPr>
              <a:spLocks noChangeShapeType="1"/>
            </p:cNvSpPr>
            <p:nvPr/>
          </p:nvSpPr>
          <p:spPr bwMode="auto">
            <a:xfrm flipH="1">
              <a:off x="7090817" y="1759690"/>
              <a:ext cx="1587" cy="10069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55"/>
            <p:cNvSpPr>
              <a:spLocks noChangeShapeType="1"/>
            </p:cNvSpPr>
            <p:nvPr/>
          </p:nvSpPr>
          <p:spPr bwMode="auto">
            <a:xfrm>
              <a:off x="702096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6"/>
            <p:cNvSpPr>
              <a:spLocks noChangeShapeType="1"/>
            </p:cNvSpPr>
            <p:nvPr/>
          </p:nvSpPr>
          <p:spPr bwMode="auto">
            <a:xfrm>
              <a:off x="7020967" y="242076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57"/>
            <p:cNvSpPr>
              <a:spLocks noChangeShapeType="1"/>
            </p:cNvSpPr>
            <p:nvPr/>
          </p:nvSpPr>
          <p:spPr bwMode="auto">
            <a:xfrm>
              <a:off x="6733629" y="154378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8"/>
            <p:cNvSpPr>
              <a:spLocks noChangeShapeType="1"/>
            </p:cNvSpPr>
            <p:nvPr/>
          </p:nvSpPr>
          <p:spPr bwMode="auto">
            <a:xfrm>
              <a:off x="6733629" y="2206452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9"/>
            <p:cNvSpPr>
              <a:spLocks noChangeShapeType="1"/>
            </p:cNvSpPr>
            <p:nvPr/>
          </p:nvSpPr>
          <p:spPr bwMode="auto">
            <a:xfrm flipH="1">
              <a:off x="6371679" y="1759690"/>
              <a:ext cx="0" cy="10217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60"/>
            <p:cNvSpPr>
              <a:spLocks noChangeShapeType="1"/>
            </p:cNvSpPr>
            <p:nvPr/>
          </p:nvSpPr>
          <p:spPr bwMode="auto">
            <a:xfrm>
              <a:off x="637326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61"/>
            <p:cNvSpPr>
              <a:spLocks noChangeShapeType="1"/>
            </p:cNvSpPr>
            <p:nvPr/>
          </p:nvSpPr>
          <p:spPr bwMode="auto">
            <a:xfrm>
              <a:off x="6373267" y="242076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62"/>
            <p:cNvSpPr>
              <a:spLocks noChangeShapeType="1"/>
            </p:cNvSpPr>
            <p:nvPr/>
          </p:nvSpPr>
          <p:spPr bwMode="auto">
            <a:xfrm>
              <a:off x="6373267" y="276663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65"/>
            <p:cNvSpPr>
              <a:spLocks noChangeShapeType="1"/>
            </p:cNvSpPr>
            <p:nvPr/>
          </p:nvSpPr>
          <p:spPr bwMode="auto">
            <a:xfrm>
              <a:off x="7141617" y="2305447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66"/>
            <p:cNvSpPr>
              <a:spLocks noChangeShapeType="1"/>
            </p:cNvSpPr>
            <p:nvPr/>
          </p:nvSpPr>
          <p:spPr bwMode="auto">
            <a:xfrm>
              <a:off x="7092404" y="2838072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67"/>
            <p:cNvSpPr>
              <a:spLocks noChangeShapeType="1"/>
            </p:cNvSpPr>
            <p:nvPr/>
          </p:nvSpPr>
          <p:spPr bwMode="auto">
            <a:xfrm>
              <a:off x="6516142" y="26951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70"/>
            <p:cNvSpPr>
              <a:spLocks noChangeShapeType="1"/>
            </p:cNvSpPr>
            <p:nvPr/>
          </p:nvSpPr>
          <p:spPr bwMode="auto">
            <a:xfrm>
              <a:off x="6373267" y="2839659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71"/>
            <p:cNvSpPr>
              <a:spLocks noChangeShapeType="1"/>
            </p:cNvSpPr>
            <p:nvPr/>
          </p:nvSpPr>
          <p:spPr bwMode="auto">
            <a:xfrm>
              <a:off x="6587579" y="2738059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2"/>
            <p:cNvSpPr>
              <a:spLocks noChangeShapeType="1"/>
            </p:cNvSpPr>
            <p:nvPr/>
          </p:nvSpPr>
          <p:spPr bwMode="auto">
            <a:xfrm>
              <a:off x="6589167" y="281108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3"/>
            <p:cNvSpPr>
              <a:spLocks noChangeShapeType="1"/>
            </p:cNvSpPr>
            <p:nvPr/>
          </p:nvSpPr>
          <p:spPr bwMode="auto">
            <a:xfrm>
              <a:off x="6949529" y="276663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74"/>
            <p:cNvSpPr>
              <a:spLocks noChangeShapeType="1"/>
            </p:cNvSpPr>
            <p:nvPr/>
          </p:nvSpPr>
          <p:spPr bwMode="auto">
            <a:xfrm>
              <a:off x="6949529" y="2839659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75"/>
            <p:cNvSpPr>
              <a:spLocks noChangeShapeType="1"/>
            </p:cNvSpPr>
            <p:nvPr/>
          </p:nvSpPr>
          <p:spPr bwMode="auto">
            <a:xfrm>
              <a:off x="6876504" y="2738059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6"/>
            <p:cNvSpPr>
              <a:spLocks noChangeShapeType="1"/>
            </p:cNvSpPr>
            <p:nvPr/>
          </p:nvSpPr>
          <p:spPr bwMode="auto">
            <a:xfrm>
              <a:off x="6949529" y="26951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7"/>
            <p:cNvSpPr>
              <a:spLocks noChangeShapeType="1"/>
            </p:cNvSpPr>
            <p:nvPr/>
          </p:nvSpPr>
          <p:spPr bwMode="auto">
            <a:xfrm>
              <a:off x="6373267" y="2839659"/>
              <a:ext cx="0" cy="1444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78"/>
            <p:cNvSpPr>
              <a:spLocks noChangeShapeType="1"/>
            </p:cNvSpPr>
            <p:nvPr/>
          </p:nvSpPr>
          <p:spPr bwMode="auto">
            <a:xfrm>
              <a:off x="6732042" y="2811084"/>
              <a:ext cx="0" cy="60300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Text Box 79"/>
            <p:cNvSpPr txBox="1">
              <a:spLocks noChangeArrowheads="1"/>
            </p:cNvSpPr>
            <p:nvPr/>
          </p:nvSpPr>
          <p:spPr bwMode="auto">
            <a:xfrm>
              <a:off x="4355976" y="1700808"/>
              <a:ext cx="287338" cy="384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78" name="Text Box 80"/>
            <p:cNvSpPr txBox="1">
              <a:spLocks noChangeArrowheads="1"/>
            </p:cNvSpPr>
            <p:nvPr/>
          </p:nvSpPr>
          <p:spPr bwMode="auto">
            <a:xfrm>
              <a:off x="5650954" y="3127642"/>
              <a:ext cx="792163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179" name="Text Box 91"/>
            <p:cNvSpPr txBox="1">
              <a:spLocks noChangeArrowheads="1"/>
            </p:cNvSpPr>
            <p:nvPr/>
          </p:nvSpPr>
          <p:spPr bwMode="auto">
            <a:xfrm>
              <a:off x="5003254" y="161522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180" name="Text Box 92"/>
            <p:cNvSpPr txBox="1">
              <a:spLocks noChangeArrowheads="1"/>
            </p:cNvSpPr>
            <p:nvPr/>
          </p:nvSpPr>
          <p:spPr bwMode="auto">
            <a:xfrm>
              <a:off x="6444704" y="161522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181" name="Text Box 93"/>
            <p:cNvSpPr txBox="1">
              <a:spLocks noChangeArrowheads="1"/>
            </p:cNvSpPr>
            <p:nvPr/>
          </p:nvSpPr>
          <p:spPr bwMode="auto">
            <a:xfrm>
              <a:off x="5004842" y="2277889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182" name="Text Box 94"/>
            <p:cNvSpPr txBox="1">
              <a:spLocks noChangeArrowheads="1"/>
            </p:cNvSpPr>
            <p:nvPr/>
          </p:nvSpPr>
          <p:spPr bwMode="auto">
            <a:xfrm>
              <a:off x="6446292" y="2277889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183" name="Text Box 96"/>
            <p:cNvSpPr txBox="1">
              <a:spLocks noChangeArrowheads="1"/>
            </p:cNvSpPr>
            <p:nvPr/>
          </p:nvSpPr>
          <p:spPr bwMode="auto">
            <a:xfrm>
              <a:off x="5652542" y="2276872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184" name="Text Box 97"/>
            <p:cNvSpPr txBox="1">
              <a:spLocks noChangeArrowheads="1"/>
            </p:cNvSpPr>
            <p:nvPr/>
          </p:nvSpPr>
          <p:spPr bwMode="auto">
            <a:xfrm>
              <a:off x="6155779" y="2276872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185" name="Text Box 98"/>
            <p:cNvSpPr txBox="1">
              <a:spLocks noChangeArrowheads="1"/>
            </p:cNvSpPr>
            <p:nvPr/>
          </p:nvSpPr>
          <p:spPr bwMode="auto">
            <a:xfrm>
              <a:off x="7092404" y="2276872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186" name="Line 99"/>
            <p:cNvSpPr>
              <a:spLocks noChangeShapeType="1"/>
            </p:cNvSpPr>
            <p:nvPr/>
          </p:nvSpPr>
          <p:spPr bwMode="auto">
            <a:xfrm>
              <a:off x="5704929" y="2305447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100"/>
            <p:cNvSpPr>
              <a:spLocks noChangeShapeType="1"/>
            </p:cNvSpPr>
            <p:nvPr/>
          </p:nvSpPr>
          <p:spPr bwMode="auto">
            <a:xfrm flipH="1" flipV="1">
              <a:off x="4500016" y="3214510"/>
              <a:ext cx="1677" cy="2998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Text Box 106"/>
            <p:cNvSpPr txBox="1">
              <a:spLocks noChangeArrowheads="1"/>
            </p:cNvSpPr>
            <p:nvPr/>
          </p:nvSpPr>
          <p:spPr bwMode="auto">
            <a:xfrm>
              <a:off x="3779217" y="1470764"/>
              <a:ext cx="360363" cy="936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驱动器</a:t>
              </a:r>
            </a:p>
          </p:txBody>
        </p:sp>
        <p:sp>
          <p:nvSpPr>
            <p:cNvPr id="189" name="Line 107"/>
            <p:cNvSpPr>
              <a:spLocks noChangeShapeType="1"/>
            </p:cNvSpPr>
            <p:nvPr/>
          </p:nvSpPr>
          <p:spPr bwMode="auto">
            <a:xfrm flipV="1">
              <a:off x="3133378" y="1542201"/>
              <a:ext cx="645840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08"/>
            <p:cNvSpPr>
              <a:spLocks noChangeShapeType="1"/>
            </p:cNvSpPr>
            <p:nvPr/>
          </p:nvSpPr>
          <p:spPr bwMode="auto">
            <a:xfrm flipV="1">
              <a:off x="3133378" y="2204864"/>
              <a:ext cx="645840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Text Box 109"/>
            <p:cNvSpPr txBox="1">
              <a:spLocks noChangeArrowheads="1"/>
            </p:cNvSpPr>
            <p:nvPr/>
          </p:nvSpPr>
          <p:spPr bwMode="auto">
            <a:xfrm>
              <a:off x="3276550" y="1686664"/>
              <a:ext cx="287338" cy="398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92" name="Text Box 110"/>
            <p:cNvSpPr txBox="1">
              <a:spLocks noChangeArrowheads="1"/>
            </p:cNvSpPr>
            <p:nvPr/>
          </p:nvSpPr>
          <p:spPr bwMode="auto">
            <a:xfrm>
              <a:off x="2915816" y="2925588"/>
              <a:ext cx="86449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驱动器</a:t>
              </a:r>
            </a:p>
          </p:txBody>
        </p:sp>
        <p:sp>
          <p:nvSpPr>
            <p:cNvPr id="193" name="Line 111"/>
            <p:cNvSpPr>
              <a:spLocks noChangeShapeType="1"/>
            </p:cNvSpPr>
            <p:nvPr/>
          </p:nvSpPr>
          <p:spPr bwMode="auto">
            <a:xfrm flipH="1" flipV="1">
              <a:off x="3778721" y="3070051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112"/>
            <p:cNvSpPr>
              <a:spLocks noChangeShapeType="1"/>
            </p:cNvSpPr>
            <p:nvPr/>
          </p:nvSpPr>
          <p:spPr bwMode="auto">
            <a:xfrm flipH="1" flipV="1">
              <a:off x="2484016" y="3070819"/>
              <a:ext cx="4318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13"/>
            <p:cNvSpPr>
              <a:spLocks noChangeShapeType="1"/>
            </p:cNvSpPr>
            <p:nvPr/>
          </p:nvSpPr>
          <p:spPr bwMode="auto">
            <a:xfrm flipV="1">
              <a:off x="3203029" y="3214513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114"/>
            <p:cNvSpPr>
              <a:spLocks noChangeShapeType="1"/>
            </p:cNvSpPr>
            <p:nvPr/>
          </p:nvSpPr>
          <p:spPr bwMode="auto">
            <a:xfrm flipH="1" flipV="1">
              <a:off x="3203029" y="3430413"/>
              <a:ext cx="10080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117"/>
            <p:cNvSpPr>
              <a:spLocks noChangeShapeType="1"/>
            </p:cNvSpPr>
            <p:nvPr/>
          </p:nvSpPr>
          <p:spPr bwMode="auto">
            <a:xfrm>
              <a:off x="2771800" y="2782713"/>
              <a:ext cx="1216" cy="2865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101"/>
            <p:cNvSpPr>
              <a:spLocks noChangeArrowheads="1"/>
            </p:cNvSpPr>
            <p:nvPr/>
          </p:nvSpPr>
          <p:spPr bwMode="auto">
            <a:xfrm>
              <a:off x="2627784" y="1412775"/>
              <a:ext cx="4752528" cy="247706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Text Box 33"/>
            <p:cNvSpPr txBox="1">
              <a:spLocks noChangeArrowheads="1"/>
            </p:cNvSpPr>
            <p:nvPr/>
          </p:nvSpPr>
          <p:spPr bwMode="auto">
            <a:xfrm>
              <a:off x="5796136" y="2637755"/>
              <a:ext cx="433388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…</a:t>
              </a:r>
            </a:p>
          </p:txBody>
        </p:sp>
        <p:sp>
          <p:nvSpPr>
            <p:cNvPr id="200" name="Text Box 107"/>
            <p:cNvSpPr txBox="1">
              <a:spLocks noChangeArrowheads="1"/>
            </p:cNvSpPr>
            <p:nvPr/>
          </p:nvSpPr>
          <p:spPr bwMode="auto">
            <a:xfrm>
              <a:off x="4426818" y="4005064"/>
              <a:ext cx="936625" cy="2160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WE</a:t>
              </a:r>
            </a:p>
          </p:txBody>
        </p:sp>
        <p:sp>
          <p:nvSpPr>
            <p:cNvPr id="201" name="Text Box 139"/>
            <p:cNvSpPr txBox="1">
              <a:spLocks noChangeArrowheads="1"/>
            </p:cNvSpPr>
            <p:nvPr/>
          </p:nvSpPr>
          <p:spPr bwMode="auto">
            <a:xfrm>
              <a:off x="3850605" y="3501008"/>
              <a:ext cx="1152525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控制电路</a:t>
              </a:r>
            </a:p>
          </p:txBody>
        </p:sp>
        <p:sp>
          <p:nvSpPr>
            <p:cNvPr id="202" name="Line 147"/>
            <p:cNvSpPr>
              <a:spLocks noChangeShapeType="1"/>
            </p:cNvSpPr>
            <p:nvPr/>
          </p:nvSpPr>
          <p:spPr bwMode="auto">
            <a:xfrm flipH="1" flipV="1">
              <a:off x="4858666" y="3789040"/>
              <a:ext cx="831" cy="20160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148"/>
            <p:cNvSpPr>
              <a:spLocks noChangeShapeType="1"/>
            </p:cNvSpPr>
            <p:nvPr/>
          </p:nvSpPr>
          <p:spPr bwMode="auto">
            <a:xfrm flipH="1" flipV="1">
              <a:off x="3993480" y="3789040"/>
              <a:ext cx="1712" cy="20160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Text Box 149"/>
            <p:cNvSpPr txBox="1">
              <a:spLocks noChangeArrowheads="1"/>
            </p:cNvSpPr>
            <p:nvPr/>
          </p:nvSpPr>
          <p:spPr bwMode="auto">
            <a:xfrm>
              <a:off x="3561680" y="4005064"/>
              <a:ext cx="790575" cy="2160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片选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CS</a:t>
              </a:r>
            </a:p>
          </p:txBody>
        </p:sp>
        <p:sp>
          <p:nvSpPr>
            <p:cNvPr id="205" name="Line 150"/>
            <p:cNvSpPr>
              <a:spLocks noChangeShapeType="1"/>
            </p:cNvSpPr>
            <p:nvPr/>
          </p:nvSpPr>
          <p:spPr bwMode="auto">
            <a:xfrm>
              <a:off x="4050630" y="4022383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151"/>
            <p:cNvSpPr>
              <a:spLocks noChangeShapeType="1"/>
            </p:cNvSpPr>
            <p:nvPr/>
          </p:nvSpPr>
          <p:spPr bwMode="auto">
            <a:xfrm>
              <a:off x="5036914" y="4022383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6075" y="1628801"/>
            <a:ext cx="2715046" cy="1999846"/>
            <a:chOff x="416075" y="1628801"/>
            <a:chExt cx="2715046" cy="1999846"/>
          </a:xfrm>
        </p:grpSpPr>
        <p:sp>
          <p:nvSpPr>
            <p:cNvPr id="208" name="Text Box 110"/>
            <p:cNvSpPr txBox="1">
              <a:spLocks noChangeArrowheads="1"/>
            </p:cNvSpPr>
            <p:nvPr/>
          </p:nvSpPr>
          <p:spPr bwMode="auto">
            <a:xfrm>
              <a:off x="416075" y="1628801"/>
              <a:ext cx="1563637" cy="1999846"/>
            </a:xfrm>
            <a:prstGeom prst="rect">
              <a:avLst/>
            </a:prstGeom>
            <a:noFill/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54000" tIns="10800" rIns="54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zh-CN" altLang="en-US" sz="1800" b="1" u="none" dirty="0">
                  <a:solidFill>
                    <a:srgbClr val="C00000"/>
                  </a:solidFill>
                  <a:latin typeface="宋体" pitchFamily="2" charset="-122"/>
                </a:rPr>
                <a:t>驱动器：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增加驱动能力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zh-CN" altLang="en-US" sz="1800" b="1" u="none" dirty="0">
                  <a:latin typeface="宋体" pitchFamily="2" charset="-122"/>
                </a:rPr>
                <a:t>①</a:t>
              </a:r>
              <a:r>
                <a:rPr lang="zh-CN" altLang="en-US" sz="1800" b="1" dirty="0">
                  <a:latin typeface="宋体" pitchFamily="2" charset="-122"/>
                </a:rPr>
                <a:t>同一行存储元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共用</a:t>
              </a:r>
              <a:r>
                <a:rPr lang="zh-CN" altLang="en-US" sz="1800" b="1" u="none" dirty="0">
                  <a:latin typeface="宋体" pitchFamily="2" charset="-122"/>
                </a:rPr>
                <a:t>字线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  ②数据送到外部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各</a:t>
              </a:r>
              <a:r>
                <a:rPr lang="zh-CN" altLang="en-US" sz="1800" b="1" dirty="0">
                  <a:latin typeface="宋体" pitchFamily="2" charset="-122"/>
                </a:rPr>
                <a:t>部件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V="1">
              <a:off x="1979712" y="2420888"/>
              <a:ext cx="1151409" cy="14429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09" name="直接箭头连接符 208"/>
            <p:cNvCxnSpPr/>
            <p:nvPr/>
          </p:nvCxnSpPr>
          <p:spPr bwMode="auto">
            <a:xfrm>
              <a:off x="1979712" y="2565181"/>
              <a:ext cx="1151409" cy="2384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grpSp>
        <p:nvGrpSpPr>
          <p:cNvPr id="217" name="Group 173"/>
          <p:cNvGrpSpPr>
            <a:grpSpLocks/>
          </p:cNvGrpSpPr>
          <p:nvPr/>
        </p:nvGrpSpPr>
        <p:grpSpPr bwMode="auto">
          <a:xfrm>
            <a:off x="2174824" y="4653955"/>
            <a:ext cx="5997576" cy="503237"/>
            <a:chOff x="113" y="119"/>
            <a:chExt cx="3778" cy="317"/>
          </a:xfrm>
        </p:grpSpPr>
        <p:sp>
          <p:nvSpPr>
            <p:cNvPr id="218" name="Text Box 5"/>
            <p:cNvSpPr txBox="1">
              <a:spLocks noChangeArrowheads="1"/>
            </p:cNvSpPr>
            <p:nvPr/>
          </p:nvSpPr>
          <p:spPr bwMode="auto">
            <a:xfrm>
              <a:off x="113" y="119"/>
              <a:ext cx="377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4000"/>
                </a:lnSpc>
              </a:pPr>
              <a:r>
                <a:rPr lang="zh-CN" altLang="en-US" b="1" u="none" dirty="0">
                  <a:latin typeface="宋体" pitchFamily="2" charset="-122"/>
                </a:rPr>
                <a:t>根据内部的读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写信号，检测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控制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及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线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219" name="Line 6"/>
            <p:cNvSpPr>
              <a:spLocks noChangeShapeType="1"/>
            </p:cNvSpPr>
            <p:nvPr/>
          </p:nvSpPr>
          <p:spPr bwMode="auto">
            <a:xfrm>
              <a:off x="3379" y="182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4355976" y="5229199"/>
            <a:ext cx="4464496" cy="1151682"/>
            <a:chOff x="6804247" y="980727"/>
            <a:chExt cx="4464496" cy="1151682"/>
          </a:xfrm>
        </p:grpSpPr>
        <p:sp>
          <p:nvSpPr>
            <p:cNvPr id="221" name="Text Box 166"/>
            <p:cNvSpPr txBox="1">
              <a:spLocks noChangeArrowheads="1"/>
            </p:cNvSpPr>
            <p:nvPr/>
          </p:nvSpPr>
          <p:spPr bwMode="auto">
            <a:xfrm>
              <a:off x="6804247" y="980727"/>
              <a:ext cx="4464496" cy="11516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逻辑电平的表示：</a:t>
              </a:r>
              <a:endParaRPr lang="en-US" altLang="zh-CN" sz="2000" b="1" u="none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120000"/>
                </a:lnSpc>
                <a:spcBef>
                  <a:spcPts val="0"/>
                </a:spcBef>
              </a:pPr>
              <a:r>
                <a:rPr lang="en-US" altLang="zh-CN" sz="2000" b="1" u="none" dirty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sz="2000" b="1" u="none" dirty="0">
                  <a:solidFill>
                    <a:schemeClr val="accent2"/>
                  </a:solidFill>
                  <a:latin typeface="宋体" pitchFamily="2" charset="-122"/>
                </a:rPr>
                <a:t>单端连接</a:t>
              </a:r>
              <a:r>
                <a:rPr lang="en-US" altLang="zh-CN" sz="2000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sz="2000" b="1" u="none" dirty="0">
                  <a:latin typeface="宋体" pitchFamily="2" charset="-122"/>
                </a:rPr>
                <a:t>TTL</a:t>
              </a:r>
              <a:r>
                <a:rPr lang="zh-CN" altLang="en-US" sz="2000" b="1" u="none" dirty="0">
                  <a:latin typeface="宋体" pitchFamily="2" charset="-122"/>
                </a:rPr>
                <a:t>电平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≥</a:t>
              </a:r>
              <a:r>
                <a:rPr lang="en-US" altLang="zh-CN" sz="1800" b="1" u="none" dirty="0">
                  <a:latin typeface="宋体" pitchFamily="2" charset="-122"/>
                </a:rPr>
                <a:t>2.0V</a:t>
              </a:r>
              <a:r>
                <a:rPr lang="zh-CN" altLang="en-US" sz="1800" b="1" u="none" dirty="0">
                  <a:latin typeface="宋体" pitchFamily="2" charset="-122"/>
                </a:rPr>
                <a:t>或≤</a:t>
              </a:r>
              <a:r>
                <a:rPr lang="en-US" altLang="zh-CN" sz="1800" b="1" u="none" dirty="0">
                  <a:latin typeface="宋体" pitchFamily="2" charset="-122"/>
                </a:rPr>
                <a:t>0.8V)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u="none" dirty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sz="2000" b="1" u="none" dirty="0">
                  <a:solidFill>
                    <a:schemeClr val="accent2"/>
                  </a:solidFill>
                  <a:latin typeface="宋体" pitchFamily="2" charset="-122"/>
                </a:rPr>
                <a:t>差分连接</a:t>
              </a:r>
              <a:r>
                <a:rPr lang="en-US" altLang="zh-CN" sz="2000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sz="2000" b="1" u="none" dirty="0">
                  <a:latin typeface="宋体" pitchFamily="2" charset="-122"/>
                </a:rPr>
                <a:t>V</a:t>
              </a:r>
              <a:r>
                <a:rPr lang="en-US" altLang="zh-CN" sz="2000" b="1" u="none" baseline="-18000" dirty="0">
                  <a:latin typeface="宋体" pitchFamily="2" charset="-122"/>
                </a:rPr>
                <a:t>D</a:t>
              </a:r>
              <a:r>
                <a:rPr lang="en-US" altLang="zh-CN" sz="2000" b="1" u="none" dirty="0">
                  <a:latin typeface="宋体" pitchFamily="2" charset="-122"/>
                </a:rPr>
                <a:t>-V</a:t>
              </a:r>
              <a:r>
                <a:rPr lang="en-US" altLang="zh-CN" sz="2000" b="1" u="none" baseline="-18000" dirty="0">
                  <a:latin typeface="宋体" pitchFamily="2" charset="-122"/>
                </a:rPr>
                <a:t>D</a:t>
              </a:r>
              <a:r>
                <a:rPr lang="zh-CN" altLang="en-US" sz="2000" b="1" u="none" dirty="0">
                  <a:latin typeface="宋体" pitchFamily="2" charset="-122"/>
                </a:rPr>
                <a:t>，</a:t>
              </a:r>
              <a:r>
                <a:rPr lang="zh-CN" altLang="en-US" sz="1800" b="1" u="none" dirty="0">
                  <a:latin typeface="宋体" pitchFamily="2" charset="-122"/>
                </a:rPr>
                <a:t>＞</a:t>
              </a:r>
              <a:r>
                <a:rPr lang="en-US" altLang="zh-CN" sz="1800" b="1" u="none" dirty="0">
                  <a:latin typeface="宋体" pitchFamily="2" charset="-122"/>
                </a:rPr>
                <a:t>+0.2V</a:t>
              </a:r>
              <a:r>
                <a:rPr lang="zh-CN" altLang="en-US" sz="1800" b="1" u="none" dirty="0">
                  <a:latin typeface="宋体" pitchFamily="2" charset="-122"/>
                </a:rPr>
                <a:t>或＜</a:t>
              </a:r>
              <a:r>
                <a:rPr lang="en-US" altLang="zh-CN" sz="1800" b="1" u="none" dirty="0">
                  <a:latin typeface="宋体" pitchFamily="2" charset="-122"/>
                </a:rPr>
                <a:t>-0.2V</a:t>
              </a:r>
            </a:p>
          </p:txBody>
        </p:sp>
        <p:sp>
          <p:nvSpPr>
            <p:cNvPr id="222" name="Line 6"/>
            <p:cNvSpPr>
              <a:spLocks noChangeShapeType="1"/>
            </p:cNvSpPr>
            <p:nvPr/>
          </p:nvSpPr>
          <p:spPr bwMode="auto">
            <a:xfrm>
              <a:off x="8854379" y="1912509"/>
              <a:ext cx="9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971600" y="5228307"/>
            <a:ext cx="3171547" cy="1330945"/>
            <a:chOff x="3345337" y="1141897"/>
            <a:chExt cx="3171547" cy="1330945"/>
          </a:xfrm>
        </p:grpSpPr>
        <p:sp>
          <p:nvSpPr>
            <p:cNvPr id="224" name="Rectangle 10"/>
            <p:cNvSpPr>
              <a:spLocks noChangeArrowheads="1"/>
            </p:cNvSpPr>
            <p:nvPr/>
          </p:nvSpPr>
          <p:spPr bwMode="auto">
            <a:xfrm>
              <a:off x="3492352" y="1141897"/>
              <a:ext cx="2663900" cy="99095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26" name="Text Box 41"/>
            <p:cNvSpPr txBox="1">
              <a:spLocks noChangeArrowheads="1"/>
            </p:cNvSpPr>
            <p:nvPr/>
          </p:nvSpPr>
          <p:spPr bwMode="auto">
            <a:xfrm>
              <a:off x="3564507" y="1412776"/>
              <a:ext cx="109015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000000"/>
                  </a:solidFill>
                </a:rPr>
                <a:t>差分放大器</a:t>
              </a:r>
              <a:endParaRPr lang="zh-CN" altLang="en-US" sz="1600" b="1" u="none" dirty="0"/>
            </a:p>
          </p:txBody>
        </p:sp>
        <p:sp>
          <p:nvSpPr>
            <p:cNvPr id="227" name="Text Box 42"/>
            <p:cNvSpPr txBox="1">
              <a:spLocks noChangeArrowheads="1"/>
            </p:cNvSpPr>
            <p:nvPr/>
          </p:nvSpPr>
          <p:spPr bwMode="auto">
            <a:xfrm>
              <a:off x="3851920" y="2183917"/>
              <a:ext cx="3603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 dirty="0">
                  <a:solidFill>
                    <a:srgbClr val="FF3399"/>
                  </a:solidFill>
                </a:rPr>
                <a:t>读</a:t>
              </a:r>
            </a:p>
          </p:txBody>
        </p:sp>
        <p:sp>
          <p:nvSpPr>
            <p:cNvPr id="228" name="Text Box 43"/>
            <p:cNvSpPr txBox="1">
              <a:spLocks noChangeArrowheads="1"/>
            </p:cNvSpPr>
            <p:nvPr/>
          </p:nvSpPr>
          <p:spPr bwMode="auto">
            <a:xfrm>
              <a:off x="5220122" y="1296331"/>
              <a:ext cx="72065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600" b="1" u="none" dirty="0">
                  <a:solidFill>
                    <a:srgbClr val="000000"/>
                  </a:solidFill>
                </a:rPr>
                <a:t>放大器</a:t>
              </a:r>
              <a:endParaRPr lang="zh-CN" altLang="en-US" sz="1600" b="1" u="none" dirty="0"/>
            </a:p>
          </p:txBody>
        </p:sp>
        <p:sp>
          <p:nvSpPr>
            <p:cNvPr id="229" name="Line 44"/>
            <p:cNvSpPr>
              <a:spLocks noChangeShapeType="1"/>
            </p:cNvSpPr>
            <p:nvPr/>
          </p:nvSpPr>
          <p:spPr bwMode="auto">
            <a:xfrm>
              <a:off x="5291064" y="1268760"/>
              <a:ext cx="1008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30" name="Line 45"/>
            <p:cNvSpPr>
              <a:spLocks noChangeShapeType="1"/>
            </p:cNvSpPr>
            <p:nvPr/>
          </p:nvSpPr>
          <p:spPr bwMode="auto">
            <a:xfrm>
              <a:off x="3348482" y="1843670"/>
              <a:ext cx="503437" cy="11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/>
              <a:tailEnd type="none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31" name="Line 46"/>
            <p:cNvSpPr>
              <a:spLocks noChangeShapeType="1"/>
            </p:cNvSpPr>
            <p:nvPr/>
          </p:nvSpPr>
          <p:spPr bwMode="auto">
            <a:xfrm>
              <a:off x="4827384" y="1268761"/>
              <a:ext cx="0" cy="3787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32" name="Line 47"/>
            <p:cNvSpPr>
              <a:spLocks noChangeShapeType="1"/>
            </p:cNvSpPr>
            <p:nvPr/>
          </p:nvSpPr>
          <p:spPr bwMode="auto">
            <a:xfrm flipH="1" flipV="1">
              <a:off x="3994348" y="1915170"/>
              <a:ext cx="1588" cy="28880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33" name="Oval 49"/>
            <p:cNvSpPr>
              <a:spLocks noChangeArrowheads="1"/>
            </p:cNvSpPr>
            <p:nvPr/>
          </p:nvSpPr>
          <p:spPr bwMode="auto">
            <a:xfrm>
              <a:off x="5291064" y="1611797"/>
              <a:ext cx="71438" cy="7143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34" name="Line 50"/>
            <p:cNvSpPr>
              <a:spLocks noChangeShapeType="1"/>
            </p:cNvSpPr>
            <p:nvPr/>
          </p:nvSpPr>
          <p:spPr bwMode="auto">
            <a:xfrm>
              <a:off x="5796755" y="1645135"/>
              <a:ext cx="0" cy="2716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35" name="Line 51"/>
            <p:cNvSpPr>
              <a:spLocks noChangeShapeType="1"/>
            </p:cNvSpPr>
            <p:nvPr/>
          </p:nvSpPr>
          <p:spPr bwMode="auto">
            <a:xfrm flipV="1">
              <a:off x="4572000" y="1916832"/>
              <a:ext cx="1224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36" name="Line 52"/>
            <p:cNvSpPr>
              <a:spLocks noChangeShapeType="1"/>
            </p:cNvSpPr>
            <p:nvPr/>
          </p:nvSpPr>
          <p:spPr bwMode="auto">
            <a:xfrm>
              <a:off x="6012779" y="1269380"/>
              <a:ext cx="0" cy="790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37" name="Line 53"/>
            <p:cNvSpPr>
              <a:spLocks noChangeShapeType="1"/>
            </p:cNvSpPr>
            <p:nvPr/>
          </p:nvSpPr>
          <p:spPr bwMode="auto">
            <a:xfrm>
              <a:off x="4067944" y="1772816"/>
              <a:ext cx="5040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38" name="Line 54"/>
            <p:cNvSpPr>
              <a:spLocks noChangeShapeType="1"/>
            </p:cNvSpPr>
            <p:nvPr/>
          </p:nvSpPr>
          <p:spPr bwMode="auto">
            <a:xfrm flipV="1">
              <a:off x="4572000" y="1772816"/>
              <a:ext cx="0" cy="1440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39" name="Line 56"/>
            <p:cNvSpPr>
              <a:spLocks noChangeShapeType="1"/>
            </p:cNvSpPr>
            <p:nvPr/>
          </p:nvSpPr>
          <p:spPr bwMode="auto">
            <a:xfrm flipV="1">
              <a:off x="5148064" y="1320297"/>
              <a:ext cx="0" cy="1571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40" name="Line 57"/>
            <p:cNvSpPr>
              <a:spLocks noChangeShapeType="1"/>
            </p:cNvSpPr>
            <p:nvPr/>
          </p:nvSpPr>
          <p:spPr bwMode="auto">
            <a:xfrm flipH="1">
              <a:off x="4931146" y="1484784"/>
              <a:ext cx="2169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41" name="Line 58"/>
            <p:cNvSpPr>
              <a:spLocks noChangeShapeType="1"/>
            </p:cNvSpPr>
            <p:nvPr/>
          </p:nvSpPr>
          <p:spPr bwMode="auto">
            <a:xfrm flipH="1">
              <a:off x="4931146" y="1483370"/>
              <a:ext cx="894" cy="72060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42" name="Line 59"/>
            <p:cNvSpPr>
              <a:spLocks noChangeShapeType="1"/>
            </p:cNvSpPr>
            <p:nvPr/>
          </p:nvSpPr>
          <p:spPr bwMode="auto">
            <a:xfrm>
              <a:off x="4067944" y="1915169"/>
              <a:ext cx="360809" cy="16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43" name="Line 60"/>
            <p:cNvSpPr>
              <a:spLocks noChangeShapeType="1"/>
            </p:cNvSpPr>
            <p:nvPr/>
          </p:nvSpPr>
          <p:spPr bwMode="auto">
            <a:xfrm>
              <a:off x="6334719" y="1521309"/>
              <a:ext cx="1095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44" name="Text Box 61"/>
            <p:cNvSpPr txBox="1">
              <a:spLocks noChangeArrowheads="1"/>
            </p:cNvSpPr>
            <p:nvPr/>
          </p:nvSpPr>
          <p:spPr bwMode="auto">
            <a:xfrm>
              <a:off x="6300984" y="115522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45" name="Line 62"/>
            <p:cNvSpPr>
              <a:spLocks noChangeShapeType="1"/>
            </p:cNvSpPr>
            <p:nvPr/>
          </p:nvSpPr>
          <p:spPr bwMode="auto">
            <a:xfrm>
              <a:off x="5364089" y="1645134"/>
              <a:ext cx="9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46" name="AutoShape 63"/>
            <p:cNvSpPr>
              <a:spLocks noChangeArrowheads="1"/>
            </p:cNvSpPr>
            <p:nvPr/>
          </p:nvSpPr>
          <p:spPr bwMode="auto">
            <a:xfrm rot="5400000">
              <a:off x="5094080" y="1538917"/>
              <a:ext cx="180000" cy="216000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47" name="Line 64"/>
            <p:cNvSpPr>
              <a:spLocks noChangeShapeType="1"/>
            </p:cNvSpPr>
            <p:nvPr/>
          </p:nvSpPr>
          <p:spPr bwMode="auto">
            <a:xfrm flipV="1">
              <a:off x="5148189" y="1707999"/>
              <a:ext cx="0" cy="1428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48" name="Line 65"/>
            <p:cNvSpPr>
              <a:spLocks noChangeShapeType="1"/>
            </p:cNvSpPr>
            <p:nvPr/>
          </p:nvSpPr>
          <p:spPr bwMode="auto">
            <a:xfrm>
              <a:off x="4931146" y="1844824"/>
              <a:ext cx="21781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49" name="Line 66"/>
            <p:cNvSpPr>
              <a:spLocks noChangeShapeType="1"/>
            </p:cNvSpPr>
            <p:nvPr/>
          </p:nvSpPr>
          <p:spPr bwMode="auto">
            <a:xfrm flipV="1">
              <a:off x="4827384" y="1645134"/>
              <a:ext cx="248226" cy="7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50" name="Line 67"/>
            <p:cNvSpPr>
              <a:spLocks noChangeShapeType="1"/>
            </p:cNvSpPr>
            <p:nvPr/>
          </p:nvSpPr>
          <p:spPr bwMode="auto">
            <a:xfrm flipV="1">
              <a:off x="3492352" y="1268760"/>
              <a:ext cx="1583703" cy="6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51" name="Line 68"/>
            <p:cNvSpPr>
              <a:spLocks noChangeShapeType="1"/>
            </p:cNvSpPr>
            <p:nvPr/>
          </p:nvSpPr>
          <p:spPr bwMode="auto">
            <a:xfrm flipV="1">
              <a:off x="4428976" y="2060848"/>
              <a:ext cx="1584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52" name="Line 69"/>
            <p:cNvSpPr>
              <a:spLocks noChangeShapeType="1"/>
            </p:cNvSpPr>
            <p:nvPr/>
          </p:nvSpPr>
          <p:spPr bwMode="auto">
            <a:xfrm flipV="1">
              <a:off x="4427984" y="1915170"/>
              <a:ext cx="992" cy="1454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53" name="Text Box 70"/>
            <p:cNvSpPr txBox="1">
              <a:spLocks noChangeArrowheads="1"/>
            </p:cNvSpPr>
            <p:nvPr/>
          </p:nvSpPr>
          <p:spPr bwMode="auto">
            <a:xfrm>
              <a:off x="6300811" y="151241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54" name="Text Box 71"/>
            <p:cNvSpPr txBox="1">
              <a:spLocks noChangeArrowheads="1"/>
            </p:cNvSpPr>
            <p:nvPr/>
          </p:nvSpPr>
          <p:spPr bwMode="auto">
            <a:xfrm>
              <a:off x="4788024" y="2183917"/>
              <a:ext cx="3603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 dirty="0">
                  <a:solidFill>
                    <a:srgbClr val="FF3399"/>
                  </a:solidFill>
                </a:rPr>
                <a:t>写</a:t>
              </a:r>
            </a:p>
          </p:txBody>
        </p:sp>
        <p:sp>
          <p:nvSpPr>
            <p:cNvPr id="255" name="Line 73"/>
            <p:cNvSpPr>
              <a:spLocks noChangeShapeType="1"/>
            </p:cNvSpPr>
            <p:nvPr/>
          </p:nvSpPr>
          <p:spPr bwMode="auto">
            <a:xfrm flipV="1">
              <a:off x="3345337" y="1274106"/>
              <a:ext cx="14721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58" name="AutoShape 63"/>
            <p:cNvSpPr>
              <a:spLocks noChangeArrowheads="1"/>
            </p:cNvSpPr>
            <p:nvPr/>
          </p:nvSpPr>
          <p:spPr bwMode="auto">
            <a:xfrm rot="5400000">
              <a:off x="5094056" y="1158432"/>
              <a:ext cx="180000" cy="216000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259" name="AutoShape 63"/>
            <p:cNvSpPr>
              <a:spLocks noChangeArrowheads="1"/>
            </p:cNvSpPr>
            <p:nvPr/>
          </p:nvSpPr>
          <p:spPr bwMode="auto">
            <a:xfrm rot="16200000">
              <a:off x="3851932" y="1736381"/>
              <a:ext cx="216024" cy="216000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71600" y="355883"/>
            <a:ext cx="8064896" cy="1015663"/>
            <a:chOff x="971600" y="355883"/>
            <a:chExt cx="8064896" cy="1015663"/>
          </a:xfrm>
        </p:grpSpPr>
        <p:sp>
          <p:nvSpPr>
            <p:cNvPr id="302184" name="Text Box 104"/>
            <p:cNvSpPr txBox="1">
              <a:spLocks noChangeArrowheads="1"/>
            </p:cNvSpPr>
            <p:nvPr/>
          </p:nvSpPr>
          <p:spPr bwMode="auto">
            <a:xfrm>
              <a:off x="971600" y="355883"/>
              <a:ext cx="806489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973263" indent="-1973263"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       </a:t>
              </a:r>
              <a:r>
                <a:rPr lang="zh-CN" altLang="en-US" b="1" u="none" dirty="0">
                  <a:latin typeface="宋体" pitchFamily="2" charset="-122"/>
                </a:rPr>
                <a:t>结构有单译码、双译码</a:t>
              </a:r>
              <a:r>
                <a:rPr lang="en-US" altLang="zh-CN" b="1" u="none" dirty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种，对应于存储矩阵   </a:t>
              </a:r>
            </a:p>
            <a:p>
              <a:pPr marL="1973263" indent="-1973263">
                <a:lnSpc>
                  <a:spcPct val="125000"/>
                </a:lnSpc>
              </a:pP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双译码结构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矩阵的每行共用</a:t>
              </a:r>
              <a:r>
                <a:rPr lang="zh-CN" altLang="en-US" b="1" dirty="0">
                  <a:latin typeface="宋体" pitchFamily="2" charset="-122"/>
                </a:rPr>
                <a:t>字线</a:t>
              </a:r>
              <a:r>
                <a:rPr lang="en-US" altLang="zh-CN" b="1" dirty="0">
                  <a:latin typeface="宋体" pitchFamily="2" charset="-122"/>
                </a:rPr>
                <a:t>W</a:t>
              </a:r>
              <a:r>
                <a:rPr lang="zh-CN" altLang="en-US" b="1" u="none" dirty="0">
                  <a:latin typeface="宋体" pitchFamily="2" charset="-122"/>
                </a:rPr>
                <a:t>、每列共用</a:t>
              </a:r>
              <a:r>
                <a:rPr lang="zh-CN" altLang="en-US" b="1" dirty="0">
                  <a:latin typeface="宋体" pitchFamily="2" charset="-122"/>
                </a:rPr>
                <a:t>数据线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及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endParaRPr lang="zh-CN" altLang="en-US" b="1" dirty="0">
                <a:latin typeface="宋体" pitchFamily="2" charset="-122"/>
              </a:endParaRPr>
            </a:p>
          </p:txBody>
        </p:sp>
        <p:sp>
          <p:nvSpPr>
            <p:cNvPr id="260" name="Line 6"/>
            <p:cNvSpPr>
              <a:spLocks noChangeShapeType="1"/>
            </p:cNvSpPr>
            <p:nvPr/>
          </p:nvSpPr>
          <p:spPr bwMode="auto">
            <a:xfrm>
              <a:off x="8748017" y="948070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2" name="AutoShape 12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99592" y="4077072"/>
            <a:ext cx="7920880" cy="1726627"/>
            <a:chOff x="899592" y="4509120"/>
            <a:chExt cx="7920880" cy="1726627"/>
          </a:xfrm>
        </p:grpSpPr>
        <p:sp>
          <p:nvSpPr>
            <p:cNvPr id="234" name="Text Box 104"/>
            <p:cNvSpPr txBox="1">
              <a:spLocks noChangeArrowheads="1"/>
            </p:cNvSpPr>
            <p:nvPr/>
          </p:nvSpPr>
          <p:spPr bwMode="auto">
            <a:xfrm>
              <a:off x="899592" y="4509120"/>
              <a:ext cx="7920880" cy="1726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973263" indent="-1973263">
                <a:lnSpc>
                  <a:spcPct val="125000"/>
                </a:lnSpc>
              </a:pP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引脚组织方法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2—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根读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写控制线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如</a:t>
              </a:r>
              <a:r>
                <a:rPr lang="en-US" altLang="zh-CN" sz="2000" b="1" u="none" dirty="0">
                  <a:latin typeface="宋体" pitchFamily="2" charset="-122"/>
                </a:rPr>
                <a:t>WE)</a:t>
              </a:r>
              <a:r>
                <a:rPr lang="zh-CN" altLang="en-US" b="1" u="none" dirty="0">
                  <a:latin typeface="宋体" pitchFamily="2" charset="-122"/>
                </a:rPr>
                <a:t>＋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根片选线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如</a:t>
              </a:r>
              <a:r>
                <a:rPr lang="en-US" altLang="zh-CN" sz="2000" b="1" u="none" dirty="0">
                  <a:latin typeface="宋体" pitchFamily="2" charset="-122"/>
                </a:rPr>
                <a:t>CS)</a:t>
              </a:r>
              <a:endParaRPr lang="en-US" altLang="zh-CN" b="1" u="none" dirty="0">
                <a:latin typeface="宋体" pitchFamily="2" charset="-122"/>
              </a:endParaRPr>
            </a:p>
            <a:p>
              <a:pPr marL="1973263" indent="-1973263">
                <a:lnSpc>
                  <a:spcPct val="90000"/>
                </a:lnSpc>
              </a:pPr>
              <a:r>
                <a:rPr lang="zh-CN" altLang="en-US" sz="1800" u="none" dirty="0">
                  <a:latin typeface="宋体" pitchFamily="2" charset="-122"/>
                </a:rPr>
                <a:t>                              </a:t>
              </a:r>
              <a:r>
                <a:rPr lang="en-US" altLang="zh-CN" sz="1800" u="none" dirty="0">
                  <a:latin typeface="+mn-lt"/>
                </a:rPr>
                <a:t>Write Enable</a:t>
              </a:r>
              <a:r>
                <a:rPr lang="zh-CN" altLang="en-US" sz="1800" u="none" dirty="0">
                  <a:latin typeface="+mn-ea"/>
                  <a:ea typeface="+mn-ea"/>
                </a:rPr>
                <a:t>→</a:t>
              </a:r>
              <a:r>
                <a:rPr lang="zh-CN" altLang="en-US" sz="1800" u="none" dirty="0">
                  <a:latin typeface="宋体" pitchFamily="2" charset="-122"/>
                </a:rPr>
                <a:t>┘       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u="none" dirty="0">
                  <a:latin typeface="+mn-lt"/>
                </a:rPr>
                <a:t>Chip Select</a:t>
              </a:r>
              <a:r>
                <a:rPr lang="zh-CN" altLang="en-US" sz="1800" u="none" dirty="0">
                  <a:latin typeface="+mn-ea"/>
                  <a:ea typeface="+mn-ea"/>
                </a:rPr>
                <a:t>→</a:t>
              </a:r>
              <a:r>
                <a:rPr lang="zh-CN" altLang="en-US" sz="1800" u="none" dirty="0">
                  <a:latin typeface="宋体" pitchFamily="2" charset="-122"/>
                </a:rPr>
                <a:t>┘</a:t>
              </a:r>
              <a:endParaRPr lang="en-US" altLang="zh-CN" u="none" dirty="0">
                <a:latin typeface="宋体" pitchFamily="2" charset="-122"/>
              </a:endParaRPr>
            </a:p>
            <a:p>
              <a:pPr marL="1973263" indent="-1973263">
                <a:lnSpc>
                  <a:spcPct val="125000"/>
                </a:lnSpc>
              </a:pP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   内部逻辑：</a:t>
              </a:r>
              <a:endParaRPr lang="en-US" altLang="zh-CN" b="1" u="none" dirty="0">
                <a:latin typeface="宋体" pitchFamily="2" charset="-122"/>
              </a:endParaRPr>
            </a:p>
            <a:p>
              <a:pPr marL="1973263" indent="-1973263"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芯片连接：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cxnSp>
          <p:nvCxnSpPr>
            <p:cNvPr id="227" name="直接连接符 226"/>
            <p:cNvCxnSpPr/>
            <p:nvPr/>
          </p:nvCxnSpPr>
          <p:spPr bwMode="auto">
            <a:xfrm>
              <a:off x="8307222" y="4681600"/>
              <a:ext cx="22611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直接连接符 227"/>
            <p:cNvCxnSpPr/>
            <p:nvPr/>
          </p:nvCxnSpPr>
          <p:spPr bwMode="auto">
            <a:xfrm>
              <a:off x="5846372" y="4681600"/>
              <a:ext cx="238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0" name="Text Box 104"/>
          <p:cNvSpPr txBox="1">
            <a:spLocks noChangeArrowheads="1"/>
          </p:cNvSpPr>
          <p:nvPr/>
        </p:nvSpPr>
        <p:spPr bwMode="auto">
          <a:xfrm>
            <a:off x="179636" y="404664"/>
            <a:ext cx="84248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控制电路：</a:t>
            </a:r>
            <a:r>
              <a:rPr lang="zh-CN" altLang="en-US" b="1" u="none" dirty="0">
                <a:latin typeface="宋体" pitchFamily="2" charset="-122"/>
              </a:rPr>
              <a:t>根据外部引脚信号，产生内部的读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写信号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B5E5-9FD8-4734-8C6B-22919B4555A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3433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663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" name="Text Box 77"/>
          <p:cNvSpPr txBox="1">
            <a:spLocks noChangeArrowheads="1"/>
          </p:cNvSpPr>
          <p:nvPr/>
        </p:nvSpPr>
        <p:spPr bwMode="auto">
          <a:xfrm>
            <a:off x="1331640" y="940658"/>
            <a:ext cx="7488833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 marL="1077913" indent="-1077913"/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u="none" dirty="0">
                <a:latin typeface="宋体" pitchFamily="2" charset="-122"/>
              </a:rPr>
              <a:t>内部读</a:t>
            </a:r>
            <a:r>
              <a:rPr lang="en-US" altLang="zh-CN" sz="2000" b="1" u="none" dirty="0">
                <a:latin typeface="宋体" pitchFamily="2" charset="-122"/>
              </a:rPr>
              <a:t>/</a:t>
            </a:r>
            <a:r>
              <a:rPr lang="zh-CN" altLang="en-US" sz="2000" b="1" u="none" dirty="0">
                <a:latin typeface="宋体" pitchFamily="2" charset="-122"/>
              </a:rPr>
              <a:t>写信号的状态有</a:t>
            </a:r>
            <a:r>
              <a:rPr lang="zh-CN" altLang="en-US" sz="2000" b="1" dirty="0">
                <a:latin typeface="宋体" pitchFamily="2" charset="-122"/>
              </a:rPr>
              <a:t>  </a:t>
            </a:r>
            <a:r>
              <a:rPr lang="zh-CN" altLang="en-US" sz="2000" b="1" u="none" dirty="0">
                <a:latin typeface="宋体" pitchFamily="2" charset="-122"/>
              </a:rPr>
              <a:t>种组合，需要≥</a:t>
            </a:r>
            <a:r>
              <a:rPr lang="zh-CN" altLang="en-US" sz="2000" b="1" dirty="0">
                <a:latin typeface="宋体" pitchFamily="2" charset="-122"/>
              </a:rPr>
              <a:t>  </a:t>
            </a:r>
            <a:r>
              <a:rPr lang="zh-CN" altLang="en-US" sz="2000" b="1" u="none" dirty="0">
                <a:latin typeface="宋体" pitchFamily="2" charset="-122"/>
              </a:rPr>
              <a:t>根控制引脚</a:t>
            </a:r>
          </a:p>
        </p:txBody>
      </p:sp>
      <p:sp>
        <p:nvSpPr>
          <p:cNvPr id="229" name="Text Box 104"/>
          <p:cNvSpPr txBox="1">
            <a:spLocks noChangeArrowheads="1"/>
          </p:cNvSpPr>
          <p:nvPr/>
        </p:nvSpPr>
        <p:spPr bwMode="auto">
          <a:xfrm>
            <a:off x="899592" y="1377930"/>
            <a:ext cx="7920881" cy="278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引脚组织方法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1—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根读控制线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如</a:t>
            </a:r>
            <a:r>
              <a:rPr lang="en-US" altLang="zh-CN" sz="2000" b="1" u="none" dirty="0">
                <a:latin typeface="宋体" pitchFamily="2" charset="-122"/>
              </a:rPr>
              <a:t>RD)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根写控制线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如</a:t>
            </a:r>
            <a:r>
              <a:rPr lang="en-US" altLang="zh-CN" sz="2000" b="1" u="none" dirty="0">
                <a:latin typeface="宋体" pitchFamily="2" charset="-122"/>
              </a:rPr>
              <a:t>WR)</a:t>
            </a:r>
            <a:endParaRPr lang="en-US" altLang="zh-CN" b="1" u="none" dirty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  <a:spcBef>
                <a:spcPts val="500"/>
              </a:spcBef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内部逻辑：</a:t>
            </a:r>
            <a:r>
              <a:rPr lang="zh-CN" altLang="en-US" b="1" u="none" dirty="0">
                <a:latin typeface="宋体" pitchFamily="2" charset="-122"/>
              </a:rPr>
              <a:t>读＝             写＝</a:t>
            </a:r>
            <a:endParaRPr lang="en-US" altLang="zh-CN" b="1" u="none" dirty="0">
              <a:latin typeface="宋体" pitchFamily="2" charset="-122"/>
            </a:endParaRPr>
          </a:p>
          <a:p>
            <a:pPr marL="1973263" indent="-1973263">
              <a:lnSpc>
                <a:spcPct val="105000"/>
              </a:lnSpc>
            </a:pPr>
            <a:endParaRPr lang="en-US" altLang="zh-CN" sz="20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芯片连接：</a:t>
            </a:r>
            <a:r>
              <a:rPr lang="en-US" altLang="zh-CN" b="1" u="none" dirty="0">
                <a:latin typeface="宋体" pitchFamily="2" charset="-122"/>
              </a:rPr>
              <a:t>RD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endParaRPr lang="en-US" altLang="zh-CN" b="1" u="none" dirty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WR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30" name="Text Box 104"/>
          <p:cNvSpPr txBox="1">
            <a:spLocks noChangeArrowheads="1"/>
          </p:cNvSpPr>
          <p:nvPr/>
        </p:nvSpPr>
        <p:spPr bwMode="auto">
          <a:xfrm>
            <a:off x="3536909" y="2347497"/>
            <a:ext cx="4491475" cy="180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(RD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</a:t>
            </a:r>
            <a:r>
              <a:rPr lang="en-US" altLang="zh-CN" b="1" u="none" dirty="0">
                <a:latin typeface="宋体" pitchFamily="2" charset="-122"/>
              </a:rPr>
              <a:t>WR)</a:t>
            </a:r>
            <a:r>
              <a:rPr lang="en-US" altLang="zh-CN" u="none" dirty="0">
                <a:latin typeface="宋体"/>
                <a:ea typeface="宋体"/>
                <a:cs typeface="Times New Roman" panose="02020603050405020304" pitchFamily="18" charset="0"/>
                <a:sym typeface="Symbol"/>
              </a:rPr>
              <a:t>•</a:t>
            </a:r>
            <a:r>
              <a:rPr lang="en-US" altLang="zh-CN" b="1" u="none" dirty="0">
                <a:latin typeface="宋体" pitchFamily="2" charset="-122"/>
              </a:rPr>
              <a:t>RD</a:t>
            </a:r>
            <a:r>
              <a:rPr lang="en-US" altLang="zh-CN" sz="1800" b="1" u="none" baseline="-18000" dirty="0">
                <a:latin typeface="宋体" pitchFamily="2" charset="-122"/>
              </a:rPr>
              <a:t> </a:t>
            </a:r>
            <a:r>
              <a:rPr lang="zh-CN" altLang="en-US" b="1" u="none" dirty="0">
                <a:latin typeface="宋体" pitchFamily="2" charset="-122"/>
              </a:rPr>
              <a:t>，    </a:t>
            </a:r>
            <a:r>
              <a:rPr lang="en-US" altLang="zh-CN" b="1" u="none" dirty="0">
                <a:latin typeface="宋体" pitchFamily="2" charset="-122"/>
              </a:rPr>
              <a:t>(RD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</a:t>
            </a:r>
            <a:r>
              <a:rPr lang="en-US" altLang="zh-CN" b="1" u="none" dirty="0">
                <a:latin typeface="宋体" pitchFamily="2" charset="-122"/>
              </a:rPr>
              <a:t>WR)</a:t>
            </a:r>
            <a:r>
              <a:rPr lang="en-US" altLang="zh-CN" u="none" dirty="0">
                <a:latin typeface="宋体"/>
                <a:ea typeface="宋体"/>
                <a:cs typeface="Times New Roman" panose="02020603050405020304" pitchFamily="18" charset="0"/>
                <a:sym typeface="Symbol"/>
              </a:rPr>
              <a:t>•</a:t>
            </a:r>
            <a:r>
              <a:rPr lang="en-US" altLang="zh-CN" b="1" u="none" dirty="0">
                <a:latin typeface="宋体" pitchFamily="2" charset="-122"/>
              </a:rPr>
              <a:t>WR</a:t>
            </a:r>
          </a:p>
          <a:p>
            <a:pPr marL="1973263" indent="-1973263">
              <a:lnSpc>
                <a:spcPct val="105000"/>
              </a:lnSpc>
            </a:pPr>
            <a:r>
              <a:rPr lang="zh-CN" altLang="en-US" sz="2000" b="1" u="none" dirty="0">
                <a:latin typeface="宋体" pitchFamily="2" charset="-122"/>
              </a:rPr>
              <a:t>  注：</a:t>
            </a:r>
            <a:r>
              <a:rPr lang="en-US" altLang="zh-CN" sz="2000" b="1" u="none" dirty="0">
                <a:latin typeface="+mn-ea"/>
                <a:ea typeface="+mn-ea"/>
              </a:rPr>
              <a:t>RD</a:t>
            </a:r>
            <a:r>
              <a:rPr lang="en-US" altLang="zh-CN" sz="2000" b="1" u="none" dirty="0">
                <a:latin typeface="+mn-ea"/>
                <a:ea typeface="+mn-ea"/>
                <a:sym typeface="Symbol"/>
              </a:rPr>
              <a:t></a:t>
            </a:r>
            <a:r>
              <a:rPr lang="en-US" altLang="zh-CN" sz="2000" b="1" u="none" dirty="0">
                <a:latin typeface="+mn-ea"/>
                <a:ea typeface="+mn-ea"/>
              </a:rPr>
              <a:t>WR</a:t>
            </a:r>
            <a:r>
              <a:rPr lang="zh-CN" altLang="en-US" sz="2000" b="1" u="none" dirty="0">
                <a:latin typeface="+mn-ea"/>
                <a:ea typeface="+mn-ea"/>
              </a:rPr>
              <a:t>＝</a:t>
            </a:r>
            <a:r>
              <a:rPr lang="en-US" altLang="zh-CN" sz="2000" b="1" u="none" dirty="0">
                <a:latin typeface="+mn-ea"/>
                <a:ea typeface="+mn-ea"/>
              </a:rPr>
              <a:t>0</a:t>
            </a:r>
            <a:r>
              <a:rPr lang="zh-CN" altLang="en-US" sz="2000" b="1" u="none" dirty="0">
                <a:latin typeface="+mn-ea"/>
                <a:ea typeface="+mn-ea"/>
              </a:rPr>
              <a:t>表示空闲</a:t>
            </a:r>
            <a:endParaRPr lang="en-US" altLang="zh-CN" sz="2000" b="1" u="none" dirty="0">
              <a:latin typeface="+mn-ea"/>
              <a:ea typeface="+mn-ea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b="1" u="none" dirty="0" err="1">
                <a:latin typeface="宋体" pitchFamily="2" charset="-122"/>
              </a:rPr>
              <a:t>MRd</a:t>
            </a:r>
            <a:r>
              <a:rPr lang="en-US" altLang="zh-CN" b="1" u="none" dirty="0" err="1">
                <a:latin typeface="宋体" pitchFamily="2" charset="-122"/>
                <a:sym typeface="Symbol"/>
              </a:rPr>
              <a:t>MWr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en-US" altLang="zh-CN" u="none" dirty="0">
                <a:latin typeface="宋体"/>
                <a:ea typeface="宋体"/>
                <a:cs typeface="Times New Roman" panose="02020603050405020304" pitchFamily="18" charset="0"/>
                <a:sym typeface="Symbol"/>
              </a:rPr>
              <a:t>•</a:t>
            </a:r>
            <a:r>
              <a:rPr lang="en-US" altLang="zh-CN" b="1" u="none" dirty="0" err="1">
                <a:latin typeface="宋体"/>
                <a:ea typeface="宋体"/>
                <a:cs typeface="Times New Roman" panose="02020603050405020304" pitchFamily="18" charset="0"/>
                <a:sym typeface="Symbol"/>
              </a:rPr>
              <a:t>MRd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b="1" u="none" dirty="0" err="1">
                <a:latin typeface="宋体" pitchFamily="2" charset="-122"/>
              </a:rPr>
              <a:t>MRd</a:t>
            </a:r>
            <a:r>
              <a:rPr lang="en-US" altLang="zh-CN" b="1" u="none" dirty="0" err="1">
                <a:latin typeface="宋体" pitchFamily="2" charset="-122"/>
                <a:sym typeface="Symbol"/>
              </a:rPr>
              <a:t>MWr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en-US" altLang="zh-CN" u="none" dirty="0">
                <a:latin typeface="宋体"/>
                <a:ea typeface="宋体"/>
                <a:cs typeface="Times New Roman" panose="02020603050405020304" pitchFamily="18" charset="0"/>
                <a:sym typeface="Symbol"/>
              </a:rPr>
              <a:t>•</a:t>
            </a:r>
            <a:r>
              <a:rPr lang="en-US" altLang="zh-CN" b="1" u="none" dirty="0" err="1">
                <a:latin typeface="宋体"/>
                <a:ea typeface="宋体"/>
                <a:cs typeface="Times New Roman" panose="02020603050405020304" pitchFamily="18" charset="0"/>
                <a:sym typeface="Symbol"/>
              </a:rPr>
              <a:t>MWr</a:t>
            </a:r>
            <a:r>
              <a:rPr lang="en-US" altLang="zh-CN" b="1" u="none" dirty="0">
                <a:latin typeface="宋体"/>
                <a:ea typeface="宋体"/>
                <a:cs typeface="Times New Roman" panose="02020603050405020304" pitchFamily="18" charset="0"/>
                <a:sym typeface="Symbol"/>
              </a:rPr>
              <a:t>  </a:t>
            </a:r>
          </a:p>
        </p:txBody>
      </p:sp>
      <p:grpSp>
        <p:nvGrpSpPr>
          <p:cNvPr id="231" name="组合 230"/>
          <p:cNvGrpSpPr/>
          <p:nvPr/>
        </p:nvGrpSpPr>
        <p:grpSpPr>
          <a:xfrm>
            <a:off x="1332757" y="1916832"/>
            <a:ext cx="7487715" cy="400110"/>
            <a:chOff x="1042821" y="6040310"/>
            <a:chExt cx="7487715" cy="400110"/>
          </a:xfrm>
        </p:grpSpPr>
        <p:sp>
          <p:nvSpPr>
            <p:cNvPr id="232" name="Text Box 77"/>
            <p:cNvSpPr txBox="1">
              <a:spLocks noChangeArrowheads="1"/>
            </p:cNvSpPr>
            <p:nvPr/>
          </p:nvSpPr>
          <p:spPr bwMode="auto">
            <a:xfrm>
              <a:off x="1042821" y="6040310"/>
              <a:ext cx="748771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square" anchor="ctr" anchorCtr="0">
              <a:spAutoFit/>
            </a:bodyPr>
            <a:lstStyle/>
            <a:p>
              <a:pPr marL="1077913" indent="-1077913"/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RD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与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RD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：</a:t>
              </a:r>
              <a:r>
                <a:rPr lang="zh-CN" altLang="en-US" sz="2000" b="1" u="none" dirty="0">
                  <a:latin typeface="宋体" pitchFamily="2" charset="-122"/>
                </a:rPr>
                <a:t>分别表示</a:t>
              </a:r>
              <a:r>
                <a:rPr lang="zh-CN" altLang="en-US" sz="2000" b="1" dirty="0">
                  <a:latin typeface="宋体" pitchFamily="2" charset="-122"/>
                </a:rPr>
                <a:t>引脚</a:t>
              </a:r>
              <a:r>
                <a:rPr lang="en-US" altLang="zh-CN" sz="2000" b="1" dirty="0">
                  <a:latin typeface="宋体" pitchFamily="2" charset="-122"/>
                </a:rPr>
                <a:t>/</a:t>
              </a:r>
              <a:r>
                <a:rPr lang="zh-CN" altLang="en-US" sz="2000" b="1" dirty="0">
                  <a:latin typeface="宋体" pitchFamily="2" charset="-122"/>
                </a:rPr>
                <a:t>信号线</a:t>
              </a:r>
              <a:r>
                <a:rPr lang="zh-CN" altLang="en-US" sz="2000" b="1" u="none" dirty="0">
                  <a:latin typeface="宋体" pitchFamily="2" charset="-122"/>
                </a:rPr>
                <a:t>的状态为高电平有效、低电平有效</a:t>
              </a:r>
            </a:p>
          </p:txBody>
        </p:sp>
        <p:sp>
          <p:nvSpPr>
            <p:cNvPr id="233" name="Line 85"/>
            <p:cNvSpPr>
              <a:spLocks noChangeShapeType="1"/>
            </p:cNvSpPr>
            <p:nvPr/>
          </p:nvSpPr>
          <p:spPr bwMode="auto">
            <a:xfrm>
              <a:off x="1662732" y="6118852"/>
              <a:ext cx="252000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15816" y="4797152"/>
            <a:ext cx="3384376" cy="536913"/>
            <a:chOff x="2915816" y="5005625"/>
            <a:chExt cx="3384376" cy="536913"/>
          </a:xfrm>
        </p:grpSpPr>
        <p:sp>
          <p:nvSpPr>
            <p:cNvPr id="247" name="Text Box 104"/>
            <p:cNvSpPr txBox="1">
              <a:spLocks noChangeArrowheads="1"/>
            </p:cNvSpPr>
            <p:nvPr/>
          </p:nvSpPr>
          <p:spPr bwMode="auto">
            <a:xfrm>
              <a:off x="2915816" y="5005625"/>
              <a:ext cx="3384376" cy="53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28800">
              <a:spAutoFit/>
            </a:bodyPr>
            <a:lstStyle/>
            <a:p>
              <a:pPr marL="1973263" indent="-1973263"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读＝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en-US" altLang="zh-CN" u="none" dirty="0">
                  <a:latin typeface="宋体"/>
                  <a:ea typeface="宋体"/>
                  <a:cs typeface="Times New Roman" panose="02020603050405020304" pitchFamily="18" charset="0"/>
                  <a:sym typeface="Symbol"/>
                </a:rPr>
                <a:t>•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  <a:r>
                <a:rPr lang="zh-CN" altLang="en-US" b="1" u="none" dirty="0">
                  <a:latin typeface="宋体" pitchFamily="2" charset="-122"/>
                </a:rPr>
                <a:t>，写＝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en-US" altLang="zh-CN" u="none" dirty="0">
                  <a:latin typeface="宋体"/>
                  <a:ea typeface="宋体"/>
                  <a:cs typeface="Times New Roman" panose="02020603050405020304" pitchFamily="18" charset="0"/>
                  <a:sym typeface="Symbol"/>
                </a:rPr>
                <a:t>•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3660218" y="5117842"/>
              <a:ext cx="2736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>
              <a:off x="3657668" y="5045834"/>
              <a:ext cx="2736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直接连接符 216"/>
            <p:cNvCxnSpPr/>
            <p:nvPr/>
          </p:nvCxnSpPr>
          <p:spPr bwMode="auto">
            <a:xfrm>
              <a:off x="4117274" y="511784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直接连接符 217"/>
            <p:cNvCxnSpPr/>
            <p:nvPr/>
          </p:nvCxnSpPr>
          <p:spPr bwMode="auto">
            <a:xfrm>
              <a:off x="4114724" y="5045834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>
              <a:off x="5344866" y="5117842"/>
              <a:ext cx="2736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>
              <a:off x="5342316" y="5045834"/>
              <a:ext cx="2736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/>
            <p:cNvCxnSpPr/>
            <p:nvPr/>
          </p:nvCxnSpPr>
          <p:spPr bwMode="auto">
            <a:xfrm>
              <a:off x="5801922" y="511784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组合 12"/>
          <p:cNvGrpSpPr/>
          <p:nvPr/>
        </p:nvGrpSpPr>
        <p:grpSpPr>
          <a:xfrm>
            <a:off x="2915816" y="5236751"/>
            <a:ext cx="3672408" cy="536913"/>
            <a:chOff x="3068216" y="5589240"/>
            <a:chExt cx="3672408" cy="536913"/>
          </a:xfrm>
        </p:grpSpPr>
        <p:sp>
          <p:nvSpPr>
            <p:cNvPr id="248" name="Text Box 104"/>
            <p:cNvSpPr txBox="1">
              <a:spLocks noChangeArrowheads="1"/>
            </p:cNvSpPr>
            <p:nvPr/>
          </p:nvSpPr>
          <p:spPr bwMode="auto">
            <a:xfrm>
              <a:off x="3068216" y="5589240"/>
              <a:ext cx="3672408" cy="53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28800">
              <a:spAutoFit/>
            </a:bodyPr>
            <a:lstStyle/>
            <a:p>
              <a:pPr marL="1973263" indent="-1973263"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 err="1">
                  <a:latin typeface="宋体" pitchFamily="2" charset="-122"/>
                </a:rPr>
                <a:t>MRd</a:t>
              </a:r>
              <a:r>
                <a:rPr lang="en-US" altLang="zh-CN" b="1" u="none" dirty="0" err="1">
                  <a:latin typeface="宋体" pitchFamily="2" charset="-122"/>
                  <a:sym typeface="Symbol"/>
                </a:rPr>
                <a:t>MWr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 err="1">
                  <a:latin typeface="宋体" pitchFamily="2" charset="-122"/>
                </a:rPr>
                <a:t>MWr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>
              <a:off x="3171190" y="5689712"/>
              <a:ext cx="2736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直接连接符 250"/>
            <p:cNvCxnSpPr/>
            <p:nvPr/>
          </p:nvCxnSpPr>
          <p:spPr bwMode="auto">
            <a:xfrm>
              <a:off x="5259454" y="568971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直接连接符 251"/>
            <p:cNvCxnSpPr/>
            <p:nvPr/>
          </p:nvCxnSpPr>
          <p:spPr bwMode="auto">
            <a:xfrm>
              <a:off x="3795936" y="5693906"/>
              <a:ext cx="11429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直接连接符 252"/>
            <p:cNvCxnSpPr/>
            <p:nvPr/>
          </p:nvCxnSpPr>
          <p:spPr bwMode="auto">
            <a:xfrm>
              <a:off x="5866662" y="5693906"/>
              <a:ext cx="421661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4" name="Text Box 84"/>
          <p:cNvSpPr txBox="1">
            <a:spLocks noChangeArrowheads="1"/>
          </p:cNvSpPr>
          <p:nvPr/>
        </p:nvSpPr>
        <p:spPr bwMode="auto">
          <a:xfrm>
            <a:off x="683568" y="4077073"/>
            <a:ext cx="288032" cy="4965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★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27584" y="4563230"/>
            <a:ext cx="576064" cy="1026010"/>
            <a:chOff x="827584" y="4995278"/>
            <a:chExt cx="576064" cy="1026010"/>
          </a:xfrm>
        </p:grpSpPr>
        <p:cxnSp>
          <p:nvCxnSpPr>
            <p:cNvPr id="15" name="直接箭头连接符 14"/>
            <p:cNvCxnSpPr/>
            <p:nvPr/>
          </p:nvCxnSpPr>
          <p:spPr bwMode="auto">
            <a:xfrm flipH="1" flipV="1">
              <a:off x="827584" y="4995278"/>
              <a:ext cx="504056" cy="73797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7" name="左大括号 16"/>
            <p:cNvSpPr/>
            <p:nvPr/>
          </p:nvSpPr>
          <p:spPr bwMode="auto">
            <a:xfrm>
              <a:off x="1331640" y="5465917"/>
              <a:ext cx="72008" cy="555371"/>
            </a:xfrm>
            <a:prstGeom prst="leftBrace">
              <a:avLst>
                <a:gd name="adj1" fmla="val 3690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156176" y="3207526"/>
            <a:ext cx="2560093" cy="869546"/>
            <a:chOff x="6156176" y="3068960"/>
            <a:chExt cx="2560093" cy="869546"/>
          </a:xfrm>
        </p:grpSpPr>
        <p:cxnSp>
          <p:nvCxnSpPr>
            <p:cNvPr id="54" name="直接箭头连接符 53"/>
            <p:cNvCxnSpPr/>
            <p:nvPr/>
          </p:nvCxnSpPr>
          <p:spPr bwMode="auto">
            <a:xfrm>
              <a:off x="6772053" y="3434450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5" name="Text Box 84"/>
            <p:cNvSpPr txBox="1">
              <a:spLocks noChangeArrowheads="1"/>
            </p:cNvSpPr>
            <p:nvPr/>
          </p:nvSpPr>
          <p:spPr bwMode="auto">
            <a:xfrm>
              <a:off x="6772053" y="3434450"/>
              <a:ext cx="547876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MRd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MWr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6" name="Text Box 118"/>
            <p:cNvSpPr txBox="1">
              <a:spLocks noChangeArrowheads="1"/>
            </p:cNvSpPr>
            <p:nvPr/>
          </p:nvSpPr>
          <p:spPr bwMode="auto">
            <a:xfrm>
              <a:off x="6156176" y="3068960"/>
              <a:ext cx="615877" cy="7975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操控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部件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7" name="Text Box 118"/>
            <p:cNvSpPr txBox="1">
              <a:spLocks noChangeArrowheads="1"/>
            </p:cNvSpPr>
            <p:nvPr/>
          </p:nvSpPr>
          <p:spPr bwMode="auto">
            <a:xfrm>
              <a:off x="7980371" y="3082506"/>
              <a:ext cx="735898" cy="78399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800" b="1" u="none" dirty="0">
                  <a:latin typeface="宋体" pitchFamily="2" charset="-122"/>
                </a:rPr>
                <a:t> SRAM</a:t>
              </a:r>
            </a:p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6772053" y="3699622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6772053" y="3146418"/>
              <a:ext cx="12083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6772053" y="3290434"/>
              <a:ext cx="12083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7744161" y="3434450"/>
              <a:ext cx="2520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744161" y="3699622"/>
              <a:ext cx="2520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3" name="Text Box 118"/>
            <p:cNvSpPr txBox="1">
              <a:spLocks noChangeArrowheads="1"/>
            </p:cNvSpPr>
            <p:nvPr/>
          </p:nvSpPr>
          <p:spPr bwMode="auto">
            <a:xfrm>
              <a:off x="7345433" y="3371020"/>
              <a:ext cx="398728" cy="4003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4" name="Text Box 118"/>
            <p:cNvSpPr txBox="1">
              <a:spLocks noChangeArrowheads="1"/>
            </p:cNvSpPr>
            <p:nvPr/>
          </p:nvSpPr>
          <p:spPr bwMode="auto">
            <a:xfrm>
              <a:off x="7982220" y="3356992"/>
              <a:ext cx="116396" cy="4003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>
              <a:off x="8095790" y="3482536"/>
              <a:ext cx="14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>
              <a:off x="8095790" y="3626552"/>
              <a:ext cx="14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29" grpId="0"/>
      <p:bldP spid="2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E566-16E7-4A69-AC88-13B1EA53468A}" type="slidenum">
              <a:rPr lang="en-US" altLang="zh-CN"/>
              <a:pPr/>
              <a:t>14</a:t>
            </a:fld>
            <a:endParaRPr lang="en-US" altLang="zh-CN" dirty="0"/>
          </a:p>
        </p:txBody>
      </p:sp>
      <p:sp>
        <p:nvSpPr>
          <p:cNvPr id="93908" name="Text Box 724"/>
          <p:cNvSpPr txBox="1">
            <a:spLocks noChangeArrowheads="1"/>
          </p:cNvSpPr>
          <p:nvPr/>
        </p:nvSpPr>
        <p:spPr bwMode="auto">
          <a:xfrm>
            <a:off x="2555776" y="2132856"/>
            <a:ext cx="61928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有单向、双向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种方式，分别为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根、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根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单向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输入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sz="2200" b="1" u="none" dirty="0">
                <a:latin typeface="宋体" pitchFamily="2" charset="-122"/>
              </a:rPr>
              <a:t>/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根</a:t>
            </a:r>
            <a:endParaRPr lang="en-US" altLang="zh-CN" b="1" i="1" u="none" dirty="0">
              <a:latin typeface="+mn-lt"/>
            </a:endParaRPr>
          </a:p>
        </p:txBody>
      </p:sp>
      <p:sp>
        <p:nvSpPr>
          <p:cNvPr id="93909" name="Text Box 725"/>
          <p:cNvSpPr txBox="1">
            <a:spLocks noChangeArrowheads="1"/>
          </p:cNvSpPr>
          <p:nvPr/>
        </p:nvSpPr>
        <p:spPr bwMode="auto">
          <a:xfrm>
            <a:off x="755576" y="4077072"/>
            <a:ext cx="7993012" cy="70788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zh-CN" altLang="en-US" sz="2000" b="1" u="none" dirty="0">
                <a:latin typeface="宋体" pitchFamily="2" charset="-122"/>
              </a:rPr>
              <a:t>某</a:t>
            </a:r>
            <a:r>
              <a:rPr lang="en-US" altLang="zh-CN" sz="2000" b="1" u="none" dirty="0">
                <a:latin typeface="宋体" pitchFamily="2" charset="-122"/>
              </a:rPr>
              <a:t>SRAM</a:t>
            </a:r>
            <a:r>
              <a:rPr lang="zh-CN" altLang="en-US" sz="2000" b="1" u="none" dirty="0">
                <a:latin typeface="宋体" pitchFamily="2" charset="-122"/>
              </a:rPr>
              <a:t>的容量为</a:t>
            </a:r>
            <a:r>
              <a:rPr lang="en-US" altLang="zh-CN" sz="2000" b="1" u="none" dirty="0">
                <a:latin typeface="宋体" pitchFamily="2" charset="-122"/>
              </a:rPr>
              <a:t>4Kbit</a:t>
            </a:r>
            <a:r>
              <a:rPr lang="zh-CN" altLang="en-US" sz="2000" b="1" u="none" dirty="0">
                <a:latin typeface="宋体" pitchFamily="2" charset="-122"/>
              </a:rPr>
              <a:t>、数据引脚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双向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sz="2000" b="1" u="none" dirty="0">
                <a:latin typeface="宋体" pitchFamily="2" charset="-122"/>
              </a:rPr>
              <a:t>有</a:t>
            </a:r>
            <a:r>
              <a:rPr lang="en-US" altLang="zh-CN" sz="2000" b="1" u="none" dirty="0">
                <a:latin typeface="宋体" pitchFamily="2" charset="-122"/>
              </a:rPr>
              <a:t>8</a:t>
            </a:r>
            <a:r>
              <a:rPr lang="zh-CN" altLang="en-US" sz="2000" b="1" u="none" dirty="0">
                <a:latin typeface="宋体" pitchFamily="2" charset="-122"/>
              </a:rPr>
              <a:t>根，地址引脚为多少根？若数据引脚改为</a:t>
            </a:r>
            <a:r>
              <a:rPr lang="en-US" altLang="zh-CN" sz="2000" b="1" u="none" dirty="0">
                <a:latin typeface="宋体" pitchFamily="2" charset="-122"/>
              </a:rPr>
              <a:t>32</a:t>
            </a:r>
            <a:r>
              <a:rPr lang="zh-CN" altLang="en-US" sz="2000" b="1" u="none" dirty="0">
                <a:latin typeface="宋体" pitchFamily="2" charset="-122"/>
              </a:rPr>
              <a:t>根，地址引脚为多少根？</a:t>
            </a:r>
          </a:p>
        </p:txBody>
      </p:sp>
      <p:sp>
        <p:nvSpPr>
          <p:cNvPr id="93910" name="Text Box 726"/>
          <p:cNvSpPr txBox="1">
            <a:spLocks noChangeArrowheads="1"/>
          </p:cNvSpPr>
          <p:nvPr/>
        </p:nvSpPr>
        <p:spPr bwMode="auto">
          <a:xfrm>
            <a:off x="755576" y="4953362"/>
            <a:ext cx="7993012" cy="70788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 b="1" u="none">
                <a:solidFill>
                  <a:srgbClr val="990099"/>
                </a:solidFill>
                <a:latin typeface="宋体" pitchFamily="2" charset="-122"/>
              </a:defRPr>
            </a:lvl1pPr>
          </a:lstStyle>
          <a:p>
            <a:pPr marL="1077913" indent="-1077913">
              <a:lnSpc>
                <a:spcPct val="100000"/>
              </a:lnSpc>
            </a:pPr>
            <a:r>
              <a:rPr lang="zh-CN" altLang="en-US" dirty="0"/>
              <a:t>思考②：</a:t>
            </a:r>
            <a:r>
              <a:rPr lang="zh-CN" altLang="en-US" dirty="0">
                <a:solidFill>
                  <a:schemeClr val="tx1"/>
                </a:solidFill>
              </a:rPr>
              <a:t>某</a:t>
            </a:r>
            <a:r>
              <a:rPr lang="en-US" altLang="zh-CN" dirty="0">
                <a:solidFill>
                  <a:schemeClr val="tx1"/>
                </a:solidFill>
              </a:rPr>
              <a:t>SRAM</a:t>
            </a:r>
            <a:r>
              <a:rPr lang="zh-CN" altLang="en-US" dirty="0">
                <a:solidFill>
                  <a:schemeClr val="tx1"/>
                </a:solidFill>
              </a:rPr>
              <a:t>的数据引脚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单向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根、地址引脚为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根，该芯片的容量为多少个字节？</a:t>
            </a:r>
          </a:p>
        </p:txBody>
      </p:sp>
      <p:sp>
        <p:nvSpPr>
          <p:cNvPr id="12" name="Text Box 724"/>
          <p:cNvSpPr txBox="1">
            <a:spLocks noChangeArrowheads="1"/>
          </p:cNvSpPr>
          <p:nvPr/>
        </p:nvSpPr>
        <p:spPr bwMode="auto">
          <a:xfrm>
            <a:off x="2555776" y="3068960"/>
            <a:ext cx="6336704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+mn-ea"/>
                <a:ea typeface="+mn-ea"/>
              </a:rPr>
              <a:t>片选</a:t>
            </a:r>
            <a:r>
              <a:rPr lang="en-US" altLang="zh-CN" sz="1800" b="1" u="none" dirty="0">
                <a:latin typeface="+mn-ea"/>
                <a:ea typeface="+mn-ea"/>
              </a:rPr>
              <a:t>(1</a:t>
            </a:r>
            <a:r>
              <a:rPr lang="zh-CN" altLang="en-US" sz="1800" b="1" u="none" dirty="0">
                <a:latin typeface="+mn-ea"/>
                <a:ea typeface="+mn-ea"/>
              </a:rPr>
              <a:t>根</a:t>
            </a:r>
            <a:r>
              <a:rPr lang="en-US" altLang="zh-CN" sz="1800" b="1" u="none" dirty="0">
                <a:latin typeface="+mn-ea"/>
                <a:ea typeface="+mn-ea"/>
              </a:rPr>
              <a:t>)</a:t>
            </a:r>
            <a:r>
              <a:rPr lang="en-US" altLang="zh-CN" b="1" u="none" dirty="0">
                <a:latin typeface="+mn-ea"/>
                <a:ea typeface="+mn-ea"/>
              </a:rPr>
              <a:t>+</a:t>
            </a:r>
            <a:r>
              <a:rPr lang="zh-CN" altLang="en-US" b="1" u="none" dirty="0">
                <a:latin typeface="+mn-ea"/>
                <a:ea typeface="+mn-ea"/>
              </a:rPr>
              <a:t>读</a:t>
            </a:r>
            <a:r>
              <a:rPr lang="en-US" altLang="zh-CN" b="1" u="none" dirty="0">
                <a:latin typeface="+mn-ea"/>
                <a:ea typeface="+mn-ea"/>
              </a:rPr>
              <a:t>/</a:t>
            </a:r>
            <a:r>
              <a:rPr lang="zh-CN" altLang="en-US" b="1" u="none" dirty="0">
                <a:latin typeface="+mn-ea"/>
                <a:ea typeface="+mn-ea"/>
              </a:rPr>
              <a:t>写</a:t>
            </a:r>
            <a:r>
              <a:rPr lang="en-US" altLang="zh-CN" sz="1800" b="1" u="none" dirty="0">
                <a:latin typeface="+mn-ea"/>
                <a:ea typeface="+mn-ea"/>
              </a:rPr>
              <a:t>(1</a:t>
            </a:r>
            <a:r>
              <a:rPr lang="zh-CN" altLang="en-US" sz="1800" b="1" u="none" dirty="0">
                <a:latin typeface="+mn-ea"/>
                <a:ea typeface="+mn-ea"/>
              </a:rPr>
              <a:t>根</a:t>
            </a:r>
            <a:r>
              <a:rPr lang="en-US" altLang="zh-CN" sz="1800" b="1" u="none" dirty="0">
                <a:latin typeface="+mn-ea"/>
                <a:ea typeface="+mn-ea"/>
              </a:rPr>
              <a:t>)</a:t>
            </a:r>
            <a:r>
              <a:rPr lang="zh-CN" altLang="en-US" b="1" u="none" dirty="0">
                <a:latin typeface="+mn-ea"/>
                <a:ea typeface="+mn-ea"/>
              </a:rPr>
              <a:t>     </a:t>
            </a:r>
            <a:r>
              <a:rPr lang="zh-CN" altLang="en-US" sz="1800" b="1" u="none" dirty="0">
                <a:latin typeface="+mn-ea"/>
                <a:ea typeface="+mn-ea"/>
              </a:rPr>
              <a:t>←状态有</a:t>
            </a:r>
            <a:r>
              <a:rPr lang="en-US" altLang="zh-CN" sz="1800" b="1" u="none" dirty="0">
                <a:latin typeface="+mn-ea"/>
                <a:ea typeface="+mn-ea"/>
              </a:rPr>
              <a:t>3</a:t>
            </a:r>
            <a:r>
              <a:rPr lang="zh-CN" altLang="en-US" sz="1800" b="1" u="none" dirty="0">
                <a:latin typeface="+mn-ea"/>
                <a:ea typeface="+mn-ea"/>
              </a:rPr>
              <a:t>种</a:t>
            </a:r>
            <a:r>
              <a:rPr lang="en-US" altLang="zh-CN" sz="1800" b="1" u="none" dirty="0">
                <a:latin typeface="+mn-ea"/>
                <a:ea typeface="+mn-ea"/>
              </a:rPr>
              <a:t>[</a:t>
            </a:r>
            <a:r>
              <a:rPr lang="zh-CN" altLang="en-US" sz="1800" b="1" u="none" dirty="0">
                <a:latin typeface="+mn-ea"/>
                <a:ea typeface="+mn-ea"/>
              </a:rPr>
              <a:t>读</a:t>
            </a:r>
            <a:r>
              <a:rPr lang="en-US" altLang="zh-CN" sz="1800" b="1" u="none" dirty="0">
                <a:latin typeface="+mn-ea"/>
                <a:ea typeface="+mn-ea"/>
              </a:rPr>
              <a:t>/</a:t>
            </a:r>
            <a:r>
              <a:rPr lang="zh-CN" altLang="en-US" sz="1800" b="1" u="none" dirty="0">
                <a:latin typeface="+mn-ea"/>
                <a:ea typeface="+mn-ea"/>
              </a:rPr>
              <a:t>写</a:t>
            </a:r>
            <a:r>
              <a:rPr lang="en-US" altLang="zh-CN" sz="1800" b="1" u="none" dirty="0">
                <a:latin typeface="+mn-ea"/>
                <a:ea typeface="+mn-ea"/>
              </a:rPr>
              <a:t>/</a:t>
            </a:r>
            <a:r>
              <a:rPr lang="zh-CN" altLang="en-US" sz="1800" b="1" u="none" dirty="0">
                <a:latin typeface="+mn-ea"/>
                <a:ea typeface="+mn-ea"/>
              </a:rPr>
              <a:t>闲</a:t>
            </a:r>
            <a:r>
              <a:rPr lang="en-US" altLang="zh-CN" sz="1800" b="1" u="none" dirty="0">
                <a:latin typeface="+mn-ea"/>
                <a:ea typeface="+mn-ea"/>
              </a:rPr>
              <a:t>]</a:t>
            </a:r>
            <a:endParaRPr lang="en-US" altLang="zh-CN" sz="2000" b="1" i="1" u="none" dirty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u="none" dirty="0">
                <a:latin typeface="+mn-ea"/>
                <a:ea typeface="+mn-ea"/>
              </a:rPr>
              <a:t>                           </a:t>
            </a:r>
            <a:r>
              <a:rPr lang="zh-CN" altLang="en-US" sz="1800" b="1" u="none" dirty="0">
                <a:latin typeface="+mn-ea"/>
                <a:ea typeface="+mn-ea"/>
              </a:rPr>
              <a:t>←有效电平有</a:t>
            </a:r>
            <a:r>
              <a:rPr lang="en-US" altLang="zh-CN" sz="1800" b="1" u="none" dirty="0">
                <a:latin typeface="+mn-ea"/>
                <a:ea typeface="+mn-ea"/>
              </a:rPr>
              <a:t>2</a:t>
            </a:r>
            <a:r>
              <a:rPr lang="zh-CN" altLang="en-US" sz="1800" b="1" u="none" dirty="0">
                <a:latin typeface="+mn-ea"/>
                <a:ea typeface="+mn-ea"/>
              </a:rPr>
              <a:t>种</a:t>
            </a:r>
            <a:r>
              <a:rPr lang="en-US" altLang="zh-CN" sz="1800" b="1" u="none" dirty="0">
                <a:latin typeface="+mn-ea"/>
                <a:ea typeface="+mn-ea"/>
              </a:rPr>
              <a:t>[</a:t>
            </a:r>
            <a:r>
              <a:rPr lang="zh-CN" altLang="en-US" sz="1800" b="1" u="none" dirty="0">
                <a:latin typeface="+mn-ea"/>
                <a:ea typeface="+mn-ea"/>
              </a:rPr>
              <a:t>高</a:t>
            </a:r>
            <a:r>
              <a:rPr lang="en-US" altLang="zh-CN" sz="1800" b="1" u="none" dirty="0">
                <a:latin typeface="+mn-ea"/>
                <a:ea typeface="+mn-ea"/>
              </a:rPr>
              <a:t>/</a:t>
            </a:r>
            <a:r>
              <a:rPr lang="zh-CN" altLang="en-US" sz="1800" b="1" u="none" dirty="0">
                <a:latin typeface="+mn-ea"/>
                <a:ea typeface="+mn-ea"/>
              </a:rPr>
              <a:t>低</a:t>
            </a:r>
            <a:r>
              <a:rPr lang="en-US" altLang="zh-CN" sz="1800" b="1" u="none" dirty="0">
                <a:latin typeface="+mn-ea"/>
                <a:ea typeface="+mn-ea"/>
              </a:rPr>
              <a:t>]</a:t>
            </a:r>
            <a:endParaRPr lang="en-US" altLang="zh-CN" sz="1800" b="1" i="1" u="none" dirty="0">
              <a:latin typeface="+mn-ea"/>
              <a:ea typeface="+mn-ea"/>
            </a:endParaRPr>
          </a:p>
        </p:txBody>
      </p:sp>
      <p:sp>
        <p:nvSpPr>
          <p:cNvPr id="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Text Box 726"/>
          <p:cNvSpPr txBox="1">
            <a:spLocks noChangeArrowheads="1"/>
          </p:cNvSpPr>
          <p:nvPr/>
        </p:nvSpPr>
        <p:spPr bwMode="auto">
          <a:xfrm>
            <a:off x="755576" y="5805264"/>
            <a:ext cx="7993012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 b="1" u="none">
                <a:solidFill>
                  <a:srgbClr val="990099"/>
                </a:solidFill>
                <a:latin typeface="宋体" pitchFamily="2" charset="-122"/>
              </a:defRPr>
            </a:lvl1pPr>
          </a:lstStyle>
          <a:p>
            <a:pPr marL="1077913" indent="-1077913">
              <a:lnSpc>
                <a:spcPct val="100000"/>
              </a:lnSpc>
            </a:pPr>
            <a:r>
              <a:rPr lang="zh-CN" altLang="en-US" dirty="0"/>
              <a:t>思考③：</a:t>
            </a:r>
            <a:r>
              <a:rPr lang="en-US" altLang="zh-CN" dirty="0">
                <a:solidFill>
                  <a:schemeClr val="tx1"/>
                </a:solidFill>
              </a:rPr>
              <a:t>1K×4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SRAM</a:t>
            </a:r>
            <a:r>
              <a:rPr lang="zh-CN" altLang="en-US" dirty="0">
                <a:solidFill>
                  <a:schemeClr val="tx1"/>
                </a:solidFill>
              </a:rPr>
              <a:t>中，除电源信号线外，其余信号线至少多少根？</a:t>
            </a:r>
          </a:p>
        </p:txBody>
      </p:sp>
      <p:sp>
        <p:nvSpPr>
          <p:cNvPr id="15" name="Text Box 723"/>
          <p:cNvSpPr txBox="1">
            <a:spLocks noChangeArrowheads="1"/>
          </p:cNvSpPr>
          <p:nvPr/>
        </p:nvSpPr>
        <p:spPr bwMode="auto">
          <a:xfrm>
            <a:off x="179388" y="36771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引脚组织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若存储单元长度为</a:t>
            </a:r>
            <a:r>
              <a:rPr lang="en-US" altLang="zh-CN" b="1" i="1" u="none" dirty="0"/>
              <a:t>w</a:t>
            </a:r>
            <a:r>
              <a:rPr lang="zh-CN" altLang="en-US" b="1" u="none" dirty="0"/>
              <a:t>、</a:t>
            </a:r>
            <a:r>
              <a:rPr lang="zh-CN" altLang="en-US" b="1" u="none" dirty="0">
                <a:latin typeface="宋体" pitchFamily="2" charset="-122"/>
              </a:rPr>
              <a:t>存储单元个数为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baseline="30000" dirty="0"/>
              <a:t>n</a:t>
            </a:r>
            <a:r>
              <a:rPr lang="zh-CN" altLang="en-US" b="1" u="none" dirty="0">
                <a:latin typeface="宋体" pitchFamily="2" charset="-122"/>
              </a:rPr>
              <a:t>，则容量</a:t>
            </a:r>
            <a:r>
              <a:rPr lang="en-US" altLang="zh-CN" b="1" i="1" u="none" dirty="0"/>
              <a:t>S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baseline="30000" dirty="0"/>
              <a:t>n</a:t>
            </a:r>
            <a:r>
              <a:rPr lang="en-US" altLang="zh-CN" b="1" u="none" dirty="0">
                <a:latin typeface="宋体" pitchFamily="2" charset="-122"/>
              </a:rPr>
              <a:t>×</a:t>
            </a:r>
            <a:r>
              <a:rPr lang="en-US" altLang="zh-CN" b="1" i="1" u="none" dirty="0"/>
              <a:t>w</a:t>
            </a:r>
            <a:endParaRPr lang="en-US" altLang="zh-CN" b="1" u="none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参数标识：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8" name="Text Box 723"/>
          <p:cNvSpPr txBox="1">
            <a:spLocks noChangeArrowheads="1"/>
          </p:cNvSpPr>
          <p:nvPr/>
        </p:nvSpPr>
        <p:spPr bwMode="auto">
          <a:xfrm>
            <a:off x="179513" y="1700808"/>
            <a:ext cx="2520280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*引脚组织：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数据引脚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地址引脚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控制引脚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19" name="Text Box 726"/>
          <p:cNvSpPr txBox="1">
            <a:spLocks noChangeArrowheads="1"/>
          </p:cNvSpPr>
          <p:nvPr/>
        </p:nvSpPr>
        <p:spPr bwMode="auto">
          <a:xfrm>
            <a:off x="2195736" y="1290826"/>
            <a:ext cx="47525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地址空间</a:t>
            </a:r>
            <a:r>
              <a:rPr lang="en-US" altLang="zh-CN" b="1" u="none" dirty="0">
                <a:latin typeface="宋体" pitchFamily="2" charset="-122"/>
              </a:rPr>
              <a:t>×</a:t>
            </a:r>
            <a:r>
              <a:rPr lang="zh-CN" altLang="en-US" b="1" u="none" dirty="0">
                <a:latin typeface="宋体" pitchFamily="2" charset="-122"/>
              </a:rPr>
              <a:t>数据位数，如</a:t>
            </a:r>
            <a:r>
              <a:rPr lang="en-US" altLang="zh-CN" b="1" u="none" dirty="0">
                <a:latin typeface="宋体" pitchFamily="2" charset="-122"/>
              </a:rPr>
              <a:t>1K×8b</a:t>
            </a:r>
            <a:endParaRPr lang="zh-CN" altLang="en-US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8" grpId="0"/>
      <p:bldP spid="93909" grpId="0" animBg="1"/>
      <p:bldP spid="93910" grpId="0" animBg="1"/>
      <p:bldP spid="12" grpId="0"/>
      <p:bldP spid="14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组合 549"/>
          <p:cNvGrpSpPr/>
          <p:nvPr/>
        </p:nvGrpSpPr>
        <p:grpSpPr>
          <a:xfrm>
            <a:off x="1619672" y="2780928"/>
            <a:ext cx="6232132" cy="3286099"/>
            <a:chOff x="1619672" y="2420888"/>
            <a:chExt cx="6232132" cy="3286099"/>
          </a:xfrm>
        </p:grpSpPr>
        <p:sp>
          <p:nvSpPr>
            <p:cNvPr id="551" name="Rectangle 475"/>
            <p:cNvSpPr>
              <a:spLocks noChangeArrowheads="1"/>
            </p:cNvSpPr>
            <p:nvPr/>
          </p:nvSpPr>
          <p:spPr bwMode="auto">
            <a:xfrm>
              <a:off x="1619672" y="5119290"/>
              <a:ext cx="1109635" cy="587697"/>
            </a:xfrm>
            <a:prstGeom prst="rect">
              <a:avLst/>
            </a:prstGeom>
            <a:solidFill>
              <a:srgbClr val="CCCCFF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2" name="Text Box 460"/>
            <p:cNvSpPr txBox="1">
              <a:spLocks noChangeArrowheads="1"/>
            </p:cNvSpPr>
            <p:nvPr/>
          </p:nvSpPr>
          <p:spPr bwMode="auto">
            <a:xfrm>
              <a:off x="1731991" y="2420888"/>
              <a:ext cx="358775" cy="110611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行译码器</a:t>
              </a:r>
            </a:p>
          </p:txBody>
        </p:sp>
        <p:sp>
          <p:nvSpPr>
            <p:cNvPr id="553" name="Text Box 467"/>
            <p:cNvSpPr txBox="1">
              <a:spLocks noChangeArrowheads="1"/>
            </p:cNvSpPr>
            <p:nvPr/>
          </p:nvSpPr>
          <p:spPr bwMode="auto">
            <a:xfrm>
              <a:off x="4033866" y="5299943"/>
              <a:ext cx="35306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列译码器</a:t>
              </a:r>
            </a:p>
          </p:txBody>
        </p:sp>
        <p:sp>
          <p:nvSpPr>
            <p:cNvPr id="556" name="Text Box 576"/>
            <p:cNvSpPr txBox="1">
              <a:spLocks noChangeArrowheads="1"/>
            </p:cNvSpPr>
            <p:nvPr/>
          </p:nvSpPr>
          <p:spPr bwMode="auto">
            <a:xfrm>
              <a:off x="2123405" y="2515766"/>
              <a:ext cx="360363" cy="1225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Y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 dirty="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Y</a:t>
              </a:r>
              <a:r>
                <a:rPr lang="en-US" altLang="zh-CN" sz="1800" b="1" u="none" baseline="-20000" dirty="0">
                  <a:latin typeface="宋体" pitchFamily="2" charset="-122"/>
                </a:rPr>
                <a:t>63</a:t>
              </a:r>
            </a:p>
          </p:txBody>
        </p:sp>
        <p:sp>
          <p:nvSpPr>
            <p:cNvPr id="557" name="Text Box 578"/>
            <p:cNvSpPr txBox="1">
              <a:spLocks noChangeArrowheads="1"/>
            </p:cNvSpPr>
            <p:nvPr/>
          </p:nvSpPr>
          <p:spPr bwMode="auto">
            <a:xfrm>
              <a:off x="4106891" y="5013300"/>
              <a:ext cx="37449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Y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                       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Y</a:t>
              </a:r>
              <a:r>
                <a:rPr lang="en-US" altLang="zh-CN" sz="1800" b="1" u="none" baseline="-18000" dirty="0">
                  <a:latin typeface="宋体" pitchFamily="2" charset="-122"/>
                </a:rPr>
                <a:t>15</a:t>
              </a:r>
            </a:p>
          </p:txBody>
        </p:sp>
        <p:sp>
          <p:nvSpPr>
            <p:cNvPr id="558" name="Text Box 559"/>
            <p:cNvSpPr txBox="1">
              <a:spLocks noChangeArrowheads="1"/>
            </p:cNvSpPr>
            <p:nvPr/>
          </p:nvSpPr>
          <p:spPr bwMode="auto">
            <a:xfrm>
              <a:off x="1658967" y="5155805"/>
              <a:ext cx="431800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559" name="Oval 560"/>
            <p:cNvSpPr>
              <a:spLocks noChangeArrowheads="1"/>
            </p:cNvSpPr>
            <p:nvPr/>
          </p:nvSpPr>
          <p:spPr bwMode="auto">
            <a:xfrm>
              <a:off x="1692304" y="5371705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" name="Oval 561"/>
            <p:cNvSpPr>
              <a:spLocks noChangeArrowheads="1"/>
            </p:cNvSpPr>
            <p:nvPr/>
          </p:nvSpPr>
          <p:spPr bwMode="auto">
            <a:xfrm>
              <a:off x="1984404" y="5371705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" name="Oval 562"/>
            <p:cNvSpPr>
              <a:spLocks noChangeArrowheads="1"/>
            </p:cNvSpPr>
            <p:nvPr/>
          </p:nvSpPr>
          <p:spPr bwMode="auto">
            <a:xfrm>
              <a:off x="1697067" y="5625705"/>
              <a:ext cx="71438" cy="71438"/>
            </a:xfrm>
            <a:prstGeom prst="ellipse">
              <a:avLst/>
            </a:prstGeom>
            <a:solidFill>
              <a:srgbClr val="FF3399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2" name="Line 563"/>
            <p:cNvSpPr>
              <a:spLocks noChangeShapeType="1"/>
            </p:cNvSpPr>
            <p:nvPr/>
          </p:nvSpPr>
          <p:spPr bwMode="auto">
            <a:xfrm flipH="1" flipV="1">
              <a:off x="2019329" y="5587605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" name="Line 565"/>
            <p:cNvSpPr>
              <a:spLocks noChangeShapeType="1"/>
            </p:cNvSpPr>
            <p:nvPr/>
          </p:nvSpPr>
          <p:spPr bwMode="auto">
            <a:xfrm flipV="1">
              <a:off x="2306667" y="5443143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" name="Text Box 568"/>
            <p:cNvSpPr txBox="1">
              <a:spLocks noChangeArrowheads="1"/>
            </p:cNvSpPr>
            <p:nvPr/>
          </p:nvSpPr>
          <p:spPr bwMode="auto">
            <a:xfrm>
              <a:off x="2235229" y="5155805"/>
              <a:ext cx="431800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565" name="Oval 569"/>
            <p:cNvSpPr>
              <a:spLocks noChangeArrowheads="1"/>
            </p:cNvSpPr>
            <p:nvPr/>
          </p:nvSpPr>
          <p:spPr bwMode="auto">
            <a:xfrm>
              <a:off x="2268567" y="5371705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6" name="Line 571"/>
            <p:cNvSpPr>
              <a:spLocks noChangeShapeType="1"/>
            </p:cNvSpPr>
            <p:nvPr/>
          </p:nvSpPr>
          <p:spPr bwMode="auto">
            <a:xfrm flipH="1" flipV="1">
              <a:off x="2019329" y="5443143"/>
              <a:ext cx="0" cy="1444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" name="Line 572"/>
            <p:cNvSpPr>
              <a:spLocks noChangeShapeType="1"/>
            </p:cNvSpPr>
            <p:nvPr/>
          </p:nvSpPr>
          <p:spPr bwMode="auto">
            <a:xfrm flipH="1" flipV="1">
              <a:off x="1730404" y="5659043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" name="Oval 573"/>
            <p:cNvSpPr>
              <a:spLocks noChangeArrowheads="1"/>
            </p:cNvSpPr>
            <p:nvPr/>
          </p:nvSpPr>
          <p:spPr bwMode="auto">
            <a:xfrm>
              <a:off x="2562254" y="5549505"/>
              <a:ext cx="71438" cy="71438"/>
            </a:xfrm>
            <a:prstGeom prst="ellipse">
              <a:avLst/>
            </a:prstGeom>
            <a:solidFill>
              <a:srgbClr val="FF3399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87529" y="2780929"/>
            <a:ext cx="6985000" cy="2879054"/>
            <a:chOff x="1587529" y="2780929"/>
            <a:chExt cx="6985000" cy="2879054"/>
          </a:xfrm>
        </p:grpSpPr>
        <p:sp>
          <p:nvSpPr>
            <p:cNvPr id="665" name="Rectangle 475"/>
            <p:cNvSpPr>
              <a:spLocks noChangeArrowheads="1"/>
            </p:cNvSpPr>
            <p:nvPr/>
          </p:nvSpPr>
          <p:spPr bwMode="auto">
            <a:xfrm>
              <a:off x="1687566" y="4473872"/>
              <a:ext cx="1109635" cy="82800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" name="Rectangle 497"/>
            <p:cNvSpPr>
              <a:spLocks noChangeArrowheads="1"/>
            </p:cNvSpPr>
            <p:nvPr/>
          </p:nvSpPr>
          <p:spPr bwMode="auto">
            <a:xfrm>
              <a:off x="2957541" y="2780929"/>
              <a:ext cx="5614988" cy="133403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1" name="Rectangle 475"/>
            <p:cNvSpPr>
              <a:spLocks noChangeArrowheads="1"/>
            </p:cNvSpPr>
            <p:nvPr/>
          </p:nvSpPr>
          <p:spPr bwMode="auto">
            <a:xfrm>
              <a:off x="3065491" y="4149080"/>
              <a:ext cx="5399088" cy="1077838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endParaRPr lang="en-US" altLang="zh-CN" sz="1200" b="1" u="none" dirty="0">
                <a:latin typeface="+mn-ea"/>
                <a:ea typeface="+mn-ea"/>
              </a:endParaRPr>
            </a:p>
            <a:p>
              <a:endParaRPr lang="en-US" altLang="zh-CN" sz="1200" b="1" u="none" dirty="0">
                <a:latin typeface="+mn-ea"/>
                <a:ea typeface="+mn-ea"/>
              </a:endParaRPr>
            </a:p>
            <a:p>
              <a:r>
                <a:rPr lang="en-US" altLang="zh-CN" sz="1600" b="1" u="none" dirty="0">
                  <a:latin typeface="+mn-ea"/>
                  <a:ea typeface="+mn-ea"/>
                </a:rPr>
                <a:t>                             I/O</a:t>
              </a:r>
              <a:r>
                <a:rPr lang="zh-CN" altLang="en-US" sz="1600" b="1" u="none" dirty="0">
                  <a:latin typeface="+mn-ea"/>
                  <a:ea typeface="+mn-ea"/>
                </a:rPr>
                <a:t>门</a:t>
              </a:r>
            </a:p>
          </p:txBody>
        </p:sp>
        <p:sp>
          <p:nvSpPr>
            <p:cNvPr id="572" name="Rectangle 475"/>
            <p:cNvSpPr>
              <a:spLocks noChangeArrowheads="1"/>
            </p:cNvSpPr>
            <p:nvPr/>
          </p:nvSpPr>
          <p:spPr bwMode="auto">
            <a:xfrm>
              <a:off x="3100416" y="4159830"/>
              <a:ext cx="2016125" cy="373325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" name="Rectangle 475"/>
            <p:cNvSpPr>
              <a:spLocks noChangeArrowheads="1"/>
            </p:cNvSpPr>
            <p:nvPr/>
          </p:nvSpPr>
          <p:spPr bwMode="auto">
            <a:xfrm>
              <a:off x="6397600" y="4148832"/>
              <a:ext cx="2008241" cy="384323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" name="Line 476"/>
            <p:cNvSpPr>
              <a:spLocks noChangeShapeType="1"/>
            </p:cNvSpPr>
            <p:nvPr/>
          </p:nvSpPr>
          <p:spPr bwMode="auto">
            <a:xfrm>
              <a:off x="3892579" y="4291756"/>
              <a:ext cx="0" cy="4333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" name="Line 477"/>
            <p:cNvSpPr>
              <a:spLocks noChangeShapeType="1"/>
            </p:cNvSpPr>
            <p:nvPr/>
          </p:nvSpPr>
          <p:spPr bwMode="auto">
            <a:xfrm flipH="1">
              <a:off x="3532216" y="4266555"/>
              <a:ext cx="1588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" name="Line 478"/>
            <p:cNvSpPr>
              <a:spLocks noChangeShapeType="1"/>
            </p:cNvSpPr>
            <p:nvPr/>
          </p:nvSpPr>
          <p:spPr bwMode="auto">
            <a:xfrm flipH="1">
              <a:off x="3173442" y="4293790"/>
              <a:ext cx="0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" name="Line 479"/>
            <p:cNvSpPr>
              <a:spLocks noChangeShapeType="1"/>
            </p:cNvSpPr>
            <p:nvPr/>
          </p:nvSpPr>
          <p:spPr bwMode="auto">
            <a:xfrm flipH="1">
              <a:off x="4324379" y="4293021"/>
              <a:ext cx="1588" cy="7217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" name="Line 480"/>
            <p:cNvSpPr>
              <a:spLocks noChangeShapeType="1"/>
            </p:cNvSpPr>
            <p:nvPr/>
          </p:nvSpPr>
          <p:spPr bwMode="auto">
            <a:xfrm>
              <a:off x="4684741" y="4266555"/>
              <a:ext cx="0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" name="Line 481"/>
            <p:cNvSpPr>
              <a:spLocks noChangeShapeType="1"/>
            </p:cNvSpPr>
            <p:nvPr/>
          </p:nvSpPr>
          <p:spPr bwMode="auto">
            <a:xfrm>
              <a:off x="3532216" y="4438005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" name="Line 482"/>
            <p:cNvSpPr>
              <a:spLocks noChangeShapeType="1"/>
            </p:cNvSpPr>
            <p:nvPr/>
          </p:nvSpPr>
          <p:spPr bwMode="auto">
            <a:xfrm>
              <a:off x="5043516" y="4295130"/>
              <a:ext cx="1588" cy="8620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1" name="Line 484"/>
            <p:cNvSpPr>
              <a:spLocks noChangeShapeType="1"/>
            </p:cNvSpPr>
            <p:nvPr/>
          </p:nvSpPr>
          <p:spPr bwMode="auto">
            <a:xfrm>
              <a:off x="7204104" y="4293096"/>
              <a:ext cx="0" cy="4333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" name="Line 485"/>
            <p:cNvSpPr>
              <a:spLocks noChangeShapeType="1"/>
            </p:cNvSpPr>
            <p:nvPr/>
          </p:nvSpPr>
          <p:spPr bwMode="auto">
            <a:xfrm flipH="1">
              <a:off x="6843741" y="4264968"/>
              <a:ext cx="1588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" name="Line 486"/>
            <p:cNvSpPr>
              <a:spLocks noChangeShapeType="1"/>
            </p:cNvSpPr>
            <p:nvPr/>
          </p:nvSpPr>
          <p:spPr bwMode="auto">
            <a:xfrm>
              <a:off x="6484966" y="4292203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" name="Line 487"/>
            <p:cNvSpPr>
              <a:spLocks noChangeShapeType="1"/>
            </p:cNvSpPr>
            <p:nvPr/>
          </p:nvSpPr>
          <p:spPr bwMode="auto">
            <a:xfrm flipH="1">
              <a:off x="7635904" y="4293543"/>
              <a:ext cx="1588" cy="71963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" name="Line 488"/>
            <p:cNvSpPr>
              <a:spLocks noChangeShapeType="1"/>
            </p:cNvSpPr>
            <p:nvPr/>
          </p:nvSpPr>
          <p:spPr bwMode="auto">
            <a:xfrm>
              <a:off x="7996266" y="4264968"/>
              <a:ext cx="0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" name="Line 489"/>
            <p:cNvSpPr>
              <a:spLocks noChangeShapeType="1"/>
            </p:cNvSpPr>
            <p:nvPr/>
          </p:nvSpPr>
          <p:spPr bwMode="auto">
            <a:xfrm>
              <a:off x="6843741" y="4436418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" name="Line 490"/>
            <p:cNvSpPr>
              <a:spLocks noChangeShapeType="1"/>
            </p:cNvSpPr>
            <p:nvPr/>
          </p:nvSpPr>
          <p:spPr bwMode="auto">
            <a:xfrm>
              <a:off x="8355041" y="4293543"/>
              <a:ext cx="0" cy="86364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8" name="Line 493"/>
            <p:cNvSpPr>
              <a:spLocks noChangeShapeType="1"/>
            </p:cNvSpPr>
            <p:nvPr/>
          </p:nvSpPr>
          <p:spPr bwMode="auto">
            <a:xfrm flipH="1">
              <a:off x="4108477" y="4437112"/>
              <a:ext cx="1" cy="122287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" name="Line 494"/>
            <p:cNvSpPr>
              <a:spLocks noChangeShapeType="1"/>
            </p:cNvSpPr>
            <p:nvPr/>
          </p:nvSpPr>
          <p:spPr bwMode="auto">
            <a:xfrm>
              <a:off x="7420003" y="4437112"/>
              <a:ext cx="1587" cy="122287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" name="Line 498"/>
            <p:cNvSpPr>
              <a:spLocks noChangeShapeType="1"/>
            </p:cNvSpPr>
            <p:nvPr/>
          </p:nvSpPr>
          <p:spPr bwMode="auto">
            <a:xfrm>
              <a:off x="3173441" y="4222105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1" name="Text Box 499"/>
            <p:cNvSpPr txBox="1">
              <a:spLocks noChangeArrowheads="1"/>
            </p:cNvSpPr>
            <p:nvPr/>
          </p:nvSpPr>
          <p:spPr bwMode="auto">
            <a:xfrm>
              <a:off x="2957541" y="3864223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D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592" name="Line 500"/>
            <p:cNvSpPr>
              <a:spLocks noChangeShapeType="1"/>
            </p:cNvSpPr>
            <p:nvPr/>
          </p:nvSpPr>
          <p:spPr bwMode="auto">
            <a:xfrm>
              <a:off x="3316316" y="415066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" name="Line 501"/>
            <p:cNvSpPr>
              <a:spLocks noChangeShapeType="1"/>
            </p:cNvSpPr>
            <p:nvPr/>
          </p:nvSpPr>
          <p:spPr bwMode="auto">
            <a:xfrm>
              <a:off x="3173441" y="429513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" name="Line 502"/>
            <p:cNvSpPr>
              <a:spLocks noChangeShapeType="1"/>
            </p:cNvSpPr>
            <p:nvPr/>
          </p:nvSpPr>
          <p:spPr bwMode="auto">
            <a:xfrm>
              <a:off x="3387754" y="419353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" name="Line 503"/>
            <p:cNvSpPr>
              <a:spLocks noChangeShapeType="1"/>
            </p:cNvSpPr>
            <p:nvPr/>
          </p:nvSpPr>
          <p:spPr bwMode="auto">
            <a:xfrm>
              <a:off x="3389341" y="4266555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" name="Line 504"/>
            <p:cNvSpPr>
              <a:spLocks noChangeShapeType="1"/>
            </p:cNvSpPr>
            <p:nvPr/>
          </p:nvSpPr>
          <p:spPr bwMode="auto">
            <a:xfrm>
              <a:off x="3749704" y="4222105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" name="Line 505"/>
            <p:cNvSpPr>
              <a:spLocks noChangeShapeType="1"/>
            </p:cNvSpPr>
            <p:nvPr/>
          </p:nvSpPr>
          <p:spPr bwMode="auto">
            <a:xfrm>
              <a:off x="3749704" y="429513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8" name="Line 506"/>
            <p:cNvSpPr>
              <a:spLocks noChangeShapeType="1"/>
            </p:cNvSpPr>
            <p:nvPr/>
          </p:nvSpPr>
          <p:spPr bwMode="auto">
            <a:xfrm>
              <a:off x="3676679" y="419353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" name="Line 507"/>
            <p:cNvSpPr>
              <a:spLocks noChangeShapeType="1"/>
            </p:cNvSpPr>
            <p:nvPr/>
          </p:nvSpPr>
          <p:spPr bwMode="auto">
            <a:xfrm>
              <a:off x="3749704" y="415066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0" name="Line 508"/>
            <p:cNvSpPr>
              <a:spLocks noChangeShapeType="1"/>
            </p:cNvSpPr>
            <p:nvPr/>
          </p:nvSpPr>
          <p:spPr bwMode="auto">
            <a:xfrm>
              <a:off x="4325966" y="4222105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" name="Line 509"/>
            <p:cNvSpPr>
              <a:spLocks noChangeShapeType="1"/>
            </p:cNvSpPr>
            <p:nvPr/>
          </p:nvSpPr>
          <p:spPr bwMode="auto">
            <a:xfrm>
              <a:off x="5094316" y="3891210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2" name="Line 510"/>
            <p:cNvSpPr>
              <a:spLocks noChangeShapeType="1"/>
            </p:cNvSpPr>
            <p:nvPr/>
          </p:nvSpPr>
          <p:spPr bwMode="auto">
            <a:xfrm>
              <a:off x="4468841" y="415066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3" name="Line 511"/>
            <p:cNvSpPr>
              <a:spLocks noChangeShapeType="1"/>
            </p:cNvSpPr>
            <p:nvPr/>
          </p:nvSpPr>
          <p:spPr bwMode="auto">
            <a:xfrm>
              <a:off x="4325966" y="429513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" name="Line 512"/>
            <p:cNvSpPr>
              <a:spLocks noChangeShapeType="1"/>
            </p:cNvSpPr>
            <p:nvPr/>
          </p:nvSpPr>
          <p:spPr bwMode="auto">
            <a:xfrm>
              <a:off x="4540279" y="419353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" name="Line 513"/>
            <p:cNvSpPr>
              <a:spLocks noChangeShapeType="1"/>
            </p:cNvSpPr>
            <p:nvPr/>
          </p:nvSpPr>
          <p:spPr bwMode="auto">
            <a:xfrm>
              <a:off x="4541866" y="4266555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" name="Line 514"/>
            <p:cNvSpPr>
              <a:spLocks noChangeShapeType="1"/>
            </p:cNvSpPr>
            <p:nvPr/>
          </p:nvSpPr>
          <p:spPr bwMode="auto">
            <a:xfrm>
              <a:off x="4902229" y="4222105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" name="Line 515"/>
            <p:cNvSpPr>
              <a:spLocks noChangeShapeType="1"/>
            </p:cNvSpPr>
            <p:nvPr/>
          </p:nvSpPr>
          <p:spPr bwMode="auto">
            <a:xfrm>
              <a:off x="4902229" y="429513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8" name="Line 516"/>
            <p:cNvSpPr>
              <a:spLocks noChangeShapeType="1"/>
            </p:cNvSpPr>
            <p:nvPr/>
          </p:nvSpPr>
          <p:spPr bwMode="auto">
            <a:xfrm>
              <a:off x="4829204" y="419353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9" name="Line 517"/>
            <p:cNvSpPr>
              <a:spLocks noChangeShapeType="1"/>
            </p:cNvSpPr>
            <p:nvPr/>
          </p:nvSpPr>
          <p:spPr bwMode="auto">
            <a:xfrm>
              <a:off x="4902229" y="415066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" name="Text Box 518"/>
            <p:cNvSpPr txBox="1">
              <a:spLocks noChangeArrowheads="1"/>
            </p:cNvSpPr>
            <p:nvPr/>
          </p:nvSpPr>
          <p:spPr bwMode="auto">
            <a:xfrm>
              <a:off x="3894166" y="3862635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611" name="Text Box 519"/>
            <p:cNvSpPr txBox="1">
              <a:spLocks noChangeArrowheads="1"/>
            </p:cNvSpPr>
            <p:nvPr/>
          </p:nvSpPr>
          <p:spPr bwMode="auto">
            <a:xfrm>
              <a:off x="4108479" y="3862635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612" name="Text Box 520"/>
            <p:cNvSpPr txBox="1">
              <a:spLocks noChangeArrowheads="1"/>
            </p:cNvSpPr>
            <p:nvPr/>
          </p:nvSpPr>
          <p:spPr bwMode="auto">
            <a:xfrm>
              <a:off x="5045104" y="3862635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D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613" name="Line 521"/>
            <p:cNvSpPr>
              <a:spLocks noChangeShapeType="1"/>
            </p:cNvSpPr>
            <p:nvPr/>
          </p:nvSpPr>
          <p:spPr bwMode="auto">
            <a:xfrm>
              <a:off x="3946554" y="3891210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" name="Line 522"/>
            <p:cNvSpPr>
              <a:spLocks noChangeShapeType="1"/>
            </p:cNvSpPr>
            <p:nvPr/>
          </p:nvSpPr>
          <p:spPr bwMode="auto">
            <a:xfrm>
              <a:off x="6484966" y="4220518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" name="Text Box 523"/>
            <p:cNvSpPr txBox="1">
              <a:spLocks noChangeArrowheads="1"/>
            </p:cNvSpPr>
            <p:nvPr/>
          </p:nvSpPr>
          <p:spPr bwMode="auto">
            <a:xfrm>
              <a:off x="6269066" y="3862635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616" name="Line 524"/>
            <p:cNvSpPr>
              <a:spLocks noChangeShapeType="1"/>
            </p:cNvSpPr>
            <p:nvPr/>
          </p:nvSpPr>
          <p:spPr bwMode="auto">
            <a:xfrm>
              <a:off x="6627841" y="414908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" name="Line 525"/>
            <p:cNvSpPr>
              <a:spLocks noChangeShapeType="1"/>
            </p:cNvSpPr>
            <p:nvPr/>
          </p:nvSpPr>
          <p:spPr bwMode="auto">
            <a:xfrm>
              <a:off x="6484966" y="4293543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" name="Line 526"/>
            <p:cNvSpPr>
              <a:spLocks noChangeShapeType="1"/>
            </p:cNvSpPr>
            <p:nvPr/>
          </p:nvSpPr>
          <p:spPr bwMode="auto">
            <a:xfrm>
              <a:off x="6699279" y="4191943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" name="Line 527"/>
            <p:cNvSpPr>
              <a:spLocks noChangeShapeType="1"/>
            </p:cNvSpPr>
            <p:nvPr/>
          </p:nvSpPr>
          <p:spPr bwMode="auto">
            <a:xfrm>
              <a:off x="6700866" y="4264968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" name="Line 528"/>
            <p:cNvSpPr>
              <a:spLocks noChangeShapeType="1"/>
            </p:cNvSpPr>
            <p:nvPr/>
          </p:nvSpPr>
          <p:spPr bwMode="auto">
            <a:xfrm>
              <a:off x="7061229" y="4220518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" name="Line 529"/>
            <p:cNvSpPr>
              <a:spLocks noChangeShapeType="1"/>
            </p:cNvSpPr>
            <p:nvPr/>
          </p:nvSpPr>
          <p:spPr bwMode="auto">
            <a:xfrm>
              <a:off x="7061229" y="4293543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" name="Line 530"/>
            <p:cNvSpPr>
              <a:spLocks noChangeShapeType="1"/>
            </p:cNvSpPr>
            <p:nvPr/>
          </p:nvSpPr>
          <p:spPr bwMode="auto">
            <a:xfrm>
              <a:off x="6988204" y="4191943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" name="Line 531"/>
            <p:cNvSpPr>
              <a:spLocks noChangeShapeType="1"/>
            </p:cNvSpPr>
            <p:nvPr/>
          </p:nvSpPr>
          <p:spPr bwMode="auto">
            <a:xfrm>
              <a:off x="7061229" y="414908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" name="Line 532"/>
            <p:cNvSpPr>
              <a:spLocks noChangeShapeType="1"/>
            </p:cNvSpPr>
            <p:nvPr/>
          </p:nvSpPr>
          <p:spPr bwMode="auto">
            <a:xfrm>
              <a:off x="7637491" y="4220518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" name="Line 533"/>
            <p:cNvSpPr>
              <a:spLocks noChangeShapeType="1"/>
            </p:cNvSpPr>
            <p:nvPr/>
          </p:nvSpPr>
          <p:spPr bwMode="auto">
            <a:xfrm>
              <a:off x="8405841" y="3889623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" name="Line 534"/>
            <p:cNvSpPr>
              <a:spLocks noChangeShapeType="1"/>
            </p:cNvSpPr>
            <p:nvPr/>
          </p:nvSpPr>
          <p:spPr bwMode="auto">
            <a:xfrm>
              <a:off x="7780366" y="414908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" name="Line 535"/>
            <p:cNvSpPr>
              <a:spLocks noChangeShapeType="1"/>
            </p:cNvSpPr>
            <p:nvPr/>
          </p:nvSpPr>
          <p:spPr bwMode="auto">
            <a:xfrm>
              <a:off x="7637491" y="4293543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" name="Line 536"/>
            <p:cNvSpPr>
              <a:spLocks noChangeShapeType="1"/>
            </p:cNvSpPr>
            <p:nvPr/>
          </p:nvSpPr>
          <p:spPr bwMode="auto">
            <a:xfrm>
              <a:off x="7851804" y="4191943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" name="Line 537"/>
            <p:cNvSpPr>
              <a:spLocks noChangeShapeType="1"/>
            </p:cNvSpPr>
            <p:nvPr/>
          </p:nvSpPr>
          <p:spPr bwMode="auto">
            <a:xfrm>
              <a:off x="7853391" y="4264968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" name="Line 538"/>
            <p:cNvSpPr>
              <a:spLocks noChangeShapeType="1"/>
            </p:cNvSpPr>
            <p:nvPr/>
          </p:nvSpPr>
          <p:spPr bwMode="auto">
            <a:xfrm>
              <a:off x="8213754" y="4220518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" name="Line 539"/>
            <p:cNvSpPr>
              <a:spLocks noChangeShapeType="1"/>
            </p:cNvSpPr>
            <p:nvPr/>
          </p:nvSpPr>
          <p:spPr bwMode="auto">
            <a:xfrm>
              <a:off x="8213754" y="4293543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" name="Line 540"/>
            <p:cNvSpPr>
              <a:spLocks noChangeShapeType="1"/>
            </p:cNvSpPr>
            <p:nvPr/>
          </p:nvSpPr>
          <p:spPr bwMode="auto">
            <a:xfrm>
              <a:off x="8140729" y="4191943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" name="Line 541"/>
            <p:cNvSpPr>
              <a:spLocks noChangeShapeType="1"/>
            </p:cNvSpPr>
            <p:nvPr/>
          </p:nvSpPr>
          <p:spPr bwMode="auto">
            <a:xfrm>
              <a:off x="8213754" y="414908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" name="Text Box 542"/>
            <p:cNvSpPr txBox="1">
              <a:spLocks noChangeArrowheads="1"/>
            </p:cNvSpPr>
            <p:nvPr/>
          </p:nvSpPr>
          <p:spPr bwMode="auto">
            <a:xfrm>
              <a:off x="7205691" y="3861048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635" name="Text Box 543"/>
            <p:cNvSpPr txBox="1">
              <a:spLocks noChangeArrowheads="1"/>
            </p:cNvSpPr>
            <p:nvPr/>
          </p:nvSpPr>
          <p:spPr bwMode="auto">
            <a:xfrm>
              <a:off x="7420004" y="3861048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636" name="Text Box 544"/>
            <p:cNvSpPr txBox="1">
              <a:spLocks noChangeArrowheads="1"/>
            </p:cNvSpPr>
            <p:nvPr/>
          </p:nvSpPr>
          <p:spPr bwMode="auto">
            <a:xfrm>
              <a:off x="8356629" y="3861048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637" name="Line 545"/>
            <p:cNvSpPr>
              <a:spLocks noChangeShapeType="1"/>
            </p:cNvSpPr>
            <p:nvPr/>
          </p:nvSpPr>
          <p:spPr bwMode="auto">
            <a:xfrm>
              <a:off x="7258079" y="3889623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" name="Text Box 546"/>
            <p:cNvSpPr txBox="1">
              <a:spLocks noChangeArrowheads="1"/>
            </p:cNvSpPr>
            <p:nvPr/>
          </p:nvSpPr>
          <p:spPr bwMode="auto">
            <a:xfrm>
              <a:off x="5403879" y="4197697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/>
                <a:t>……</a:t>
              </a:r>
            </a:p>
          </p:txBody>
        </p:sp>
        <p:sp>
          <p:nvSpPr>
            <p:cNvPr id="639" name="Text Box 581"/>
            <p:cNvSpPr txBox="1">
              <a:spLocks noChangeArrowheads="1"/>
            </p:cNvSpPr>
            <p:nvPr/>
          </p:nvSpPr>
          <p:spPr bwMode="auto">
            <a:xfrm>
              <a:off x="3387754" y="3284984"/>
              <a:ext cx="36195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640" name="Line 582"/>
            <p:cNvSpPr>
              <a:spLocks noChangeShapeType="1"/>
            </p:cNvSpPr>
            <p:nvPr/>
          </p:nvSpPr>
          <p:spPr bwMode="auto">
            <a:xfrm>
              <a:off x="3821141" y="393451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" name="Line 583"/>
            <p:cNvSpPr>
              <a:spLocks noChangeShapeType="1"/>
            </p:cNvSpPr>
            <p:nvPr/>
          </p:nvSpPr>
          <p:spPr bwMode="auto">
            <a:xfrm>
              <a:off x="3533804" y="372020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" name="Line 584"/>
            <p:cNvSpPr>
              <a:spLocks noChangeShapeType="1"/>
            </p:cNvSpPr>
            <p:nvPr/>
          </p:nvSpPr>
          <p:spPr bwMode="auto">
            <a:xfrm>
              <a:off x="3173441" y="393451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" name="Text Box 585"/>
            <p:cNvSpPr txBox="1">
              <a:spLocks noChangeArrowheads="1"/>
            </p:cNvSpPr>
            <p:nvPr/>
          </p:nvSpPr>
          <p:spPr bwMode="auto">
            <a:xfrm>
              <a:off x="3892579" y="3310781"/>
              <a:ext cx="4333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644" name="Text Box 586"/>
            <p:cNvSpPr txBox="1">
              <a:spLocks noChangeArrowheads="1"/>
            </p:cNvSpPr>
            <p:nvPr/>
          </p:nvSpPr>
          <p:spPr bwMode="auto">
            <a:xfrm>
              <a:off x="4540279" y="3284984"/>
              <a:ext cx="3603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645" name="Line 587"/>
            <p:cNvSpPr>
              <a:spLocks noChangeShapeType="1"/>
            </p:cNvSpPr>
            <p:nvPr/>
          </p:nvSpPr>
          <p:spPr bwMode="auto">
            <a:xfrm>
              <a:off x="4973666" y="393451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" name="Line 588"/>
            <p:cNvSpPr>
              <a:spLocks noChangeShapeType="1"/>
            </p:cNvSpPr>
            <p:nvPr/>
          </p:nvSpPr>
          <p:spPr bwMode="auto">
            <a:xfrm>
              <a:off x="4686329" y="372020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" name="Line 589"/>
            <p:cNvSpPr>
              <a:spLocks noChangeShapeType="1"/>
            </p:cNvSpPr>
            <p:nvPr/>
          </p:nvSpPr>
          <p:spPr bwMode="auto">
            <a:xfrm>
              <a:off x="4325966" y="393451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" name="Text Box 590"/>
            <p:cNvSpPr txBox="1">
              <a:spLocks noChangeArrowheads="1"/>
            </p:cNvSpPr>
            <p:nvPr/>
          </p:nvSpPr>
          <p:spPr bwMode="auto">
            <a:xfrm>
              <a:off x="3246466" y="3791644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649" name="Text Box 591"/>
            <p:cNvSpPr txBox="1">
              <a:spLocks noChangeArrowheads="1"/>
            </p:cNvSpPr>
            <p:nvPr/>
          </p:nvSpPr>
          <p:spPr bwMode="auto">
            <a:xfrm>
              <a:off x="4398991" y="3791644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650" name="Text Box 592"/>
            <p:cNvSpPr txBox="1">
              <a:spLocks noChangeArrowheads="1"/>
            </p:cNvSpPr>
            <p:nvPr/>
          </p:nvSpPr>
          <p:spPr bwMode="auto">
            <a:xfrm>
              <a:off x="6699279" y="3284984"/>
              <a:ext cx="36195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651" name="Line 593"/>
            <p:cNvSpPr>
              <a:spLocks noChangeShapeType="1"/>
            </p:cNvSpPr>
            <p:nvPr/>
          </p:nvSpPr>
          <p:spPr bwMode="auto">
            <a:xfrm>
              <a:off x="7132666" y="3932932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" name="Line 594"/>
            <p:cNvSpPr>
              <a:spLocks noChangeShapeType="1"/>
            </p:cNvSpPr>
            <p:nvPr/>
          </p:nvSpPr>
          <p:spPr bwMode="auto">
            <a:xfrm>
              <a:off x="6845329" y="371861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" name="Line 595"/>
            <p:cNvSpPr>
              <a:spLocks noChangeShapeType="1"/>
            </p:cNvSpPr>
            <p:nvPr/>
          </p:nvSpPr>
          <p:spPr bwMode="auto">
            <a:xfrm>
              <a:off x="6484966" y="3932932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" name="Text Box 596"/>
            <p:cNvSpPr txBox="1">
              <a:spLocks noChangeArrowheads="1"/>
            </p:cNvSpPr>
            <p:nvPr/>
          </p:nvSpPr>
          <p:spPr bwMode="auto">
            <a:xfrm>
              <a:off x="7204104" y="3309193"/>
              <a:ext cx="4333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655" name="Text Box 597"/>
            <p:cNvSpPr txBox="1">
              <a:spLocks noChangeArrowheads="1"/>
            </p:cNvSpPr>
            <p:nvPr/>
          </p:nvSpPr>
          <p:spPr bwMode="auto">
            <a:xfrm>
              <a:off x="7851804" y="3284984"/>
              <a:ext cx="3603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656" name="Line 598"/>
            <p:cNvSpPr>
              <a:spLocks noChangeShapeType="1"/>
            </p:cNvSpPr>
            <p:nvPr/>
          </p:nvSpPr>
          <p:spPr bwMode="auto">
            <a:xfrm>
              <a:off x="8285191" y="3932932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7" name="Line 599"/>
            <p:cNvSpPr>
              <a:spLocks noChangeShapeType="1"/>
            </p:cNvSpPr>
            <p:nvPr/>
          </p:nvSpPr>
          <p:spPr bwMode="auto">
            <a:xfrm>
              <a:off x="7997854" y="371861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" name="Line 600"/>
            <p:cNvSpPr>
              <a:spLocks noChangeShapeType="1"/>
            </p:cNvSpPr>
            <p:nvPr/>
          </p:nvSpPr>
          <p:spPr bwMode="auto">
            <a:xfrm>
              <a:off x="7637491" y="3932932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9" name="Text Box 601"/>
            <p:cNvSpPr txBox="1">
              <a:spLocks noChangeArrowheads="1"/>
            </p:cNvSpPr>
            <p:nvPr/>
          </p:nvSpPr>
          <p:spPr bwMode="auto">
            <a:xfrm>
              <a:off x="6557991" y="3790057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660" name="Text Box 602"/>
            <p:cNvSpPr txBox="1">
              <a:spLocks noChangeArrowheads="1"/>
            </p:cNvSpPr>
            <p:nvPr/>
          </p:nvSpPr>
          <p:spPr bwMode="auto">
            <a:xfrm>
              <a:off x="7710516" y="3790057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661" name="Text Box 603"/>
            <p:cNvSpPr txBox="1">
              <a:spLocks noChangeArrowheads="1"/>
            </p:cNvSpPr>
            <p:nvPr/>
          </p:nvSpPr>
          <p:spPr bwMode="auto">
            <a:xfrm>
              <a:off x="5114954" y="3284984"/>
              <a:ext cx="12239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64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×64</a:t>
              </a:r>
              <a:r>
                <a:rPr lang="zh-CN" altLang="en-US" sz="1800" b="1" u="none" dirty="0">
                  <a:latin typeface="宋体" pitchFamily="2" charset="-122"/>
                </a:rPr>
                <a:t>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62" name="Text Box 604"/>
            <p:cNvSpPr txBox="1">
              <a:spLocks noChangeArrowheads="1"/>
            </p:cNvSpPr>
            <p:nvPr/>
          </p:nvSpPr>
          <p:spPr bwMode="auto">
            <a:xfrm>
              <a:off x="5403879" y="3718619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/>
                <a:t>……</a:t>
              </a:r>
            </a:p>
          </p:txBody>
        </p:sp>
        <p:sp>
          <p:nvSpPr>
            <p:cNvPr id="663" name="Line 459"/>
            <p:cNvSpPr>
              <a:spLocks noChangeShapeType="1"/>
            </p:cNvSpPr>
            <p:nvPr/>
          </p:nvSpPr>
          <p:spPr bwMode="auto">
            <a:xfrm>
              <a:off x="2090766" y="3717032"/>
              <a:ext cx="59055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4" name="Line 605"/>
            <p:cNvSpPr>
              <a:spLocks noChangeShapeType="1"/>
            </p:cNvSpPr>
            <p:nvPr/>
          </p:nvSpPr>
          <p:spPr bwMode="auto">
            <a:xfrm flipV="1">
              <a:off x="2090766" y="2877393"/>
              <a:ext cx="59055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" name="Rectangle 580"/>
            <p:cNvSpPr>
              <a:spLocks noChangeArrowheads="1"/>
            </p:cNvSpPr>
            <p:nvPr/>
          </p:nvSpPr>
          <p:spPr bwMode="auto">
            <a:xfrm>
              <a:off x="3100416" y="2921316"/>
              <a:ext cx="2016125" cy="287337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7" name="Rectangle 580"/>
            <p:cNvSpPr>
              <a:spLocks noChangeArrowheads="1"/>
            </p:cNvSpPr>
            <p:nvPr/>
          </p:nvSpPr>
          <p:spPr bwMode="auto">
            <a:xfrm>
              <a:off x="6397601" y="2918059"/>
              <a:ext cx="2016125" cy="287337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8" name="Line 491"/>
            <p:cNvSpPr>
              <a:spLocks noChangeShapeType="1"/>
            </p:cNvSpPr>
            <p:nvPr/>
          </p:nvSpPr>
          <p:spPr bwMode="auto">
            <a:xfrm>
              <a:off x="2738466" y="4581128"/>
              <a:ext cx="37465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9" name="Text Box 495"/>
            <p:cNvSpPr txBox="1">
              <a:spLocks noChangeArrowheads="1"/>
            </p:cNvSpPr>
            <p:nvPr/>
          </p:nvSpPr>
          <p:spPr bwMode="auto">
            <a:xfrm>
              <a:off x="2740054" y="4736198"/>
              <a:ext cx="288925" cy="2785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670" name="Text Box 496"/>
            <p:cNvSpPr txBox="1">
              <a:spLocks noChangeArrowheads="1"/>
            </p:cNvSpPr>
            <p:nvPr/>
          </p:nvSpPr>
          <p:spPr bwMode="auto">
            <a:xfrm>
              <a:off x="5619779" y="4726930"/>
              <a:ext cx="288925" cy="2862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671" name="Text Box 551"/>
            <p:cNvSpPr txBox="1">
              <a:spLocks noChangeArrowheads="1"/>
            </p:cNvSpPr>
            <p:nvPr/>
          </p:nvSpPr>
          <p:spPr bwMode="auto">
            <a:xfrm>
              <a:off x="1731991" y="4941168"/>
              <a:ext cx="10080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读写电路</a:t>
              </a:r>
            </a:p>
          </p:txBody>
        </p:sp>
        <p:sp>
          <p:nvSpPr>
            <p:cNvPr id="672" name="Line 552"/>
            <p:cNvSpPr>
              <a:spLocks noChangeShapeType="1"/>
            </p:cNvSpPr>
            <p:nvPr/>
          </p:nvSpPr>
          <p:spPr bwMode="auto">
            <a:xfrm flipH="1" flipV="1">
              <a:off x="1874865" y="4807636"/>
              <a:ext cx="1" cy="1428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" name="Line 553"/>
            <p:cNvSpPr>
              <a:spLocks noChangeShapeType="1"/>
            </p:cNvSpPr>
            <p:nvPr/>
          </p:nvSpPr>
          <p:spPr bwMode="auto">
            <a:xfrm flipH="1" flipV="1">
              <a:off x="2452716" y="4807636"/>
              <a:ext cx="3175" cy="1428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" name="Text Box 465"/>
            <p:cNvSpPr txBox="1">
              <a:spLocks noChangeArrowheads="1"/>
            </p:cNvSpPr>
            <p:nvPr/>
          </p:nvSpPr>
          <p:spPr bwMode="auto">
            <a:xfrm>
              <a:off x="1731991" y="4520298"/>
              <a:ext cx="10080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读写电路</a:t>
              </a:r>
            </a:p>
          </p:txBody>
        </p:sp>
        <p:sp>
          <p:nvSpPr>
            <p:cNvPr id="675" name="Line 492"/>
            <p:cNvSpPr>
              <a:spLocks noChangeShapeType="1"/>
            </p:cNvSpPr>
            <p:nvPr/>
          </p:nvSpPr>
          <p:spPr bwMode="auto">
            <a:xfrm flipV="1">
              <a:off x="2738466" y="4725144"/>
              <a:ext cx="44656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" name="Line 470"/>
            <p:cNvSpPr>
              <a:spLocks noChangeShapeType="1"/>
            </p:cNvSpPr>
            <p:nvPr/>
          </p:nvSpPr>
          <p:spPr bwMode="auto">
            <a:xfrm>
              <a:off x="2738466" y="5013176"/>
              <a:ext cx="4897438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" name="Text Box 555"/>
            <p:cNvSpPr txBox="1">
              <a:spLocks noChangeArrowheads="1"/>
            </p:cNvSpPr>
            <p:nvPr/>
          </p:nvSpPr>
          <p:spPr bwMode="auto">
            <a:xfrm>
              <a:off x="2451129" y="522850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</a:p>
          </p:txBody>
        </p:sp>
        <p:sp>
          <p:nvSpPr>
            <p:cNvPr id="678" name="Text Box 556"/>
            <p:cNvSpPr txBox="1">
              <a:spLocks noChangeArrowheads="1"/>
            </p:cNvSpPr>
            <p:nvPr/>
          </p:nvSpPr>
          <p:spPr bwMode="auto">
            <a:xfrm>
              <a:off x="1587529" y="5228508"/>
              <a:ext cx="2873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</a:p>
          </p:txBody>
        </p:sp>
        <p:sp>
          <p:nvSpPr>
            <p:cNvPr id="679" name="Line 564"/>
            <p:cNvSpPr>
              <a:spLocks noChangeShapeType="1"/>
            </p:cNvSpPr>
            <p:nvPr/>
          </p:nvSpPr>
          <p:spPr bwMode="auto">
            <a:xfrm flipH="1" flipV="1">
              <a:off x="1874867" y="522692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" name="Line 566"/>
            <p:cNvSpPr>
              <a:spLocks noChangeShapeType="1"/>
            </p:cNvSpPr>
            <p:nvPr/>
          </p:nvSpPr>
          <p:spPr bwMode="auto">
            <a:xfrm flipH="1" flipV="1">
              <a:off x="2451129" y="522692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1" name="Line 606"/>
            <p:cNvSpPr>
              <a:spLocks noChangeShapeType="1"/>
            </p:cNvSpPr>
            <p:nvPr/>
          </p:nvSpPr>
          <p:spPr bwMode="auto">
            <a:xfrm>
              <a:off x="3533804" y="2878981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2" name="Line 607"/>
            <p:cNvSpPr>
              <a:spLocks noChangeShapeType="1"/>
            </p:cNvSpPr>
            <p:nvPr/>
          </p:nvSpPr>
          <p:spPr bwMode="auto">
            <a:xfrm>
              <a:off x="4686329" y="2878981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" name="Text Box 608"/>
            <p:cNvSpPr txBox="1">
              <a:spLocks noChangeArrowheads="1"/>
            </p:cNvSpPr>
            <p:nvPr/>
          </p:nvSpPr>
          <p:spPr bwMode="auto">
            <a:xfrm>
              <a:off x="3244879" y="2950418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684" name="Text Box 609"/>
            <p:cNvSpPr txBox="1">
              <a:spLocks noChangeArrowheads="1"/>
            </p:cNvSpPr>
            <p:nvPr/>
          </p:nvSpPr>
          <p:spPr bwMode="auto">
            <a:xfrm>
              <a:off x="4397404" y="2950418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685" name="Line 610"/>
            <p:cNvSpPr>
              <a:spLocks noChangeShapeType="1"/>
            </p:cNvSpPr>
            <p:nvPr/>
          </p:nvSpPr>
          <p:spPr bwMode="auto">
            <a:xfrm>
              <a:off x="6845329" y="2877393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" name="Line 611"/>
            <p:cNvSpPr>
              <a:spLocks noChangeShapeType="1"/>
            </p:cNvSpPr>
            <p:nvPr/>
          </p:nvSpPr>
          <p:spPr bwMode="auto">
            <a:xfrm>
              <a:off x="7997854" y="2877393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" name="Text Box 612"/>
            <p:cNvSpPr txBox="1">
              <a:spLocks noChangeArrowheads="1"/>
            </p:cNvSpPr>
            <p:nvPr/>
          </p:nvSpPr>
          <p:spPr bwMode="auto">
            <a:xfrm>
              <a:off x="6556404" y="2948831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688" name="Text Box 613"/>
            <p:cNvSpPr txBox="1">
              <a:spLocks noChangeArrowheads="1"/>
            </p:cNvSpPr>
            <p:nvPr/>
          </p:nvSpPr>
          <p:spPr bwMode="auto">
            <a:xfrm>
              <a:off x="7708929" y="2948831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689" name="Line 614"/>
            <p:cNvSpPr>
              <a:spLocks noChangeShapeType="1"/>
            </p:cNvSpPr>
            <p:nvPr/>
          </p:nvSpPr>
          <p:spPr bwMode="auto">
            <a:xfrm>
              <a:off x="3821141" y="309488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0" name="Line 615"/>
            <p:cNvSpPr>
              <a:spLocks noChangeShapeType="1"/>
            </p:cNvSpPr>
            <p:nvPr/>
          </p:nvSpPr>
          <p:spPr bwMode="auto">
            <a:xfrm>
              <a:off x="3173441" y="309488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1" name="Line 616"/>
            <p:cNvSpPr>
              <a:spLocks noChangeShapeType="1"/>
            </p:cNvSpPr>
            <p:nvPr/>
          </p:nvSpPr>
          <p:spPr bwMode="auto">
            <a:xfrm>
              <a:off x="4973666" y="309488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" name="Line 617"/>
            <p:cNvSpPr>
              <a:spLocks noChangeShapeType="1"/>
            </p:cNvSpPr>
            <p:nvPr/>
          </p:nvSpPr>
          <p:spPr bwMode="auto">
            <a:xfrm>
              <a:off x="4325966" y="309488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" name="Line 618"/>
            <p:cNvSpPr>
              <a:spLocks noChangeShapeType="1"/>
            </p:cNvSpPr>
            <p:nvPr/>
          </p:nvSpPr>
          <p:spPr bwMode="auto">
            <a:xfrm>
              <a:off x="7132666" y="3093293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" name="Line 619"/>
            <p:cNvSpPr>
              <a:spLocks noChangeShapeType="1"/>
            </p:cNvSpPr>
            <p:nvPr/>
          </p:nvSpPr>
          <p:spPr bwMode="auto">
            <a:xfrm>
              <a:off x="6484966" y="3093293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" name="Line 620"/>
            <p:cNvSpPr>
              <a:spLocks noChangeShapeType="1"/>
            </p:cNvSpPr>
            <p:nvPr/>
          </p:nvSpPr>
          <p:spPr bwMode="auto">
            <a:xfrm>
              <a:off x="8285191" y="3093293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" name="Line 621"/>
            <p:cNvSpPr>
              <a:spLocks noChangeShapeType="1"/>
            </p:cNvSpPr>
            <p:nvPr/>
          </p:nvSpPr>
          <p:spPr bwMode="auto">
            <a:xfrm>
              <a:off x="7637491" y="3093293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" name="Text Box 622"/>
            <p:cNvSpPr txBox="1">
              <a:spLocks noChangeArrowheads="1"/>
            </p:cNvSpPr>
            <p:nvPr/>
          </p:nvSpPr>
          <p:spPr bwMode="auto">
            <a:xfrm>
              <a:off x="5403879" y="2877393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/>
                <a:t>……</a:t>
              </a:r>
            </a:p>
          </p:txBody>
        </p:sp>
        <p:sp>
          <p:nvSpPr>
            <p:cNvPr id="698" name="Line 623"/>
            <p:cNvSpPr>
              <a:spLocks noChangeShapeType="1"/>
            </p:cNvSpPr>
            <p:nvPr/>
          </p:nvSpPr>
          <p:spPr bwMode="auto">
            <a:xfrm flipH="1">
              <a:off x="8355041" y="3093293"/>
              <a:ext cx="1588" cy="11272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" name="Line 624"/>
            <p:cNvSpPr>
              <a:spLocks noChangeShapeType="1"/>
            </p:cNvSpPr>
            <p:nvPr/>
          </p:nvSpPr>
          <p:spPr bwMode="auto">
            <a:xfrm>
              <a:off x="3894166" y="3094881"/>
              <a:ext cx="0" cy="11272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0" name="Line 625"/>
            <p:cNvSpPr>
              <a:spLocks noChangeShapeType="1"/>
            </p:cNvSpPr>
            <p:nvPr/>
          </p:nvSpPr>
          <p:spPr bwMode="auto">
            <a:xfrm>
              <a:off x="3173440" y="3094882"/>
              <a:ext cx="2" cy="11272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1" name="Line 626"/>
            <p:cNvSpPr>
              <a:spLocks noChangeShapeType="1"/>
            </p:cNvSpPr>
            <p:nvPr/>
          </p:nvSpPr>
          <p:spPr bwMode="auto">
            <a:xfrm flipH="1">
              <a:off x="5045104" y="3094881"/>
              <a:ext cx="0" cy="112563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" name="Line 627"/>
            <p:cNvSpPr>
              <a:spLocks noChangeShapeType="1"/>
            </p:cNvSpPr>
            <p:nvPr/>
          </p:nvSpPr>
          <p:spPr bwMode="auto">
            <a:xfrm flipH="1">
              <a:off x="4324379" y="3094881"/>
              <a:ext cx="0" cy="11272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" name="Line 628"/>
            <p:cNvSpPr>
              <a:spLocks noChangeShapeType="1"/>
            </p:cNvSpPr>
            <p:nvPr/>
          </p:nvSpPr>
          <p:spPr bwMode="auto">
            <a:xfrm flipH="1">
              <a:off x="7204104" y="3093293"/>
              <a:ext cx="1587" cy="11272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4" name="Line 629"/>
            <p:cNvSpPr>
              <a:spLocks noChangeShapeType="1"/>
            </p:cNvSpPr>
            <p:nvPr/>
          </p:nvSpPr>
          <p:spPr bwMode="auto">
            <a:xfrm flipH="1">
              <a:off x="6484966" y="3093293"/>
              <a:ext cx="0" cy="11272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5" name="Line 630"/>
            <p:cNvSpPr>
              <a:spLocks noChangeShapeType="1"/>
            </p:cNvSpPr>
            <p:nvPr/>
          </p:nvSpPr>
          <p:spPr bwMode="auto">
            <a:xfrm flipH="1">
              <a:off x="7635904" y="3093293"/>
              <a:ext cx="0" cy="11272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" name="Line 471"/>
            <p:cNvSpPr>
              <a:spLocks noChangeShapeType="1"/>
            </p:cNvSpPr>
            <p:nvPr/>
          </p:nvSpPr>
          <p:spPr bwMode="auto">
            <a:xfrm>
              <a:off x="2738466" y="5157192"/>
              <a:ext cx="56181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" name="Text Box 474"/>
            <p:cNvSpPr txBox="1">
              <a:spLocks noChangeArrowheads="1"/>
            </p:cNvSpPr>
            <p:nvPr/>
          </p:nvSpPr>
          <p:spPr bwMode="auto">
            <a:xfrm>
              <a:off x="5261004" y="5301208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708" name="Text Box 473"/>
            <p:cNvSpPr txBox="1">
              <a:spLocks noChangeArrowheads="1"/>
            </p:cNvSpPr>
            <p:nvPr/>
          </p:nvSpPr>
          <p:spPr bwMode="auto">
            <a:xfrm>
              <a:off x="2195736" y="3056781"/>
              <a:ext cx="287338" cy="6608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</p:grpSp>
      <p:sp>
        <p:nvSpPr>
          <p:cNvPr id="1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D34-8D00-4D0E-97A1-96B8D326619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79388" y="367496"/>
            <a:ext cx="60166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组成示例： </a:t>
            </a:r>
            <a:r>
              <a:rPr lang="en-US" altLang="zh-CN" b="1" u="none" dirty="0">
                <a:latin typeface="宋体" pitchFamily="2" charset="-122"/>
              </a:rPr>
              <a:t>Intel 2114 SRAM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>
                <a:latin typeface="宋体" pitchFamily="2" charset="-122"/>
              </a:rPr>
              <a:t>1K×4b</a:t>
            </a:r>
            <a:r>
              <a:rPr lang="zh-CN" altLang="en-US" b="1" u="none" dirty="0">
                <a:latin typeface="宋体" pitchFamily="2" charset="-122"/>
              </a:rPr>
              <a:t>，双向数据引脚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引脚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06629" name="Text Box 453"/>
          <p:cNvSpPr txBox="1">
            <a:spLocks noChangeArrowheads="1"/>
          </p:cNvSpPr>
          <p:nvPr/>
        </p:nvSpPr>
        <p:spPr bwMode="auto">
          <a:xfrm>
            <a:off x="1979713" y="1268760"/>
            <a:ext cx="6912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en-US" altLang="zh-CN" sz="2200" b="1" u="none" dirty="0">
                <a:latin typeface="宋体" pitchFamily="2" charset="-122"/>
              </a:rPr>
              <a:t>(4</a:t>
            </a:r>
            <a:r>
              <a:rPr lang="zh-CN" altLang="en-US" sz="2200" b="1" u="none" dirty="0">
                <a:latin typeface="宋体" pitchFamily="2" charset="-122"/>
              </a:rPr>
              <a:t>根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，地址</a:t>
            </a:r>
            <a:r>
              <a:rPr lang="en-US" altLang="zh-CN" sz="2200" b="1" u="none" dirty="0">
                <a:latin typeface="宋体" pitchFamily="2" charset="-122"/>
              </a:rPr>
              <a:t>(10</a:t>
            </a:r>
            <a:r>
              <a:rPr lang="zh-CN" altLang="en-US" sz="2200" b="1" u="none" dirty="0">
                <a:latin typeface="宋体" pitchFamily="2" charset="-122"/>
              </a:rPr>
              <a:t>根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，控制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片选</a:t>
            </a:r>
            <a:r>
              <a:rPr lang="en-US" altLang="zh-CN" sz="2200" b="1" u="none" dirty="0">
                <a:latin typeface="宋体" pitchFamily="2" charset="-122"/>
              </a:rPr>
              <a:t>+</a:t>
            </a:r>
            <a:r>
              <a:rPr lang="zh-CN" altLang="en-US" sz="2200" b="1" u="none" dirty="0">
                <a:latin typeface="宋体" pitchFamily="2" charset="-122"/>
              </a:rPr>
              <a:t>读</a:t>
            </a:r>
            <a:r>
              <a:rPr lang="en-US" altLang="zh-CN" sz="2200" b="1" u="none" dirty="0">
                <a:latin typeface="宋体" pitchFamily="2" charset="-122"/>
              </a:rPr>
              <a:t>/</a:t>
            </a:r>
            <a:r>
              <a:rPr lang="zh-CN" altLang="en-US" sz="2200" b="1" u="none" dirty="0">
                <a:latin typeface="宋体" pitchFamily="2" charset="-122"/>
              </a:rPr>
              <a:t>写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存储矩阵</a:t>
            </a:r>
            <a:r>
              <a:rPr lang="en-US" altLang="zh-CN" sz="2200" b="1" u="none" dirty="0">
                <a:latin typeface="宋体" pitchFamily="2" charset="-122"/>
              </a:rPr>
              <a:t>(64×64)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门</a:t>
            </a:r>
            <a:r>
              <a:rPr lang="en-US" altLang="zh-CN" sz="2200" b="1" u="none" dirty="0">
                <a:latin typeface="宋体" pitchFamily="2" charset="-122"/>
              </a:rPr>
              <a:t>(4</a:t>
            </a:r>
            <a:r>
              <a:rPr lang="zh-CN" altLang="en-US" sz="2200" b="1" u="none" dirty="0">
                <a:latin typeface="宋体" pitchFamily="2" charset="-122"/>
              </a:rPr>
              <a:t>位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，读写电路</a:t>
            </a:r>
            <a:r>
              <a:rPr lang="en-US" altLang="zh-CN" sz="2200" b="1" u="none" dirty="0">
                <a:latin typeface="宋体" pitchFamily="2" charset="-122"/>
              </a:rPr>
              <a:t>(4</a:t>
            </a:r>
            <a:r>
              <a:rPr lang="zh-CN" altLang="en-US" sz="2200" b="1" u="none" dirty="0">
                <a:latin typeface="宋体" pitchFamily="2" charset="-122"/>
              </a:rPr>
              <a:t>个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地址译码</a:t>
            </a:r>
            <a:r>
              <a:rPr lang="en-US" altLang="zh-CN" sz="2200" b="1" u="none" dirty="0">
                <a:latin typeface="宋体" pitchFamily="2" charset="-122"/>
              </a:rPr>
              <a:t>(log</a:t>
            </a:r>
            <a:r>
              <a:rPr lang="en-US" altLang="zh-CN" sz="2200" b="1" u="none" baseline="-18000" dirty="0">
                <a:latin typeface="宋体" pitchFamily="2" charset="-122"/>
              </a:rPr>
              <a:t>2</a:t>
            </a:r>
            <a:r>
              <a:rPr lang="en-US" altLang="zh-CN" sz="2200" b="1" u="none" dirty="0">
                <a:latin typeface="宋体" pitchFamily="2" charset="-122"/>
              </a:rPr>
              <a:t>64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u="none" dirty="0">
                <a:latin typeface="宋体" pitchFamily="2" charset="-122"/>
              </a:rPr>
              <a:t>log</a:t>
            </a:r>
            <a:r>
              <a:rPr lang="en-US" altLang="zh-CN" sz="2200" b="1" u="none" baseline="-18000" dirty="0">
                <a:latin typeface="宋体" pitchFamily="2" charset="-122"/>
              </a:rPr>
              <a:t>2</a:t>
            </a:r>
            <a:r>
              <a:rPr lang="en-US" altLang="zh-CN" sz="2200" b="1" u="none" dirty="0">
                <a:latin typeface="宋体" pitchFamily="2" charset="-122"/>
              </a:rPr>
              <a:t>[64/4])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sz="2200" b="1" u="none" dirty="0">
                <a:latin typeface="宋体" pitchFamily="2" charset="-122"/>
              </a:rPr>
              <a:t>控制电路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183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AutoShape 17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9" name="组合 528"/>
          <p:cNvGrpSpPr/>
          <p:nvPr/>
        </p:nvGrpSpPr>
        <p:grpSpPr>
          <a:xfrm>
            <a:off x="1011266" y="2780928"/>
            <a:ext cx="7561264" cy="3646140"/>
            <a:chOff x="1011266" y="2420888"/>
            <a:chExt cx="7561264" cy="3646140"/>
          </a:xfrm>
        </p:grpSpPr>
        <p:sp>
          <p:nvSpPr>
            <p:cNvPr id="530" name="Rectangle 458"/>
            <p:cNvSpPr>
              <a:spLocks noChangeArrowheads="1"/>
            </p:cNvSpPr>
            <p:nvPr/>
          </p:nvSpPr>
          <p:spPr bwMode="auto">
            <a:xfrm>
              <a:off x="1619672" y="2420888"/>
              <a:ext cx="6952858" cy="32860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" name="Line 461"/>
            <p:cNvSpPr>
              <a:spLocks noChangeShapeType="1"/>
            </p:cNvSpPr>
            <p:nvPr/>
          </p:nvSpPr>
          <p:spPr bwMode="auto">
            <a:xfrm flipV="1">
              <a:off x="1371629" y="2730078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" name="Line 462"/>
            <p:cNvSpPr>
              <a:spLocks noChangeShapeType="1"/>
            </p:cNvSpPr>
            <p:nvPr/>
          </p:nvSpPr>
          <p:spPr bwMode="auto">
            <a:xfrm flipV="1">
              <a:off x="1371629" y="3234903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" name="Text Box 463"/>
            <p:cNvSpPr txBox="1">
              <a:spLocks noChangeArrowheads="1"/>
            </p:cNvSpPr>
            <p:nvPr/>
          </p:nvSpPr>
          <p:spPr bwMode="auto">
            <a:xfrm>
              <a:off x="1371629" y="2806280"/>
              <a:ext cx="287338" cy="3222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534" name="Text Box 464"/>
            <p:cNvSpPr txBox="1">
              <a:spLocks noChangeArrowheads="1"/>
            </p:cNvSpPr>
            <p:nvPr/>
          </p:nvSpPr>
          <p:spPr bwMode="auto">
            <a:xfrm>
              <a:off x="1011266" y="2515766"/>
              <a:ext cx="360363" cy="793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8</a:t>
              </a:r>
            </a:p>
          </p:txBody>
        </p:sp>
        <p:sp>
          <p:nvSpPr>
            <p:cNvPr id="535" name="Line 468"/>
            <p:cNvSpPr>
              <a:spLocks noChangeShapeType="1"/>
            </p:cNvSpPr>
            <p:nvPr/>
          </p:nvSpPr>
          <p:spPr bwMode="auto">
            <a:xfrm flipV="1">
              <a:off x="5259416" y="5585693"/>
              <a:ext cx="1588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" name="Line 469"/>
            <p:cNvSpPr>
              <a:spLocks noChangeShapeType="1"/>
            </p:cNvSpPr>
            <p:nvPr/>
          </p:nvSpPr>
          <p:spPr bwMode="auto">
            <a:xfrm flipV="1">
              <a:off x="5980141" y="5585693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7" name="Text Box 472"/>
            <p:cNvSpPr txBox="1">
              <a:spLocks noChangeArrowheads="1"/>
            </p:cNvSpPr>
            <p:nvPr/>
          </p:nvSpPr>
          <p:spPr bwMode="auto">
            <a:xfrm>
              <a:off x="5187979" y="5803181"/>
              <a:ext cx="1368425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9</a:t>
              </a:r>
            </a:p>
          </p:txBody>
        </p:sp>
        <p:sp>
          <p:nvSpPr>
            <p:cNvPr id="538" name="Text Box 548"/>
            <p:cNvSpPr txBox="1">
              <a:spLocks noChangeArrowheads="1"/>
            </p:cNvSpPr>
            <p:nvPr/>
          </p:nvSpPr>
          <p:spPr bwMode="auto">
            <a:xfrm>
              <a:off x="1011266" y="4088821"/>
              <a:ext cx="360363" cy="790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</p:txBody>
        </p:sp>
        <p:sp>
          <p:nvSpPr>
            <p:cNvPr id="539" name="Line 550"/>
            <p:cNvSpPr>
              <a:spLocks noChangeShapeType="1"/>
            </p:cNvSpPr>
            <p:nvPr/>
          </p:nvSpPr>
          <p:spPr bwMode="auto">
            <a:xfrm flipV="1">
              <a:off x="5619779" y="5588868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" name="Line 577"/>
            <p:cNvSpPr>
              <a:spLocks noChangeShapeType="1"/>
            </p:cNvSpPr>
            <p:nvPr/>
          </p:nvSpPr>
          <p:spPr bwMode="auto">
            <a:xfrm flipV="1">
              <a:off x="6340504" y="5587281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" name="Text Box 549"/>
            <p:cNvSpPr txBox="1">
              <a:spLocks noChangeArrowheads="1"/>
            </p:cNvSpPr>
            <p:nvPr/>
          </p:nvSpPr>
          <p:spPr bwMode="auto">
            <a:xfrm>
              <a:off x="1371629" y="4374571"/>
              <a:ext cx="287338" cy="2785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544" name="Text Box 557"/>
            <p:cNvSpPr txBox="1">
              <a:spLocks noChangeArrowheads="1"/>
            </p:cNvSpPr>
            <p:nvPr/>
          </p:nvSpPr>
          <p:spPr bwMode="auto">
            <a:xfrm>
              <a:off x="1587529" y="5803503"/>
              <a:ext cx="287338" cy="263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CS</a:t>
              </a:r>
            </a:p>
          </p:txBody>
        </p:sp>
        <p:sp>
          <p:nvSpPr>
            <p:cNvPr id="545" name="Line 558"/>
            <p:cNvSpPr>
              <a:spLocks noChangeShapeType="1"/>
            </p:cNvSpPr>
            <p:nvPr/>
          </p:nvSpPr>
          <p:spPr bwMode="auto">
            <a:xfrm>
              <a:off x="1604992" y="5833983"/>
              <a:ext cx="2381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6" name="Line 567"/>
            <p:cNvSpPr>
              <a:spLocks noChangeShapeType="1"/>
            </p:cNvSpPr>
            <p:nvPr/>
          </p:nvSpPr>
          <p:spPr bwMode="auto">
            <a:xfrm flipH="1" flipV="1">
              <a:off x="1730404" y="5443141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7" name="Line 570"/>
            <p:cNvSpPr>
              <a:spLocks noChangeShapeType="1"/>
            </p:cNvSpPr>
            <p:nvPr/>
          </p:nvSpPr>
          <p:spPr bwMode="auto">
            <a:xfrm flipH="1" flipV="1">
              <a:off x="2594004" y="5371703"/>
              <a:ext cx="1588" cy="4318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" name="Text Box 574"/>
            <p:cNvSpPr txBox="1">
              <a:spLocks noChangeArrowheads="1"/>
            </p:cNvSpPr>
            <p:nvPr/>
          </p:nvSpPr>
          <p:spPr bwMode="auto">
            <a:xfrm>
              <a:off x="2451129" y="5803503"/>
              <a:ext cx="287338" cy="263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WE</a:t>
              </a:r>
            </a:p>
          </p:txBody>
        </p:sp>
        <p:sp>
          <p:nvSpPr>
            <p:cNvPr id="549" name="Line 575"/>
            <p:cNvSpPr>
              <a:spLocks noChangeShapeType="1"/>
            </p:cNvSpPr>
            <p:nvPr/>
          </p:nvSpPr>
          <p:spPr bwMode="auto">
            <a:xfrm>
              <a:off x="2455892" y="5833983"/>
              <a:ext cx="2619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1" name="Line 547"/>
            <p:cNvSpPr>
              <a:spLocks noChangeShapeType="1"/>
            </p:cNvSpPr>
            <p:nvPr/>
          </p:nvSpPr>
          <p:spPr bwMode="auto">
            <a:xfrm flipV="1">
              <a:off x="1371629" y="4724003"/>
              <a:ext cx="360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" name="Line 466"/>
            <p:cNvSpPr>
              <a:spLocks noChangeShapeType="1"/>
            </p:cNvSpPr>
            <p:nvPr/>
          </p:nvSpPr>
          <p:spPr bwMode="auto">
            <a:xfrm flipV="1">
              <a:off x="1371629" y="4304721"/>
              <a:ext cx="360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370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芯片的读写时序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芯片对引脚信号的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时序要求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20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Text Box 371"/>
          <p:cNvSpPr txBox="1">
            <a:spLocks noChangeArrowheads="1"/>
          </p:cNvSpPr>
          <p:nvPr/>
        </p:nvSpPr>
        <p:spPr bwMode="auto">
          <a:xfrm>
            <a:off x="179388" y="799544"/>
            <a:ext cx="614257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操作的响应标志：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开始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停止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*读周期的时序：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厂家给出的参数为最小值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26" name="Text Box 713"/>
          <p:cNvSpPr txBox="1">
            <a:spLocks noChangeArrowheads="1"/>
          </p:cNvSpPr>
          <p:nvPr/>
        </p:nvSpPr>
        <p:spPr bwMode="auto">
          <a:xfrm>
            <a:off x="4644009" y="2757880"/>
            <a:ext cx="3744415" cy="174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en-US" altLang="zh-CN" sz="1800" b="1" u="none" dirty="0" err="1">
                <a:latin typeface="宋体" pitchFamily="2" charset="-122"/>
              </a:rPr>
              <a:t>t</a:t>
            </a:r>
            <a:r>
              <a:rPr lang="en-US" altLang="zh-CN" sz="1800" b="1" u="none" baseline="-18000" dirty="0" err="1">
                <a:latin typeface="宋体" pitchFamily="2" charset="-122"/>
              </a:rPr>
              <a:t>CO</a:t>
            </a:r>
            <a:r>
              <a:rPr lang="en-US" altLang="zh-CN" sz="1800" b="1" u="none" baseline="-18000" dirty="0">
                <a:latin typeface="宋体" pitchFamily="2" charset="-122"/>
              </a:rPr>
              <a:t> </a:t>
            </a:r>
            <a:r>
              <a:rPr lang="en-US" altLang="zh-CN" sz="1800" b="1" u="none" dirty="0">
                <a:latin typeface="宋体"/>
              </a:rPr>
              <a:t>—</a:t>
            </a:r>
            <a:r>
              <a:rPr lang="zh-CN" altLang="en-US" sz="1800" b="1" u="none" dirty="0">
                <a:latin typeface="宋体"/>
              </a:rPr>
              <a:t>开始操作</a:t>
            </a:r>
            <a:r>
              <a:rPr lang="zh-CN" altLang="en-US" sz="1800" b="1" u="none" dirty="0">
                <a:latin typeface="宋体" pitchFamily="2" charset="-122"/>
              </a:rPr>
              <a:t>→数据输出稳定</a:t>
            </a:r>
          </a:p>
          <a:p>
            <a:pPr>
              <a:lnSpc>
                <a:spcPct val="125000"/>
              </a:lnSpc>
            </a:pPr>
            <a:r>
              <a:rPr lang="en-US" altLang="zh-CN" sz="1800" b="1" u="none" dirty="0" err="1">
                <a:latin typeface="宋体" pitchFamily="2" charset="-122"/>
              </a:rPr>
              <a:t>t</a:t>
            </a:r>
            <a:r>
              <a:rPr lang="en-US" altLang="zh-CN" sz="1800" b="1" u="none" baseline="-18000" dirty="0" err="1">
                <a:latin typeface="宋体" pitchFamily="2" charset="-122"/>
              </a:rPr>
              <a:t>OTD</a:t>
            </a:r>
            <a:r>
              <a:rPr lang="en-US" altLang="zh-CN" sz="1800" b="1" u="none" dirty="0">
                <a:latin typeface="宋体" pitchFamily="2" charset="-122"/>
              </a:rPr>
              <a:t>—</a:t>
            </a:r>
            <a:r>
              <a:rPr lang="zh-CN" altLang="en-US" sz="1800" b="1" u="none" dirty="0">
                <a:latin typeface="宋体" pitchFamily="2" charset="-122"/>
              </a:rPr>
              <a:t>停止操作→数据引脚高阻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u="none" dirty="0" err="1">
                <a:latin typeface="宋体" pitchFamily="2" charset="-122"/>
              </a:rPr>
              <a:t>t</a:t>
            </a:r>
            <a:r>
              <a:rPr lang="en-US" altLang="zh-CN" sz="1800" b="1" u="none" baseline="-18000" dirty="0" err="1">
                <a:latin typeface="宋体" pitchFamily="2" charset="-122"/>
              </a:rPr>
              <a:t>AW</a:t>
            </a:r>
            <a:r>
              <a:rPr lang="en-US" altLang="zh-CN" sz="1800" b="1" u="none" baseline="-18000" dirty="0">
                <a:latin typeface="宋体" pitchFamily="2" charset="-122"/>
              </a:rPr>
              <a:t> </a:t>
            </a:r>
            <a:r>
              <a:rPr lang="en-US" altLang="zh-CN" sz="1800" b="1" u="none" dirty="0">
                <a:latin typeface="宋体"/>
              </a:rPr>
              <a:t>—</a:t>
            </a:r>
            <a:r>
              <a:rPr lang="zh-CN" altLang="en-US" sz="1800" b="1" u="none" dirty="0">
                <a:latin typeface="宋体"/>
              </a:rPr>
              <a:t>读滞后时间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1800" b="1" u="none" dirty="0" err="1">
                <a:latin typeface="宋体" pitchFamily="2" charset="-122"/>
              </a:rPr>
              <a:t>t</a:t>
            </a:r>
            <a:r>
              <a:rPr lang="en-US" altLang="zh-CN" sz="1800" b="1" u="none" baseline="-18000" dirty="0" err="1">
                <a:latin typeface="宋体" pitchFamily="2" charset="-122"/>
              </a:rPr>
              <a:t>A</a:t>
            </a:r>
            <a:r>
              <a:rPr lang="en-US" altLang="zh-CN" sz="1800" b="1" u="none" baseline="-18000" dirty="0">
                <a:latin typeface="宋体" pitchFamily="2" charset="-122"/>
              </a:rPr>
              <a:t> </a:t>
            </a:r>
            <a:r>
              <a:rPr lang="en-US" altLang="zh-CN" sz="1800" b="1" u="none" baseline="-25000" dirty="0">
                <a:latin typeface="宋体" pitchFamily="2" charset="-122"/>
              </a:rPr>
              <a:t> </a:t>
            </a:r>
            <a:r>
              <a:rPr lang="en-US" altLang="zh-CN" sz="1800" b="1" u="none" dirty="0">
                <a:latin typeface="宋体"/>
              </a:rPr>
              <a:t>—</a:t>
            </a:r>
            <a:r>
              <a:rPr lang="zh-CN" altLang="en-US" sz="1800" b="1" u="none" dirty="0">
                <a:latin typeface="宋体"/>
              </a:rPr>
              <a:t>读</a:t>
            </a:r>
            <a:r>
              <a:rPr lang="zh-CN" altLang="en-US" sz="1800" b="1" u="none" dirty="0">
                <a:latin typeface="宋体" pitchFamily="2" charset="-122"/>
              </a:rPr>
              <a:t>时间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b="1" u="none" dirty="0" err="1">
                <a:latin typeface="宋体" pitchFamily="2" charset="-122"/>
              </a:rPr>
              <a:t>t</a:t>
            </a:r>
            <a:r>
              <a:rPr lang="en-US" altLang="zh-CN" sz="1800" b="1" u="none" baseline="-18000" dirty="0" err="1">
                <a:latin typeface="宋体" pitchFamily="2" charset="-122"/>
              </a:rPr>
              <a:t>AW</a:t>
            </a:r>
            <a:r>
              <a:rPr lang="en-US" altLang="zh-CN" sz="1800" b="1" u="none" dirty="0" err="1">
                <a:latin typeface="宋体" pitchFamily="2" charset="-122"/>
              </a:rPr>
              <a:t>+t</a:t>
            </a:r>
            <a:r>
              <a:rPr lang="en-US" altLang="zh-CN" sz="1800" b="1" u="none" baseline="-18000" dirty="0" err="1">
                <a:latin typeface="宋体" pitchFamily="2" charset="-122"/>
              </a:rPr>
              <a:t>CO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1800" b="1" u="none" dirty="0" err="1">
                <a:latin typeface="宋体" pitchFamily="2" charset="-122"/>
              </a:rPr>
              <a:t>t</a:t>
            </a:r>
            <a:r>
              <a:rPr lang="en-US" altLang="zh-CN" sz="1800" b="1" u="none" baseline="-18000" dirty="0" err="1">
                <a:latin typeface="宋体" pitchFamily="2" charset="-122"/>
              </a:rPr>
              <a:t>RC</a:t>
            </a:r>
            <a:r>
              <a:rPr lang="en-US" altLang="zh-CN" sz="1800" b="1" u="none" baseline="-18000" dirty="0">
                <a:latin typeface="宋体" pitchFamily="2" charset="-122"/>
              </a:rPr>
              <a:t> </a:t>
            </a:r>
            <a:r>
              <a:rPr lang="en-US" altLang="zh-CN" sz="1800" b="1" u="none" dirty="0">
                <a:latin typeface="宋体"/>
              </a:rPr>
              <a:t>—</a:t>
            </a:r>
            <a:r>
              <a:rPr lang="zh-CN" altLang="en-US" sz="1800" b="1" u="none" dirty="0">
                <a:latin typeface="宋体" pitchFamily="2" charset="-122"/>
              </a:rPr>
              <a:t>读周期</a:t>
            </a:r>
            <a:r>
              <a:rPr lang="en-US" altLang="zh-CN" sz="1800" b="1" u="none" dirty="0">
                <a:latin typeface="宋体" pitchFamily="2" charset="-122"/>
              </a:rPr>
              <a:t>(2</a:t>
            </a:r>
            <a:r>
              <a:rPr lang="zh-CN" altLang="en-US" sz="1800" b="1" u="none" dirty="0">
                <a:latin typeface="宋体" pitchFamily="2" charset="-122"/>
              </a:rPr>
              <a:t>次间隔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zh-CN" altLang="en-US" sz="1800" b="1" u="none" dirty="0">
                <a:latin typeface="宋体" pitchFamily="2" charset="-122"/>
              </a:rPr>
              <a:t>≥</a:t>
            </a:r>
            <a:r>
              <a:rPr lang="en-US" altLang="zh-CN" sz="1800" b="1" u="none" dirty="0" err="1">
                <a:latin typeface="宋体" pitchFamily="2" charset="-122"/>
              </a:rPr>
              <a:t>t</a:t>
            </a:r>
            <a:r>
              <a:rPr lang="en-US" altLang="zh-CN" sz="1800" b="1" u="none" baseline="-18000" dirty="0" err="1">
                <a:latin typeface="宋体" pitchFamily="2" charset="-122"/>
              </a:rPr>
              <a:t>A</a:t>
            </a:r>
            <a:r>
              <a:rPr lang="en-US" altLang="zh-CN" sz="1800" b="1" u="none" dirty="0" err="1">
                <a:latin typeface="宋体" pitchFamily="2" charset="-122"/>
              </a:rPr>
              <a:t>+t</a:t>
            </a:r>
            <a:r>
              <a:rPr lang="zh-CN" altLang="en-US" sz="1800" b="1" u="none" baseline="-18000" dirty="0">
                <a:latin typeface="宋体" pitchFamily="2" charset="-122"/>
              </a:rPr>
              <a:t>传送</a:t>
            </a:r>
            <a:r>
              <a:rPr lang="en-US" altLang="zh-CN" sz="1800" b="1" u="none" dirty="0">
                <a:latin typeface="宋体" pitchFamily="2" charset="-122"/>
              </a:rPr>
              <a:t>])</a:t>
            </a:r>
            <a:endParaRPr lang="zh-CN" altLang="en-US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</a:t>
            </a:r>
          </a:p>
        </p:txBody>
      </p:sp>
      <p:sp>
        <p:nvSpPr>
          <p:cNvPr id="189" name="Text Box 371"/>
          <p:cNvSpPr txBox="1">
            <a:spLocks noChangeArrowheads="1"/>
          </p:cNvSpPr>
          <p:nvPr/>
        </p:nvSpPr>
        <p:spPr bwMode="auto">
          <a:xfrm>
            <a:off x="179511" y="4797152"/>
            <a:ext cx="38179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操作信号时序要求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979587" y="1268760"/>
            <a:ext cx="6696869" cy="1015663"/>
            <a:chOff x="1979587" y="1268760"/>
            <a:chExt cx="6696869" cy="1015663"/>
          </a:xfrm>
        </p:grpSpPr>
        <p:sp>
          <p:nvSpPr>
            <p:cNvPr id="119" name="Text Box 371"/>
            <p:cNvSpPr txBox="1">
              <a:spLocks noChangeArrowheads="1"/>
            </p:cNvSpPr>
            <p:nvPr/>
          </p:nvSpPr>
          <p:spPr bwMode="auto">
            <a:xfrm>
              <a:off x="1979587" y="1268760"/>
              <a:ext cx="6696869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从无效→有效 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→地址信号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已稳定</a:t>
              </a:r>
              <a:r>
                <a:rPr lang="zh-CN" altLang="en-US" sz="1800" b="1" u="none" dirty="0">
                  <a:latin typeface="宋体" pitchFamily="2" charset="-122"/>
                </a:rPr>
                <a:t>→操作时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先发送地址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从有效→无效 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→信号撤销有时延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u="none" dirty="0">
                <a:latin typeface="宋体" pitchFamily="2" charset="-122"/>
              </a:endParaRPr>
            </a:p>
          </p:txBody>
        </p:sp>
        <p:sp>
          <p:nvSpPr>
            <p:cNvPr id="121" name="Line 558"/>
            <p:cNvSpPr>
              <a:spLocks noChangeShapeType="1"/>
            </p:cNvSpPr>
            <p:nvPr/>
          </p:nvSpPr>
          <p:spPr bwMode="auto">
            <a:xfrm>
              <a:off x="2080728" y="1844824"/>
              <a:ext cx="288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558"/>
            <p:cNvSpPr>
              <a:spLocks noChangeShapeType="1"/>
            </p:cNvSpPr>
            <p:nvPr/>
          </p:nvSpPr>
          <p:spPr bwMode="auto">
            <a:xfrm>
              <a:off x="2080184" y="1393176"/>
              <a:ext cx="288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403648" y="5229200"/>
            <a:ext cx="7416823" cy="952184"/>
            <a:chOff x="179511" y="4653136"/>
            <a:chExt cx="6357173" cy="952184"/>
          </a:xfrm>
        </p:grpSpPr>
        <p:sp>
          <p:nvSpPr>
            <p:cNvPr id="95" name="Text Box 371"/>
            <p:cNvSpPr txBox="1">
              <a:spLocks noChangeArrowheads="1"/>
            </p:cNvSpPr>
            <p:nvPr/>
          </p:nvSpPr>
          <p:spPr bwMode="auto">
            <a:xfrm>
              <a:off x="179511" y="4653136"/>
              <a:ext cx="6357173" cy="952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①地址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首先</a:t>
              </a:r>
              <a:r>
                <a:rPr lang="zh-CN" altLang="en-US" b="1" u="none" dirty="0">
                  <a:latin typeface="宋体" pitchFamily="2" charset="-122"/>
                </a:rPr>
                <a:t>发送，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地址稳定后</a:t>
              </a:r>
              <a:r>
                <a:rPr lang="zh-CN" altLang="en-US" b="1" u="none" dirty="0">
                  <a:latin typeface="宋体" pitchFamily="2" charset="-122"/>
                </a:rPr>
                <a:t>有效  </a:t>
              </a:r>
              <a:r>
                <a:rPr lang="zh-CN" altLang="en-US" sz="1800" b="1" u="none" dirty="0">
                  <a:latin typeface="宋体" pitchFamily="2" charset="-122"/>
                </a:rPr>
                <a:t>←操作指定单元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②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CS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有效期间</a:t>
              </a:r>
              <a:r>
                <a:rPr lang="zh-CN" altLang="en-US" b="1" u="none" dirty="0">
                  <a:latin typeface="宋体" pitchFamily="2" charset="-122"/>
                </a:rPr>
                <a:t>无效</a:t>
              </a:r>
              <a:r>
                <a:rPr lang="en-US" altLang="zh-CN" b="1" u="none" dirty="0">
                  <a:latin typeface="宋体" pitchFamily="2" charset="-122"/>
                </a:rPr>
                <a:t>(R)            </a:t>
              </a:r>
              <a:r>
                <a:rPr lang="zh-CN" altLang="en-US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←防止误写入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96" name="Line 558"/>
            <p:cNvSpPr>
              <a:spLocks noChangeShapeType="1"/>
            </p:cNvSpPr>
            <p:nvPr/>
          </p:nvSpPr>
          <p:spPr bwMode="auto">
            <a:xfrm>
              <a:off x="2378317" y="4780025"/>
              <a:ext cx="2561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558"/>
            <p:cNvSpPr>
              <a:spLocks noChangeShapeType="1"/>
            </p:cNvSpPr>
            <p:nvPr/>
          </p:nvSpPr>
          <p:spPr bwMode="auto">
            <a:xfrm>
              <a:off x="1079099" y="5237273"/>
              <a:ext cx="25611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558"/>
            <p:cNvSpPr>
              <a:spLocks noChangeShapeType="1"/>
            </p:cNvSpPr>
            <p:nvPr/>
          </p:nvSpPr>
          <p:spPr bwMode="auto">
            <a:xfrm>
              <a:off x="516104" y="5233845"/>
              <a:ext cx="271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91198" y="2669254"/>
            <a:ext cx="3336786" cy="1983882"/>
            <a:chOff x="827584" y="2669254"/>
            <a:chExt cx="3336786" cy="1983882"/>
          </a:xfrm>
        </p:grpSpPr>
        <p:sp>
          <p:nvSpPr>
            <p:cNvPr id="130" name="Line 656"/>
            <p:cNvSpPr>
              <a:spLocks noChangeShapeType="1"/>
            </p:cNvSpPr>
            <p:nvPr/>
          </p:nvSpPr>
          <p:spPr bwMode="auto">
            <a:xfrm>
              <a:off x="1404789" y="3064914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657"/>
            <p:cNvSpPr>
              <a:spLocks noChangeShapeType="1"/>
            </p:cNvSpPr>
            <p:nvPr/>
          </p:nvSpPr>
          <p:spPr bwMode="auto">
            <a:xfrm>
              <a:off x="1404789" y="3353839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658"/>
            <p:cNvSpPr>
              <a:spLocks noChangeShapeType="1"/>
            </p:cNvSpPr>
            <p:nvPr/>
          </p:nvSpPr>
          <p:spPr bwMode="auto">
            <a:xfrm>
              <a:off x="1690539" y="3063226"/>
              <a:ext cx="2016794" cy="913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659"/>
            <p:cNvSpPr>
              <a:spLocks noChangeShapeType="1"/>
            </p:cNvSpPr>
            <p:nvPr/>
          </p:nvSpPr>
          <p:spPr bwMode="auto">
            <a:xfrm>
              <a:off x="1693267" y="3352153"/>
              <a:ext cx="2015777" cy="327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660"/>
            <p:cNvSpPr>
              <a:spLocks noChangeShapeType="1"/>
            </p:cNvSpPr>
            <p:nvPr/>
          </p:nvSpPr>
          <p:spPr bwMode="auto">
            <a:xfrm>
              <a:off x="1419177" y="3437483"/>
              <a:ext cx="416519" cy="138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661"/>
            <p:cNvSpPr>
              <a:spLocks noChangeShapeType="1"/>
            </p:cNvSpPr>
            <p:nvPr/>
          </p:nvSpPr>
          <p:spPr bwMode="auto">
            <a:xfrm flipV="1">
              <a:off x="1419177" y="4500813"/>
              <a:ext cx="1641471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662"/>
            <p:cNvSpPr>
              <a:spLocks noChangeShapeType="1"/>
            </p:cNvSpPr>
            <p:nvPr/>
          </p:nvSpPr>
          <p:spPr bwMode="auto">
            <a:xfrm flipV="1">
              <a:off x="1978571" y="3722709"/>
              <a:ext cx="1298425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663"/>
            <p:cNvSpPr>
              <a:spLocks noChangeShapeType="1"/>
            </p:cNvSpPr>
            <p:nvPr/>
          </p:nvSpPr>
          <p:spPr bwMode="auto">
            <a:xfrm flipV="1">
              <a:off x="3276997" y="3435373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664"/>
            <p:cNvSpPr>
              <a:spLocks noChangeShapeType="1"/>
            </p:cNvSpPr>
            <p:nvPr/>
          </p:nvSpPr>
          <p:spPr bwMode="auto">
            <a:xfrm>
              <a:off x="3418730" y="3435373"/>
              <a:ext cx="745640" cy="105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665"/>
            <p:cNvSpPr>
              <a:spLocks noChangeShapeType="1"/>
            </p:cNvSpPr>
            <p:nvPr/>
          </p:nvSpPr>
          <p:spPr bwMode="auto">
            <a:xfrm>
              <a:off x="3205113" y="4360647"/>
              <a:ext cx="718815" cy="515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666"/>
            <p:cNvSpPr>
              <a:spLocks noChangeShapeType="1"/>
            </p:cNvSpPr>
            <p:nvPr/>
          </p:nvSpPr>
          <p:spPr bwMode="auto">
            <a:xfrm flipV="1">
              <a:off x="3205113" y="4653135"/>
              <a:ext cx="718815" cy="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675"/>
            <p:cNvSpPr>
              <a:spLocks noChangeShapeType="1"/>
            </p:cNvSpPr>
            <p:nvPr/>
          </p:nvSpPr>
          <p:spPr bwMode="auto">
            <a:xfrm flipV="1">
              <a:off x="3851920" y="3063226"/>
              <a:ext cx="312450" cy="84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676"/>
            <p:cNvSpPr>
              <a:spLocks noChangeShapeType="1"/>
            </p:cNvSpPr>
            <p:nvPr/>
          </p:nvSpPr>
          <p:spPr bwMode="auto">
            <a:xfrm flipV="1">
              <a:off x="3852490" y="3355427"/>
              <a:ext cx="311880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677"/>
            <p:cNvSpPr>
              <a:spLocks noChangeShapeType="1"/>
            </p:cNvSpPr>
            <p:nvPr/>
          </p:nvSpPr>
          <p:spPr bwMode="auto">
            <a:xfrm flipV="1">
              <a:off x="4060976" y="4507408"/>
              <a:ext cx="103394" cy="1264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678"/>
            <p:cNvSpPr>
              <a:spLocks noChangeShapeType="1"/>
            </p:cNvSpPr>
            <p:nvPr/>
          </p:nvSpPr>
          <p:spPr bwMode="auto">
            <a:xfrm>
              <a:off x="3779589" y="2707354"/>
              <a:ext cx="7562" cy="10245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Text Box 681"/>
            <p:cNvSpPr txBox="1">
              <a:spLocks noChangeArrowheads="1"/>
            </p:cNvSpPr>
            <p:nvPr/>
          </p:nvSpPr>
          <p:spPr bwMode="auto">
            <a:xfrm>
              <a:off x="2268115" y="2779899"/>
              <a:ext cx="287338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A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6" name="Line 682"/>
            <p:cNvSpPr>
              <a:spLocks noChangeShapeType="1"/>
            </p:cNvSpPr>
            <p:nvPr/>
          </p:nvSpPr>
          <p:spPr bwMode="auto">
            <a:xfrm flipV="1">
              <a:off x="2523578" y="2923379"/>
              <a:ext cx="680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683"/>
            <p:cNvSpPr>
              <a:spLocks noChangeShapeType="1"/>
            </p:cNvSpPr>
            <p:nvPr/>
          </p:nvSpPr>
          <p:spPr bwMode="auto">
            <a:xfrm flipH="1" flipV="1">
              <a:off x="1619348" y="2923379"/>
              <a:ext cx="607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Text Box 684"/>
            <p:cNvSpPr txBox="1">
              <a:spLocks noChangeArrowheads="1"/>
            </p:cNvSpPr>
            <p:nvPr/>
          </p:nvSpPr>
          <p:spPr bwMode="auto">
            <a:xfrm>
              <a:off x="2555453" y="2669254"/>
              <a:ext cx="352425" cy="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RC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149" name="Line 685"/>
            <p:cNvSpPr>
              <a:spLocks noChangeShapeType="1"/>
            </p:cNvSpPr>
            <p:nvPr/>
          </p:nvSpPr>
          <p:spPr bwMode="auto">
            <a:xfrm flipV="1">
              <a:off x="2987848" y="2779363"/>
              <a:ext cx="795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86"/>
            <p:cNvSpPr>
              <a:spLocks noChangeShapeType="1"/>
            </p:cNvSpPr>
            <p:nvPr/>
          </p:nvSpPr>
          <p:spPr bwMode="auto">
            <a:xfrm flipH="1">
              <a:off x="1622145" y="2779363"/>
              <a:ext cx="9320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689"/>
            <p:cNvSpPr txBox="1">
              <a:spLocks noChangeArrowheads="1"/>
            </p:cNvSpPr>
            <p:nvPr/>
          </p:nvSpPr>
          <p:spPr bwMode="auto">
            <a:xfrm>
              <a:off x="1043608" y="3427435"/>
              <a:ext cx="287338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en-US" altLang="zh-CN" sz="1800" b="1" u="none" dirty="0">
                  <a:latin typeface="宋体" pitchFamily="2" charset="-122"/>
                </a:rPr>
                <a:t>CS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2" name="Line 690"/>
            <p:cNvSpPr>
              <a:spLocks noChangeShapeType="1"/>
            </p:cNvSpPr>
            <p:nvPr/>
          </p:nvSpPr>
          <p:spPr bwMode="auto">
            <a:xfrm>
              <a:off x="1070279" y="3459185"/>
              <a:ext cx="21653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691"/>
            <p:cNvSpPr txBox="1">
              <a:spLocks noChangeArrowheads="1"/>
            </p:cNvSpPr>
            <p:nvPr/>
          </p:nvSpPr>
          <p:spPr bwMode="auto">
            <a:xfrm>
              <a:off x="855960" y="4333753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4" name="Line 692"/>
            <p:cNvSpPr>
              <a:spLocks noChangeShapeType="1"/>
            </p:cNvSpPr>
            <p:nvPr/>
          </p:nvSpPr>
          <p:spPr bwMode="auto">
            <a:xfrm flipV="1">
              <a:off x="1978570" y="3787475"/>
              <a:ext cx="1298427" cy="392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694"/>
            <p:cNvSpPr txBox="1">
              <a:spLocks noChangeArrowheads="1"/>
            </p:cNvSpPr>
            <p:nvPr/>
          </p:nvSpPr>
          <p:spPr bwMode="auto">
            <a:xfrm>
              <a:off x="1087934" y="3787475"/>
              <a:ext cx="287338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6" name="Line 695"/>
            <p:cNvSpPr>
              <a:spLocks noChangeShapeType="1"/>
            </p:cNvSpPr>
            <p:nvPr/>
          </p:nvSpPr>
          <p:spPr bwMode="auto">
            <a:xfrm>
              <a:off x="1094253" y="3819225"/>
              <a:ext cx="23818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699"/>
            <p:cNvSpPr>
              <a:spLocks noChangeShapeType="1"/>
            </p:cNvSpPr>
            <p:nvPr/>
          </p:nvSpPr>
          <p:spPr bwMode="auto">
            <a:xfrm flipV="1">
              <a:off x="1547664" y="3068090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700"/>
            <p:cNvSpPr>
              <a:spLocks noChangeShapeType="1"/>
            </p:cNvSpPr>
            <p:nvPr/>
          </p:nvSpPr>
          <p:spPr bwMode="auto">
            <a:xfrm>
              <a:off x="1547664" y="3064915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Text Box 703"/>
            <p:cNvSpPr txBox="1">
              <a:spLocks noChangeArrowheads="1"/>
            </p:cNvSpPr>
            <p:nvPr/>
          </p:nvSpPr>
          <p:spPr bwMode="auto">
            <a:xfrm>
              <a:off x="3431849" y="4075507"/>
              <a:ext cx="420071" cy="217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OTD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162" name="Line 706"/>
            <p:cNvSpPr>
              <a:spLocks noChangeShapeType="1"/>
            </p:cNvSpPr>
            <p:nvPr/>
          </p:nvSpPr>
          <p:spPr bwMode="auto">
            <a:xfrm flipH="1">
              <a:off x="1618778" y="2707354"/>
              <a:ext cx="0" cy="19457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Text Box 707"/>
            <p:cNvSpPr txBox="1">
              <a:spLocks noChangeArrowheads="1"/>
            </p:cNvSpPr>
            <p:nvPr/>
          </p:nvSpPr>
          <p:spPr bwMode="auto">
            <a:xfrm>
              <a:off x="2411760" y="4075507"/>
              <a:ext cx="3524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CO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164" name="Line 708"/>
            <p:cNvSpPr>
              <a:spLocks noChangeShapeType="1"/>
            </p:cNvSpPr>
            <p:nvPr/>
          </p:nvSpPr>
          <p:spPr bwMode="auto">
            <a:xfrm>
              <a:off x="2771106" y="4221088"/>
              <a:ext cx="434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709"/>
            <p:cNvSpPr>
              <a:spLocks noChangeShapeType="1"/>
            </p:cNvSpPr>
            <p:nvPr/>
          </p:nvSpPr>
          <p:spPr bwMode="auto">
            <a:xfrm flipH="1" flipV="1">
              <a:off x="1907704" y="4221088"/>
              <a:ext cx="4538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714"/>
            <p:cNvSpPr>
              <a:spLocks noChangeShapeType="1"/>
            </p:cNvSpPr>
            <p:nvPr/>
          </p:nvSpPr>
          <p:spPr bwMode="auto">
            <a:xfrm>
              <a:off x="1835696" y="3435373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715"/>
            <p:cNvSpPr txBox="1">
              <a:spLocks noChangeArrowheads="1"/>
            </p:cNvSpPr>
            <p:nvPr/>
          </p:nvSpPr>
          <p:spPr bwMode="auto">
            <a:xfrm>
              <a:off x="3275856" y="4363392"/>
              <a:ext cx="57113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输出</a:t>
              </a:r>
            </a:p>
          </p:txBody>
        </p:sp>
        <p:sp>
          <p:nvSpPr>
            <p:cNvPr id="168" name="Text Box 691"/>
            <p:cNvSpPr txBox="1">
              <a:spLocks noChangeArrowheads="1"/>
            </p:cNvSpPr>
            <p:nvPr/>
          </p:nvSpPr>
          <p:spPr bwMode="auto">
            <a:xfrm>
              <a:off x="827584" y="3067395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71" name="Line 660"/>
            <p:cNvSpPr>
              <a:spLocks noChangeShapeType="1"/>
            </p:cNvSpPr>
            <p:nvPr/>
          </p:nvSpPr>
          <p:spPr bwMode="auto">
            <a:xfrm flipV="1">
              <a:off x="1404789" y="4075508"/>
              <a:ext cx="456465" cy="89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663"/>
            <p:cNvSpPr>
              <a:spLocks noChangeShapeType="1"/>
            </p:cNvSpPr>
            <p:nvPr/>
          </p:nvSpPr>
          <p:spPr bwMode="auto">
            <a:xfrm flipV="1">
              <a:off x="3059509" y="4360647"/>
              <a:ext cx="145604" cy="14958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63"/>
            <p:cNvSpPr>
              <a:spLocks noChangeShapeType="1"/>
            </p:cNvSpPr>
            <p:nvPr/>
          </p:nvSpPr>
          <p:spPr bwMode="auto">
            <a:xfrm flipH="1" flipV="1">
              <a:off x="3060648" y="4500813"/>
              <a:ext cx="141735" cy="15061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63"/>
            <p:cNvSpPr>
              <a:spLocks noChangeShapeType="1"/>
            </p:cNvSpPr>
            <p:nvPr/>
          </p:nvSpPr>
          <p:spPr bwMode="auto">
            <a:xfrm flipV="1">
              <a:off x="3917855" y="4501835"/>
              <a:ext cx="145604" cy="14958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663"/>
            <p:cNvSpPr>
              <a:spLocks noChangeShapeType="1"/>
            </p:cNvSpPr>
            <p:nvPr/>
          </p:nvSpPr>
          <p:spPr bwMode="auto">
            <a:xfrm flipH="1" flipV="1">
              <a:off x="3920136" y="4356797"/>
              <a:ext cx="141735" cy="15061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699"/>
            <p:cNvSpPr>
              <a:spLocks noChangeShapeType="1"/>
            </p:cNvSpPr>
            <p:nvPr/>
          </p:nvSpPr>
          <p:spPr bwMode="auto">
            <a:xfrm flipV="1">
              <a:off x="3709045" y="3067990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00"/>
            <p:cNvSpPr>
              <a:spLocks noChangeShapeType="1"/>
            </p:cNvSpPr>
            <p:nvPr/>
          </p:nvSpPr>
          <p:spPr bwMode="auto">
            <a:xfrm>
              <a:off x="3709045" y="3064815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660"/>
            <p:cNvSpPr>
              <a:spLocks noChangeShapeType="1"/>
            </p:cNvSpPr>
            <p:nvPr/>
          </p:nvSpPr>
          <p:spPr bwMode="auto">
            <a:xfrm>
              <a:off x="3419871" y="4080803"/>
              <a:ext cx="744499" cy="3536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14"/>
            <p:cNvSpPr>
              <a:spLocks noChangeShapeType="1"/>
            </p:cNvSpPr>
            <p:nvPr/>
          </p:nvSpPr>
          <p:spPr bwMode="auto">
            <a:xfrm>
              <a:off x="3275856" y="3788371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680"/>
            <p:cNvSpPr>
              <a:spLocks noChangeShapeType="1"/>
            </p:cNvSpPr>
            <p:nvPr/>
          </p:nvSpPr>
          <p:spPr bwMode="auto">
            <a:xfrm>
              <a:off x="3203848" y="2851372"/>
              <a:ext cx="1" cy="14908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663"/>
            <p:cNvSpPr>
              <a:spLocks noChangeShapeType="1"/>
            </p:cNvSpPr>
            <p:nvPr/>
          </p:nvSpPr>
          <p:spPr bwMode="auto">
            <a:xfrm flipV="1">
              <a:off x="1842205" y="3787633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678"/>
            <p:cNvSpPr>
              <a:spLocks noChangeShapeType="1"/>
            </p:cNvSpPr>
            <p:nvPr/>
          </p:nvSpPr>
          <p:spPr bwMode="auto">
            <a:xfrm flipH="1">
              <a:off x="1907704" y="3161288"/>
              <a:ext cx="1712" cy="13249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678"/>
            <p:cNvSpPr>
              <a:spLocks noChangeShapeType="1"/>
            </p:cNvSpPr>
            <p:nvPr/>
          </p:nvSpPr>
          <p:spPr bwMode="auto">
            <a:xfrm flipH="1">
              <a:off x="3918896" y="4086400"/>
              <a:ext cx="5032" cy="276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680"/>
            <p:cNvSpPr>
              <a:spLocks noChangeShapeType="1"/>
            </p:cNvSpPr>
            <p:nvPr/>
          </p:nvSpPr>
          <p:spPr bwMode="auto">
            <a:xfrm>
              <a:off x="3356249" y="3438871"/>
              <a:ext cx="0" cy="926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AutoShape 338"/>
          <p:cNvSpPr>
            <a:spLocks/>
          </p:cNvSpPr>
          <p:nvPr/>
        </p:nvSpPr>
        <p:spPr bwMode="auto">
          <a:xfrm>
            <a:off x="4788024" y="4897656"/>
            <a:ext cx="2232248" cy="288000"/>
          </a:xfrm>
          <a:prstGeom prst="borderCallout2">
            <a:avLst>
              <a:gd name="adj1" fmla="val 50044"/>
              <a:gd name="adj2" fmla="val -249"/>
              <a:gd name="adj3" fmla="val 49964"/>
              <a:gd name="adj4" fmla="val -13839"/>
              <a:gd name="adj5" fmla="val -273385"/>
              <a:gd name="adj6" fmla="val -56616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vert="horz" lIns="18000" tIns="10800" rIns="18000" bIns="10800"/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操作者接收数据时间</a:t>
            </a:r>
          </a:p>
        </p:txBody>
      </p:sp>
    </p:spTree>
    <p:extLst>
      <p:ext uri="{BB962C8B-B14F-4D97-AF65-F5344CB8AC3E}">
        <p14:creationId xmlns:p14="http://schemas.microsoft.com/office/powerpoint/2010/main" val="1933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232"/>
          <p:cNvSpPr txBox="1">
            <a:spLocks noChangeArrowheads="1"/>
          </p:cNvSpPr>
          <p:nvPr/>
        </p:nvSpPr>
        <p:spPr bwMode="auto">
          <a:xfrm>
            <a:off x="179388" y="35944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写周期的时序：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厂家给出的参数为最小值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6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Text Box 232"/>
          <p:cNvSpPr txBox="1">
            <a:spLocks noChangeArrowheads="1"/>
          </p:cNvSpPr>
          <p:nvPr/>
        </p:nvSpPr>
        <p:spPr bwMode="auto">
          <a:xfrm>
            <a:off x="179514" y="4941168"/>
            <a:ext cx="8568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※SRAM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的性能：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访问时间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8000" dirty="0" err="1">
                <a:latin typeface="宋体" pitchFamily="2" charset="-122"/>
              </a:rPr>
              <a:t>AW</a:t>
            </a:r>
            <a:r>
              <a:rPr lang="en-US" altLang="zh-CN" b="1" u="none" dirty="0" err="1">
                <a:latin typeface="宋体" pitchFamily="2" charset="-122"/>
              </a:rPr>
              <a:t>+t</a:t>
            </a:r>
            <a:r>
              <a:rPr lang="en-US" altLang="zh-CN" b="1" u="none" baseline="-18000" dirty="0" err="1">
                <a:latin typeface="宋体" pitchFamily="2" charset="-122"/>
              </a:rPr>
              <a:t>CO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8000" dirty="0" err="1">
                <a:latin typeface="宋体" pitchFamily="2" charset="-122"/>
              </a:rPr>
              <a:t>AW</a:t>
            </a:r>
            <a:r>
              <a:rPr lang="en-US" altLang="zh-CN" b="1" u="none" dirty="0" err="1">
                <a:latin typeface="宋体" pitchFamily="2" charset="-122"/>
              </a:rPr>
              <a:t>+t</a:t>
            </a:r>
            <a:r>
              <a:rPr lang="en-US" altLang="zh-CN" b="1" u="none" baseline="-18000" dirty="0" err="1">
                <a:latin typeface="宋体" pitchFamily="2" charset="-122"/>
              </a:rPr>
              <a:t>W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   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存取周期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20000" dirty="0" err="1">
                <a:latin typeface="宋体" pitchFamily="2" charset="-122"/>
              </a:rPr>
              <a:t>RC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20000" dirty="0" err="1">
                <a:latin typeface="宋体" pitchFamily="2" charset="-122"/>
              </a:rPr>
              <a:t>WC</a:t>
            </a:r>
            <a:r>
              <a:rPr lang="en-US" altLang="zh-CN" b="1" u="none" baseline="-20000" dirty="0">
                <a:latin typeface="宋体" pitchFamily="2" charset="-122"/>
              </a:rPr>
              <a:t> 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4932040" y="908720"/>
            <a:ext cx="3384376" cy="2130425"/>
            <a:chOff x="4994622" y="1523380"/>
            <a:chExt cx="3384376" cy="2130425"/>
          </a:xfrm>
        </p:grpSpPr>
        <p:sp>
          <p:nvSpPr>
            <p:cNvPr id="65" name="Text Box 713"/>
            <p:cNvSpPr txBox="1">
              <a:spLocks noChangeArrowheads="1"/>
            </p:cNvSpPr>
            <p:nvPr/>
          </p:nvSpPr>
          <p:spPr bwMode="auto">
            <a:xfrm>
              <a:off x="4994622" y="1523380"/>
              <a:ext cx="3384376" cy="2130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WC</a:t>
              </a:r>
              <a:r>
                <a:rPr lang="en-US" altLang="zh-CN" sz="1800" b="1" u="none" baseline="-18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写周期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＝</a:t>
              </a: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AW</a:t>
              </a:r>
              <a:r>
                <a:rPr lang="en-US" altLang="zh-CN" sz="1800" b="1" u="none" dirty="0" err="1">
                  <a:latin typeface="宋体" pitchFamily="2" charset="-122"/>
                </a:rPr>
                <a:t>+t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W</a:t>
              </a:r>
              <a:r>
                <a:rPr lang="en-US" altLang="zh-CN" sz="1800" b="1" u="none" dirty="0" err="1">
                  <a:latin typeface="宋体" pitchFamily="2" charset="-122"/>
                </a:rPr>
                <a:t>+t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WR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宋体"/>
                </a:rPr>
                <a:t>—</a:t>
              </a:r>
              <a:r>
                <a:rPr lang="zh-CN" altLang="en-US" sz="1800" b="1" u="none" dirty="0">
                  <a:latin typeface="宋体"/>
                </a:rPr>
                <a:t>写</a:t>
              </a:r>
              <a:r>
                <a:rPr lang="zh-CN" altLang="en-US" sz="1800" b="1" u="none" dirty="0">
                  <a:latin typeface="宋体" pitchFamily="2" charset="-122"/>
                </a:rPr>
                <a:t>时间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＝</a:t>
              </a: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AW</a:t>
              </a:r>
              <a:r>
                <a:rPr lang="en-US" altLang="zh-CN" sz="1800" b="1" u="none" dirty="0" err="1">
                  <a:latin typeface="宋体" pitchFamily="2" charset="-122"/>
                </a:rPr>
                <a:t>+t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W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AW</a:t>
              </a:r>
              <a:r>
                <a:rPr lang="en-US" altLang="zh-CN" sz="1800" b="1" u="none" baseline="-18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/>
                </a:rPr>
                <a:t>—</a:t>
              </a:r>
              <a:r>
                <a:rPr lang="zh-CN" altLang="en-US" sz="1800" b="1" u="none" dirty="0">
                  <a:latin typeface="宋体"/>
                </a:rPr>
                <a:t>写滞后时间</a:t>
              </a:r>
              <a:r>
                <a:rPr lang="en-US" altLang="zh-CN" sz="1600" b="1" u="none" dirty="0">
                  <a:latin typeface="宋体"/>
                </a:rPr>
                <a:t>(</a:t>
              </a:r>
              <a:r>
                <a:rPr lang="zh-CN" altLang="en-US" sz="1600" b="1" u="none" dirty="0">
                  <a:latin typeface="宋体"/>
                </a:rPr>
                <a:t>≥地址译码时延</a:t>
              </a:r>
              <a:r>
                <a:rPr lang="en-US" altLang="zh-CN" sz="1600" b="1" u="none" dirty="0">
                  <a:latin typeface="宋体"/>
                </a:rPr>
                <a:t>)</a:t>
              </a:r>
              <a:endParaRPr lang="en-US" altLang="zh-CN" sz="1800" b="1" u="none" dirty="0">
                <a:latin typeface="宋体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8000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宋体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写入时间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DW</a:t>
              </a:r>
              <a:r>
                <a:rPr lang="en-US" altLang="zh-CN" sz="1800" b="1" u="none" baseline="-18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数据写入到存储单元时间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DH</a:t>
              </a:r>
              <a:r>
                <a:rPr lang="en-US" altLang="zh-CN" sz="1800" b="1" u="none" baseline="-18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/>
                </a:rPr>
                <a:t>—WE</a:t>
              </a:r>
              <a:r>
                <a:rPr lang="zh-CN" altLang="en-US" sz="1800" b="1" u="none" dirty="0">
                  <a:latin typeface="宋体"/>
                </a:rPr>
                <a:t>无效后</a:t>
              </a:r>
              <a:r>
                <a:rPr lang="zh-CN" altLang="en-US" sz="1800" b="1" u="none" dirty="0">
                  <a:latin typeface="宋体" pitchFamily="2" charset="-122"/>
                </a:rPr>
                <a:t>数据需保持时间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7" name="Line 718"/>
            <p:cNvSpPr>
              <a:spLocks noChangeShapeType="1"/>
            </p:cNvSpPr>
            <p:nvPr/>
          </p:nvSpPr>
          <p:spPr bwMode="auto">
            <a:xfrm>
              <a:off x="5602068" y="3310880"/>
              <a:ext cx="237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" name="Text Box 371"/>
          <p:cNvSpPr txBox="1">
            <a:spLocks noChangeArrowheads="1"/>
          </p:cNvSpPr>
          <p:nvPr/>
        </p:nvSpPr>
        <p:spPr bwMode="auto">
          <a:xfrm>
            <a:off x="179513" y="3019018"/>
            <a:ext cx="39939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操作信号时序要求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baseline="-18000" dirty="0">
              <a:latin typeface="宋体" pitchFamily="2" charset="-122"/>
            </a:endParaRPr>
          </a:p>
        </p:txBody>
      </p:sp>
      <p:sp>
        <p:nvSpPr>
          <p:cNvPr id="75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259632" y="900572"/>
            <a:ext cx="3348373" cy="2059226"/>
            <a:chOff x="899592" y="900572"/>
            <a:chExt cx="3348373" cy="2059226"/>
          </a:xfrm>
        </p:grpSpPr>
        <p:sp>
          <p:nvSpPr>
            <p:cNvPr id="84" name="Line 656"/>
            <p:cNvSpPr>
              <a:spLocks noChangeShapeType="1"/>
            </p:cNvSpPr>
            <p:nvPr/>
          </p:nvSpPr>
          <p:spPr bwMode="auto">
            <a:xfrm>
              <a:off x="1548805" y="1196752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657"/>
            <p:cNvSpPr>
              <a:spLocks noChangeShapeType="1"/>
            </p:cNvSpPr>
            <p:nvPr/>
          </p:nvSpPr>
          <p:spPr bwMode="auto">
            <a:xfrm>
              <a:off x="1548805" y="1487365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658"/>
            <p:cNvSpPr>
              <a:spLocks noChangeShapeType="1"/>
            </p:cNvSpPr>
            <p:nvPr/>
          </p:nvSpPr>
          <p:spPr bwMode="auto">
            <a:xfrm>
              <a:off x="1834554" y="1196752"/>
              <a:ext cx="2150988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659"/>
            <p:cNvSpPr>
              <a:spLocks noChangeShapeType="1"/>
            </p:cNvSpPr>
            <p:nvPr/>
          </p:nvSpPr>
          <p:spPr bwMode="auto">
            <a:xfrm>
              <a:off x="1837284" y="1485679"/>
              <a:ext cx="2148257" cy="327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660"/>
            <p:cNvSpPr>
              <a:spLocks noChangeShapeType="1"/>
            </p:cNvSpPr>
            <p:nvPr/>
          </p:nvSpPr>
          <p:spPr bwMode="auto">
            <a:xfrm flipV="1">
              <a:off x="1548804" y="1565200"/>
              <a:ext cx="432049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661"/>
            <p:cNvSpPr>
              <a:spLocks noChangeShapeType="1"/>
            </p:cNvSpPr>
            <p:nvPr/>
          </p:nvSpPr>
          <p:spPr bwMode="auto">
            <a:xfrm flipV="1">
              <a:off x="1563195" y="2809187"/>
              <a:ext cx="992132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62"/>
            <p:cNvSpPr>
              <a:spLocks noChangeShapeType="1"/>
            </p:cNvSpPr>
            <p:nvPr/>
          </p:nvSpPr>
          <p:spPr bwMode="auto">
            <a:xfrm>
              <a:off x="2123729" y="1850547"/>
              <a:ext cx="1295820" cy="40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663"/>
            <p:cNvSpPr>
              <a:spLocks noChangeShapeType="1"/>
            </p:cNvSpPr>
            <p:nvPr/>
          </p:nvSpPr>
          <p:spPr bwMode="auto">
            <a:xfrm flipV="1">
              <a:off x="3424481" y="1563614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664"/>
            <p:cNvSpPr>
              <a:spLocks noChangeShapeType="1"/>
            </p:cNvSpPr>
            <p:nvPr/>
          </p:nvSpPr>
          <p:spPr bwMode="auto">
            <a:xfrm flipV="1">
              <a:off x="3567357" y="1555676"/>
              <a:ext cx="680608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665"/>
            <p:cNvSpPr>
              <a:spLocks noChangeShapeType="1"/>
            </p:cNvSpPr>
            <p:nvPr/>
          </p:nvSpPr>
          <p:spPr bwMode="auto">
            <a:xfrm>
              <a:off x="2697062" y="2671561"/>
              <a:ext cx="1144463" cy="145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666"/>
            <p:cNvSpPr>
              <a:spLocks noChangeShapeType="1"/>
            </p:cNvSpPr>
            <p:nvPr/>
          </p:nvSpPr>
          <p:spPr bwMode="auto">
            <a:xfrm>
              <a:off x="2697062" y="2959798"/>
              <a:ext cx="1135161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675"/>
            <p:cNvSpPr>
              <a:spLocks noChangeShapeType="1"/>
            </p:cNvSpPr>
            <p:nvPr/>
          </p:nvSpPr>
          <p:spPr bwMode="auto">
            <a:xfrm flipV="1">
              <a:off x="4128520" y="1199184"/>
              <a:ext cx="119445" cy="2432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676"/>
            <p:cNvSpPr>
              <a:spLocks noChangeShapeType="1"/>
            </p:cNvSpPr>
            <p:nvPr/>
          </p:nvSpPr>
          <p:spPr bwMode="auto">
            <a:xfrm>
              <a:off x="4128520" y="1485679"/>
              <a:ext cx="11944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677"/>
            <p:cNvSpPr>
              <a:spLocks noChangeShapeType="1"/>
            </p:cNvSpPr>
            <p:nvPr/>
          </p:nvSpPr>
          <p:spPr bwMode="auto">
            <a:xfrm flipV="1">
              <a:off x="3995936" y="2809187"/>
              <a:ext cx="252029" cy="4113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679"/>
            <p:cNvSpPr>
              <a:spLocks noChangeShapeType="1"/>
            </p:cNvSpPr>
            <p:nvPr/>
          </p:nvSpPr>
          <p:spPr bwMode="auto">
            <a:xfrm flipH="1">
              <a:off x="4058120" y="919359"/>
              <a:ext cx="1882" cy="11916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684"/>
            <p:cNvSpPr txBox="1">
              <a:spLocks noChangeArrowheads="1"/>
            </p:cNvSpPr>
            <p:nvPr/>
          </p:nvSpPr>
          <p:spPr bwMode="auto">
            <a:xfrm>
              <a:off x="2779415" y="900572"/>
              <a:ext cx="352425" cy="250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WC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159" name="Line 685"/>
            <p:cNvSpPr>
              <a:spLocks noChangeShapeType="1"/>
            </p:cNvSpPr>
            <p:nvPr/>
          </p:nvSpPr>
          <p:spPr bwMode="auto">
            <a:xfrm>
              <a:off x="3168464" y="1022051"/>
              <a:ext cx="899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686"/>
            <p:cNvSpPr>
              <a:spLocks noChangeShapeType="1"/>
            </p:cNvSpPr>
            <p:nvPr/>
          </p:nvSpPr>
          <p:spPr bwMode="auto">
            <a:xfrm flipH="1">
              <a:off x="1753292" y="1022051"/>
              <a:ext cx="946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689"/>
            <p:cNvSpPr txBox="1">
              <a:spLocks noChangeArrowheads="1"/>
            </p:cNvSpPr>
            <p:nvPr/>
          </p:nvSpPr>
          <p:spPr bwMode="auto">
            <a:xfrm>
              <a:off x="1115616" y="1589284"/>
              <a:ext cx="287338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en-US" altLang="zh-CN" sz="1800" b="1" u="none">
                  <a:latin typeface="宋体" pitchFamily="2" charset="-122"/>
                </a:rPr>
                <a:t>CS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63" name="Line 690"/>
            <p:cNvSpPr>
              <a:spLocks noChangeShapeType="1"/>
            </p:cNvSpPr>
            <p:nvPr/>
          </p:nvSpPr>
          <p:spPr bwMode="auto">
            <a:xfrm>
              <a:off x="1142287" y="1621034"/>
              <a:ext cx="21653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691"/>
            <p:cNvSpPr txBox="1">
              <a:spLocks noChangeArrowheads="1"/>
            </p:cNvSpPr>
            <p:nvPr/>
          </p:nvSpPr>
          <p:spPr bwMode="auto">
            <a:xfrm>
              <a:off x="927968" y="2603375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67" name="Line 692"/>
            <p:cNvSpPr>
              <a:spLocks noChangeShapeType="1"/>
            </p:cNvSpPr>
            <p:nvPr/>
          </p:nvSpPr>
          <p:spPr bwMode="auto">
            <a:xfrm flipV="1">
              <a:off x="2195737" y="2403273"/>
              <a:ext cx="1228744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Text Box 694"/>
            <p:cNvSpPr txBox="1">
              <a:spLocks noChangeArrowheads="1"/>
            </p:cNvSpPr>
            <p:nvPr/>
          </p:nvSpPr>
          <p:spPr bwMode="auto">
            <a:xfrm>
              <a:off x="1159942" y="2060643"/>
              <a:ext cx="287338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69" name="Line 695"/>
            <p:cNvSpPr>
              <a:spLocks noChangeShapeType="1"/>
            </p:cNvSpPr>
            <p:nvPr/>
          </p:nvSpPr>
          <p:spPr bwMode="auto">
            <a:xfrm>
              <a:off x="1166261" y="2092393"/>
              <a:ext cx="23818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699"/>
            <p:cNvSpPr>
              <a:spLocks noChangeShapeType="1"/>
            </p:cNvSpPr>
            <p:nvPr/>
          </p:nvSpPr>
          <p:spPr bwMode="auto">
            <a:xfrm flipV="1">
              <a:off x="1691680" y="1201616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00"/>
            <p:cNvSpPr>
              <a:spLocks noChangeShapeType="1"/>
            </p:cNvSpPr>
            <p:nvPr/>
          </p:nvSpPr>
          <p:spPr bwMode="auto">
            <a:xfrm>
              <a:off x="1691680" y="1198441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706"/>
            <p:cNvSpPr>
              <a:spLocks noChangeShapeType="1"/>
            </p:cNvSpPr>
            <p:nvPr/>
          </p:nvSpPr>
          <p:spPr bwMode="auto">
            <a:xfrm flipH="1">
              <a:off x="1750656" y="919359"/>
              <a:ext cx="6765" cy="2004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Text Box 707"/>
            <p:cNvSpPr txBox="1">
              <a:spLocks noChangeArrowheads="1"/>
            </p:cNvSpPr>
            <p:nvPr/>
          </p:nvSpPr>
          <p:spPr bwMode="auto">
            <a:xfrm>
              <a:off x="2627560" y="1867684"/>
              <a:ext cx="269030" cy="210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W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174" name="Line 708"/>
            <p:cNvSpPr>
              <a:spLocks noChangeShapeType="1"/>
            </p:cNvSpPr>
            <p:nvPr/>
          </p:nvSpPr>
          <p:spPr bwMode="auto">
            <a:xfrm>
              <a:off x="2896589" y="1993009"/>
              <a:ext cx="599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14"/>
            <p:cNvSpPr>
              <a:spLocks noChangeShapeType="1"/>
            </p:cNvSpPr>
            <p:nvPr/>
          </p:nvSpPr>
          <p:spPr bwMode="auto">
            <a:xfrm>
              <a:off x="1980853" y="156361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Text Box 715"/>
            <p:cNvSpPr txBox="1">
              <a:spLocks noChangeArrowheads="1"/>
            </p:cNvSpPr>
            <p:nvPr/>
          </p:nvSpPr>
          <p:spPr bwMode="auto">
            <a:xfrm>
              <a:off x="2992757" y="2671766"/>
              <a:ext cx="57113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输入</a:t>
              </a:r>
            </a:p>
          </p:txBody>
        </p:sp>
        <p:sp>
          <p:nvSpPr>
            <p:cNvPr id="177" name="Line 716"/>
            <p:cNvSpPr>
              <a:spLocks noChangeShapeType="1"/>
            </p:cNvSpPr>
            <p:nvPr/>
          </p:nvSpPr>
          <p:spPr bwMode="auto">
            <a:xfrm>
              <a:off x="3490611" y="1563613"/>
              <a:ext cx="0" cy="11036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691"/>
            <p:cNvSpPr txBox="1">
              <a:spLocks noChangeArrowheads="1"/>
            </p:cNvSpPr>
            <p:nvPr/>
          </p:nvSpPr>
          <p:spPr bwMode="auto">
            <a:xfrm>
              <a:off x="899592" y="1163215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0" name="Line 660"/>
            <p:cNvSpPr>
              <a:spLocks noChangeShapeType="1"/>
            </p:cNvSpPr>
            <p:nvPr/>
          </p:nvSpPr>
          <p:spPr bwMode="auto">
            <a:xfrm flipV="1">
              <a:off x="1563195" y="2105995"/>
              <a:ext cx="483593" cy="1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663"/>
            <p:cNvSpPr>
              <a:spLocks noChangeShapeType="1"/>
            </p:cNvSpPr>
            <p:nvPr/>
          </p:nvSpPr>
          <p:spPr bwMode="auto">
            <a:xfrm flipV="1">
              <a:off x="2555327" y="2669019"/>
              <a:ext cx="144465" cy="14016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663"/>
            <p:cNvSpPr>
              <a:spLocks noChangeShapeType="1"/>
            </p:cNvSpPr>
            <p:nvPr/>
          </p:nvSpPr>
          <p:spPr bwMode="auto">
            <a:xfrm flipH="1" flipV="1">
              <a:off x="2555327" y="2809187"/>
              <a:ext cx="141735" cy="15061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663"/>
            <p:cNvSpPr>
              <a:spLocks noChangeShapeType="1"/>
            </p:cNvSpPr>
            <p:nvPr/>
          </p:nvSpPr>
          <p:spPr bwMode="auto">
            <a:xfrm flipV="1">
              <a:off x="3832224" y="2815782"/>
              <a:ext cx="163712" cy="14401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663"/>
            <p:cNvSpPr>
              <a:spLocks noChangeShapeType="1"/>
            </p:cNvSpPr>
            <p:nvPr/>
          </p:nvSpPr>
          <p:spPr bwMode="auto">
            <a:xfrm flipH="1" flipV="1">
              <a:off x="3842072" y="2673018"/>
              <a:ext cx="153864" cy="14276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699"/>
            <p:cNvSpPr>
              <a:spLocks noChangeShapeType="1"/>
            </p:cNvSpPr>
            <p:nvPr/>
          </p:nvSpPr>
          <p:spPr bwMode="auto">
            <a:xfrm flipV="1">
              <a:off x="3986682" y="1201516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00"/>
            <p:cNvSpPr>
              <a:spLocks noChangeShapeType="1"/>
            </p:cNvSpPr>
            <p:nvPr/>
          </p:nvSpPr>
          <p:spPr bwMode="auto">
            <a:xfrm>
              <a:off x="3986682" y="1198341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714"/>
            <p:cNvSpPr>
              <a:spLocks noChangeShapeType="1"/>
            </p:cNvSpPr>
            <p:nvPr/>
          </p:nvSpPr>
          <p:spPr bwMode="auto">
            <a:xfrm flipH="1">
              <a:off x="3418408" y="2105995"/>
              <a:ext cx="145157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660"/>
            <p:cNvSpPr>
              <a:spLocks noChangeShapeType="1"/>
            </p:cNvSpPr>
            <p:nvPr/>
          </p:nvSpPr>
          <p:spPr bwMode="auto">
            <a:xfrm flipV="1">
              <a:off x="3567356" y="2105995"/>
              <a:ext cx="680609" cy="208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Text Box 365"/>
            <p:cNvSpPr txBox="1">
              <a:spLocks noChangeArrowheads="1"/>
            </p:cNvSpPr>
            <p:nvPr/>
          </p:nvSpPr>
          <p:spPr bwMode="auto">
            <a:xfrm>
              <a:off x="1763688" y="1867684"/>
              <a:ext cx="360041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AW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191" name="Text Box 703"/>
            <p:cNvSpPr txBox="1">
              <a:spLocks noChangeArrowheads="1"/>
            </p:cNvSpPr>
            <p:nvPr/>
          </p:nvSpPr>
          <p:spPr bwMode="auto">
            <a:xfrm>
              <a:off x="2968921" y="2398974"/>
              <a:ext cx="378943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DW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192" name="Line 678"/>
            <p:cNvSpPr>
              <a:spLocks noChangeShapeType="1"/>
            </p:cNvSpPr>
            <p:nvPr/>
          </p:nvSpPr>
          <p:spPr bwMode="auto">
            <a:xfrm flipH="1">
              <a:off x="2699792" y="2455699"/>
              <a:ext cx="0" cy="2079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08"/>
            <p:cNvSpPr>
              <a:spLocks noChangeShapeType="1"/>
            </p:cNvSpPr>
            <p:nvPr/>
          </p:nvSpPr>
          <p:spPr bwMode="auto">
            <a:xfrm>
              <a:off x="3314338" y="2521462"/>
              <a:ext cx="1815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09"/>
            <p:cNvSpPr>
              <a:spLocks noChangeShapeType="1"/>
            </p:cNvSpPr>
            <p:nvPr/>
          </p:nvSpPr>
          <p:spPr bwMode="auto">
            <a:xfrm flipH="1">
              <a:off x="2699792" y="2519602"/>
              <a:ext cx="2264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708"/>
            <p:cNvSpPr>
              <a:spLocks noChangeShapeType="1"/>
            </p:cNvSpPr>
            <p:nvPr/>
          </p:nvSpPr>
          <p:spPr bwMode="auto">
            <a:xfrm>
              <a:off x="1620242" y="1988840"/>
              <a:ext cx="133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709"/>
            <p:cNvSpPr>
              <a:spLocks noChangeShapeType="1"/>
            </p:cNvSpPr>
            <p:nvPr/>
          </p:nvSpPr>
          <p:spPr bwMode="auto">
            <a:xfrm flipH="1" flipV="1">
              <a:off x="2123728" y="1988840"/>
              <a:ext cx="486818" cy="4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678"/>
            <p:cNvSpPr>
              <a:spLocks noChangeShapeType="1"/>
            </p:cNvSpPr>
            <p:nvPr/>
          </p:nvSpPr>
          <p:spPr bwMode="auto">
            <a:xfrm flipH="1">
              <a:off x="3832222" y="2396133"/>
              <a:ext cx="2" cy="2768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Text Box 703"/>
            <p:cNvSpPr txBox="1">
              <a:spLocks noChangeArrowheads="1"/>
            </p:cNvSpPr>
            <p:nvPr/>
          </p:nvSpPr>
          <p:spPr bwMode="auto">
            <a:xfrm>
              <a:off x="3462582" y="2403273"/>
              <a:ext cx="378943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DH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203" name="Line 709"/>
            <p:cNvSpPr>
              <a:spLocks noChangeShapeType="1"/>
            </p:cNvSpPr>
            <p:nvPr/>
          </p:nvSpPr>
          <p:spPr bwMode="auto">
            <a:xfrm flipH="1">
              <a:off x="3841525" y="2538234"/>
              <a:ext cx="1176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678"/>
            <p:cNvSpPr>
              <a:spLocks noChangeShapeType="1"/>
            </p:cNvSpPr>
            <p:nvPr/>
          </p:nvSpPr>
          <p:spPr bwMode="auto">
            <a:xfrm>
              <a:off x="2123728" y="1872273"/>
              <a:ext cx="0" cy="5486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663"/>
            <p:cNvSpPr>
              <a:spLocks noChangeShapeType="1"/>
            </p:cNvSpPr>
            <p:nvPr/>
          </p:nvSpPr>
          <p:spPr bwMode="auto">
            <a:xfrm flipH="1" flipV="1">
              <a:off x="2046789" y="2108102"/>
              <a:ext cx="148947" cy="288031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09"/>
            <p:cNvSpPr>
              <a:spLocks noChangeShapeType="1"/>
            </p:cNvSpPr>
            <p:nvPr/>
          </p:nvSpPr>
          <p:spPr bwMode="auto">
            <a:xfrm flipH="1">
              <a:off x="3491880" y="1984544"/>
              <a:ext cx="1436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707"/>
            <p:cNvSpPr txBox="1">
              <a:spLocks noChangeArrowheads="1"/>
            </p:cNvSpPr>
            <p:nvPr/>
          </p:nvSpPr>
          <p:spPr bwMode="auto">
            <a:xfrm>
              <a:off x="3621710" y="1867684"/>
              <a:ext cx="317458" cy="210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WR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82" name="Line 708"/>
            <p:cNvSpPr>
              <a:spLocks noChangeShapeType="1"/>
            </p:cNvSpPr>
            <p:nvPr/>
          </p:nvSpPr>
          <p:spPr bwMode="auto">
            <a:xfrm>
              <a:off x="3934894" y="1988840"/>
              <a:ext cx="133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31639" y="3491423"/>
            <a:ext cx="6984777" cy="1477328"/>
            <a:chOff x="1331639" y="3491423"/>
            <a:chExt cx="6984777" cy="1477328"/>
          </a:xfrm>
        </p:grpSpPr>
        <p:sp>
          <p:nvSpPr>
            <p:cNvPr id="156" name="Text Box 371"/>
            <p:cNvSpPr txBox="1">
              <a:spLocks noChangeArrowheads="1"/>
            </p:cNvSpPr>
            <p:nvPr/>
          </p:nvSpPr>
          <p:spPr bwMode="auto">
            <a:xfrm>
              <a:off x="1331639" y="3491423"/>
              <a:ext cx="6984777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①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地址稳定</a:t>
              </a:r>
              <a:r>
                <a:rPr lang="en-US" altLang="zh-CN" b="1" u="none" dirty="0" err="1">
                  <a:solidFill>
                    <a:srgbClr val="990099"/>
                  </a:solidFill>
                  <a:latin typeface="宋体" pitchFamily="2" charset="-122"/>
                </a:rPr>
                <a:t>t</a:t>
              </a:r>
              <a:r>
                <a:rPr lang="en-US" altLang="zh-CN" b="1" u="none" baseline="-18000" dirty="0" err="1">
                  <a:solidFill>
                    <a:srgbClr val="990099"/>
                  </a:solidFill>
                  <a:latin typeface="宋体" pitchFamily="2" charset="-122"/>
                </a:rPr>
                <a:t>AW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>
                  <a:latin typeface="宋体" pitchFamily="2" charset="-122"/>
                </a:rPr>
                <a:t>有效           </a:t>
              </a:r>
              <a:r>
                <a:rPr lang="zh-CN" altLang="en-US" sz="1800" b="1" u="none" dirty="0">
                  <a:latin typeface="宋体" pitchFamily="2" charset="-122"/>
                </a:rPr>
                <a:t>←防止误写入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②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与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  <a:r>
                <a:rPr lang="zh-CN" altLang="en-US" b="1" u="none" dirty="0">
                  <a:latin typeface="宋体" pitchFamily="2" charset="-122"/>
                </a:rPr>
                <a:t>同时有效的时间≥</a:t>
              </a:r>
              <a:r>
                <a:rPr lang="en-US" altLang="zh-CN" b="1" u="none" dirty="0" err="1">
                  <a:latin typeface="宋体" pitchFamily="2" charset="-122"/>
                </a:rPr>
                <a:t>t</a:t>
              </a:r>
              <a:r>
                <a:rPr lang="en-US" altLang="zh-CN" b="1" u="none" baseline="-18000" dirty="0" err="1">
                  <a:latin typeface="宋体" pitchFamily="2" charset="-122"/>
                </a:rPr>
                <a:t>DW</a:t>
              </a:r>
              <a:r>
                <a:rPr lang="zh-CN" altLang="en-US" b="1" u="none" dirty="0">
                  <a:latin typeface="宋体" pitchFamily="2" charset="-122"/>
                </a:rPr>
                <a:t>  </a:t>
              </a:r>
              <a:r>
                <a:rPr lang="zh-CN" altLang="en-US" b="1" u="none" spc="300" dirty="0">
                  <a:latin typeface="宋体" pitchFamily="2" charset="-122"/>
                </a:rPr>
                <a:t>    </a:t>
              </a:r>
              <a:r>
                <a:rPr lang="zh-CN" altLang="en-US" sz="1800" b="1" u="none" dirty="0">
                  <a:latin typeface="宋体" pitchFamily="2" charset="-122"/>
                </a:rPr>
                <a:t>←操作指定单元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③数据发送可早于</a:t>
              </a:r>
              <a:r>
                <a:rPr lang="en-US" altLang="zh-CN" b="1" u="none" dirty="0" err="1">
                  <a:latin typeface="宋体" pitchFamily="2" charset="-122"/>
                </a:rPr>
                <a:t>t</a:t>
              </a:r>
              <a:r>
                <a:rPr lang="en-US" altLang="zh-CN" b="1" u="none" baseline="-18000" dirty="0" err="1">
                  <a:latin typeface="宋体" pitchFamily="2" charset="-122"/>
                </a:rPr>
                <a:t>AW</a:t>
              </a:r>
              <a:r>
                <a:rPr lang="en-US" altLang="zh-CN" b="1" u="none" dirty="0" err="1">
                  <a:latin typeface="宋体" pitchFamily="2" charset="-122"/>
                </a:rPr>
                <a:t>+t</a:t>
              </a:r>
              <a:r>
                <a:rPr lang="en-US" altLang="zh-CN" b="1" u="none" baseline="-18000" dirty="0" err="1">
                  <a:latin typeface="宋体" pitchFamily="2" charset="-122"/>
                </a:rPr>
                <a:t>W</a:t>
              </a:r>
              <a:r>
                <a:rPr lang="en-US" altLang="zh-CN" b="1" u="none" dirty="0" err="1">
                  <a:latin typeface="宋体" pitchFamily="2" charset="-122"/>
                </a:rPr>
                <a:t>-t</a:t>
              </a:r>
              <a:r>
                <a:rPr lang="en-US" altLang="zh-CN" b="1" u="none" baseline="-18000" dirty="0" err="1">
                  <a:latin typeface="宋体" pitchFamily="2" charset="-122"/>
                </a:rPr>
                <a:t>DW</a:t>
              </a:r>
              <a:r>
                <a:rPr lang="en-US" altLang="zh-CN" b="1" u="none" dirty="0">
                  <a:latin typeface="宋体" pitchFamily="2" charset="-122"/>
                </a:rPr>
                <a:t>         </a:t>
              </a:r>
              <a:r>
                <a:rPr lang="zh-CN" altLang="en-US" sz="1800" b="1" u="none" dirty="0">
                  <a:latin typeface="宋体" pitchFamily="2" charset="-122"/>
                </a:rPr>
                <a:t>←便于实现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sp>
          <p:nvSpPr>
            <p:cNvPr id="157" name="Line 558"/>
            <p:cNvSpPr>
              <a:spLocks noChangeShapeType="1"/>
            </p:cNvSpPr>
            <p:nvPr/>
          </p:nvSpPr>
          <p:spPr bwMode="auto">
            <a:xfrm>
              <a:off x="1730868" y="3617466"/>
              <a:ext cx="316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58"/>
            <p:cNvSpPr>
              <a:spLocks noChangeShapeType="1"/>
            </p:cNvSpPr>
            <p:nvPr/>
          </p:nvSpPr>
          <p:spPr bwMode="auto">
            <a:xfrm>
              <a:off x="1752920" y="4077072"/>
              <a:ext cx="29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558"/>
            <p:cNvSpPr>
              <a:spLocks noChangeShapeType="1"/>
            </p:cNvSpPr>
            <p:nvPr/>
          </p:nvSpPr>
          <p:spPr bwMode="auto">
            <a:xfrm>
              <a:off x="2356542" y="4077072"/>
              <a:ext cx="29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54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4" name="Text Box 232"/>
          <p:cNvSpPr txBox="1">
            <a:spLocks noChangeArrowheads="1"/>
          </p:cNvSpPr>
          <p:nvPr/>
        </p:nvSpPr>
        <p:spPr bwMode="auto">
          <a:xfrm>
            <a:off x="179388" y="2355206"/>
            <a:ext cx="8785100" cy="297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※SRAM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的学习要求：   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>
                <a:latin typeface="+mn-ea"/>
                <a:ea typeface="+mn-ea"/>
              </a:rPr>
              <a:t>   1</a:t>
            </a:r>
            <a:r>
              <a:rPr lang="zh-CN" altLang="en-US" sz="2200" b="1" u="none" dirty="0">
                <a:latin typeface="+mn-ea"/>
                <a:ea typeface="+mn-ea"/>
              </a:rPr>
              <a:t>、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熟记</a:t>
            </a:r>
            <a:r>
              <a:rPr lang="en-US" altLang="zh-CN" sz="2200" b="1" u="none" dirty="0">
                <a:latin typeface="+mn-ea"/>
                <a:ea typeface="+mn-ea"/>
              </a:rPr>
              <a:t>SRAM</a:t>
            </a:r>
            <a:r>
              <a:rPr lang="zh-CN" altLang="en-US" sz="2200" b="1" u="none" dirty="0">
                <a:latin typeface="+mn-ea"/>
                <a:ea typeface="+mn-ea"/>
              </a:rPr>
              <a:t>的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功能</a:t>
            </a:r>
            <a:r>
              <a:rPr lang="en-US" altLang="zh-CN" sz="1800" b="1" u="none" dirty="0"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latin typeface="+mn-ea"/>
                <a:ea typeface="+mn-ea"/>
              </a:rPr>
              <a:t>信息存储、按地址访问</a:t>
            </a:r>
            <a:r>
              <a:rPr lang="en-US" altLang="zh-CN" sz="1800" b="1" u="none" dirty="0">
                <a:latin typeface="+mn-ea"/>
                <a:ea typeface="+mn-ea"/>
              </a:rPr>
              <a:t>[</a:t>
            </a:r>
            <a:r>
              <a:rPr lang="zh-CN" altLang="en-US" sz="1800" b="1" u="none" dirty="0">
                <a:latin typeface="+mn-ea"/>
                <a:ea typeface="+mn-ea"/>
              </a:rPr>
              <a:t>时延相同</a:t>
            </a:r>
            <a:r>
              <a:rPr lang="en-US" altLang="zh-CN" sz="1800" b="1" u="none" dirty="0">
                <a:latin typeface="+mn-ea"/>
                <a:ea typeface="+mn-ea"/>
              </a:rPr>
              <a:t>])</a:t>
            </a:r>
            <a:r>
              <a:rPr lang="zh-CN" altLang="en-US" sz="2000" b="1" u="none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zh-CN" altLang="en-US" sz="1800" b="1" u="none" dirty="0">
                <a:solidFill>
                  <a:srgbClr val="0070C0"/>
                </a:solidFill>
                <a:latin typeface="+mn-ea"/>
              </a:rPr>
              <a:t>←应用需求</a:t>
            </a:r>
            <a:endParaRPr lang="en-US" altLang="zh-CN" sz="2000" b="1" u="none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1800" b="1" u="none" dirty="0">
                <a:latin typeface="+mn-ea"/>
              </a:rPr>
              <a:t>              </a:t>
            </a:r>
            <a:r>
              <a:rPr lang="en-US" altLang="zh-CN" sz="1800" b="1" u="none" dirty="0">
                <a:latin typeface="+mn-ea"/>
              </a:rPr>
              <a:t>(2</a:t>
            </a:r>
            <a:r>
              <a:rPr lang="en-US" altLang="zh-CN" sz="1800" b="1" u="none" baseline="30000" dirty="0">
                <a:latin typeface="+mn-ea"/>
              </a:rPr>
              <a:t>n</a:t>
            </a:r>
            <a:r>
              <a:rPr lang="en-US" altLang="zh-CN" sz="1800" b="1" u="none" dirty="0">
                <a:latin typeface="+mn-ea"/>
              </a:rPr>
              <a:t>×w)</a:t>
            </a:r>
            <a:r>
              <a:rPr lang="zh-CN" altLang="en-US" sz="1800" b="1" u="none" dirty="0">
                <a:latin typeface="+mn-ea"/>
              </a:rPr>
              <a:t>容量参数←</a:t>
            </a:r>
            <a:r>
              <a:rPr lang="zh-CN" altLang="en-US" sz="1800" u="none" dirty="0">
                <a:latin typeface="+mn-ea"/>
              </a:rPr>
              <a:t>┼───┘ </a:t>
            </a:r>
            <a:r>
              <a:rPr lang="zh-CN" altLang="en-US" sz="1800" u="none" spc="100" dirty="0">
                <a:latin typeface="+mn-ea"/>
              </a:rPr>
              <a:t> </a:t>
            </a:r>
            <a:r>
              <a:rPr lang="zh-CN" altLang="en-US" sz="1800" u="none" dirty="0">
                <a:latin typeface="+mn-ea"/>
              </a:rPr>
              <a:t>│</a:t>
            </a:r>
            <a:endParaRPr lang="en-US" altLang="zh-CN" sz="1800" u="none" dirty="0">
              <a:latin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u="none" dirty="0">
                <a:latin typeface="+mn-ea"/>
              </a:rPr>
              <a:t>                              </a:t>
            </a:r>
            <a:r>
              <a:rPr lang="zh-CN" altLang="en-US" sz="1800" u="none" spc="170" dirty="0">
                <a:latin typeface="+mn-ea"/>
              </a:rPr>
              <a:t> </a:t>
            </a:r>
            <a:r>
              <a:rPr lang="zh-CN" altLang="en-US" sz="1800" u="none" dirty="0">
                <a:latin typeface="+mn-ea"/>
              </a:rPr>
              <a:t>└─────┴─→</a:t>
            </a:r>
            <a:r>
              <a:rPr lang="zh-CN" altLang="en-US" sz="1800" b="1" u="none" dirty="0">
                <a:latin typeface="+mn-ea"/>
              </a:rPr>
              <a:t>工作状态</a:t>
            </a:r>
            <a:r>
              <a:rPr lang="en-US" altLang="zh-CN" sz="1800" b="1" u="none" dirty="0">
                <a:latin typeface="+mn-ea"/>
              </a:rPr>
              <a:t>(</a:t>
            </a:r>
            <a:r>
              <a:rPr lang="zh-CN" altLang="en-US" sz="1800" b="1" u="none" dirty="0">
                <a:latin typeface="+mn-ea"/>
              </a:rPr>
              <a:t>读</a:t>
            </a:r>
            <a:r>
              <a:rPr lang="en-US" altLang="zh-CN" sz="1800" b="1" u="none" dirty="0">
                <a:latin typeface="+mn-ea"/>
              </a:rPr>
              <a:t>/</a:t>
            </a:r>
            <a:r>
              <a:rPr lang="zh-CN" altLang="en-US" sz="1800" b="1" u="none" dirty="0">
                <a:latin typeface="+mn-ea"/>
              </a:rPr>
              <a:t>写</a:t>
            </a:r>
            <a:r>
              <a:rPr lang="en-US" altLang="zh-CN" sz="1800" b="1" u="none" dirty="0">
                <a:latin typeface="+mn-ea"/>
              </a:rPr>
              <a:t>/</a:t>
            </a:r>
            <a:r>
              <a:rPr lang="zh-CN" altLang="en-US" sz="1800" b="1" u="none" dirty="0">
                <a:latin typeface="+mn-ea"/>
              </a:rPr>
              <a:t>闲</a:t>
            </a:r>
            <a:r>
              <a:rPr lang="en-US" altLang="zh-CN" sz="1800" b="1" u="none" dirty="0">
                <a:latin typeface="+mn-ea"/>
              </a:rPr>
              <a:t>)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200" b="1" u="none" dirty="0">
                <a:latin typeface="+mn-ea"/>
                <a:ea typeface="+mn-ea"/>
              </a:rPr>
              <a:t>   2</a:t>
            </a:r>
            <a:r>
              <a:rPr lang="zh-CN" altLang="en-US" sz="2200" b="1" u="none" dirty="0">
                <a:latin typeface="+mn-ea"/>
                <a:ea typeface="+mn-ea"/>
              </a:rPr>
              <a:t>、</a:t>
            </a:r>
            <a:r>
              <a:rPr lang="zh-CN" altLang="en-US" sz="2200" b="1" u="none" dirty="0">
                <a:solidFill>
                  <a:schemeClr val="accent2"/>
                </a:solidFill>
                <a:latin typeface="+mn-ea"/>
                <a:ea typeface="+mn-ea"/>
              </a:rPr>
              <a:t>了解</a:t>
            </a:r>
            <a:r>
              <a:rPr lang="en-US" altLang="zh-CN" sz="2200" b="1" u="none" dirty="0">
                <a:latin typeface="+mn-ea"/>
                <a:ea typeface="+mn-ea"/>
              </a:rPr>
              <a:t>SRAM</a:t>
            </a:r>
            <a:r>
              <a:rPr lang="zh-CN" altLang="en-US" sz="2200" b="1" u="none" dirty="0">
                <a:latin typeface="+mn-ea"/>
                <a:ea typeface="+mn-ea"/>
              </a:rPr>
              <a:t>的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内部组成</a:t>
            </a:r>
            <a:r>
              <a:rPr lang="en-US" altLang="zh-CN" sz="1800" b="1" u="none" dirty="0"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latin typeface="+mn-ea"/>
                <a:ea typeface="+mn-ea"/>
              </a:rPr>
              <a:t>存储矩阵</a:t>
            </a:r>
            <a:r>
              <a:rPr lang="en-US" altLang="zh-CN" sz="1800" b="1" u="none" dirty="0">
                <a:latin typeface="+mn-ea"/>
                <a:ea typeface="+mn-ea"/>
              </a:rPr>
              <a:t>+</a:t>
            </a:r>
            <a:r>
              <a:rPr lang="zh-CN" altLang="en-US" sz="1800" b="1" u="none" dirty="0">
                <a:latin typeface="+mn-ea"/>
                <a:ea typeface="+mn-ea"/>
              </a:rPr>
              <a:t>译码器</a:t>
            </a:r>
            <a:r>
              <a:rPr lang="en-US" altLang="zh-CN" sz="1800" b="1" u="none" dirty="0">
                <a:latin typeface="+mn-ea"/>
                <a:ea typeface="+mn-ea"/>
              </a:rPr>
              <a:t>+</a:t>
            </a:r>
            <a:r>
              <a:rPr lang="zh-CN" altLang="en-US" sz="1800" b="1" u="none" dirty="0">
                <a:latin typeface="+mn-ea"/>
                <a:ea typeface="+mn-ea"/>
              </a:rPr>
              <a:t>读写电路</a:t>
            </a:r>
            <a:r>
              <a:rPr lang="en-US" altLang="zh-CN" sz="1800" b="1" u="none" dirty="0">
                <a:latin typeface="+mn-ea"/>
                <a:ea typeface="+mn-ea"/>
              </a:rPr>
              <a:t>+</a:t>
            </a:r>
            <a:r>
              <a:rPr lang="zh-CN" altLang="en-US" sz="1800" b="1" u="none" dirty="0">
                <a:latin typeface="+mn-ea"/>
                <a:ea typeface="+mn-ea"/>
              </a:rPr>
              <a:t>控制电路</a:t>
            </a:r>
            <a:r>
              <a:rPr lang="en-US" altLang="zh-CN" sz="1800" b="1" u="none" dirty="0">
                <a:latin typeface="+mn-ea"/>
                <a:ea typeface="+mn-ea"/>
              </a:rPr>
              <a:t>)</a:t>
            </a:r>
          </a:p>
          <a:p>
            <a:pPr marL="809625" indent="-809625"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u="none" dirty="0">
                <a:latin typeface="+mn-ea"/>
                <a:ea typeface="+mn-ea"/>
              </a:rPr>
              <a:t>   3</a:t>
            </a:r>
            <a:r>
              <a:rPr lang="zh-CN" altLang="en-US" sz="2200" b="1" u="none" dirty="0">
                <a:latin typeface="+mn-ea"/>
                <a:ea typeface="+mn-ea"/>
              </a:rPr>
              <a:t>、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掌握</a:t>
            </a:r>
            <a:r>
              <a:rPr lang="en-US" altLang="zh-CN" sz="2200" b="1" u="none" dirty="0">
                <a:latin typeface="+mn-ea"/>
                <a:ea typeface="+mn-ea"/>
              </a:rPr>
              <a:t>SRAM</a:t>
            </a:r>
            <a:r>
              <a:rPr lang="zh-CN" altLang="en-US" sz="2200" b="1" u="none" dirty="0">
                <a:latin typeface="+mn-ea"/>
                <a:ea typeface="+mn-ea"/>
              </a:rPr>
              <a:t>的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引脚组织方法</a:t>
            </a:r>
            <a:r>
              <a:rPr lang="en-US" altLang="zh-CN" sz="1800" b="1" u="none" dirty="0"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latin typeface="+mn-ea"/>
                <a:ea typeface="+mn-ea"/>
              </a:rPr>
              <a:t>地址</a:t>
            </a:r>
            <a:r>
              <a:rPr lang="en-US" altLang="zh-CN" sz="1800" b="1" u="none" dirty="0">
                <a:latin typeface="+mn-ea"/>
                <a:ea typeface="+mn-ea"/>
              </a:rPr>
              <a:t>+</a:t>
            </a:r>
            <a:r>
              <a:rPr lang="zh-CN" altLang="en-US" sz="1800" b="1" u="none" dirty="0">
                <a:latin typeface="+mn-ea"/>
                <a:ea typeface="+mn-ea"/>
              </a:rPr>
              <a:t>数据</a:t>
            </a:r>
            <a:r>
              <a:rPr lang="en-US" altLang="zh-CN" sz="1800" b="1" u="none" dirty="0">
                <a:latin typeface="+mn-ea"/>
                <a:ea typeface="+mn-ea"/>
              </a:rPr>
              <a:t>+</a:t>
            </a:r>
            <a:r>
              <a:rPr lang="zh-CN" altLang="en-US" sz="1800" b="1" u="none" dirty="0">
                <a:latin typeface="+mn-ea"/>
                <a:ea typeface="+mn-ea"/>
              </a:rPr>
              <a:t>控制</a:t>
            </a:r>
            <a:r>
              <a:rPr lang="en-US" altLang="zh-CN" sz="1800" b="1" u="none" dirty="0">
                <a:latin typeface="+mn-ea"/>
                <a:ea typeface="+mn-ea"/>
              </a:rPr>
              <a:t>)         </a:t>
            </a:r>
            <a:r>
              <a:rPr lang="zh-CN" altLang="en-US" sz="1800" b="1" u="none" dirty="0">
                <a:solidFill>
                  <a:srgbClr val="0070C0"/>
                </a:solidFill>
                <a:latin typeface="+mn-ea"/>
                <a:ea typeface="+mn-ea"/>
              </a:rPr>
              <a:t>←容量</a:t>
            </a:r>
            <a:r>
              <a:rPr lang="en-US" altLang="zh-CN" sz="1800" b="1" u="none" dirty="0">
                <a:solidFill>
                  <a:srgbClr val="0070C0"/>
                </a:solidFill>
                <a:latin typeface="+mn-ea"/>
                <a:ea typeface="+mn-ea"/>
              </a:rPr>
              <a:t>-</a:t>
            </a:r>
            <a:r>
              <a:rPr lang="zh-CN" altLang="en-US" sz="1800" b="1" u="none" dirty="0">
                <a:solidFill>
                  <a:srgbClr val="0070C0"/>
                </a:solidFill>
                <a:latin typeface="+mn-ea"/>
                <a:ea typeface="+mn-ea"/>
              </a:rPr>
              <a:t>引脚关系</a:t>
            </a:r>
            <a:endParaRPr lang="en-US" altLang="zh-CN" sz="1800" b="1" u="none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809625" indent="-809625"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u="none" dirty="0">
                <a:latin typeface="+mn-ea"/>
                <a:ea typeface="+mn-ea"/>
              </a:rPr>
              <a:t>   4</a:t>
            </a:r>
            <a:r>
              <a:rPr lang="zh-CN" altLang="en-US" sz="2200" b="1" u="none" dirty="0">
                <a:latin typeface="+mn-ea"/>
                <a:ea typeface="+mn-ea"/>
              </a:rPr>
              <a:t>、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理解</a:t>
            </a:r>
            <a:r>
              <a:rPr lang="en-US" altLang="zh-CN" sz="2200" b="1" u="none" dirty="0">
                <a:latin typeface="+mn-ea"/>
                <a:ea typeface="+mn-ea"/>
              </a:rPr>
              <a:t>SRAM</a:t>
            </a:r>
            <a:r>
              <a:rPr lang="zh-CN" altLang="en-US" sz="2200" b="1" u="none" dirty="0">
                <a:latin typeface="+mn-ea"/>
                <a:ea typeface="+mn-ea"/>
              </a:rPr>
              <a:t>的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操作信号时序</a:t>
            </a:r>
            <a:r>
              <a:rPr lang="en-US" altLang="zh-CN" sz="1800" b="1" u="none" dirty="0"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latin typeface="+mn-ea"/>
                <a:ea typeface="+mn-ea"/>
              </a:rPr>
              <a:t>先发地址，读</a:t>
            </a:r>
            <a:r>
              <a:rPr lang="en-US" altLang="zh-CN" sz="1800" b="1" u="none" dirty="0">
                <a:latin typeface="+mn-ea"/>
                <a:ea typeface="+mn-ea"/>
              </a:rPr>
              <a:t>/</a:t>
            </a:r>
            <a:r>
              <a:rPr lang="zh-CN" altLang="en-US" sz="1800" b="1" u="none" dirty="0">
                <a:latin typeface="+mn-ea"/>
                <a:ea typeface="+mn-ea"/>
              </a:rPr>
              <a:t>写不同</a:t>
            </a:r>
            <a:r>
              <a:rPr lang="en-US" altLang="zh-CN" sz="1800" b="1" u="none" dirty="0">
                <a:latin typeface="+mn-ea"/>
                <a:ea typeface="+mn-ea"/>
              </a:rPr>
              <a:t>)    </a:t>
            </a:r>
            <a:r>
              <a:rPr lang="zh-CN" altLang="en-US" sz="1800" b="1" u="none" dirty="0">
                <a:solidFill>
                  <a:srgbClr val="0070C0"/>
                </a:solidFill>
                <a:latin typeface="+mn-ea"/>
              </a:rPr>
              <a:t>←访问的实现</a:t>
            </a:r>
            <a:endParaRPr lang="en-US" altLang="zh-CN" sz="1800" b="1" u="none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 Box 232"/>
          <p:cNvSpPr txBox="1">
            <a:spLocks noChangeArrowheads="1"/>
          </p:cNvSpPr>
          <p:nvPr/>
        </p:nvSpPr>
        <p:spPr bwMode="auto">
          <a:xfrm>
            <a:off x="395536" y="514361"/>
            <a:ext cx="8424936" cy="430887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sz="2200" b="1" u="none" dirty="0">
                <a:solidFill>
                  <a:srgbClr val="FF3399"/>
                </a:solidFill>
                <a:latin typeface="宋体" pitchFamily="2" charset="-122"/>
              </a:rPr>
              <a:t>疑惑：</a:t>
            </a:r>
            <a:r>
              <a:rPr lang="zh-CN" altLang="en-US" sz="2200" b="1" u="none" dirty="0">
                <a:latin typeface="宋体" pitchFamily="2" charset="-122"/>
              </a:rPr>
              <a:t>好枯燥啊，为什么要学</a:t>
            </a:r>
            <a:r>
              <a:rPr lang="en-US" altLang="zh-CN" sz="2200" b="1" u="none" dirty="0">
                <a:latin typeface="宋体" pitchFamily="2" charset="-122"/>
              </a:rPr>
              <a:t>RAM</a:t>
            </a:r>
            <a:r>
              <a:rPr lang="zh-CN" altLang="en-US" sz="2200" b="1" u="none" dirty="0">
                <a:latin typeface="宋体" pitchFamily="2" charset="-122"/>
              </a:rPr>
              <a:t>？重点内容是什么？如何学习？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6" name="Text Box 232"/>
          <p:cNvSpPr txBox="1">
            <a:spLocks noChangeArrowheads="1"/>
          </p:cNvSpPr>
          <p:nvPr/>
        </p:nvSpPr>
        <p:spPr bwMode="auto">
          <a:xfrm>
            <a:off x="179513" y="1010857"/>
            <a:ext cx="1682110" cy="127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>
              <a:lnSpc>
                <a:spcPct val="126000"/>
              </a:lnSpc>
            </a:pP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itchFamily="2" charset="-122"/>
              </a:rPr>
              <a:t>目的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6000"/>
              </a:lnSpc>
            </a:pP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itchFamily="2" charset="-122"/>
              </a:rPr>
              <a:t>重点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6000"/>
              </a:lnSpc>
            </a:pP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7" name="Text Box 232"/>
          <p:cNvSpPr txBox="1">
            <a:spLocks noChangeArrowheads="1"/>
          </p:cNvSpPr>
          <p:nvPr/>
        </p:nvSpPr>
        <p:spPr bwMode="auto">
          <a:xfrm>
            <a:off x="1691681" y="1010857"/>
            <a:ext cx="7200799" cy="127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>
              <a:lnSpc>
                <a:spcPct val="126000"/>
              </a:lnSpc>
            </a:pPr>
            <a:r>
              <a:rPr lang="zh-CN" altLang="en-US" sz="2200" b="1" u="none" dirty="0">
                <a:latin typeface="宋体" pitchFamily="2" charset="-122"/>
              </a:rPr>
              <a:t>主存由</a:t>
            </a:r>
            <a:r>
              <a:rPr lang="en-US" altLang="zh-CN" sz="2200" b="1" u="none" dirty="0">
                <a:latin typeface="宋体" pitchFamily="2" charset="-122"/>
              </a:rPr>
              <a:t>SRAM/DRAM</a:t>
            </a:r>
            <a:r>
              <a:rPr lang="zh-CN" altLang="en-US" sz="2200" b="1" u="none" dirty="0">
                <a:latin typeface="宋体" pitchFamily="2" charset="-122"/>
              </a:rPr>
              <a:t>组成，设计主存时会用到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6000"/>
              </a:lnSpc>
            </a:pPr>
            <a:r>
              <a:rPr lang="zh-CN" altLang="en-US" sz="2200" b="1" u="none" dirty="0">
                <a:latin typeface="宋体" pitchFamily="2" charset="-122"/>
              </a:rPr>
              <a:t>芯片的组成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按地址访问如何组织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、访问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信号时序有何要求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6000"/>
              </a:lnSpc>
            </a:pPr>
            <a:r>
              <a:rPr lang="zh-CN" altLang="en-US" sz="2200" b="1" u="none" dirty="0">
                <a:latin typeface="宋体" pitchFamily="2" charset="-122"/>
              </a:rPr>
              <a:t>掌握概念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看得懂叙述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、面向应用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芯片的连接</a:t>
            </a:r>
            <a:r>
              <a:rPr lang="en-US" altLang="zh-CN" sz="1800" b="1" u="none" dirty="0">
                <a:latin typeface="宋体" pitchFamily="2" charset="-122"/>
              </a:rPr>
              <a:t>/</a:t>
            </a:r>
            <a:r>
              <a:rPr lang="zh-CN" altLang="en-US" sz="1800" b="1" u="none" dirty="0">
                <a:latin typeface="宋体" pitchFamily="2" charset="-122"/>
              </a:rPr>
              <a:t>访问控制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076056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5076056" y="3284984"/>
            <a:ext cx="2088232" cy="720080"/>
            <a:chOff x="5076056" y="2852936"/>
            <a:chExt cx="2088232" cy="720080"/>
          </a:xfrm>
        </p:grpSpPr>
        <p:cxnSp>
          <p:nvCxnSpPr>
            <p:cNvPr id="12" name="直接箭头连接符 11"/>
            <p:cNvCxnSpPr/>
            <p:nvPr/>
          </p:nvCxnSpPr>
          <p:spPr bwMode="auto">
            <a:xfrm flipH="1">
              <a:off x="5076056" y="2852936"/>
              <a:ext cx="792088" cy="6467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5436096" y="2852936"/>
              <a:ext cx="576064" cy="6467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6732240" y="3410649"/>
              <a:ext cx="432048" cy="1623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39" name="组合 38"/>
          <p:cNvGrpSpPr/>
          <p:nvPr/>
        </p:nvGrpSpPr>
        <p:grpSpPr>
          <a:xfrm>
            <a:off x="2195736" y="3573016"/>
            <a:ext cx="4536504" cy="864096"/>
            <a:chOff x="2195736" y="3573016"/>
            <a:chExt cx="4536504" cy="864096"/>
          </a:xfrm>
        </p:grpSpPr>
        <p:cxnSp>
          <p:nvCxnSpPr>
            <p:cNvPr id="18" name="直接箭头连接符 17"/>
            <p:cNvCxnSpPr/>
            <p:nvPr/>
          </p:nvCxnSpPr>
          <p:spPr bwMode="auto">
            <a:xfrm>
              <a:off x="2195736" y="3573016"/>
              <a:ext cx="2376264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>
              <a:off x="5724128" y="4221088"/>
              <a:ext cx="1008112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2555776" y="3573016"/>
              <a:ext cx="252028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401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组合 233"/>
          <p:cNvGrpSpPr/>
          <p:nvPr/>
        </p:nvGrpSpPr>
        <p:grpSpPr>
          <a:xfrm>
            <a:off x="6876256" y="1124744"/>
            <a:ext cx="1800200" cy="1586458"/>
            <a:chOff x="6876256" y="1124744"/>
            <a:chExt cx="1800200" cy="1586458"/>
          </a:xfrm>
        </p:grpSpPr>
        <p:sp>
          <p:nvSpPr>
            <p:cNvPr id="235" name="Text Box 572"/>
            <p:cNvSpPr txBox="1">
              <a:spLocks noChangeArrowheads="1"/>
            </p:cNvSpPr>
            <p:nvPr/>
          </p:nvSpPr>
          <p:spPr bwMode="auto">
            <a:xfrm>
              <a:off x="7614171" y="1124744"/>
              <a:ext cx="8636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36" name="Text Box 575"/>
            <p:cNvSpPr txBox="1">
              <a:spLocks noChangeArrowheads="1"/>
            </p:cNvSpPr>
            <p:nvPr/>
          </p:nvSpPr>
          <p:spPr bwMode="auto">
            <a:xfrm>
              <a:off x="8388424" y="2060848"/>
              <a:ext cx="269303" cy="289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C</a:t>
              </a:r>
              <a:r>
                <a: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rPr>
                <a:t>D</a:t>
              </a:r>
            </a:p>
          </p:txBody>
        </p:sp>
        <p:sp>
          <p:nvSpPr>
            <p:cNvPr id="237" name="Rectangle 576"/>
            <p:cNvSpPr>
              <a:spLocks noChangeArrowheads="1"/>
            </p:cNvSpPr>
            <p:nvPr/>
          </p:nvSpPr>
          <p:spPr bwMode="auto">
            <a:xfrm>
              <a:off x="6948264" y="1772816"/>
              <a:ext cx="1008063" cy="756444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Line 577"/>
            <p:cNvSpPr>
              <a:spLocks noChangeShapeType="1"/>
            </p:cNvSpPr>
            <p:nvPr/>
          </p:nvSpPr>
          <p:spPr bwMode="auto">
            <a:xfrm flipV="1">
              <a:off x="7812360" y="2058739"/>
              <a:ext cx="28803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Text Box 579"/>
            <p:cNvSpPr txBox="1">
              <a:spLocks noChangeArrowheads="1"/>
            </p:cNvSpPr>
            <p:nvPr/>
          </p:nvSpPr>
          <p:spPr bwMode="auto">
            <a:xfrm>
              <a:off x="6894091" y="1412775"/>
              <a:ext cx="1151707" cy="288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字选择线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40" name="Line 581"/>
            <p:cNvSpPr>
              <a:spLocks noChangeShapeType="1"/>
            </p:cNvSpPr>
            <p:nvPr/>
          </p:nvSpPr>
          <p:spPr bwMode="auto">
            <a:xfrm flipH="1">
              <a:off x="7668989" y="1842839"/>
              <a:ext cx="1444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582"/>
            <p:cNvSpPr>
              <a:spLocks noChangeShapeType="1"/>
            </p:cNvSpPr>
            <p:nvPr/>
          </p:nvSpPr>
          <p:spPr bwMode="auto">
            <a:xfrm>
              <a:off x="7597551" y="1915864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583"/>
            <p:cNvSpPr>
              <a:spLocks noChangeShapeType="1"/>
            </p:cNvSpPr>
            <p:nvPr/>
          </p:nvSpPr>
          <p:spPr bwMode="auto">
            <a:xfrm flipH="1">
              <a:off x="7740425" y="1699916"/>
              <a:ext cx="1587" cy="1445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584"/>
            <p:cNvSpPr>
              <a:spLocks noChangeShapeType="1"/>
            </p:cNvSpPr>
            <p:nvPr/>
          </p:nvSpPr>
          <p:spPr bwMode="auto">
            <a:xfrm>
              <a:off x="7668989" y="1917452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585"/>
            <p:cNvSpPr>
              <a:spLocks noChangeShapeType="1"/>
            </p:cNvSpPr>
            <p:nvPr/>
          </p:nvSpPr>
          <p:spPr bwMode="auto">
            <a:xfrm>
              <a:off x="7813451" y="1915864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586"/>
            <p:cNvSpPr>
              <a:spLocks noChangeShapeType="1"/>
            </p:cNvSpPr>
            <p:nvPr/>
          </p:nvSpPr>
          <p:spPr bwMode="auto">
            <a:xfrm>
              <a:off x="6876256" y="1700808"/>
              <a:ext cx="1800200" cy="2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Text Box 587"/>
            <p:cNvSpPr txBox="1">
              <a:spLocks noChangeArrowheads="1"/>
            </p:cNvSpPr>
            <p:nvPr/>
          </p:nvSpPr>
          <p:spPr bwMode="auto">
            <a:xfrm>
              <a:off x="7668989" y="2060327"/>
              <a:ext cx="288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</a:p>
          </p:txBody>
        </p:sp>
        <p:sp>
          <p:nvSpPr>
            <p:cNvPr id="247" name="Line 588"/>
            <p:cNvSpPr>
              <a:spLocks noChangeShapeType="1"/>
            </p:cNvSpPr>
            <p:nvPr/>
          </p:nvSpPr>
          <p:spPr bwMode="auto">
            <a:xfrm flipH="1">
              <a:off x="8100392" y="1412775"/>
              <a:ext cx="892" cy="12984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593"/>
            <p:cNvSpPr>
              <a:spLocks noChangeShapeType="1"/>
            </p:cNvSpPr>
            <p:nvPr/>
          </p:nvSpPr>
          <p:spPr bwMode="auto">
            <a:xfrm flipH="1">
              <a:off x="8243260" y="2349004"/>
              <a:ext cx="162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594"/>
            <p:cNvSpPr>
              <a:spLocks noChangeShapeType="1"/>
            </p:cNvSpPr>
            <p:nvPr/>
          </p:nvSpPr>
          <p:spPr bwMode="auto">
            <a:xfrm flipH="1">
              <a:off x="8243260" y="2420441"/>
              <a:ext cx="162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595"/>
            <p:cNvSpPr>
              <a:spLocks noChangeShapeType="1"/>
            </p:cNvSpPr>
            <p:nvPr/>
          </p:nvSpPr>
          <p:spPr bwMode="auto">
            <a:xfrm>
              <a:off x="8316416" y="2202954"/>
              <a:ext cx="1588" cy="1460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596"/>
            <p:cNvSpPr>
              <a:spLocks noChangeShapeType="1"/>
            </p:cNvSpPr>
            <p:nvPr/>
          </p:nvSpPr>
          <p:spPr bwMode="auto">
            <a:xfrm flipH="1">
              <a:off x="8316416" y="2420441"/>
              <a:ext cx="0" cy="1444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597"/>
            <p:cNvSpPr>
              <a:spLocks noChangeShapeType="1"/>
            </p:cNvSpPr>
            <p:nvPr/>
          </p:nvSpPr>
          <p:spPr bwMode="auto">
            <a:xfrm flipH="1">
              <a:off x="8100392" y="2202954"/>
              <a:ext cx="21602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574"/>
            <p:cNvSpPr>
              <a:spLocks noChangeShapeType="1"/>
            </p:cNvSpPr>
            <p:nvPr/>
          </p:nvSpPr>
          <p:spPr bwMode="auto">
            <a:xfrm flipV="1">
              <a:off x="8214310" y="2563316"/>
              <a:ext cx="2174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583"/>
            <p:cNvSpPr>
              <a:spLocks noChangeShapeType="1"/>
            </p:cNvSpPr>
            <p:nvPr/>
          </p:nvSpPr>
          <p:spPr bwMode="auto">
            <a:xfrm>
              <a:off x="8604448" y="1703214"/>
              <a:ext cx="0" cy="2136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577"/>
            <p:cNvSpPr>
              <a:spLocks noChangeShapeType="1"/>
            </p:cNvSpPr>
            <p:nvPr/>
          </p:nvSpPr>
          <p:spPr bwMode="auto">
            <a:xfrm flipV="1">
              <a:off x="7829326" y="2636912"/>
              <a:ext cx="27106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Rectangle 355"/>
            <p:cNvSpPr>
              <a:spLocks noChangeArrowheads="1"/>
            </p:cNvSpPr>
            <p:nvPr/>
          </p:nvSpPr>
          <p:spPr bwMode="auto">
            <a:xfrm>
              <a:off x="6999074" y="2009318"/>
              <a:ext cx="558000" cy="4671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cap="rnd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Line 580"/>
            <p:cNvSpPr>
              <a:spLocks noChangeShapeType="1"/>
            </p:cNvSpPr>
            <p:nvPr/>
          </p:nvSpPr>
          <p:spPr bwMode="auto">
            <a:xfrm>
              <a:off x="7057801" y="2420888"/>
              <a:ext cx="2159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589"/>
            <p:cNvSpPr>
              <a:spLocks noChangeShapeType="1"/>
            </p:cNvSpPr>
            <p:nvPr/>
          </p:nvSpPr>
          <p:spPr bwMode="auto">
            <a:xfrm flipH="1">
              <a:off x="7087328" y="2204864"/>
              <a:ext cx="1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590"/>
            <p:cNvSpPr>
              <a:spLocks noChangeShapeType="1"/>
            </p:cNvSpPr>
            <p:nvPr/>
          </p:nvSpPr>
          <p:spPr bwMode="auto">
            <a:xfrm flipH="1">
              <a:off x="7087328" y="2276302"/>
              <a:ext cx="1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591"/>
            <p:cNvSpPr>
              <a:spLocks noChangeShapeType="1"/>
            </p:cNvSpPr>
            <p:nvPr/>
          </p:nvSpPr>
          <p:spPr bwMode="auto">
            <a:xfrm>
              <a:off x="7164288" y="2061914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592"/>
            <p:cNvSpPr>
              <a:spLocks noChangeShapeType="1"/>
            </p:cNvSpPr>
            <p:nvPr/>
          </p:nvSpPr>
          <p:spPr bwMode="auto">
            <a:xfrm>
              <a:off x="7165751" y="2276302"/>
              <a:ext cx="0" cy="1459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Text Box 598"/>
            <p:cNvSpPr txBox="1">
              <a:spLocks noChangeArrowheads="1"/>
            </p:cNvSpPr>
            <p:nvPr/>
          </p:nvSpPr>
          <p:spPr bwMode="auto">
            <a:xfrm>
              <a:off x="7289798" y="2060848"/>
              <a:ext cx="288925" cy="361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</a:t>
              </a:r>
              <a:r>
                <a:rPr lang="en-US" altLang="zh-CN" sz="1800" b="1" u="none" baseline="-20000" dirty="0">
                  <a:latin typeface="宋体" pitchFamily="2" charset="-122"/>
                </a:rPr>
                <a:t>S</a:t>
              </a:r>
            </a:p>
          </p:txBody>
        </p:sp>
        <p:sp>
          <p:nvSpPr>
            <p:cNvPr id="263" name="Line 578"/>
            <p:cNvSpPr>
              <a:spLocks noChangeShapeType="1"/>
            </p:cNvSpPr>
            <p:nvPr/>
          </p:nvSpPr>
          <p:spPr bwMode="auto">
            <a:xfrm flipV="1">
              <a:off x="7164164" y="2061914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75" name="Text Box 339"/>
          <p:cNvSpPr txBox="1">
            <a:spLocks noChangeArrowheads="1"/>
          </p:cNvSpPr>
          <p:nvPr/>
        </p:nvSpPr>
        <p:spPr bwMode="auto">
          <a:xfrm>
            <a:off x="179389" y="858778"/>
            <a:ext cx="5976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DRAM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的目标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降低功耗、节约成本</a:t>
            </a:r>
          </a:p>
        </p:txBody>
      </p:sp>
      <p:sp>
        <p:nvSpPr>
          <p:cNvPr id="79" name="Text Box 264"/>
          <p:cNvSpPr txBox="1">
            <a:spLocks noChangeArrowheads="1"/>
          </p:cNvSpPr>
          <p:nvPr/>
        </p:nvSpPr>
        <p:spPr bwMode="auto">
          <a:xfrm>
            <a:off x="179512" y="1772816"/>
            <a:ext cx="2592288" cy="295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*存储原理：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*写入方法：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*保持方法：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*读出方法：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4" name="Text Box 610"/>
          <p:cNvSpPr txBox="1">
            <a:spLocks noChangeArrowheads="1"/>
          </p:cNvSpPr>
          <p:nvPr/>
        </p:nvSpPr>
        <p:spPr bwMode="auto">
          <a:xfrm>
            <a:off x="2125687" y="2701369"/>
            <a:ext cx="59747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①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正脉冲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宽度≥写延迟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导通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②在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D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b="1" u="none" dirty="0">
                <a:latin typeface="宋体" pitchFamily="2" charset="-122"/>
              </a:rPr>
              <a:t>→对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充电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放电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E6DB-37E5-4F41-846A-F0FCAFC8C80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411" name="Text Box 75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二、动态</a:t>
            </a:r>
            <a:r>
              <a:rPr lang="en-US" altLang="zh-CN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RAM</a:t>
            </a:r>
            <a:r>
              <a:rPr lang="en-US" altLang="zh-CN" sz="2200" b="1" u="none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200" u="none" dirty="0">
                <a:latin typeface="+mn-lt"/>
                <a:ea typeface="黑体" pitchFamily="2" charset="-122"/>
              </a:rPr>
              <a:t>Dynamic RAM</a:t>
            </a:r>
            <a:r>
              <a:rPr lang="zh-CN" altLang="en-US" sz="2200" u="none" dirty="0">
                <a:latin typeface="+mn-lt"/>
                <a:ea typeface="黑体" pitchFamily="2" charset="-122"/>
              </a:rPr>
              <a:t>，</a:t>
            </a:r>
            <a:r>
              <a:rPr lang="en-US" altLang="zh-CN" sz="2200" u="none" dirty="0">
                <a:latin typeface="+mn-lt"/>
                <a:ea typeface="+mn-ea"/>
              </a:rPr>
              <a:t>DRAM</a:t>
            </a:r>
            <a:r>
              <a:rPr lang="en-US" altLang="zh-CN" sz="2200" b="1" u="none" dirty="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4580" name="Text Box 244"/>
          <p:cNvSpPr txBox="1">
            <a:spLocks noChangeArrowheads="1"/>
          </p:cNvSpPr>
          <p:nvPr/>
        </p:nvSpPr>
        <p:spPr bwMode="auto">
          <a:xfrm>
            <a:off x="179389" y="1340768"/>
            <a:ext cx="61928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存储元的组成原理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单管</a:t>
            </a:r>
            <a:r>
              <a:rPr lang="en-US" altLang="zh-CN" b="1" u="none" dirty="0">
                <a:latin typeface="宋体" pitchFamily="2" charset="-122"/>
              </a:rPr>
              <a:t>MOS</a:t>
            </a:r>
            <a:r>
              <a:rPr lang="zh-CN" altLang="en-US" b="1" u="none" dirty="0">
                <a:latin typeface="宋体" pitchFamily="2" charset="-122"/>
              </a:rPr>
              <a:t>型</a:t>
            </a:r>
          </a:p>
        </p:txBody>
      </p:sp>
      <p:sp>
        <p:nvSpPr>
          <p:cNvPr id="209" name="Text Box 348"/>
          <p:cNvSpPr txBox="1">
            <a:spLocks noChangeArrowheads="1"/>
          </p:cNvSpPr>
          <p:nvPr/>
        </p:nvSpPr>
        <p:spPr bwMode="auto">
          <a:xfrm>
            <a:off x="2123728" y="1772816"/>
            <a:ext cx="42484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无放电回路时，电容中的电荷可以保持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会缓慢泄漏→需定时刷新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5" name="Text Box 611"/>
          <p:cNvSpPr txBox="1">
            <a:spLocks noChangeArrowheads="1"/>
          </p:cNvSpPr>
          <p:nvPr/>
        </p:nvSpPr>
        <p:spPr bwMode="auto">
          <a:xfrm>
            <a:off x="2125390" y="3595082"/>
            <a:ext cx="65867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2275" indent="-2962275">
              <a:lnSpc>
                <a:spcPct val="125000"/>
              </a:lnSpc>
            </a:pP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V</a:t>
            </a:r>
            <a:r>
              <a:rPr lang="zh-CN" altLang="en-US" b="1" u="none" baseline="-20000" dirty="0">
                <a:solidFill>
                  <a:schemeClr val="accent2"/>
                </a:solidFill>
                <a:latin typeface="宋体" pitchFamily="2" charset="-122"/>
              </a:rPr>
              <a:t>地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截止</a:t>
            </a:r>
            <a:r>
              <a:rPr lang="en-US" altLang="zh-CN" b="1" u="none" dirty="0">
                <a:latin typeface="宋体" pitchFamily="2" charset="-122"/>
              </a:rPr>
              <a:t>→C</a:t>
            </a:r>
            <a:r>
              <a:rPr lang="en-US" altLang="zh-CN" b="1" u="none" baseline="-20000" dirty="0">
                <a:latin typeface="宋体" pitchFamily="2" charset="-122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状态保持不变</a:t>
            </a:r>
          </a:p>
        </p:txBody>
      </p:sp>
      <p:sp>
        <p:nvSpPr>
          <p:cNvPr id="216" name="Text Box 635"/>
          <p:cNvSpPr txBox="1">
            <a:spLocks noChangeArrowheads="1"/>
          </p:cNvSpPr>
          <p:nvPr/>
        </p:nvSpPr>
        <p:spPr bwMode="auto">
          <a:xfrm>
            <a:off x="2123728" y="4077072"/>
            <a:ext cx="691276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①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D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正脉冲</a:t>
            </a:r>
            <a:r>
              <a:rPr lang="en-US" altLang="zh-CN" sz="2000" b="1" u="none" dirty="0">
                <a:solidFill>
                  <a:schemeClr val="accent2"/>
                </a:solidFill>
                <a:latin typeface="宋体" pitchFamily="2" charset="-122"/>
              </a:rPr>
              <a:t>(=V</a:t>
            </a:r>
            <a:r>
              <a:rPr lang="zh-CN" altLang="en-US" sz="2000" b="1" u="none" baseline="-20000" dirty="0">
                <a:solidFill>
                  <a:schemeClr val="accent2"/>
                </a:solidFill>
                <a:latin typeface="宋体" pitchFamily="2" charset="-122"/>
              </a:rPr>
              <a:t>中</a:t>
            </a:r>
            <a:r>
              <a:rPr lang="en-US" altLang="zh-CN" sz="2000" b="1" u="none" dirty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→对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预充电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②在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正脉冲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导通</a:t>
            </a:r>
            <a:r>
              <a:rPr lang="en-US" altLang="zh-CN" b="1" u="none" dirty="0">
                <a:latin typeface="宋体" pitchFamily="2" charset="-122"/>
              </a:rPr>
              <a:t>→D</a:t>
            </a:r>
            <a:r>
              <a:rPr lang="zh-CN" altLang="en-US" b="1" u="none" dirty="0">
                <a:latin typeface="宋体" pitchFamily="2" charset="-122"/>
              </a:rPr>
              <a:t>线上电压产生变化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→</a:t>
            </a:r>
            <a:r>
              <a:rPr lang="zh-CN" altLang="en-US" b="1" u="none" dirty="0">
                <a:latin typeface="宋体" pitchFamily="2" charset="-122"/>
              </a:rPr>
              <a:t>用放大器读出数据→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16000" dirty="0">
                <a:latin typeface="宋体" pitchFamily="2" charset="-122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状态发生改变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0070C0"/>
                </a:solidFill>
                <a:latin typeface="宋体" pitchFamily="2" charset="-122"/>
              </a:rPr>
              <a:t>破坏性读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③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所读数据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重新写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S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        </a:t>
            </a:r>
            <a:r>
              <a:rPr lang="zh-CN" altLang="en-US" sz="2000" b="1" u="none" dirty="0">
                <a:latin typeface="宋体" pitchFamily="2" charset="-122"/>
              </a:rPr>
              <a:t>←称为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再生</a:t>
            </a:r>
          </a:p>
        </p:txBody>
      </p:sp>
      <p:sp>
        <p:nvSpPr>
          <p:cNvPr id="218" name="Text Box 636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刷新方法：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                   </a:t>
            </a:r>
            <a:r>
              <a:rPr lang="en-US" altLang="zh-CN" b="1" u="none" spc="300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000" b="1" u="none" dirty="0">
                <a:latin typeface="宋体" pitchFamily="2" charset="-122"/>
              </a:rPr>
              <a:t>←需求为</a:t>
            </a:r>
            <a:r>
              <a:rPr lang="zh-CN" altLang="en-US" sz="2000" b="1" u="none" dirty="0">
                <a:solidFill>
                  <a:schemeClr val="accent2"/>
                </a:solidFill>
                <a:latin typeface="宋体" pitchFamily="2" charset="-122"/>
              </a:rPr>
              <a:t>读出后写入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76256" y="1700808"/>
            <a:ext cx="1439863" cy="216024"/>
            <a:chOff x="6769076" y="1559694"/>
            <a:chExt cx="1439863" cy="216024"/>
          </a:xfrm>
        </p:grpSpPr>
        <p:sp>
          <p:nvSpPr>
            <p:cNvPr id="187" name="Line 613"/>
            <p:cNvSpPr>
              <a:spLocks noChangeShapeType="1"/>
            </p:cNvSpPr>
            <p:nvPr/>
          </p:nvSpPr>
          <p:spPr bwMode="auto">
            <a:xfrm flipV="1">
              <a:off x="6769076" y="1559694"/>
              <a:ext cx="1439863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614"/>
            <p:cNvSpPr>
              <a:spLocks noChangeShapeType="1"/>
            </p:cNvSpPr>
            <p:nvPr/>
          </p:nvSpPr>
          <p:spPr bwMode="auto">
            <a:xfrm flipH="1">
              <a:off x="7564398" y="1703710"/>
              <a:ext cx="144463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615"/>
            <p:cNvSpPr>
              <a:spLocks noChangeShapeType="1"/>
            </p:cNvSpPr>
            <p:nvPr/>
          </p:nvSpPr>
          <p:spPr bwMode="auto">
            <a:xfrm>
              <a:off x="7492960" y="1775718"/>
              <a:ext cx="288925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616"/>
            <p:cNvSpPr>
              <a:spLocks noChangeShapeType="1"/>
            </p:cNvSpPr>
            <p:nvPr/>
          </p:nvSpPr>
          <p:spPr bwMode="auto">
            <a:xfrm>
              <a:off x="7634248" y="1561976"/>
              <a:ext cx="3174" cy="139749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3275795" y="3140969"/>
            <a:ext cx="972169" cy="6480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arrow" w="med" len="sm"/>
            <a:tailEnd type="arrow" w="med" len="sm"/>
          </a:ln>
          <a:effectLst/>
        </p:spPr>
      </p:cxnSp>
      <p:sp>
        <p:nvSpPr>
          <p:cNvPr id="76" name="AutoShape 338"/>
          <p:cNvSpPr>
            <a:spLocks/>
          </p:cNvSpPr>
          <p:nvPr/>
        </p:nvSpPr>
        <p:spPr bwMode="auto">
          <a:xfrm>
            <a:off x="8676456" y="2645295"/>
            <a:ext cx="324369" cy="1719809"/>
          </a:xfrm>
          <a:prstGeom prst="borderCallout2">
            <a:avLst>
              <a:gd name="adj1" fmla="val -678"/>
              <a:gd name="adj2" fmla="val 51165"/>
              <a:gd name="adj3" fmla="val -11929"/>
              <a:gd name="adj4" fmla="val 52878"/>
              <a:gd name="adj5" fmla="val -19947"/>
              <a:gd name="adj6" fmla="val -11786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vert="eaVert" lIns="18000" tIns="10800" rIns="18000" bIns="10800" anchor="ctr" anchorCtr="1"/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每列一个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共用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12360" y="1412776"/>
            <a:ext cx="288925" cy="1288593"/>
            <a:chOff x="7812360" y="1412776"/>
            <a:chExt cx="288925" cy="1288593"/>
          </a:xfrm>
        </p:grpSpPr>
        <p:sp>
          <p:nvSpPr>
            <p:cNvPr id="192" name="Line 618"/>
            <p:cNvSpPr>
              <a:spLocks noChangeShapeType="1"/>
            </p:cNvSpPr>
            <p:nvPr/>
          </p:nvSpPr>
          <p:spPr bwMode="auto">
            <a:xfrm flipH="1">
              <a:off x="8098110" y="1412776"/>
              <a:ext cx="1588" cy="1288593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625"/>
            <p:cNvSpPr>
              <a:spLocks noChangeShapeType="1"/>
            </p:cNvSpPr>
            <p:nvPr/>
          </p:nvSpPr>
          <p:spPr bwMode="auto">
            <a:xfrm>
              <a:off x="7812360" y="2060848"/>
              <a:ext cx="288925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626"/>
            <p:cNvSpPr>
              <a:spLocks noChangeShapeType="1"/>
            </p:cNvSpPr>
            <p:nvPr/>
          </p:nvSpPr>
          <p:spPr bwMode="auto">
            <a:xfrm>
              <a:off x="7812360" y="1916832"/>
              <a:ext cx="0" cy="14287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4" name="Text Box 636"/>
          <p:cNvSpPr txBox="1">
            <a:spLocks noChangeArrowheads="1"/>
          </p:cNvSpPr>
          <p:nvPr/>
        </p:nvSpPr>
        <p:spPr bwMode="auto">
          <a:xfrm>
            <a:off x="2123728" y="5899338"/>
            <a:ext cx="37444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同</a:t>
            </a:r>
            <a:r>
              <a:rPr lang="zh-CN" altLang="en-US" b="1" u="none" dirty="0">
                <a:latin typeface="宋体" pitchFamily="2" charset="-122"/>
              </a:rPr>
              <a:t>读操作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数据</a:t>
            </a:r>
            <a:r>
              <a:rPr lang="zh-CN" altLang="en-US" sz="2000" b="1" dirty="0">
                <a:latin typeface="宋体" pitchFamily="2" charset="-122"/>
              </a:rPr>
              <a:t>不输出</a:t>
            </a:r>
            <a:r>
              <a:rPr lang="zh-CN" altLang="en-US" sz="2000" b="1" u="none" dirty="0">
                <a:latin typeface="宋体" pitchFamily="2" charset="-122"/>
              </a:rPr>
              <a:t>到引脚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chemeClr val="accent2"/>
              </a:solidFill>
              <a:latin typeface="宋体" pitchFamily="2" charset="-122"/>
            </a:endParaRPr>
          </a:p>
        </p:txBody>
      </p:sp>
      <p:grpSp>
        <p:nvGrpSpPr>
          <p:cNvPr id="285" name="组合 284"/>
          <p:cNvGrpSpPr/>
          <p:nvPr/>
        </p:nvGrpSpPr>
        <p:grpSpPr>
          <a:xfrm>
            <a:off x="7092280" y="1924075"/>
            <a:ext cx="576064" cy="505446"/>
            <a:chOff x="7092280" y="1916832"/>
            <a:chExt cx="576064" cy="505446"/>
          </a:xfrm>
        </p:grpSpPr>
        <p:sp>
          <p:nvSpPr>
            <p:cNvPr id="286" name="Line 628"/>
            <p:cNvSpPr>
              <a:spLocks noChangeShapeType="1"/>
            </p:cNvSpPr>
            <p:nvPr/>
          </p:nvSpPr>
          <p:spPr bwMode="auto">
            <a:xfrm flipV="1">
              <a:off x="7157480" y="2061294"/>
              <a:ext cx="508613" cy="693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630"/>
            <p:cNvSpPr>
              <a:spLocks noChangeShapeType="1"/>
            </p:cNvSpPr>
            <p:nvPr/>
          </p:nvSpPr>
          <p:spPr bwMode="auto">
            <a:xfrm flipH="1">
              <a:off x="7092280" y="2204864"/>
              <a:ext cx="162000" cy="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631"/>
            <p:cNvSpPr>
              <a:spLocks noChangeShapeType="1"/>
            </p:cNvSpPr>
            <p:nvPr/>
          </p:nvSpPr>
          <p:spPr bwMode="auto">
            <a:xfrm flipH="1">
              <a:off x="7092280" y="2276872"/>
              <a:ext cx="162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632"/>
            <p:cNvSpPr>
              <a:spLocks noChangeShapeType="1"/>
            </p:cNvSpPr>
            <p:nvPr/>
          </p:nvSpPr>
          <p:spPr bwMode="auto">
            <a:xfrm>
              <a:off x="7165328" y="2060327"/>
              <a:ext cx="1" cy="14538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633"/>
            <p:cNvSpPr>
              <a:spLocks noChangeShapeType="1"/>
            </p:cNvSpPr>
            <p:nvPr/>
          </p:nvSpPr>
          <p:spPr bwMode="auto">
            <a:xfrm flipH="1">
              <a:off x="7165328" y="2276872"/>
              <a:ext cx="2200" cy="14540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634"/>
            <p:cNvSpPr>
              <a:spLocks noChangeShapeType="1"/>
            </p:cNvSpPr>
            <p:nvPr/>
          </p:nvSpPr>
          <p:spPr bwMode="auto">
            <a:xfrm>
              <a:off x="7668344" y="1916832"/>
              <a:ext cx="0" cy="142875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2" name="Group 599"/>
          <p:cNvGrpSpPr>
            <a:grpSpLocks/>
          </p:cNvGrpSpPr>
          <p:nvPr/>
        </p:nvGrpSpPr>
        <p:grpSpPr bwMode="auto">
          <a:xfrm>
            <a:off x="7812360" y="1419870"/>
            <a:ext cx="596901" cy="1289050"/>
            <a:chOff x="3017" y="2024"/>
            <a:chExt cx="376" cy="812"/>
          </a:xfrm>
        </p:grpSpPr>
        <p:sp>
          <p:nvSpPr>
            <p:cNvPr id="293" name="Line 600"/>
            <p:cNvSpPr>
              <a:spLocks noChangeShapeType="1"/>
            </p:cNvSpPr>
            <p:nvPr/>
          </p:nvSpPr>
          <p:spPr bwMode="auto">
            <a:xfrm>
              <a:off x="3198" y="2024"/>
              <a:ext cx="1" cy="812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601"/>
            <p:cNvSpPr>
              <a:spLocks noChangeShapeType="1"/>
            </p:cNvSpPr>
            <p:nvPr/>
          </p:nvSpPr>
          <p:spPr bwMode="auto">
            <a:xfrm flipH="1">
              <a:off x="3291" y="2614"/>
              <a:ext cx="102" cy="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602"/>
            <p:cNvSpPr>
              <a:spLocks noChangeShapeType="1"/>
            </p:cNvSpPr>
            <p:nvPr/>
          </p:nvSpPr>
          <p:spPr bwMode="auto">
            <a:xfrm flipH="1">
              <a:off x="3291" y="2659"/>
              <a:ext cx="10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603"/>
            <p:cNvSpPr>
              <a:spLocks noChangeShapeType="1"/>
            </p:cNvSpPr>
            <p:nvPr/>
          </p:nvSpPr>
          <p:spPr bwMode="auto">
            <a:xfrm>
              <a:off x="3340" y="2522"/>
              <a:ext cx="1" cy="92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604"/>
            <p:cNvSpPr>
              <a:spLocks noChangeShapeType="1"/>
            </p:cNvSpPr>
            <p:nvPr/>
          </p:nvSpPr>
          <p:spPr bwMode="auto">
            <a:xfrm flipH="1">
              <a:off x="3340" y="2659"/>
              <a:ext cx="1" cy="9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605"/>
            <p:cNvSpPr>
              <a:spLocks noChangeShapeType="1"/>
            </p:cNvSpPr>
            <p:nvPr/>
          </p:nvSpPr>
          <p:spPr bwMode="auto">
            <a:xfrm flipH="1">
              <a:off x="3198" y="2522"/>
              <a:ext cx="141" cy="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607"/>
            <p:cNvSpPr>
              <a:spLocks noChangeShapeType="1"/>
            </p:cNvSpPr>
            <p:nvPr/>
          </p:nvSpPr>
          <p:spPr bwMode="auto">
            <a:xfrm>
              <a:off x="3017" y="2433"/>
              <a:ext cx="182" cy="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608"/>
            <p:cNvSpPr>
              <a:spLocks noChangeShapeType="1"/>
            </p:cNvSpPr>
            <p:nvPr/>
          </p:nvSpPr>
          <p:spPr bwMode="auto">
            <a:xfrm>
              <a:off x="3017" y="2342"/>
              <a:ext cx="0" cy="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6" name="Group 599"/>
          <p:cNvGrpSpPr>
            <a:grpSpLocks/>
          </p:cNvGrpSpPr>
          <p:nvPr/>
        </p:nvGrpSpPr>
        <p:grpSpPr bwMode="auto">
          <a:xfrm>
            <a:off x="7812360" y="1412627"/>
            <a:ext cx="596901" cy="1289050"/>
            <a:chOff x="3017" y="2024"/>
            <a:chExt cx="376" cy="812"/>
          </a:xfrm>
        </p:grpSpPr>
        <p:sp>
          <p:nvSpPr>
            <p:cNvPr id="177" name="Line 600"/>
            <p:cNvSpPr>
              <a:spLocks noChangeShapeType="1"/>
            </p:cNvSpPr>
            <p:nvPr/>
          </p:nvSpPr>
          <p:spPr bwMode="auto">
            <a:xfrm>
              <a:off x="3198" y="2024"/>
              <a:ext cx="1" cy="812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601"/>
            <p:cNvSpPr>
              <a:spLocks noChangeShapeType="1"/>
            </p:cNvSpPr>
            <p:nvPr/>
          </p:nvSpPr>
          <p:spPr bwMode="auto">
            <a:xfrm flipH="1">
              <a:off x="3291" y="2614"/>
              <a:ext cx="102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602"/>
            <p:cNvSpPr>
              <a:spLocks noChangeShapeType="1"/>
            </p:cNvSpPr>
            <p:nvPr/>
          </p:nvSpPr>
          <p:spPr bwMode="auto">
            <a:xfrm flipH="1">
              <a:off x="3291" y="2659"/>
              <a:ext cx="10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603"/>
            <p:cNvSpPr>
              <a:spLocks noChangeShapeType="1"/>
            </p:cNvSpPr>
            <p:nvPr/>
          </p:nvSpPr>
          <p:spPr bwMode="auto">
            <a:xfrm>
              <a:off x="3340" y="2522"/>
              <a:ext cx="1" cy="92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604"/>
            <p:cNvSpPr>
              <a:spLocks noChangeShapeType="1"/>
            </p:cNvSpPr>
            <p:nvPr/>
          </p:nvSpPr>
          <p:spPr bwMode="auto">
            <a:xfrm flipH="1">
              <a:off x="3340" y="2659"/>
              <a:ext cx="1" cy="9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605"/>
            <p:cNvSpPr>
              <a:spLocks noChangeShapeType="1"/>
            </p:cNvSpPr>
            <p:nvPr/>
          </p:nvSpPr>
          <p:spPr bwMode="auto">
            <a:xfrm flipH="1">
              <a:off x="3198" y="2522"/>
              <a:ext cx="141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607"/>
            <p:cNvSpPr>
              <a:spLocks noChangeShapeType="1"/>
            </p:cNvSpPr>
            <p:nvPr/>
          </p:nvSpPr>
          <p:spPr bwMode="auto">
            <a:xfrm>
              <a:off x="3017" y="2433"/>
              <a:ext cx="182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608"/>
            <p:cNvSpPr>
              <a:spLocks noChangeShapeType="1"/>
            </p:cNvSpPr>
            <p:nvPr/>
          </p:nvSpPr>
          <p:spPr bwMode="auto">
            <a:xfrm>
              <a:off x="3017" y="2342"/>
              <a:ext cx="0" cy="9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92280" y="1916832"/>
            <a:ext cx="576064" cy="505446"/>
            <a:chOff x="7092280" y="1916832"/>
            <a:chExt cx="576064" cy="505446"/>
          </a:xfrm>
        </p:grpSpPr>
        <p:sp>
          <p:nvSpPr>
            <p:cNvPr id="202" name="Line 628"/>
            <p:cNvSpPr>
              <a:spLocks noChangeShapeType="1"/>
            </p:cNvSpPr>
            <p:nvPr/>
          </p:nvSpPr>
          <p:spPr bwMode="auto">
            <a:xfrm flipV="1">
              <a:off x="7157480" y="2061294"/>
              <a:ext cx="508613" cy="693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630"/>
            <p:cNvSpPr>
              <a:spLocks noChangeShapeType="1"/>
            </p:cNvSpPr>
            <p:nvPr/>
          </p:nvSpPr>
          <p:spPr bwMode="auto">
            <a:xfrm flipH="1">
              <a:off x="7092280" y="2204864"/>
              <a:ext cx="16200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631"/>
            <p:cNvSpPr>
              <a:spLocks noChangeShapeType="1"/>
            </p:cNvSpPr>
            <p:nvPr/>
          </p:nvSpPr>
          <p:spPr bwMode="auto">
            <a:xfrm flipH="1">
              <a:off x="7092280" y="2276872"/>
              <a:ext cx="162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632"/>
            <p:cNvSpPr>
              <a:spLocks noChangeShapeType="1"/>
            </p:cNvSpPr>
            <p:nvPr/>
          </p:nvSpPr>
          <p:spPr bwMode="auto">
            <a:xfrm>
              <a:off x="7165328" y="2060327"/>
              <a:ext cx="1" cy="14538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633"/>
            <p:cNvSpPr>
              <a:spLocks noChangeShapeType="1"/>
            </p:cNvSpPr>
            <p:nvPr/>
          </p:nvSpPr>
          <p:spPr bwMode="auto">
            <a:xfrm flipH="1">
              <a:off x="7165328" y="2276872"/>
              <a:ext cx="2200" cy="14540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634"/>
            <p:cNvSpPr>
              <a:spLocks noChangeShapeType="1"/>
            </p:cNvSpPr>
            <p:nvPr/>
          </p:nvSpPr>
          <p:spPr bwMode="auto">
            <a:xfrm>
              <a:off x="7668344" y="1916832"/>
              <a:ext cx="0" cy="14287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"/>
                            </p:stCondLst>
                            <p:childTnLst>
                              <p:par>
                                <p:cTn id="8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250"/>
                            </p:stCondLst>
                            <p:childTnLst>
                              <p:par>
                                <p:cTn id="92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214" grpId="0"/>
      <p:bldP spid="14580" grpId="0"/>
      <p:bldP spid="209" grpId="0"/>
      <p:bldP spid="215" grpId="0"/>
      <p:bldP spid="218" grpId="0"/>
      <p:bldP spid="76" grpId="0" animBg="1"/>
      <p:bldP spid="76" grpId="1" animBg="1"/>
      <p:bldP spid="2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17577"/>
            <a:ext cx="8893652" cy="574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sz="2000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itchFamily="2" charset="-122"/>
              </a:rPr>
              <a:t>应用需求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u="none" dirty="0">
                <a:latin typeface="宋体" pitchFamily="2" charset="-122"/>
              </a:rPr>
              <a:t>CPU</a:t>
            </a:r>
            <a:r>
              <a:rPr lang="zh-CN" altLang="en-US" sz="2200" b="1" u="none" dirty="0">
                <a:latin typeface="宋体" pitchFamily="2" charset="-122"/>
              </a:rPr>
              <a:t>按</a:t>
            </a:r>
            <a:r>
              <a:rPr lang="zh-CN" altLang="en-US" sz="2200" b="1" dirty="0">
                <a:latin typeface="宋体" pitchFamily="2" charset="-122"/>
              </a:rPr>
              <a:t>程序地址</a:t>
            </a:r>
            <a:r>
              <a:rPr lang="zh-CN" altLang="en-US" sz="2200" b="1" u="none" dirty="0">
                <a:latin typeface="宋体" pitchFamily="2" charset="-122"/>
              </a:rPr>
              <a:t>访问</a:t>
            </a:r>
            <a:r>
              <a:rPr lang="en-US" altLang="zh-CN" sz="2200" b="1" u="none" dirty="0">
                <a:latin typeface="宋体" pitchFamily="2" charset="-122"/>
              </a:rPr>
              <a:t>MEM</a:t>
            </a:r>
            <a:r>
              <a:rPr lang="zh-CN" altLang="en-US" sz="2200" b="1" u="none" dirty="0">
                <a:latin typeface="宋体" pitchFamily="2" charset="-122"/>
              </a:rPr>
              <a:t>，性</a:t>
            </a:r>
            <a:r>
              <a:rPr lang="en-US" altLang="zh-CN" sz="2200" b="1" u="none" dirty="0">
                <a:latin typeface="宋体" pitchFamily="2" charset="-122"/>
              </a:rPr>
              <a:t>/</a:t>
            </a:r>
            <a:r>
              <a:rPr lang="zh-CN" altLang="en-US" sz="2200" b="1" u="none" dirty="0">
                <a:latin typeface="宋体" pitchFamily="2" charset="-122"/>
              </a:rPr>
              <a:t>价较高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⑴层次结构存储系统         </a:t>
            </a:r>
            <a:r>
              <a:rPr lang="en-US" altLang="zh-CN" sz="1800" b="1" u="none" dirty="0">
                <a:latin typeface="宋体" pitchFamily="2" charset="-122"/>
              </a:rPr>
              <a:t>(MEM</a:t>
            </a:r>
            <a:r>
              <a:rPr lang="zh-CN" altLang="en-US" sz="1800" b="1" u="none" dirty="0">
                <a:latin typeface="宋体" pitchFamily="2" charset="-122"/>
              </a:rPr>
              <a:t>组成需求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MEM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技术指标，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MEM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的层次结构</a:t>
            </a:r>
            <a:r>
              <a:rPr lang="en-US" altLang="zh-CN" sz="2000" b="1" u="none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程序访问局部性、组成要求</a:t>
            </a:r>
            <a:r>
              <a:rPr lang="en-US" altLang="zh-CN" sz="2000" b="1" u="none" dirty="0">
                <a:solidFill>
                  <a:schemeClr val="tx1"/>
                </a:solidFill>
                <a:latin typeface="宋体" pitchFamily="2" charset="-122"/>
              </a:rPr>
              <a:t>)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⑵半导体存储器             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硬件基础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SRAM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的</a:t>
            </a:r>
            <a:r>
              <a:rPr lang="zh-CN" altLang="en-US" sz="2200" b="1" u="none" spc="-100" dirty="0">
                <a:solidFill>
                  <a:schemeClr val="tx1"/>
                </a:solidFill>
                <a:latin typeface="宋体" pitchFamily="2" charset="-122"/>
              </a:rPr>
              <a:t>组成、读写时序，</a:t>
            </a:r>
            <a:r>
              <a:rPr lang="en-US" altLang="zh-CN" sz="2200" b="1" u="none" spc="-100" dirty="0">
                <a:latin typeface="宋体" pitchFamily="2" charset="-122"/>
              </a:rPr>
              <a:t>DRAM</a:t>
            </a:r>
            <a:r>
              <a:rPr lang="zh-CN" altLang="en-US" sz="2200" b="1" u="none" spc="-100" dirty="0">
                <a:latin typeface="宋体" pitchFamily="2" charset="-122"/>
              </a:rPr>
              <a:t>的组成、读写时序、刷新</a:t>
            </a:r>
            <a:endParaRPr lang="en-US" altLang="zh-CN" sz="2200" b="1" u="none" spc="-100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⑶主存                     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设计与连接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chemeClr val="tx1"/>
                </a:solidFill>
              </a:rPr>
              <a:t>     </a:t>
            </a:r>
            <a:r>
              <a:rPr lang="en-US" altLang="zh-CN" sz="2200" b="1" u="none" dirty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/>
              <a:t>组成，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逻辑设计，与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CPU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的连接，提高访存速度的技术</a:t>
            </a:r>
            <a:r>
              <a:rPr lang="en-US" altLang="zh-CN" sz="1800" b="1" u="none" dirty="0">
                <a:solidFill>
                  <a:schemeClr val="tx1"/>
                </a:solidFill>
                <a:latin typeface="宋体" pitchFamily="2" charset="-122"/>
              </a:rPr>
              <a:t>(3</a:t>
            </a:r>
            <a:r>
              <a:rPr lang="zh-CN" altLang="en-US" sz="1800" b="1" u="none" dirty="0">
                <a:solidFill>
                  <a:schemeClr val="tx1"/>
                </a:solidFill>
                <a:latin typeface="宋体" pitchFamily="2" charset="-122"/>
              </a:rPr>
              <a:t>类</a:t>
            </a:r>
            <a:r>
              <a:rPr lang="en-US" altLang="zh-CN" sz="1800" b="1" u="none" dirty="0">
                <a:solidFill>
                  <a:schemeClr val="tx1"/>
                </a:solidFill>
                <a:latin typeface="宋体" pitchFamily="2" charset="-122"/>
              </a:rPr>
              <a:t>)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⑷高速缓存</a:t>
            </a: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(Cache)          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缓冲器的组成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</a:t>
            </a:r>
            <a:r>
              <a:rPr lang="zh-CN" altLang="en-US" sz="2200" b="1" u="none" dirty="0">
                <a:latin typeface="宋体" pitchFamily="2" charset="-122"/>
              </a:rPr>
              <a:t>组成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空间管理、工作过程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，地址映射、替换算法、写策略的实现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⑸虚拟存储器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spc="-100" dirty="0"/>
              <a:t>△</a:t>
            </a:r>
            <a:r>
              <a:rPr lang="en-US" altLang="zh-CN" sz="2000" b="1" u="none" spc="-100" dirty="0">
                <a:latin typeface="+mn-ea"/>
                <a:ea typeface="+mn-ea"/>
              </a:rPr>
              <a:t>)</a:t>
            </a:r>
            <a:r>
              <a:rPr lang="en-US" altLang="zh-CN" sz="2200" b="1" u="none" spc="-100" dirty="0">
                <a:latin typeface="+mn-ea"/>
                <a:ea typeface="+mn-ea"/>
              </a:rPr>
              <a:t>             </a:t>
            </a:r>
            <a:r>
              <a:rPr lang="en-US" altLang="zh-CN" sz="1800" b="1" u="none" spc="-100" dirty="0">
                <a:latin typeface="+mn-ea"/>
                <a:ea typeface="+mn-ea"/>
              </a:rPr>
              <a:t>(</a:t>
            </a:r>
            <a:r>
              <a:rPr lang="zh-CN" altLang="en-US" sz="1800" b="1" u="none" spc="-100" dirty="0">
                <a:latin typeface="+mn-ea"/>
                <a:ea typeface="+mn-ea"/>
              </a:rPr>
              <a:t>按程序地址访存的组织</a:t>
            </a:r>
            <a:r>
              <a:rPr lang="en-US" altLang="zh-CN" sz="1800" b="1" u="none" spc="-100" dirty="0">
                <a:latin typeface="+mn-ea"/>
                <a:ea typeface="+mn-ea"/>
              </a:rPr>
              <a:t>)</a:t>
            </a:r>
            <a:endParaRPr lang="en-US" altLang="zh-CN" sz="2200" b="1" u="none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组成</a:t>
            </a:r>
            <a:r>
              <a:rPr lang="en-US" altLang="zh-CN" sz="2000" b="1" u="none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结构</a:t>
            </a:r>
            <a:r>
              <a:rPr lang="zh-CN" altLang="en-US" sz="2000" b="1" u="none" dirty="0">
                <a:solidFill>
                  <a:schemeClr val="tx1"/>
                </a:solidFill>
                <a:latin typeface="宋体" pitchFamily="2" charset="-122"/>
              </a:rPr>
              <a:t>、工作过程</a:t>
            </a:r>
            <a:r>
              <a:rPr lang="en-US" altLang="zh-CN" sz="2000" b="1" u="none" dirty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VM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的存储管理方式，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VM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的实现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总体要求：</a:t>
            </a:r>
            <a:r>
              <a:rPr lang="zh-CN" altLang="en-US" b="1" dirty="0">
                <a:solidFill>
                  <a:schemeClr val="accent2"/>
                </a:solidFill>
              </a:rPr>
              <a:t>可设计</a:t>
            </a:r>
            <a:r>
              <a:rPr lang="zh-CN" altLang="en-US" b="1" u="none" dirty="0"/>
              <a:t>主存、</a:t>
            </a:r>
            <a:r>
              <a:rPr lang="zh-CN" altLang="en-US" b="1" dirty="0">
                <a:solidFill>
                  <a:schemeClr val="accent2"/>
                </a:solidFill>
              </a:rPr>
              <a:t>连接</a:t>
            </a:r>
            <a:r>
              <a:rPr lang="zh-CN" altLang="en-US" b="1" u="none" dirty="0"/>
              <a:t>主存，</a:t>
            </a:r>
            <a:r>
              <a:rPr lang="zh-CN" altLang="en-US" b="1" dirty="0">
                <a:solidFill>
                  <a:schemeClr val="accent2"/>
                </a:solidFill>
              </a:rPr>
              <a:t>掌握</a:t>
            </a:r>
            <a:r>
              <a:rPr lang="zh-CN" altLang="en-US" b="1" u="none" dirty="0"/>
              <a:t>缓冲器的组成原理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" name="AutoShape 4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957070" y="1441351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45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957070" y="230544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5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957070" y="3140968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5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957070" y="4005064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45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957070" y="4797152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38"/>
          <p:cNvSpPr>
            <a:spLocks/>
          </p:cNvSpPr>
          <p:nvPr/>
        </p:nvSpPr>
        <p:spPr bwMode="auto">
          <a:xfrm>
            <a:off x="4139952" y="620689"/>
            <a:ext cx="3024336" cy="288031"/>
          </a:xfrm>
          <a:prstGeom prst="borderCallout2">
            <a:avLst>
              <a:gd name="adj1" fmla="val 54755"/>
              <a:gd name="adj2" fmla="val 18"/>
              <a:gd name="adj3" fmla="val 54584"/>
              <a:gd name="adj4" fmla="val -6891"/>
              <a:gd name="adj5" fmla="val 138613"/>
              <a:gd name="adj6" fmla="val -1953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800" b="1" u="none" dirty="0">
                <a:latin typeface="宋体" pitchFamily="2" charset="-122"/>
              </a:rPr>
              <a:t>可表示程序中</a:t>
            </a: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指令执行顺序</a:t>
            </a:r>
            <a:endParaRPr lang="en-US" altLang="zh-CN" sz="1800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76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179513" y="829161"/>
            <a:ext cx="550862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芯片的引脚组织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*数据引脚：</a:t>
            </a:r>
            <a:r>
              <a:rPr lang="zh-CN" altLang="en-US" b="1" u="none" dirty="0">
                <a:latin typeface="宋体" pitchFamily="2" charset="-122"/>
              </a:rPr>
              <a:t>有单向、双向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种方式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*地址引脚：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*控制引脚：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724"/>
          <p:cNvSpPr txBox="1">
            <a:spLocks noChangeArrowheads="1"/>
          </p:cNvSpPr>
          <p:nvPr/>
        </p:nvSpPr>
        <p:spPr bwMode="auto">
          <a:xfrm>
            <a:off x="2195736" y="1772816"/>
            <a:ext cx="6661273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单向，为</a:t>
            </a:r>
            <a:r>
              <a:rPr lang="en-US" altLang="zh-CN" b="1" u="none" dirty="0">
                <a:latin typeface="宋体" pitchFamily="2" charset="-122"/>
              </a:rPr>
              <a:t>[log</a:t>
            </a:r>
            <a:r>
              <a:rPr lang="en-US" altLang="zh-CN" b="1" u="none" baseline="-26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en-US" altLang="zh-CN" b="1" u="none" dirty="0">
                <a:latin typeface="宋体" pitchFamily="2" charset="-122"/>
              </a:rPr>
              <a:t>)]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/2</a:t>
            </a:r>
            <a:r>
              <a:rPr lang="zh-CN" altLang="en-US" b="1" u="none" dirty="0">
                <a:latin typeface="宋体" pitchFamily="2" charset="-122"/>
              </a:rPr>
              <a:t>根  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b="1" u="none" dirty="0"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次接收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itchFamily="2" charset="-122"/>
              </a:rPr>
              <a:t> </a:t>
            </a:r>
            <a:r>
              <a:rPr lang="zh-CN" altLang="en-US" sz="1800" b="1" u="none" dirty="0">
                <a:solidFill>
                  <a:srgbClr val="FF3399"/>
                </a:solidFill>
                <a:latin typeface="宋体" pitchFamily="2" charset="-122"/>
              </a:rPr>
              <a:t>提高</a:t>
            </a:r>
            <a:r>
              <a:rPr lang="zh-CN" altLang="en-US" sz="1800" b="1" u="none" dirty="0">
                <a:latin typeface="宋体" pitchFamily="2" charset="-122"/>
              </a:rPr>
              <a:t>集成度</a:t>
            </a:r>
            <a:r>
              <a:rPr lang="zh-CN" altLang="en-US" sz="1800" b="1" u="none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sz="1800" b="1" u="none" dirty="0">
                <a:latin typeface="宋体" pitchFamily="2" charset="-122"/>
              </a:rPr>
              <a:t>减少芯片面积→</a:t>
            </a:r>
            <a:r>
              <a:rPr lang="zh-CN" altLang="en-US" sz="1800" u="none" dirty="0">
                <a:latin typeface="宋体" pitchFamily="2" charset="-122"/>
              </a:rPr>
              <a:t>┘</a:t>
            </a:r>
            <a:r>
              <a:rPr lang="en-US" altLang="zh-CN" sz="1800" b="1" u="none" dirty="0">
                <a:latin typeface="宋体" pitchFamily="2" charset="-122"/>
              </a:rPr>
              <a:t>          (</a:t>
            </a:r>
            <a:r>
              <a:rPr lang="zh-CN" altLang="en-US" sz="1800" b="1" u="none" dirty="0">
                <a:latin typeface="宋体" pitchFamily="2" charset="-122"/>
              </a:rPr>
              <a:t>行地址＋列地址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9512" y="3461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芯片的组成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95736" y="2636912"/>
            <a:ext cx="6452749" cy="844847"/>
            <a:chOff x="2267495" y="2634297"/>
            <a:chExt cx="6452749" cy="844847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2267495" y="2634297"/>
              <a:ext cx="6452749" cy="8448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行地址选通</a:t>
              </a:r>
              <a:r>
                <a:rPr lang="en-US" altLang="zh-CN" b="1" u="none" dirty="0">
                  <a:latin typeface="宋体" pitchFamily="2" charset="-122"/>
                </a:rPr>
                <a:t>RAS</a:t>
              </a:r>
              <a:r>
                <a:rPr lang="zh-CN" altLang="en-US" b="1" u="none" dirty="0">
                  <a:latin typeface="宋体" pitchFamily="2" charset="-122"/>
                </a:rPr>
                <a:t>、列地址选通</a:t>
              </a:r>
              <a:r>
                <a:rPr lang="en-US" altLang="zh-CN" b="1" u="none" dirty="0">
                  <a:latin typeface="宋体" pitchFamily="2" charset="-122"/>
                </a:rPr>
                <a:t>CAS</a:t>
              </a:r>
              <a:r>
                <a:rPr lang="zh-CN" altLang="en-US" b="1" u="none" dirty="0">
                  <a:latin typeface="宋体" pitchFamily="2" charset="-122"/>
                </a:rPr>
                <a:t>、读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写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u="none" dirty="0"/>
                <a:t>Row Address Strobe</a:t>
              </a:r>
              <a:r>
                <a:rPr lang="en-US" altLang="zh-CN" sz="1800" b="1" u="none" dirty="0">
                  <a:latin typeface="宋体" pitchFamily="2" charset="-122"/>
                </a:rPr>
                <a:t>) (</a:t>
              </a:r>
              <a:r>
                <a:rPr lang="en-US" altLang="zh-CN" sz="1800" u="none" dirty="0"/>
                <a:t>Column Address Strobe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917714" y="2752126"/>
              <a:ext cx="450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6213255" y="2752126"/>
              <a:ext cx="450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7722978" y="2752126"/>
              <a:ext cx="32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1" name="组合 150"/>
          <p:cNvGrpSpPr/>
          <p:nvPr/>
        </p:nvGrpSpPr>
        <p:grpSpPr>
          <a:xfrm>
            <a:off x="467544" y="4040571"/>
            <a:ext cx="3900563" cy="1598611"/>
            <a:chOff x="857224" y="3630589"/>
            <a:chExt cx="3900563" cy="1598611"/>
          </a:xfrm>
        </p:grpSpPr>
        <p:grpSp>
          <p:nvGrpSpPr>
            <p:cNvPr id="17" name="组合 16"/>
            <p:cNvGrpSpPr/>
            <p:nvPr/>
          </p:nvGrpSpPr>
          <p:grpSpPr>
            <a:xfrm>
              <a:off x="2728986" y="4059218"/>
              <a:ext cx="2025626" cy="719140"/>
              <a:chOff x="2744376" y="3565530"/>
              <a:chExt cx="2025626" cy="719140"/>
            </a:xfrm>
          </p:grpSpPr>
          <p:sp>
            <p:nvSpPr>
              <p:cNvPr id="18" name="Line 179"/>
              <p:cNvSpPr>
                <a:spLocks noChangeShapeType="1"/>
              </p:cNvSpPr>
              <p:nvPr/>
            </p:nvSpPr>
            <p:spPr bwMode="auto">
              <a:xfrm flipH="1">
                <a:off x="2744376" y="3565530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99"/>
              <p:cNvSpPr>
                <a:spLocks noChangeShapeType="1"/>
              </p:cNvSpPr>
              <p:nvPr/>
            </p:nvSpPr>
            <p:spPr bwMode="auto">
              <a:xfrm>
                <a:off x="2888838" y="3565530"/>
                <a:ext cx="1881164" cy="0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79"/>
              <p:cNvSpPr>
                <a:spLocks noChangeShapeType="1"/>
              </p:cNvSpPr>
              <p:nvPr/>
            </p:nvSpPr>
            <p:spPr bwMode="auto">
              <a:xfrm flipH="1">
                <a:off x="3579278" y="3997332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99"/>
              <p:cNvSpPr>
                <a:spLocks noChangeShapeType="1"/>
              </p:cNvSpPr>
              <p:nvPr/>
            </p:nvSpPr>
            <p:spPr bwMode="auto">
              <a:xfrm>
                <a:off x="3723740" y="3997332"/>
                <a:ext cx="1046262" cy="0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57224" y="3630589"/>
              <a:ext cx="3900563" cy="1598611"/>
              <a:chOff x="857224" y="3138487"/>
              <a:chExt cx="3900563" cy="1598611"/>
            </a:xfrm>
          </p:grpSpPr>
          <p:sp>
            <p:nvSpPr>
              <p:cNvPr id="28" name="Line 142"/>
              <p:cNvSpPr>
                <a:spLocks noChangeShapeType="1"/>
              </p:cNvSpPr>
              <p:nvPr/>
            </p:nvSpPr>
            <p:spPr bwMode="auto">
              <a:xfrm>
                <a:off x="1504924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3"/>
              <p:cNvSpPr>
                <a:spLocks noChangeShapeType="1"/>
              </p:cNvSpPr>
              <p:nvPr/>
            </p:nvSpPr>
            <p:spPr bwMode="auto">
              <a:xfrm>
                <a:off x="1504924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44"/>
              <p:cNvSpPr>
                <a:spLocks noChangeShapeType="1"/>
              </p:cNvSpPr>
              <p:nvPr/>
            </p:nvSpPr>
            <p:spPr bwMode="auto">
              <a:xfrm>
                <a:off x="1792261" y="3138487"/>
                <a:ext cx="793750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45"/>
              <p:cNvSpPr>
                <a:spLocks noChangeShapeType="1"/>
              </p:cNvSpPr>
              <p:nvPr/>
            </p:nvSpPr>
            <p:spPr bwMode="auto">
              <a:xfrm>
                <a:off x="1792261" y="3427412"/>
                <a:ext cx="79375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46"/>
              <p:cNvSpPr>
                <a:spLocks noChangeShapeType="1"/>
              </p:cNvSpPr>
              <p:nvPr/>
            </p:nvSpPr>
            <p:spPr bwMode="auto">
              <a:xfrm>
                <a:off x="1647799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47"/>
              <p:cNvSpPr>
                <a:spLocks noChangeShapeType="1"/>
              </p:cNvSpPr>
              <p:nvPr/>
            </p:nvSpPr>
            <p:spPr bwMode="auto">
              <a:xfrm flipV="1">
                <a:off x="1647799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48"/>
              <p:cNvSpPr>
                <a:spLocks noChangeShapeType="1"/>
              </p:cNvSpPr>
              <p:nvPr/>
            </p:nvSpPr>
            <p:spPr bwMode="auto">
              <a:xfrm>
                <a:off x="1506511" y="3570290"/>
                <a:ext cx="28733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49"/>
              <p:cNvSpPr>
                <a:spLocks noChangeShapeType="1"/>
              </p:cNvSpPr>
              <p:nvPr/>
            </p:nvSpPr>
            <p:spPr bwMode="auto">
              <a:xfrm>
                <a:off x="17208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50"/>
              <p:cNvSpPr>
                <a:spLocks noChangeShapeType="1"/>
              </p:cNvSpPr>
              <p:nvPr/>
            </p:nvSpPr>
            <p:spPr bwMode="auto">
              <a:xfrm flipV="1">
                <a:off x="17208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51"/>
              <p:cNvSpPr>
                <a:spLocks noChangeShapeType="1"/>
              </p:cNvSpPr>
              <p:nvPr/>
            </p:nvSpPr>
            <p:spPr bwMode="auto">
              <a:xfrm>
                <a:off x="1793849" y="357029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52"/>
              <p:cNvSpPr>
                <a:spLocks noChangeShapeType="1"/>
              </p:cNvSpPr>
              <p:nvPr/>
            </p:nvSpPr>
            <p:spPr bwMode="auto">
              <a:xfrm flipV="1">
                <a:off x="1938310" y="3854454"/>
                <a:ext cx="790676" cy="317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53"/>
              <p:cNvSpPr>
                <a:spLocks noChangeShapeType="1"/>
              </p:cNvSpPr>
              <p:nvPr/>
            </p:nvSpPr>
            <p:spPr bwMode="auto">
              <a:xfrm>
                <a:off x="25844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54"/>
              <p:cNvSpPr>
                <a:spLocks noChangeShapeType="1"/>
              </p:cNvSpPr>
              <p:nvPr/>
            </p:nvSpPr>
            <p:spPr bwMode="auto">
              <a:xfrm flipV="1">
                <a:off x="25844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55"/>
              <p:cNvSpPr>
                <a:spLocks noChangeShapeType="1"/>
              </p:cNvSpPr>
              <p:nvPr/>
            </p:nvSpPr>
            <p:spPr bwMode="auto">
              <a:xfrm>
                <a:off x="3563888" y="3143248"/>
                <a:ext cx="9554" cy="15716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156"/>
              <p:cNvSpPr txBox="1">
                <a:spLocks noChangeArrowheads="1"/>
              </p:cNvSpPr>
              <p:nvPr/>
            </p:nvSpPr>
            <p:spPr bwMode="auto">
              <a:xfrm>
                <a:off x="857224" y="3144836"/>
                <a:ext cx="576262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solidFill>
                      <a:srgbClr val="CC3300"/>
                    </a:solidFill>
                    <a:latin typeface="宋体" pitchFamily="2" charset="-122"/>
                  </a:rPr>
                  <a:t>5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1000099" y="3597273"/>
                <a:ext cx="431800" cy="266700"/>
                <a:chOff x="2789" y="2939"/>
                <a:chExt cx="272" cy="168"/>
              </a:xfrm>
            </p:grpSpPr>
            <p:sp>
              <p:nvSpPr>
                <p:cNvPr id="7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5" name="Line 15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Text Box 160"/>
              <p:cNvSpPr txBox="1">
                <a:spLocks noChangeArrowheads="1"/>
              </p:cNvSpPr>
              <p:nvPr/>
            </p:nvSpPr>
            <p:spPr bwMode="auto">
              <a:xfrm>
                <a:off x="1792261" y="3148012"/>
                <a:ext cx="7921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7" name="Line 165"/>
              <p:cNvSpPr>
                <a:spLocks noChangeShapeType="1"/>
              </p:cNvSpPr>
              <p:nvPr/>
            </p:nvSpPr>
            <p:spPr bwMode="auto">
              <a:xfrm flipV="1">
                <a:off x="1506511" y="3998918"/>
                <a:ext cx="1224062" cy="793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70"/>
              <p:cNvSpPr>
                <a:spLocks noChangeShapeType="1"/>
              </p:cNvSpPr>
              <p:nvPr/>
            </p:nvSpPr>
            <p:spPr bwMode="auto">
              <a:xfrm>
                <a:off x="2730474" y="3140074"/>
                <a:ext cx="1770088" cy="793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71"/>
              <p:cNvSpPr>
                <a:spLocks noChangeShapeType="1"/>
              </p:cNvSpPr>
              <p:nvPr/>
            </p:nvSpPr>
            <p:spPr bwMode="auto">
              <a:xfrm flipV="1">
                <a:off x="2730474" y="3425824"/>
                <a:ext cx="1770088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72"/>
              <p:cNvSpPr>
                <a:spLocks noChangeShapeType="1"/>
              </p:cNvSpPr>
              <p:nvPr/>
            </p:nvSpPr>
            <p:spPr bwMode="auto">
              <a:xfrm>
                <a:off x="2657449" y="328453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73"/>
              <p:cNvSpPr>
                <a:spLocks noChangeShapeType="1"/>
              </p:cNvSpPr>
              <p:nvPr/>
            </p:nvSpPr>
            <p:spPr bwMode="auto">
              <a:xfrm flipV="1">
                <a:off x="2657449" y="3140075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76"/>
              <p:cNvSpPr txBox="1">
                <a:spLocks noChangeArrowheads="1"/>
              </p:cNvSpPr>
              <p:nvPr/>
            </p:nvSpPr>
            <p:spPr bwMode="auto">
              <a:xfrm>
                <a:off x="2771800" y="3148012"/>
                <a:ext cx="792162" cy="278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53" name="Line 183"/>
              <p:cNvSpPr>
                <a:spLocks noChangeShapeType="1"/>
              </p:cNvSpPr>
              <p:nvPr/>
            </p:nvSpPr>
            <p:spPr bwMode="auto">
              <a:xfrm>
                <a:off x="2659036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84"/>
              <p:cNvSpPr>
                <a:spLocks noChangeShapeType="1"/>
              </p:cNvSpPr>
              <p:nvPr/>
            </p:nvSpPr>
            <p:spPr bwMode="auto">
              <a:xfrm>
                <a:off x="1722411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85"/>
              <p:cNvSpPr>
                <a:spLocks noChangeShapeType="1"/>
              </p:cNvSpPr>
              <p:nvPr/>
            </p:nvSpPr>
            <p:spPr bwMode="auto">
              <a:xfrm>
                <a:off x="3565029" y="44275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187"/>
              <p:cNvSpPr>
                <a:spLocks noChangeShapeType="1"/>
              </p:cNvSpPr>
              <p:nvPr/>
            </p:nvSpPr>
            <p:spPr bwMode="auto">
              <a:xfrm>
                <a:off x="1506510" y="4427546"/>
                <a:ext cx="2066931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199"/>
              <p:cNvSpPr>
                <a:spLocks noChangeShapeType="1"/>
              </p:cNvSpPr>
              <p:nvPr/>
            </p:nvSpPr>
            <p:spPr bwMode="auto">
              <a:xfrm flipV="1">
                <a:off x="3573442" y="4425958"/>
                <a:ext cx="79418" cy="317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9" name="Group 223"/>
              <p:cNvGrpSpPr>
                <a:grpSpLocks/>
              </p:cNvGrpSpPr>
              <p:nvPr/>
            </p:nvGrpSpPr>
            <p:grpSpPr bwMode="auto">
              <a:xfrm>
                <a:off x="1142974" y="4470398"/>
                <a:ext cx="288925" cy="266700"/>
                <a:chOff x="566" y="3444"/>
                <a:chExt cx="182" cy="168"/>
              </a:xfrm>
            </p:grpSpPr>
            <p:sp>
              <p:nvSpPr>
                <p:cNvPr id="72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66" y="3444"/>
                  <a:ext cx="18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3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3" y="3475"/>
                  <a:ext cx="1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Group 227"/>
              <p:cNvGrpSpPr>
                <a:grpSpLocks/>
              </p:cNvGrpSpPr>
              <p:nvPr/>
            </p:nvGrpSpPr>
            <p:grpSpPr bwMode="auto">
              <a:xfrm>
                <a:off x="1000099" y="4016373"/>
                <a:ext cx="431800" cy="266700"/>
                <a:chOff x="2789" y="2939"/>
                <a:chExt cx="272" cy="168"/>
              </a:xfrm>
            </p:grpSpPr>
            <p:sp>
              <p:nvSpPr>
                <p:cNvPr id="70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1" name="Line 22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Line 177"/>
              <p:cNvSpPr>
                <a:spLocks noChangeShapeType="1"/>
              </p:cNvSpPr>
              <p:nvPr/>
            </p:nvSpPr>
            <p:spPr bwMode="auto">
              <a:xfrm>
                <a:off x="2730573" y="399891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78"/>
              <p:cNvSpPr>
                <a:spLocks noChangeShapeType="1"/>
              </p:cNvSpPr>
              <p:nvPr/>
            </p:nvSpPr>
            <p:spPr bwMode="auto">
              <a:xfrm>
                <a:off x="2873448" y="4283073"/>
                <a:ext cx="699994" cy="754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46"/>
              <p:cNvSpPr>
                <a:spLocks noChangeShapeType="1"/>
              </p:cNvSpPr>
              <p:nvPr/>
            </p:nvSpPr>
            <p:spPr bwMode="auto">
              <a:xfrm>
                <a:off x="4500562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147"/>
              <p:cNvSpPr>
                <a:spLocks noChangeShapeType="1"/>
              </p:cNvSpPr>
              <p:nvPr/>
            </p:nvSpPr>
            <p:spPr bwMode="auto">
              <a:xfrm flipV="1">
                <a:off x="4500562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49"/>
              <p:cNvSpPr>
                <a:spLocks noChangeShapeType="1"/>
              </p:cNvSpPr>
              <p:nvPr/>
            </p:nvSpPr>
            <p:spPr bwMode="auto">
              <a:xfrm>
                <a:off x="4573587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150"/>
              <p:cNvSpPr>
                <a:spLocks noChangeShapeType="1"/>
              </p:cNvSpPr>
              <p:nvPr/>
            </p:nvSpPr>
            <p:spPr bwMode="auto">
              <a:xfrm flipV="1">
                <a:off x="4573587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63"/>
              <p:cNvSpPr>
                <a:spLocks noChangeShapeType="1"/>
              </p:cNvSpPr>
              <p:nvPr/>
            </p:nvSpPr>
            <p:spPr bwMode="auto">
              <a:xfrm>
                <a:off x="4646612" y="3138487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64"/>
              <p:cNvSpPr>
                <a:spLocks noChangeShapeType="1"/>
              </p:cNvSpPr>
              <p:nvPr/>
            </p:nvSpPr>
            <p:spPr bwMode="auto">
              <a:xfrm>
                <a:off x="4649787" y="3425824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Line 188"/>
            <p:cNvSpPr>
              <a:spLocks noChangeShapeType="1"/>
            </p:cNvSpPr>
            <p:nvPr/>
          </p:nvSpPr>
          <p:spPr bwMode="auto">
            <a:xfrm flipH="1">
              <a:off x="4214810" y="4919648"/>
              <a:ext cx="144462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89"/>
            <p:cNvSpPr>
              <a:spLocks noChangeShapeType="1"/>
            </p:cNvSpPr>
            <p:nvPr/>
          </p:nvSpPr>
          <p:spPr bwMode="auto">
            <a:xfrm>
              <a:off x="4357685" y="4919648"/>
              <a:ext cx="360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78"/>
            <p:cNvSpPr>
              <a:spLocks noChangeShapeType="1"/>
            </p:cNvSpPr>
            <p:nvPr/>
          </p:nvSpPr>
          <p:spPr bwMode="auto">
            <a:xfrm>
              <a:off x="3708350" y="5206984"/>
              <a:ext cx="504212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9"/>
            <p:cNvSpPr>
              <a:spLocks noChangeShapeType="1"/>
            </p:cNvSpPr>
            <p:nvPr/>
          </p:nvSpPr>
          <p:spPr bwMode="auto">
            <a:xfrm>
              <a:off x="3705190" y="4921234"/>
              <a:ext cx="612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491880" y="3429000"/>
            <a:ext cx="5348970" cy="553998"/>
            <a:chOff x="3615518" y="2996952"/>
            <a:chExt cx="5348970" cy="553998"/>
          </a:xfrm>
        </p:grpSpPr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3615518" y="2996952"/>
              <a:ext cx="5348970" cy="55399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借用</a:t>
              </a:r>
              <a:r>
                <a:rPr lang="en-US" altLang="zh-CN" b="1" u="none" dirty="0">
                  <a:latin typeface="宋体" pitchFamily="2" charset="-122"/>
                </a:rPr>
                <a:t>RAS</a:t>
              </a:r>
              <a:r>
                <a:rPr lang="zh-CN" altLang="en-US" b="1" u="none" dirty="0">
                  <a:latin typeface="宋体" pitchFamily="2" charset="-122"/>
                </a:rPr>
                <a:t>实现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操作期间全部有效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en-US" altLang="zh-CN" sz="2000" b="1" u="none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4336874" y="3113979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2" name="组合 151"/>
          <p:cNvGrpSpPr/>
          <p:nvPr/>
        </p:nvGrpSpPr>
        <p:grpSpPr>
          <a:xfrm>
            <a:off x="4991917" y="4050096"/>
            <a:ext cx="3900563" cy="1598611"/>
            <a:chOff x="4932040" y="3630589"/>
            <a:chExt cx="3900563" cy="1598611"/>
          </a:xfrm>
        </p:grpSpPr>
        <p:grpSp>
          <p:nvGrpSpPr>
            <p:cNvPr id="95" name="组合 94"/>
            <p:cNvGrpSpPr/>
            <p:nvPr/>
          </p:nvGrpSpPr>
          <p:grpSpPr>
            <a:xfrm>
              <a:off x="4932040" y="3630589"/>
              <a:ext cx="3900563" cy="1598611"/>
              <a:chOff x="857224" y="3138487"/>
              <a:chExt cx="3900563" cy="1598611"/>
            </a:xfrm>
          </p:grpSpPr>
          <p:sp>
            <p:nvSpPr>
              <p:cNvPr id="96" name="Line 142"/>
              <p:cNvSpPr>
                <a:spLocks noChangeShapeType="1"/>
              </p:cNvSpPr>
              <p:nvPr/>
            </p:nvSpPr>
            <p:spPr bwMode="auto">
              <a:xfrm>
                <a:off x="1504924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143"/>
              <p:cNvSpPr>
                <a:spLocks noChangeShapeType="1"/>
              </p:cNvSpPr>
              <p:nvPr/>
            </p:nvSpPr>
            <p:spPr bwMode="auto">
              <a:xfrm>
                <a:off x="1504924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44"/>
              <p:cNvSpPr>
                <a:spLocks noChangeShapeType="1"/>
              </p:cNvSpPr>
              <p:nvPr/>
            </p:nvSpPr>
            <p:spPr bwMode="auto">
              <a:xfrm>
                <a:off x="1792261" y="3138487"/>
                <a:ext cx="793750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45"/>
              <p:cNvSpPr>
                <a:spLocks noChangeShapeType="1"/>
              </p:cNvSpPr>
              <p:nvPr/>
            </p:nvSpPr>
            <p:spPr bwMode="auto">
              <a:xfrm>
                <a:off x="1792261" y="3427412"/>
                <a:ext cx="79375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46"/>
              <p:cNvSpPr>
                <a:spLocks noChangeShapeType="1"/>
              </p:cNvSpPr>
              <p:nvPr/>
            </p:nvSpPr>
            <p:spPr bwMode="auto">
              <a:xfrm>
                <a:off x="1647799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147"/>
              <p:cNvSpPr>
                <a:spLocks noChangeShapeType="1"/>
              </p:cNvSpPr>
              <p:nvPr/>
            </p:nvSpPr>
            <p:spPr bwMode="auto">
              <a:xfrm flipV="1">
                <a:off x="1647799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148"/>
              <p:cNvSpPr>
                <a:spLocks noChangeShapeType="1"/>
              </p:cNvSpPr>
              <p:nvPr/>
            </p:nvSpPr>
            <p:spPr bwMode="auto">
              <a:xfrm>
                <a:off x="1506511" y="3570290"/>
                <a:ext cx="28733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149"/>
              <p:cNvSpPr>
                <a:spLocks noChangeShapeType="1"/>
              </p:cNvSpPr>
              <p:nvPr/>
            </p:nvSpPr>
            <p:spPr bwMode="auto">
              <a:xfrm>
                <a:off x="17208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150"/>
              <p:cNvSpPr>
                <a:spLocks noChangeShapeType="1"/>
              </p:cNvSpPr>
              <p:nvPr/>
            </p:nvSpPr>
            <p:spPr bwMode="auto">
              <a:xfrm flipV="1">
                <a:off x="17208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151"/>
              <p:cNvSpPr>
                <a:spLocks noChangeShapeType="1"/>
              </p:cNvSpPr>
              <p:nvPr/>
            </p:nvSpPr>
            <p:spPr bwMode="auto">
              <a:xfrm>
                <a:off x="1793849" y="357029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52"/>
              <p:cNvSpPr>
                <a:spLocks noChangeShapeType="1"/>
              </p:cNvSpPr>
              <p:nvPr/>
            </p:nvSpPr>
            <p:spPr bwMode="auto">
              <a:xfrm>
                <a:off x="1938310" y="3857627"/>
                <a:ext cx="720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153"/>
              <p:cNvSpPr>
                <a:spLocks noChangeShapeType="1"/>
              </p:cNvSpPr>
              <p:nvPr/>
            </p:nvSpPr>
            <p:spPr bwMode="auto">
              <a:xfrm>
                <a:off x="25844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154"/>
              <p:cNvSpPr>
                <a:spLocks noChangeShapeType="1"/>
              </p:cNvSpPr>
              <p:nvPr/>
            </p:nvSpPr>
            <p:spPr bwMode="auto">
              <a:xfrm flipV="1">
                <a:off x="25844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155"/>
              <p:cNvSpPr>
                <a:spLocks noChangeShapeType="1"/>
              </p:cNvSpPr>
              <p:nvPr/>
            </p:nvSpPr>
            <p:spPr bwMode="auto">
              <a:xfrm>
                <a:off x="3563888" y="3143248"/>
                <a:ext cx="9554" cy="15716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Text Box 156"/>
              <p:cNvSpPr txBox="1">
                <a:spLocks noChangeArrowheads="1"/>
              </p:cNvSpPr>
              <p:nvPr/>
            </p:nvSpPr>
            <p:spPr bwMode="auto">
              <a:xfrm>
                <a:off x="857224" y="3144836"/>
                <a:ext cx="576262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solidFill>
                      <a:srgbClr val="CC3300"/>
                    </a:solidFill>
                    <a:latin typeface="宋体" pitchFamily="2" charset="-122"/>
                  </a:rPr>
                  <a:t>5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111" name="Group 226"/>
              <p:cNvGrpSpPr>
                <a:grpSpLocks/>
              </p:cNvGrpSpPr>
              <p:nvPr/>
            </p:nvGrpSpPr>
            <p:grpSpPr bwMode="auto">
              <a:xfrm>
                <a:off x="1000099" y="3597273"/>
                <a:ext cx="431800" cy="266700"/>
                <a:chOff x="2789" y="2939"/>
                <a:chExt cx="272" cy="168"/>
              </a:xfrm>
            </p:grpSpPr>
            <p:sp>
              <p:nvSpPr>
                <p:cNvPr id="13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9" name="Line 15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" name="Text Box 160"/>
              <p:cNvSpPr txBox="1">
                <a:spLocks noChangeArrowheads="1"/>
              </p:cNvSpPr>
              <p:nvPr/>
            </p:nvSpPr>
            <p:spPr bwMode="auto">
              <a:xfrm>
                <a:off x="1792261" y="3148012"/>
                <a:ext cx="7921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3" name="Line 165"/>
              <p:cNvSpPr>
                <a:spLocks noChangeShapeType="1"/>
              </p:cNvSpPr>
              <p:nvPr/>
            </p:nvSpPr>
            <p:spPr bwMode="auto">
              <a:xfrm flipV="1">
                <a:off x="1506511" y="4016372"/>
                <a:ext cx="1224062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70"/>
              <p:cNvSpPr>
                <a:spLocks noChangeShapeType="1"/>
              </p:cNvSpPr>
              <p:nvPr/>
            </p:nvSpPr>
            <p:spPr bwMode="auto">
              <a:xfrm>
                <a:off x="2730474" y="3140074"/>
                <a:ext cx="1770088" cy="793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71"/>
              <p:cNvSpPr>
                <a:spLocks noChangeShapeType="1"/>
              </p:cNvSpPr>
              <p:nvPr/>
            </p:nvSpPr>
            <p:spPr bwMode="auto">
              <a:xfrm flipV="1">
                <a:off x="2730474" y="3425824"/>
                <a:ext cx="1770088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72"/>
              <p:cNvSpPr>
                <a:spLocks noChangeShapeType="1"/>
              </p:cNvSpPr>
              <p:nvPr/>
            </p:nvSpPr>
            <p:spPr bwMode="auto">
              <a:xfrm>
                <a:off x="2657449" y="328453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173"/>
              <p:cNvSpPr>
                <a:spLocks noChangeShapeType="1"/>
              </p:cNvSpPr>
              <p:nvPr/>
            </p:nvSpPr>
            <p:spPr bwMode="auto">
              <a:xfrm flipV="1">
                <a:off x="2657449" y="3140075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Text Box 176"/>
              <p:cNvSpPr txBox="1">
                <a:spLocks noChangeArrowheads="1"/>
              </p:cNvSpPr>
              <p:nvPr/>
            </p:nvSpPr>
            <p:spPr bwMode="auto">
              <a:xfrm>
                <a:off x="2771800" y="3148012"/>
                <a:ext cx="792162" cy="278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9" name="Line 183"/>
              <p:cNvSpPr>
                <a:spLocks noChangeShapeType="1"/>
              </p:cNvSpPr>
              <p:nvPr/>
            </p:nvSpPr>
            <p:spPr bwMode="auto">
              <a:xfrm>
                <a:off x="2659036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184"/>
              <p:cNvSpPr>
                <a:spLocks noChangeShapeType="1"/>
              </p:cNvSpPr>
              <p:nvPr/>
            </p:nvSpPr>
            <p:spPr bwMode="auto">
              <a:xfrm>
                <a:off x="1722411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185"/>
              <p:cNvSpPr>
                <a:spLocks noChangeShapeType="1"/>
              </p:cNvSpPr>
              <p:nvPr/>
            </p:nvSpPr>
            <p:spPr bwMode="auto">
              <a:xfrm>
                <a:off x="3565029" y="44275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187"/>
              <p:cNvSpPr>
                <a:spLocks noChangeShapeType="1"/>
              </p:cNvSpPr>
              <p:nvPr/>
            </p:nvSpPr>
            <p:spPr bwMode="auto">
              <a:xfrm>
                <a:off x="1506510" y="4427546"/>
                <a:ext cx="2066931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199"/>
              <p:cNvSpPr>
                <a:spLocks noChangeShapeType="1"/>
              </p:cNvSpPr>
              <p:nvPr/>
            </p:nvSpPr>
            <p:spPr bwMode="auto">
              <a:xfrm flipV="1">
                <a:off x="3573442" y="4425958"/>
                <a:ext cx="79418" cy="317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4" name="Group 223"/>
              <p:cNvGrpSpPr>
                <a:grpSpLocks/>
              </p:cNvGrpSpPr>
              <p:nvPr/>
            </p:nvGrpSpPr>
            <p:grpSpPr bwMode="auto">
              <a:xfrm>
                <a:off x="1142974" y="4470398"/>
                <a:ext cx="288925" cy="266700"/>
                <a:chOff x="566" y="3444"/>
                <a:chExt cx="182" cy="168"/>
              </a:xfrm>
            </p:grpSpPr>
            <p:sp>
              <p:nvSpPr>
                <p:cNvPr id="136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66" y="3444"/>
                  <a:ext cx="18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7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3" y="3475"/>
                  <a:ext cx="1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227"/>
              <p:cNvGrpSpPr>
                <a:grpSpLocks/>
              </p:cNvGrpSpPr>
              <p:nvPr/>
            </p:nvGrpSpPr>
            <p:grpSpPr bwMode="auto">
              <a:xfrm>
                <a:off x="1000099" y="4016373"/>
                <a:ext cx="431800" cy="266700"/>
                <a:chOff x="2789" y="2939"/>
                <a:chExt cx="272" cy="168"/>
              </a:xfrm>
            </p:grpSpPr>
            <p:sp>
              <p:nvSpPr>
                <p:cNvPr id="13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5" name="Line 22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6" name="Line 177"/>
              <p:cNvSpPr>
                <a:spLocks noChangeShapeType="1"/>
              </p:cNvSpPr>
              <p:nvPr/>
            </p:nvSpPr>
            <p:spPr bwMode="auto">
              <a:xfrm>
                <a:off x="2730573" y="400818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178"/>
              <p:cNvSpPr>
                <a:spLocks noChangeShapeType="1"/>
              </p:cNvSpPr>
              <p:nvPr/>
            </p:nvSpPr>
            <p:spPr bwMode="auto">
              <a:xfrm>
                <a:off x="2873448" y="4295774"/>
                <a:ext cx="69521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146"/>
              <p:cNvSpPr>
                <a:spLocks noChangeShapeType="1"/>
              </p:cNvSpPr>
              <p:nvPr/>
            </p:nvSpPr>
            <p:spPr bwMode="auto">
              <a:xfrm>
                <a:off x="4500562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147"/>
              <p:cNvSpPr>
                <a:spLocks noChangeShapeType="1"/>
              </p:cNvSpPr>
              <p:nvPr/>
            </p:nvSpPr>
            <p:spPr bwMode="auto">
              <a:xfrm flipV="1">
                <a:off x="4500562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49"/>
              <p:cNvSpPr>
                <a:spLocks noChangeShapeType="1"/>
              </p:cNvSpPr>
              <p:nvPr/>
            </p:nvSpPr>
            <p:spPr bwMode="auto">
              <a:xfrm>
                <a:off x="4573587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50"/>
              <p:cNvSpPr>
                <a:spLocks noChangeShapeType="1"/>
              </p:cNvSpPr>
              <p:nvPr/>
            </p:nvSpPr>
            <p:spPr bwMode="auto">
              <a:xfrm flipV="1">
                <a:off x="4573587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63"/>
              <p:cNvSpPr>
                <a:spLocks noChangeShapeType="1"/>
              </p:cNvSpPr>
              <p:nvPr/>
            </p:nvSpPr>
            <p:spPr bwMode="auto">
              <a:xfrm>
                <a:off x="4646612" y="3138487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164"/>
              <p:cNvSpPr>
                <a:spLocks noChangeShapeType="1"/>
              </p:cNvSpPr>
              <p:nvPr/>
            </p:nvSpPr>
            <p:spPr bwMode="auto">
              <a:xfrm>
                <a:off x="4649787" y="3425824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0" name="Line 188"/>
            <p:cNvSpPr>
              <a:spLocks noChangeShapeType="1"/>
            </p:cNvSpPr>
            <p:nvPr/>
          </p:nvSpPr>
          <p:spPr bwMode="auto">
            <a:xfrm flipH="1">
              <a:off x="8289626" y="4919648"/>
              <a:ext cx="144462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89"/>
            <p:cNvSpPr>
              <a:spLocks noChangeShapeType="1"/>
            </p:cNvSpPr>
            <p:nvPr/>
          </p:nvSpPr>
          <p:spPr bwMode="auto">
            <a:xfrm>
              <a:off x="8432501" y="4919648"/>
              <a:ext cx="360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78"/>
            <p:cNvSpPr>
              <a:spLocks noChangeShapeType="1"/>
            </p:cNvSpPr>
            <p:nvPr/>
          </p:nvSpPr>
          <p:spPr bwMode="auto">
            <a:xfrm>
              <a:off x="7783166" y="5206984"/>
              <a:ext cx="504212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99"/>
            <p:cNvSpPr>
              <a:spLocks noChangeShapeType="1"/>
            </p:cNvSpPr>
            <p:nvPr/>
          </p:nvSpPr>
          <p:spPr bwMode="auto">
            <a:xfrm>
              <a:off x="7780006" y="4921234"/>
              <a:ext cx="612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6702600" y="4066750"/>
              <a:ext cx="2126828" cy="720877"/>
              <a:chOff x="2658942" y="3570289"/>
              <a:chExt cx="2126828" cy="720877"/>
            </a:xfrm>
          </p:grpSpPr>
          <p:sp>
            <p:nvSpPr>
              <p:cNvPr id="145" name="Line 179"/>
              <p:cNvSpPr>
                <a:spLocks noChangeShapeType="1"/>
              </p:cNvSpPr>
              <p:nvPr/>
            </p:nvSpPr>
            <p:spPr bwMode="auto">
              <a:xfrm flipH="1">
                <a:off x="4243118" y="3570290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181"/>
              <p:cNvSpPr>
                <a:spLocks noChangeShapeType="1"/>
              </p:cNvSpPr>
              <p:nvPr/>
            </p:nvSpPr>
            <p:spPr bwMode="auto">
              <a:xfrm>
                <a:off x="4387134" y="3570289"/>
                <a:ext cx="398636" cy="191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182"/>
              <p:cNvSpPr>
                <a:spLocks noChangeShapeType="1"/>
              </p:cNvSpPr>
              <p:nvPr/>
            </p:nvSpPr>
            <p:spPr bwMode="auto">
              <a:xfrm>
                <a:off x="4390430" y="3994560"/>
                <a:ext cx="39273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180"/>
              <p:cNvSpPr>
                <a:spLocks noChangeShapeType="1"/>
              </p:cNvSpPr>
              <p:nvPr/>
            </p:nvSpPr>
            <p:spPr bwMode="auto">
              <a:xfrm flipH="1">
                <a:off x="4243118" y="3998918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152"/>
              <p:cNvSpPr>
                <a:spLocks noChangeShapeType="1"/>
              </p:cNvSpPr>
              <p:nvPr/>
            </p:nvSpPr>
            <p:spPr bwMode="auto">
              <a:xfrm>
                <a:off x="2658942" y="3857628"/>
                <a:ext cx="158702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178"/>
              <p:cNvSpPr>
                <a:spLocks noChangeShapeType="1"/>
              </p:cNvSpPr>
              <p:nvPr/>
            </p:nvSpPr>
            <p:spPr bwMode="auto">
              <a:xfrm>
                <a:off x="3604600" y="4286807"/>
                <a:ext cx="641368" cy="4359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5" name="Text Box 33"/>
          <p:cNvSpPr txBox="1">
            <a:spLocks noChangeArrowheads="1"/>
          </p:cNvSpPr>
          <p:nvPr/>
        </p:nvSpPr>
        <p:spPr bwMode="auto">
          <a:xfrm>
            <a:off x="179513" y="3429000"/>
            <a:ext cx="353528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片选功能的实现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刷新功能的实现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3492500" y="5711190"/>
            <a:ext cx="15115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稍后讨论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4499992" y="4558095"/>
            <a:ext cx="346681" cy="649288"/>
          </a:xfrm>
          <a:prstGeom prst="rightArrow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5" grpId="0"/>
      <p:bldP spid="15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8338-A241-4928-9022-A5733127714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09865" name="Text Box 617"/>
          <p:cNvSpPr txBox="1">
            <a:spLocks noChangeArrowheads="1"/>
          </p:cNvSpPr>
          <p:nvPr/>
        </p:nvSpPr>
        <p:spPr bwMode="auto">
          <a:xfrm>
            <a:off x="179388" y="404664"/>
            <a:ext cx="8785225" cy="174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芯片的基本组成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包括存储矩阵、地址译码器、读写电路等，     </a:t>
            </a:r>
            <a:r>
              <a:rPr lang="zh-CN" altLang="en-US" sz="1800" b="1" u="none" dirty="0">
                <a:latin typeface="宋体" pitchFamily="2" charset="-122"/>
              </a:rPr>
              <a:t>←类似于</a:t>
            </a:r>
            <a:r>
              <a:rPr lang="en-US" altLang="zh-CN" sz="1800" b="1" u="none" dirty="0">
                <a:latin typeface="宋体" pitchFamily="2" charset="-122"/>
              </a:rPr>
              <a:t>SRAM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zh-CN" altLang="en-US" b="1" u="none" dirty="0">
                <a:latin typeface="宋体" pitchFamily="2" charset="-122"/>
              </a:rPr>
              <a:t>以及地址锁存器、时序控制电路、再生电路     </a:t>
            </a:r>
            <a:r>
              <a:rPr lang="zh-CN" altLang="en-US" sz="1800" b="1" u="none" dirty="0">
                <a:latin typeface="宋体" pitchFamily="2" charset="-122"/>
              </a:rPr>
              <a:t>←与</a:t>
            </a:r>
            <a:r>
              <a:rPr lang="en-US" altLang="zh-CN" sz="1800" b="1" u="none" dirty="0">
                <a:latin typeface="宋体" pitchFamily="2" charset="-122"/>
              </a:rPr>
              <a:t>SRAM</a:t>
            </a:r>
            <a:r>
              <a:rPr lang="zh-CN" altLang="en-US" sz="1800" b="1" u="none" dirty="0">
                <a:latin typeface="宋体" pitchFamily="2" charset="-122"/>
              </a:rPr>
              <a:t>不同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(</a:t>
            </a:r>
            <a:r>
              <a:rPr lang="zh-CN" altLang="en-US" sz="1800" b="1" u="none" dirty="0">
                <a:latin typeface="宋体" pitchFamily="2" charset="-122"/>
              </a:rPr>
              <a:t>边沿触发</a:t>
            </a:r>
            <a:r>
              <a:rPr lang="en-US" altLang="zh-CN" sz="1800" b="1" u="none" dirty="0">
                <a:latin typeface="宋体" pitchFamily="2" charset="-122"/>
              </a:rPr>
              <a:t>)      (3</a:t>
            </a:r>
            <a:r>
              <a:rPr lang="zh-CN" altLang="en-US" sz="1800" b="1" u="none" dirty="0">
                <a:latin typeface="宋体" pitchFamily="2" charset="-122"/>
              </a:rPr>
              <a:t>个信号串联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105" name="AutoShape 331"/>
          <p:cNvSpPr>
            <a:spLocks/>
          </p:cNvSpPr>
          <p:nvPr/>
        </p:nvSpPr>
        <p:spPr bwMode="auto">
          <a:xfrm>
            <a:off x="7452320" y="3933652"/>
            <a:ext cx="1547664" cy="286171"/>
          </a:xfrm>
          <a:prstGeom prst="borderCallout2">
            <a:avLst>
              <a:gd name="adj1" fmla="val 50061"/>
              <a:gd name="adj2" fmla="val 82"/>
              <a:gd name="adj3" fmla="val 48286"/>
              <a:gd name="adj4" fmla="val -8675"/>
              <a:gd name="adj5" fmla="val 121611"/>
              <a:gd name="adj6" fmla="val -31119"/>
            </a:avLst>
          </a:prstGeom>
          <a:solidFill>
            <a:srgbClr val="CCFFFF"/>
          </a:solidFill>
          <a:ln w="1270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破坏性读所需</a:t>
            </a:r>
          </a:p>
        </p:txBody>
      </p:sp>
      <p:sp>
        <p:nvSpPr>
          <p:cNvPr id="107" name="AutoShape 7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95536" y="3860626"/>
            <a:ext cx="1944216" cy="1411313"/>
            <a:chOff x="467544" y="3428578"/>
            <a:chExt cx="1944216" cy="1411313"/>
          </a:xfrm>
        </p:grpSpPr>
        <p:sp>
          <p:nvSpPr>
            <p:cNvPr id="104" name="AutoShape 331"/>
            <p:cNvSpPr>
              <a:spLocks/>
            </p:cNvSpPr>
            <p:nvPr/>
          </p:nvSpPr>
          <p:spPr bwMode="auto">
            <a:xfrm>
              <a:off x="467544" y="3428578"/>
              <a:ext cx="1299564" cy="576485"/>
            </a:xfrm>
            <a:prstGeom prst="borderCallout2">
              <a:avLst>
                <a:gd name="adj1" fmla="val 50061"/>
                <a:gd name="adj2" fmla="val 101729"/>
                <a:gd name="adj3" fmla="val 50061"/>
                <a:gd name="adj4" fmla="val 116563"/>
                <a:gd name="adj5" fmla="val -23720"/>
                <a:gd name="adj6" fmla="val 166319"/>
              </a:avLst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 type="none" w="sm" len="med"/>
              <a:tailEnd type="arrow" w="med" len="med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+mn-ea"/>
                  <a:ea typeface="+mn-ea"/>
                </a:rPr>
                <a:t>地址分两次接收所需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>
              <a:off x="1153330" y="4484856"/>
              <a:ext cx="1258430" cy="3550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9" name="直接箭头连接符 108"/>
            <p:cNvCxnSpPr>
              <a:stCxn id="104" idx="1"/>
            </p:cNvCxnSpPr>
            <p:nvPr/>
          </p:nvCxnSpPr>
          <p:spPr bwMode="auto">
            <a:xfrm>
              <a:off x="1117326" y="4005063"/>
              <a:ext cx="36004" cy="4936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202" name="组合 201"/>
          <p:cNvGrpSpPr/>
          <p:nvPr/>
        </p:nvGrpSpPr>
        <p:grpSpPr>
          <a:xfrm>
            <a:off x="1402233" y="2204864"/>
            <a:ext cx="5906071" cy="4032250"/>
            <a:chOff x="1474788" y="1845022"/>
            <a:chExt cx="5906071" cy="4032250"/>
          </a:xfrm>
        </p:grpSpPr>
        <p:sp>
          <p:nvSpPr>
            <p:cNvPr id="203" name="Rectangle 647"/>
            <p:cNvSpPr>
              <a:spLocks noChangeArrowheads="1"/>
            </p:cNvSpPr>
            <p:nvPr/>
          </p:nvSpPr>
          <p:spPr bwMode="auto">
            <a:xfrm>
              <a:off x="3852864" y="4221013"/>
              <a:ext cx="3025773" cy="432297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tIns="0" anchor="t" anchorCtr="0"/>
            <a:lstStyle/>
            <a:p>
              <a:r>
                <a:rPr lang="en-US" altLang="zh-CN" sz="1800" b="1" u="none" dirty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>
                  <a:latin typeface="+mn-ea"/>
                  <a:ea typeface="+mn-ea"/>
                </a:rPr>
                <a:t>门</a:t>
              </a:r>
            </a:p>
          </p:txBody>
        </p:sp>
        <p:sp>
          <p:nvSpPr>
            <p:cNvPr id="204" name="Rectangle 625"/>
            <p:cNvSpPr>
              <a:spLocks noChangeArrowheads="1"/>
            </p:cNvSpPr>
            <p:nvPr/>
          </p:nvSpPr>
          <p:spPr bwMode="auto">
            <a:xfrm>
              <a:off x="2267744" y="1845022"/>
              <a:ext cx="5113115" cy="4032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Text Box 626"/>
            <p:cNvSpPr txBox="1">
              <a:spLocks noChangeArrowheads="1"/>
            </p:cNvSpPr>
            <p:nvPr/>
          </p:nvSpPr>
          <p:spPr bwMode="auto">
            <a:xfrm>
              <a:off x="3492501" y="2062510"/>
              <a:ext cx="360363" cy="11509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X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06" name="Line 627"/>
            <p:cNvSpPr>
              <a:spLocks noChangeShapeType="1"/>
            </p:cNvSpPr>
            <p:nvPr/>
          </p:nvSpPr>
          <p:spPr bwMode="auto">
            <a:xfrm>
              <a:off x="2195513" y="2637185"/>
              <a:ext cx="5048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Text Box 628"/>
            <p:cNvSpPr txBox="1">
              <a:spLocks noChangeArrowheads="1"/>
            </p:cNvSpPr>
            <p:nvPr/>
          </p:nvSpPr>
          <p:spPr bwMode="auto">
            <a:xfrm>
              <a:off x="2411264" y="4365972"/>
              <a:ext cx="11509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缓冲器</a:t>
              </a:r>
            </a:p>
          </p:txBody>
        </p:sp>
        <p:sp>
          <p:nvSpPr>
            <p:cNvPr id="208" name="Line 629"/>
            <p:cNvSpPr>
              <a:spLocks noChangeShapeType="1"/>
            </p:cNvSpPr>
            <p:nvPr/>
          </p:nvSpPr>
          <p:spPr bwMode="auto">
            <a:xfrm>
              <a:off x="1979960" y="4551163"/>
              <a:ext cx="431800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630"/>
            <p:cNvSpPr>
              <a:spLocks noChangeShapeType="1"/>
            </p:cNvSpPr>
            <p:nvPr/>
          </p:nvSpPr>
          <p:spPr bwMode="auto">
            <a:xfrm flipV="1">
              <a:off x="1979464" y="5013672"/>
              <a:ext cx="5032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Text Box 631"/>
            <p:cNvSpPr txBox="1">
              <a:spLocks noChangeArrowheads="1"/>
            </p:cNvSpPr>
            <p:nvPr/>
          </p:nvSpPr>
          <p:spPr bwMode="auto">
            <a:xfrm>
              <a:off x="4932363" y="4725640"/>
              <a:ext cx="19431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11" name="Line 632"/>
            <p:cNvSpPr>
              <a:spLocks noChangeShapeType="1"/>
            </p:cNvSpPr>
            <p:nvPr/>
          </p:nvSpPr>
          <p:spPr bwMode="auto">
            <a:xfrm flipV="1">
              <a:off x="5580063" y="5012977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Text Box 633"/>
            <p:cNvSpPr txBox="1">
              <a:spLocks noChangeArrowheads="1"/>
            </p:cNvSpPr>
            <p:nvPr/>
          </p:nvSpPr>
          <p:spPr bwMode="auto">
            <a:xfrm>
              <a:off x="5726113" y="4941540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13" name="Line 634"/>
            <p:cNvSpPr>
              <a:spLocks noChangeShapeType="1"/>
            </p:cNvSpPr>
            <p:nvPr/>
          </p:nvSpPr>
          <p:spPr bwMode="auto">
            <a:xfrm flipH="1" flipV="1">
              <a:off x="6300788" y="501297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635"/>
            <p:cNvSpPr>
              <a:spLocks noChangeShapeType="1"/>
            </p:cNvSpPr>
            <p:nvPr/>
          </p:nvSpPr>
          <p:spPr bwMode="auto">
            <a:xfrm flipV="1">
              <a:off x="3563938" y="4555474"/>
              <a:ext cx="2879725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Text Box 636"/>
            <p:cNvSpPr txBox="1">
              <a:spLocks noChangeArrowheads="1"/>
            </p:cNvSpPr>
            <p:nvPr/>
          </p:nvSpPr>
          <p:spPr bwMode="auto">
            <a:xfrm>
              <a:off x="1690539" y="4436219"/>
              <a:ext cx="360363" cy="2170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D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216" name="Text Box 637"/>
            <p:cNvSpPr txBox="1">
              <a:spLocks noChangeArrowheads="1"/>
            </p:cNvSpPr>
            <p:nvPr/>
          </p:nvSpPr>
          <p:spPr bwMode="auto">
            <a:xfrm>
              <a:off x="5292726" y="4190335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217" name="Line 639"/>
            <p:cNvSpPr>
              <a:spLocks noChangeShapeType="1"/>
            </p:cNvSpPr>
            <p:nvPr/>
          </p:nvSpPr>
          <p:spPr bwMode="auto">
            <a:xfrm>
              <a:off x="4643438" y="4334797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640"/>
            <p:cNvSpPr>
              <a:spLocks noChangeShapeType="1"/>
            </p:cNvSpPr>
            <p:nvPr/>
          </p:nvSpPr>
          <p:spPr bwMode="auto">
            <a:xfrm>
              <a:off x="4786313" y="426336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641"/>
            <p:cNvSpPr>
              <a:spLocks noChangeShapeType="1"/>
            </p:cNvSpPr>
            <p:nvPr/>
          </p:nvSpPr>
          <p:spPr bwMode="auto">
            <a:xfrm>
              <a:off x="4643438" y="4407822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642"/>
            <p:cNvSpPr>
              <a:spLocks noChangeShapeType="1"/>
            </p:cNvSpPr>
            <p:nvPr/>
          </p:nvSpPr>
          <p:spPr bwMode="auto">
            <a:xfrm>
              <a:off x="4857751" y="430146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643"/>
            <p:cNvSpPr>
              <a:spLocks noChangeShapeType="1"/>
            </p:cNvSpPr>
            <p:nvPr/>
          </p:nvSpPr>
          <p:spPr bwMode="auto">
            <a:xfrm>
              <a:off x="4859338" y="4363372"/>
              <a:ext cx="1444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644"/>
            <p:cNvSpPr>
              <a:spLocks noChangeShapeType="1"/>
            </p:cNvSpPr>
            <p:nvPr/>
          </p:nvSpPr>
          <p:spPr bwMode="auto">
            <a:xfrm>
              <a:off x="5003801" y="4363372"/>
              <a:ext cx="0" cy="36226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646"/>
            <p:cNvSpPr>
              <a:spLocks noChangeShapeType="1"/>
            </p:cNvSpPr>
            <p:nvPr/>
          </p:nvSpPr>
          <p:spPr bwMode="auto">
            <a:xfrm>
              <a:off x="4643438" y="4406235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Rectangle 647"/>
            <p:cNvSpPr>
              <a:spLocks noChangeArrowheads="1"/>
            </p:cNvSpPr>
            <p:nvPr/>
          </p:nvSpPr>
          <p:spPr bwMode="auto">
            <a:xfrm>
              <a:off x="4427538" y="2062510"/>
              <a:ext cx="2592388" cy="1439863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Line 648"/>
            <p:cNvSpPr>
              <a:spLocks noChangeShapeType="1"/>
            </p:cNvSpPr>
            <p:nvPr/>
          </p:nvSpPr>
          <p:spPr bwMode="auto">
            <a:xfrm>
              <a:off x="3851276" y="2132360"/>
              <a:ext cx="288131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Text Box 649"/>
            <p:cNvSpPr txBox="1">
              <a:spLocks noChangeArrowheads="1"/>
            </p:cNvSpPr>
            <p:nvPr/>
          </p:nvSpPr>
          <p:spPr bwMode="auto">
            <a:xfrm>
              <a:off x="4786313" y="2638772"/>
              <a:ext cx="4318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227" name="Line 650"/>
            <p:cNvSpPr>
              <a:spLocks noChangeShapeType="1"/>
            </p:cNvSpPr>
            <p:nvPr/>
          </p:nvSpPr>
          <p:spPr bwMode="auto">
            <a:xfrm>
              <a:off x="4930776" y="213394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Rectangle 651"/>
            <p:cNvSpPr>
              <a:spLocks noChangeArrowheads="1"/>
            </p:cNvSpPr>
            <p:nvPr/>
          </p:nvSpPr>
          <p:spPr bwMode="auto">
            <a:xfrm>
              <a:off x="4787901" y="2206972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" name="Line 652"/>
            <p:cNvSpPr>
              <a:spLocks noChangeShapeType="1"/>
            </p:cNvSpPr>
            <p:nvPr/>
          </p:nvSpPr>
          <p:spPr bwMode="auto">
            <a:xfrm>
              <a:off x="4643438" y="227841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653"/>
            <p:cNvSpPr>
              <a:spLocks noChangeShapeType="1"/>
            </p:cNvSpPr>
            <p:nvPr/>
          </p:nvSpPr>
          <p:spPr bwMode="auto">
            <a:xfrm>
              <a:off x="3851276" y="3140422"/>
              <a:ext cx="288131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654"/>
            <p:cNvSpPr>
              <a:spLocks noChangeShapeType="1"/>
            </p:cNvSpPr>
            <p:nvPr/>
          </p:nvSpPr>
          <p:spPr bwMode="auto">
            <a:xfrm>
              <a:off x="4930776" y="3142010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655"/>
            <p:cNvSpPr>
              <a:spLocks noChangeShapeType="1"/>
            </p:cNvSpPr>
            <p:nvPr/>
          </p:nvSpPr>
          <p:spPr bwMode="auto">
            <a:xfrm>
              <a:off x="4643438" y="328647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Text Box 656"/>
            <p:cNvSpPr txBox="1">
              <a:spLocks noChangeArrowheads="1"/>
            </p:cNvSpPr>
            <p:nvPr/>
          </p:nvSpPr>
          <p:spPr bwMode="auto">
            <a:xfrm>
              <a:off x="5364163" y="3142010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……</a:t>
              </a:r>
            </a:p>
          </p:txBody>
        </p:sp>
        <p:sp>
          <p:nvSpPr>
            <p:cNvPr id="234" name="Text Box 657"/>
            <p:cNvSpPr txBox="1">
              <a:spLocks noChangeArrowheads="1"/>
            </p:cNvSpPr>
            <p:nvPr/>
          </p:nvSpPr>
          <p:spPr bwMode="auto">
            <a:xfrm>
              <a:off x="5364163" y="2133947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……</a:t>
              </a:r>
            </a:p>
          </p:txBody>
        </p:sp>
        <p:sp>
          <p:nvSpPr>
            <p:cNvPr id="235" name="Text Box 660"/>
            <p:cNvSpPr txBox="1">
              <a:spLocks noChangeArrowheads="1"/>
            </p:cNvSpPr>
            <p:nvPr/>
          </p:nvSpPr>
          <p:spPr bwMode="auto">
            <a:xfrm>
              <a:off x="5364163" y="2710210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64×64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236" name="Rectangle 661"/>
            <p:cNvSpPr>
              <a:spLocks noChangeArrowheads="1"/>
            </p:cNvSpPr>
            <p:nvPr/>
          </p:nvSpPr>
          <p:spPr bwMode="auto">
            <a:xfrm>
              <a:off x="4787901" y="3213447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Line 662"/>
            <p:cNvSpPr>
              <a:spLocks noChangeShapeType="1"/>
            </p:cNvSpPr>
            <p:nvPr/>
          </p:nvSpPr>
          <p:spPr bwMode="auto">
            <a:xfrm flipH="1">
              <a:off x="4643437" y="4150073"/>
              <a:ext cx="1" cy="184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Text Box 663"/>
            <p:cNvSpPr txBox="1">
              <a:spLocks noChangeArrowheads="1"/>
            </p:cNvSpPr>
            <p:nvPr/>
          </p:nvSpPr>
          <p:spPr bwMode="auto">
            <a:xfrm>
              <a:off x="4429126" y="3215035"/>
              <a:ext cx="2143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239" name="Line 664"/>
            <p:cNvSpPr>
              <a:spLocks noChangeShapeType="1"/>
            </p:cNvSpPr>
            <p:nvPr/>
          </p:nvSpPr>
          <p:spPr bwMode="auto">
            <a:xfrm>
              <a:off x="4643438" y="2278410"/>
              <a:ext cx="0" cy="1295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665"/>
            <p:cNvSpPr>
              <a:spLocks noChangeShapeType="1"/>
            </p:cNvSpPr>
            <p:nvPr/>
          </p:nvSpPr>
          <p:spPr bwMode="auto">
            <a:xfrm>
              <a:off x="6445251" y="433462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666"/>
            <p:cNvSpPr>
              <a:spLocks noChangeShapeType="1"/>
            </p:cNvSpPr>
            <p:nvPr/>
          </p:nvSpPr>
          <p:spPr bwMode="auto">
            <a:xfrm>
              <a:off x="6588126" y="426336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67"/>
            <p:cNvSpPr>
              <a:spLocks noChangeShapeType="1"/>
            </p:cNvSpPr>
            <p:nvPr/>
          </p:nvSpPr>
          <p:spPr bwMode="auto">
            <a:xfrm>
              <a:off x="6445251" y="4407822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668"/>
            <p:cNvSpPr>
              <a:spLocks noChangeShapeType="1"/>
            </p:cNvSpPr>
            <p:nvPr/>
          </p:nvSpPr>
          <p:spPr bwMode="auto">
            <a:xfrm>
              <a:off x="6659563" y="430146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669"/>
            <p:cNvSpPr>
              <a:spLocks noChangeShapeType="1"/>
            </p:cNvSpPr>
            <p:nvPr/>
          </p:nvSpPr>
          <p:spPr bwMode="auto">
            <a:xfrm>
              <a:off x="6661151" y="4363372"/>
              <a:ext cx="1444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670"/>
            <p:cNvSpPr>
              <a:spLocks noChangeShapeType="1"/>
            </p:cNvSpPr>
            <p:nvPr/>
          </p:nvSpPr>
          <p:spPr bwMode="auto">
            <a:xfrm>
              <a:off x="6804026" y="4353847"/>
              <a:ext cx="1588" cy="3717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672"/>
            <p:cNvSpPr>
              <a:spLocks noChangeShapeType="1"/>
            </p:cNvSpPr>
            <p:nvPr/>
          </p:nvSpPr>
          <p:spPr bwMode="auto">
            <a:xfrm>
              <a:off x="6445251" y="4406235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Text Box 673"/>
            <p:cNvSpPr txBox="1">
              <a:spLocks noChangeArrowheads="1"/>
            </p:cNvSpPr>
            <p:nvPr/>
          </p:nvSpPr>
          <p:spPr bwMode="auto">
            <a:xfrm>
              <a:off x="6588126" y="2638772"/>
              <a:ext cx="4318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248" name="Line 674"/>
            <p:cNvSpPr>
              <a:spLocks noChangeShapeType="1"/>
            </p:cNvSpPr>
            <p:nvPr/>
          </p:nvSpPr>
          <p:spPr bwMode="auto">
            <a:xfrm>
              <a:off x="6732588" y="213394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Rectangle 675"/>
            <p:cNvSpPr>
              <a:spLocks noChangeArrowheads="1"/>
            </p:cNvSpPr>
            <p:nvPr/>
          </p:nvSpPr>
          <p:spPr bwMode="auto">
            <a:xfrm>
              <a:off x="6589713" y="2206972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Line 676"/>
            <p:cNvSpPr>
              <a:spLocks noChangeShapeType="1"/>
            </p:cNvSpPr>
            <p:nvPr/>
          </p:nvSpPr>
          <p:spPr bwMode="auto">
            <a:xfrm>
              <a:off x="6445251" y="227841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677"/>
            <p:cNvSpPr>
              <a:spLocks noChangeShapeType="1"/>
            </p:cNvSpPr>
            <p:nvPr/>
          </p:nvSpPr>
          <p:spPr bwMode="auto">
            <a:xfrm>
              <a:off x="6732588" y="3142010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678"/>
            <p:cNvSpPr>
              <a:spLocks noChangeShapeType="1"/>
            </p:cNvSpPr>
            <p:nvPr/>
          </p:nvSpPr>
          <p:spPr bwMode="auto">
            <a:xfrm>
              <a:off x="6445251" y="328647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Rectangle 679"/>
            <p:cNvSpPr>
              <a:spLocks noChangeArrowheads="1"/>
            </p:cNvSpPr>
            <p:nvPr/>
          </p:nvSpPr>
          <p:spPr bwMode="auto">
            <a:xfrm>
              <a:off x="6589713" y="3213447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Line 680"/>
            <p:cNvSpPr>
              <a:spLocks noChangeShapeType="1"/>
            </p:cNvSpPr>
            <p:nvPr/>
          </p:nvSpPr>
          <p:spPr bwMode="auto">
            <a:xfrm flipH="1">
              <a:off x="6443663" y="4150073"/>
              <a:ext cx="0" cy="184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Text Box 681"/>
            <p:cNvSpPr txBox="1">
              <a:spLocks noChangeArrowheads="1"/>
            </p:cNvSpPr>
            <p:nvPr/>
          </p:nvSpPr>
          <p:spPr bwMode="auto">
            <a:xfrm>
              <a:off x="6230938" y="3215035"/>
              <a:ext cx="2143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256" name="Line 682"/>
            <p:cNvSpPr>
              <a:spLocks noChangeShapeType="1"/>
            </p:cNvSpPr>
            <p:nvPr/>
          </p:nvSpPr>
          <p:spPr bwMode="auto">
            <a:xfrm>
              <a:off x="6445251" y="2278410"/>
              <a:ext cx="0" cy="1295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Text Box 684"/>
            <p:cNvSpPr txBox="1">
              <a:spLocks noChangeArrowheads="1"/>
            </p:cNvSpPr>
            <p:nvPr/>
          </p:nvSpPr>
          <p:spPr bwMode="auto">
            <a:xfrm>
              <a:off x="5219701" y="3643660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……</a:t>
              </a:r>
            </a:p>
          </p:txBody>
        </p:sp>
        <p:grpSp>
          <p:nvGrpSpPr>
            <p:cNvPr id="258" name="Group 685"/>
            <p:cNvGrpSpPr>
              <a:grpSpLocks/>
            </p:cNvGrpSpPr>
            <p:nvPr/>
          </p:nvGrpSpPr>
          <p:grpSpPr bwMode="auto">
            <a:xfrm>
              <a:off x="1619101" y="5445472"/>
              <a:ext cx="287338" cy="287338"/>
              <a:chOff x="295" y="2251"/>
              <a:chExt cx="181" cy="181"/>
            </a:xfrm>
          </p:grpSpPr>
          <p:sp>
            <p:nvSpPr>
              <p:cNvPr id="273" name="Text Box 686"/>
              <p:cNvSpPr txBox="1">
                <a:spLocks noChangeArrowheads="1"/>
              </p:cNvSpPr>
              <p:nvPr/>
            </p:nvSpPr>
            <p:spPr bwMode="auto">
              <a:xfrm>
                <a:off x="295" y="2251"/>
                <a:ext cx="181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74" name="Line 687"/>
              <p:cNvSpPr>
                <a:spLocks noChangeShapeType="1"/>
              </p:cNvSpPr>
              <p:nvPr/>
            </p:nvSpPr>
            <p:spPr bwMode="auto">
              <a:xfrm>
                <a:off x="299" y="2284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9" name="Line 690"/>
            <p:cNvSpPr>
              <a:spLocks noChangeShapeType="1"/>
            </p:cNvSpPr>
            <p:nvPr/>
          </p:nvSpPr>
          <p:spPr bwMode="auto">
            <a:xfrm>
              <a:off x="3024338" y="2349847"/>
              <a:ext cx="4681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691"/>
            <p:cNvSpPr>
              <a:spLocks noChangeShapeType="1"/>
            </p:cNvSpPr>
            <p:nvPr/>
          </p:nvSpPr>
          <p:spPr bwMode="auto">
            <a:xfrm>
              <a:off x="3024339" y="2926110"/>
              <a:ext cx="46657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Text Box 692"/>
            <p:cNvSpPr txBox="1">
              <a:spLocks noChangeArrowheads="1"/>
            </p:cNvSpPr>
            <p:nvPr/>
          </p:nvSpPr>
          <p:spPr bwMode="auto">
            <a:xfrm>
              <a:off x="3997326" y="2278410"/>
              <a:ext cx="358775" cy="717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262" name="Text Box 693"/>
            <p:cNvSpPr txBox="1">
              <a:spLocks noChangeArrowheads="1"/>
            </p:cNvSpPr>
            <p:nvPr/>
          </p:nvSpPr>
          <p:spPr bwMode="auto">
            <a:xfrm>
              <a:off x="3205163" y="249431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63" name="Line 694"/>
            <p:cNvSpPr>
              <a:spLocks noChangeShapeType="1"/>
            </p:cNvSpPr>
            <p:nvPr/>
          </p:nvSpPr>
          <p:spPr bwMode="auto">
            <a:xfrm flipV="1">
              <a:off x="2843064" y="4653310"/>
              <a:ext cx="0" cy="28823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01"/>
            <p:cNvSpPr>
              <a:spLocks noChangeShapeType="1"/>
            </p:cNvSpPr>
            <p:nvPr/>
          </p:nvSpPr>
          <p:spPr bwMode="auto">
            <a:xfrm>
              <a:off x="1979464" y="5301010"/>
              <a:ext cx="501650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02"/>
            <p:cNvSpPr>
              <a:spLocks noChangeShapeType="1"/>
            </p:cNvSpPr>
            <p:nvPr/>
          </p:nvSpPr>
          <p:spPr bwMode="auto">
            <a:xfrm flipV="1">
              <a:off x="1979464" y="5589935"/>
              <a:ext cx="5016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" name="Group 703"/>
            <p:cNvGrpSpPr>
              <a:grpSpLocks/>
            </p:cNvGrpSpPr>
            <p:nvPr/>
          </p:nvGrpSpPr>
          <p:grpSpPr bwMode="auto">
            <a:xfrm>
              <a:off x="1547664" y="4869210"/>
              <a:ext cx="431800" cy="288925"/>
              <a:chOff x="340" y="2704"/>
              <a:chExt cx="272" cy="182"/>
            </a:xfrm>
          </p:grpSpPr>
          <p:sp>
            <p:nvSpPr>
              <p:cNvPr id="271" name="Text Box 705"/>
              <p:cNvSpPr txBox="1">
                <a:spLocks noChangeArrowheads="1"/>
              </p:cNvSpPr>
              <p:nvPr/>
            </p:nvSpPr>
            <p:spPr bwMode="auto">
              <a:xfrm>
                <a:off x="340" y="2704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272" name="Line 704"/>
              <p:cNvSpPr>
                <a:spLocks noChangeShapeType="1"/>
              </p:cNvSpPr>
              <p:nvPr/>
            </p:nvSpPr>
            <p:spPr bwMode="auto">
              <a:xfrm>
                <a:off x="353" y="2731"/>
                <a:ext cx="22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7" name="Group 706"/>
            <p:cNvGrpSpPr>
              <a:grpSpLocks/>
            </p:cNvGrpSpPr>
            <p:nvPr/>
          </p:nvGrpSpPr>
          <p:grpSpPr bwMode="auto">
            <a:xfrm>
              <a:off x="1547664" y="5156547"/>
              <a:ext cx="431800" cy="288925"/>
              <a:chOff x="340" y="2704"/>
              <a:chExt cx="272" cy="182"/>
            </a:xfrm>
          </p:grpSpPr>
          <p:sp>
            <p:nvSpPr>
              <p:cNvPr id="269" name="Text Box 708"/>
              <p:cNvSpPr txBox="1">
                <a:spLocks noChangeArrowheads="1"/>
              </p:cNvSpPr>
              <p:nvPr/>
            </p:nvSpPr>
            <p:spPr bwMode="auto">
              <a:xfrm>
                <a:off x="340" y="2704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270" name="Line 707"/>
              <p:cNvSpPr>
                <a:spLocks noChangeShapeType="1"/>
              </p:cNvSpPr>
              <p:nvPr/>
            </p:nvSpPr>
            <p:spPr bwMode="auto">
              <a:xfrm>
                <a:off x="357" y="2731"/>
                <a:ext cx="22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8" name="Text Box 709"/>
            <p:cNvSpPr txBox="1">
              <a:spLocks noChangeArrowheads="1"/>
            </p:cNvSpPr>
            <p:nvPr/>
          </p:nvSpPr>
          <p:spPr bwMode="auto">
            <a:xfrm>
              <a:off x="1474788" y="2494310"/>
              <a:ext cx="7207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  <a:r>
                <a:rPr lang="en-US" altLang="zh-CN" sz="1800" b="1" u="none" dirty="0">
                  <a:latin typeface="宋体" pitchFamily="2" charset="-122"/>
                </a:rPr>
                <a:t>…A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endParaRPr lang="en-US" altLang="zh-CN" sz="1800" b="1" u="none" dirty="0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2122958" y="2349327"/>
            <a:ext cx="5041330" cy="3815779"/>
            <a:chOff x="2122958" y="2061493"/>
            <a:chExt cx="5041330" cy="3815779"/>
          </a:xfrm>
        </p:grpSpPr>
        <p:sp>
          <p:nvSpPr>
            <p:cNvPr id="276" name="Line 627"/>
            <p:cNvSpPr>
              <a:spLocks noChangeShapeType="1"/>
            </p:cNvSpPr>
            <p:nvPr/>
          </p:nvSpPr>
          <p:spPr bwMode="auto">
            <a:xfrm>
              <a:off x="2122958" y="2709193"/>
              <a:ext cx="5048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Text Box 658"/>
            <p:cNvSpPr txBox="1">
              <a:spLocks noChangeArrowheads="1"/>
            </p:cNvSpPr>
            <p:nvPr/>
          </p:nvSpPr>
          <p:spPr bwMode="auto">
            <a:xfrm>
              <a:off x="2986558" y="2134518"/>
              <a:ext cx="357188" cy="11509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A</a:t>
              </a:r>
              <a:r>
                <a:rPr lang="en-US" altLang="zh-CN" sz="1600" b="1" u="none" dirty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600" b="1" u="none" baseline="-20000" dirty="0">
                  <a:latin typeface="宋体" pitchFamily="2" charset="-122"/>
                </a:rPr>
                <a:t>6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A</a:t>
              </a:r>
              <a:r>
                <a:rPr lang="en-US" altLang="zh-CN" sz="1600" b="1" u="none" dirty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600" b="1" u="none" baseline="-20000" dirty="0">
                  <a:latin typeface="宋体" pitchFamily="2" charset="-122"/>
                </a:rPr>
                <a:t>11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78" name="Text Box 659"/>
            <p:cNvSpPr txBox="1">
              <a:spLocks noChangeArrowheads="1"/>
            </p:cNvSpPr>
            <p:nvPr/>
          </p:nvSpPr>
          <p:spPr bwMode="auto">
            <a:xfrm>
              <a:off x="5147146" y="5086573"/>
              <a:ext cx="15827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dirty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  <a:r>
                <a:rPr lang="en-US" altLang="zh-CN" sz="1800" b="1" u="none" dirty="0">
                  <a:latin typeface="宋体" pitchFamily="2" charset="-122"/>
                </a:rPr>
                <a:t>     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dirty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79" name="Line 683"/>
            <p:cNvSpPr>
              <a:spLocks noChangeShapeType="1"/>
            </p:cNvSpPr>
            <p:nvPr/>
          </p:nvSpPr>
          <p:spPr bwMode="auto">
            <a:xfrm flipH="1" flipV="1">
              <a:off x="3706761" y="3788693"/>
              <a:ext cx="0" cy="14414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Text Box 688"/>
            <p:cNvSpPr txBox="1">
              <a:spLocks noChangeArrowheads="1"/>
            </p:cNvSpPr>
            <p:nvPr/>
          </p:nvSpPr>
          <p:spPr bwMode="auto">
            <a:xfrm>
              <a:off x="2410146" y="5014243"/>
              <a:ext cx="1152525" cy="7191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时序控制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81" name="Text Box 689"/>
            <p:cNvSpPr txBox="1">
              <a:spLocks noChangeArrowheads="1"/>
            </p:cNvSpPr>
            <p:nvPr/>
          </p:nvSpPr>
          <p:spPr bwMode="auto">
            <a:xfrm>
              <a:off x="2627783" y="2134518"/>
              <a:ext cx="324000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行地址锁存器</a:t>
              </a:r>
            </a:p>
          </p:txBody>
        </p:sp>
        <p:sp>
          <p:nvSpPr>
            <p:cNvPr id="282" name="Text Box 695"/>
            <p:cNvSpPr txBox="1">
              <a:spLocks noChangeArrowheads="1"/>
            </p:cNvSpPr>
            <p:nvPr/>
          </p:nvSpPr>
          <p:spPr bwMode="auto">
            <a:xfrm>
              <a:off x="5075708" y="5373910"/>
              <a:ext cx="158273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列地址锁存器</a:t>
              </a:r>
            </a:p>
          </p:txBody>
        </p:sp>
        <p:sp>
          <p:nvSpPr>
            <p:cNvPr id="283" name="Line 696"/>
            <p:cNvSpPr>
              <a:spLocks noChangeShapeType="1"/>
            </p:cNvSpPr>
            <p:nvPr/>
          </p:nvSpPr>
          <p:spPr bwMode="auto">
            <a:xfrm flipV="1">
              <a:off x="5867871" y="5659784"/>
              <a:ext cx="0" cy="2174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697"/>
            <p:cNvSpPr>
              <a:spLocks noChangeShapeType="1"/>
            </p:cNvSpPr>
            <p:nvPr/>
          </p:nvSpPr>
          <p:spPr bwMode="auto">
            <a:xfrm flipV="1">
              <a:off x="2411882" y="2061493"/>
              <a:ext cx="47524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698"/>
            <p:cNvSpPr>
              <a:spLocks noChangeShapeType="1"/>
            </p:cNvSpPr>
            <p:nvPr/>
          </p:nvSpPr>
          <p:spPr bwMode="auto">
            <a:xfrm>
              <a:off x="2411883" y="2061493"/>
              <a:ext cx="0" cy="6477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699"/>
            <p:cNvSpPr>
              <a:spLocks noChangeShapeType="1"/>
            </p:cNvSpPr>
            <p:nvPr/>
          </p:nvSpPr>
          <p:spPr bwMode="auto">
            <a:xfrm>
              <a:off x="7164287" y="2061493"/>
              <a:ext cx="1" cy="381577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700"/>
            <p:cNvSpPr>
              <a:spLocks noChangeShapeType="1"/>
            </p:cNvSpPr>
            <p:nvPr/>
          </p:nvSpPr>
          <p:spPr bwMode="auto">
            <a:xfrm flipV="1">
              <a:off x="5867077" y="5877272"/>
              <a:ext cx="129721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710"/>
            <p:cNvSpPr>
              <a:spLocks noChangeShapeType="1"/>
            </p:cNvSpPr>
            <p:nvPr/>
          </p:nvSpPr>
          <p:spPr bwMode="auto">
            <a:xfrm flipH="1" flipV="1">
              <a:off x="2770658" y="3572793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711"/>
            <p:cNvSpPr>
              <a:spLocks noChangeShapeType="1"/>
            </p:cNvSpPr>
            <p:nvPr/>
          </p:nvSpPr>
          <p:spPr bwMode="auto">
            <a:xfrm flipV="1">
              <a:off x="3562671" y="5446043"/>
              <a:ext cx="151303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Text Box 712"/>
            <p:cNvSpPr txBox="1">
              <a:spLocks noChangeArrowheads="1"/>
            </p:cNvSpPr>
            <p:nvPr/>
          </p:nvSpPr>
          <p:spPr bwMode="auto">
            <a:xfrm>
              <a:off x="2914971" y="3817268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行时钟</a:t>
              </a:r>
              <a:endParaRPr lang="zh-CN" altLang="en-US" sz="1800" b="1" u="none" baseline="-20000">
                <a:latin typeface="宋体" pitchFamily="2" charset="-122"/>
              </a:endParaRPr>
            </a:p>
          </p:txBody>
        </p:sp>
        <p:sp>
          <p:nvSpPr>
            <p:cNvPr id="291" name="Text Box 713"/>
            <p:cNvSpPr txBox="1">
              <a:spLocks noChangeArrowheads="1"/>
            </p:cNvSpPr>
            <p:nvPr/>
          </p:nvSpPr>
          <p:spPr bwMode="auto">
            <a:xfrm>
              <a:off x="4139083" y="5473030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列时钟</a:t>
              </a:r>
              <a:endParaRPr lang="zh-CN" altLang="en-US" sz="1800" b="1" u="none" baseline="-20000">
                <a:latin typeface="宋体" pitchFamily="2" charset="-122"/>
              </a:endParaRPr>
            </a:p>
          </p:txBody>
        </p:sp>
        <p:sp>
          <p:nvSpPr>
            <p:cNvPr id="292" name="Line 714"/>
            <p:cNvSpPr>
              <a:spLocks noChangeShapeType="1"/>
            </p:cNvSpPr>
            <p:nvPr/>
          </p:nvSpPr>
          <p:spPr bwMode="auto">
            <a:xfrm flipV="1">
              <a:off x="3562671" y="5228553"/>
              <a:ext cx="142876" cy="158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Text Box 715"/>
            <p:cNvSpPr txBox="1">
              <a:spLocks noChangeArrowheads="1"/>
            </p:cNvSpPr>
            <p:nvPr/>
          </p:nvSpPr>
          <p:spPr bwMode="auto">
            <a:xfrm>
              <a:off x="2840359" y="4758655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写时钟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94" name="Line 716"/>
            <p:cNvSpPr>
              <a:spLocks noChangeShapeType="1"/>
            </p:cNvSpPr>
            <p:nvPr/>
          </p:nvSpPr>
          <p:spPr bwMode="auto">
            <a:xfrm>
              <a:off x="2768920" y="3788693"/>
              <a:ext cx="9382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67646" y="3933652"/>
            <a:ext cx="2878137" cy="576263"/>
            <a:chOff x="4067646" y="3645818"/>
            <a:chExt cx="2878137" cy="576263"/>
          </a:xfrm>
        </p:grpSpPr>
        <p:sp>
          <p:nvSpPr>
            <p:cNvPr id="106" name="Text Box 645"/>
            <p:cNvSpPr txBox="1">
              <a:spLocks noChangeArrowheads="1"/>
            </p:cNvSpPr>
            <p:nvPr/>
          </p:nvSpPr>
          <p:spPr bwMode="auto">
            <a:xfrm>
              <a:off x="4067646" y="3645818"/>
              <a:ext cx="1079500" cy="5762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读出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再生</a:t>
              </a:r>
              <a:r>
                <a:rPr lang="zh-CN" altLang="en-US" sz="1800" b="1" u="none" dirty="0">
                  <a:latin typeface="宋体" pitchFamily="2" charset="-122"/>
                </a:rPr>
                <a:t>放大器</a:t>
              </a:r>
            </a:p>
          </p:txBody>
        </p:sp>
        <p:sp>
          <p:nvSpPr>
            <p:cNvPr id="108" name="Text Box 717"/>
            <p:cNvSpPr txBox="1">
              <a:spLocks noChangeArrowheads="1"/>
            </p:cNvSpPr>
            <p:nvPr/>
          </p:nvSpPr>
          <p:spPr bwMode="auto">
            <a:xfrm>
              <a:off x="5939308" y="3645818"/>
              <a:ext cx="1006475" cy="5762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读出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再生</a:t>
              </a:r>
              <a:r>
                <a:rPr lang="zh-CN" altLang="en-US" sz="1800" b="1" u="none" dirty="0">
                  <a:latin typeface="宋体" pitchFamily="2" charset="-122"/>
                </a:rPr>
                <a:t>放大器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EFF-AE30-4C30-AC41-20659B63275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90" name="AutoShape 7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469"/>
          <p:cNvSpPr txBox="1">
            <a:spLocks noChangeArrowheads="1"/>
          </p:cNvSpPr>
          <p:nvPr/>
        </p:nvSpPr>
        <p:spPr bwMode="auto">
          <a:xfrm>
            <a:off x="179389" y="404664"/>
            <a:ext cx="763220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*组成示例：</a:t>
            </a:r>
            <a:r>
              <a:rPr lang="en-US" altLang="zh-CN" b="1" u="none" dirty="0">
                <a:latin typeface="宋体" pitchFamily="2" charset="-122"/>
              </a:rPr>
              <a:t>Intel 2116 DRAM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>
                <a:latin typeface="宋体" pitchFamily="2" charset="-122"/>
              </a:rPr>
              <a:t>16K×1b</a:t>
            </a:r>
            <a:r>
              <a:rPr lang="zh-CN" altLang="en-US" b="1" u="none" dirty="0">
                <a:latin typeface="宋体" pitchFamily="2" charset="-122"/>
              </a:rPr>
              <a:t>，单向数据引脚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引脚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92" name="Text Box 470"/>
          <p:cNvSpPr txBox="1">
            <a:spLocks noChangeArrowheads="1"/>
          </p:cNvSpPr>
          <p:nvPr/>
        </p:nvSpPr>
        <p:spPr bwMode="auto">
          <a:xfrm>
            <a:off x="1907704" y="1340768"/>
            <a:ext cx="7057033" cy="183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en-US" altLang="zh-CN" sz="2200" b="1" u="none" dirty="0">
                <a:latin typeface="宋体" pitchFamily="2" charset="-122"/>
              </a:rPr>
              <a:t>(2</a:t>
            </a:r>
            <a:r>
              <a:rPr lang="zh-CN" altLang="en-US" sz="2200" b="1" u="none" dirty="0">
                <a:latin typeface="宋体" pitchFamily="2" charset="-122"/>
              </a:rPr>
              <a:t>根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，地址</a:t>
            </a:r>
            <a:r>
              <a:rPr lang="en-US" altLang="zh-CN" sz="2200" b="1" u="none" dirty="0">
                <a:latin typeface="宋体" pitchFamily="2" charset="-122"/>
              </a:rPr>
              <a:t>(7</a:t>
            </a:r>
            <a:r>
              <a:rPr lang="zh-CN" altLang="en-US" sz="2200" b="1" u="none" dirty="0">
                <a:latin typeface="宋体" pitchFamily="2" charset="-122"/>
              </a:rPr>
              <a:t>根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，控制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行选</a:t>
            </a:r>
            <a:r>
              <a:rPr lang="en-US" altLang="zh-CN" sz="2200" b="1" u="none" dirty="0">
                <a:latin typeface="宋体" pitchFamily="2" charset="-122"/>
              </a:rPr>
              <a:t>+</a:t>
            </a:r>
            <a:r>
              <a:rPr lang="zh-CN" altLang="en-US" sz="2200" b="1" u="none" dirty="0">
                <a:latin typeface="宋体" pitchFamily="2" charset="-122"/>
              </a:rPr>
              <a:t>列选</a:t>
            </a:r>
            <a:r>
              <a:rPr lang="en-US" altLang="zh-CN" sz="2200" b="1" u="none" dirty="0">
                <a:latin typeface="宋体" pitchFamily="2" charset="-122"/>
              </a:rPr>
              <a:t>+</a:t>
            </a:r>
            <a:r>
              <a:rPr lang="zh-CN" altLang="en-US" sz="2200" b="1" u="none" dirty="0">
                <a:latin typeface="宋体" pitchFamily="2" charset="-122"/>
              </a:rPr>
              <a:t>读</a:t>
            </a:r>
            <a:r>
              <a:rPr lang="en-US" altLang="zh-CN" sz="2200" b="1" u="none" dirty="0">
                <a:latin typeface="宋体" pitchFamily="2" charset="-122"/>
              </a:rPr>
              <a:t>/</a:t>
            </a:r>
            <a:r>
              <a:rPr lang="zh-CN" altLang="en-US" sz="2200" b="1" u="none" dirty="0">
                <a:latin typeface="宋体" pitchFamily="2" charset="-122"/>
              </a:rPr>
              <a:t>写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存储矩阵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2×</a:t>
            </a:r>
            <a:r>
              <a:rPr lang="en-US" altLang="zh-CN" sz="2200" b="1" u="none" dirty="0">
                <a:latin typeface="宋体" pitchFamily="2" charset="-122"/>
              </a:rPr>
              <a:t>64×128)</a:t>
            </a:r>
            <a:r>
              <a:rPr lang="zh-CN" altLang="en-US" b="1" u="none" dirty="0">
                <a:latin typeface="宋体" pitchFamily="2" charset="-122"/>
              </a:rPr>
              <a:t>，地址译码器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地址锁存器、时序控制电路，再生放大器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     (3</a:t>
            </a:r>
            <a:r>
              <a:rPr lang="zh-CN" altLang="en-US" sz="2200" b="1" u="none" dirty="0">
                <a:latin typeface="宋体" pitchFamily="2" charset="-122"/>
              </a:rPr>
              <a:t>个串联</a:t>
            </a:r>
            <a:r>
              <a:rPr lang="en-US" altLang="zh-CN" sz="2200" b="1" u="none" dirty="0">
                <a:latin typeface="宋体" pitchFamily="2" charset="-122"/>
              </a:rPr>
              <a:t>)    (</a:t>
            </a:r>
            <a:r>
              <a:rPr lang="zh-CN" altLang="en-US" sz="2200" b="1" u="none" dirty="0">
                <a:latin typeface="宋体" pitchFamily="2" charset="-122"/>
              </a:rPr>
              <a:t>读写电路</a:t>
            </a:r>
            <a:r>
              <a:rPr lang="en-US" altLang="zh-CN" sz="2200" b="1" u="none" dirty="0">
                <a:latin typeface="宋体" pitchFamily="2" charset="-122"/>
              </a:rPr>
              <a:t>) 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1326425" y="3284984"/>
            <a:ext cx="6845207" cy="2880319"/>
            <a:chOff x="1254417" y="3356992"/>
            <a:chExt cx="6845207" cy="2880319"/>
          </a:xfrm>
        </p:grpSpPr>
        <p:sp>
          <p:nvSpPr>
            <p:cNvPr id="94" name="矩形 93"/>
            <p:cNvSpPr/>
            <p:nvPr/>
          </p:nvSpPr>
          <p:spPr bwMode="auto">
            <a:xfrm>
              <a:off x="1547028" y="5449744"/>
              <a:ext cx="6552596" cy="78756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18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u="none" dirty="0"/>
                <a:t>                        </a:t>
              </a: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                                                  </a:t>
              </a: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时序控制电路</a:t>
              </a:r>
            </a:p>
          </p:txBody>
        </p:sp>
        <p:sp>
          <p:nvSpPr>
            <p:cNvPr id="97" name="Text Box 666"/>
            <p:cNvSpPr txBox="1">
              <a:spLocks noChangeArrowheads="1"/>
            </p:cNvSpPr>
            <p:nvPr/>
          </p:nvSpPr>
          <p:spPr bwMode="auto">
            <a:xfrm>
              <a:off x="5805545" y="4727252"/>
              <a:ext cx="1213958" cy="5032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128</a:t>
              </a:r>
              <a:r>
                <a:rPr lang="zh-CN" altLang="en-US" sz="1600" b="1" u="none" dirty="0">
                  <a:latin typeface="宋体" pitchFamily="2" charset="-122"/>
                </a:rPr>
                <a:t>个读出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再生放大器</a:t>
              </a:r>
            </a:p>
          </p:txBody>
        </p:sp>
        <p:sp>
          <p:nvSpPr>
            <p:cNvPr id="98" name="Text Box 669"/>
            <p:cNvSpPr txBox="1">
              <a:spLocks noChangeArrowheads="1"/>
            </p:cNvSpPr>
            <p:nvPr/>
          </p:nvSpPr>
          <p:spPr bwMode="auto">
            <a:xfrm>
              <a:off x="1739137" y="5590704"/>
              <a:ext cx="12954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行时钟发生器</a:t>
              </a:r>
            </a:p>
          </p:txBody>
        </p:sp>
        <p:sp>
          <p:nvSpPr>
            <p:cNvPr id="99" name="Text Box 670"/>
            <p:cNvSpPr txBox="1">
              <a:spLocks noChangeArrowheads="1"/>
            </p:cNvSpPr>
            <p:nvPr/>
          </p:nvSpPr>
          <p:spPr bwMode="auto">
            <a:xfrm>
              <a:off x="3467924" y="5590704"/>
              <a:ext cx="1295400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>
                  <a:latin typeface="宋体" pitchFamily="2" charset="-122"/>
                </a:rPr>
                <a:t>列时钟发生器</a:t>
              </a:r>
            </a:p>
          </p:txBody>
        </p:sp>
        <p:sp>
          <p:nvSpPr>
            <p:cNvPr id="100" name="Text Box 671"/>
            <p:cNvSpPr txBox="1">
              <a:spLocks noChangeArrowheads="1"/>
            </p:cNvSpPr>
            <p:nvPr/>
          </p:nvSpPr>
          <p:spPr bwMode="auto">
            <a:xfrm>
              <a:off x="5196712" y="5590704"/>
              <a:ext cx="1295400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写时钟发生器</a:t>
              </a:r>
            </a:p>
          </p:txBody>
        </p:sp>
        <p:sp>
          <p:nvSpPr>
            <p:cNvPr id="101" name="Line 672"/>
            <p:cNvSpPr>
              <a:spLocks noChangeShapeType="1"/>
            </p:cNvSpPr>
            <p:nvPr/>
          </p:nvSpPr>
          <p:spPr bwMode="auto">
            <a:xfrm flipV="1">
              <a:off x="3036124" y="5663729"/>
              <a:ext cx="430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673"/>
            <p:cNvSpPr>
              <a:spLocks noChangeShapeType="1"/>
            </p:cNvSpPr>
            <p:nvPr/>
          </p:nvSpPr>
          <p:spPr bwMode="auto">
            <a:xfrm flipV="1">
              <a:off x="4764912" y="5663729"/>
              <a:ext cx="430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674"/>
            <p:cNvSpPr>
              <a:spLocks noChangeShapeType="1"/>
            </p:cNvSpPr>
            <p:nvPr/>
          </p:nvSpPr>
          <p:spPr bwMode="auto">
            <a:xfrm flipV="1">
              <a:off x="3178999" y="5879629"/>
              <a:ext cx="2873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675"/>
            <p:cNvSpPr>
              <a:spLocks noChangeShapeType="1"/>
            </p:cNvSpPr>
            <p:nvPr/>
          </p:nvSpPr>
          <p:spPr bwMode="auto">
            <a:xfrm flipV="1">
              <a:off x="3178999" y="5879629"/>
              <a:ext cx="0" cy="142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678"/>
            <p:cNvSpPr>
              <a:spLocks noChangeShapeType="1"/>
            </p:cNvSpPr>
            <p:nvPr/>
          </p:nvSpPr>
          <p:spPr bwMode="auto">
            <a:xfrm flipV="1">
              <a:off x="4907787" y="5879629"/>
              <a:ext cx="2873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679"/>
            <p:cNvSpPr>
              <a:spLocks noChangeShapeType="1"/>
            </p:cNvSpPr>
            <p:nvPr/>
          </p:nvSpPr>
          <p:spPr bwMode="auto">
            <a:xfrm flipV="1">
              <a:off x="4907786" y="5879627"/>
              <a:ext cx="1" cy="28567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681"/>
            <p:cNvSpPr>
              <a:spLocks noChangeShapeType="1"/>
            </p:cNvSpPr>
            <p:nvPr/>
          </p:nvSpPr>
          <p:spPr bwMode="auto">
            <a:xfrm>
              <a:off x="6492111" y="5805016"/>
              <a:ext cx="8874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682"/>
            <p:cNvSpPr>
              <a:spLocks noChangeShapeType="1"/>
            </p:cNvSpPr>
            <p:nvPr/>
          </p:nvSpPr>
          <p:spPr bwMode="auto">
            <a:xfrm>
              <a:off x="3178999" y="5517679"/>
              <a:ext cx="0" cy="14446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683"/>
            <p:cNvSpPr>
              <a:spLocks noChangeShapeType="1"/>
            </p:cNvSpPr>
            <p:nvPr/>
          </p:nvSpPr>
          <p:spPr bwMode="auto">
            <a:xfrm flipV="1">
              <a:off x="1834926" y="5517677"/>
              <a:ext cx="1344073" cy="79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684"/>
            <p:cNvSpPr>
              <a:spLocks noChangeShapeType="1"/>
            </p:cNvSpPr>
            <p:nvPr/>
          </p:nvSpPr>
          <p:spPr bwMode="auto">
            <a:xfrm flipV="1">
              <a:off x="2555007" y="5228378"/>
              <a:ext cx="0" cy="14483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85"/>
            <p:cNvSpPr>
              <a:spLocks noChangeShapeType="1"/>
            </p:cNvSpPr>
            <p:nvPr/>
          </p:nvSpPr>
          <p:spPr bwMode="auto">
            <a:xfrm>
              <a:off x="2555007" y="5373216"/>
              <a:ext cx="518457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686"/>
            <p:cNvSpPr>
              <a:spLocks noChangeShapeType="1"/>
            </p:cNvSpPr>
            <p:nvPr/>
          </p:nvSpPr>
          <p:spPr bwMode="auto">
            <a:xfrm flipV="1">
              <a:off x="4907787" y="5373216"/>
              <a:ext cx="0" cy="2905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727"/>
            <p:cNvSpPr>
              <a:spLocks noChangeShapeType="1"/>
            </p:cNvSpPr>
            <p:nvPr/>
          </p:nvSpPr>
          <p:spPr bwMode="auto">
            <a:xfrm flipV="1">
              <a:off x="1834926" y="3861048"/>
              <a:ext cx="1" cy="16574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733"/>
            <p:cNvSpPr txBox="1">
              <a:spLocks noChangeArrowheads="1"/>
            </p:cNvSpPr>
            <p:nvPr/>
          </p:nvSpPr>
          <p:spPr bwMode="auto">
            <a:xfrm>
              <a:off x="2050951" y="4725144"/>
              <a:ext cx="792088" cy="5032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列地址</a:t>
              </a:r>
            </a:p>
            <a:p>
              <a:pPr algn="ctr"/>
              <a:r>
                <a:rPr lang="zh-CN" altLang="en-US" sz="1600" b="1" u="none" dirty="0"/>
                <a:t>锁存器</a:t>
              </a:r>
            </a:p>
          </p:txBody>
        </p:sp>
        <p:sp>
          <p:nvSpPr>
            <p:cNvPr id="119" name="Text Box 742"/>
            <p:cNvSpPr txBox="1">
              <a:spLocks noChangeArrowheads="1"/>
            </p:cNvSpPr>
            <p:nvPr/>
          </p:nvSpPr>
          <p:spPr bwMode="auto">
            <a:xfrm>
              <a:off x="1402880" y="3356992"/>
              <a:ext cx="782678" cy="5064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行地址</a:t>
              </a:r>
            </a:p>
            <a:p>
              <a:pPr algn="ctr"/>
              <a:r>
                <a:rPr lang="zh-CN" altLang="en-US" sz="1600" b="1" u="none" dirty="0"/>
                <a:t>锁存器</a:t>
              </a:r>
            </a:p>
          </p:txBody>
        </p:sp>
        <p:cxnSp>
          <p:nvCxnSpPr>
            <p:cNvPr id="120" name="直接箭头连接符 101"/>
            <p:cNvCxnSpPr>
              <a:endCxn id="118" idx="1"/>
            </p:cNvCxnSpPr>
            <p:nvPr/>
          </p:nvCxnSpPr>
          <p:spPr bwMode="auto">
            <a:xfrm rot="16200000" flipH="1">
              <a:off x="969402" y="3895214"/>
              <a:ext cx="1366564" cy="79653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21" name="Line 750"/>
            <p:cNvSpPr>
              <a:spLocks noChangeShapeType="1"/>
            </p:cNvSpPr>
            <p:nvPr/>
          </p:nvSpPr>
          <p:spPr bwMode="auto">
            <a:xfrm flipV="1">
              <a:off x="7739583" y="5085184"/>
              <a:ext cx="0" cy="28803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266975" y="3140968"/>
            <a:ext cx="6045768" cy="2592040"/>
            <a:chOff x="2194967" y="3212976"/>
            <a:chExt cx="6045768" cy="2592040"/>
          </a:xfrm>
        </p:grpSpPr>
        <p:sp>
          <p:nvSpPr>
            <p:cNvPr id="123" name="Text Box 664"/>
            <p:cNvSpPr txBox="1">
              <a:spLocks noChangeArrowheads="1"/>
            </p:cNvSpPr>
            <p:nvPr/>
          </p:nvSpPr>
          <p:spPr bwMode="auto">
            <a:xfrm>
              <a:off x="4987047" y="3933503"/>
              <a:ext cx="808692" cy="50410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6:64</a:t>
              </a:r>
              <a:r>
                <a:rPr lang="zh-CN" altLang="en-US" sz="1600" b="1" u="none" dirty="0">
                  <a:latin typeface="宋体" pitchFamily="2" charset="-122"/>
                </a:rPr>
                <a:t>行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124" name="Text Box 665"/>
            <p:cNvSpPr txBox="1">
              <a:spLocks noChangeArrowheads="1"/>
            </p:cNvSpPr>
            <p:nvPr/>
          </p:nvSpPr>
          <p:spPr bwMode="auto">
            <a:xfrm>
              <a:off x="5795739" y="3933056"/>
              <a:ext cx="1223763" cy="5045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存储矩阵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64×128</a:t>
              </a:r>
            </a:p>
          </p:txBody>
        </p:sp>
        <p:sp>
          <p:nvSpPr>
            <p:cNvPr id="125" name="Text Box 667"/>
            <p:cNvSpPr txBox="1">
              <a:spLocks noChangeArrowheads="1"/>
            </p:cNvSpPr>
            <p:nvPr/>
          </p:nvSpPr>
          <p:spPr bwMode="auto">
            <a:xfrm>
              <a:off x="4987047" y="4727253"/>
              <a:ext cx="818498" cy="5032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7:128</a:t>
              </a:r>
              <a:r>
                <a:rPr lang="zh-CN" altLang="en-US" sz="1600" b="1" u="none" dirty="0">
                  <a:latin typeface="宋体" pitchFamily="2" charset="-122"/>
                </a:rPr>
                <a:t>列译码器</a:t>
              </a:r>
            </a:p>
          </p:txBody>
        </p:sp>
        <p:sp>
          <p:nvSpPr>
            <p:cNvPr id="126" name="Text Box 687"/>
            <p:cNvSpPr txBox="1">
              <a:spLocks noChangeArrowheads="1"/>
            </p:cNvSpPr>
            <p:nvPr/>
          </p:nvSpPr>
          <p:spPr bwMode="auto">
            <a:xfrm>
              <a:off x="7523559" y="3861048"/>
              <a:ext cx="717175" cy="502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输入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缓冲器</a:t>
              </a:r>
            </a:p>
          </p:txBody>
        </p:sp>
        <p:sp>
          <p:nvSpPr>
            <p:cNvPr id="127" name="Text Box 688"/>
            <p:cNvSpPr txBox="1">
              <a:spLocks noChangeArrowheads="1"/>
            </p:cNvSpPr>
            <p:nvPr/>
          </p:nvSpPr>
          <p:spPr bwMode="auto">
            <a:xfrm>
              <a:off x="7523559" y="4577669"/>
              <a:ext cx="717176" cy="5075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输出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驱动器</a:t>
              </a:r>
            </a:p>
          </p:txBody>
        </p:sp>
        <p:sp>
          <p:nvSpPr>
            <p:cNvPr id="128" name="Line 689"/>
            <p:cNvSpPr>
              <a:spLocks noChangeShapeType="1"/>
            </p:cNvSpPr>
            <p:nvPr/>
          </p:nvSpPr>
          <p:spPr bwMode="auto">
            <a:xfrm flipV="1">
              <a:off x="7019504" y="4941168"/>
              <a:ext cx="504056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690"/>
            <p:cNvSpPr>
              <a:spLocks noChangeShapeType="1"/>
            </p:cNvSpPr>
            <p:nvPr/>
          </p:nvSpPr>
          <p:spPr bwMode="auto">
            <a:xfrm flipH="1" flipV="1">
              <a:off x="7235527" y="4220096"/>
              <a:ext cx="288033" cy="99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691"/>
            <p:cNvSpPr>
              <a:spLocks noChangeShapeType="1"/>
            </p:cNvSpPr>
            <p:nvPr/>
          </p:nvSpPr>
          <p:spPr bwMode="auto">
            <a:xfrm flipV="1">
              <a:off x="7379543" y="4507134"/>
              <a:ext cx="0" cy="129788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692"/>
            <p:cNvSpPr>
              <a:spLocks noChangeShapeType="1"/>
            </p:cNvSpPr>
            <p:nvPr/>
          </p:nvSpPr>
          <p:spPr bwMode="auto">
            <a:xfrm flipH="1" flipV="1">
              <a:off x="8027615" y="4365104"/>
              <a:ext cx="0" cy="14395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693"/>
            <p:cNvSpPr>
              <a:spLocks noChangeShapeType="1"/>
            </p:cNvSpPr>
            <p:nvPr/>
          </p:nvSpPr>
          <p:spPr bwMode="auto">
            <a:xfrm flipV="1">
              <a:off x="7379543" y="5229200"/>
              <a:ext cx="64807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697"/>
            <p:cNvSpPr>
              <a:spLocks noChangeShapeType="1"/>
            </p:cNvSpPr>
            <p:nvPr/>
          </p:nvSpPr>
          <p:spPr bwMode="auto">
            <a:xfrm flipH="1">
              <a:off x="5579343" y="3788121"/>
              <a:ext cx="0" cy="1437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705"/>
            <p:cNvSpPr>
              <a:spLocks noChangeShapeType="1"/>
            </p:cNvSpPr>
            <p:nvPr/>
          </p:nvSpPr>
          <p:spPr bwMode="auto">
            <a:xfrm flipH="1" flipV="1">
              <a:off x="5949561" y="4438327"/>
              <a:ext cx="0" cy="2873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706"/>
            <p:cNvSpPr>
              <a:spLocks noChangeShapeType="1"/>
            </p:cNvSpPr>
            <p:nvPr/>
          </p:nvSpPr>
          <p:spPr bwMode="auto">
            <a:xfrm flipH="1" flipV="1">
              <a:off x="6875041" y="4438327"/>
              <a:ext cx="0" cy="2873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707"/>
            <p:cNvSpPr>
              <a:spLocks noChangeShapeType="1"/>
            </p:cNvSpPr>
            <p:nvPr/>
          </p:nvSpPr>
          <p:spPr bwMode="auto">
            <a:xfrm flipH="1" flipV="1">
              <a:off x="4643239" y="4438328"/>
              <a:ext cx="0" cy="7302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708"/>
            <p:cNvSpPr>
              <a:spLocks noChangeShapeType="1"/>
            </p:cNvSpPr>
            <p:nvPr/>
          </p:nvSpPr>
          <p:spPr bwMode="auto">
            <a:xfrm flipH="1" flipV="1">
              <a:off x="3707135" y="4435238"/>
              <a:ext cx="0" cy="216024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712"/>
            <p:cNvSpPr>
              <a:spLocks noChangeShapeType="1"/>
            </p:cNvSpPr>
            <p:nvPr/>
          </p:nvSpPr>
          <p:spPr bwMode="auto">
            <a:xfrm flipH="1" flipV="1">
              <a:off x="4643238" y="4507134"/>
              <a:ext cx="1296144" cy="19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713"/>
            <p:cNvSpPr>
              <a:spLocks noChangeShapeType="1"/>
            </p:cNvSpPr>
            <p:nvPr/>
          </p:nvSpPr>
          <p:spPr bwMode="auto">
            <a:xfrm flipH="1">
              <a:off x="3698196" y="4653136"/>
              <a:ext cx="3177287" cy="49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715"/>
            <p:cNvSpPr txBox="1">
              <a:spLocks noChangeArrowheads="1"/>
            </p:cNvSpPr>
            <p:nvPr/>
          </p:nvSpPr>
          <p:spPr bwMode="auto">
            <a:xfrm>
              <a:off x="3865309" y="4403403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141" name="Text Box 716"/>
            <p:cNvSpPr txBox="1">
              <a:spLocks noChangeArrowheads="1"/>
            </p:cNvSpPr>
            <p:nvPr/>
          </p:nvSpPr>
          <p:spPr bwMode="auto">
            <a:xfrm>
              <a:off x="6093949" y="4399739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142" name="Text Box 721"/>
            <p:cNvSpPr txBox="1">
              <a:spLocks noChangeArrowheads="1"/>
            </p:cNvSpPr>
            <p:nvPr/>
          </p:nvSpPr>
          <p:spPr bwMode="auto">
            <a:xfrm>
              <a:off x="2338909" y="3501703"/>
              <a:ext cx="648146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12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7</a:t>
              </a:r>
            </a:p>
          </p:txBody>
        </p:sp>
        <p:sp>
          <p:nvSpPr>
            <p:cNvPr id="143" name="Text Box 722"/>
            <p:cNvSpPr txBox="1">
              <a:spLocks noChangeArrowheads="1"/>
            </p:cNvSpPr>
            <p:nvPr/>
          </p:nvSpPr>
          <p:spPr bwMode="auto">
            <a:xfrm>
              <a:off x="2338661" y="3212976"/>
              <a:ext cx="3603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144" name="Text Box 723"/>
            <p:cNvSpPr txBox="1">
              <a:spLocks noChangeArrowheads="1"/>
            </p:cNvSpPr>
            <p:nvPr/>
          </p:nvSpPr>
          <p:spPr bwMode="auto">
            <a:xfrm>
              <a:off x="2915047" y="4653136"/>
              <a:ext cx="611981" cy="321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6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5" name="Oval 724"/>
            <p:cNvSpPr>
              <a:spLocks noChangeArrowheads="1"/>
            </p:cNvSpPr>
            <p:nvPr/>
          </p:nvSpPr>
          <p:spPr bwMode="auto">
            <a:xfrm>
              <a:off x="5543936" y="3718267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732"/>
            <p:cNvSpPr>
              <a:spLocks noChangeShapeType="1"/>
            </p:cNvSpPr>
            <p:nvPr/>
          </p:nvSpPr>
          <p:spPr bwMode="auto">
            <a:xfrm>
              <a:off x="7233939" y="4220096"/>
              <a:ext cx="1588" cy="72107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737"/>
            <p:cNvSpPr>
              <a:spLocks noChangeShapeType="1"/>
            </p:cNvSpPr>
            <p:nvPr/>
          </p:nvSpPr>
          <p:spPr bwMode="auto">
            <a:xfrm flipV="1">
              <a:off x="2194967" y="3500781"/>
              <a:ext cx="3377952" cy="111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Rectangle 739"/>
            <p:cNvSpPr>
              <a:spLocks noChangeArrowheads="1"/>
            </p:cNvSpPr>
            <p:nvPr/>
          </p:nvSpPr>
          <p:spPr bwMode="auto">
            <a:xfrm>
              <a:off x="5464604" y="3572570"/>
              <a:ext cx="226202" cy="1444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>
                  <a:latin typeface="+mn-ea"/>
                  <a:ea typeface="+mn-ea"/>
                </a:rPr>
                <a:t>1</a:t>
              </a:r>
              <a:endParaRPr lang="zh-CN" altLang="en-US" sz="1800" u="none" dirty="0">
                <a:latin typeface="+mn-ea"/>
                <a:ea typeface="+mn-ea"/>
              </a:endParaRPr>
            </a:p>
          </p:txBody>
        </p:sp>
        <p:sp>
          <p:nvSpPr>
            <p:cNvPr id="149" name="Line 748"/>
            <p:cNvSpPr>
              <a:spLocks noChangeShapeType="1"/>
            </p:cNvSpPr>
            <p:nvPr/>
          </p:nvSpPr>
          <p:spPr bwMode="auto">
            <a:xfrm flipV="1">
              <a:off x="7379543" y="4509056"/>
              <a:ext cx="649659" cy="6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749"/>
            <p:cNvSpPr>
              <a:spLocks noChangeShapeType="1"/>
            </p:cNvSpPr>
            <p:nvPr/>
          </p:nvSpPr>
          <p:spPr bwMode="auto">
            <a:xfrm flipH="1" flipV="1">
              <a:off x="8027615" y="5085184"/>
              <a:ext cx="0" cy="14401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1" name="直接箭头连接符 103"/>
            <p:cNvCxnSpPr>
              <a:endCxn id="125" idx="1"/>
            </p:cNvCxnSpPr>
            <p:nvPr/>
          </p:nvCxnSpPr>
          <p:spPr bwMode="auto">
            <a:xfrm>
              <a:off x="2843039" y="4976763"/>
              <a:ext cx="2144008" cy="210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2" name="直接箭头连接符 151"/>
            <p:cNvCxnSpPr/>
            <p:nvPr/>
          </p:nvCxnSpPr>
          <p:spPr bwMode="auto">
            <a:xfrm>
              <a:off x="5291311" y="3788121"/>
              <a:ext cx="0" cy="1453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3" name="Rectangle 739"/>
            <p:cNvSpPr>
              <a:spLocks noChangeArrowheads="1"/>
            </p:cNvSpPr>
            <p:nvPr/>
          </p:nvSpPr>
          <p:spPr bwMode="auto">
            <a:xfrm>
              <a:off x="6839945" y="4616465"/>
              <a:ext cx="72231" cy="7223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Rectangle 739"/>
            <p:cNvSpPr>
              <a:spLocks noChangeArrowheads="1"/>
            </p:cNvSpPr>
            <p:nvPr/>
          </p:nvSpPr>
          <p:spPr bwMode="auto">
            <a:xfrm>
              <a:off x="5911237" y="4471019"/>
              <a:ext cx="72231" cy="7223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Text Box 664"/>
            <p:cNvSpPr txBox="1">
              <a:spLocks noChangeArrowheads="1"/>
            </p:cNvSpPr>
            <p:nvPr/>
          </p:nvSpPr>
          <p:spPr bwMode="auto">
            <a:xfrm>
              <a:off x="2771031" y="3933503"/>
              <a:ext cx="782704" cy="50410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6:64</a:t>
              </a:r>
              <a:r>
                <a:rPr lang="zh-CN" altLang="en-US" sz="1600" b="1" u="none" dirty="0">
                  <a:latin typeface="宋体" pitchFamily="2" charset="-122"/>
                </a:rPr>
                <a:t>行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156" name="Text Box 665"/>
            <p:cNvSpPr txBox="1">
              <a:spLocks noChangeArrowheads="1"/>
            </p:cNvSpPr>
            <p:nvPr/>
          </p:nvSpPr>
          <p:spPr bwMode="auto">
            <a:xfrm>
              <a:off x="3553735" y="3933056"/>
              <a:ext cx="1249751" cy="5045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存储矩阵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64×128</a:t>
              </a:r>
            </a:p>
          </p:txBody>
        </p:sp>
        <p:cxnSp>
          <p:nvCxnSpPr>
            <p:cNvPr id="157" name="直接箭头连接符 156"/>
            <p:cNvCxnSpPr/>
            <p:nvPr/>
          </p:nvCxnSpPr>
          <p:spPr bwMode="auto">
            <a:xfrm>
              <a:off x="3059063" y="3788121"/>
              <a:ext cx="0" cy="14493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>
              <a:off x="2194967" y="3788121"/>
              <a:ext cx="3096344" cy="136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9" name="Line 697"/>
            <p:cNvSpPr>
              <a:spLocks noChangeShapeType="1"/>
            </p:cNvSpPr>
            <p:nvPr/>
          </p:nvSpPr>
          <p:spPr bwMode="auto">
            <a:xfrm flipH="1">
              <a:off x="3347095" y="3500782"/>
              <a:ext cx="0" cy="43182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697"/>
            <p:cNvSpPr>
              <a:spLocks noChangeShapeType="1"/>
            </p:cNvSpPr>
            <p:nvPr/>
          </p:nvSpPr>
          <p:spPr bwMode="auto">
            <a:xfrm flipH="1">
              <a:off x="5579343" y="3501008"/>
              <a:ext cx="0" cy="725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38783" y="3140968"/>
            <a:ext cx="8497713" cy="3096344"/>
            <a:chOff x="466775" y="3212976"/>
            <a:chExt cx="8497713" cy="3096344"/>
          </a:xfrm>
        </p:grpSpPr>
        <p:sp>
          <p:nvSpPr>
            <p:cNvPr id="162" name="Line 680"/>
            <p:cNvSpPr>
              <a:spLocks noChangeShapeType="1"/>
            </p:cNvSpPr>
            <p:nvPr/>
          </p:nvSpPr>
          <p:spPr bwMode="auto">
            <a:xfrm flipV="1">
              <a:off x="970831" y="6165304"/>
              <a:ext cx="393695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694"/>
            <p:cNvSpPr>
              <a:spLocks noChangeShapeType="1"/>
            </p:cNvSpPr>
            <p:nvPr/>
          </p:nvSpPr>
          <p:spPr bwMode="auto">
            <a:xfrm flipV="1">
              <a:off x="8240734" y="4941168"/>
              <a:ext cx="29093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695"/>
            <p:cNvSpPr>
              <a:spLocks noChangeShapeType="1"/>
            </p:cNvSpPr>
            <p:nvPr/>
          </p:nvSpPr>
          <p:spPr bwMode="auto">
            <a:xfrm flipH="1" flipV="1">
              <a:off x="8242320" y="4149080"/>
              <a:ext cx="289351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Text Box 698"/>
            <p:cNvSpPr txBox="1">
              <a:spLocks noChangeArrowheads="1"/>
            </p:cNvSpPr>
            <p:nvPr/>
          </p:nvSpPr>
          <p:spPr bwMode="auto">
            <a:xfrm>
              <a:off x="538783" y="5471474"/>
              <a:ext cx="431800" cy="7920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CAS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WE</a:t>
              </a:r>
            </a:p>
          </p:txBody>
        </p:sp>
        <p:sp>
          <p:nvSpPr>
            <p:cNvPr id="166" name="Line 699"/>
            <p:cNvSpPr>
              <a:spLocks noChangeShapeType="1"/>
            </p:cNvSpPr>
            <p:nvPr/>
          </p:nvSpPr>
          <p:spPr bwMode="auto">
            <a:xfrm>
              <a:off x="567358" y="5514336"/>
              <a:ext cx="3317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700"/>
            <p:cNvSpPr>
              <a:spLocks noChangeShapeType="1"/>
            </p:cNvSpPr>
            <p:nvPr/>
          </p:nvSpPr>
          <p:spPr bwMode="auto">
            <a:xfrm>
              <a:off x="664508" y="6041311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Text Box 701"/>
            <p:cNvSpPr txBox="1">
              <a:spLocks noChangeArrowheads="1"/>
            </p:cNvSpPr>
            <p:nvPr/>
          </p:nvSpPr>
          <p:spPr bwMode="auto">
            <a:xfrm>
              <a:off x="8531671" y="4005064"/>
              <a:ext cx="32998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69" name="Text Box 702"/>
            <p:cNvSpPr txBox="1">
              <a:spLocks noChangeArrowheads="1"/>
            </p:cNvSpPr>
            <p:nvPr/>
          </p:nvSpPr>
          <p:spPr bwMode="auto">
            <a:xfrm>
              <a:off x="8531671" y="4796830"/>
              <a:ext cx="432817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OUT</a:t>
              </a:r>
            </a:p>
          </p:txBody>
        </p:sp>
        <p:sp>
          <p:nvSpPr>
            <p:cNvPr id="170" name="Line 703"/>
            <p:cNvSpPr>
              <a:spLocks noChangeShapeType="1"/>
            </p:cNvSpPr>
            <p:nvPr/>
          </p:nvSpPr>
          <p:spPr bwMode="auto">
            <a:xfrm>
              <a:off x="563225" y="5779411"/>
              <a:ext cx="3317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731"/>
            <p:cNvSpPr txBox="1">
              <a:spLocks noChangeArrowheads="1"/>
            </p:cNvSpPr>
            <p:nvPr/>
          </p:nvSpPr>
          <p:spPr bwMode="auto">
            <a:xfrm>
              <a:off x="466775" y="3429000"/>
              <a:ext cx="607735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6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  <a:endParaRPr lang="en-US" altLang="zh-CN" sz="1800" b="1" u="none" dirty="0"/>
            </a:p>
          </p:txBody>
        </p:sp>
        <p:sp>
          <p:nvSpPr>
            <p:cNvPr id="172" name="Rectangle 746"/>
            <p:cNvSpPr>
              <a:spLocks noChangeArrowheads="1"/>
            </p:cNvSpPr>
            <p:nvPr/>
          </p:nvSpPr>
          <p:spPr bwMode="auto">
            <a:xfrm>
              <a:off x="1156679" y="3212976"/>
              <a:ext cx="7211256" cy="309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3" name="直接箭头连接符 172"/>
            <p:cNvCxnSpPr/>
            <p:nvPr/>
          </p:nvCxnSpPr>
          <p:spPr bwMode="auto">
            <a:xfrm>
              <a:off x="1042839" y="3610198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" name="直接连接符 213"/>
            <p:cNvCxnSpPr/>
            <p:nvPr/>
          </p:nvCxnSpPr>
          <p:spPr bwMode="auto">
            <a:xfrm>
              <a:off x="1003012" y="5662141"/>
              <a:ext cx="736125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5" name="直接连接符 214"/>
            <p:cNvCxnSpPr/>
            <p:nvPr/>
          </p:nvCxnSpPr>
          <p:spPr bwMode="auto">
            <a:xfrm>
              <a:off x="1003012" y="5877272"/>
              <a:ext cx="2175987" cy="145480"/>
            </a:xfrm>
            <a:prstGeom prst="bentConnector3">
              <a:avLst>
                <a:gd name="adj1" fmla="val 1211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" name="Text Box 156"/>
          <p:cNvSpPr txBox="1">
            <a:spLocks noChangeArrowheads="1"/>
          </p:cNvSpPr>
          <p:nvPr/>
        </p:nvSpPr>
        <p:spPr bwMode="auto">
          <a:xfrm>
            <a:off x="179388" y="35944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芯片的操作时序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芯片对引脚信号的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时序要求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33" name="AutoShape 7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6511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AutoShape 331"/>
          <p:cNvSpPr>
            <a:spLocks/>
          </p:cNvSpPr>
          <p:nvPr/>
        </p:nvSpPr>
        <p:spPr bwMode="auto">
          <a:xfrm>
            <a:off x="5580112" y="3577802"/>
            <a:ext cx="2020718" cy="324000"/>
          </a:xfrm>
          <a:prstGeom prst="borderCallout2">
            <a:avLst>
              <a:gd name="adj1" fmla="val 50061"/>
              <a:gd name="adj2" fmla="val 82"/>
              <a:gd name="adj3" fmla="val 46199"/>
              <a:gd name="adj4" fmla="val -9551"/>
              <a:gd name="adj5" fmla="val -47153"/>
              <a:gd name="adj6" fmla="val -57511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表示信号值可任意</a:t>
            </a:r>
          </a:p>
        </p:txBody>
      </p:sp>
      <p:grpSp>
        <p:nvGrpSpPr>
          <p:cNvPr id="230" name="组合 229"/>
          <p:cNvGrpSpPr/>
          <p:nvPr/>
        </p:nvGrpSpPr>
        <p:grpSpPr>
          <a:xfrm>
            <a:off x="5076056" y="1855538"/>
            <a:ext cx="3816549" cy="1552089"/>
            <a:chOff x="5076056" y="2634284"/>
            <a:chExt cx="3816549" cy="1552089"/>
          </a:xfrm>
        </p:grpSpPr>
        <p:sp>
          <p:nvSpPr>
            <p:cNvPr id="214" name="Text Box 372"/>
            <p:cNvSpPr txBox="1">
              <a:spLocks noChangeArrowheads="1"/>
            </p:cNvSpPr>
            <p:nvPr/>
          </p:nvSpPr>
          <p:spPr bwMode="auto">
            <a:xfrm>
              <a:off x="5076056" y="2634284"/>
              <a:ext cx="3816549" cy="1552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AH</a:t>
              </a:r>
              <a:r>
                <a:rPr lang="en-US" altLang="zh-CN" sz="1800" b="1" u="none" baseline="-18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地址锁存延迟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RCL</a:t>
              </a:r>
              <a:r>
                <a:rPr lang="en-US" altLang="zh-CN" sz="1800" b="1" u="none" dirty="0">
                  <a:latin typeface="宋体" pitchFamily="2" charset="-122"/>
                </a:rPr>
                <a:t>--RAS</a:t>
              </a:r>
              <a:r>
                <a:rPr lang="zh-CN" altLang="en-US" sz="1800" b="1" u="none" dirty="0">
                  <a:latin typeface="宋体" pitchFamily="2" charset="-122"/>
                </a:rPr>
                <a:t>与</a:t>
              </a:r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r>
                <a:rPr lang="zh-CN" altLang="en-US" sz="1800" b="1" u="none" dirty="0">
                  <a:latin typeface="宋体" pitchFamily="2" charset="-122"/>
                </a:rPr>
                <a:t>信号延迟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CAC</a:t>
              </a:r>
              <a:r>
                <a:rPr lang="en-US" altLang="zh-CN" sz="1800" b="1" u="none" dirty="0">
                  <a:latin typeface="宋体" pitchFamily="2" charset="-122"/>
                </a:rPr>
                <a:t>—CAS</a:t>
              </a:r>
              <a:r>
                <a:rPr lang="zh-CN" altLang="en-US" sz="1800" b="1" u="none" dirty="0">
                  <a:latin typeface="宋体" pitchFamily="2" charset="-122"/>
                </a:rPr>
                <a:t>有效→数据输出稳定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A</a:t>
              </a:r>
              <a:r>
                <a:rPr lang="en-US" altLang="zh-CN" sz="1800" b="1" u="none" dirty="0">
                  <a:latin typeface="宋体" pitchFamily="2" charset="-122"/>
                </a:rPr>
                <a:t> —</a:t>
              </a:r>
              <a:r>
                <a:rPr lang="zh-CN" altLang="en-US" sz="1800" b="1" u="none" dirty="0">
                  <a:latin typeface="宋体" pitchFamily="2" charset="-122"/>
                </a:rPr>
                <a:t>读时间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＝</a:t>
              </a: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RCL</a:t>
              </a:r>
              <a:r>
                <a:rPr lang="en-US" altLang="zh-CN" sz="1800" b="1" u="none" dirty="0" err="1">
                  <a:latin typeface="宋体" pitchFamily="2" charset="-122"/>
                </a:rPr>
                <a:t>+t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CAC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RC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读周期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两次间隔</a:t>
              </a:r>
              <a:r>
                <a:rPr lang="en-US" altLang="zh-CN" sz="1800" b="1" u="none" dirty="0">
                  <a:latin typeface="宋体" pitchFamily="2" charset="-122"/>
                </a:rPr>
                <a:t>[</a:t>
              </a:r>
              <a:r>
                <a:rPr lang="zh-CN" altLang="en-US" sz="1800" b="1" u="none" dirty="0">
                  <a:latin typeface="宋体" pitchFamily="2" charset="-122"/>
                </a:rPr>
                <a:t>≥</a:t>
              </a: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A</a:t>
              </a:r>
              <a:r>
                <a:rPr lang="en-US" altLang="zh-CN" sz="1800" b="1" u="none" dirty="0" err="1">
                  <a:latin typeface="宋体" pitchFamily="2" charset="-122"/>
                </a:rPr>
                <a:t>+t</a:t>
              </a:r>
              <a:r>
                <a:rPr lang="zh-CN" altLang="en-US" sz="1800" b="1" u="none" baseline="-18000" dirty="0">
                  <a:latin typeface="宋体" pitchFamily="2" charset="-122"/>
                </a:rPr>
                <a:t>再生</a:t>
              </a:r>
              <a:r>
                <a:rPr lang="en-US" altLang="zh-CN" sz="1800" b="1" u="none" dirty="0">
                  <a:latin typeface="宋体" pitchFamily="2" charset="-122"/>
                </a:rPr>
                <a:t>])</a:t>
              </a:r>
              <a:endParaRPr lang="zh-CN" altLang="en-US" sz="1800" b="1" u="none" dirty="0">
                <a:latin typeface="宋体" pitchFamily="2" charset="-122"/>
              </a:endParaRPr>
            </a:p>
            <a:p>
              <a:pPr>
                <a:lnSpc>
                  <a:spcPct val="11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17" name="Line 385"/>
            <p:cNvSpPr>
              <a:spLocks noChangeShapeType="1"/>
            </p:cNvSpPr>
            <p:nvPr/>
          </p:nvSpPr>
          <p:spPr bwMode="auto">
            <a:xfrm>
              <a:off x="5711010" y="3281946"/>
              <a:ext cx="320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386"/>
            <p:cNvSpPr>
              <a:spLocks noChangeShapeType="1"/>
            </p:cNvSpPr>
            <p:nvPr/>
          </p:nvSpPr>
          <p:spPr bwMode="auto">
            <a:xfrm>
              <a:off x="6284036" y="2975686"/>
              <a:ext cx="320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385"/>
            <p:cNvSpPr>
              <a:spLocks noChangeShapeType="1"/>
            </p:cNvSpPr>
            <p:nvPr/>
          </p:nvSpPr>
          <p:spPr bwMode="auto">
            <a:xfrm>
              <a:off x="5705078" y="2975686"/>
              <a:ext cx="320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" name="Text Box 371"/>
          <p:cNvSpPr txBox="1">
            <a:spLocks noChangeArrowheads="1"/>
          </p:cNvSpPr>
          <p:nvPr/>
        </p:nvSpPr>
        <p:spPr bwMode="auto">
          <a:xfrm>
            <a:off x="179388" y="799544"/>
            <a:ext cx="60487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操作的响应标志：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*读周期的时序：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厂家给出的参数为最小值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28" name="Text Box 371"/>
          <p:cNvSpPr txBox="1">
            <a:spLocks noChangeArrowheads="1"/>
          </p:cNvSpPr>
          <p:nvPr/>
        </p:nvSpPr>
        <p:spPr bwMode="auto">
          <a:xfrm>
            <a:off x="179513" y="4005064"/>
            <a:ext cx="32118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操作信号时序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baseline="-18000" dirty="0">
              <a:latin typeface="宋体" pitchFamily="2" charset="-122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3131840" y="836712"/>
            <a:ext cx="4680644" cy="553998"/>
            <a:chOff x="179388" y="799544"/>
            <a:chExt cx="4680644" cy="553998"/>
          </a:xfrm>
        </p:grpSpPr>
        <p:sp>
          <p:nvSpPr>
            <p:cNvPr id="326" name="Text Box 371"/>
            <p:cNvSpPr txBox="1">
              <a:spLocks noChangeArrowheads="1"/>
            </p:cNvSpPr>
            <p:nvPr/>
          </p:nvSpPr>
          <p:spPr bwMode="auto">
            <a:xfrm>
              <a:off x="179388" y="799544"/>
              <a:ext cx="468064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RAS</a:t>
              </a:r>
              <a:r>
                <a:rPr lang="zh-CN" altLang="en-US" b="1" u="none" dirty="0">
                  <a:latin typeface="宋体" pitchFamily="2" charset="-122"/>
                </a:rPr>
                <a:t>从无效→有效、从有效→无效</a:t>
              </a:r>
              <a:endParaRPr lang="en-US" altLang="zh-CN" u="none" dirty="0">
                <a:latin typeface="宋体" pitchFamily="2" charset="-122"/>
              </a:endParaRPr>
            </a:p>
          </p:txBody>
        </p:sp>
        <p:sp>
          <p:nvSpPr>
            <p:cNvPr id="327" name="Line 558"/>
            <p:cNvSpPr>
              <a:spLocks noChangeShapeType="1"/>
            </p:cNvSpPr>
            <p:nvPr/>
          </p:nvSpPr>
          <p:spPr bwMode="auto">
            <a:xfrm>
              <a:off x="279984" y="919606"/>
              <a:ext cx="45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8" name="Text Box 157"/>
          <p:cNvSpPr txBox="1">
            <a:spLocks noChangeArrowheads="1"/>
          </p:cNvSpPr>
          <p:nvPr/>
        </p:nvSpPr>
        <p:spPr bwMode="auto">
          <a:xfrm>
            <a:off x="179512" y="5149641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某</a:t>
            </a:r>
            <a:r>
              <a:rPr lang="en-US" altLang="zh-CN" sz="2200" b="1" u="none" dirty="0">
                <a:latin typeface="宋体" pitchFamily="2" charset="-122"/>
              </a:rPr>
              <a:t>DRAM</a:t>
            </a:r>
            <a:r>
              <a:rPr lang="zh-CN" altLang="en-US" sz="2200" b="1" u="none" dirty="0">
                <a:latin typeface="宋体" pitchFamily="2" charset="-122"/>
              </a:rPr>
              <a:t>芯片的</a:t>
            </a:r>
            <a:r>
              <a:rPr lang="en-US" altLang="zh-CN" sz="2200" b="1" u="none" dirty="0" err="1">
                <a:latin typeface="宋体" pitchFamily="2" charset="-122"/>
              </a:rPr>
              <a:t>t</a:t>
            </a:r>
            <a:r>
              <a:rPr lang="en-US" altLang="zh-CN" sz="2200" b="1" u="none" baseline="-18000" dirty="0" err="1">
                <a:latin typeface="宋体" pitchFamily="2" charset="-122"/>
              </a:rPr>
              <a:t>AH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0.4</a:t>
            </a:r>
            <a:r>
              <a:rPr lang="en-US" altLang="zh-CN" sz="2200" u="none" dirty="0">
                <a:latin typeface="+mn-lt"/>
              </a:rPr>
              <a:t>μ</a:t>
            </a:r>
            <a:r>
              <a:rPr lang="en-US" altLang="zh-CN" sz="2200" b="1" u="none" dirty="0">
                <a:latin typeface="宋体" pitchFamily="2" charset="-122"/>
              </a:rPr>
              <a:t>s</a:t>
            </a:r>
            <a:r>
              <a:rPr lang="zh-CN" altLang="en-US" sz="2200" b="1" u="none" dirty="0">
                <a:latin typeface="宋体" pitchFamily="2" charset="-122"/>
              </a:rPr>
              <a:t>、</a:t>
            </a:r>
            <a:r>
              <a:rPr lang="en-US" altLang="zh-CN" sz="2200" b="1" u="none" dirty="0" err="1">
                <a:latin typeface="宋体" pitchFamily="2" charset="-122"/>
              </a:rPr>
              <a:t>t</a:t>
            </a:r>
            <a:r>
              <a:rPr lang="en-US" altLang="zh-CN" sz="2200" b="1" u="none" baseline="-18000" dirty="0" err="1">
                <a:latin typeface="宋体" pitchFamily="2" charset="-122"/>
              </a:rPr>
              <a:t>CAC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3.2</a:t>
            </a:r>
            <a:r>
              <a:rPr lang="en-US" altLang="zh-CN" sz="2200" u="none" dirty="0"/>
              <a:t>μ</a:t>
            </a:r>
            <a:r>
              <a:rPr lang="en-US" altLang="zh-CN" sz="2200" b="1" u="none" dirty="0">
                <a:latin typeface="宋体" pitchFamily="2" charset="-122"/>
              </a:rPr>
              <a:t>s</a:t>
            </a:r>
            <a:r>
              <a:rPr lang="zh-CN" altLang="en-US" sz="2200" b="1" u="none" dirty="0">
                <a:latin typeface="宋体" pitchFamily="2" charset="-122"/>
              </a:rPr>
              <a:t>，若操作时所有信号都</a:t>
            </a:r>
            <a:r>
              <a:rPr lang="zh-CN" altLang="en-US" sz="2200" b="1" dirty="0">
                <a:latin typeface="宋体" pitchFamily="2" charset="-122"/>
              </a:rPr>
              <a:t>与</a:t>
            </a:r>
            <a:r>
              <a:rPr lang="en-US" altLang="zh-CN" sz="2200" b="1" dirty="0">
                <a:latin typeface="宋体" pitchFamily="2" charset="-122"/>
              </a:rPr>
              <a:t>1MHz</a:t>
            </a:r>
            <a:r>
              <a:rPr lang="zh-CN" altLang="en-US" sz="2200" b="1" dirty="0">
                <a:latin typeface="宋体" pitchFamily="2" charset="-122"/>
              </a:rPr>
              <a:t>的时钟脉冲同步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仅上升沿时发出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，则</a:t>
            </a:r>
            <a:r>
              <a:rPr lang="en-US" altLang="zh-CN" sz="2200" b="1" u="none" dirty="0" err="1">
                <a:latin typeface="宋体" pitchFamily="2" charset="-122"/>
              </a:rPr>
              <a:t>t</a:t>
            </a:r>
            <a:r>
              <a:rPr lang="en-US" altLang="zh-CN" b="1" u="none" baseline="-18000" dirty="0" err="1">
                <a:latin typeface="宋体" pitchFamily="2" charset="-122"/>
              </a:rPr>
              <a:t>A</a:t>
            </a:r>
            <a:r>
              <a:rPr lang="zh-CN" altLang="en-US" sz="2200" b="1" u="none" dirty="0">
                <a:latin typeface="宋体" pitchFamily="2" charset="-122"/>
              </a:rPr>
              <a:t>至少为多少？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421" name="Text Box 372"/>
          <p:cNvSpPr txBox="1">
            <a:spLocks noChangeArrowheads="1"/>
          </p:cNvSpPr>
          <p:nvPr/>
        </p:nvSpPr>
        <p:spPr bwMode="auto">
          <a:xfrm>
            <a:off x="932042" y="6093296"/>
            <a:ext cx="8032695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en-US" altLang="zh-CN" sz="2000" b="1" u="none" dirty="0" err="1">
                <a:latin typeface="宋体" pitchFamily="2" charset="-122"/>
              </a:rPr>
              <a:t>t</a:t>
            </a:r>
            <a:r>
              <a:rPr lang="en-US" altLang="zh-CN" sz="2000" b="1" u="none" baseline="-18000" dirty="0" err="1">
                <a:latin typeface="宋体" pitchFamily="2" charset="-122"/>
              </a:rPr>
              <a:t>C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1</a:t>
            </a:r>
            <a:r>
              <a:rPr lang="en-US" altLang="zh-CN" sz="2000" u="none" dirty="0"/>
              <a:t> </a:t>
            </a:r>
            <a:r>
              <a:rPr lang="en-US" altLang="zh-CN" sz="2000" u="none" dirty="0" err="1"/>
              <a:t>μ</a:t>
            </a:r>
            <a:r>
              <a:rPr lang="en-US" altLang="zh-CN" sz="2000" b="1" u="none" dirty="0" err="1">
                <a:latin typeface="宋体" pitchFamily="2" charset="-122"/>
              </a:rPr>
              <a:t>s</a:t>
            </a:r>
            <a:r>
              <a:rPr lang="zh-CN" altLang="en-US" sz="2000" b="1" u="none" dirty="0">
                <a:latin typeface="宋体" pitchFamily="2" charset="-122"/>
              </a:rPr>
              <a:t>，</a:t>
            </a:r>
            <a:r>
              <a:rPr lang="en-US" altLang="zh-CN" sz="2000" b="1" u="none" dirty="0" err="1">
                <a:latin typeface="宋体" pitchFamily="2" charset="-122"/>
              </a:rPr>
              <a:t>t</a:t>
            </a:r>
            <a:r>
              <a:rPr lang="en-US" altLang="zh-CN" sz="2000" b="1" u="none" baseline="-18000" dirty="0" err="1">
                <a:latin typeface="宋体" pitchFamily="2" charset="-122"/>
              </a:rPr>
              <a:t>A</a:t>
            </a:r>
            <a:r>
              <a:rPr lang="zh-CN" altLang="en-US" sz="2000" b="1" u="none" dirty="0">
                <a:latin typeface="宋体" pitchFamily="2" charset="-122"/>
              </a:rPr>
              <a:t>≥</a:t>
            </a:r>
            <a:r>
              <a:rPr lang="en-US" altLang="zh-CN" sz="2000" b="1" u="none" dirty="0" err="1">
                <a:latin typeface="宋体" pitchFamily="2" charset="-122"/>
              </a:rPr>
              <a:t>t</a:t>
            </a:r>
            <a:r>
              <a:rPr lang="en-US" altLang="zh-CN" sz="2000" b="1" u="none" baseline="-18000" dirty="0" err="1">
                <a:latin typeface="宋体" pitchFamily="2" charset="-122"/>
              </a:rPr>
              <a:t>C</a:t>
            </a:r>
            <a:r>
              <a:rPr lang="en-US" altLang="zh-CN" sz="2000" b="1" u="none" baseline="-18000" dirty="0">
                <a:latin typeface="宋体" pitchFamily="2" charset="-122"/>
              </a:rPr>
              <a:t> </a:t>
            </a:r>
            <a:r>
              <a:rPr lang="en-US" altLang="zh-CN" sz="2000" b="1" u="none" dirty="0">
                <a:latin typeface="宋体" pitchFamily="2" charset="-122"/>
              </a:rPr>
              <a:t>+</a:t>
            </a:r>
            <a:r>
              <a:rPr lang="zh-CN" altLang="en-US" sz="2000" u="none" spc="-300" dirty="0">
                <a:latin typeface="宋体" pitchFamily="2" charset="-122"/>
                <a:sym typeface="Symbol"/>
              </a:rPr>
              <a:t></a:t>
            </a:r>
            <a:r>
              <a:rPr lang="en-US" altLang="zh-CN" sz="2000" b="1" u="none" dirty="0">
                <a:latin typeface="宋体" pitchFamily="2" charset="-122"/>
              </a:rPr>
              <a:t>0.4/</a:t>
            </a:r>
            <a:r>
              <a:rPr lang="en-US" altLang="zh-CN" sz="2000" b="1" u="none" dirty="0" err="1">
                <a:latin typeface="宋体" pitchFamily="2" charset="-122"/>
              </a:rPr>
              <a:t>t</a:t>
            </a:r>
            <a:r>
              <a:rPr lang="en-US" altLang="zh-CN" sz="2000" b="1" u="none" baseline="-18000" dirty="0" err="1">
                <a:latin typeface="宋体" pitchFamily="2" charset="-122"/>
              </a:rPr>
              <a:t>C</a:t>
            </a:r>
            <a:r>
              <a:rPr lang="en-US" altLang="zh-CN" sz="2000" b="1" u="none" baseline="-18000" dirty="0">
                <a:latin typeface="宋体" pitchFamily="2" charset="-122"/>
              </a:rPr>
              <a:t> </a:t>
            </a:r>
            <a:r>
              <a:rPr lang="en-US" altLang="zh-CN" sz="2000" u="none" dirty="0">
                <a:latin typeface="宋体" pitchFamily="2" charset="-122"/>
                <a:sym typeface="Symbol"/>
              </a:rPr>
              <a:t>+</a:t>
            </a:r>
            <a:r>
              <a:rPr lang="en-US" altLang="zh-CN" sz="2000" b="1" u="none" dirty="0" err="1">
                <a:latin typeface="宋体" pitchFamily="2" charset="-122"/>
              </a:rPr>
              <a:t>t</a:t>
            </a:r>
            <a:r>
              <a:rPr lang="en-US" altLang="zh-CN" sz="2000" b="1" u="none" baseline="-18000" dirty="0" err="1">
                <a:latin typeface="宋体" pitchFamily="2" charset="-122"/>
              </a:rPr>
              <a:t>C</a:t>
            </a:r>
            <a:r>
              <a:rPr lang="en-US" altLang="zh-CN" sz="2000" b="1" u="none" baseline="-18000" dirty="0">
                <a:latin typeface="宋体" pitchFamily="2" charset="-122"/>
              </a:rPr>
              <a:t> </a:t>
            </a:r>
            <a:r>
              <a:rPr lang="en-US" altLang="zh-CN" sz="2000" b="1" u="none" dirty="0">
                <a:latin typeface="宋体" pitchFamily="2" charset="-122"/>
              </a:rPr>
              <a:t>+ </a:t>
            </a:r>
            <a:r>
              <a:rPr lang="zh-CN" altLang="en-US" sz="2000" u="none" spc="-300" dirty="0">
                <a:latin typeface="宋体" pitchFamily="2" charset="-122"/>
                <a:sym typeface="Symbol"/>
              </a:rPr>
              <a:t></a:t>
            </a:r>
            <a:r>
              <a:rPr lang="en-US" altLang="zh-CN" sz="2000" b="1" u="none" dirty="0">
                <a:latin typeface="宋体" pitchFamily="2" charset="-122"/>
                <a:sym typeface="Symbol"/>
              </a:rPr>
              <a:t>3.2</a:t>
            </a:r>
            <a:r>
              <a:rPr lang="en-US" altLang="zh-CN" sz="2000" b="1" u="none" dirty="0">
                <a:latin typeface="宋体" pitchFamily="2" charset="-122"/>
              </a:rPr>
              <a:t>/</a:t>
            </a:r>
            <a:r>
              <a:rPr lang="en-US" altLang="zh-CN" sz="2000" b="1" u="none" dirty="0" err="1">
                <a:latin typeface="宋体" pitchFamily="2" charset="-122"/>
              </a:rPr>
              <a:t>t</a:t>
            </a:r>
            <a:r>
              <a:rPr lang="en-US" altLang="zh-CN" sz="2000" b="1" u="none" baseline="-18000" dirty="0" err="1">
                <a:latin typeface="宋体" pitchFamily="2" charset="-122"/>
              </a:rPr>
              <a:t>C</a:t>
            </a:r>
            <a:r>
              <a:rPr lang="en-US" altLang="zh-CN" sz="2000" u="none" dirty="0">
                <a:latin typeface="宋体" pitchFamily="2" charset="-122"/>
                <a:sym typeface="Symbol"/>
              </a:rPr>
              <a:t></a:t>
            </a:r>
            <a:r>
              <a:rPr lang="en-US" altLang="zh-CN" sz="2000" b="1" u="none" dirty="0">
                <a:latin typeface="宋体" pitchFamily="2" charset="-122"/>
                <a:sym typeface="Symbol"/>
              </a:rPr>
              <a:t>}*</a:t>
            </a:r>
            <a:r>
              <a:rPr lang="en-US" altLang="zh-CN" sz="2000" b="1" u="none" dirty="0" err="1">
                <a:latin typeface="宋体" pitchFamily="2" charset="-122"/>
              </a:rPr>
              <a:t>t</a:t>
            </a:r>
            <a:r>
              <a:rPr lang="en-US" altLang="zh-CN" sz="2000" b="1" u="none" baseline="-18000" dirty="0" err="1">
                <a:latin typeface="宋体" pitchFamily="2" charset="-122"/>
              </a:rPr>
              <a:t>C</a:t>
            </a:r>
            <a:r>
              <a:rPr lang="zh-CN" altLang="en-US" sz="2000" b="1" u="none" dirty="0">
                <a:latin typeface="宋体" pitchFamily="2" charset="-122"/>
                <a:sym typeface="Symbol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7</a:t>
            </a:r>
            <a:r>
              <a:rPr lang="en-US" altLang="zh-CN" sz="2000" b="1" u="none" dirty="0">
                <a:latin typeface="+mn-lt"/>
              </a:rPr>
              <a:t> </a:t>
            </a:r>
            <a:r>
              <a:rPr lang="en-US" altLang="zh-CN" sz="2000" u="none" dirty="0" err="1"/>
              <a:t>μ</a:t>
            </a:r>
            <a:r>
              <a:rPr lang="en-US" altLang="zh-CN" sz="2000" b="1" u="none" dirty="0" err="1">
                <a:latin typeface="宋体" pitchFamily="2" charset="-122"/>
              </a:rPr>
              <a:t>s</a:t>
            </a:r>
            <a:r>
              <a:rPr lang="en-US" altLang="zh-CN" sz="2000" b="1" u="none" dirty="0">
                <a:latin typeface="宋体" pitchFamily="2" charset="-122"/>
              </a:rPr>
              <a:t> (</a:t>
            </a:r>
            <a:r>
              <a:rPr lang="zh-CN" altLang="en-US" sz="2000" b="1" u="none" dirty="0">
                <a:latin typeface="宋体" pitchFamily="2" charset="-122"/>
              </a:rPr>
              <a:t>＞</a:t>
            </a:r>
            <a:r>
              <a:rPr lang="en-US" altLang="zh-CN" sz="2000" b="1" u="none" dirty="0">
                <a:latin typeface="宋体" pitchFamily="2" charset="-122"/>
              </a:rPr>
              <a:t>3.6</a:t>
            </a:r>
            <a:r>
              <a:rPr lang="en-US" altLang="zh-CN" sz="2000" b="1" u="none" dirty="0"/>
              <a:t> </a:t>
            </a:r>
            <a:r>
              <a:rPr lang="en-US" altLang="zh-CN" sz="2000" u="none" dirty="0" err="1"/>
              <a:t>μ</a:t>
            </a:r>
            <a:r>
              <a:rPr lang="en-US" altLang="zh-CN" sz="2000" b="1" u="none" dirty="0" err="1">
                <a:latin typeface="宋体" pitchFamily="2" charset="-122"/>
              </a:rPr>
              <a:t>s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22" name="组合 421"/>
          <p:cNvGrpSpPr/>
          <p:nvPr/>
        </p:nvGrpSpPr>
        <p:grpSpPr>
          <a:xfrm>
            <a:off x="3203848" y="4051058"/>
            <a:ext cx="5436096" cy="1250150"/>
            <a:chOff x="3129064" y="5157192"/>
            <a:chExt cx="5645649" cy="1250150"/>
          </a:xfrm>
        </p:grpSpPr>
        <p:sp>
          <p:nvSpPr>
            <p:cNvPr id="423" name="Text Box 371"/>
            <p:cNvSpPr txBox="1">
              <a:spLocks noChangeArrowheads="1"/>
            </p:cNvSpPr>
            <p:nvPr/>
          </p:nvSpPr>
          <p:spPr bwMode="auto">
            <a:xfrm>
              <a:off x="3129064" y="5157192"/>
              <a:ext cx="5645649" cy="125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2200" b="1" u="none" dirty="0">
                  <a:latin typeface="宋体" pitchFamily="2" charset="-122"/>
                </a:rPr>
                <a:t>①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先</a:t>
              </a:r>
              <a:r>
                <a:rPr lang="zh-CN" altLang="en-US" sz="2200" b="1" u="none" dirty="0">
                  <a:latin typeface="宋体" pitchFamily="2" charset="-122"/>
                </a:rPr>
                <a:t>发送行地址，</a:t>
              </a:r>
              <a:r>
                <a:rPr lang="en-US" altLang="zh-CN" sz="2200" b="1" u="none" dirty="0">
                  <a:latin typeface="宋体" pitchFamily="2" charset="-122"/>
                </a:rPr>
                <a:t>RAS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在行地址稳定后</a:t>
              </a:r>
              <a:r>
                <a:rPr lang="zh-CN" altLang="en-US" sz="2200" b="1" u="none" dirty="0">
                  <a:latin typeface="宋体" pitchFamily="2" charset="-122"/>
                </a:rPr>
                <a:t>有效</a:t>
              </a:r>
              <a:r>
                <a:rPr lang="en-US" altLang="zh-CN" sz="2200" b="1" u="none" dirty="0">
                  <a:latin typeface="宋体" pitchFamily="2" charset="-122"/>
                </a:rPr>
                <a:t>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200" b="1" u="none" dirty="0">
                  <a:latin typeface="宋体" pitchFamily="2" charset="-122"/>
                </a:rPr>
                <a:t>②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再</a:t>
              </a:r>
              <a:r>
                <a:rPr lang="zh-CN" altLang="en-US" sz="2200" b="1" u="none" dirty="0">
                  <a:latin typeface="宋体" pitchFamily="2" charset="-122"/>
                </a:rPr>
                <a:t>发送列地址，</a:t>
              </a:r>
              <a:r>
                <a:rPr lang="en-US" altLang="zh-CN" sz="2200" b="1" u="none" dirty="0">
                  <a:latin typeface="宋体" pitchFamily="2" charset="-122"/>
                </a:rPr>
                <a:t>CAS</a:t>
              </a:r>
              <a:r>
                <a:rPr lang="zh-CN" altLang="en-US" sz="2200" b="1" u="none" dirty="0">
                  <a:latin typeface="宋体" pitchFamily="2" charset="-122"/>
                </a:rPr>
                <a:t>在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列地址稳定后</a:t>
              </a:r>
              <a:r>
                <a:rPr lang="zh-CN" altLang="en-US" sz="2200" b="1" u="none" dirty="0">
                  <a:latin typeface="宋体" pitchFamily="2" charset="-122"/>
                </a:rPr>
                <a:t>有效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200" b="1" u="none" dirty="0">
                  <a:latin typeface="宋体" pitchFamily="2" charset="-122"/>
                </a:rPr>
                <a:t>③</a:t>
              </a:r>
              <a:r>
                <a:rPr lang="en-US" altLang="zh-CN" sz="2200" b="1" u="none" dirty="0">
                  <a:latin typeface="宋体" pitchFamily="2" charset="-122"/>
                </a:rPr>
                <a:t>WE</a:t>
              </a:r>
              <a:r>
                <a:rPr lang="zh-CN" altLang="en-US" sz="2200" b="1" u="none" dirty="0">
                  <a:latin typeface="宋体" pitchFamily="2" charset="-122"/>
                </a:rPr>
                <a:t>在</a:t>
              </a:r>
              <a:r>
                <a:rPr lang="en-US" altLang="zh-CN" sz="2200" b="1" u="none" dirty="0">
                  <a:solidFill>
                    <a:srgbClr val="990099"/>
                  </a:solidFill>
                  <a:latin typeface="宋体" pitchFamily="2" charset="-122"/>
                </a:rPr>
                <a:t>CAS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有效期间</a:t>
              </a:r>
              <a:r>
                <a:rPr lang="zh-CN" altLang="en-US" sz="2200" b="1" u="none" dirty="0">
                  <a:latin typeface="宋体" pitchFamily="2" charset="-122"/>
                </a:rPr>
                <a:t>无效</a:t>
              </a:r>
              <a:r>
                <a:rPr lang="en-US" altLang="zh-CN" sz="2200" b="1" u="none" dirty="0">
                  <a:latin typeface="宋体" pitchFamily="2" charset="-122"/>
                </a:rPr>
                <a:t>(R)</a:t>
              </a:r>
            </a:p>
          </p:txBody>
        </p:sp>
        <p:sp>
          <p:nvSpPr>
            <p:cNvPr id="424" name="Line 558"/>
            <p:cNvSpPr>
              <a:spLocks noChangeShapeType="1"/>
            </p:cNvSpPr>
            <p:nvPr/>
          </p:nvSpPr>
          <p:spPr bwMode="auto">
            <a:xfrm>
              <a:off x="5584838" y="5235621"/>
              <a:ext cx="417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/>
            </a:p>
          </p:txBody>
        </p:sp>
        <p:sp>
          <p:nvSpPr>
            <p:cNvPr id="425" name="Line 558"/>
            <p:cNvSpPr>
              <a:spLocks noChangeShapeType="1"/>
            </p:cNvSpPr>
            <p:nvPr/>
          </p:nvSpPr>
          <p:spPr bwMode="auto">
            <a:xfrm>
              <a:off x="3502983" y="6006425"/>
              <a:ext cx="3085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/>
            </a:p>
          </p:txBody>
        </p:sp>
        <p:sp>
          <p:nvSpPr>
            <p:cNvPr id="426" name="Line 558"/>
            <p:cNvSpPr>
              <a:spLocks noChangeShapeType="1"/>
            </p:cNvSpPr>
            <p:nvPr/>
          </p:nvSpPr>
          <p:spPr bwMode="auto">
            <a:xfrm>
              <a:off x="4086829" y="6006425"/>
              <a:ext cx="4176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/>
            </a:p>
          </p:txBody>
        </p:sp>
        <p:sp>
          <p:nvSpPr>
            <p:cNvPr id="427" name="Line 558"/>
            <p:cNvSpPr>
              <a:spLocks noChangeShapeType="1"/>
            </p:cNvSpPr>
            <p:nvPr/>
          </p:nvSpPr>
          <p:spPr bwMode="auto">
            <a:xfrm>
              <a:off x="5588252" y="5630768"/>
              <a:ext cx="417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5576" y="1700808"/>
            <a:ext cx="4032448" cy="2237034"/>
            <a:chOff x="755576" y="1700808"/>
            <a:chExt cx="4032448" cy="2237034"/>
          </a:xfrm>
        </p:grpSpPr>
        <p:sp>
          <p:nvSpPr>
            <p:cNvPr id="330" name="Line 267"/>
            <p:cNvSpPr>
              <a:spLocks noChangeShapeType="1"/>
            </p:cNvSpPr>
            <p:nvPr/>
          </p:nvSpPr>
          <p:spPr bwMode="auto">
            <a:xfrm flipV="1">
              <a:off x="1374452" y="2115428"/>
              <a:ext cx="216845" cy="237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Line 268"/>
            <p:cNvSpPr>
              <a:spLocks noChangeShapeType="1"/>
            </p:cNvSpPr>
            <p:nvPr/>
          </p:nvSpPr>
          <p:spPr bwMode="auto">
            <a:xfrm flipV="1">
              <a:off x="1374453" y="2404352"/>
              <a:ext cx="216844" cy="101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269"/>
            <p:cNvSpPr>
              <a:spLocks noChangeShapeType="1"/>
            </p:cNvSpPr>
            <p:nvPr/>
          </p:nvSpPr>
          <p:spPr bwMode="auto">
            <a:xfrm>
              <a:off x="1734171" y="2117807"/>
              <a:ext cx="791220" cy="89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Line 270"/>
            <p:cNvSpPr>
              <a:spLocks noChangeShapeType="1"/>
            </p:cNvSpPr>
            <p:nvPr/>
          </p:nvSpPr>
          <p:spPr bwMode="auto">
            <a:xfrm flipV="1">
              <a:off x="1736403" y="2403558"/>
              <a:ext cx="788988" cy="795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271"/>
            <p:cNvSpPr>
              <a:spLocks noChangeShapeType="1"/>
            </p:cNvSpPr>
            <p:nvPr/>
          </p:nvSpPr>
          <p:spPr bwMode="auto">
            <a:xfrm flipV="1">
              <a:off x="1375272" y="2492994"/>
              <a:ext cx="431800" cy="158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272"/>
            <p:cNvSpPr>
              <a:spLocks noChangeShapeType="1"/>
            </p:cNvSpPr>
            <p:nvPr/>
          </p:nvSpPr>
          <p:spPr bwMode="auto">
            <a:xfrm>
              <a:off x="1376041" y="3793378"/>
              <a:ext cx="2267571" cy="396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273"/>
            <p:cNvSpPr>
              <a:spLocks noChangeShapeType="1"/>
            </p:cNvSpPr>
            <p:nvPr/>
          </p:nvSpPr>
          <p:spPr bwMode="auto">
            <a:xfrm>
              <a:off x="1952303" y="2780715"/>
              <a:ext cx="1871241" cy="213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Line 274"/>
            <p:cNvSpPr>
              <a:spLocks noChangeShapeType="1"/>
            </p:cNvSpPr>
            <p:nvPr/>
          </p:nvSpPr>
          <p:spPr bwMode="auto">
            <a:xfrm flipV="1">
              <a:off x="3823544" y="2492994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276"/>
            <p:cNvSpPr>
              <a:spLocks noChangeShapeType="1"/>
            </p:cNvSpPr>
            <p:nvPr/>
          </p:nvSpPr>
          <p:spPr bwMode="auto">
            <a:xfrm flipV="1">
              <a:off x="3791249" y="3645024"/>
              <a:ext cx="564727" cy="307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277"/>
            <p:cNvSpPr>
              <a:spLocks noChangeShapeType="1"/>
            </p:cNvSpPr>
            <p:nvPr/>
          </p:nvSpPr>
          <p:spPr bwMode="auto">
            <a:xfrm flipV="1">
              <a:off x="3791250" y="3937842"/>
              <a:ext cx="565495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278"/>
            <p:cNvSpPr>
              <a:spLocks noChangeShapeType="1"/>
            </p:cNvSpPr>
            <p:nvPr/>
          </p:nvSpPr>
          <p:spPr bwMode="auto">
            <a:xfrm>
              <a:off x="3643612" y="3794967"/>
              <a:ext cx="147637" cy="14287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279"/>
            <p:cNvSpPr>
              <a:spLocks noChangeShapeType="1"/>
            </p:cNvSpPr>
            <p:nvPr/>
          </p:nvSpPr>
          <p:spPr bwMode="auto">
            <a:xfrm flipV="1">
              <a:off x="3643612" y="3650504"/>
              <a:ext cx="147637" cy="144463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280"/>
            <p:cNvSpPr>
              <a:spLocks noChangeShapeType="1"/>
            </p:cNvSpPr>
            <p:nvPr/>
          </p:nvSpPr>
          <p:spPr bwMode="auto">
            <a:xfrm>
              <a:off x="4355976" y="3650504"/>
              <a:ext cx="142875" cy="144463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281"/>
            <p:cNvSpPr>
              <a:spLocks noChangeShapeType="1"/>
            </p:cNvSpPr>
            <p:nvPr/>
          </p:nvSpPr>
          <p:spPr bwMode="auto">
            <a:xfrm flipV="1">
              <a:off x="4355976" y="3794967"/>
              <a:ext cx="142875" cy="14287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Line 285"/>
            <p:cNvSpPr>
              <a:spLocks noChangeShapeType="1"/>
            </p:cNvSpPr>
            <p:nvPr/>
          </p:nvSpPr>
          <p:spPr bwMode="auto">
            <a:xfrm>
              <a:off x="3607521" y="2403559"/>
              <a:ext cx="576064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286"/>
            <p:cNvSpPr>
              <a:spLocks noChangeShapeType="1"/>
            </p:cNvSpPr>
            <p:nvPr/>
          </p:nvSpPr>
          <p:spPr bwMode="auto">
            <a:xfrm flipV="1">
              <a:off x="4498851" y="3791793"/>
              <a:ext cx="108745" cy="15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Line 287"/>
            <p:cNvSpPr>
              <a:spLocks noChangeShapeType="1"/>
            </p:cNvSpPr>
            <p:nvPr/>
          </p:nvSpPr>
          <p:spPr bwMode="auto">
            <a:xfrm flipH="1">
              <a:off x="4265395" y="1709376"/>
              <a:ext cx="1143" cy="1308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Text Box 292"/>
            <p:cNvSpPr txBox="1">
              <a:spLocks noChangeArrowheads="1"/>
            </p:cNvSpPr>
            <p:nvPr/>
          </p:nvSpPr>
          <p:spPr bwMode="auto">
            <a:xfrm>
              <a:off x="2627784" y="1833905"/>
              <a:ext cx="280863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A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48" name="Line 293"/>
            <p:cNvSpPr>
              <a:spLocks noChangeShapeType="1"/>
            </p:cNvSpPr>
            <p:nvPr/>
          </p:nvSpPr>
          <p:spPr bwMode="auto">
            <a:xfrm flipV="1">
              <a:off x="2915817" y="1962681"/>
              <a:ext cx="8640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294"/>
            <p:cNvSpPr>
              <a:spLocks noChangeShapeType="1"/>
            </p:cNvSpPr>
            <p:nvPr/>
          </p:nvSpPr>
          <p:spPr bwMode="auto">
            <a:xfrm flipH="1">
              <a:off x="1678071" y="1962681"/>
              <a:ext cx="897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300"/>
            <p:cNvSpPr>
              <a:spLocks noChangeShapeType="1"/>
            </p:cNvSpPr>
            <p:nvPr/>
          </p:nvSpPr>
          <p:spPr bwMode="auto">
            <a:xfrm flipV="1">
              <a:off x="1376042" y="3285480"/>
              <a:ext cx="3411982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306"/>
            <p:cNvSpPr>
              <a:spLocks noChangeShapeType="1"/>
            </p:cNvSpPr>
            <p:nvPr/>
          </p:nvSpPr>
          <p:spPr bwMode="auto">
            <a:xfrm>
              <a:off x="4499992" y="3573016"/>
              <a:ext cx="0" cy="3648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318"/>
            <p:cNvSpPr>
              <a:spLocks noChangeShapeType="1"/>
            </p:cNvSpPr>
            <p:nvPr/>
          </p:nvSpPr>
          <p:spPr bwMode="auto">
            <a:xfrm>
              <a:off x="1809428" y="2494582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Text Box 322"/>
            <p:cNvSpPr txBox="1">
              <a:spLocks noChangeArrowheads="1"/>
            </p:cNvSpPr>
            <p:nvPr/>
          </p:nvSpPr>
          <p:spPr bwMode="auto">
            <a:xfrm>
              <a:off x="3851920" y="3661793"/>
              <a:ext cx="504825" cy="27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输出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54" name="Text Box 326"/>
            <p:cNvSpPr txBox="1">
              <a:spLocks noChangeArrowheads="1"/>
            </p:cNvSpPr>
            <p:nvPr/>
          </p:nvSpPr>
          <p:spPr bwMode="auto">
            <a:xfrm>
              <a:off x="3067548" y="3449761"/>
              <a:ext cx="4318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CAC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55" name="Line 327"/>
            <p:cNvSpPr>
              <a:spLocks noChangeShapeType="1"/>
            </p:cNvSpPr>
            <p:nvPr/>
          </p:nvSpPr>
          <p:spPr bwMode="auto">
            <a:xfrm>
              <a:off x="3499348" y="3572322"/>
              <a:ext cx="280565" cy="6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Line 328"/>
            <p:cNvSpPr>
              <a:spLocks noChangeShapeType="1"/>
            </p:cNvSpPr>
            <p:nvPr/>
          </p:nvSpPr>
          <p:spPr bwMode="auto">
            <a:xfrm flipH="1" flipV="1">
              <a:off x="2815432" y="3573016"/>
              <a:ext cx="2523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Line 338"/>
            <p:cNvSpPr>
              <a:spLocks noChangeShapeType="1"/>
            </p:cNvSpPr>
            <p:nvPr/>
          </p:nvSpPr>
          <p:spPr bwMode="auto">
            <a:xfrm flipV="1">
              <a:off x="2671417" y="2114631"/>
              <a:ext cx="793998" cy="1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Line 339"/>
            <p:cNvSpPr>
              <a:spLocks noChangeShapeType="1"/>
            </p:cNvSpPr>
            <p:nvPr/>
          </p:nvSpPr>
          <p:spPr bwMode="auto">
            <a:xfrm>
              <a:off x="2671416" y="2404350"/>
              <a:ext cx="791269" cy="10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Text Box 344"/>
            <p:cNvSpPr txBox="1">
              <a:spLocks noChangeArrowheads="1"/>
            </p:cNvSpPr>
            <p:nvPr/>
          </p:nvSpPr>
          <p:spPr bwMode="auto">
            <a:xfrm>
              <a:off x="1735312" y="2114632"/>
              <a:ext cx="728167" cy="289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60" name="Text Box 345"/>
            <p:cNvSpPr txBox="1">
              <a:spLocks noChangeArrowheads="1"/>
            </p:cNvSpPr>
            <p:nvPr/>
          </p:nvSpPr>
          <p:spPr bwMode="auto">
            <a:xfrm>
              <a:off x="2671416" y="2106697"/>
              <a:ext cx="755898" cy="297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列地址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61" name="Line 349"/>
            <p:cNvSpPr>
              <a:spLocks noChangeShapeType="1"/>
            </p:cNvSpPr>
            <p:nvPr/>
          </p:nvSpPr>
          <p:spPr bwMode="auto">
            <a:xfrm>
              <a:off x="1374454" y="2893572"/>
              <a:ext cx="1369132" cy="259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350"/>
            <p:cNvSpPr>
              <a:spLocks noChangeShapeType="1"/>
            </p:cNvSpPr>
            <p:nvPr/>
          </p:nvSpPr>
          <p:spPr bwMode="auto">
            <a:xfrm flipV="1">
              <a:off x="2886299" y="3182496"/>
              <a:ext cx="935285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351"/>
            <p:cNvSpPr>
              <a:spLocks noChangeShapeType="1"/>
            </p:cNvSpPr>
            <p:nvPr/>
          </p:nvSpPr>
          <p:spPr bwMode="auto">
            <a:xfrm flipV="1">
              <a:off x="3823544" y="2893571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352"/>
            <p:cNvSpPr>
              <a:spLocks noChangeShapeType="1"/>
            </p:cNvSpPr>
            <p:nvPr/>
          </p:nvSpPr>
          <p:spPr bwMode="auto">
            <a:xfrm flipV="1">
              <a:off x="3966419" y="2893571"/>
              <a:ext cx="821605" cy="129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356"/>
            <p:cNvSpPr>
              <a:spLocks noChangeShapeType="1"/>
            </p:cNvSpPr>
            <p:nvPr/>
          </p:nvSpPr>
          <p:spPr bwMode="auto">
            <a:xfrm>
              <a:off x="2743424" y="2893571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359"/>
            <p:cNvSpPr>
              <a:spLocks noChangeShapeType="1"/>
            </p:cNvSpPr>
            <p:nvPr/>
          </p:nvSpPr>
          <p:spPr bwMode="auto">
            <a:xfrm flipH="1">
              <a:off x="2527399" y="2404453"/>
              <a:ext cx="1885" cy="266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Text Box 360"/>
            <p:cNvSpPr txBox="1">
              <a:spLocks noChangeArrowheads="1"/>
            </p:cNvSpPr>
            <p:nvPr/>
          </p:nvSpPr>
          <p:spPr bwMode="auto">
            <a:xfrm>
              <a:off x="2072170" y="2447533"/>
              <a:ext cx="360362" cy="206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AH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68" name="Line 361"/>
            <p:cNvSpPr>
              <a:spLocks noChangeShapeType="1"/>
            </p:cNvSpPr>
            <p:nvPr/>
          </p:nvSpPr>
          <p:spPr bwMode="auto">
            <a:xfrm>
              <a:off x="2383384" y="2564904"/>
              <a:ext cx="145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362"/>
            <p:cNvSpPr>
              <a:spLocks noChangeShapeType="1"/>
            </p:cNvSpPr>
            <p:nvPr/>
          </p:nvSpPr>
          <p:spPr bwMode="auto">
            <a:xfrm flipH="1">
              <a:off x="1879327" y="2564904"/>
              <a:ext cx="180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Line 363"/>
            <p:cNvSpPr>
              <a:spLocks noChangeShapeType="1"/>
            </p:cNvSpPr>
            <p:nvPr/>
          </p:nvSpPr>
          <p:spPr bwMode="auto">
            <a:xfrm>
              <a:off x="2815430" y="2404354"/>
              <a:ext cx="2" cy="1528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364"/>
            <p:cNvSpPr>
              <a:spLocks noChangeShapeType="1"/>
            </p:cNvSpPr>
            <p:nvPr/>
          </p:nvSpPr>
          <p:spPr bwMode="auto">
            <a:xfrm flipH="1">
              <a:off x="3464322" y="2392249"/>
              <a:ext cx="1093" cy="2280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" name="Line 365"/>
            <p:cNvSpPr>
              <a:spLocks noChangeShapeType="1"/>
            </p:cNvSpPr>
            <p:nvPr/>
          </p:nvSpPr>
          <p:spPr bwMode="auto">
            <a:xfrm flipH="1">
              <a:off x="2815432" y="2564904"/>
              <a:ext cx="180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" name="Text Box 373"/>
            <p:cNvSpPr txBox="1">
              <a:spLocks noChangeArrowheads="1"/>
            </p:cNvSpPr>
            <p:nvPr/>
          </p:nvSpPr>
          <p:spPr bwMode="auto">
            <a:xfrm>
              <a:off x="2974688" y="2458988"/>
              <a:ext cx="360362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AH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74" name="Line 374"/>
            <p:cNvSpPr>
              <a:spLocks noChangeShapeType="1"/>
            </p:cNvSpPr>
            <p:nvPr/>
          </p:nvSpPr>
          <p:spPr bwMode="auto">
            <a:xfrm>
              <a:off x="3319488" y="2564904"/>
              <a:ext cx="144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Line 375"/>
            <p:cNvSpPr>
              <a:spLocks noChangeShapeType="1"/>
            </p:cNvSpPr>
            <p:nvPr/>
          </p:nvSpPr>
          <p:spPr bwMode="auto">
            <a:xfrm>
              <a:off x="3779912" y="1875434"/>
              <a:ext cx="15563" cy="1786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Text Box 382"/>
            <p:cNvSpPr txBox="1">
              <a:spLocks noChangeArrowheads="1"/>
            </p:cNvSpPr>
            <p:nvPr/>
          </p:nvSpPr>
          <p:spPr bwMode="auto">
            <a:xfrm>
              <a:off x="2144748" y="2916069"/>
              <a:ext cx="4318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RCL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77" name="Line 383"/>
            <p:cNvSpPr>
              <a:spLocks noChangeShapeType="1"/>
            </p:cNvSpPr>
            <p:nvPr/>
          </p:nvSpPr>
          <p:spPr bwMode="auto">
            <a:xfrm>
              <a:off x="2527400" y="3039324"/>
              <a:ext cx="286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384"/>
            <p:cNvSpPr>
              <a:spLocks noChangeShapeType="1"/>
            </p:cNvSpPr>
            <p:nvPr/>
          </p:nvSpPr>
          <p:spPr bwMode="auto">
            <a:xfrm flipH="1" flipV="1">
              <a:off x="1879278" y="3039324"/>
              <a:ext cx="257075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Text Box 404"/>
            <p:cNvSpPr txBox="1">
              <a:spLocks noChangeArrowheads="1"/>
            </p:cNvSpPr>
            <p:nvPr/>
          </p:nvSpPr>
          <p:spPr bwMode="auto">
            <a:xfrm>
              <a:off x="871216" y="2492896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RAS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80" name="Line 405"/>
            <p:cNvSpPr>
              <a:spLocks noChangeShapeType="1"/>
            </p:cNvSpPr>
            <p:nvPr/>
          </p:nvSpPr>
          <p:spPr bwMode="auto">
            <a:xfrm>
              <a:off x="932042" y="2532738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Text Box 436"/>
            <p:cNvSpPr txBox="1">
              <a:spLocks noChangeArrowheads="1"/>
            </p:cNvSpPr>
            <p:nvPr/>
          </p:nvSpPr>
          <p:spPr bwMode="auto">
            <a:xfrm>
              <a:off x="1014662" y="3284984"/>
              <a:ext cx="288602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82" name="Line 437"/>
            <p:cNvSpPr>
              <a:spLocks noChangeShapeType="1"/>
            </p:cNvSpPr>
            <p:nvPr/>
          </p:nvSpPr>
          <p:spPr bwMode="auto">
            <a:xfrm flipV="1">
              <a:off x="1046348" y="3324037"/>
              <a:ext cx="2315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/>
              <a:endParaRPr lang="zh-CN" altLang="en-US"/>
            </a:p>
          </p:txBody>
        </p:sp>
        <p:sp>
          <p:nvSpPr>
            <p:cNvPr id="383" name="Text Box 439"/>
            <p:cNvSpPr txBox="1">
              <a:spLocks noChangeArrowheads="1"/>
            </p:cNvSpPr>
            <p:nvPr/>
          </p:nvSpPr>
          <p:spPr bwMode="auto">
            <a:xfrm>
              <a:off x="871216" y="2894464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84" name="Line 440"/>
            <p:cNvSpPr>
              <a:spLocks noChangeShapeType="1"/>
            </p:cNvSpPr>
            <p:nvPr/>
          </p:nvSpPr>
          <p:spPr bwMode="auto">
            <a:xfrm>
              <a:off x="922904" y="2932882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476"/>
            <p:cNvSpPr>
              <a:spLocks noChangeShapeType="1"/>
            </p:cNvSpPr>
            <p:nvPr/>
          </p:nvSpPr>
          <p:spPr bwMode="auto">
            <a:xfrm>
              <a:off x="1374452" y="3573510"/>
              <a:ext cx="1075860" cy="1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Line 477"/>
            <p:cNvSpPr>
              <a:spLocks noChangeShapeType="1"/>
            </p:cNvSpPr>
            <p:nvPr/>
          </p:nvSpPr>
          <p:spPr bwMode="auto">
            <a:xfrm flipV="1">
              <a:off x="2456533" y="328617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Line 478"/>
            <p:cNvSpPr>
              <a:spLocks noChangeShapeType="1"/>
            </p:cNvSpPr>
            <p:nvPr/>
          </p:nvSpPr>
          <p:spPr bwMode="auto">
            <a:xfrm>
              <a:off x="3823544" y="328617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479"/>
            <p:cNvSpPr>
              <a:spLocks noChangeShapeType="1"/>
            </p:cNvSpPr>
            <p:nvPr/>
          </p:nvSpPr>
          <p:spPr bwMode="auto">
            <a:xfrm>
              <a:off x="4039568" y="328617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" name="Line 480"/>
            <p:cNvSpPr>
              <a:spLocks noChangeShapeType="1"/>
            </p:cNvSpPr>
            <p:nvPr/>
          </p:nvSpPr>
          <p:spPr bwMode="auto">
            <a:xfrm>
              <a:off x="4255592" y="328617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482"/>
            <p:cNvSpPr>
              <a:spLocks noChangeShapeType="1"/>
            </p:cNvSpPr>
            <p:nvPr/>
          </p:nvSpPr>
          <p:spPr bwMode="auto">
            <a:xfrm flipV="1">
              <a:off x="3968701" y="3573512"/>
              <a:ext cx="819323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483"/>
            <p:cNvSpPr>
              <a:spLocks noChangeShapeType="1"/>
            </p:cNvSpPr>
            <p:nvPr/>
          </p:nvSpPr>
          <p:spPr bwMode="auto">
            <a:xfrm>
              <a:off x="4471616" y="328617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Line 699"/>
            <p:cNvSpPr>
              <a:spLocks noChangeShapeType="1"/>
            </p:cNvSpPr>
            <p:nvPr/>
          </p:nvSpPr>
          <p:spPr bwMode="auto">
            <a:xfrm flipV="1">
              <a:off x="1591296" y="2117809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Line 700"/>
            <p:cNvSpPr>
              <a:spLocks noChangeShapeType="1"/>
            </p:cNvSpPr>
            <p:nvPr/>
          </p:nvSpPr>
          <p:spPr bwMode="auto">
            <a:xfrm>
              <a:off x="1591296" y="2114634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358"/>
            <p:cNvSpPr>
              <a:spLocks noChangeShapeType="1"/>
            </p:cNvSpPr>
            <p:nvPr/>
          </p:nvSpPr>
          <p:spPr bwMode="auto">
            <a:xfrm flipH="1">
              <a:off x="1878758" y="2475568"/>
              <a:ext cx="570" cy="7896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699"/>
            <p:cNvSpPr>
              <a:spLocks noChangeShapeType="1"/>
            </p:cNvSpPr>
            <p:nvPr/>
          </p:nvSpPr>
          <p:spPr bwMode="auto">
            <a:xfrm flipV="1">
              <a:off x="2528987" y="2118703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700"/>
            <p:cNvSpPr>
              <a:spLocks noChangeShapeType="1"/>
            </p:cNvSpPr>
            <p:nvPr/>
          </p:nvSpPr>
          <p:spPr bwMode="auto">
            <a:xfrm>
              <a:off x="2527400" y="2115528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699"/>
            <p:cNvSpPr>
              <a:spLocks noChangeShapeType="1"/>
            </p:cNvSpPr>
            <p:nvPr/>
          </p:nvSpPr>
          <p:spPr bwMode="auto">
            <a:xfrm flipV="1">
              <a:off x="3463504" y="2117809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Line 700"/>
            <p:cNvSpPr>
              <a:spLocks noChangeShapeType="1"/>
            </p:cNvSpPr>
            <p:nvPr/>
          </p:nvSpPr>
          <p:spPr bwMode="auto">
            <a:xfrm>
              <a:off x="3463504" y="2114634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Line 477"/>
            <p:cNvSpPr>
              <a:spLocks noChangeShapeType="1"/>
            </p:cNvSpPr>
            <p:nvPr/>
          </p:nvSpPr>
          <p:spPr bwMode="auto">
            <a:xfrm flipV="1">
              <a:off x="2239368" y="328498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Line 477"/>
            <p:cNvSpPr>
              <a:spLocks noChangeShapeType="1"/>
            </p:cNvSpPr>
            <p:nvPr/>
          </p:nvSpPr>
          <p:spPr bwMode="auto">
            <a:xfrm flipV="1">
              <a:off x="2024485" y="328498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477"/>
            <p:cNvSpPr>
              <a:spLocks noChangeShapeType="1"/>
            </p:cNvSpPr>
            <p:nvPr/>
          </p:nvSpPr>
          <p:spPr bwMode="auto">
            <a:xfrm flipV="1">
              <a:off x="1807320" y="328498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Line 477"/>
            <p:cNvSpPr>
              <a:spLocks noChangeShapeType="1"/>
            </p:cNvSpPr>
            <p:nvPr/>
          </p:nvSpPr>
          <p:spPr bwMode="auto">
            <a:xfrm flipV="1">
              <a:off x="1591296" y="328498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Text Box 326"/>
            <p:cNvSpPr txBox="1">
              <a:spLocks noChangeArrowheads="1"/>
            </p:cNvSpPr>
            <p:nvPr/>
          </p:nvSpPr>
          <p:spPr bwMode="auto">
            <a:xfrm>
              <a:off x="3175472" y="2916560"/>
              <a:ext cx="4318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CAS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404" name="Line 327"/>
            <p:cNvSpPr>
              <a:spLocks noChangeShapeType="1"/>
            </p:cNvSpPr>
            <p:nvPr/>
          </p:nvSpPr>
          <p:spPr bwMode="auto">
            <a:xfrm flipV="1">
              <a:off x="3606379" y="3035052"/>
              <a:ext cx="2891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328"/>
            <p:cNvSpPr>
              <a:spLocks noChangeShapeType="1"/>
            </p:cNvSpPr>
            <p:nvPr/>
          </p:nvSpPr>
          <p:spPr bwMode="auto">
            <a:xfrm flipH="1">
              <a:off x="2815431" y="3035052"/>
              <a:ext cx="3394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Line 699"/>
            <p:cNvSpPr>
              <a:spLocks noChangeShapeType="1"/>
            </p:cNvSpPr>
            <p:nvPr/>
          </p:nvSpPr>
          <p:spPr bwMode="auto">
            <a:xfrm flipV="1">
              <a:off x="4184725" y="2118703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" name="Line 700"/>
            <p:cNvSpPr>
              <a:spLocks noChangeShapeType="1"/>
            </p:cNvSpPr>
            <p:nvPr/>
          </p:nvSpPr>
          <p:spPr bwMode="auto">
            <a:xfrm>
              <a:off x="4184725" y="2115528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Line 285"/>
            <p:cNvSpPr>
              <a:spLocks noChangeShapeType="1"/>
            </p:cNvSpPr>
            <p:nvPr/>
          </p:nvSpPr>
          <p:spPr bwMode="auto">
            <a:xfrm>
              <a:off x="4327600" y="2403559"/>
              <a:ext cx="460424" cy="895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" name="Line 285"/>
            <p:cNvSpPr>
              <a:spLocks noChangeShapeType="1"/>
            </p:cNvSpPr>
            <p:nvPr/>
          </p:nvSpPr>
          <p:spPr bwMode="auto">
            <a:xfrm>
              <a:off x="3607520" y="2115529"/>
              <a:ext cx="576064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Line 285"/>
            <p:cNvSpPr>
              <a:spLocks noChangeShapeType="1"/>
            </p:cNvSpPr>
            <p:nvPr/>
          </p:nvSpPr>
          <p:spPr bwMode="auto">
            <a:xfrm>
              <a:off x="4327599" y="2115529"/>
              <a:ext cx="460425" cy="3173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Line 275"/>
            <p:cNvSpPr>
              <a:spLocks noChangeShapeType="1"/>
            </p:cNvSpPr>
            <p:nvPr/>
          </p:nvSpPr>
          <p:spPr bwMode="auto">
            <a:xfrm flipV="1">
              <a:off x="4544691" y="2782130"/>
              <a:ext cx="243333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275"/>
            <p:cNvSpPr>
              <a:spLocks noChangeShapeType="1"/>
            </p:cNvSpPr>
            <p:nvPr/>
          </p:nvSpPr>
          <p:spPr bwMode="auto">
            <a:xfrm flipV="1">
              <a:off x="3968701" y="2492896"/>
              <a:ext cx="430907" cy="1686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318"/>
            <p:cNvSpPr>
              <a:spLocks noChangeShapeType="1"/>
            </p:cNvSpPr>
            <p:nvPr/>
          </p:nvSpPr>
          <p:spPr bwMode="auto">
            <a:xfrm>
              <a:off x="4399608" y="2492896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Text Box 691"/>
            <p:cNvSpPr txBox="1">
              <a:spLocks noChangeArrowheads="1"/>
            </p:cNvSpPr>
            <p:nvPr/>
          </p:nvSpPr>
          <p:spPr bwMode="auto">
            <a:xfrm>
              <a:off x="755576" y="3645024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15" name="Text Box 691"/>
            <p:cNvSpPr txBox="1">
              <a:spLocks noChangeArrowheads="1"/>
            </p:cNvSpPr>
            <p:nvPr/>
          </p:nvSpPr>
          <p:spPr bwMode="auto">
            <a:xfrm>
              <a:off x="755576" y="2104911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16" name="Text Box 292"/>
            <p:cNvSpPr txBox="1">
              <a:spLocks noChangeArrowheads="1"/>
            </p:cNvSpPr>
            <p:nvPr/>
          </p:nvSpPr>
          <p:spPr bwMode="auto">
            <a:xfrm>
              <a:off x="2915462" y="1700808"/>
              <a:ext cx="496887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RC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417" name="Line 293"/>
            <p:cNvSpPr>
              <a:spLocks noChangeShapeType="1"/>
            </p:cNvSpPr>
            <p:nvPr/>
          </p:nvSpPr>
          <p:spPr bwMode="auto">
            <a:xfrm flipV="1">
              <a:off x="3332719" y="1818665"/>
              <a:ext cx="936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" name="Line 294"/>
            <p:cNvSpPr>
              <a:spLocks noChangeShapeType="1"/>
            </p:cNvSpPr>
            <p:nvPr/>
          </p:nvSpPr>
          <p:spPr bwMode="auto">
            <a:xfrm flipH="1">
              <a:off x="1676536" y="1818665"/>
              <a:ext cx="1112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" name="Line 358"/>
            <p:cNvSpPr>
              <a:spLocks noChangeShapeType="1"/>
            </p:cNvSpPr>
            <p:nvPr/>
          </p:nvSpPr>
          <p:spPr bwMode="auto">
            <a:xfrm flipH="1">
              <a:off x="1676535" y="1700808"/>
              <a:ext cx="1535" cy="22320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Line 358"/>
            <p:cNvSpPr>
              <a:spLocks noChangeShapeType="1"/>
            </p:cNvSpPr>
            <p:nvPr/>
          </p:nvSpPr>
          <p:spPr bwMode="auto">
            <a:xfrm flipH="1">
              <a:off x="3886210" y="2494582"/>
              <a:ext cx="0" cy="1146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59"/>
            <p:cNvSpPr>
              <a:spLocks noChangeShapeType="1"/>
            </p:cNvSpPr>
            <p:nvPr/>
          </p:nvSpPr>
          <p:spPr bwMode="auto">
            <a:xfrm flipH="1">
              <a:off x="2602382" y="2141731"/>
              <a:ext cx="0" cy="783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228" grpId="0"/>
      <p:bldP spid="328" grpId="0"/>
      <p:bldP spid="4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17" name="Text Box 157"/>
          <p:cNvSpPr txBox="1">
            <a:spLocks noChangeArrowheads="1"/>
          </p:cNvSpPr>
          <p:nvPr/>
        </p:nvSpPr>
        <p:spPr bwMode="auto">
          <a:xfrm>
            <a:off x="179388" y="4059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写周期的时序：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厂家给出的参数为最小值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43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372"/>
          <p:cNvSpPr txBox="1">
            <a:spLocks noChangeArrowheads="1"/>
          </p:cNvSpPr>
          <p:nvPr/>
        </p:nvSpPr>
        <p:spPr bwMode="auto">
          <a:xfrm>
            <a:off x="5148064" y="1117471"/>
            <a:ext cx="3744540" cy="189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30000"/>
              </a:lnSpc>
            </a:pPr>
            <a:r>
              <a:rPr lang="en-US" altLang="zh-CN" sz="1800" b="1" u="none" dirty="0" err="1">
                <a:latin typeface="宋体" pitchFamily="2" charset="-122"/>
              </a:rPr>
              <a:t>t</a:t>
            </a:r>
            <a:r>
              <a:rPr lang="en-US" altLang="zh-CN" sz="1800" b="1" u="none" baseline="-18000" dirty="0" err="1">
                <a:latin typeface="宋体" pitchFamily="2" charset="-122"/>
              </a:rPr>
              <a:t>AH</a:t>
            </a:r>
            <a:r>
              <a:rPr lang="zh-CN" altLang="en-US" sz="1800" b="1" u="none" dirty="0">
                <a:latin typeface="宋体" pitchFamily="2" charset="-122"/>
              </a:rPr>
              <a:t> </a:t>
            </a:r>
            <a:r>
              <a:rPr lang="en-US" altLang="zh-CN" sz="1800" b="1" u="none" dirty="0">
                <a:latin typeface="宋体"/>
              </a:rPr>
              <a:t>—</a:t>
            </a:r>
            <a:r>
              <a:rPr lang="zh-CN" altLang="en-US" sz="1800" b="1" u="none" dirty="0">
                <a:latin typeface="宋体"/>
              </a:rPr>
              <a:t>同</a:t>
            </a:r>
            <a:r>
              <a:rPr lang="en-US" altLang="zh-CN" sz="1800" b="1" u="none" dirty="0">
                <a:latin typeface="宋体"/>
              </a:rPr>
              <a:t>DRAM</a:t>
            </a:r>
            <a:r>
              <a:rPr lang="zh-CN" altLang="en-US" sz="1800" b="1" u="none" dirty="0">
                <a:latin typeface="宋体"/>
              </a:rPr>
              <a:t>读周期</a:t>
            </a:r>
            <a:endParaRPr lang="en-US" altLang="zh-CN" sz="1800" b="1" u="none" dirty="0">
              <a:latin typeface="宋体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u="none" dirty="0" err="1">
                <a:latin typeface="宋体" pitchFamily="2" charset="-122"/>
              </a:rPr>
              <a:t>t</a:t>
            </a:r>
            <a:r>
              <a:rPr lang="en-US" altLang="zh-CN" sz="1800" b="1" u="none" baseline="-18000" dirty="0" err="1">
                <a:latin typeface="宋体" pitchFamily="2" charset="-122"/>
              </a:rPr>
              <a:t>RCL</a:t>
            </a:r>
            <a:r>
              <a:rPr lang="en-US" altLang="zh-CN" sz="1800" b="1" u="none" dirty="0">
                <a:latin typeface="宋体"/>
              </a:rPr>
              <a:t>—</a:t>
            </a:r>
            <a:r>
              <a:rPr lang="zh-CN" altLang="en-US" sz="1800" b="1" u="none" dirty="0">
                <a:latin typeface="宋体"/>
              </a:rPr>
              <a:t>同</a:t>
            </a:r>
            <a:r>
              <a:rPr lang="en-US" altLang="zh-CN" sz="1800" b="1" u="none" dirty="0">
                <a:latin typeface="宋体"/>
              </a:rPr>
              <a:t>DRAM</a:t>
            </a:r>
            <a:r>
              <a:rPr lang="zh-CN" altLang="en-US" sz="1800" b="1" u="none" dirty="0">
                <a:latin typeface="宋体"/>
              </a:rPr>
              <a:t>读周期</a:t>
            </a:r>
            <a:endParaRPr lang="en-US" altLang="zh-CN" sz="1800" b="1" u="none" dirty="0">
              <a:latin typeface="宋体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u="none" dirty="0" err="1">
                <a:latin typeface="宋体"/>
              </a:rPr>
              <a:t>t</a:t>
            </a:r>
            <a:r>
              <a:rPr lang="en-US" altLang="zh-CN" sz="1800" b="1" u="none" baseline="-18000" dirty="0" err="1">
                <a:latin typeface="宋体"/>
              </a:rPr>
              <a:t>DH</a:t>
            </a:r>
            <a:r>
              <a:rPr lang="en-US" altLang="zh-CN" sz="1800" b="1" u="none" baseline="-18000" dirty="0">
                <a:latin typeface="宋体"/>
              </a:rPr>
              <a:t> </a:t>
            </a:r>
            <a:r>
              <a:rPr lang="en-US" altLang="zh-CN" sz="1800" b="1" u="none" dirty="0">
                <a:latin typeface="宋体"/>
              </a:rPr>
              <a:t>—</a:t>
            </a:r>
            <a:r>
              <a:rPr lang="zh-CN" altLang="en-US" sz="1800" b="1" u="none" dirty="0">
                <a:latin typeface="宋体"/>
              </a:rPr>
              <a:t>数据写入时间</a:t>
            </a:r>
            <a:r>
              <a:rPr lang="en-US" altLang="zh-CN" sz="1800" b="1" u="none" dirty="0">
                <a:latin typeface="宋体"/>
              </a:rPr>
              <a:t>(</a:t>
            </a:r>
            <a:r>
              <a:rPr lang="zh-CN" altLang="en-US" sz="1800" b="1" u="none" dirty="0">
                <a:latin typeface="宋体"/>
              </a:rPr>
              <a:t>同</a:t>
            </a:r>
            <a:r>
              <a:rPr lang="en-US" altLang="zh-CN" sz="1800" b="1" u="none" dirty="0">
                <a:latin typeface="宋体"/>
              </a:rPr>
              <a:t>SRAM</a:t>
            </a:r>
            <a:r>
              <a:rPr lang="zh-CN" altLang="en-US" sz="1800" b="1" u="none" dirty="0">
                <a:latin typeface="宋体"/>
              </a:rPr>
              <a:t>的</a:t>
            </a:r>
            <a:r>
              <a:rPr lang="en-US" altLang="zh-CN" sz="1800" b="1" u="none" dirty="0" err="1">
                <a:latin typeface="宋体"/>
              </a:rPr>
              <a:t>t</a:t>
            </a:r>
            <a:r>
              <a:rPr lang="en-US" altLang="zh-CN" sz="1800" b="1" u="none" baseline="-18000" dirty="0" err="1">
                <a:latin typeface="宋体"/>
              </a:rPr>
              <a:t>W</a:t>
            </a:r>
            <a:r>
              <a:rPr lang="en-US" altLang="zh-CN" sz="1800" b="1" u="none" dirty="0">
                <a:latin typeface="宋体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800" b="1" u="none" dirty="0" err="1">
                <a:latin typeface="宋体" pitchFamily="2" charset="-122"/>
              </a:rPr>
              <a:t>t</a:t>
            </a:r>
            <a:r>
              <a:rPr lang="en-US" altLang="zh-CN" sz="1800" b="1" u="none" baseline="-18000" dirty="0" err="1">
                <a:latin typeface="宋体" pitchFamily="2" charset="-122"/>
              </a:rPr>
              <a:t>A</a:t>
            </a:r>
            <a:r>
              <a:rPr lang="en-US" altLang="zh-CN" sz="1800" b="1" u="none" dirty="0">
                <a:latin typeface="宋体" pitchFamily="2" charset="-122"/>
              </a:rPr>
              <a:t> —</a:t>
            </a:r>
            <a:r>
              <a:rPr lang="zh-CN" altLang="en-US" sz="1800" b="1" u="none" dirty="0">
                <a:latin typeface="宋体" pitchFamily="2" charset="-122"/>
              </a:rPr>
              <a:t>写时间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b="1" u="none" dirty="0" err="1">
                <a:latin typeface="宋体" pitchFamily="2" charset="-122"/>
              </a:rPr>
              <a:t>t</a:t>
            </a:r>
            <a:r>
              <a:rPr lang="en-US" altLang="zh-CN" sz="1800" b="1" u="none" baseline="-20000" dirty="0" err="1">
                <a:latin typeface="宋体" pitchFamily="2" charset="-122"/>
              </a:rPr>
              <a:t>RCL</a:t>
            </a:r>
            <a:r>
              <a:rPr lang="en-US" altLang="zh-CN" sz="1800" b="1" u="none" dirty="0" err="1">
                <a:latin typeface="宋体" pitchFamily="2" charset="-122"/>
              </a:rPr>
              <a:t>+t</a:t>
            </a:r>
            <a:r>
              <a:rPr lang="en-US" altLang="zh-CN" sz="1800" b="1" u="none" baseline="-18000" dirty="0" err="1">
                <a:latin typeface="宋体" pitchFamily="2" charset="-122"/>
              </a:rPr>
              <a:t>DH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800" b="1" u="none" dirty="0" err="1">
                <a:latin typeface="宋体" pitchFamily="2" charset="-122"/>
              </a:rPr>
              <a:t>t</a:t>
            </a:r>
            <a:r>
              <a:rPr lang="en-US" altLang="zh-CN" sz="1800" b="1" u="none" baseline="-18000" dirty="0" err="1">
                <a:latin typeface="宋体" pitchFamily="2" charset="-122"/>
              </a:rPr>
              <a:t>WC</a:t>
            </a:r>
            <a:r>
              <a:rPr lang="en-US" altLang="zh-CN" sz="1800" b="1" u="none" dirty="0">
                <a:latin typeface="宋体" pitchFamily="2" charset="-122"/>
              </a:rPr>
              <a:t>—</a:t>
            </a:r>
            <a:r>
              <a:rPr lang="zh-CN" altLang="en-US" sz="1800" b="1" u="none" dirty="0">
                <a:latin typeface="宋体" pitchFamily="2" charset="-122"/>
              </a:rPr>
              <a:t>写周期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两次间隔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99976" y="910025"/>
            <a:ext cx="4004072" cy="2377975"/>
            <a:chOff x="1216000" y="1700808"/>
            <a:chExt cx="4004072" cy="2377975"/>
          </a:xfrm>
        </p:grpSpPr>
        <p:sp>
          <p:nvSpPr>
            <p:cNvPr id="4" name="Line 267"/>
            <p:cNvSpPr>
              <a:spLocks noChangeShapeType="1"/>
            </p:cNvSpPr>
            <p:nvPr/>
          </p:nvSpPr>
          <p:spPr bwMode="auto">
            <a:xfrm>
              <a:off x="1908845" y="2065972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268"/>
            <p:cNvSpPr>
              <a:spLocks noChangeShapeType="1"/>
            </p:cNvSpPr>
            <p:nvPr/>
          </p:nvSpPr>
          <p:spPr bwMode="auto">
            <a:xfrm>
              <a:off x="1908845" y="2354897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269"/>
            <p:cNvSpPr>
              <a:spLocks noChangeShapeType="1"/>
            </p:cNvSpPr>
            <p:nvPr/>
          </p:nvSpPr>
          <p:spPr bwMode="auto">
            <a:xfrm>
              <a:off x="2194595" y="2068351"/>
              <a:ext cx="791220" cy="89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270"/>
            <p:cNvSpPr>
              <a:spLocks noChangeShapeType="1"/>
            </p:cNvSpPr>
            <p:nvPr/>
          </p:nvSpPr>
          <p:spPr bwMode="auto">
            <a:xfrm flipV="1">
              <a:off x="2196827" y="2354102"/>
              <a:ext cx="788988" cy="795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71"/>
            <p:cNvSpPr>
              <a:spLocks noChangeShapeType="1"/>
            </p:cNvSpPr>
            <p:nvPr/>
          </p:nvSpPr>
          <p:spPr bwMode="auto">
            <a:xfrm flipV="1">
              <a:off x="1835696" y="2498218"/>
              <a:ext cx="431800" cy="158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72"/>
            <p:cNvSpPr>
              <a:spLocks noChangeShapeType="1"/>
            </p:cNvSpPr>
            <p:nvPr/>
          </p:nvSpPr>
          <p:spPr bwMode="auto">
            <a:xfrm flipV="1">
              <a:off x="1836465" y="3932709"/>
              <a:ext cx="1224383" cy="161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73"/>
            <p:cNvSpPr>
              <a:spLocks noChangeShapeType="1"/>
            </p:cNvSpPr>
            <p:nvPr/>
          </p:nvSpPr>
          <p:spPr bwMode="auto">
            <a:xfrm flipV="1">
              <a:off x="2412728" y="2786153"/>
              <a:ext cx="1874030" cy="99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74"/>
            <p:cNvSpPr>
              <a:spLocks noChangeShapeType="1"/>
            </p:cNvSpPr>
            <p:nvPr/>
          </p:nvSpPr>
          <p:spPr bwMode="auto">
            <a:xfrm flipV="1">
              <a:off x="4283968" y="2498218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75"/>
            <p:cNvSpPr>
              <a:spLocks noChangeShapeType="1"/>
            </p:cNvSpPr>
            <p:nvPr/>
          </p:nvSpPr>
          <p:spPr bwMode="auto">
            <a:xfrm flipV="1">
              <a:off x="4427984" y="2499806"/>
              <a:ext cx="505198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76"/>
            <p:cNvSpPr>
              <a:spLocks noChangeShapeType="1"/>
            </p:cNvSpPr>
            <p:nvPr/>
          </p:nvSpPr>
          <p:spPr bwMode="auto">
            <a:xfrm>
              <a:off x="3207469" y="3789858"/>
              <a:ext cx="1211230" cy="643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77"/>
            <p:cNvSpPr>
              <a:spLocks noChangeShapeType="1"/>
            </p:cNvSpPr>
            <p:nvPr/>
          </p:nvSpPr>
          <p:spPr bwMode="auto">
            <a:xfrm flipV="1">
              <a:off x="3207470" y="4071924"/>
              <a:ext cx="1220837" cy="685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78"/>
            <p:cNvSpPr>
              <a:spLocks noChangeShapeType="1"/>
            </p:cNvSpPr>
            <p:nvPr/>
          </p:nvSpPr>
          <p:spPr bwMode="auto">
            <a:xfrm>
              <a:off x="3059832" y="3935908"/>
              <a:ext cx="147637" cy="14287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79"/>
            <p:cNvSpPr>
              <a:spLocks noChangeShapeType="1"/>
            </p:cNvSpPr>
            <p:nvPr/>
          </p:nvSpPr>
          <p:spPr bwMode="auto">
            <a:xfrm flipV="1">
              <a:off x="3059832" y="3791445"/>
              <a:ext cx="147637" cy="144463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0"/>
            <p:cNvSpPr>
              <a:spLocks noChangeShapeType="1"/>
            </p:cNvSpPr>
            <p:nvPr/>
          </p:nvSpPr>
          <p:spPr bwMode="auto">
            <a:xfrm>
              <a:off x="4428307" y="3787735"/>
              <a:ext cx="142552" cy="144463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81"/>
            <p:cNvSpPr>
              <a:spLocks noChangeShapeType="1"/>
            </p:cNvSpPr>
            <p:nvPr/>
          </p:nvSpPr>
          <p:spPr bwMode="auto">
            <a:xfrm flipV="1">
              <a:off x="4427984" y="3933503"/>
              <a:ext cx="142875" cy="14287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5"/>
            <p:cNvSpPr>
              <a:spLocks noChangeShapeType="1"/>
            </p:cNvSpPr>
            <p:nvPr/>
          </p:nvSpPr>
          <p:spPr bwMode="auto">
            <a:xfrm flipV="1">
              <a:off x="4067945" y="2353410"/>
              <a:ext cx="667172" cy="693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86"/>
            <p:cNvSpPr>
              <a:spLocks noChangeShapeType="1"/>
            </p:cNvSpPr>
            <p:nvPr/>
          </p:nvSpPr>
          <p:spPr bwMode="auto">
            <a:xfrm>
              <a:off x="4568576" y="3931915"/>
              <a:ext cx="290315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87"/>
            <p:cNvSpPr>
              <a:spLocks noChangeShapeType="1"/>
            </p:cNvSpPr>
            <p:nvPr/>
          </p:nvSpPr>
          <p:spPr bwMode="auto">
            <a:xfrm>
              <a:off x="4786882" y="1772816"/>
              <a:ext cx="0" cy="1600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00"/>
            <p:cNvSpPr>
              <a:spLocks noChangeShapeType="1"/>
            </p:cNvSpPr>
            <p:nvPr/>
          </p:nvSpPr>
          <p:spPr bwMode="auto">
            <a:xfrm flipV="1">
              <a:off x="1836466" y="3650248"/>
              <a:ext cx="3096716" cy="119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18"/>
            <p:cNvSpPr>
              <a:spLocks noChangeShapeType="1"/>
            </p:cNvSpPr>
            <p:nvPr/>
          </p:nvSpPr>
          <p:spPr bwMode="auto">
            <a:xfrm>
              <a:off x="2269852" y="2499806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322"/>
            <p:cNvSpPr txBox="1">
              <a:spLocks noChangeArrowheads="1"/>
            </p:cNvSpPr>
            <p:nvPr/>
          </p:nvSpPr>
          <p:spPr bwMode="auto">
            <a:xfrm>
              <a:off x="3707135" y="3802734"/>
              <a:ext cx="504825" cy="27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输入</a:t>
              </a:r>
            </a:p>
          </p:txBody>
        </p:sp>
        <p:sp>
          <p:nvSpPr>
            <p:cNvPr id="48" name="Line 327"/>
            <p:cNvSpPr>
              <a:spLocks noChangeShapeType="1"/>
            </p:cNvSpPr>
            <p:nvPr/>
          </p:nvSpPr>
          <p:spPr bwMode="auto">
            <a:xfrm flipV="1">
              <a:off x="4098178" y="2981786"/>
              <a:ext cx="2576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28"/>
            <p:cNvSpPr>
              <a:spLocks noChangeShapeType="1"/>
            </p:cNvSpPr>
            <p:nvPr/>
          </p:nvSpPr>
          <p:spPr bwMode="auto">
            <a:xfrm flipH="1" flipV="1">
              <a:off x="3275285" y="2981786"/>
              <a:ext cx="324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38"/>
            <p:cNvSpPr>
              <a:spLocks noChangeShapeType="1"/>
            </p:cNvSpPr>
            <p:nvPr/>
          </p:nvSpPr>
          <p:spPr bwMode="auto">
            <a:xfrm flipV="1">
              <a:off x="3131841" y="2065175"/>
              <a:ext cx="793998" cy="1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39"/>
            <p:cNvSpPr>
              <a:spLocks noChangeShapeType="1"/>
            </p:cNvSpPr>
            <p:nvPr/>
          </p:nvSpPr>
          <p:spPr bwMode="auto">
            <a:xfrm>
              <a:off x="3131840" y="2354894"/>
              <a:ext cx="791269" cy="10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344"/>
            <p:cNvSpPr txBox="1">
              <a:spLocks noChangeArrowheads="1"/>
            </p:cNvSpPr>
            <p:nvPr/>
          </p:nvSpPr>
          <p:spPr bwMode="auto">
            <a:xfrm>
              <a:off x="2195736" y="2065176"/>
              <a:ext cx="728167" cy="289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9" name="Text Box 345"/>
            <p:cNvSpPr txBox="1">
              <a:spLocks noChangeArrowheads="1"/>
            </p:cNvSpPr>
            <p:nvPr/>
          </p:nvSpPr>
          <p:spPr bwMode="auto">
            <a:xfrm>
              <a:off x="3131840" y="2057241"/>
              <a:ext cx="755898" cy="297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列地址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0" name="Line 349"/>
            <p:cNvSpPr>
              <a:spLocks noChangeShapeType="1"/>
            </p:cNvSpPr>
            <p:nvPr/>
          </p:nvSpPr>
          <p:spPr bwMode="auto">
            <a:xfrm flipV="1">
              <a:off x="1834877" y="2924462"/>
              <a:ext cx="1372593" cy="397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50"/>
            <p:cNvSpPr>
              <a:spLocks noChangeShapeType="1"/>
            </p:cNvSpPr>
            <p:nvPr/>
          </p:nvSpPr>
          <p:spPr bwMode="auto">
            <a:xfrm flipV="1">
              <a:off x="3346723" y="3218943"/>
              <a:ext cx="940035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51"/>
            <p:cNvSpPr>
              <a:spLocks noChangeShapeType="1"/>
            </p:cNvSpPr>
            <p:nvPr/>
          </p:nvSpPr>
          <p:spPr bwMode="auto">
            <a:xfrm flipV="1">
              <a:off x="4283968" y="2928431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52"/>
            <p:cNvSpPr>
              <a:spLocks noChangeShapeType="1"/>
            </p:cNvSpPr>
            <p:nvPr/>
          </p:nvSpPr>
          <p:spPr bwMode="auto">
            <a:xfrm flipV="1">
              <a:off x="4427984" y="2930018"/>
              <a:ext cx="792088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56"/>
            <p:cNvSpPr>
              <a:spLocks noChangeShapeType="1"/>
            </p:cNvSpPr>
            <p:nvPr/>
          </p:nvSpPr>
          <p:spPr bwMode="auto">
            <a:xfrm>
              <a:off x="3203848" y="2928431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58"/>
            <p:cNvSpPr>
              <a:spLocks noChangeShapeType="1"/>
            </p:cNvSpPr>
            <p:nvPr/>
          </p:nvSpPr>
          <p:spPr bwMode="auto">
            <a:xfrm>
              <a:off x="2125639" y="1772816"/>
              <a:ext cx="0" cy="23059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63"/>
            <p:cNvSpPr>
              <a:spLocks noChangeShapeType="1"/>
            </p:cNvSpPr>
            <p:nvPr/>
          </p:nvSpPr>
          <p:spPr bwMode="auto">
            <a:xfrm flipH="1">
              <a:off x="3278430" y="2858160"/>
              <a:ext cx="0" cy="9308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75"/>
            <p:cNvSpPr>
              <a:spLocks noChangeShapeType="1"/>
            </p:cNvSpPr>
            <p:nvPr/>
          </p:nvSpPr>
          <p:spPr bwMode="auto">
            <a:xfrm flipH="1">
              <a:off x="4355282" y="2354998"/>
              <a:ext cx="694" cy="1447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Text Box 404"/>
            <p:cNvSpPr txBox="1">
              <a:spLocks noChangeArrowheads="1"/>
            </p:cNvSpPr>
            <p:nvPr/>
          </p:nvSpPr>
          <p:spPr bwMode="auto">
            <a:xfrm>
              <a:off x="1331640" y="2499806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RAS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Line 405"/>
            <p:cNvSpPr>
              <a:spLocks noChangeShapeType="1"/>
            </p:cNvSpPr>
            <p:nvPr/>
          </p:nvSpPr>
          <p:spPr bwMode="auto">
            <a:xfrm>
              <a:off x="1392466" y="2539648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436"/>
            <p:cNvSpPr txBox="1">
              <a:spLocks noChangeArrowheads="1"/>
            </p:cNvSpPr>
            <p:nvPr/>
          </p:nvSpPr>
          <p:spPr bwMode="auto">
            <a:xfrm>
              <a:off x="1475086" y="3372931"/>
              <a:ext cx="288602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9" name="Line 437"/>
            <p:cNvSpPr>
              <a:spLocks noChangeShapeType="1"/>
            </p:cNvSpPr>
            <p:nvPr/>
          </p:nvSpPr>
          <p:spPr bwMode="auto">
            <a:xfrm flipV="1">
              <a:off x="1506772" y="3411984"/>
              <a:ext cx="2315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/>
              <a:endParaRPr lang="zh-CN" altLang="en-US"/>
            </a:p>
          </p:txBody>
        </p:sp>
        <p:sp>
          <p:nvSpPr>
            <p:cNvPr id="106" name="Text Box 439"/>
            <p:cNvSpPr txBox="1">
              <a:spLocks noChangeArrowheads="1"/>
            </p:cNvSpPr>
            <p:nvPr/>
          </p:nvSpPr>
          <p:spPr bwMode="auto">
            <a:xfrm>
              <a:off x="1331640" y="2918906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Line 440"/>
            <p:cNvSpPr>
              <a:spLocks noChangeShapeType="1"/>
            </p:cNvSpPr>
            <p:nvPr/>
          </p:nvSpPr>
          <p:spPr bwMode="auto">
            <a:xfrm>
              <a:off x="1383328" y="2957324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476"/>
            <p:cNvSpPr>
              <a:spLocks noChangeShapeType="1"/>
            </p:cNvSpPr>
            <p:nvPr/>
          </p:nvSpPr>
          <p:spPr bwMode="auto">
            <a:xfrm>
              <a:off x="1834876" y="3361324"/>
              <a:ext cx="932663" cy="89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482"/>
            <p:cNvSpPr>
              <a:spLocks noChangeShapeType="1"/>
            </p:cNvSpPr>
            <p:nvPr/>
          </p:nvSpPr>
          <p:spPr bwMode="auto">
            <a:xfrm flipV="1">
              <a:off x="4428307" y="3361323"/>
              <a:ext cx="504875" cy="89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699"/>
            <p:cNvSpPr>
              <a:spLocks noChangeShapeType="1"/>
            </p:cNvSpPr>
            <p:nvPr/>
          </p:nvSpPr>
          <p:spPr bwMode="auto">
            <a:xfrm flipV="1">
              <a:off x="2051720" y="2068353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00"/>
            <p:cNvSpPr>
              <a:spLocks noChangeShapeType="1"/>
            </p:cNvSpPr>
            <p:nvPr/>
          </p:nvSpPr>
          <p:spPr bwMode="auto">
            <a:xfrm>
              <a:off x="2051720" y="2065178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699"/>
            <p:cNvSpPr>
              <a:spLocks noChangeShapeType="1"/>
            </p:cNvSpPr>
            <p:nvPr/>
          </p:nvSpPr>
          <p:spPr bwMode="auto">
            <a:xfrm flipV="1">
              <a:off x="2989411" y="2069247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00"/>
            <p:cNvSpPr>
              <a:spLocks noChangeShapeType="1"/>
            </p:cNvSpPr>
            <p:nvPr/>
          </p:nvSpPr>
          <p:spPr bwMode="auto">
            <a:xfrm>
              <a:off x="2987824" y="2066072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699"/>
            <p:cNvSpPr>
              <a:spLocks noChangeShapeType="1"/>
            </p:cNvSpPr>
            <p:nvPr/>
          </p:nvSpPr>
          <p:spPr bwMode="auto">
            <a:xfrm flipV="1">
              <a:off x="3923928" y="2068353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00"/>
            <p:cNvSpPr>
              <a:spLocks noChangeShapeType="1"/>
            </p:cNvSpPr>
            <p:nvPr/>
          </p:nvSpPr>
          <p:spPr bwMode="auto">
            <a:xfrm>
              <a:off x="3923928" y="2065178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477"/>
            <p:cNvSpPr>
              <a:spLocks noChangeShapeType="1"/>
            </p:cNvSpPr>
            <p:nvPr/>
          </p:nvSpPr>
          <p:spPr bwMode="auto">
            <a:xfrm flipH="1" flipV="1">
              <a:off x="2770659" y="3362216"/>
              <a:ext cx="145157" cy="28922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477"/>
            <p:cNvSpPr>
              <a:spLocks noChangeShapeType="1"/>
            </p:cNvSpPr>
            <p:nvPr/>
          </p:nvSpPr>
          <p:spPr bwMode="auto">
            <a:xfrm flipH="1" flipV="1">
              <a:off x="2555206" y="3363404"/>
              <a:ext cx="144586" cy="288033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699"/>
            <p:cNvSpPr>
              <a:spLocks noChangeShapeType="1"/>
            </p:cNvSpPr>
            <p:nvPr/>
          </p:nvSpPr>
          <p:spPr bwMode="auto">
            <a:xfrm flipV="1">
              <a:off x="4735117" y="2069247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00"/>
            <p:cNvSpPr>
              <a:spLocks noChangeShapeType="1"/>
            </p:cNvSpPr>
            <p:nvPr/>
          </p:nvSpPr>
          <p:spPr bwMode="auto">
            <a:xfrm>
              <a:off x="4735117" y="2066072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285"/>
            <p:cNvSpPr>
              <a:spLocks noChangeShapeType="1"/>
            </p:cNvSpPr>
            <p:nvPr/>
          </p:nvSpPr>
          <p:spPr bwMode="auto">
            <a:xfrm flipV="1">
              <a:off x="4877992" y="2353410"/>
              <a:ext cx="342080" cy="69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285"/>
            <p:cNvSpPr>
              <a:spLocks noChangeShapeType="1"/>
            </p:cNvSpPr>
            <p:nvPr/>
          </p:nvSpPr>
          <p:spPr bwMode="auto">
            <a:xfrm>
              <a:off x="4067944" y="2066073"/>
              <a:ext cx="701508" cy="1587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285"/>
            <p:cNvSpPr>
              <a:spLocks noChangeShapeType="1"/>
            </p:cNvSpPr>
            <p:nvPr/>
          </p:nvSpPr>
          <p:spPr bwMode="auto">
            <a:xfrm flipV="1">
              <a:off x="4877991" y="2057241"/>
              <a:ext cx="342081" cy="8832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318"/>
            <p:cNvSpPr>
              <a:spLocks noChangeShapeType="1"/>
            </p:cNvSpPr>
            <p:nvPr/>
          </p:nvSpPr>
          <p:spPr bwMode="auto">
            <a:xfrm>
              <a:off x="4932039" y="2498120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75"/>
            <p:cNvSpPr>
              <a:spLocks noChangeShapeType="1"/>
            </p:cNvSpPr>
            <p:nvPr/>
          </p:nvSpPr>
          <p:spPr bwMode="auto">
            <a:xfrm>
              <a:off x="5073774" y="2786152"/>
              <a:ext cx="146298" cy="99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Text Box 691"/>
            <p:cNvSpPr txBox="1">
              <a:spLocks noChangeArrowheads="1"/>
            </p:cNvSpPr>
            <p:nvPr/>
          </p:nvSpPr>
          <p:spPr bwMode="auto">
            <a:xfrm>
              <a:off x="1216000" y="3789040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04" name="Text Box 691"/>
            <p:cNvSpPr txBox="1">
              <a:spLocks noChangeArrowheads="1"/>
            </p:cNvSpPr>
            <p:nvPr/>
          </p:nvSpPr>
          <p:spPr bwMode="auto">
            <a:xfrm>
              <a:off x="1216000" y="2066072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11" name="Text Box 292"/>
            <p:cNvSpPr txBox="1">
              <a:spLocks noChangeArrowheads="1"/>
            </p:cNvSpPr>
            <p:nvPr/>
          </p:nvSpPr>
          <p:spPr bwMode="auto">
            <a:xfrm>
              <a:off x="3355033" y="1700808"/>
              <a:ext cx="496887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WC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212" name="Line 293"/>
            <p:cNvSpPr>
              <a:spLocks noChangeShapeType="1"/>
            </p:cNvSpPr>
            <p:nvPr/>
          </p:nvSpPr>
          <p:spPr bwMode="auto">
            <a:xfrm flipV="1">
              <a:off x="3851201" y="1844824"/>
              <a:ext cx="936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94"/>
            <p:cNvSpPr>
              <a:spLocks noChangeShapeType="1"/>
            </p:cNvSpPr>
            <p:nvPr/>
          </p:nvSpPr>
          <p:spPr bwMode="auto">
            <a:xfrm flipH="1">
              <a:off x="2123728" y="1844824"/>
              <a:ext cx="1112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477"/>
            <p:cNvSpPr>
              <a:spLocks noChangeShapeType="1"/>
            </p:cNvSpPr>
            <p:nvPr/>
          </p:nvSpPr>
          <p:spPr bwMode="auto">
            <a:xfrm flipH="1" flipV="1">
              <a:off x="2339182" y="3362216"/>
              <a:ext cx="144586" cy="288033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351"/>
            <p:cNvSpPr>
              <a:spLocks noChangeShapeType="1"/>
            </p:cNvSpPr>
            <p:nvPr/>
          </p:nvSpPr>
          <p:spPr bwMode="auto">
            <a:xfrm flipV="1">
              <a:off x="4283968" y="3361323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351"/>
            <p:cNvSpPr>
              <a:spLocks noChangeShapeType="1"/>
            </p:cNvSpPr>
            <p:nvPr/>
          </p:nvSpPr>
          <p:spPr bwMode="auto">
            <a:xfrm flipV="1">
              <a:off x="4501133" y="3362216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351"/>
            <p:cNvSpPr>
              <a:spLocks noChangeShapeType="1"/>
            </p:cNvSpPr>
            <p:nvPr/>
          </p:nvSpPr>
          <p:spPr bwMode="auto">
            <a:xfrm flipV="1">
              <a:off x="4717157" y="3362216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326"/>
            <p:cNvSpPr txBox="1">
              <a:spLocks noChangeArrowheads="1"/>
            </p:cNvSpPr>
            <p:nvPr/>
          </p:nvSpPr>
          <p:spPr bwMode="auto">
            <a:xfrm>
              <a:off x="3635896" y="2852936"/>
              <a:ext cx="4318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DH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87" name="Line 375"/>
            <p:cNvSpPr>
              <a:spLocks noChangeShapeType="1"/>
            </p:cNvSpPr>
            <p:nvPr/>
          </p:nvSpPr>
          <p:spPr bwMode="auto">
            <a:xfrm>
              <a:off x="4561114" y="3639631"/>
              <a:ext cx="11455" cy="432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Text Box 371"/>
          <p:cNvSpPr txBox="1">
            <a:spLocks noChangeArrowheads="1"/>
          </p:cNvSpPr>
          <p:nvPr/>
        </p:nvSpPr>
        <p:spPr bwMode="auto">
          <a:xfrm>
            <a:off x="179513" y="3429000"/>
            <a:ext cx="33829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操作信号时序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baseline="-18000" dirty="0">
              <a:latin typeface="宋体" pitchFamily="2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3216508" y="3501008"/>
            <a:ext cx="5459948" cy="1636089"/>
            <a:chOff x="1488316" y="2545859"/>
            <a:chExt cx="5459948" cy="1636089"/>
          </a:xfrm>
        </p:grpSpPr>
        <p:sp>
          <p:nvSpPr>
            <p:cNvPr id="151" name="Text Box 371"/>
            <p:cNvSpPr txBox="1">
              <a:spLocks noChangeArrowheads="1"/>
            </p:cNvSpPr>
            <p:nvPr/>
          </p:nvSpPr>
          <p:spPr bwMode="auto">
            <a:xfrm>
              <a:off x="1488316" y="2545859"/>
              <a:ext cx="5459948" cy="1636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2200" b="1" u="none" dirty="0">
                  <a:latin typeface="宋体" pitchFamily="2" charset="-122"/>
                </a:rPr>
                <a:t>①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先</a:t>
              </a:r>
              <a:r>
                <a:rPr lang="zh-CN" altLang="en-US" sz="2200" b="1" u="none" dirty="0">
                  <a:latin typeface="宋体" pitchFamily="2" charset="-122"/>
                </a:rPr>
                <a:t>发送行地址，</a:t>
              </a:r>
              <a:r>
                <a:rPr lang="en-US" altLang="zh-CN" sz="2200" b="1" u="none" dirty="0">
                  <a:latin typeface="宋体" pitchFamily="2" charset="-122"/>
                </a:rPr>
                <a:t>RAS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在行地址稳定后</a:t>
              </a:r>
              <a:r>
                <a:rPr lang="zh-CN" altLang="en-US" sz="2200" b="1" u="none" dirty="0">
                  <a:latin typeface="宋体" pitchFamily="2" charset="-122"/>
                </a:rPr>
                <a:t>有效</a:t>
              </a:r>
              <a:r>
                <a:rPr lang="en-US" altLang="zh-CN" sz="2200" b="1" u="none" dirty="0">
                  <a:latin typeface="宋体" pitchFamily="2" charset="-122"/>
                </a:rPr>
                <a:t>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200" b="1" u="none" dirty="0">
                  <a:latin typeface="宋体" pitchFamily="2" charset="-122"/>
                </a:rPr>
                <a:t>②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再</a:t>
              </a:r>
              <a:r>
                <a:rPr lang="zh-CN" altLang="en-US" sz="2200" b="1" u="none" dirty="0">
                  <a:latin typeface="宋体" pitchFamily="2" charset="-122"/>
                </a:rPr>
                <a:t>发送列地址，</a:t>
              </a:r>
              <a:r>
                <a:rPr lang="en-US" altLang="zh-CN" sz="2200" b="1" u="none" dirty="0">
                  <a:latin typeface="宋体" pitchFamily="2" charset="-122"/>
                </a:rPr>
                <a:t>CAS</a:t>
              </a:r>
              <a:r>
                <a:rPr lang="zh-CN" altLang="en-US" sz="2200" b="1" u="none" dirty="0">
                  <a:latin typeface="宋体" pitchFamily="2" charset="-122"/>
                </a:rPr>
                <a:t>在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列地址稳定后</a:t>
              </a:r>
              <a:r>
                <a:rPr lang="zh-CN" altLang="en-US" sz="2200" b="1" u="none" dirty="0">
                  <a:latin typeface="宋体" pitchFamily="2" charset="-122"/>
                </a:rPr>
                <a:t>有效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200" b="1" u="none" dirty="0">
                  <a:latin typeface="宋体" pitchFamily="2" charset="-122"/>
                </a:rPr>
                <a:t>③</a:t>
              </a:r>
              <a:r>
                <a:rPr lang="en-US" altLang="zh-CN" sz="2200" b="1" u="none" dirty="0">
                  <a:latin typeface="宋体" pitchFamily="2" charset="-122"/>
                </a:rPr>
                <a:t>WE</a:t>
              </a:r>
              <a:r>
                <a:rPr lang="zh-CN" altLang="en-US" sz="2200" b="1" u="none" dirty="0">
                  <a:latin typeface="宋体" pitchFamily="2" charset="-122"/>
                </a:rPr>
                <a:t>在</a:t>
              </a:r>
              <a:r>
                <a:rPr lang="en-US" altLang="zh-CN" sz="2200" b="1" u="none" dirty="0">
                  <a:solidFill>
                    <a:srgbClr val="990099"/>
                  </a:solidFill>
                  <a:latin typeface="宋体" pitchFamily="2" charset="-122"/>
                </a:rPr>
                <a:t>CAS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有效期间</a:t>
              </a:r>
              <a:r>
                <a:rPr lang="zh-CN" altLang="en-US" sz="2200" b="1" u="none" dirty="0">
                  <a:latin typeface="宋体" pitchFamily="2" charset="-122"/>
                </a:rPr>
                <a:t>有效</a:t>
              </a:r>
              <a:r>
                <a:rPr lang="en-US" altLang="zh-CN" sz="2200" b="1" u="none" dirty="0">
                  <a:latin typeface="宋体" pitchFamily="2" charset="-122"/>
                </a:rPr>
                <a:t>(W)  </a:t>
              </a:r>
              <a:r>
                <a:rPr lang="zh-CN" altLang="en-US" sz="2200" b="1" u="none" dirty="0">
                  <a:latin typeface="宋体" pitchFamily="2" charset="-122"/>
                </a:rPr>
                <a:t>  </a:t>
              </a:r>
              <a:r>
                <a:rPr lang="zh-CN" altLang="en-US" sz="1800" b="1" u="none" dirty="0">
                  <a:latin typeface="宋体" pitchFamily="2" charset="-122"/>
                </a:rPr>
                <a:t>←减少延迟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200" b="1" u="none" dirty="0">
                  <a:latin typeface="宋体" pitchFamily="2" charset="-122"/>
                </a:rPr>
                <a:t>④数据发送</a:t>
              </a:r>
              <a:r>
                <a:rPr lang="zh-CN" altLang="en-US" sz="2200" b="1" u="none" dirty="0">
                  <a:solidFill>
                    <a:srgbClr val="0070C0"/>
                  </a:solidFill>
                  <a:latin typeface="宋体" pitchFamily="2" charset="-122"/>
                </a:rPr>
                <a:t>可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早于</a:t>
              </a:r>
              <a:r>
                <a:rPr lang="en-US" altLang="zh-CN" sz="2200" b="1" u="none" dirty="0">
                  <a:solidFill>
                    <a:srgbClr val="990099"/>
                  </a:solidFill>
                  <a:latin typeface="宋体" pitchFamily="2" charset="-122"/>
                </a:rPr>
                <a:t>CAS</a:t>
              </a:r>
              <a:r>
                <a:rPr lang="zh-CN" altLang="en-US" sz="2200" b="1" u="none" dirty="0">
                  <a:latin typeface="宋体" pitchFamily="2" charset="-122"/>
                </a:rPr>
                <a:t>        </a:t>
              </a:r>
              <a:r>
                <a:rPr lang="zh-CN" altLang="en-US" sz="2200" b="1" u="none" spc="2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←减少延迟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2" name="Line 558"/>
            <p:cNvSpPr>
              <a:spLocks noChangeShapeType="1"/>
            </p:cNvSpPr>
            <p:nvPr/>
          </p:nvSpPr>
          <p:spPr bwMode="auto">
            <a:xfrm>
              <a:off x="3869056" y="2624288"/>
              <a:ext cx="402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/>
            </a:p>
          </p:txBody>
        </p:sp>
        <p:sp>
          <p:nvSpPr>
            <p:cNvPr id="153" name="Line 558"/>
            <p:cNvSpPr>
              <a:spLocks noChangeShapeType="1"/>
            </p:cNvSpPr>
            <p:nvPr/>
          </p:nvSpPr>
          <p:spPr bwMode="auto">
            <a:xfrm>
              <a:off x="1866358" y="3395092"/>
              <a:ext cx="2970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/>
            </a:p>
          </p:txBody>
        </p:sp>
        <p:sp>
          <p:nvSpPr>
            <p:cNvPr id="154" name="Line 558"/>
            <p:cNvSpPr>
              <a:spLocks noChangeShapeType="1"/>
            </p:cNvSpPr>
            <p:nvPr/>
          </p:nvSpPr>
          <p:spPr bwMode="auto">
            <a:xfrm>
              <a:off x="2457108" y="3395092"/>
              <a:ext cx="4021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/>
            </a:p>
          </p:txBody>
        </p:sp>
        <p:sp>
          <p:nvSpPr>
            <p:cNvPr id="155" name="Line 558"/>
            <p:cNvSpPr>
              <a:spLocks noChangeShapeType="1"/>
            </p:cNvSpPr>
            <p:nvPr/>
          </p:nvSpPr>
          <p:spPr bwMode="auto">
            <a:xfrm>
              <a:off x="3872343" y="3019435"/>
              <a:ext cx="402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/>
            </a:p>
          </p:txBody>
        </p:sp>
        <p:sp>
          <p:nvSpPr>
            <p:cNvPr id="156" name="Line 558"/>
            <p:cNvSpPr>
              <a:spLocks noChangeShapeType="1"/>
            </p:cNvSpPr>
            <p:nvPr/>
          </p:nvSpPr>
          <p:spPr bwMode="auto">
            <a:xfrm>
              <a:off x="3862818" y="3779515"/>
              <a:ext cx="4021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9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15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4" name="Text Box 214"/>
          <p:cNvSpPr txBox="1">
            <a:spLocks noChangeArrowheads="1"/>
          </p:cNvSpPr>
          <p:nvPr/>
        </p:nvSpPr>
        <p:spPr bwMode="auto">
          <a:xfrm>
            <a:off x="3059708" y="1268760"/>
            <a:ext cx="5904780" cy="138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读出后写入、数据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不输出到</a:t>
            </a:r>
            <a:r>
              <a:rPr lang="zh-CN" altLang="en-US" b="1" u="none" dirty="0">
                <a:latin typeface="宋体" pitchFamily="2" charset="-122"/>
              </a:rPr>
              <a:t>引脚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itchFamily="2" charset="-122"/>
              </a:rPr>
              <a:t>  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同读操作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1800" b="1" u="none" dirty="0">
                <a:latin typeface="宋体" pitchFamily="2" charset="-122"/>
              </a:rPr>
              <a:t>    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列译码器输出</a:t>
            </a:r>
            <a:r>
              <a:rPr lang="zh-CN" altLang="en-US" sz="1800" b="1" u="none" dirty="0">
                <a:solidFill>
                  <a:srgbClr val="C00000"/>
                </a:solidFill>
                <a:latin typeface="宋体" pitchFamily="2" charset="-122"/>
              </a:rPr>
              <a:t>全部无效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1800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u="none" dirty="0">
                <a:latin typeface="宋体" pitchFamily="2" charset="-122"/>
              </a:rPr>
              <a:t>刷新同一行的</a:t>
            </a:r>
            <a:r>
              <a:rPr lang="zh-CN" altLang="en-US" b="1" dirty="0">
                <a:latin typeface="宋体" pitchFamily="2" charset="-122"/>
              </a:rPr>
              <a:t>所有存储元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行刷新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45" name="Text Box 213"/>
          <p:cNvSpPr txBox="1">
            <a:spLocks noChangeArrowheads="1"/>
          </p:cNvSpPr>
          <p:nvPr/>
        </p:nvSpPr>
        <p:spPr bwMode="auto">
          <a:xfrm>
            <a:off x="179387" y="332656"/>
            <a:ext cx="3887415" cy="563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芯片的刷新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芯片的刷新操作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刷新的功能需求：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*刷新操作的功能：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刷新周期的时序：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6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*刷新操作的硬件组织：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3059708" y="2586970"/>
            <a:ext cx="4176588" cy="553998"/>
            <a:chOff x="179389" y="2291535"/>
            <a:chExt cx="4176588" cy="553998"/>
          </a:xfrm>
        </p:grpSpPr>
        <p:sp>
          <p:nvSpPr>
            <p:cNvPr id="247" name="Text Box 355"/>
            <p:cNvSpPr txBox="1">
              <a:spLocks noChangeArrowheads="1"/>
            </p:cNvSpPr>
            <p:nvPr/>
          </p:nvSpPr>
          <p:spPr bwMode="auto">
            <a:xfrm>
              <a:off x="179389" y="2291535"/>
              <a:ext cx="4176588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与读周期类似，</a:t>
              </a:r>
              <a:r>
                <a:rPr lang="en-US" altLang="zh-CN" b="1" u="none" dirty="0">
                  <a:latin typeface="宋体" pitchFamily="2" charset="-122"/>
                </a:rPr>
                <a:t>CAS</a:t>
              </a:r>
              <a:r>
                <a:rPr lang="zh-CN" altLang="en-US" b="1" dirty="0">
                  <a:solidFill>
                    <a:srgbClr val="990099"/>
                  </a:solidFill>
                  <a:latin typeface="宋体" pitchFamily="2" charset="-122"/>
                </a:rPr>
                <a:t>一直无效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endParaRPr lang="en-US" altLang="zh-CN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48" name="Line 514"/>
            <p:cNvSpPr>
              <a:spLocks noChangeShapeType="1"/>
            </p:cNvSpPr>
            <p:nvPr/>
          </p:nvSpPr>
          <p:spPr bwMode="auto">
            <a:xfrm>
              <a:off x="2451110" y="2414196"/>
              <a:ext cx="4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927968" y="3093641"/>
            <a:ext cx="3788048" cy="2267049"/>
            <a:chOff x="999976" y="2890143"/>
            <a:chExt cx="3788048" cy="2267049"/>
          </a:xfrm>
        </p:grpSpPr>
        <p:sp>
          <p:nvSpPr>
            <p:cNvPr id="251" name="Line 267"/>
            <p:cNvSpPr>
              <a:spLocks noChangeShapeType="1"/>
            </p:cNvSpPr>
            <p:nvPr/>
          </p:nvSpPr>
          <p:spPr bwMode="auto">
            <a:xfrm>
              <a:off x="1620813" y="3293715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68"/>
            <p:cNvSpPr>
              <a:spLocks noChangeShapeType="1"/>
            </p:cNvSpPr>
            <p:nvPr/>
          </p:nvSpPr>
          <p:spPr bwMode="auto">
            <a:xfrm>
              <a:off x="1620813" y="3582640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69"/>
            <p:cNvSpPr>
              <a:spLocks noChangeShapeType="1"/>
            </p:cNvSpPr>
            <p:nvPr/>
          </p:nvSpPr>
          <p:spPr bwMode="auto">
            <a:xfrm>
              <a:off x="1906563" y="3296094"/>
              <a:ext cx="791220" cy="89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70"/>
            <p:cNvSpPr>
              <a:spLocks noChangeShapeType="1"/>
            </p:cNvSpPr>
            <p:nvPr/>
          </p:nvSpPr>
          <p:spPr bwMode="auto">
            <a:xfrm flipV="1">
              <a:off x="1908795" y="3581845"/>
              <a:ext cx="788988" cy="795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71"/>
            <p:cNvSpPr>
              <a:spLocks noChangeShapeType="1"/>
            </p:cNvSpPr>
            <p:nvPr/>
          </p:nvSpPr>
          <p:spPr bwMode="auto">
            <a:xfrm>
              <a:off x="1620812" y="3656358"/>
              <a:ext cx="358651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72"/>
            <p:cNvSpPr>
              <a:spLocks noChangeShapeType="1"/>
            </p:cNvSpPr>
            <p:nvPr/>
          </p:nvSpPr>
          <p:spPr bwMode="auto">
            <a:xfrm flipV="1">
              <a:off x="1620813" y="5014786"/>
              <a:ext cx="3167211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273"/>
            <p:cNvSpPr>
              <a:spLocks noChangeShapeType="1"/>
            </p:cNvSpPr>
            <p:nvPr/>
          </p:nvSpPr>
          <p:spPr bwMode="auto">
            <a:xfrm flipV="1">
              <a:off x="2124695" y="3933550"/>
              <a:ext cx="2015257" cy="49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74"/>
            <p:cNvSpPr>
              <a:spLocks noChangeShapeType="1"/>
            </p:cNvSpPr>
            <p:nvPr/>
          </p:nvSpPr>
          <p:spPr bwMode="auto">
            <a:xfrm flipV="1">
              <a:off x="4141093" y="3645122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275"/>
            <p:cNvSpPr>
              <a:spLocks noChangeShapeType="1"/>
            </p:cNvSpPr>
            <p:nvPr/>
          </p:nvSpPr>
          <p:spPr bwMode="auto">
            <a:xfrm>
              <a:off x="4284538" y="3646709"/>
              <a:ext cx="360611" cy="315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85"/>
            <p:cNvSpPr>
              <a:spLocks noChangeShapeType="1"/>
            </p:cNvSpPr>
            <p:nvPr/>
          </p:nvSpPr>
          <p:spPr bwMode="auto">
            <a:xfrm>
              <a:off x="3779913" y="3581846"/>
              <a:ext cx="576064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287"/>
            <p:cNvSpPr>
              <a:spLocks noChangeShapeType="1"/>
            </p:cNvSpPr>
            <p:nvPr/>
          </p:nvSpPr>
          <p:spPr bwMode="auto">
            <a:xfrm flipH="1">
              <a:off x="4427984" y="2959746"/>
              <a:ext cx="0" cy="21974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Text Box 292"/>
            <p:cNvSpPr txBox="1">
              <a:spLocks noChangeArrowheads="1"/>
            </p:cNvSpPr>
            <p:nvPr/>
          </p:nvSpPr>
          <p:spPr bwMode="auto">
            <a:xfrm>
              <a:off x="2771800" y="3034159"/>
              <a:ext cx="502915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RF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263" name="Line 293"/>
            <p:cNvSpPr>
              <a:spLocks noChangeShapeType="1"/>
            </p:cNvSpPr>
            <p:nvPr/>
          </p:nvSpPr>
          <p:spPr bwMode="auto">
            <a:xfrm flipV="1">
              <a:off x="3297710" y="3171448"/>
              <a:ext cx="914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294"/>
            <p:cNvSpPr>
              <a:spLocks noChangeShapeType="1"/>
            </p:cNvSpPr>
            <p:nvPr/>
          </p:nvSpPr>
          <p:spPr bwMode="auto">
            <a:xfrm flipH="1">
              <a:off x="1836835" y="3171448"/>
              <a:ext cx="90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300"/>
            <p:cNvSpPr>
              <a:spLocks noChangeShapeType="1"/>
            </p:cNvSpPr>
            <p:nvPr/>
          </p:nvSpPr>
          <p:spPr bwMode="auto">
            <a:xfrm flipV="1">
              <a:off x="1620812" y="4437112"/>
              <a:ext cx="3167212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318"/>
            <p:cNvSpPr>
              <a:spLocks noChangeShapeType="1"/>
            </p:cNvSpPr>
            <p:nvPr/>
          </p:nvSpPr>
          <p:spPr bwMode="auto">
            <a:xfrm>
              <a:off x="1981820" y="3646710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Text Box 326"/>
            <p:cNvSpPr txBox="1">
              <a:spLocks noChangeArrowheads="1"/>
            </p:cNvSpPr>
            <p:nvPr/>
          </p:nvSpPr>
          <p:spPr bwMode="auto">
            <a:xfrm>
              <a:off x="2411760" y="4068067"/>
              <a:ext cx="4318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RC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268" name="Line 338"/>
            <p:cNvSpPr>
              <a:spLocks noChangeShapeType="1"/>
            </p:cNvSpPr>
            <p:nvPr/>
          </p:nvSpPr>
          <p:spPr bwMode="auto">
            <a:xfrm>
              <a:off x="2697784" y="3289400"/>
              <a:ext cx="940023" cy="3518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339"/>
            <p:cNvSpPr>
              <a:spLocks noChangeShapeType="1"/>
            </p:cNvSpPr>
            <p:nvPr/>
          </p:nvSpPr>
          <p:spPr bwMode="auto">
            <a:xfrm>
              <a:off x="2697784" y="3582741"/>
              <a:ext cx="937294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Text Box 344"/>
            <p:cNvSpPr txBox="1">
              <a:spLocks noChangeArrowheads="1"/>
            </p:cNvSpPr>
            <p:nvPr/>
          </p:nvSpPr>
          <p:spPr bwMode="auto">
            <a:xfrm>
              <a:off x="1907704" y="3292919"/>
              <a:ext cx="728167" cy="289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72" name="Line 349"/>
            <p:cNvSpPr>
              <a:spLocks noChangeShapeType="1"/>
            </p:cNvSpPr>
            <p:nvPr/>
          </p:nvSpPr>
          <p:spPr bwMode="auto">
            <a:xfrm>
              <a:off x="1620813" y="4043164"/>
              <a:ext cx="3167211" cy="1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351"/>
            <p:cNvSpPr>
              <a:spLocks noChangeShapeType="1"/>
            </p:cNvSpPr>
            <p:nvPr/>
          </p:nvSpPr>
          <p:spPr bwMode="auto">
            <a:xfrm flipV="1">
              <a:off x="1979712" y="4043164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352"/>
            <p:cNvSpPr>
              <a:spLocks noChangeShapeType="1"/>
            </p:cNvSpPr>
            <p:nvPr/>
          </p:nvSpPr>
          <p:spPr bwMode="auto">
            <a:xfrm>
              <a:off x="4283968" y="4334643"/>
              <a:ext cx="504056" cy="893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363"/>
            <p:cNvSpPr>
              <a:spLocks noChangeShapeType="1"/>
            </p:cNvSpPr>
            <p:nvPr/>
          </p:nvSpPr>
          <p:spPr bwMode="auto">
            <a:xfrm flipH="1">
              <a:off x="3196679" y="3571405"/>
              <a:ext cx="7169" cy="1585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375"/>
            <p:cNvSpPr>
              <a:spLocks noChangeShapeType="1"/>
            </p:cNvSpPr>
            <p:nvPr/>
          </p:nvSpPr>
          <p:spPr bwMode="auto">
            <a:xfrm flipH="1">
              <a:off x="4198861" y="2959746"/>
              <a:ext cx="13099" cy="2196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Text Box 404"/>
            <p:cNvSpPr txBox="1">
              <a:spLocks noChangeArrowheads="1"/>
            </p:cNvSpPr>
            <p:nvPr/>
          </p:nvSpPr>
          <p:spPr bwMode="auto">
            <a:xfrm>
              <a:off x="1115616" y="3666356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RAS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78" name="Line 405"/>
            <p:cNvSpPr>
              <a:spLocks noChangeShapeType="1"/>
            </p:cNvSpPr>
            <p:nvPr/>
          </p:nvSpPr>
          <p:spPr bwMode="auto">
            <a:xfrm>
              <a:off x="1176442" y="3706198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Text Box 436"/>
            <p:cNvSpPr txBox="1">
              <a:spLocks noChangeArrowheads="1"/>
            </p:cNvSpPr>
            <p:nvPr/>
          </p:nvSpPr>
          <p:spPr bwMode="auto">
            <a:xfrm>
              <a:off x="1259062" y="4437112"/>
              <a:ext cx="288602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80" name="Line 437"/>
            <p:cNvSpPr>
              <a:spLocks noChangeShapeType="1"/>
            </p:cNvSpPr>
            <p:nvPr/>
          </p:nvSpPr>
          <p:spPr bwMode="auto">
            <a:xfrm flipV="1">
              <a:off x="1290748" y="4476165"/>
              <a:ext cx="2315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/>
              <a:endParaRPr lang="zh-CN" altLang="en-US"/>
            </a:p>
          </p:txBody>
        </p:sp>
        <p:sp>
          <p:nvSpPr>
            <p:cNvPr id="281" name="Text Box 439"/>
            <p:cNvSpPr txBox="1">
              <a:spLocks noChangeArrowheads="1"/>
            </p:cNvSpPr>
            <p:nvPr/>
          </p:nvSpPr>
          <p:spPr bwMode="auto">
            <a:xfrm>
              <a:off x="1115616" y="4026396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82" name="Line 440"/>
            <p:cNvSpPr>
              <a:spLocks noChangeShapeType="1"/>
            </p:cNvSpPr>
            <p:nvPr/>
          </p:nvSpPr>
          <p:spPr bwMode="auto">
            <a:xfrm>
              <a:off x="1167304" y="4064814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476"/>
            <p:cNvSpPr>
              <a:spLocks noChangeShapeType="1"/>
            </p:cNvSpPr>
            <p:nvPr/>
          </p:nvSpPr>
          <p:spPr bwMode="auto">
            <a:xfrm>
              <a:off x="1620812" y="4724450"/>
              <a:ext cx="2735164" cy="292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478"/>
            <p:cNvSpPr>
              <a:spLocks noChangeShapeType="1"/>
            </p:cNvSpPr>
            <p:nvPr/>
          </p:nvSpPr>
          <p:spPr bwMode="auto">
            <a:xfrm>
              <a:off x="4141093" y="4440039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479"/>
            <p:cNvSpPr>
              <a:spLocks noChangeShapeType="1"/>
            </p:cNvSpPr>
            <p:nvPr/>
          </p:nvSpPr>
          <p:spPr bwMode="auto">
            <a:xfrm>
              <a:off x="4357117" y="4440039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482"/>
            <p:cNvSpPr>
              <a:spLocks noChangeShapeType="1"/>
            </p:cNvSpPr>
            <p:nvPr/>
          </p:nvSpPr>
          <p:spPr bwMode="auto">
            <a:xfrm flipV="1">
              <a:off x="4284538" y="4727377"/>
              <a:ext cx="503486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699"/>
            <p:cNvSpPr>
              <a:spLocks noChangeShapeType="1"/>
            </p:cNvSpPr>
            <p:nvPr/>
          </p:nvSpPr>
          <p:spPr bwMode="auto">
            <a:xfrm flipV="1">
              <a:off x="1763688" y="3296096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700"/>
            <p:cNvSpPr>
              <a:spLocks noChangeShapeType="1"/>
            </p:cNvSpPr>
            <p:nvPr/>
          </p:nvSpPr>
          <p:spPr bwMode="auto">
            <a:xfrm>
              <a:off x="1763688" y="3292921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358"/>
            <p:cNvSpPr>
              <a:spLocks noChangeShapeType="1"/>
            </p:cNvSpPr>
            <p:nvPr/>
          </p:nvSpPr>
          <p:spPr bwMode="auto">
            <a:xfrm flipH="1">
              <a:off x="1834555" y="2959746"/>
              <a:ext cx="0" cy="2196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699"/>
            <p:cNvSpPr>
              <a:spLocks noChangeShapeType="1"/>
            </p:cNvSpPr>
            <p:nvPr/>
          </p:nvSpPr>
          <p:spPr bwMode="auto">
            <a:xfrm flipV="1">
              <a:off x="3635896" y="3296096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700"/>
            <p:cNvSpPr>
              <a:spLocks noChangeShapeType="1"/>
            </p:cNvSpPr>
            <p:nvPr/>
          </p:nvSpPr>
          <p:spPr bwMode="auto">
            <a:xfrm>
              <a:off x="3635896" y="3292921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477"/>
            <p:cNvSpPr>
              <a:spLocks noChangeShapeType="1"/>
            </p:cNvSpPr>
            <p:nvPr/>
          </p:nvSpPr>
          <p:spPr bwMode="auto">
            <a:xfrm flipV="1">
              <a:off x="1979712" y="4438849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477"/>
            <p:cNvSpPr>
              <a:spLocks noChangeShapeType="1"/>
            </p:cNvSpPr>
            <p:nvPr/>
          </p:nvSpPr>
          <p:spPr bwMode="auto">
            <a:xfrm flipV="1">
              <a:off x="1763688" y="4438849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699"/>
            <p:cNvSpPr>
              <a:spLocks noChangeShapeType="1"/>
            </p:cNvSpPr>
            <p:nvPr/>
          </p:nvSpPr>
          <p:spPr bwMode="auto">
            <a:xfrm flipV="1">
              <a:off x="4357117" y="3296990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700"/>
            <p:cNvSpPr>
              <a:spLocks noChangeShapeType="1"/>
            </p:cNvSpPr>
            <p:nvPr/>
          </p:nvSpPr>
          <p:spPr bwMode="auto">
            <a:xfrm>
              <a:off x="4357117" y="3293815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285"/>
            <p:cNvSpPr>
              <a:spLocks noChangeShapeType="1"/>
            </p:cNvSpPr>
            <p:nvPr/>
          </p:nvSpPr>
          <p:spPr bwMode="auto">
            <a:xfrm>
              <a:off x="4499992" y="3581847"/>
              <a:ext cx="288032" cy="89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285"/>
            <p:cNvSpPr>
              <a:spLocks noChangeShapeType="1"/>
            </p:cNvSpPr>
            <p:nvPr/>
          </p:nvSpPr>
          <p:spPr bwMode="auto">
            <a:xfrm>
              <a:off x="3779912" y="3293816"/>
              <a:ext cx="576064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285"/>
            <p:cNvSpPr>
              <a:spLocks noChangeShapeType="1"/>
            </p:cNvSpPr>
            <p:nvPr/>
          </p:nvSpPr>
          <p:spPr bwMode="auto">
            <a:xfrm flipV="1">
              <a:off x="4499991" y="3284984"/>
              <a:ext cx="288033" cy="8833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318"/>
            <p:cNvSpPr>
              <a:spLocks noChangeShapeType="1"/>
            </p:cNvSpPr>
            <p:nvPr/>
          </p:nvSpPr>
          <p:spPr bwMode="auto">
            <a:xfrm>
              <a:off x="4645149" y="364502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Text Box 691"/>
            <p:cNvSpPr txBox="1">
              <a:spLocks noChangeArrowheads="1"/>
            </p:cNvSpPr>
            <p:nvPr/>
          </p:nvSpPr>
          <p:spPr bwMode="auto">
            <a:xfrm>
              <a:off x="999976" y="4846300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03" name="Text Box 691"/>
            <p:cNvSpPr txBox="1">
              <a:spLocks noChangeArrowheads="1"/>
            </p:cNvSpPr>
            <p:nvPr/>
          </p:nvSpPr>
          <p:spPr bwMode="auto">
            <a:xfrm>
              <a:off x="999976" y="3282579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04" name="Text Box 292"/>
            <p:cNvSpPr txBox="1">
              <a:spLocks noChangeArrowheads="1"/>
            </p:cNvSpPr>
            <p:nvPr/>
          </p:nvSpPr>
          <p:spPr bwMode="auto">
            <a:xfrm>
              <a:off x="3059832" y="2890143"/>
              <a:ext cx="496887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RFC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05" name="Line 293"/>
            <p:cNvSpPr>
              <a:spLocks noChangeShapeType="1"/>
            </p:cNvSpPr>
            <p:nvPr/>
          </p:nvSpPr>
          <p:spPr bwMode="auto">
            <a:xfrm flipV="1">
              <a:off x="3563888" y="2996952"/>
              <a:ext cx="8640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294"/>
            <p:cNvSpPr>
              <a:spLocks noChangeShapeType="1"/>
            </p:cNvSpPr>
            <p:nvPr/>
          </p:nvSpPr>
          <p:spPr bwMode="auto">
            <a:xfrm flipH="1">
              <a:off x="1836836" y="2996952"/>
              <a:ext cx="1112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476"/>
            <p:cNvSpPr>
              <a:spLocks noChangeShapeType="1"/>
            </p:cNvSpPr>
            <p:nvPr/>
          </p:nvSpPr>
          <p:spPr bwMode="auto">
            <a:xfrm>
              <a:off x="1620812" y="4332090"/>
              <a:ext cx="358651" cy="2556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351"/>
            <p:cNvSpPr>
              <a:spLocks noChangeShapeType="1"/>
            </p:cNvSpPr>
            <p:nvPr/>
          </p:nvSpPr>
          <p:spPr bwMode="auto">
            <a:xfrm flipV="1">
              <a:off x="1836837" y="4046612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351"/>
            <p:cNvSpPr>
              <a:spLocks noChangeShapeType="1"/>
            </p:cNvSpPr>
            <p:nvPr/>
          </p:nvSpPr>
          <p:spPr bwMode="auto">
            <a:xfrm flipV="1">
              <a:off x="1691680" y="4046612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478"/>
            <p:cNvSpPr>
              <a:spLocks noChangeShapeType="1"/>
            </p:cNvSpPr>
            <p:nvPr/>
          </p:nvSpPr>
          <p:spPr bwMode="auto">
            <a:xfrm>
              <a:off x="4141093" y="4046612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478"/>
            <p:cNvSpPr>
              <a:spLocks noChangeShapeType="1"/>
            </p:cNvSpPr>
            <p:nvPr/>
          </p:nvSpPr>
          <p:spPr bwMode="auto">
            <a:xfrm>
              <a:off x="4293493" y="4046612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478"/>
            <p:cNvSpPr>
              <a:spLocks noChangeShapeType="1"/>
            </p:cNvSpPr>
            <p:nvPr/>
          </p:nvSpPr>
          <p:spPr bwMode="auto">
            <a:xfrm>
              <a:off x="4445893" y="4046612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293"/>
            <p:cNvSpPr>
              <a:spLocks noChangeShapeType="1"/>
            </p:cNvSpPr>
            <p:nvPr/>
          </p:nvSpPr>
          <p:spPr bwMode="auto">
            <a:xfrm flipV="1">
              <a:off x="2842667" y="4190628"/>
              <a:ext cx="360000" cy="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294"/>
            <p:cNvSpPr>
              <a:spLocks noChangeShapeType="1"/>
            </p:cNvSpPr>
            <p:nvPr/>
          </p:nvSpPr>
          <p:spPr bwMode="auto">
            <a:xfrm flipH="1" flipV="1">
              <a:off x="2051717" y="4190628"/>
              <a:ext cx="360000" cy="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Oval 645"/>
            <p:cNvSpPr>
              <a:spLocks noChangeArrowheads="1"/>
            </p:cNvSpPr>
            <p:nvPr/>
          </p:nvSpPr>
          <p:spPr bwMode="auto">
            <a:xfrm>
              <a:off x="3124220" y="3643884"/>
              <a:ext cx="144463" cy="144462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990099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" name="Line 358"/>
            <p:cNvSpPr>
              <a:spLocks noChangeShapeType="1"/>
            </p:cNvSpPr>
            <p:nvPr/>
          </p:nvSpPr>
          <p:spPr bwMode="auto">
            <a:xfrm flipH="1">
              <a:off x="2051150" y="3649860"/>
              <a:ext cx="570" cy="7896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Text Box 326"/>
            <p:cNvSpPr txBox="1">
              <a:spLocks noChangeArrowheads="1"/>
            </p:cNvSpPr>
            <p:nvPr/>
          </p:nvSpPr>
          <p:spPr bwMode="auto">
            <a:xfrm>
              <a:off x="3492128" y="4758431"/>
              <a:ext cx="4318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CAC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18" name="Line 327"/>
            <p:cNvSpPr>
              <a:spLocks noChangeShapeType="1"/>
            </p:cNvSpPr>
            <p:nvPr/>
          </p:nvSpPr>
          <p:spPr bwMode="auto">
            <a:xfrm flipV="1">
              <a:off x="3954311" y="4873152"/>
              <a:ext cx="2576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328"/>
            <p:cNvSpPr>
              <a:spLocks noChangeShapeType="1"/>
            </p:cNvSpPr>
            <p:nvPr/>
          </p:nvSpPr>
          <p:spPr bwMode="auto">
            <a:xfrm flipH="1" flipV="1">
              <a:off x="3203848" y="4873152"/>
              <a:ext cx="252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478"/>
            <p:cNvSpPr>
              <a:spLocks noChangeShapeType="1"/>
            </p:cNvSpPr>
            <p:nvPr/>
          </p:nvSpPr>
          <p:spPr bwMode="auto">
            <a:xfrm>
              <a:off x="3707904" y="4437112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479"/>
            <p:cNvSpPr>
              <a:spLocks noChangeShapeType="1"/>
            </p:cNvSpPr>
            <p:nvPr/>
          </p:nvSpPr>
          <p:spPr bwMode="auto">
            <a:xfrm>
              <a:off x="3923928" y="4437112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477"/>
            <p:cNvSpPr>
              <a:spLocks noChangeShapeType="1"/>
            </p:cNvSpPr>
            <p:nvPr/>
          </p:nvSpPr>
          <p:spPr bwMode="auto">
            <a:xfrm flipV="1">
              <a:off x="2412901" y="4437112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477"/>
            <p:cNvSpPr>
              <a:spLocks noChangeShapeType="1"/>
            </p:cNvSpPr>
            <p:nvPr/>
          </p:nvSpPr>
          <p:spPr bwMode="auto">
            <a:xfrm flipV="1">
              <a:off x="2196877" y="4437112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477"/>
            <p:cNvSpPr>
              <a:spLocks noChangeShapeType="1"/>
            </p:cNvSpPr>
            <p:nvPr/>
          </p:nvSpPr>
          <p:spPr bwMode="auto">
            <a:xfrm flipV="1">
              <a:off x="2844949" y="4437112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477"/>
            <p:cNvSpPr>
              <a:spLocks noChangeShapeType="1"/>
            </p:cNvSpPr>
            <p:nvPr/>
          </p:nvSpPr>
          <p:spPr bwMode="auto">
            <a:xfrm flipV="1">
              <a:off x="2628925" y="4437112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478"/>
            <p:cNvSpPr>
              <a:spLocks noChangeShapeType="1"/>
            </p:cNvSpPr>
            <p:nvPr/>
          </p:nvSpPr>
          <p:spPr bwMode="auto">
            <a:xfrm>
              <a:off x="3275856" y="4437112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479"/>
            <p:cNvSpPr>
              <a:spLocks noChangeShapeType="1"/>
            </p:cNvSpPr>
            <p:nvPr/>
          </p:nvSpPr>
          <p:spPr bwMode="auto">
            <a:xfrm>
              <a:off x="3491880" y="4437112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477"/>
            <p:cNvSpPr>
              <a:spLocks noChangeShapeType="1"/>
            </p:cNvSpPr>
            <p:nvPr/>
          </p:nvSpPr>
          <p:spPr bwMode="auto">
            <a:xfrm flipV="1">
              <a:off x="3060973" y="4437112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0" name="组合 329"/>
          <p:cNvGrpSpPr/>
          <p:nvPr/>
        </p:nvGrpSpPr>
        <p:grpSpPr>
          <a:xfrm>
            <a:off x="5004047" y="3809605"/>
            <a:ext cx="3240361" cy="1444276"/>
            <a:chOff x="5292079" y="3712916"/>
            <a:chExt cx="3240361" cy="1444276"/>
          </a:xfrm>
        </p:grpSpPr>
        <p:sp>
          <p:nvSpPr>
            <p:cNvPr id="331" name="Text Box 372"/>
            <p:cNvSpPr txBox="1">
              <a:spLocks noChangeArrowheads="1"/>
            </p:cNvSpPr>
            <p:nvPr/>
          </p:nvSpPr>
          <p:spPr bwMode="auto">
            <a:xfrm>
              <a:off x="5292079" y="3712916"/>
              <a:ext cx="3240361" cy="1444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3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RC</a:t>
              </a:r>
              <a:r>
                <a:rPr lang="en-US" altLang="zh-CN" sz="1800" b="1" u="none" dirty="0">
                  <a:latin typeface="宋体" pitchFamily="2" charset="-122"/>
                </a:rPr>
                <a:t>--RAS</a:t>
              </a:r>
              <a:r>
                <a:rPr lang="zh-CN" altLang="en-US" sz="1800" b="1" u="none" dirty="0">
                  <a:latin typeface="宋体" pitchFamily="2" charset="-122"/>
                </a:rPr>
                <a:t>与</a:t>
              </a:r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r>
                <a:rPr lang="zh-CN" altLang="en-US" sz="1800" b="1" u="none" dirty="0">
                  <a:latin typeface="宋体" pitchFamily="2" charset="-122"/>
                </a:rPr>
                <a:t>信号最大延迟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CAC</a:t>
              </a:r>
              <a:r>
                <a:rPr lang="en-US" altLang="zh-CN" sz="1800" b="1" u="none" dirty="0">
                  <a:latin typeface="宋体" pitchFamily="2" charset="-122"/>
                </a:rPr>
                <a:t>—CAS</a:t>
              </a:r>
              <a:r>
                <a:rPr lang="zh-CN" altLang="en-US" sz="1800" b="1" u="none" dirty="0">
                  <a:latin typeface="宋体" pitchFamily="2" charset="-122"/>
                </a:rPr>
                <a:t>有效→数据输出稳定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RF</a:t>
              </a:r>
              <a:r>
                <a:rPr lang="en-US" altLang="zh-CN" sz="1800" b="1" u="none" baseline="-18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刷新时间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A</a:t>
              </a:r>
              <a:r>
                <a:rPr lang="zh-CN" altLang="en-US" sz="1800" b="1" u="none" dirty="0">
                  <a:latin typeface="宋体" pitchFamily="2" charset="-122"/>
                </a:rPr>
                <a:t>最大值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RFC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两次间隔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32" name="Line 386"/>
            <p:cNvSpPr>
              <a:spLocks noChangeShapeType="1"/>
            </p:cNvSpPr>
            <p:nvPr/>
          </p:nvSpPr>
          <p:spPr bwMode="auto">
            <a:xfrm>
              <a:off x="6432596" y="3783596"/>
              <a:ext cx="31461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Line 385"/>
            <p:cNvSpPr>
              <a:spLocks noChangeShapeType="1"/>
            </p:cNvSpPr>
            <p:nvPr/>
          </p:nvSpPr>
          <p:spPr bwMode="auto">
            <a:xfrm>
              <a:off x="5846372" y="3783596"/>
              <a:ext cx="31461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386"/>
            <p:cNvSpPr>
              <a:spLocks noChangeShapeType="1"/>
            </p:cNvSpPr>
            <p:nvPr/>
          </p:nvSpPr>
          <p:spPr bwMode="auto">
            <a:xfrm>
              <a:off x="5931442" y="4134766"/>
              <a:ext cx="31461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5" name="Text Box 95"/>
          <p:cNvSpPr txBox="1">
            <a:spLocks noChangeArrowheads="1"/>
          </p:cNvSpPr>
          <p:nvPr/>
        </p:nvSpPr>
        <p:spPr bwMode="auto">
          <a:xfrm>
            <a:off x="3707905" y="5373216"/>
            <a:ext cx="53285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定时器</a:t>
            </a:r>
            <a:r>
              <a:rPr lang="zh-CN" altLang="en-US" b="1" u="none" dirty="0">
                <a:latin typeface="宋体" pitchFamily="2" charset="-122"/>
              </a:rPr>
              <a:t>检测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20000" dirty="0" err="1">
                <a:latin typeface="宋体" pitchFamily="2" charset="-122"/>
              </a:rPr>
              <a:t>RC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无需设置刷新引脚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337" name="组合 336"/>
          <p:cNvGrpSpPr/>
          <p:nvPr/>
        </p:nvGrpSpPr>
        <p:grpSpPr>
          <a:xfrm>
            <a:off x="5724128" y="3043001"/>
            <a:ext cx="3240360" cy="674031"/>
            <a:chOff x="179389" y="2269469"/>
            <a:chExt cx="3240360" cy="674031"/>
          </a:xfrm>
        </p:grpSpPr>
        <p:sp>
          <p:nvSpPr>
            <p:cNvPr id="338" name="Text Box 355"/>
            <p:cNvSpPr txBox="1">
              <a:spLocks noChangeArrowheads="1"/>
            </p:cNvSpPr>
            <p:nvPr/>
          </p:nvSpPr>
          <p:spPr bwMode="auto">
            <a:xfrm>
              <a:off x="179389" y="2269469"/>
              <a:ext cx="3240360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zh-CN" altLang="en-US" sz="1800" u="none" dirty="0">
                  <a:latin typeface="宋体" pitchFamily="2" charset="-122"/>
                </a:rPr>
                <a:t>├</a:t>
              </a:r>
              <a:r>
                <a:rPr lang="zh-CN" altLang="en-US" sz="1800" b="1" u="none" dirty="0">
                  <a:latin typeface="宋体" pitchFamily="2" charset="-122"/>
                </a:rPr>
                <a:t>→</a:t>
              </a:r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r>
                <a:rPr lang="zh-CN" altLang="en-US" sz="1800" b="1" u="none" dirty="0">
                  <a:latin typeface="宋体" pitchFamily="2" charset="-122"/>
                </a:rPr>
                <a:t>值任意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u="none" dirty="0">
                  <a:latin typeface="宋体" pitchFamily="2" charset="-122"/>
                </a:rPr>
                <a:t>└</a:t>
              </a:r>
              <a:r>
                <a:rPr lang="zh-CN" altLang="en-US" sz="1800" b="1" u="none" dirty="0">
                  <a:latin typeface="宋体" pitchFamily="2" charset="-122"/>
                </a:rPr>
                <a:t>←行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列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写时钟发生器</a:t>
              </a:r>
              <a:r>
                <a:rPr lang="zh-CN" altLang="en-US" sz="1800" b="1" dirty="0">
                  <a:latin typeface="宋体" pitchFamily="2" charset="-122"/>
                </a:rPr>
                <a:t>串联</a:t>
              </a:r>
            </a:p>
          </p:txBody>
        </p:sp>
        <p:sp>
          <p:nvSpPr>
            <p:cNvPr id="339" name="Line 514"/>
            <p:cNvSpPr>
              <a:spLocks noChangeShapeType="1"/>
            </p:cNvSpPr>
            <p:nvPr/>
          </p:nvSpPr>
          <p:spPr bwMode="auto">
            <a:xfrm>
              <a:off x="733140" y="2349228"/>
              <a:ext cx="243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右弧形箭头 2"/>
          <p:cNvSpPr/>
          <p:nvPr/>
        </p:nvSpPr>
        <p:spPr bwMode="auto">
          <a:xfrm>
            <a:off x="7884368" y="1844824"/>
            <a:ext cx="504056" cy="576064"/>
          </a:xfrm>
          <a:prstGeom prst="curvedLeftArrow">
            <a:avLst>
              <a:gd name="adj1" fmla="val 21570"/>
              <a:gd name="adj2" fmla="val 50000"/>
              <a:gd name="adj3" fmla="val 29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1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6EB4-66D0-4206-88FD-AB427A64457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13557" name="Text Box 213"/>
          <p:cNvSpPr txBox="1">
            <a:spLocks noChangeArrowheads="1"/>
          </p:cNvSpPr>
          <p:nvPr/>
        </p:nvSpPr>
        <p:spPr bwMode="auto">
          <a:xfrm>
            <a:off x="179388" y="406301"/>
            <a:ext cx="8785225" cy="175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芯片的刷新方式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*刷新周期：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zh-CN" altLang="en-US" b="1" spc="-100" dirty="0">
                <a:latin typeface="宋体" pitchFamily="2" charset="-122"/>
              </a:rPr>
              <a:t>同一存储元</a:t>
            </a:r>
            <a:r>
              <a:rPr lang="zh-CN" altLang="en-US" b="1" u="none" spc="-100" dirty="0">
                <a:latin typeface="宋体" pitchFamily="2" charset="-122"/>
              </a:rPr>
              <a:t>相邻两次刷新的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最大间隔</a:t>
            </a:r>
            <a:r>
              <a:rPr lang="zh-CN" altLang="en-US" b="1" u="none" spc="-100" dirty="0">
                <a:latin typeface="宋体" pitchFamily="2" charset="-122"/>
              </a:rPr>
              <a:t>时间</a:t>
            </a:r>
            <a:endParaRPr lang="en-US" altLang="zh-CN" b="1" u="none" spc="-100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itchFamily="2" charset="-122"/>
              </a:rPr>
              <a:t>                                                 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所有行</a:t>
            </a:r>
            <a:r>
              <a:rPr lang="zh-CN" altLang="en-US" sz="1800" b="1" u="none" dirty="0">
                <a:latin typeface="宋体" pitchFamily="2" charset="-122"/>
              </a:rPr>
              <a:t>各刷新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r>
              <a:rPr lang="zh-CN" altLang="en-US" sz="1800" b="1" u="none" dirty="0">
                <a:latin typeface="宋体" pitchFamily="2" charset="-122"/>
              </a:rPr>
              <a:t>次</a:t>
            </a:r>
            <a:endParaRPr lang="en-US" altLang="zh-CN" sz="1800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刷新方式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zh-CN" altLang="en-US" b="1" dirty="0">
                <a:latin typeface="宋体" pitchFamily="2" charset="-122"/>
              </a:rPr>
              <a:t>不同行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刷新间隔</a:t>
            </a:r>
            <a:r>
              <a:rPr lang="zh-CN" altLang="en-US" b="1" u="none" dirty="0">
                <a:latin typeface="宋体" pitchFamily="2" charset="-122"/>
              </a:rPr>
              <a:t>的特征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313570" name="Text Box 226"/>
          <p:cNvSpPr txBox="1">
            <a:spLocks noChangeArrowheads="1"/>
          </p:cNvSpPr>
          <p:nvPr/>
        </p:nvSpPr>
        <p:spPr bwMode="auto">
          <a:xfrm>
            <a:off x="179388" y="21328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集中式刷新：</a:t>
            </a:r>
            <a:r>
              <a:rPr lang="zh-CN" altLang="en-US" b="1" u="none" dirty="0">
                <a:latin typeface="宋体" pitchFamily="2" charset="-122"/>
              </a:rPr>
              <a:t>不同行的刷新操作</a:t>
            </a:r>
            <a:r>
              <a:rPr lang="zh-CN" altLang="en-US" b="1" dirty="0">
                <a:latin typeface="宋体" pitchFamily="2" charset="-122"/>
              </a:rPr>
              <a:t>连续进行</a:t>
            </a:r>
          </a:p>
        </p:txBody>
      </p:sp>
      <p:sp>
        <p:nvSpPr>
          <p:cNvPr id="313607" name="Text Box 263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存在</a:t>
            </a:r>
            <a:r>
              <a:rPr lang="en-US" altLang="zh-CN" b="1" u="none" dirty="0">
                <a:latin typeface="+mn-ea"/>
                <a:ea typeface="+mn-ea"/>
              </a:rPr>
              <a:t>“</a:t>
            </a:r>
            <a:r>
              <a:rPr lang="zh-CN" altLang="en-US" b="1" u="none" dirty="0">
                <a:latin typeface="+mn-ea"/>
                <a:ea typeface="+mn-ea"/>
              </a:rPr>
              <a:t>死区</a:t>
            </a:r>
            <a:r>
              <a:rPr lang="en-US" altLang="zh-CN" b="1" u="none" dirty="0">
                <a:latin typeface="+mn-ea"/>
                <a:ea typeface="+mn-ea"/>
              </a:rPr>
              <a:t>”        </a:t>
            </a:r>
            <a:r>
              <a:rPr lang="en-US" altLang="zh-CN" sz="2000" b="1" u="none" dirty="0">
                <a:latin typeface="+mn-ea"/>
                <a:ea typeface="+mn-ea"/>
              </a:rPr>
              <a:t>(</a:t>
            </a:r>
            <a:r>
              <a:rPr lang="zh-CN" altLang="en-US" sz="2000" b="1" u="none" dirty="0">
                <a:latin typeface="+mn-ea"/>
                <a:ea typeface="+mn-ea"/>
              </a:rPr>
              <a:t>无法进行</a:t>
            </a:r>
            <a:r>
              <a:rPr lang="zh-CN" altLang="en-US" sz="2000" b="1" u="none" dirty="0">
                <a:latin typeface="宋体" pitchFamily="2" charset="-122"/>
              </a:rPr>
              <a:t>操作的时间段＞</a:t>
            </a:r>
            <a:r>
              <a:rPr lang="en-US" altLang="zh-CN" sz="2000" b="1" i="1" u="none" dirty="0">
                <a:latin typeface="+mn-lt"/>
              </a:rPr>
              <a:t>x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 err="1">
                <a:latin typeface="宋体" pitchFamily="2" charset="-122"/>
              </a:rPr>
              <a:t>t</a:t>
            </a:r>
            <a:r>
              <a:rPr lang="en-US" altLang="zh-CN" sz="2000" b="1" u="none" baseline="-18000" dirty="0" err="1">
                <a:latin typeface="宋体" pitchFamily="2" charset="-122"/>
              </a:rPr>
              <a:t>c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3608" name="AutoShape 2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403648" y="2636912"/>
            <a:ext cx="6624736" cy="1224136"/>
            <a:chOff x="1907704" y="1196752"/>
            <a:chExt cx="6624736" cy="1224136"/>
          </a:xfrm>
        </p:grpSpPr>
        <p:sp>
          <p:nvSpPr>
            <p:cNvPr id="57" name="Line 229"/>
            <p:cNvSpPr>
              <a:spLocks noChangeShapeType="1"/>
            </p:cNvSpPr>
            <p:nvPr/>
          </p:nvSpPr>
          <p:spPr bwMode="auto">
            <a:xfrm>
              <a:off x="1907706" y="1772816"/>
              <a:ext cx="4320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42"/>
            <p:cNvSpPr>
              <a:spLocks noChangeShapeType="1"/>
            </p:cNvSpPr>
            <p:nvPr/>
          </p:nvSpPr>
          <p:spPr bwMode="auto">
            <a:xfrm>
              <a:off x="1907706" y="1934072"/>
              <a:ext cx="54215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43"/>
            <p:cNvSpPr txBox="1">
              <a:spLocks noChangeArrowheads="1"/>
            </p:cNvSpPr>
            <p:nvPr/>
          </p:nvSpPr>
          <p:spPr bwMode="auto">
            <a:xfrm>
              <a:off x="2086870" y="1916832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0" name="Text Box 260"/>
            <p:cNvSpPr txBox="1">
              <a:spLocks noChangeArrowheads="1"/>
            </p:cNvSpPr>
            <p:nvPr/>
          </p:nvSpPr>
          <p:spPr bwMode="auto">
            <a:xfrm>
              <a:off x="6406703" y="1268760"/>
              <a:ext cx="2125737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存取周期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m—</a:t>
              </a:r>
              <a:r>
                <a:rPr lang="zh-CN" altLang="en-US" sz="1800" b="1" u="none" dirty="0">
                  <a:latin typeface="宋体" pitchFamily="2" charset="-122"/>
                </a:rPr>
                <a:t>行刷新的次数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n+m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可访存总次数</a:t>
              </a:r>
            </a:p>
          </p:txBody>
        </p:sp>
        <p:sp>
          <p:nvSpPr>
            <p:cNvPr id="61" name="Text Box 231"/>
            <p:cNvSpPr txBox="1">
              <a:spLocks noChangeArrowheads="1"/>
            </p:cNvSpPr>
            <p:nvPr/>
          </p:nvSpPr>
          <p:spPr bwMode="auto">
            <a:xfrm>
              <a:off x="1917032" y="1484784"/>
              <a:ext cx="4311154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R/W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 … 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n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 RF</a:t>
              </a:r>
              <a:r>
                <a:rPr lang="en-US" altLang="zh-CN" sz="1800" b="1" u="none" baseline="-16000" dirty="0">
                  <a:latin typeface="宋体" pitchFamily="2" charset="-122"/>
                </a:rPr>
                <a:t>1 </a:t>
              </a:r>
              <a:r>
                <a:rPr lang="en-US" altLang="zh-CN" sz="1800" b="1" u="none" dirty="0">
                  <a:latin typeface="宋体" pitchFamily="2" charset="-122"/>
                </a:rPr>
                <a:t> RF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 …  </a:t>
              </a:r>
              <a:r>
                <a:rPr lang="en-US" altLang="zh-CN" sz="1800" b="1" u="none" dirty="0" err="1"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m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62" name="Line 228"/>
            <p:cNvSpPr>
              <a:spLocks noChangeShapeType="1"/>
            </p:cNvSpPr>
            <p:nvPr/>
          </p:nvSpPr>
          <p:spPr bwMode="auto">
            <a:xfrm>
              <a:off x="1917033" y="1268760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36"/>
            <p:cNvSpPr>
              <a:spLocks noChangeShapeType="1"/>
            </p:cNvSpPr>
            <p:nvPr/>
          </p:nvSpPr>
          <p:spPr bwMode="auto">
            <a:xfrm>
              <a:off x="2449862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42"/>
            <p:cNvSpPr>
              <a:spLocks noChangeShapeType="1"/>
            </p:cNvSpPr>
            <p:nvPr/>
          </p:nvSpPr>
          <p:spPr bwMode="auto">
            <a:xfrm>
              <a:off x="2449862" y="1934072"/>
              <a:ext cx="5667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36"/>
            <p:cNvSpPr>
              <a:spLocks noChangeShapeType="1"/>
            </p:cNvSpPr>
            <p:nvPr/>
          </p:nvSpPr>
          <p:spPr bwMode="auto">
            <a:xfrm>
              <a:off x="3016599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42"/>
            <p:cNvSpPr>
              <a:spLocks noChangeShapeType="1"/>
            </p:cNvSpPr>
            <p:nvPr/>
          </p:nvSpPr>
          <p:spPr bwMode="auto">
            <a:xfrm>
              <a:off x="3602933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36"/>
            <p:cNvSpPr>
              <a:spLocks noChangeShapeType="1"/>
            </p:cNvSpPr>
            <p:nvPr/>
          </p:nvSpPr>
          <p:spPr bwMode="auto">
            <a:xfrm>
              <a:off x="4138962" y="1268760"/>
              <a:ext cx="992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3602933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42"/>
            <p:cNvSpPr>
              <a:spLocks noChangeShapeType="1"/>
            </p:cNvSpPr>
            <p:nvPr/>
          </p:nvSpPr>
          <p:spPr bwMode="auto">
            <a:xfrm>
              <a:off x="4683053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36"/>
            <p:cNvSpPr>
              <a:spLocks noChangeShapeType="1"/>
            </p:cNvSpPr>
            <p:nvPr/>
          </p:nvSpPr>
          <p:spPr bwMode="auto">
            <a:xfrm>
              <a:off x="5220074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>
              <a:off x="4683053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42"/>
            <p:cNvSpPr>
              <a:spLocks noChangeShapeType="1"/>
            </p:cNvSpPr>
            <p:nvPr/>
          </p:nvSpPr>
          <p:spPr bwMode="auto">
            <a:xfrm>
              <a:off x="5691165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36"/>
            <p:cNvSpPr>
              <a:spLocks noChangeShapeType="1"/>
            </p:cNvSpPr>
            <p:nvPr/>
          </p:nvSpPr>
          <p:spPr bwMode="auto">
            <a:xfrm>
              <a:off x="5691165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28"/>
            <p:cNvSpPr>
              <a:spLocks noChangeShapeType="1"/>
            </p:cNvSpPr>
            <p:nvPr/>
          </p:nvSpPr>
          <p:spPr bwMode="auto">
            <a:xfrm>
              <a:off x="6228186" y="1268760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49"/>
            <p:cNvSpPr>
              <a:spLocks noChangeShapeType="1"/>
            </p:cNvSpPr>
            <p:nvPr/>
          </p:nvSpPr>
          <p:spPr bwMode="auto">
            <a:xfrm>
              <a:off x="3706914" y="1358455"/>
              <a:ext cx="43522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50"/>
            <p:cNvSpPr>
              <a:spLocks noChangeShapeType="1"/>
            </p:cNvSpPr>
            <p:nvPr/>
          </p:nvSpPr>
          <p:spPr bwMode="auto">
            <a:xfrm flipH="1">
              <a:off x="1907704" y="1358455"/>
              <a:ext cx="54215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251"/>
            <p:cNvSpPr txBox="1">
              <a:spLocks noChangeArrowheads="1"/>
            </p:cNvSpPr>
            <p:nvPr/>
          </p:nvSpPr>
          <p:spPr bwMode="auto">
            <a:xfrm>
              <a:off x="2449861" y="1196752"/>
              <a:ext cx="1257053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空闲</a:t>
              </a:r>
            </a:p>
          </p:txBody>
        </p:sp>
        <p:sp>
          <p:nvSpPr>
            <p:cNvPr id="78" name="Line 252"/>
            <p:cNvSpPr>
              <a:spLocks noChangeShapeType="1"/>
            </p:cNvSpPr>
            <p:nvPr/>
          </p:nvSpPr>
          <p:spPr bwMode="auto">
            <a:xfrm>
              <a:off x="5578898" y="1340768"/>
              <a:ext cx="64928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53"/>
            <p:cNvSpPr>
              <a:spLocks noChangeShapeType="1"/>
            </p:cNvSpPr>
            <p:nvPr/>
          </p:nvSpPr>
          <p:spPr bwMode="auto">
            <a:xfrm flipH="1">
              <a:off x="4138962" y="1358455"/>
              <a:ext cx="72107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54"/>
            <p:cNvSpPr txBox="1">
              <a:spLocks noChangeArrowheads="1"/>
            </p:cNvSpPr>
            <p:nvPr/>
          </p:nvSpPr>
          <p:spPr bwMode="auto">
            <a:xfrm>
              <a:off x="4964610" y="1196752"/>
              <a:ext cx="61428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刷新</a:t>
              </a:r>
            </a:p>
          </p:txBody>
        </p:sp>
        <p:sp>
          <p:nvSpPr>
            <p:cNvPr id="81" name="Line 255"/>
            <p:cNvSpPr>
              <a:spLocks noChangeShapeType="1"/>
            </p:cNvSpPr>
            <p:nvPr/>
          </p:nvSpPr>
          <p:spPr bwMode="auto">
            <a:xfrm>
              <a:off x="5076057" y="2294558"/>
              <a:ext cx="115212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56"/>
            <p:cNvSpPr>
              <a:spLocks noChangeShapeType="1"/>
            </p:cNvSpPr>
            <p:nvPr/>
          </p:nvSpPr>
          <p:spPr bwMode="auto">
            <a:xfrm flipH="1">
              <a:off x="1917033" y="2294558"/>
              <a:ext cx="12857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257"/>
            <p:cNvSpPr txBox="1">
              <a:spLocks noChangeArrowheads="1"/>
            </p:cNvSpPr>
            <p:nvPr/>
          </p:nvSpPr>
          <p:spPr bwMode="auto">
            <a:xfrm>
              <a:off x="3275983" y="2132856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</p:grpSp>
      <p:sp>
        <p:nvSpPr>
          <p:cNvPr id="84" name="Text Box 263"/>
          <p:cNvSpPr txBox="1">
            <a:spLocks noChangeArrowheads="1"/>
          </p:cNvSpPr>
          <p:nvPr/>
        </p:nvSpPr>
        <p:spPr bwMode="auto">
          <a:xfrm>
            <a:off x="179512" y="3887837"/>
            <a:ext cx="8785101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11313" indent="-1611313"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u="none" dirty="0">
                <a:latin typeface="宋体" pitchFamily="2" charset="-122"/>
              </a:rPr>
              <a:t>若</a:t>
            </a:r>
            <a:r>
              <a:rPr lang="en-US" altLang="zh-CN" sz="2200" b="1" u="none" dirty="0">
                <a:latin typeface="宋体" pitchFamily="2" charset="-122"/>
              </a:rPr>
              <a:t>DRAM</a:t>
            </a:r>
            <a:r>
              <a:rPr lang="zh-CN" altLang="en-US" sz="2200" b="1" u="none" dirty="0">
                <a:latin typeface="宋体" pitchFamily="2" charset="-122"/>
              </a:rPr>
              <a:t>的容量为</a:t>
            </a:r>
            <a:r>
              <a:rPr lang="en-US" altLang="zh-CN" sz="2200" b="1" u="none" dirty="0">
                <a:latin typeface="宋体" pitchFamily="2" charset="-122"/>
              </a:rPr>
              <a:t>4K×1</a:t>
            </a:r>
            <a:r>
              <a:rPr lang="zh-CN" altLang="en-US" sz="2200" b="1" u="none" dirty="0">
                <a:latin typeface="宋体" pitchFamily="2" charset="-122"/>
              </a:rPr>
              <a:t>位，</a:t>
            </a:r>
            <a:r>
              <a:rPr lang="en-US" altLang="zh-CN" sz="2200" b="1" u="none" dirty="0" err="1">
                <a:latin typeface="宋体" pitchFamily="2" charset="-122"/>
              </a:rPr>
              <a:t>t</a:t>
            </a:r>
            <a:r>
              <a:rPr lang="en-US" altLang="zh-CN" sz="2200" b="1" u="none" baseline="-18000" dirty="0" err="1">
                <a:latin typeface="宋体" pitchFamily="2" charset="-122"/>
              </a:rPr>
              <a:t>C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0.5</a:t>
            </a:r>
            <a:r>
              <a:rPr lang="en-US" altLang="zh-CN" sz="2200" u="none" dirty="0">
                <a:latin typeface="+mn-lt"/>
              </a:rPr>
              <a:t>μ</a:t>
            </a:r>
            <a:r>
              <a:rPr lang="en-US" altLang="zh-CN" sz="2200" b="1" u="none" dirty="0">
                <a:latin typeface="宋体" pitchFamily="2" charset="-122"/>
              </a:rPr>
              <a:t>s</a:t>
            </a:r>
            <a:r>
              <a:rPr lang="zh-CN" altLang="en-US" sz="2200" b="1" u="none" dirty="0">
                <a:latin typeface="宋体" pitchFamily="2" charset="-122"/>
              </a:rPr>
              <a:t>，刷新周期为</a:t>
            </a:r>
            <a:r>
              <a:rPr lang="en-US" altLang="zh-CN" sz="2200" b="1" u="none" dirty="0">
                <a:latin typeface="宋体" pitchFamily="2" charset="-122"/>
              </a:rPr>
              <a:t>2ms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r>
              <a:rPr lang="en-US" altLang="zh-CN" sz="2200" b="1" u="none" dirty="0">
                <a:latin typeface="宋体" pitchFamily="2" charset="-122"/>
              </a:rPr>
              <a:t>      </a:t>
            </a:r>
            <a:r>
              <a:rPr lang="zh-CN" altLang="en-US" sz="2200" b="1" u="none" dirty="0">
                <a:latin typeface="宋体" pitchFamily="2" charset="-122"/>
              </a:rPr>
              <a:t>则存储矩阵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正方形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的行数</a:t>
            </a:r>
            <a:r>
              <a:rPr lang="en-US" altLang="zh-CN" sz="2200" b="1" u="none" dirty="0">
                <a:latin typeface="宋体" pitchFamily="2" charset="-122"/>
              </a:rPr>
              <a:t>m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zh-CN" altLang="en-US" sz="2000" b="1" u="none" spc="300" dirty="0">
                <a:latin typeface="宋体" pitchFamily="2" charset="-122"/>
              </a:rPr>
              <a:t> </a:t>
            </a:r>
            <a:r>
              <a:rPr lang="en-US" altLang="zh-CN" sz="2200" b="1" u="none" dirty="0">
                <a:latin typeface="宋体" pitchFamily="2" charset="-122"/>
              </a:rPr>
              <a:t>4K×1</a:t>
            </a:r>
            <a:r>
              <a:rPr lang="en-US" altLang="zh-CN" sz="1800" b="1" u="none" dirty="0">
                <a:latin typeface="宋体" pitchFamily="2" charset="-122"/>
              </a:rPr>
              <a:t> 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64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</a:t>
            </a:r>
            <a:r>
              <a:rPr lang="en-US" altLang="zh-CN" sz="1800" b="1" u="none" dirty="0">
                <a:latin typeface="宋体" pitchFamily="2" charset="-122"/>
              </a:rPr>
              <a:t>   </a:t>
            </a:r>
            <a:r>
              <a:rPr lang="en-US" altLang="zh-CN" sz="2200" b="1" u="none" dirty="0" err="1">
                <a:latin typeface="宋体" pitchFamily="2" charset="-122"/>
              </a:rPr>
              <a:t>n+m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2ms/0.5</a:t>
            </a:r>
            <a:r>
              <a:rPr lang="en-US" altLang="zh-CN" sz="2200" u="none" dirty="0"/>
              <a:t>μ</a:t>
            </a:r>
            <a:r>
              <a:rPr lang="en-US" altLang="zh-CN" sz="2200" b="1" u="none" dirty="0">
                <a:latin typeface="宋体" pitchFamily="2" charset="-122"/>
              </a:rPr>
              <a:t>s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4000</a:t>
            </a:r>
            <a:r>
              <a:rPr lang="zh-CN" altLang="en-US" sz="2200" b="1" u="none" dirty="0">
                <a:latin typeface="宋体" pitchFamily="2" charset="-122"/>
              </a:rPr>
              <a:t>次，操作次数≤</a:t>
            </a:r>
            <a:r>
              <a:rPr lang="en-US" altLang="zh-CN" sz="2200" b="1" u="none" dirty="0">
                <a:latin typeface="宋体" pitchFamily="2" charset="-122"/>
              </a:rPr>
              <a:t>4000</a:t>
            </a:r>
            <a:r>
              <a:rPr lang="zh-CN" altLang="en-US" sz="2200" b="1" u="none" dirty="0">
                <a:latin typeface="宋体" pitchFamily="2" charset="-122"/>
              </a:rPr>
              <a:t>－</a:t>
            </a:r>
            <a:r>
              <a:rPr lang="en-US" altLang="zh-CN" sz="2200" b="1" u="none" dirty="0">
                <a:latin typeface="宋体" pitchFamily="2" charset="-122"/>
              </a:rPr>
              <a:t>64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3936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</a:t>
            </a:r>
            <a:r>
              <a:rPr lang="en-US" altLang="zh-CN" sz="1600" b="1" u="none" dirty="0">
                <a:latin typeface="宋体" pitchFamily="2" charset="-122"/>
              </a:rPr>
              <a:t>  </a:t>
            </a:r>
            <a:r>
              <a:rPr lang="zh-CN" altLang="en-US" sz="2200" b="1" u="none" dirty="0">
                <a:latin typeface="宋体" pitchFamily="2" charset="-122"/>
              </a:rPr>
              <a:t>故僵死的时长＝</a:t>
            </a:r>
            <a:r>
              <a:rPr lang="en-US" altLang="zh-CN" sz="2200" b="1" u="none" dirty="0">
                <a:latin typeface="宋体" pitchFamily="2" charset="-122"/>
              </a:rPr>
              <a:t>64t</a:t>
            </a:r>
            <a:r>
              <a:rPr lang="en-US" altLang="zh-CN" sz="2200" b="1" u="none" baseline="-18000" dirty="0">
                <a:latin typeface="宋体" pitchFamily="2" charset="-122"/>
              </a:rPr>
              <a:t>c</a:t>
            </a:r>
            <a:r>
              <a:rPr lang="zh-CN" altLang="en-US" sz="2200" b="1" u="none" dirty="0">
                <a:latin typeface="宋体" pitchFamily="2" charset="-122"/>
              </a:rPr>
              <a:t>、间隔＝</a:t>
            </a:r>
            <a:r>
              <a:rPr lang="en-US" altLang="zh-CN" sz="2200" b="1" u="none" dirty="0">
                <a:latin typeface="宋体" pitchFamily="2" charset="-122"/>
              </a:rPr>
              <a:t>3936t</a:t>
            </a:r>
            <a:r>
              <a:rPr lang="en-US" altLang="zh-CN" sz="2200" b="1" u="none" baseline="-18000" dirty="0">
                <a:latin typeface="宋体" pitchFamily="2" charset="-122"/>
              </a:rPr>
              <a:t>c</a:t>
            </a:r>
            <a:endParaRPr lang="zh-CN" altLang="en-US" sz="2200" b="1" u="none" baseline="-18000" dirty="0">
              <a:latin typeface="宋体" pitchFamily="2" charset="-122"/>
            </a:endParaRPr>
          </a:p>
        </p:txBody>
      </p:sp>
      <p:sp>
        <p:nvSpPr>
          <p:cNvPr id="39" name="AutoShape 213"/>
          <p:cNvSpPr>
            <a:spLocks noChangeArrowheads="1"/>
          </p:cNvSpPr>
          <p:nvPr/>
        </p:nvSpPr>
        <p:spPr bwMode="auto">
          <a:xfrm rot="10800000">
            <a:off x="6660232" y="1669622"/>
            <a:ext cx="574675" cy="285752"/>
          </a:xfrm>
          <a:custGeom>
            <a:avLst/>
            <a:gdLst>
              <a:gd name="G0" fmla="+- 15196 0 0"/>
              <a:gd name="G1" fmla="+- 2967 0 0"/>
              <a:gd name="G2" fmla="+- 12158 0 2967"/>
              <a:gd name="G3" fmla="+- G2 0 2967"/>
              <a:gd name="G4" fmla="*/ G3 32768 32059"/>
              <a:gd name="G5" fmla="*/ G4 1 2"/>
              <a:gd name="G6" fmla="+- 21600 0 15196"/>
              <a:gd name="G7" fmla="*/ G6 2967 6079"/>
              <a:gd name="G8" fmla="+- G7 15196 0"/>
              <a:gd name="T0" fmla="*/ 15196 w 21600"/>
              <a:gd name="T1" fmla="*/ 0 h 21600"/>
              <a:gd name="T2" fmla="*/ 15196 w 21600"/>
              <a:gd name="T3" fmla="*/ 12158 h 21600"/>
              <a:gd name="T4" fmla="*/ 3181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96" y="0"/>
                </a:lnTo>
                <a:lnTo>
                  <a:pt x="15196" y="2967"/>
                </a:lnTo>
                <a:lnTo>
                  <a:pt x="12427" y="2967"/>
                </a:lnTo>
                <a:cubicBezTo>
                  <a:pt x="5564" y="2967"/>
                  <a:pt x="0" y="7082"/>
                  <a:pt x="0" y="12158"/>
                </a:cubicBezTo>
                <a:lnTo>
                  <a:pt x="0" y="21600"/>
                </a:lnTo>
                <a:lnTo>
                  <a:pt x="6362" y="21600"/>
                </a:lnTo>
                <a:lnTo>
                  <a:pt x="6362" y="12158"/>
                </a:lnTo>
                <a:cubicBezTo>
                  <a:pt x="6362" y="10519"/>
                  <a:pt x="9077" y="9191"/>
                  <a:pt x="12427" y="9191"/>
                </a:cubicBezTo>
                <a:lnTo>
                  <a:pt x="15196" y="9191"/>
                </a:lnTo>
                <a:lnTo>
                  <a:pt x="15196" y="12158"/>
                </a:lnTo>
                <a:close/>
              </a:path>
            </a:pathLst>
          </a:custGeom>
          <a:noFill/>
          <a:ln w="15875">
            <a:solidFill>
              <a:srgbClr val="990099"/>
            </a:solidFill>
            <a:prstDash val="sysDash"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594428" y="4437112"/>
            <a:ext cx="900016" cy="288032"/>
            <a:chOff x="4644008" y="4437112"/>
            <a:chExt cx="900016" cy="288032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4788024" y="4437112"/>
              <a:ext cx="756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H="1">
              <a:off x="4716016" y="4437112"/>
              <a:ext cx="81564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4644008" y="4589512"/>
              <a:ext cx="82778" cy="135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570" grpId="0"/>
      <p:bldP spid="313607" grpId="0"/>
      <p:bldP spid="84" grpId="0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170" name="Text Box 115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分散式刷新：</a:t>
            </a:r>
            <a:r>
              <a:rPr lang="zh-CN" altLang="en-US" b="1" u="none" dirty="0">
                <a:latin typeface="宋体" pitchFamily="2" charset="-122"/>
              </a:rPr>
              <a:t>行刷新操作</a:t>
            </a:r>
            <a:r>
              <a:rPr lang="zh-CN" altLang="en-US" b="1" dirty="0">
                <a:latin typeface="宋体" pitchFamily="2" charset="-122"/>
              </a:rPr>
              <a:t>分散在每个存取周期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19052" y="881657"/>
            <a:ext cx="6193308" cy="1251199"/>
            <a:chOff x="1907705" y="2897881"/>
            <a:chExt cx="6193308" cy="1251199"/>
          </a:xfrm>
        </p:grpSpPr>
        <p:sp>
          <p:nvSpPr>
            <p:cNvPr id="134" name="Text Box 231"/>
            <p:cNvSpPr txBox="1">
              <a:spLocks noChangeArrowheads="1"/>
            </p:cNvSpPr>
            <p:nvPr/>
          </p:nvSpPr>
          <p:spPr bwMode="auto">
            <a:xfrm>
              <a:off x="1907705" y="3191204"/>
              <a:ext cx="6193308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baseline="-25000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2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 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宋体" pitchFamily="2" charset="-122"/>
                </a:rPr>
                <a:t>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err="1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>
                  <a:solidFill>
                    <a:schemeClr val="accent2"/>
                  </a:solidFill>
                  <a:latin typeface="宋体" pitchFamily="2" charset="-122"/>
                </a:rPr>
                <a:t>m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m+1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空闲</a:t>
              </a:r>
              <a:r>
                <a:rPr lang="zh-CN" altLang="en-US" sz="1800" b="1" u="none" baseline="-25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zh-CN" altLang="en-US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…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k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空闲</a:t>
              </a:r>
              <a:endParaRPr lang="en-US" altLang="zh-CN" sz="18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4" name="Line 229"/>
            <p:cNvSpPr>
              <a:spLocks noChangeShapeType="1"/>
            </p:cNvSpPr>
            <p:nvPr/>
          </p:nvSpPr>
          <p:spPr bwMode="auto">
            <a:xfrm>
              <a:off x="1907706" y="3501008"/>
              <a:ext cx="6120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42"/>
            <p:cNvSpPr>
              <a:spLocks noChangeShapeType="1"/>
            </p:cNvSpPr>
            <p:nvPr/>
          </p:nvSpPr>
          <p:spPr bwMode="auto">
            <a:xfrm>
              <a:off x="1917032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Text Box 243"/>
            <p:cNvSpPr txBox="1">
              <a:spLocks noChangeArrowheads="1"/>
            </p:cNvSpPr>
            <p:nvPr/>
          </p:nvSpPr>
          <p:spPr bwMode="auto">
            <a:xfrm>
              <a:off x="2050827" y="3645024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5" name="Line 228"/>
            <p:cNvSpPr>
              <a:spLocks noChangeShapeType="1"/>
            </p:cNvSpPr>
            <p:nvPr/>
          </p:nvSpPr>
          <p:spPr bwMode="auto">
            <a:xfrm>
              <a:off x="1917033" y="2996952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36"/>
            <p:cNvSpPr>
              <a:spLocks noChangeShapeType="1"/>
            </p:cNvSpPr>
            <p:nvPr/>
          </p:nvSpPr>
          <p:spPr bwMode="auto">
            <a:xfrm>
              <a:off x="2411760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36"/>
            <p:cNvSpPr>
              <a:spLocks noChangeShapeType="1"/>
            </p:cNvSpPr>
            <p:nvPr/>
          </p:nvSpPr>
          <p:spPr bwMode="auto">
            <a:xfrm>
              <a:off x="2915816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5"/>
            <p:cNvSpPr>
              <a:spLocks noChangeShapeType="1"/>
            </p:cNvSpPr>
            <p:nvPr/>
          </p:nvSpPr>
          <p:spPr bwMode="auto">
            <a:xfrm>
              <a:off x="5651501" y="4022750"/>
              <a:ext cx="237688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56"/>
            <p:cNvSpPr>
              <a:spLocks noChangeShapeType="1"/>
            </p:cNvSpPr>
            <p:nvPr/>
          </p:nvSpPr>
          <p:spPr bwMode="auto">
            <a:xfrm flipH="1">
              <a:off x="1917033" y="4022750"/>
              <a:ext cx="17595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257"/>
            <p:cNvSpPr txBox="1">
              <a:spLocks noChangeArrowheads="1"/>
            </p:cNvSpPr>
            <p:nvPr/>
          </p:nvSpPr>
          <p:spPr bwMode="auto">
            <a:xfrm>
              <a:off x="3780037" y="3861048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  <p:sp>
          <p:nvSpPr>
            <p:cNvPr id="227" name="Line 228"/>
            <p:cNvSpPr>
              <a:spLocks noChangeShapeType="1"/>
            </p:cNvSpPr>
            <p:nvPr/>
          </p:nvSpPr>
          <p:spPr bwMode="auto">
            <a:xfrm>
              <a:off x="8028384" y="2996952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42"/>
            <p:cNvSpPr>
              <a:spLocks noChangeShapeType="1"/>
            </p:cNvSpPr>
            <p:nvPr/>
          </p:nvSpPr>
          <p:spPr bwMode="auto">
            <a:xfrm>
              <a:off x="2421091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42"/>
            <p:cNvSpPr>
              <a:spLocks noChangeShapeType="1"/>
            </p:cNvSpPr>
            <p:nvPr/>
          </p:nvSpPr>
          <p:spPr bwMode="auto">
            <a:xfrm>
              <a:off x="2925144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36"/>
            <p:cNvSpPr>
              <a:spLocks noChangeShapeType="1"/>
            </p:cNvSpPr>
            <p:nvPr/>
          </p:nvSpPr>
          <p:spPr bwMode="auto">
            <a:xfrm>
              <a:off x="3419872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36"/>
            <p:cNvSpPr>
              <a:spLocks noChangeShapeType="1"/>
            </p:cNvSpPr>
            <p:nvPr/>
          </p:nvSpPr>
          <p:spPr bwMode="auto">
            <a:xfrm flipH="1">
              <a:off x="3923927" y="2996952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42"/>
            <p:cNvSpPr>
              <a:spLocks noChangeShapeType="1"/>
            </p:cNvSpPr>
            <p:nvPr/>
          </p:nvSpPr>
          <p:spPr bwMode="auto">
            <a:xfrm>
              <a:off x="3429203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42"/>
            <p:cNvSpPr>
              <a:spLocks noChangeShapeType="1"/>
            </p:cNvSpPr>
            <p:nvPr/>
          </p:nvSpPr>
          <p:spPr bwMode="auto">
            <a:xfrm>
              <a:off x="4427984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36"/>
            <p:cNvSpPr>
              <a:spLocks noChangeShapeType="1"/>
            </p:cNvSpPr>
            <p:nvPr/>
          </p:nvSpPr>
          <p:spPr bwMode="auto">
            <a:xfrm>
              <a:off x="4922712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36"/>
            <p:cNvSpPr>
              <a:spLocks noChangeShapeType="1"/>
            </p:cNvSpPr>
            <p:nvPr/>
          </p:nvSpPr>
          <p:spPr bwMode="auto">
            <a:xfrm>
              <a:off x="5426768" y="2996952"/>
              <a:ext cx="0" cy="86409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42"/>
            <p:cNvSpPr>
              <a:spLocks noChangeShapeType="1"/>
            </p:cNvSpPr>
            <p:nvPr/>
          </p:nvSpPr>
          <p:spPr bwMode="auto">
            <a:xfrm>
              <a:off x="4932043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36"/>
            <p:cNvSpPr>
              <a:spLocks noChangeShapeType="1"/>
            </p:cNvSpPr>
            <p:nvPr/>
          </p:nvSpPr>
          <p:spPr bwMode="auto">
            <a:xfrm>
              <a:off x="4427984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5436096" y="3645024"/>
              <a:ext cx="6480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36"/>
            <p:cNvSpPr>
              <a:spLocks noChangeShapeType="1"/>
            </p:cNvSpPr>
            <p:nvPr/>
          </p:nvSpPr>
          <p:spPr bwMode="auto">
            <a:xfrm>
              <a:off x="6084168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36"/>
            <p:cNvSpPr>
              <a:spLocks noChangeShapeType="1"/>
            </p:cNvSpPr>
            <p:nvPr/>
          </p:nvSpPr>
          <p:spPr bwMode="auto">
            <a:xfrm>
              <a:off x="6588126" y="2996952"/>
              <a:ext cx="98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>
              <a:off x="6093499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2"/>
            <p:cNvSpPr>
              <a:spLocks noChangeShapeType="1"/>
            </p:cNvSpPr>
            <p:nvPr/>
          </p:nvSpPr>
          <p:spPr bwMode="auto">
            <a:xfrm>
              <a:off x="7029600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36"/>
            <p:cNvSpPr>
              <a:spLocks noChangeShapeType="1"/>
            </p:cNvSpPr>
            <p:nvPr/>
          </p:nvSpPr>
          <p:spPr bwMode="auto">
            <a:xfrm>
              <a:off x="7524328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42"/>
            <p:cNvSpPr>
              <a:spLocks noChangeShapeType="1"/>
            </p:cNvSpPr>
            <p:nvPr/>
          </p:nvSpPr>
          <p:spPr bwMode="auto">
            <a:xfrm>
              <a:off x="7533659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36"/>
            <p:cNvSpPr>
              <a:spLocks noChangeShapeType="1"/>
            </p:cNvSpPr>
            <p:nvPr/>
          </p:nvSpPr>
          <p:spPr bwMode="auto">
            <a:xfrm>
              <a:off x="7029600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Text Box 251"/>
            <p:cNvSpPr txBox="1">
              <a:spLocks noChangeArrowheads="1"/>
            </p:cNvSpPr>
            <p:nvPr/>
          </p:nvSpPr>
          <p:spPr bwMode="auto">
            <a:xfrm>
              <a:off x="2123728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58" name="Text Box 251"/>
            <p:cNvSpPr txBox="1">
              <a:spLocks noChangeArrowheads="1"/>
            </p:cNvSpPr>
            <p:nvPr/>
          </p:nvSpPr>
          <p:spPr bwMode="auto">
            <a:xfrm>
              <a:off x="3131242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2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59" name="Text Box 251"/>
            <p:cNvSpPr txBox="1">
              <a:spLocks noChangeArrowheads="1"/>
            </p:cNvSpPr>
            <p:nvPr/>
          </p:nvSpPr>
          <p:spPr bwMode="auto">
            <a:xfrm>
              <a:off x="4643410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0" name="Text Box 251"/>
            <p:cNvSpPr txBox="1">
              <a:spLocks noChangeArrowheads="1"/>
            </p:cNvSpPr>
            <p:nvPr/>
          </p:nvSpPr>
          <p:spPr bwMode="auto">
            <a:xfrm>
              <a:off x="5580112" y="2897881"/>
              <a:ext cx="86399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m+1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1" name="Text Box 251"/>
            <p:cNvSpPr txBox="1">
              <a:spLocks noChangeArrowheads="1"/>
            </p:cNvSpPr>
            <p:nvPr/>
          </p:nvSpPr>
          <p:spPr bwMode="auto">
            <a:xfrm>
              <a:off x="7209324" y="2924504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k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262" name="Text Box 263"/>
          <p:cNvSpPr txBox="1">
            <a:spLocks noChangeArrowheads="1"/>
          </p:cNvSpPr>
          <p:nvPr/>
        </p:nvSpPr>
        <p:spPr bwMode="auto">
          <a:xfrm>
            <a:off x="179512" y="2132856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u="none" dirty="0">
                <a:latin typeface="宋体" pitchFamily="2" charset="-122"/>
              </a:rPr>
              <a:t>续例</a:t>
            </a:r>
            <a:r>
              <a:rPr lang="en-US" altLang="zh-CN" sz="2200" b="1" u="none" dirty="0">
                <a:latin typeface="宋体" pitchFamily="2" charset="-122"/>
              </a:rPr>
              <a:t>1</a:t>
            </a:r>
            <a:r>
              <a:rPr lang="zh-CN" altLang="en-US" sz="2200" b="1" u="none" dirty="0">
                <a:latin typeface="宋体" pitchFamily="2" charset="-122"/>
              </a:rPr>
              <a:t>，操作次数≤</a:t>
            </a:r>
            <a:r>
              <a:rPr lang="en-US" altLang="zh-CN" sz="2200" b="1" u="none" dirty="0">
                <a:latin typeface="宋体" pitchFamily="2" charset="-122"/>
              </a:rPr>
              <a:t>k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2000</a:t>
            </a:r>
            <a:r>
              <a:rPr lang="zh-CN" altLang="en-US" sz="2200" b="1" u="none" dirty="0">
                <a:latin typeface="宋体" pitchFamily="2" charset="-122"/>
              </a:rPr>
              <a:t>，僵死的时长＝</a:t>
            </a:r>
            <a:r>
              <a:rPr lang="en-US" altLang="zh-CN" sz="2200" b="1" u="none" dirty="0" err="1">
                <a:latin typeface="宋体" pitchFamily="2" charset="-122"/>
              </a:rPr>
              <a:t>t</a:t>
            </a:r>
            <a:r>
              <a:rPr lang="en-US" altLang="zh-CN" sz="2200" b="1" u="none" baseline="-18000" dirty="0" err="1">
                <a:latin typeface="宋体" pitchFamily="2" charset="-122"/>
              </a:rPr>
              <a:t>c</a:t>
            </a:r>
            <a:r>
              <a:rPr lang="zh-CN" altLang="en-US" sz="2200" b="1" u="none" dirty="0">
                <a:latin typeface="宋体" pitchFamily="2" charset="-122"/>
              </a:rPr>
              <a:t>、间隔＝</a:t>
            </a:r>
            <a:r>
              <a:rPr lang="en-US" altLang="zh-CN" sz="2200" b="1" u="none" dirty="0" err="1">
                <a:latin typeface="宋体" pitchFamily="2" charset="-122"/>
              </a:rPr>
              <a:t>t</a:t>
            </a:r>
            <a:r>
              <a:rPr lang="en-US" altLang="zh-CN" sz="2200" b="1" u="none" baseline="-18000" dirty="0" err="1">
                <a:latin typeface="宋体" pitchFamily="2" charset="-122"/>
              </a:rPr>
              <a:t>c</a:t>
            </a:r>
            <a:endParaRPr lang="zh-CN" altLang="en-US" sz="2200" b="1" u="none" baseline="-18000" dirty="0">
              <a:latin typeface="宋体" pitchFamily="2" charset="-122"/>
            </a:endParaRPr>
          </a:p>
        </p:txBody>
      </p:sp>
      <p:sp>
        <p:nvSpPr>
          <p:cNvPr id="263" name="Text Box 155"/>
          <p:cNvSpPr txBox="1">
            <a:spLocks noChangeArrowheads="1"/>
          </p:cNvSpPr>
          <p:nvPr/>
        </p:nvSpPr>
        <p:spPr bwMode="auto">
          <a:xfrm>
            <a:off x="179388" y="26369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避免了死区，增加了存取周期</a:t>
            </a:r>
            <a:endParaRPr lang="en-US" altLang="zh-CN" b="1" u="none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264" name="Text Box 156"/>
          <p:cNvSpPr txBox="1">
            <a:spLocks noChangeArrowheads="1"/>
          </p:cNvSpPr>
          <p:nvPr/>
        </p:nvSpPr>
        <p:spPr bwMode="auto">
          <a:xfrm>
            <a:off x="179388" y="31409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异步式刷新：</a:t>
            </a:r>
            <a:r>
              <a:rPr lang="zh-CN" altLang="en-US" b="1" u="none" dirty="0">
                <a:latin typeface="宋体" pitchFamily="2" charset="-122"/>
              </a:rPr>
              <a:t>行刷新操作</a:t>
            </a:r>
            <a:r>
              <a:rPr lang="zh-CN" altLang="en-US" b="1" dirty="0">
                <a:latin typeface="宋体" pitchFamily="2" charset="-122"/>
              </a:rPr>
              <a:t>均匀分布在刷新周期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19673" y="3645024"/>
            <a:ext cx="6192687" cy="1251199"/>
            <a:chOff x="1619673" y="3761977"/>
            <a:chExt cx="6192687" cy="1251199"/>
          </a:xfrm>
        </p:grpSpPr>
        <p:sp>
          <p:nvSpPr>
            <p:cNvPr id="267" name="Line 229"/>
            <p:cNvSpPr>
              <a:spLocks noChangeShapeType="1"/>
            </p:cNvSpPr>
            <p:nvPr/>
          </p:nvSpPr>
          <p:spPr bwMode="auto">
            <a:xfrm>
              <a:off x="1619673" y="4365104"/>
              <a:ext cx="6120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42"/>
            <p:cNvSpPr>
              <a:spLocks noChangeShapeType="1"/>
            </p:cNvSpPr>
            <p:nvPr/>
          </p:nvSpPr>
          <p:spPr bwMode="auto">
            <a:xfrm>
              <a:off x="1628999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Text Box 243"/>
            <p:cNvSpPr txBox="1">
              <a:spLocks noChangeArrowheads="1"/>
            </p:cNvSpPr>
            <p:nvPr/>
          </p:nvSpPr>
          <p:spPr bwMode="auto">
            <a:xfrm>
              <a:off x="1762794" y="4509120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70" name="Line 228"/>
            <p:cNvSpPr>
              <a:spLocks noChangeShapeType="1"/>
            </p:cNvSpPr>
            <p:nvPr/>
          </p:nvSpPr>
          <p:spPr bwMode="auto">
            <a:xfrm>
              <a:off x="1629000" y="3861048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236"/>
            <p:cNvSpPr>
              <a:spLocks noChangeShapeType="1"/>
            </p:cNvSpPr>
            <p:nvPr/>
          </p:nvSpPr>
          <p:spPr bwMode="auto">
            <a:xfrm>
              <a:off x="2123727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236"/>
            <p:cNvSpPr>
              <a:spLocks noChangeShapeType="1"/>
            </p:cNvSpPr>
            <p:nvPr/>
          </p:nvSpPr>
          <p:spPr bwMode="auto">
            <a:xfrm>
              <a:off x="2483768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255"/>
            <p:cNvSpPr>
              <a:spLocks noChangeShapeType="1"/>
            </p:cNvSpPr>
            <p:nvPr/>
          </p:nvSpPr>
          <p:spPr bwMode="auto">
            <a:xfrm>
              <a:off x="5363468" y="4886846"/>
              <a:ext cx="237688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56"/>
            <p:cNvSpPr>
              <a:spLocks noChangeShapeType="1"/>
            </p:cNvSpPr>
            <p:nvPr/>
          </p:nvSpPr>
          <p:spPr bwMode="auto">
            <a:xfrm flipH="1">
              <a:off x="1629000" y="4886846"/>
              <a:ext cx="17595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Text Box 257"/>
            <p:cNvSpPr txBox="1">
              <a:spLocks noChangeArrowheads="1"/>
            </p:cNvSpPr>
            <p:nvPr/>
          </p:nvSpPr>
          <p:spPr bwMode="auto">
            <a:xfrm>
              <a:off x="3492004" y="4725144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  <p:sp>
          <p:nvSpPr>
            <p:cNvPr id="276" name="Line 228"/>
            <p:cNvSpPr>
              <a:spLocks noChangeShapeType="1"/>
            </p:cNvSpPr>
            <p:nvPr/>
          </p:nvSpPr>
          <p:spPr bwMode="auto">
            <a:xfrm>
              <a:off x="7740351" y="3861048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36"/>
            <p:cNvSpPr>
              <a:spLocks noChangeShapeType="1"/>
            </p:cNvSpPr>
            <p:nvPr/>
          </p:nvSpPr>
          <p:spPr bwMode="auto">
            <a:xfrm>
              <a:off x="2987824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236"/>
            <p:cNvSpPr>
              <a:spLocks noChangeShapeType="1"/>
            </p:cNvSpPr>
            <p:nvPr/>
          </p:nvSpPr>
          <p:spPr bwMode="auto">
            <a:xfrm flipH="1">
              <a:off x="3491880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242"/>
            <p:cNvSpPr>
              <a:spLocks noChangeShapeType="1"/>
            </p:cNvSpPr>
            <p:nvPr/>
          </p:nvSpPr>
          <p:spPr bwMode="auto">
            <a:xfrm>
              <a:off x="2987824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Text Box 251"/>
            <p:cNvSpPr txBox="1">
              <a:spLocks noChangeArrowheads="1"/>
            </p:cNvSpPr>
            <p:nvPr/>
          </p:nvSpPr>
          <p:spPr bwMode="auto">
            <a:xfrm>
              <a:off x="1908327" y="3761977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</a:p>
          </p:txBody>
        </p:sp>
        <p:sp>
          <p:nvSpPr>
            <p:cNvPr id="301" name="Line 242"/>
            <p:cNvSpPr>
              <a:spLocks noChangeShapeType="1"/>
            </p:cNvSpPr>
            <p:nvPr/>
          </p:nvSpPr>
          <p:spPr bwMode="auto">
            <a:xfrm>
              <a:off x="2483768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Text Box 231"/>
            <p:cNvSpPr txBox="1">
              <a:spLocks noChangeArrowheads="1"/>
            </p:cNvSpPr>
            <p:nvPr/>
          </p:nvSpPr>
          <p:spPr bwMode="auto">
            <a:xfrm>
              <a:off x="1628678" y="4055541"/>
              <a:ext cx="186320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 </a:t>
              </a:r>
              <a:r>
                <a:rPr lang="en-US" altLang="zh-CN" sz="1800" b="1" u="none" dirty="0">
                  <a:latin typeface="宋体" pitchFamily="2" charset="-122"/>
                </a:rPr>
                <a:t>…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03" name="Text Box 231"/>
            <p:cNvSpPr txBox="1">
              <a:spLocks noChangeArrowheads="1"/>
            </p:cNvSpPr>
            <p:nvPr/>
          </p:nvSpPr>
          <p:spPr bwMode="auto">
            <a:xfrm>
              <a:off x="5478644" y="4055540"/>
              <a:ext cx="2333716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4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 </a:t>
              </a:r>
              <a:r>
                <a:rPr lang="en-US" altLang="zh-CN" sz="1800" b="1" u="none" dirty="0">
                  <a:latin typeface="宋体" pitchFamily="2" charset="-122"/>
                </a:rPr>
                <a:t>…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 err="1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>
                  <a:solidFill>
                    <a:schemeClr val="accent2"/>
                  </a:solidFill>
                  <a:latin typeface="宋体" pitchFamily="2" charset="-122"/>
                </a:rPr>
                <a:t>m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04" name="Line 242"/>
            <p:cNvSpPr>
              <a:spLocks noChangeShapeType="1"/>
            </p:cNvSpPr>
            <p:nvPr/>
          </p:nvSpPr>
          <p:spPr bwMode="auto">
            <a:xfrm>
              <a:off x="3500834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236"/>
            <p:cNvSpPr>
              <a:spLocks noChangeShapeType="1"/>
            </p:cNvSpPr>
            <p:nvPr/>
          </p:nvSpPr>
          <p:spPr bwMode="auto">
            <a:xfrm>
              <a:off x="3995562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236"/>
            <p:cNvSpPr>
              <a:spLocks noChangeShapeType="1"/>
            </p:cNvSpPr>
            <p:nvPr/>
          </p:nvSpPr>
          <p:spPr bwMode="auto">
            <a:xfrm>
              <a:off x="4355603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236"/>
            <p:cNvSpPr>
              <a:spLocks noChangeShapeType="1"/>
            </p:cNvSpPr>
            <p:nvPr/>
          </p:nvSpPr>
          <p:spPr bwMode="auto">
            <a:xfrm>
              <a:off x="4859659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236"/>
            <p:cNvSpPr>
              <a:spLocks noChangeShapeType="1"/>
            </p:cNvSpPr>
            <p:nvPr/>
          </p:nvSpPr>
          <p:spPr bwMode="auto">
            <a:xfrm flipH="1">
              <a:off x="5363715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242"/>
            <p:cNvSpPr>
              <a:spLocks noChangeShapeType="1"/>
            </p:cNvSpPr>
            <p:nvPr/>
          </p:nvSpPr>
          <p:spPr bwMode="auto">
            <a:xfrm>
              <a:off x="4859659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242"/>
            <p:cNvSpPr>
              <a:spLocks noChangeShapeType="1"/>
            </p:cNvSpPr>
            <p:nvPr/>
          </p:nvSpPr>
          <p:spPr bwMode="auto">
            <a:xfrm>
              <a:off x="4355603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Text Box 231"/>
            <p:cNvSpPr txBox="1">
              <a:spLocks noChangeArrowheads="1"/>
            </p:cNvSpPr>
            <p:nvPr/>
          </p:nvSpPr>
          <p:spPr bwMode="auto">
            <a:xfrm>
              <a:off x="3500513" y="4055541"/>
              <a:ext cx="186320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 </a:t>
              </a:r>
              <a:r>
                <a:rPr lang="en-US" altLang="zh-CN" sz="1800" b="1" u="none" dirty="0">
                  <a:latin typeface="宋体" pitchFamily="2" charset="-122"/>
                </a:rPr>
                <a:t>…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14" name="Line 236"/>
            <p:cNvSpPr>
              <a:spLocks noChangeShapeType="1"/>
            </p:cNvSpPr>
            <p:nvPr/>
          </p:nvSpPr>
          <p:spPr bwMode="auto">
            <a:xfrm flipH="1">
              <a:off x="5868144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242"/>
            <p:cNvSpPr>
              <a:spLocks noChangeShapeType="1"/>
            </p:cNvSpPr>
            <p:nvPr/>
          </p:nvSpPr>
          <p:spPr bwMode="auto">
            <a:xfrm>
              <a:off x="5877098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236"/>
            <p:cNvSpPr>
              <a:spLocks noChangeShapeType="1"/>
            </p:cNvSpPr>
            <p:nvPr/>
          </p:nvSpPr>
          <p:spPr bwMode="auto">
            <a:xfrm>
              <a:off x="6371826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236"/>
            <p:cNvSpPr>
              <a:spLocks noChangeShapeType="1"/>
            </p:cNvSpPr>
            <p:nvPr/>
          </p:nvSpPr>
          <p:spPr bwMode="auto">
            <a:xfrm>
              <a:off x="6741571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236"/>
            <p:cNvSpPr>
              <a:spLocks noChangeShapeType="1"/>
            </p:cNvSpPr>
            <p:nvPr/>
          </p:nvSpPr>
          <p:spPr bwMode="auto">
            <a:xfrm>
              <a:off x="7245627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242"/>
            <p:cNvSpPr>
              <a:spLocks noChangeShapeType="1"/>
            </p:cNvSpPr>
            <p:nvPr/>
          </p:nvSpPr>
          <p:spPr bwMode="auto">
            <a:xfrm>
              <a:off x="7245627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242"/>
            <p:cNvSpPr>
              <a:spLocks noChangeShapeType="1"/>
            </p:cNvSpPr>
            <p:nvPr/>
          </p:nvSpPr>
          <p:spPr bwMode="auto">
            <a:xfrm>
              <a:off x="6741571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Text Box 251"/>
            <p:cNvSpPr txBox="1">
              <a:spLocks noChangeArrowheads="1"/>
            </p:cNvSpPr>
            <p:nvPr/>
          </p:nvSpPr>
          <p:spPr bwMode="auto">
            <a:xfrm>
              <a:off x="3811500" y="3788840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</a:p>
          </p:txBody>
        </p:sp>
        <p:sp>
          <p:nvSpPr>
            <p:cNvPr id="323" name="Text Box 251"/>
            <p:cNvSpPr txBox="1">
              <a:spLocks noChangeArrowheads="1"/>
            </p:cNvSpPr>
            <p:nvPr/>
          </p:nvSpPr>
          <p:spPr bwMode="auto">
            <a:xfrm>
              <a:off x="6228807" y="3789040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</a:p>
          </p:txBody>
        </p:sp>
      </p:grpSp>
      <p:sp>
        <p:nvSpPr>
          <p:cNvPr id="324" name="Text Box 201"/>
          <p:cNvSpPr txBox="1">
            <a:spLocks noChangeArrowheads="1"/>
          </p:cNvSpPr>
          <p:nvPr/>
        </p:nvSpPr>
        <p:spPr bwMode="auto">
          <a:xfrm>
            <a:off x="179388" y="57553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避免了死区，存取周期不变     </a:t>
            </a:r>
            <a:r>
              <a:rPr lang="zh-CN" altLang="en-US" b="1" u="none" dirty="0">
                <a:solidFill>
                  <a:srgbClr val="FF3300"/>
                </a:solidFill>
                <a:latin typeface="宋体" pitchFamily="2" charset="-122"/>
              </a:rPr>
              <a:t>→最常用</a:t>
            </a:r>
          </a:p>
        </p:txBody>
      </p:sp>
      <p:sp>
        <p:nvSpPr>
          <p:cNvPr id="325" name="AutoShape 2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" name="Text Box 263"/>
          <p:cNvSpPr txBox="1">
            <a:spLocks noChangeArrowheads="1"/>
          </p:cNvSpPr>
          <p:nvPr/>
        </p:nvSpPr>
        <p:spPr bwMode="auto">
          <a:xfrm>
            <a:off x="179512" y="4869160"/>
            <a:ext cx="885698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u="none" dirty="0">
                <a:latin typeface="宋体" pitchFamily="2" charset="-122"/>
              </a:rPr>
              <a:t>续例</a:t>
            </a:r>
            <a:r>
              <a:rPr lang="en-US" altLang="zh-CN" sz="2200" b="1" u="none" dirty="0">
                <a:latin typeface="宋体" pitchFamily="2" charset="-122"/>
              </a:rPr>
              <a:t>1</a:t>
            </a:r>
            <a:r>
              <a:rPr lang="zh-CN" altLang="en-US" sz="2200" b="1" u="none" dirty="0">
                <a:latin typeface="宋体" pitchFamily="2" charset="-122"/>
              </a:rPr>
              <a:t>，操作次数≤</a:t>
            </a:r>
            <a:r>
              <a:rPr lang="en-US" altLang="zh-CN" sz="2200" b="1" u="none" dirty="0">
                <a:latin typeface="宋体" pitchFamily="2" charset="-122"/>
              </a:rPr>
              <a:t>4000</a:t>
            </a:r>
            <a:r>
              <a:rPr lang="zh-CN" altLang="en-US" sz="2200" b="1" u="none" dirty="0">
                <a:latin typeface="宋体" pitchFamily="2" charset="-122"/>
              </a:rPr>
              <a:t>－</a:t>
            </a:r>
            <a:r>
              <a:rPr lang="en-US" altLang="zh-CN" sz="2200" b="1" u="none" dirty="0">
                <a:latin typeface="宋体" pitchFamily="2" charset="-122"/>
              </a:rPr>
              <a:t>64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3936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                   僵死的时长＝</a:t>
            </a:r>
            <a:r>
              <a:rPr lang="en-US" altLang="zh-CN" sz="2200" b="1" u="none" dirty="0" err="1">
                <a:latin typeface="宋体" pitchFamily="2" charset="-122"/>
              </a:rPr>
              <a:t>t</a:t>
            </a:r>
            <a:r>
              <a:rPr lang="en-US" altLang="zh-CN" sz="2200" b="1" u="none" baseline="-18000" dirty="0" err="1">
                <a:latin typeface="宋体" pitchFamily="2" charset="-122"/>
              </a:rPr>
              <a:t>c</a:t>
            </a:r>
            <a:r>
              <a:rPr lang="zh-CN" altLang="en-US" sz="2200" b="1" u="none" dirty="0">
                <a:latin typeface="宋体" pitchFamily="2" charset="-122"/>
              </a:rPr>
              <a:t>、间隔＝</a:t>
            </a:r>
            <a:r>
              <a:rPr lang="en-US" altLang="zh-CN" sz="2200" b="1" u="none" dirty="0">
                <a:latin typeface="宋体" pitchFamily="2" charset="-122"/>
              </a:rPr>
              <a:t>(3936/64)</a:t>
            </a:r>
            <a:r>
              <a:rPr lang="en-US" altLang="zh-CN" sz="2200" b="1" u="none" dirty="0" err="1">
                <a:latin typeface="宋体" pitchFamily="2" charset="-122"/>
              </a:rPr>
              <a:t>t</a:t>
            </a:r>
            <a:r>
              <a:rPr lang="en-US" altLang="zh-CN" sz="2200" b="1" u="none" baseline="-18000" dirty="0" err="1">
                <a:latin typeface="宋体" pitchFamily="2" charset="-122"/>
              </a:rPr>
              <a:t>c</a:t>
            </a:r>
            <a:r>
              <a:rPr lang="zh-CN" altLang="en-US" sz="2200" b="1" u="none" dirty="0">
                <a:latin typeface="宋体" pitchFamily="2" charset="-122"/>
              </a:rPr>
              <a:t>≈</a:t>
            </a:r>
            <a:r>
              <a:rPr lang="en-US" altLang="zh-CN" sz="2200" b="1" u="none" dirty="0">
                <a:latin typeface="宋体" pitchFamily="2" charset="-122"/>
              </a:rPr>
              <a:t>61t</a:t>
            </a:r>
            <a:r>
              <a:rPr lang="en-US" altLang="zh-CN" sz="2200" b="1" u="none" baseline="-18000" dirty="0">
                <a:latin typeface="宋体" pitchFamily="2" charset="-122"/>
              </a:rPr>
              <a:t>c</a:t>
            </a:r>
            <a:endParaRPr lang="zh-CN" altLang="en-US" sz="2200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9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/>
      <p:bldP spid="264" grpId="0"/>
      <p:bldP spid="324" grpId="0"/>
      <p:bldP spid="3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827584" y="4005458"/>
            <a:ext cx="7848872" cy="2253919"/>
            <a:chOff x="827584" y="4005458"/>
            <a:chExt cx="7848872" cy="2253919"/>
          </a:xfrm>
        </p:grpSpPr>
        <p:sp>
          <p:nvSpPr>
            <p:cNvPr id="82" name="Rectangle 234"/>
            <p:cNvSpPr>
              <a:spLocks noChangeArrowheads="1"/>
            </p:cNvSpPr>
            <p:nvPr/>
          </p:nvSpPr>
          <p:spPr bwMode="auto">
            <a:xfrm>
              <a:off x="2195363" y="4005458"/>
              <a:ext cx="4463528" cy="19371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Text Box 235"/>
            <p:cNvSpPr txBox="1">
              <a:spLocks noChangeArrowheads="1"/>
            </p:cNvSpPr>
            <p:nvPr/>
          </p:nvSpPr>
          <p:spPr bwMode="auto">
            <a:xfrm>
              <a:off x="7811268" y="4005458"/>
              <a:ext cx="865188" cy="19355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DRAM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芯片</a:t>
              </a:r>
            </a:p>
          </p:txBody>
        </p:sp>
        <p:sp>
          <p:nvSpPr>
            <p:cNvPr id="84" name="Text Box 237"/>
            <p:cNvSpPr txBox="1">
              <a:spLocks noChangeArrowheads="1"/>
            </p:cNvSpPr>
            <p:nvPr/>
          </p:nvSpPr>
          <p:spPr bwMode="auto">
            <a:xfrm>
              <a:off x="6658891" y="4149474"/>
              <a:ext cx="108108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列地址</a:t>
              </a:r>
            </a:p>
          </p:txBody>
        </p:sp>
        <p:sp>
          <p:nvSpPr>
            <p:cNvPr id="85" name="Line 252"/>
            <p:cNvSpPr>
              <a:spLocks noChangeShapeType="1"/>
            </p:cNvSpPr>
            <p:nvPr/>
          </p:nvSpPr>
          <p:spPr bwMode="auto">
            <a:xfrm flipV="1">
              <a:off x="6517258" y="5509224"/>
              <a:ext cx="1294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53"/>
            <p:cNvSpPr>
              <a:spLocks noChangeShapeType="1"/>
            </p:cNvSpPr>
            <p:nvPr/>
          </p:nvSpPr>
          <p:spPr bwMode="auto">
            <a:xfrm flipV="1">
              <a:off x="6517258" y="5220298"/>
              <a:ext cx="1294010" cy="15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54"/>
            <p:cNvSpPr>
              <a:spLocks noChangeShapeType="1"/>
            </p:cNvSpPr>
            <p:nvPr/>
          </p:nvSpPr>
          <p:spPr bwMode="auto">
            <a:xfrm>
              <a:off x="6517258" y="5796561"/>
              <a:ext cx="1294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55"/>
            <p:cNvSpPr>
              <a:spLocks noChangeShapeType="1"/>
            </p:cNvSpPr>
            <p:nvPr/>
          </p:nvSpPr>
          <p:spPr bwMode="auto">
            <a:xfrm flipV="1">
              <a:off x="6517258" y="4437506"/>
              <a:ext cx="129401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318"/>
            <p:cNvSpPr txBox="1">
              <a:spLocks noChangeArrowheads="1"/>
            </p:cNvSpPr>
            <p:nvPr/>
          </p:nvSpPr>
          <p:spPr bwMode="auto">
            <a:xfrm>
              <a:off x="6947891" y="4932961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RAS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90" name="Line 319"/>
            <p:cNvSpPr>
              <a:spLocks noChangeShapeType="1"/>
            </p:cNvSpPr>
            <p:nvPr/>
          </p:nvSpPr>
          <p:spPr bwMode="auto">
            <a:xfrm>
              <a:off x="6966941" y="4976459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321"/>
            <p:cNvSpPr txBox="1">
              <a:spLocks noChangeArrowheads="1"/>
            </p:cNvSpPr>
            <p:nvPr/>
          </p:nvSpPr>
          <p:spPr bwMode="auto">
            <a:xfrm>
              <a:off x="7017741" y="5529861"/>
              <a:ext cx="2889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2" name="Line 322"/>
            <p:cNvSpPr>
              <a:spLocks noChangeShapeType="1"/>
            </p:cNvSpPr>
            <p:nvPr/>
          </p:nvSpPr>
          <p:spPr bwMode="auto">
            <a:xfrm flipV="1">
              <a:off x="7028854" y="5573994"/>
              <a:ext cx="2317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324"/>
            <p:cNvSpPr txBox="1">
              <a:spLocks noChangeArrowheads="1"/>
            </p:cNvSpPr>
            <p:nvPr/>
          </p:nvSpPr>
          <p:spPr bwMode="auto">
            <a:xfrm>
              <a:off x="6947891" y="5221886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4" name="Line 325"/>
            <p:cNvSpPr>
              <a:spLocks noChangeShapeType="1"/>
            </p:cNvSpPr>
            <p:nvPr/>
          </p:nvSpPr>
          <p:spPr bwMode="auto">
            <a:xfrm>
              <a:off x="6966941" y="5265384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Text Box 237"/>
            <p:cNvSpPr txBox="1">
              <a:spLocks noChangeArrowheads="1"/>
            </p:cNvSpPr>
            <p:nvPr/>
          </p:nvSpPr>
          <p:spPr bwMode="auto">
            <a:xfrm>
              <a:off x="2390572" y="4797152"/>
              <a:ext cx="81327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DRAMC</a:t>
              </a:r>
            </a:p>
          </p:txBody>
        </p:sp>
        <p:sp>
          <p:nvSpPr>
            <p:cNvPr id="96" name="Text Box 335"/>
            <p:cNvSpPr txBox="1">
              <a:spLocks noChangeArrowheads="1"/>
            </p:cNvSpPr>
            <p:nvPr/>
          </p:nvSpPr>
          <p:spPr bwMode="auto">
            <a:xfrm>
              <a:off x="827584" y="4365374"/>
              <a:ext cx="575691" cy="189400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97" name="Line 338"/>
            <p:cNvSpPr>
              <a:spLocks noChangeShapeType="1"/>
            </p:cNvSpPr>
            <p:nvPr/>
          </p:nvSpPr>
          <p:spPr bwMode="auto">
            <a:xfrm flipV="1">
              <a:off x="1403275" y="4653530"/>
              <a:ext cx="79208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339"/>
            <p:cNvSpPr>
              <a:spLocks noChangeShapeType="1"/>
            </p:cNvSpPr>
            <p:nvPr/>
          </p:nvSpPr>
          <p:spPr bwMode="auto">
            <a:xfrm flipV="1">
              <a:off x="1403276" y="5300015"/>
              <a:ext cx="7920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340"/>
            <p:cNvSpPr txBox="1">
              <a:spLocks noChangeArrowheads="1"/>
            </p:cNvSpPr>
            <p:nvPr/>
          </p:nvSpPr>
          <p:spPr bwMode="auto">
            <a:xfrm>
              <a:off x="1548109" y="4364605"/>
              <a:ext cx="5032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</a:rPr>
                <a:t>地址</a:t>
              </a:r>
            </a:p>
          </p:txBody>
        </p:sp>
        <p:sp>
          <p:nvSpPr>
            <p:cNvPr id="100" name="Text Box 341"/>
            <p:cNvSpPr txBox="1">
              <a:spLocks noChangeArrowheads="1"/>
            </p:cNvSpPr>
            <p:nvPr/>
          </p:nvSpPr>
          <p:spPr bwMode="auto">
            <a:xfrm>
              <a:off x="1474638" y="4941562"/>
              <a:ext cx="7207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</a:p>
          </p:txBody>
        </p:sp>
        <p:sp>
          <p:nvSpPr>
            <p:cNvPr id="121" name="Line 338"/>
            <p:cNvSpPr>
              <a:spLocks noChangeShapeType="1"/>
            </p:cNvSpPr>
            <p:nvPr/>
          </p:nvSpPr>
          <p:spPr bwMode="auto">
            <a:xfrm flipH="1" flipV="1">
              <a:off x="1403273" y="6165303"/>
              <a:ext cx="684058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338"/>
            <p:cNvSpPr>
              <a:spLocks noChangeShapeType="1"/>
            </p:cNvSpPr>
            <p:nvPr/>
          </p:nvSpPr>
          <p:spPr bwMode="auto">
            <a:xfrm flipH="1" flipV="1">
              <a:off x="8243861" y="5941023"/>
              <a:ext cx="0" cy="2242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240"/>
            <p:cNvSpPr txBox="1">
              <a:spLocks noChangeArrowheads="1"/>
            </p:cNvSpPr>
            <p:nvPr/>
          </p:nvSpPr>
          <p:spPr bwMode="auto">
            <a:xfrm>
              <a:off x="5725095" y="5134569"/>
              <a:ext cx="792163" cy="7350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定时</a:t>
              </a:r>
            </a:p>
            <a:p>
              <a:pPr algn="ctr"/>
              <a:r>
                <a:rPr lang="zh-CN" altLang="en-US" sz="1800" b="1" u="none" dirty="0"/>
                <a:t>发生器</a:t>
              </a:r>
            </a:p>
          </p:txBody>
        </p:sp>
        <p:sp>
          <p:nvSpPr>
            <p:cNvPr id="130" name="Line 245"/>
            <p:cNvSpPr>
              <a:spLocks noChangeShapeType="1"/>
            </p:cNvSpPr>
            <p:nvPr/>
          </p:nvSpPr>
          <p:spPr bwMode="auto">
            <a:xfrm>
              <a:off x="5291707" y="5510117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48"/>
            <p:cNvSpPr>
              <a:spLocks noChangeShapeType="1"/>
            </p:cNvSpPr>
            <p:nvPr/>
          </p:nvSpPr>
          <p:spPr bwMode="auto">
            <a:xfrm flipV="1">
              <a:off x="6227811" y="4725538"/>
              <a:ext cx="0" cy="4088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" name="Text Box 232"/>
          <p:cNvSpPr txBox="1">
            <a:spLocks noChangeArrowheads="1"/>
          </p:cNvSpPr>
          <p:nvPr/>
        </p:nvSpPr>
        <p:spPr bwMode="auto">
          <a:xfrm>
            <a:off x="3168102" y="2420888"/>
            <a:ext cx="597589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计数器产生，初值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行数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在系统启动时设置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定时器实现，刷新方式已设定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定时器中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仲裁电路实现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刷新的优先级较高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179388" y="332656"/>
            <a:ext cx="8785225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芯片刷新的实现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通常用</a:t>
            </a:r>
            <a:r>
              <a:rPr lang="zh-CN" altLang="en-US" b="1" dirty="0">
                <a:latin typeface="宋体" pitchFamily="2" charset="-122"/>
              </a:rPr>
              <a:t>外部电路</a:t>
            </a:r>
            <a:r>
              <a:rPr lang="zh-CN" altLang="en-US" b="1" u="none" dirty="0">
                <a:latin typeface="宋体" pitchFamily="2" charset="-122"/>
              </a:rPr>
              <a:t>实现，如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控制器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(DRAMC)</a:t>
            </a:r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itchFamily="2" charset="-122"/>
              </a:rPr>
              <a:t>            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←产生刷新操作命令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62" name="AutoShape 1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75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4644008" y="1988840"/>
            <a:ext cx="2736304" cy="166082"/>
            <a:chOff x="4644008" y="2038782"/>
            <a:chExt cx="2736304" cy="166082"/>
          </a:xfrm>
        </p:grpSpPr>
        <p:cxnSp>
          <p:nvCxnSpPr>
            <p:cNvPr id="24" name="直接箭头连接符 23"/>
            <p:cNvCxnSpPr/>
            <p:nvPr/>
          </p:nvCxnSpPr>
          <p:spPr bwMode="auto">
            <a:xfrm flipH="1" flipV="1">
              <a:off x="4644008" y="2038782"/>
              <a:ext cx="251580" cy="16608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rot="10800000" flipV="1">
              <a:off x="4895588" y="2060848"/>
              <a:ext cx="2484724" cy="144016"/>
            </a:xfrm>
            <a:prstGeom prst="bentConnector3">
              <a:avLst>
                <a:gd name="adj1" fmla="val -382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sm"/>
            </a:ln>
            <a:effectLst/>
          </p:spPr>
        </p:cxnSp>
      </p:grpSp>
      <p:sp>
        <p:nvSpPr>
          <p:cNvPr id="77" name="Text Box 330"/>
          <p:cNvSpPr txBox="1">
            <a:spLocks noChangeArrowheads="1"/>
          </p:cNvSpPr>
          <p:nvPr/>
        </p:nvSpPr>
        <p:spPr bwMode="auto">
          <a:xfrm>
            <a:off x="179389" y="1556792"/>
            <a:ext cx="32404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*DRAMC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的主要功能：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*DRAMC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的功能实现：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8" name="Text Box 330"/>
          <p:cNvSpPr txBox="1">
            <a:spLocks noChangeArrowheads="1"/>
          </p:cNvSpPr>
          <p:nvPr/>
        </p:nvSpPr>
        <p:spPr bwMode="auto">
          <a:xfrm>
            <a:off x="3203848" y="1556792"/>
            <a:ext cx="55446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管理</a:t>
            </a:r>
            <a:r>
              <a:rPr lang="zh-CN" altLang="en-US" b="1" u="none" dirty="0">
                <a:latin typeface="宋体" pitchFamily="2" charset="-122"/>
              </a:rPr>
              <a:t>对主存的</a:t>
            </a:r>
            <a:r>
              <a:rPr lang="zh-CN" altLang="en-US" b="1" dirty="0">
                <a:latin typeface="宋体" pitchFamily="2" charset="-122"/>
              </a:rPr>
              <a:t>操作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u="none" dirty="0">
                <a:latin typeface="宋体" pitchFamily="2" charset="-122"/>
              </a:rPr>
              <a:t>对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刷新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9" name="Text Box 232"/>
          <p:cNvSpPr txBox="1">
            <a:spLocks noChangeArrowheads="1"/>
          </p:cNvSpPr>
          <p:nvPr/>
        </p:nvSpPr>
        <p:spPr bwMode="auto">
          <a:xfrm>
            <a:off x="179512" y="2455728"/>
            <a:ext cx="33482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行刷新的地址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行刷新的时机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spc="500" dirty="0">
                <a:solidFill>
                  <a:schemeClr val="accent2"/>
                </a:solidFill>
                <a:latin typeface="宋体" pitchFamily="2" charset="-122"/>
              </a:rPr>
              <a:t>操作的管理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2339354" y="4005064"/>
            <a:ext cx="5904508" cy="720672"/>
            <a:chOff x="2339354" y="4005064"/>
            <a:chExt cx="5904508" cy="720672"/>
          </a:xfrm>
        </p:grpSpPr>
        <p:sp>
          <p:nvSpPr>
            <p:cNvPr id="102" name="Text Box 238"/>
            <p:cNvSpPr txBox="1">
              <a:spLocks noChangeArrowheads="1"/>
            </p:cNvSpPr>
            <p:nvPr/>
          </p:nvSpPr>
          <p:spPr bwMode="auto">
            <a:xfrm>
              <a:off x="2339354" y="4142807"/>
              <a:ext cx="1800225" cy="36670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刷新地址计数器</a:t>
              </a:r>
            </a:p>
          </p:txBody>
        </p:sp>
        <p:sp>
          <p:nvSpPr>
            <p:cNvPr id="103" name="Line 243"/>
            <p:cNvSpPr>
              <a:spLocks noChangeShapeType="1"/>
            </p:cNvSpPr>
            <p:nvPr/>
          </p:nvSpPr>
          <p:spPr bwMode="auto">
            <a:xfrm>
              <a:off x="4139604" y="4358831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Text Box 336"/>
            <p:cNvSpPr txBox="1">
              <a:spLocks noChangeArrowheads="1"/>
            </p:cNvSpPr>
            <p:nvPr/>
          </p:nvSpPr>
          <p:spPr bwMode="auto">
            <a:xfrm>
              <a:off x="5651053" y="4149474"/>
              <a:ext cx="864790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行列地址选择</a:t>
              </a:r>
            </a:p>
          </p:txBody>
        </p:sp>
        <p:sp>
          <p:nvSpPr>
            <p:cNvPr id="106" name="Line 243"/>
            <p:cNvSpPr>
              <a:spLocks noChangeShapeType="1"/>
            </p:cNvSpPr>
            <p:nvPr/>
          </p:nvSpPr>
          <p:spPr bwMode="auto">
            <a:xfrm>
              <a:off x="5219699" y="4437506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7" name="直接箭头连接符 54"/>
            <p:cNvCxnSpPr/>
            <p:nvPr/>
          </p:nvCxnSpPr>
          <p:spPr bwMode="auto">
            <a:xfrm rot="16200000" flipH="1" flipV="1">
              <a:off x="5672990" y="1571541"/>
              <a:ext cx="137349" cy="5004395"/>
            </a:xfrm>
            <a:prstGeom prst="bentConnector3">
              <a:avLst>
                <a:gd name="adj1" fmla="val -7628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19" name="直接连接符 118"/>
          <p:cNvCxnSpPr/>
          <p:nvPr/>
        </p:nvCxnSpPr>
        <p:spPr bwMode="auto">
          <a:xfrm>
            <a:off x="4571478" y="4363141"/>
            <a:ext cx="648221" cy="724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直接连接符 119"/>
          <p:cNvCxnSpPr/>
          <p:nvPr/>
        </p:nvCxnSpPr>
        <p:spPr bwMode="auto">
          <a:xfrm flipV="1">
            <a:off x="4642419" y="5508154"/>
            <a:ext cx="649288" cy="1530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3" name="组合 122"/>
          <p:cNvGrpSpPr/>
          <p:nvPr/>
        </p:nvGrpSpPr>
        <p:grpSpPr>
          <a:xfrm>
            <a:off x="2195363" y="4149080"/>
            <a:ext cx="3096344" cy="1705819"/>
            <a:chOff x="2195363" y="3501402"/>
            <a:chExt cx="3096344" cy="1705819"/>
          </a:xfrm>
        </p:grpSpPr>
        <p:sp>
          <p:nvSpPr>
            <p:cNvPr id="124" name="Text Box 336"/>
            <p:cNvSpPr txBox="1">
              <a:spLocks noChangeArrowheads="1"/>
            </p:cNvSpPr>
            <p:nvPr/>
          </p:nvSpPr>
          <p:spPr bwMode="auto">
            <a:xfrm>
              <a:off x="4571478" y="3501402"/>
              <a:ext cx="648221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多路开关</a:t>
              </a:r>
            </a:p>
          </p:txBody>
        </p:sp>
        <p:sp>
          <p:nvSpPr>
            <p:cNvPr id="125" name="Text Box 337"/>
            <p:cNvSpPr txBox="1">
              <a:spLocks noChangeArrowheads="1"/>
            </p:cNvSpPr>
            <p:nvPr/>
          </p:nvSpPr>
          <p:spPr bwMode="auto">
            <a:xfrm>
              <a:off x="4642419" y="4486496"/>
              <a:ext cx="649288" cy="7207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仲裁</a:t>
              </a:r>
            </a:p>
            <a:p>
              <a:pPr algn="ctr"/>
              <a:r>
                <a:rPr lang="zh-CN" altLang="en-US" sz="1800" b="1" u="none" dirty="0"/>
                <a:t>电路</a:t>
              </a:r>
            </a:p>
          </p:txBody>
        </p:sp>
        <p:sp>
          <p:nvSpPr>
            <p:cNvPr id="126" name="Line 338"/>
            <p:cNvSpPr>
              <a:spLocks noChangeShapeType="1"/>
            </p:cNvSpPr>
            <p:nvPr/>
          </p:nvSpPr>
          <p:spPr bwMode="auto">
            <a:xfrm flipV="1">
              <a:off x="2195363" y="4005458"/>
              <a:ext cx="237626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339"/>
            <p:cNvSpPr>
              <a:spLocks noChangeShapeType="1"/>
            </p:cNvSpPr>
            <p:nvPr/>
          </p:nvSpPr>
          <p:spPr bwMode="auto">
            <a:xfrm flipV="1">
              <a:off x="2195363" y="4651943"/>
              <a:ext cx="244926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48"/>
            <p:cNvSpPr>
              <a:spLocks noChangeShapeType="1"/>
            </p:cNvSpPr>
            <p:nvPr/>
          </p:nvSpPr>
          <p:spPr bwMode="auto">
            <a:xfrm flipV="1">
              <a:off x="4932931" y="4077664"/>
              <a:ext cx="0" cy="40883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435" y="4509514"/>
            <a:ext cx="3096345" cy="1345780"/>
            <a:chOff x="2843435" y="4509514"/>
            <a:chExt cx="3096345" cy="1345780"/>
          </a:xfrm>
        </p:grpSpPr>
        <p:sp>
          <p:nvSpPr>
            <p:cNvPr id="110" name="Text Box 242"/>
            <p:cNvSpPr txBox="1">
              <a:spLocks noChangeArrowheads="1"/>
            </p:cNvSpPr>
            <p:nvPr/>
          </p:nvSpPr>
          <p:spPr bwMode="auto">
            <a:xfrm>
              <a:off x="2843435" y="5488586"/>
              <a:ext cx="1368723" cy="3667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刷新定时器</a:t>
              </a:r>
            </a:p>
          </p:txBody>
        </p:sp>
        <p:sp>
          <p:nvSpPr>
            <p:cNvPr id="112" name="Line 249"/>
            <p:cNvSpPr>
              <a:spLocks noChangeShapeType="1"/>
            </p:cNvSpPr>
            <p:nvPr/>
          </p:nvSpPr>
          <p:spPr bwMode="auto">
            <a:xfrm flipV="1">
              <a:off x="5939779" y="4941561"/>
              <a:ext cx="0" cy="19300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50"/>
            <p:cNvSpPr>
              <a:spLocks noChangeShapeType="1"/>
            </p:cNvSpPr>
            <p:nvPr/>
          </p:nvSpPr>
          <p:spPr bwMode="auto">
            <a:xfrm flipV="1">
              <a:off x="3347491" y="4941562"/>
              <a:ext cx="259228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51"/>
            <p:cNvSpPr>
              <a:spLocks noChangeShapeType="1"/>
            </p:cNvSpPr>
            <p:nvPr/>
          </p:nvSpPr>
          <p:spPr bwMode="auto">
            <a:xfrm flipV="1">
              <a:off x="3347491" y="4509514"/>
              <a:ext cx="0" cy="42344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56"/>
            <p:cNvSpPr>
              <a:spLocks noChangeShapeType="1"/>
            </p:cNvSpPr>
            <p:nvPr/>
          </p:nvSpPr>
          <p:spPr bwMode="auto">
            <a:xfrm>
              <a:off x="4212158" y="566164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4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E7F-3BA1-4EF9-A07E-BE39201A5FC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41456" name="Text Box 112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的比较</a:t>
            </a:r>
          </a:p>
        </p:txBody>
      </p:sp>
      <p:sp>
        <p:nvSpPr>
          <p:cNvPr id="6" name="Text Box 117"/>
          <p:cNvSpPr txBox="1">
            <a:spLocks noChangeArrowheads="1"/>
          </p:cNvSpPr>
          <p:nvPr/>
        </p:nvSpPr>
        <p:spPr bwMode="auto">
          <a:xfrm>
            <a:off x="827461" y="5847655"/>
            <a:ext cx="3672531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3-1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P137—3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6</a:t>
            </a:r>
          </a:p>
        </p:txBody>
      </p:sp>
      <p:sp>
        <p:nvSpPr>
          <p:cNvPr id="7" name="Text Box 232"/>
          <p:cNvSpPr txBox="1">
            <a:spLocks noChangeArrowheads="1"/>
          </p:cNvSpPr>
          <p:nvPr/>
        </p:nvSpPr>
        <p:spPr bwMode="auto">
          <a:xfrm>
            <a:off x="1043608" y="4231118"/>
            <a:ext cx="7416825" cy="1214106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 tIns="118800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提醒：</a:t>
            </a:r>
            <a:r>
              <a:rPr lang="zh-CN" altLang="en-US" sz="2200" b="1" u="none" dirty="0">
                <a:latin typeface="宋体" pitchFamily="2" charset="-122"/>
              </a:rPr>
              <a:t>学以致用→</a:t>
            </a:r>
            <a:r>
              <a:rPr lang="zh-CN" altLang="en-US" sz="2200" u="none" dirty="0">
                <a:latin typeface="宋体" pitchFamily="2" charset="-122"/>
              </a:rPr>
              <a:t>┬</a:t>
            </a:r>
            <a:r>
              <a:rPr lang="zh-CN" altLang="en-US" sz="2200" b="1" u="none" dirty="0">
                <a:latin typeface="宋体" pitchFamily="2" charset="-122"/>
              </a:rPr>
              <a:t>←目标是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主存的设计</a:t>
            </a:r>
            <a:r>
              <a:rPr lang="zh-CN" altLang="en-US" sz="2200" b="1" u="none" dirty="0">
                <a:latin typeface="宋体" pitchFamily="2" charset="-122"/>
              </a:rPr>
              <a:t>、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操作控制</a:t>
            </a:r>
            <a:endParaRPr lang="en-US" altLang="zh-CN" sz="22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200" b="1" u="none" dirty="0">
                <a:latin typeface="宋体" pitchFamily="2" charset="-122"/>
              </a:rPr>
              <a:t>                 </a:t>
            </a:r>
            <a:r>
              <a:rPr lang="zh-CN" altLang="en-US" sz="2000" b="1" u="none" dirty="0">
                <a:latin typeface="宋体" pitchFamily="2" charset="-122"/>
              </a:rPr>
              <a:t>  </a:t>
            </a:r>
            <a:r>
              <a:rPr lang="zh-CN" altLang="en-US" sz="2200" u="none" dirty="0">
                <a:latin typeface="宋体" pitchFamily="2" charset="-122"/>
              </a:rPr>
              <a:t>↓</a:t>
            </a:r>
            <a:endParaRPr lang="en-US" altLang="zh-CN" sz="2200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   </a:t>
            </a:r>
            <a:r>
              <a:rPr lang="zh-CN" altLang="en-US" sz="2200" b="1" u="none" dirty="0">
                <a:latin typeface="宋体" pitchFamily="2" charset="-122"/>
              </a:rPr>
              <a:t>掌握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芯片</a:t>
            </a:r>
            <a:r>
              <a:rPr lang="zh-CN" altLang="en-US" sz="2200" b="1" u="none" dirty="0">
                <a:latin typeface="宋体" pitchFamily="2" charset="-122"/>
              </a:rPr>
              <a:t>的引脚组织、操作信号时序！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9" name="Text Box 116"/>
          <p:cNvSpPr txBox="1">
            <a:spLocks noChangeArrowheads="1"/>
          </p:cNvSpPr>
          <p:nvPr/>
        </p:nvSpPr>
        <p:spPr bwMode="auto">
          <a:xfrm>
            <a:off x="179513" y="836712"/>
            <a:ext cx="4968552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的特点：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相对于</a:t>
            </a:r>
            <a:r>
              <a:rPr lang="en-US" altLang="zh-CN" b="1" u="none" dirty="0">
                <a:latin typeface="宋体" pitchFamily="2" charset="-122"/>
              </a:rPr>
              <a:t>SRAM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基础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优点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缺点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+mn-ea"/>
                <a:ea typeface="+mn-ea"/>
              </a:rPr>
              <a:t>  *RAM</a:t>
            </a:r>
            <a:r>
              <a:rPr lang="zh-CN" altLang="en-US" b="1" u="none" dirty="0">
                <a:solidFill>
                  <a:srgbClr val="C00000"/>
                </a:solidFill>
                <a:latin typeface="+mn-ea"/>
                <a:ea typeface="+mn-ea"/>
              </a:rPr>
              <a:t>的应用：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+mn-ea"/>
                <a:ea typeface="+mn-ea"/>
              </a:rPr>
              <a:t>     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SRAM—</a:t>
            </a:r>
            <a:endParaRPr lang="en-US" altLang="zh-CN" b="1" u="none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+mn-ea"/>
                <a:ea typeface="+mn-ea"/>
              </a:rPr>
              <a:t>     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DRAM—</a:t>
            </a:r>
            <a:endParaRPr lang="zh-CN" altLang="en-US" b="1" u="none" dirty="0">
              <a:latin typeface="+mn-ea"/>
              <a:ea typeface="+mn-ea"/>
            </a:endParaRPr>
          </a:p>
        </p:txBody>
      </p:sp>
      <p:sp>
        <p:nvSpPr>
          <p:cNvPr id="10" name="Text Box 116"/>
          <p:cNvSpPr txBox="1">
            <a:spLocks noChangeArrowheads="1"/>
          </p:cNvSpPr>
          <p:nvPr/>
        </p:nvSpPr>
        <p:spPr bwMode="auto">
          <a:xfrm>
            <a:off x="1907704" y="1268760"/>
            <a:ext cx="583277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存储元的元件少，地址引脚减半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集成度高、功耗低</a:t>
            </a:r>
            <a:r>
              <a:rPr lang="en-US" altLang="zh-CN" sz="2000" b="1" u="none" dirty="0">
                <a:latin typeface="宋体" pitchFamily="2" charset="-122"/>
              </a:rPr>
              <a:t>(1/4)</a:t>
            </a:r>
            <a:r>
              <a:rPr lang="zh-CN" altLang="en-US" b="1" u="none" dirty="0">
                <a:latin typeface="宋体" pitchFamily="2" charset="-122"/>
              </a:rPr>
              <a:t>、成本低</a:t>
            </a:r>
            <a:r>
              <a:rPr lang="en-US" altLang="zh-CN" sz="2000" b="1" u="none" dirty="0">
                <a:latin typeface="宋体" pitchFamily="2" charset="-122"/>
              </a:rPr>
              <a:t>(1/100)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速度慢</a:t>
            </a:r>
            <a:r>
              <a:rPr lang="en-US" altLang="zh-CN" sz="2000" b="1" u="none" dirty="0">
                <a:latin typeface="宋体" pitchFamily="2" charset="-122"/>
              </a:rPr>
              <a:t>(1/10)              </a:t>
            </a:r>
            <a:r>
              <a:rPr lang="en-US" altLang="zh-CN" sz="1800" b="1" u="none" dirty="0"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使用电容所致</a:t>
            </a:r>
          </a:p>
        </p:txBody>
      </p: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1979712" y="3133417"/>
            <a:ext cx="59047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常用于构成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高速度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容量不大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，如</a:t>
            </a:r>
            <a:r>
              <a:rPr lang="en-US" altLang="zh-CN" b="1" u="none" dirty="0">
                <a:latin typeface="宋体" pitchFamily="2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常用于构成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大容量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速度一般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，如主存</a:t>
            </a:r>
          </a:p>
        </p:txBody>
      </p:sp>
      <p:sp>
        <p:nvSpPr>
          <p:cNvPr id="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A524-D131-4F91-B78E-144E6768314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u="none" dirty="0">
                <a:latin typeface="宋体" pitchFamily="2" charset="-122"/>
              </a:rPr>
              <a:t>§3.1  </a:t>
            </a:r>
            <a:r>
              <a:rPr lang="zh-CN" altLang="en-US" sz="2800" b="1" u="none" dirty="0">
                <a:latin typeface="宋体" pitchFamily="2" charset="-122"/>
              </a:rPr>
              <a:t>存储系统概述</a:t>
            </a:r>
          </a:p>
        </p:txBody>
      </p: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179388" y="138315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一、存储器分类</a:t>
            </a:r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179389" y="1844824"/>
            <a:ext cx="43926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*按存储介质分类：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*按存取方式分类：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*按应用功能分类：</a:t>
            </a:r>
          </a:p>
        </p:txBody>
      </p:sp>
      <p:graphicFrame>
        <p:nvGraphicFramePr>
          <p:cNvPr id="5234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55279"/>
              </p:ext>
            </p:extLst>
          </p:nvPr>
        </p:nvGraphicFramePr>
        <p:xfrm>
          <a:off x="752478" y="2843088"/>
          <a:ext cx="8248678" cy="1378000"/>
        </p:xfrm>
        <a:graphic>
          <a:graphicData uri="http://schemas.openxmlformats.org/drawingml/2006/table">
            <a:tbl>
              <a:tblPr/>
              <a:tblGrid>
                <a:gridCol w="115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顺序存取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随机存取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直接存取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(DAM)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只读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(ROM)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编址单位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记录块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记录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存、取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存取时间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可变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由地址决定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与地址无关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可变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与地址相关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74880"/>
              </p:ext>
            </p:extLst>
          </p:nvPr>
        </p:nvGraphicFramePr>
        <p:xfrm>
          <a:off x="714347" y="4725144"/>
          <a:ext cx="8286808" cy="1668000"/>
        </p:xfrm>
        <a:graphic>
          <a:graphicData uri="http://schemas.openxmlformats.org/drawingml/2006/table">
            <a:tbl>
              <a:tblPr/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(MM)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高速缓存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(Cache)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控存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(CS)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应用功能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直接访问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主存的后援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主存间的缓冲器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内部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存放微程序的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存储介质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光介质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存取方式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DRAM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SRAM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 Box 63"/>
          <p:cNvSpPr txBox="1">
            <a:spLocks noChangeArrowheads="1"/>
          </p:cNvSpPr>
          <p:nvPr/>
        </p:nvSpPr>
        <p:spPr bwMode="auto">
          <a:xfrm>
            <a:off x="3059832" y="1866890"/>
            <a:ext cx="46086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半导体器件、磁性材料、光介质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9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u="none" dirty="0">
                <a:latin typeface="+mn-ea"/>
                <a:ea typeface="+mn-ea"/>
              </a:rPr>
              <a:t>MEM</a:t>
            </a:r>
            <a:r>
              <a:rPr lang="zh-CN" altLang="en-US" sz="2200" b="1" u="none" dirty="0">
                <a:latin typeface="+mn-ea"/>
                <a:ea typeface="+mn-ea"/>
              </a:rPr>
              <a:t>的技术指标，存储系统的组成、工作过程</a:t>
            </a:r>
            <a:endParaRPr lang="en-US" altLang="zh-CN" sz="2200" b="1" u="none" dirty="0">
              <a:latin typeface="+mn-ea"/>
              <a:ea typeface="+mn-ea"/>
            </a:endParaRPr>
          </a:p>
        </p:txBody>
      </p: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5508104" y="6408330"/>
            <a:ext cx="2592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易失型、非易失型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0" grpId="0" animBg="1"/>
      <p:bldP spid="5183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323528" y="387960"/>
            <a:ext cx="8496944" cy="5938357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vert="horz" wrap="square" bIns="0" rtlCol="0" anchor="t" anchorCtr="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+mn-ea"/>
                <a:sym typeface="Microsoft Yahei"/>
              </a:rPr>
              <a:t> ※</a:t>
            </a:r>
            <a:r>
              <a:rPr lang="zh-CN" altLang="en-US" b="1" u="none" dirty="0">
                <a:solidFill>
                  <a:srgbClr val="C00000"/>
                </a:solidFill>
                <a:latin typeface="+mn-ea"/>
                <a:sym typeface="Microsoft Yahei"/>
              </a:rPr>
              <a:t>本节课堂练习： </a:t>
            </a:r>
            <a:endParaRPr lang="en-US" altLang="zh-CN" b="1" u="none" dirty="0">
              <a:latin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u="none" dirty="0">
                <a:latin typeface="+mn-ea"/>
                <a:ea typeface="+mn-ea"/>
                <a:sym typeface="Microsoft Yahei"/>
              </a:rPr>
              <a:t>   </a:t>
            </a:r>
            <a:r>
              <a:rPr lang="en-US" altLang="zh-CN" sz="2200" b="1" u="none" dirty="0">
                <a:latin typeface="+mn-ea"/>
                <a:ea typeface="+mn-ea"/>
                <a:sym typeface="Microsoft Yahei"/>
              </a:rPr>
              <a:t>1</a:t>
            </a:r>
            <a:r>
              <a:rPr lang="zh-CN" altLang="en-US" sz="2200" b="1" u="none" dirty="0">
                <a:latin typeface="+mn-ea"/>
                <a:ea typeface="+mn-ea"/>
                <a:sym typeface="Microsoft Yahei"/>
              </a:rPr>
              <a:t>、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1M×4b SRAM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芯片的引脚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(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电源除外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)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至少为</a:t>
            </a:r>
            <a:endParaRPr lang="en-US" altLang="zh-CN" sz="2200" b="1" u="none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  A. 24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根    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25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根     </a:t>
            </a:r>
            <a:r>
              <a:rPr lang="en-US" altLang="zh-CN" sz="2200" b="1" u="none" dirty="0">
                <a:solidFill>
                  <a:srgbClr val="FF0000"/>
                </a:solidFill>
                <a:latin typeface="+mn-ea"/>
                <a:ea typeface="+mn-ea"/>
                <a:sym typeface="Microsoft Yahei"/>
              </a:rPr>
              <a:t>C.</a:t>
            </a:r>
            <a:r>
              <a:rPr lang="zh-CN" altLang="en-US" sz="2200" b="1" u="none" dirty="0">
                <a:solidFill>
                  <a:srgbClr val="FF0000"/>
                </a:solidFill>
                <a:latin typeface="+mn-ea"/>
                <a:ea typeface="+mn-ea"/>
                <a:sym typeface="Microsoft Yahei"/>
              </a:rPr>
              <a:t> </a:t>
            </a:r>
            <a:r>
              <a:rPr lang="en-US" altLang="zh-CN" sz="2200" b="1" u="none" dirty="0">
                <a:solidFill>
                  <a:srgbClr val="FF0000"/>
                </a:solidFill>
                <a:latin typeface="+mn-ea"/>
                <a:ea typeface="+mn-ea"/>
                <a:sym typeface="Microsoft Yahei"/>
              </a:rPr>
              <a:t>26</a:t>
            </a:r>
            <a:r>
              <a:rPr lang="zh-CN" altLang="en-US" sz="2200" b="1" u="none" dirty="0">
                <a:solidFill>
                  <a:srgbClr val="FF0000"/>
                </a:solidFill>
                <a:latin typeface="+mn-ea"/>
                <a:sym typeface="Microsoft Yahei"/>
              </a:rPr>
              <a:t>根     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D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.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 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27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根</a:t>
            </a:r>
            <a:endParaRPr lang="en-US" altLang="zh-CN" sz="2200" b="1" u="none" dirty="0">
              <a:solidFill>
                <a:srgbClr val="000000"/>
              </a:solidFill>
              <a:latin typeface="+mn-ea"/>
              <a:sym typeface="Microsoft Yahei"/>
            </a:endParaRPr>
          </a:p>
          <a:p>
            <a:pPr marL="892175" indent="-892175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2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、操作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RAM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时，若地址、命令信号的发送都与时钟信号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CLK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同步，则下列选项中，最优的实现方法是</a:t>
            </a:r>
            <a:endParaRPr lang="en-US" altLang="zh-CN" sz="2200" b="1" u="none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 marL="719138" indent="-719138">
              <a:lnSpc>
                <a:spcPct val="125000"/>
              </a:lnSpc>
              <a:spcBef>
                <a:spcPts val="0"/>
              </a:spcBef>
            </a:pPr>
            <a:endParaRPr lang="en-US" altLang="zh-CN" sz="2200" b="1" u="none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 marL="719138" indent="-719138">
              <a:lnSpc>
                <a:spcPct val="125000"/>
              </a:lnSpc>
              <a:spcBef>
                <a:spcPts val="0"/>
              </a:spcBef>
            </a:pPr>
            <a:endParaRPr lang="en-US" altLang="zh-CN" sz="2200" b="1" u="none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 marL="719138" indent="-719138">
              <a:lnSpc>
                <a:spcPct val="125000"/>
              </a:lnSpc>
              <a:spcBef>
                <a:spcPts val="0"/>
              </a:spcBef>
            </a:pPr>
            <a:endParaRPr lang="en-US" altLang="zh-CN" sz="2200" b="1" u="none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 marL="719138" indent="-719138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   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3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、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1M×4b DRAM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芯片的引脚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(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电源除外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)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至少为</a:t>
            </a:r>
            <a:endParaRPr lang="en-US" altLang="zh-CN" sz="2200" b="1" u="none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        A. 14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根    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B.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 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15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根     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C.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 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16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根     </a:t>
            </a:r>
            <a:r>
              <a:rPr lang="en-US" altLang="zh-CN" sz="2200" b="1" u="none" dirty="0">
                <a:solidFill>
                  <a:srgbClr val="FF0000"/>
                </a:solidFill>
                <a:latin typeface="+mn-ea"/>
                <a:sym typeface="Microsoft Yahei"/>
              </a:rPr>
              <a:t>D.</a:t>
            </a:r>
            <a:r>
              <a:rPr lang="zh-CN" altLang="en-US" sz="2200" b="1" u="none" dirty="0">
                <a:solidFill>
                  <a:srgbClr val="FF0000"/>
                </a:solidFill>
                <a:latin typeface="+mn-ea"/>
                <a:sym typeface="Microsoft Yahei"/>
              </a:rPr>
              <a:t> </a:t>
            </a:r>
            <a:r>
              <a:rPr lang="en-US" altLang="zh-CN" sz="2200" b="1" u="none" dirty="0">
                <a:solidFill>
                  <a:srgbClr val="FF0000"/>
                </a:solidFill>
                <a:latin typeface="+mn-ea"/>
                <a:sym typeface="Microsoft Yahei"/>
              </a:rPr>
              <a:t>17</a:t>
            </a:r>
            <a:r>
              <a:rPr lang="zh-CN" altLang="en-US" sz="2200" b="1" u="none" dirty="0">
                <a:solidFill>
                  <a:srgbClr val="FF0000"/>
                </a:solidFill>
                <a:latin typeface="+mn-ea"/>
                <a:sym typeface="Microsoft Yahei"/>
              </a:rPr>
              <a:t>根</a:t>
            </a:r>
            <a:endParaRPr lang="en-US" altLang="zh-CN" sz="2200" b="1" u="none" dirty="0">
              <a:solidFill>
                <a:srgbClr val="FF0000"/>
              </a:solidFill>
              <a:latin typeface="+mn-ea"/>
              <a:sym typeface="Microsoft Yahei"/>
            </a:endParaRPr>
          </a:p>
          <a:p>
            <a:pPr marL="892175" indent="-892175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   4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、若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1M×1b DRAM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芯片的存取周期为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1</a:t>
            </a:r>
            <a:r>
              <a:rPr lang="en-US" altLang="zh-CN" sz="2200" u="none" dirty="0">
                <a:solidFill>
                  <a:srgbClr val="000000"/>
                </a:solidFill>
                <a:latin typeface="+mn-lt"/>
                <a:sym typeface="Microsoft Yahei"/>
              </a:rPr>
              <a:t>μ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s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、刷新周期为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8ms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，采用异步刷新方式，则不同行的刷新间隔时间最多为</a:t>
            </a:r>
            <a:endParaRPr lang="en-US" altLang="zh-CN" sz="2200" b="1" u="none" dirty="0">
              <a:solidFill>
                <a:srgbClr val="000000"/>
              </a:solidFill>
              <a:latin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rgbClr val="FF0000"/>
                </a:solidFill>
                <a:latin typeface="+mn-ea"/>
                <a:sym typeface="Microsoft Yahei"/>
              </a:rPr>
              <a:t>        A. 6976/1024</a:t>
            </a:r>
            <a:r>
              <a:rPr lang="en-US" altLang="zh-CN" sz="2200" u="none" dirty="0">
                <a:solidFill>
                  <a:srgbClr val="FF0000"/>
                </a:solidFill>
                <a:sym typeface="Microsoft Yahei"/>
              </a:rPr>
              <a:t>μ</a:t>
            </a:r>
            <a:r>
              <a:rPr lang="en-US" altLang="zh-CN" sz="2200" b="1" u="none" dirty="0">
                <a:solidFill>
                  <a:srgbClr val="FF0000"/>
                </a:solidFill>
                <a:latin typeface="+mn-ea"/>
                <a:sym typeface="Microsoft Yahei"/>
              </a:rPr>
              <a:t>s</a:t>
            </a:r>
            <a:r>
              <a:rPr lang="zh-CN" altLang="en-US" sz="2200" b="1" u="none" dirty="0">
                <a:solidFill>
                  <a:srgbClr val="FF0000"/>
                </a:solidFill>
                <a:latin typeface="+mn-ea"/>
                <a:sym typeface="Microsoft Yahei"/>
              </a:rPr>
              <a:t>         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B.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 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6976/1000</a:t>
            </a:r>
            <a:r>
              <a:rPr lang="en-US" altLang="zh-CN" sz="2200" u="none" dirty="0">
                <a:solidFill>
                  <a:srgbClr val="000000"/>
                </a:solidFill>
                <a:sym typeface="Microsoft Yahei"/>
              </a:rPr>
              <a:t>μ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s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  </a:t>
            </a:r>
            <a:endParaRPr lang="en-US" altLang="zh-CN" sz="2200" b="1" u="none" dirty="0">
              <a:solidFill>
                <a:srgbClr val="000000"/>
              </a:solidFill>
              <a:latin typeface="+mn-ea"/>
              <a:sym typeface="Microsoft Yahei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        C.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 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8000/1024</a:t>
            </a:r>
            <a:r>
              <a:rPr lang="en-US" altLang="zh-CN" sz="2200" u="none" dirty="0">
                <a:solidFill>
                  <a:srgbClr val="000000"/>
                </a:solidFill>
                <a:sym typeface="Microsoft Yahei"/>
              </a:rPr>
              <a:t>μ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s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         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D.</a:t>
            </a:r>
            <a:r>
              <a:rPr lang="zh-CN" altLang="en-US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 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8000/1000</a:t>
            </a:r>
            <a:r>
              <a:rPr lang="en-US" altLang="zh-CN" sz="2200" u="none" dirty="0">
                <a:solidFill>
                  <a:srgbClr val="000000"/>
                </a:solidFill>
                <a:sym typeface="Microsoft Yahei"/>
              </a:rPr>
              <a:t>μ</a:t>
            </a:r>
            <a:r>
              <a:rPr lang="en-US" altLang="zh-CN" sz="2200" b="1" u="none" dirty="0">
                <a:solidFill>
                  <a:srgbClr val="000000"/>
                </a:solidFill>
                <a:latin typeface="+mn-ea"/>
                <a:sym typeface="Microsoft Yahei"/>
              </a:rPr>
              <a:t>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57401" y="2634593"/>
            <a:ext cx="7159015" cy="1082439"/>
            <a:chOff x="1157401" y="2634593"/>
            <a:chExt cx="7159015" cy="1082439"/>
          </a:xfrm>
        </p:grpSpPr>
        <p:sp>
          <p:nvSpPr>
            <p:cNvPr id="96" name="Line 227"/>
            <p:cNvSpPr>
              <a:spLocks noChangeShapeType="1"/>
            </p:cNvSpPr>
            <p:nvPr/>
          </p:nvSpPr>
          <p:spPr bwMode="auto">
            <a:xfrm>
              <a:off x="2461911" y="2850617"/>
              <a:ext cx="0" cy="86409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30"/>
            <p:cNvSpPr>
              <a:spLocks noChangeShapeType="1"/>
            </p:cNvSpPr>
            <p:nvPr/>
          </p:nvSpPr>
          <p:spPr bwMode="auto">
            <a:xfrm flipH="1">
              <a:off x="2244298" y="2850617"/>
              <a:ext cx="2109" cy="8640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31"/>
            <p:cNvSpPr>
              <a:spLocks noChangeShapeType="1"/>
            </p:cNvSpPr>
            <p:nvPr/>
          </p:nvSpPr>
          <p:spPr bwMode="auto">
            <a:xfrm>
              <a:off x="3614039" y="2850617"/>
              <a:ext cx="3696" cy="8640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235"/>
            <p:cNvSpPr txBox="1">
              <a:spLocks noChangeArrowheads="1"/>
            </p:cNvSpPr>
            <p:nvPr/>
          </p:nvSpPr>
          <p:spPr bwMode="auto">
            <a:xfrm>
              <a:off x="1619672" y="2634593"/>
              <a:ext cx="554207" cy="1082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A</a:t>
              </a:r>
              <a:r>
                <a:rPr lang="en-US" altLang="zh-CN" sz="1600" b="1" u="none" baseline="-18000" dirty="0">
                  <a:latin typeface="+mn-ea"/>
                  <a:ea typeface="+mn-ea"/>
                </a:rPr>
                <a:t>9</a:t>
              </a:r>
              <a:r>
                <a:rPr lang="en-US" altLang="zh-CN" sz="1600" b="1" u="none" dirty="0">
                  <a:latin typeface="+mn-lt"/>
                  <a:ea typeface="+mn-ea"/>
                </a:rPr>
                <a:t>~</a:t>
              </a:r>
              <a:r>
                <a:rPr lang="en-US" altLang="zh-CN" sz="1600" b="1" u="none" dirty="0">
                  <a:latin typeface="+mn-ea"/>
                  <a:ea typeface="+mn-ea"/>
                </a:rPr>
                <a:t>A</a:t>
              </a:r>
              <a:r>
                <a:rPr lang="en-US" altLang="zh-CN" sz="1600" b="1" u="none" baseline="-18000" dirty="0">
                  <a:latin typeface="+mn-ea"/>
                  <a:ea typeface="+mn-ea"/>
                </a:rPr>
                <a:t>0</a:t>
              </a:r>
              <a:endParaRPr lang="zh-CN" altLang="en-US" sz="1600" b="1" u="none" baseline="-18000" dirty="0">
                <a:latin typeface="+mn-ea"/>
                <a:ea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CS</a:t>
              </a:r>
              <a:endParaRPr lang="zh-CN" altLang="en-US" sz="1600" b="1" u="none" dirty="0">
                <a:latin typeface="+mn-ea"/>
                <a:ea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WE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100" name="Line 236"/>
            <p:cNvSpPr>
              <a:spLocks noChangeShapeType="1"/>
            </p:cNvSpPr>
            <p:nvPr/>
          </p:nvSpPr>
          <p:spPr bwMode="auto">
            <a:xfrm>
              <a:off x="2174449" y="3028933"/>
              <a:ext cx="714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43"/>
            <p:cNvSpPr>
              <a:spLocks noChangeShapeType="1"/>
            </p:cNvSpPr>
            <p:nvPr/>
          </p:nvSpPr>
          <p:spPr bwMode="auto">
            <a:xfrm>
              <a:off x="2151451" y="3210657"/>
              <a:ext cx="9495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44"/>
            <p:cNvSpPr>
              <a:spLocks noChangeShapeType="1"/>
            </p:cNvSpPr>
            <p:nvPr/>
          </p:nvSpPr>
          <p:spPr bwMode="auto">
            <a:xfrm>
              <a:off x="2353827" y="3426681"/>
              <a:ext cx="115272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55"/>
            <p:cNvSpPr>
              <a:spLocks noChangeShapeType="1"/>
            </p:cNvSpPr>
            <p:nvPr/>
          </p:nvSpPr>
          <p:spPr bwMode="auto">
            <a:xfrm flipV="1">
              <a:off x="3747762" y="3028541"/>
              <a:ext cx="8230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AutoShape 299"/>
            <p:cNvSpPr>
              <a:spLocks noChangeArrowheads="1"/>
            </p:cNvSpPr>
            <p:nvPr/>
          </p:nvSpPr>
          <p:spPr bwMode="auto">
            <a:xfrm>
              <a:off x="2246406" y="2922625"/>
              <a:ext cx="1501355" cy="207790"/>
            </a:xfrm>
            <a:prstGeom prst="hexagon">
              <a:avLst>
                <a:gd name="adj" fmla="val 49744"/>
                <a:gd name="vf" fmla="val 11547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Text Box 300"/>
            <p:cNvSpPr txBox="1">
              <a:spLocks noChangeArrowheads="1"/>
            </p:cNvSpPr>
            <p:nvPr/>
          </p:nvSpPr>
          <p:spPr bwMode="auto">
            <a:xfrm>
              <a:off x="2678753" y="2922625"/>
              <a:ext cx="503238" cy="209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/>
                <a:t>地址</a:t>
              </a:r>
            </a:p>
          </p:txBody>
        </p:sp>
        <p:sp>
          <p:nvSpPr>
            <p:cNvPr id="106" name="Line 234"/>
            <p:cNvSpPr>
              <a:spLocks noChangeShapeType="1"/>
            </p:cNvSpPr>
            <p:nvPr/>
          </p:nvSpPr>
          <p:spPr bwMode="auto">
            <a:xfrm flipV="1">
              <a:off x="2461911" y="2634593"/>
              <a:ext cx="0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39"/>
            <p:cNvSpPr>
              <a:spLocks noChangeShapeType="1"/>
            </p:cNvSpPr>
            <p:nvPr/>
          </p:nvSpPr>
          <p:spPr bwMode="auto">
            <a:xfrm>
              <a:off x="2174449" y="2850616"/>
              <a:ext cx="71438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40"/>
            <p:cNvSpPr>
              <a:spLocks noChangeShapeType="1"/>
            </p:cNvSpPr>
            <p:nvPr/>
          </p:nvSpPr>
          <p:spPr bwMode="auto">
            <a:xfrm flipH="1" flipV="1">
              <a:off x="2245887" y="2636179"/>
              <a:ext cx="0" cy="21443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41"/>
            <p:cNvSpPr>
              <a:spLocks noChangeShapeType="1"/>
            </p:cNvSpPr>
            <p:nvPr/>
          </p:nvSpPr>
          <p:spPr bwMode="auto">
            <a:xfrm flipV="1">
              <a:off x="2245887" y="2640942"/>
              <a:ext cx="216024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45"/>
            <p:cNvSpPr>
              <a:spLocks noChangeShapeType="1"/>
            </p:cNvSpPr>
            <p:nvPr/>
          </p:nvSpPr>
          <p:spPr bwMode="auto">
            <a:xfrm flipV="1">
              <a:off x="3506547" y="3210657"/>
              <a:ext cx="107492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41"/>
            <p:cNvSpPr>
              <a:spLocks noChangeShapeType="1"/>
            </p:cNvSpPr>
            <p:nvPr/>
          </p:nvSpPr>
          <p:spPr bwMode="auto">
            <a:xfrm flipV="1">
              <a:off x="2461911" y="2850617"/>
              <a:ext cx="216024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34"/>
            <p:cNvSpPr>
              <a:spLocks noChangeShapeType="1"/>
            </p:cNvSpPr>
            <p:nvPr/>
          </p:nvSpPr>
          <p:spPr bwMode="auto">
            <a:xfrm flipV="1">
              <a:off x="2893959" y="2634593"/>
              <a:ext cx="0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40"/>
            <p:cNvSpPr>
              <a:spLocks noChangeShapeType="1"/>
            </p:cNvSpPr>
            <p:nvPr/>
          </p:nvSpPr>
          <p:spPr bwMode="auto">
            <a:xfrm flipH="1" flipV="1">
              <a:off x="2677935" y="2636179"/>
              <a:ext cx="0" cy="21443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41"/>
            <p:cNvSpPr>
              <a:spLocks noChangeShapeType="1"/>
            </p:cNvSpPr>
            <p:nvPr/>
          </p:nvSpPr>
          <p:spPr bwMode="auto">
            <a:xfrm flipV="1">
              <a:off x="2677935" y="2640942"/>
              <a:ext cx="216024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41"/>
            <p:cNvSpPr>
              <a:spLocks noChangeShapeType="1"/>
            </p:cNvSpPr>
            <p:nvPr/>
          </p:nvSpPr>
          <p:spPr bwMode="auto">
            <a:xfrm flipV="1">
              <a:off x="2893959" y="2850617"/>
              <a:ext cx="216024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45"/>
            <p:cNvSpPr>
              <a:spLocks noChangeShapeType="1"/>
            </p:cNvSpPr>
            <p:nvPr/>
          </p:nvSpPr>
          <p:spPr bwMode="auto">
            <a:xfrm flipH="1" flipV="1">
              <a:off x="2245887" y="3210657"/>
              <a:ext cx="107491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43"/>
            <p:cNvSpPr>
              <a:spLocks noChangeShapeType="1"/>
            </p:cNvSpPr>
            <p:nvPr/>
          </p:nvSpPr>
          <p:spPr bwMode="auto">
            <a:xfrm>
              <a:off x="3614039" y="3210657"/>
              <a:ext cx="9495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43"/>
            <p:cNvSpPr>
              <a:spLocks noChangeShapeType="1"/>
            </p:cNvSpPr>
            <p:nvPr/>
          </p:nvSpPr>
          <p:spPr bwMode="auto">
            <a:xfrm>
              <a:off x="2150930" y="3498689"/>
              <a:ext cx="9495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44"/>
            <p:cNvSpPr>
              <a:spLocks noChangeShapeType="1"/>
            </p:cNvSpPr>
            <p:nvPr/>
          </p:nvSpPr>
          <p:spPr bwMode="auto">
            <a:xfrm>
              <a:off x="2349585" y="3714713"/>
              <a:ext cx="115696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45"/>
            <p:cNvSpPr>
              <a:spLocks noChangeShapeType="1"/>
            </p:cNvSpPr>
            <p:nvPr/>
          </p:nvSpPr>
          <p:spPr bwMode="auto">
            <a:xfrm flipV="1">
              <a:off x="3508834" y="3498689"/>
              <a:ext cx="108012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45"/>
            <p:cNvSpPr>
              <a:spLocks noChangeShapeType="1"/>
            </p:cNvSpPr>
            <p:nvPr/>
          </p:nvSpPr>
          <p:spPr bwMode="auto">
            <a:xfrm flipH="1" flipV="1">
              <a:off x="2247501" y="3498689"/>
              <a:ext cx="107491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43"/>
            <p:cNvSpPr>
              <a:spLocks noChangeShapeType="1"/>
            </p:cNvSpPr>
            <p:nvPr/>
          </p:nvSpPr>
          <p:spPr bwMode="auto">
            <a:xfrm>
              <a:off x="3614039" y="3498689"/>
              <a:ext cx="9495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30"/>
            <p:cNvSpPr>
              <a:spLocks noChangeShapeType="1"/>
            </p:cNvSpPr>
            <p:nvPr/>
          </p:nvSpPr>
          <p:spPr bwMode="auto">
            <a:xfrm>
              <a:off x="2677934" y="2850617"/>
              <a:ext cx="818" cy="86409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27"/>
            <p:cNvSpPr>
              <a:spLocks noChangeShapeType="1"/>
            </p:cNvSpPr>
            <p:nvPr/>
          </p:nvSpPr>
          <p:spPr bwMode="auto">
            <a:xfrm>
              <a:off x="2893959" y="2850617"/>
              <a:ext cx="0" cy="86409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27"/>
            <p:cNvSpPr>
              <a:spLocks noChangeShapeType="1"/>
            </p:cNvSpPr>
            <p:nvPr/>
          </p:nvSpPr>
          <p:spPr bwMode="auto">
            <a:xfrm>
              <a:off x="4716016" y="2850617"/>
              <a:ext cx="0" cy="86409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0"/>
            <p:cNvSpPr>
              <a:spLocks noChangeShapeType="1"/>
            </p:cNvSpPr>
            <p:nvPr/>
          </p:nvSpPr>
          <p:spPr bwMode="auto">
            <a:xfrm flipH="1">
              <a:off x="4497883" y="2850617"/>
              <a:ext cx="2109" cy="8640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31"/>
            <p:cNvSpPr>
              <a:spLocks noChangeShapeType="1"/>
            </p:cNvSpPr>
            <p:nvPr/>
          </p:nvSpPr>
          <p:spPr bwMode="auto">
            <a:xfrm>
              <a:off x="5868144" y="2850617"/>
              <a:ext cx="3696" cy="8640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36"/>
            <p:cNvSpPr>
              <a:spLocks noChangeShapeType="1"/>
            </p:cNvSpPr>
            <p:nvPr/>
          </p:nvSpPr>
          <p:spPr bwMode="auto">
            <a:xfrm>
              <a:off x="4428554" y="3028933"/>
              <a:ext cx="714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43"/>
            <p:cNvSpPr>
              <a:spLocks noChangeShapeType="1"/>
            </p:cNvSpPr>
            <p:nvPr/>
          </p:nvSpPr>
          <p:spPr bwMode="auto">
            <a:xfrm>
              <a:off x="4405556" y="3210657"/>
              <a:ext cx="31046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44"/>
            <p:cNvSpPr>
              <a:spLocks noChangeShapeType="1"/>
            </p:cNvSpPr>
            <p:nvPr/>
          </p:nvSpPr>
          <p:spPr bwMode="auto">
            <a:xfrm>
              <a:off x="4593857" y="3426681"/>
              <a:ext cx="116679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55"/>
            <p:cNvSpPr>
              <a:spLocks noChangeShapeType="1"/>
            </p:cNvSpPr>
            <p:nvPr/>
          </p:nvSpPr>
          <p:spPr bwMode="auto">
            <a:xfrm flipV="1">
              <a:off x="6001867" y="3028541"/>
              <a:ext cx="8230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AutoShape 299"/>
            <p:cNvSpPr>
              <a:spLocks noChangeArrowheads="1"/>
            </p:cNvSpPr>
            <p:nvPr/>
          </p:nvSpPr>
          <p:spPr bwMode="auto">
            <a:xfrm>
              <a:off x="4500511" y="2922625"/>
              <a:ext cx="1501355" cy="207790"/>
            </a:xfrm>
            <a:prstGeom prst="hexagon">
              <a:avLst>
                <a:gd name="adj" fmla="val 49744"/>
                <a:gd name="vf" fmla="val 11547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Text Box 300"/>
            <p:cNvSpPr txBox="1">
              <a:spLocks noChangeArrowheads="1"/>
            </p:cNvSpPr>
            <p:nvPr/>
          </p:nvSpPr>
          <p:spPr bwMode="auto">
            <a:xfrm>
              <a:off x="4932858" y="2922625"/>
              <a:ext cx="503238" cy="209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/>
                <a:t>地址</a:t>
              </a:r>
            </a:p>
          </p:txBody>
        </p:sp>
        <p:sp>
          <p:nvSpPr>
            <p:cNvPr id="134" name="Line 234"/>
            <p:cNvSpPr>
              <a:spLocks noChangeShapeType="1"/>
            </p:cNvSpPr>
            <p:nvPr/>
          </p:nvSpPr>
          <p:spPr bwMode="auto">
            <a:xfrm flipV="1">
              <a:off x="4716016" y="2634593"/>
              <a:ext cx="0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39"/>
            <p:cNvSpPr>
              <a:spLocks noChangeShapeType="1"/>
            </p:cNvSpPr>
            <p:nvPr/>
          </p:nvSpPr>
          <p:spPr bwMode="auto">
            <a:xfrm>
              <a:off x="4428554" y="2850616"/>
              <a:ext cx="71438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40"/>
            <p:cNvSpPr>
              <a:spLocks noChangeShapeType="1"/>
            </p:cNvSpPr>
            <p:nvPr/>
          </p:nvSpPr>
          <p:spPr bwMode="auto">
            <a:xfrm flipH="1" flipV="1">
              <a:off x="4499992" y="2636179"/>
              <a:ext cx="0" cy="21443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241"/>
            <p:cNvSpPr>
              <a:spLocks noChangeShapeType="1"/>
            </p:cNvSpPr>
            <p:nvPr/>
          </p:nvSpPr>
          <p:spPr bwMode="auto">
            <a:xfrm flipV="1">
              <a:off x="4499992" y="2640942"/>
              <a:ext cx="216024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45"/>
            <p:cNvSpPr>
              <a:spLocks noChangeShapeType="1"/>
            </p:cNvSpPr>
            <p:nvPr/>
          </p:nvSpPr>
          <p:spPr bwMode="auto">
            <a:xfrm flipV="1">
              <a:off x="5760652" y="3210657"/>
              <a:ext cx="107492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41"/>
            <p:cNvSpPr>
              <a:spLocks noChangeShapeType="1"/>
            </p:cNvSpPr>
            <p:nvPr/>
          </p:nvSpPr>
          <p:spPr bwMode="auto">
            <a:xfrm flipV="1">
              <a:off x="4716016" y="2850617"/>
              <a:ext cx="216024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34"/>
            <p:cNvSpPr>
              <a:spLocks noChangeShapeType="1"/>
            </p:cNvSpPr>
            <p:nvPr/>
          </p:nvSpPr>
          <p:spPr bwMode="auto">
            <a:xfrm flipV="1">
              <a:off x="5148064" y="2634593"/>
              <a:ext cx="0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40"/>
            <p:cNvSpPr>
              <a:spLocks noChangeShapeType="1"/>
            </p:cNvSpPr>
            <p:nvPr/>
          </p:nvSpPr>
          <p:spPr bwMode="auto">
            <a:xfrm flipH="1" flipV="1">
              <a:off x="4932040" y="2636179"/>
              <a:ext cx="0" cy="21443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41"/>
            <p:cNvSpPr>
              <a:spLocks noChangeShapeType="1"/>
            </p:cNvSpPr>
            <p:nvPr/>
          </p:nvSpPr>
          <p:spPr bwMode="auto">
            <a:xfrm flipV="1">
              <a:off x="4932040" y="2640942"/>
              <a:ext cx="216024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41"/>
            <p:cNvSpPr>
              <a:spLocks noChangeShapeType="1"/>
            </p:cNvSpPr>
            <p:nvPr/>
          </p:nvSpPr>
          <p:spPr bwMode="auto">
            <a:xfrm flipV="1">
              <a:off x="5148064" y="2850617"/>
              <a:ext cx="216024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45"/>
            <p:cNvSpPr>
              <a:spLocks noChangeShapeType="1"/>
            </p:cNvSpPr>
            <p:nvPr/>
          </p:nvSpPr>
          <p:spPr bwMode="auto">
            <a:xfrm flipH="1" flipV="1">
              <a:off x="4716016" y="3210657"/>
              <a:ext cx="107491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43"/>
            <p:cNvSpPr>
              <a:spLocks noChangeShapeType="1"/>
            </p:cNvSpPr>
            <p:nvPr/>
          </p:nvSpPr>
          <p:spPr bwMode="auto">
            <a:xfrm>
              <a:off x="5868144" y="3210657"/>
              <a:ext cx="9495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43"/>
            <p:cNvSpPr>
              <a:spLocks noChangeShapeType="1"/>
            </p:cNvSpPr>
            <p:nvPr/>
          </p:nvSpPr>
          <p:spPr bwMode="auto">
            <a:xfrm>
              <a:off x="4405035" y="3498689"/>
              <a:ext cx="31098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44"/>
            <p:cNvSpPr>
              <a:spLocks noChangeShapeType="1"/>
            </p:cNvSpPr>
            <p:nvPr/>
          </p:nvSpPr>
          <p:spPr bwMode="auto">
            <a:xfrm>
              <a:off x="4823506" y="3714713"/>
              <a:ext cx="9371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45"/>
            <p:cNvSpPr>
              <a:spLocks noChangeShapeType="1"/>
            </p:cNvSpPr>
            <p:nvPr/>
          </p:nvSpPr>
          <p:spPr bwMode="auto">
            <a:xfrm flipV="1">
              <a:off x="5762939" y="3498689"/>
              <a:ext cx="108012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45"/>
            <p:cNvSpPr>
              <a:spLocks noChangeShapeType="1"/>
            </p:cNvSpPr>
            <p:nvPr/>
          </p:nvSpPr>
          <p:spPr bwMode="auto">
            <a:xfrm flipH="1" flipV="1">
              <a:off x="4717630" y="3498689"/>
              <a:ext cx="107491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43"/>
            <p:cNvSpPr>
              <a:spLocks noChangeShapeType="1"/>
            </p:cNvSpPr>
            <p:nvPr/>
          </p:nvSpPr>
          <p:spPr bwMode="auto">
            <a:xfrm>
              <a:off x="5868144" y="3498689"/>
              <a:ext cx="9495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30"/>
            <p:cNvSpPr>
              <a:spLocks noChangeShapeType="1"/>
            </p:cNvSpPr>
            <p:nvPr/>
          </p:nvSpPr>
          <p:spPr bwMode="auto">
            <a:xfrm flipH="1">
              <a:off x="4930984" y="2850617"/>
              <a:ext cx="1055" cy="86409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27"/>
            <p:cNvSpPr>
              <a:spLocks noChangeShapeType="1"/>
            </p:cNvSpPr>
            <p:nvPr/>
          </p:nvSpPr>
          <p:spPr bwMode="auto">
            <a:xfrm>
              <a:off x="5148064" y="2850617"/>
              <a:ext cx="0" cy="86409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27"/>
            <p:cNvSpPr>
              <a:spLocks noChangeShapeType="1"/>
            </p:cNvSpPr>
            <p:nvPr/>
          </p:nvSpPr>
          <p:spPr bwMode="auto">
            <a:xfrm>
              <a:off x="6948264" y="2850617"/>
              <a:ext cx="0" cy="86409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30"/>
            <p:cNvSpPr>
              <a:spLocks noChangeShapeType="1"/>
            </p:cNvSpPr>
            <p:nvPr/>
          </p:nvSpPr>
          <p:spPr bwMode="auto">
            <a:xfrm flipH="1">
              <a:off x="6730131" y="2850617"/>
              <a:ext cx="2109" cy="8640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31"/>
            <p:cNvSpPr>
              <a:spLocks noChangeShapeType="1"/>
            </p:cNvSpPr>
            <p:nvPr/>
          </p:nvSpPr>
          <p:spPr bwMode="auto">
            <a:xfrm>
              <a:off x="8100392" y="2850617"/>
              <a:ext cx="3696" cy="8640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36"/>
            <p:cNvSpPr>
              <a:spLocks noChangeShapeType="1"/>
            </p:cNvSpPr>
            <p:nvPr/>
          </p:nvSpPr>
          <p:spPr bwMode="auto">
            <a:xfrm>
              <a:off x="6660802" y="3028933"/>
              <a:ext cx="714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43"/>
            <p:cNvSpPr>
              <a:spLocks noChangeShapeType="1"/>
            </p:cNvSpPr>
            <p:nvPr/>
          </p:nvSpPr>
          <p:spPr bwMode="auto">
            <a:xfrm>
              <a:off x="6637804" y="3210657"/>
              <a:ext cx="52542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44"/>
            <p:cNvSpPr>
              <a:spLocks noChangeShapeType="1"/>
            </p:cNvSpPr>
            <p:nvPr/>
          </p:nvSpPr>
          <p:spPr bwMode="auto">
            <a:xfrm>
              <a:off x="6847390" y="3426681"/>
              <a:ext cx="114551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55"/>
            <p:cNvSpPr>
              <a:spLocks noChangeShapeType="1"/>
            </p:cNvSpPr>
            <p:nvPr/>
          </p:nvSpPr>
          <p:spPr bwMode="auto">
            <a:xfrm flipV="1">
              <a:off x="8234115" y="3028541"/>
              <a:ext cx="8230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AutoShape 299"/>
            <p:cNvSpPr>
              <a:spLocks noChangeArrowheads="1"/>
            </p:cNvSpPr>
            <p:nvPr/>
          </p:nvSpPr>
          <p:spPr bwMode="auto">
            <a:xfrm>
              <a:off x="6732759" y="2922625"/>
              <a:ext cx="1501355" cy="207790"/>
            </a:xfrm>
            <a:prstGeom prst="hexagon">
              <a:avLst>
                <a:gd name="adj" fmla="val 49744"/>
                <a:gd name="vf" fmla="val 11547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Text Box 300"/>
            <p:cNvSpPr txBox="1">
              <a:spLocks noChangeArrowheads="1"/>
            </p:cNvSpPr>
            <p:nvPr/>
          </p:nvSpPr>
          <p:spPr bwMode="auto">
            <a:xfrm>
              <a:off x="7165106" y="2922625"/>
              <a:ext cx="503238" cy="209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/>
                <a:t>地址</a:t>
              </a:r>
            </a:p>
          </p:txBody>
        </p:sp>
        <p:sp>
          <p:nvSpPr>
            <p:cNvPr id="162" name="Line 234"/>
            <p:cNvSpPr>
              <a:spLocks noChangeShapeType="1"/>
            </p:cNvSpPr>
            <p:nvPr/>
          </p:nvSpPr>
          <p:spPr bwMode="auto">
            <a:xfrm flipV="1">
              <a:off x="6948264" y="2634593"/>
              <a:ext cx="0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239"/>
            <p:cNvSpPr>
              <a:spLocks noChangeShapeType="1"/>
            </p:cNvSpPr>
            <p:nvPr/>
          </p:nvSpPr>
          <p:spPr bwMode="auto">
            <a:xfrm>
              <a:off x="6660802" y="2850616"/>
              <a:ext cx="71438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240"/>
            <p:cNvSpPr>
              <a:spLocks noChangeShapeType="1"/>
            </p:cNvSpPr>
            <p:nvPr/>
          </p:nvSpPr>
          <p:spPr bwMode="auto">
            <a:xfrm flipH="1" flipV="1">
              <a:off x="6732240" y="2636179"/>
              <a:ext cx="0" cy="21443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41"/>
            <p:cNvSpPr>
              <a:spLocks noChangeShapeType="1"/>
            </p:cNvSpPr>
            <p:nvPr/>
          </p:nvSpPr>
          <p:spPr bwMode="auto">
            <a:xfrm flipV="1">
              <a:off x="6732240" y="2640942"/>
              <a:ext cx="216024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45"/>
            <p:cNvSpPr>
              <a:spLocks noChangeShapeType="1"/>
            </p:cNvSpPr>
            <p:nvPr/>
          </p:nvSpPr>
          <p:spPr bwMode="auto">
            <a:xfrm flipV="1">
              <a:off x="7992900" y="3210657"/>
              <a:ext cx="107492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41"/>
            <p:cNvSpPr>
              <a:spLocks noChangeShapeType="1"/>
            </p:cNvSpPr>
            <p:nvPr/>
          </p:nvSpPr>
          <p:spPr bwMode="auto">
            <a:xfrm flipV="1">
              <a:off x="6948264" y="2850617"/>
              <a:ext cx="216024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34"/>
            <p:cNvSpPr>
              <a:spLocks noChangeShapeType="1"/>
            </p:cNvSpPr>
            <p:nvPr/>
          </p:nvSpPr>
          <p:spPr bwMode="auto">
            <a:xfrm flipV="1">
              <a:off x="7380312" y="2634593"/>
              <a:ext cx="0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40"/>
            <p:cNvSpPr>
              <a:spLocks noChangeShapeType="1"/>
            </p:cNvSpPr>
            <p:nvPr/>
          </p:nvSpPr>
          <p:spPr bwMode="auto">
            <a:xfrm flipH="1" flipV="1">
              <a:off x="7164288" y="2636179"/>
              <a:ext cx="0" cy="21443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41"/>
            <p:cNvSpPr>
              <a:spLocks noChangeShapeType="1"/>
            </p:cNvSpPr>
            <p:nvPr/>
          </p:nvSpPr>
          <p:spPr bwMode="auto">
            <a:xfrm flipV="1">
              <a:off x="7164288" y="2640942"/>
              <a:ext cx="216024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241"/>
            <p:cNvSpPr>
              <a:spLocks noChangeShapeType="1"/>
            </p:cNvSpPr>
            <p:nvPr/>
          </p:nvSpPr>
          <p:spPr bwMode="auto">
            <a:xfrm flipV="1">
              <a:off x="7380312" y="2850617"/>
              <a:ext cx="216024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245"/>
            <p:cNvSpPr>
              <a:spLocks noChangeShapeType="1"/>
            </p:cNvSpPr>
            <p:nvPr/>
          </p:nvSpPr>
          <p:spPr bwMode="auto">
            <a:xfrm flipH="1" flipV="1">
              <a:off x="7164288" y="3210657"/>
              <a:ext cx="107491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43"/>
            <p:cNvSpPr>
              <a:spLocks noChangeShapeType="1"/>
            </p:cNvSpPr>
            <p:nvPr/>
          </p:nvSpPr>
          <p:spPr bwMode="auto">
            <a:xfrm>
              <a:off x="8100392" y="3210657"/>
              <a:ext cx="9495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43"/>
            <p:cNvSpPr>
              <a:spLocks noChangeShapeType="1"/>
            </p:cNvSpPr>
            <p:nvPr/>
          </p:nvSpPr>
          <p:spPr bwMode="auto">
            <a:xfrm>
              <a:off x="6637283" y="3498689"/>
              <a:ext cx="525950" cy="231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44"/>
            <p:cNvSpPr>
              <a:spLocks noChangeShapeType="1"/>
            </p:cNvSpPr>
            <p:nvPr/>
          </p:nvSpPr>
          <p:spPr bwMode="auto">
            <a:xfrm>
              <a:off x="7272300" y="3714713"/>
              <a:ext cx="7206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45"/>
            <p:cNvSpPr>
              <a:spLocks noChangeShapeType="1"/>
            </p:cNvSpPr>
            <p:nvPr/>
          </p:nvSpPr>
          <p:spPr bwMode="auto">
            <a:xfrm flipV="1">
              <a:off x="7995187" y="3498689"/>
              <a:ext cx="108012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45"/>
            <p:cNvSpPr>
              <a:spLocks noChangeShapeType="1"/>
            </p:cNvSpPr>
            <p:nvPr/>
          </p:nvSpPr>
          <p:spPr bwMode="auto">
            <a:xfrm flipH="1" flipV="1">
              <a:off x="7165902" y="3498689"/>
              <a:ext cx="107491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43"/>
            <p:cNvSpPr>
              <a:spLocks noChangeShapeType="1"/>
            </p:cNvSpPr>
            <p:nvPr/>
          </p:nvSpPr>
          <p:spPr bwMode="auto">
            <a:xfrm>
              <a:off x="8100392" y="3498689"/>
              <a:ext cx="9495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230"/>
            <p:cNvSpPr>
              <a:spLocks noChangeShapeType="1"/>
            </p:cNvSpPr>
            <p:nvPr/>
          </p:nvSpPr>
          <p:spPr bwMode="auto">
            <a:xfrm>
              <a:off x="7164287" y="2850616"/>
              <a:ext cx="818" cy="86641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227"/>
            <p:cNvSpPr>
              <a:spLocks noChangeShapeType="1"/>
            </p:cNvSpPr>
            <p:nvPr/>
          </p:nvSpPr>
          <p:spPr bwMode="auto">
            <a:xfrm>
              <a:off x="7380312" y="2850617"/>
              <a:ext cx="0" cy="86409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Text Box 235"/>
            <p:cNvSpPr txBox="1">
              <a:spLocks noChangeArrowheads="1"/>
            </p:cNvSpPr>
            <p:nvPr/>
          </p:nvSpPr>
          <p:spPr bwMode="auto">
            <a:xfrm>
              <a:off x="1157401" y="2706601"/>
              <a:ext cx="462271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A.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182" name="Text Box 235"/>
            <p:cNvSpPr txBox="1">
              <a:spLocks noChangeArrowheads="1"/>
            </p:cNvSpPr>
            <p:nvPr/>
          </p:nvSpPr>
          <p:spPr bwMode="auto">
            <a:xfrm>
              <a:off x="3965713" y="2706601"/>
              <a:ext cx="462271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solidFill>
                    <a:srgbClr val="FF0000"/>
                  </a:solidFill>
                  <a:latin typeface="+mn-ea"/>
                  <a:ea typeface="+mn-ea"/>
                </a:rPr>
                <a:t>B</a:t>
              </a:r>
              <a:r>
                <a:rPr lang="en-US" altLang="zh-CN" sz="1600" b="1" u="none" dirty="0">
                  <a:latin typeface="+mn-ea"/>
                  <a:ea typeface="+mn-ea"/>
                </a:rPr>
                <a:t>.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183" name="Text Box 235"/>
            <p:cNvSpPr txBox="1">
              <a:spLocks noChangeArrowheads="1"/>
            </p:cNvSpPr>
            <p:nvPr/>
          </p:nvSpPr>
          <p:spPr bwMode="auto">
            <a:xfrm>
              <a:off x="6228184" y="2706601"/>
              <a:ext cx="462271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C.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>
              <a:off x="1790840" y="3498689"/>
              <a:ext cx="2052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1789976" y="3210657"/>
              <a:ext cx="2052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Line 245"/>
            <p:cNvSpPr>
              <a:spLocks noChangeShapeType="1"/>
            </p:cNvSpPr>
            <p:nvPr/>
          </p:nvSpPr>
          <p:spPr bwMode="auto">
            <a:xfrm flipH="1" flipV="1">
              <a:off x="4486366" y="3210657"/>
              <a:ext cx="107491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245"/>
            <p:cNvSpPr>
              <a:spLocks noChangeShapeType="1"/>
            </p:cNvSpPr>
            <p:nvPr/>
          </p:nvSpPr>
          <p:spPr bwMode="auto">
            <a:xfrm flipH="1" flipV="1">
              <a:off x="4593857" y="3210657"/>
              <a:ext cx="107491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245"/>
            <p:cNvSpPr>
              <a:spLocks noChangeShapeType="1"/>
            </p:cNvSpPr>
            <p:nvPr/>
          </p:nvSpPr>
          <p:spPr bwMode="auto">
            <a:xfrm flipH="1" flipV="1">
              <a:off x="6739899" y="3210657"/>
              <a:ext cx="107491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245"/>
            <p:cNvSpPr>
              <a:spLocks noChangeShapeType="1"/>
            </p:cNvSpPr>
            <p:nvPr/>
          </p:nvSpPr>
          <p:spPr bwMode="auto">
            <a:xfrm flipH="1" flipV="1">
              <a:off x="6847390" y="3210657"/>
              <a:ext cx="107491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45"/>
            <p:cNvSpPr>
              <a:spLocks noChangeShapeType="1"/>
            </p:cNvSpPr>
            <p:nvPr/>
          </p:nvSpPr>
          <p:spPr bwMode="auto">
            <a:xfrm flipH="1" flipV="1">
              <a:off x="6955923" y="3210657"/>
              <a:ext cx="107491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245"/>
            <p:cNvSpPr>
              <a:spLocks noChangeShapeType="1"/>
            </p:cNvSpPr>
            <p:nvPr/>
          </p:nvSpPr>
          <p:spPr bwMode="auto">
            <a:xfrm flipH="1" flipV="1">
              <a:off x="7063414" y="3210657"/>
              <a:ext cx="107491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25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46"/>
          <p:cNvSpPr txBox="1">
            <a:spLocks noChangeArrowheads="1"/>
          </p:cNvSpPr>
          <p:nvPr/>
        </p:nvSpPr>
        <p:spPr bwMode="auto">
          <a:xfrm>
            <a:off x="179512" y="1935788"/>
            <a:ext cx="2952799" cy="257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*主存的组成：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18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*主存的参数：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结构确定的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用户确定的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800" b="1" u="none" dirty="0">
              <a:latin typeface="宋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694558" y="4646108"/>
            <a:ext cx="3253978" cy="634919"/>
            <a:chOff x="3478534" y="4645413"/>
            <a:chExt cx="3253978" cy="634919"/>
          </a:xfrm>
        </p:grpSpPr>
        <p:sp>
          <p:nvSpPr>
            <p:cNvPr id="61" name="Rectangle 98"/>
            <p:cNvSpPr>
              <a:spLocks noChangeArrowheads="1"/>
            </p:cNvSpPr>
            <p:nvPr/>
          </p:nvSpPr>
          <p:spPr bwMode="auto">
            <a:xfrm>
              <a:off x="3478534" y="4645413"/>
              <a:ext cx="732980" cy="619791"/>
            </a:xfrm>
            <a:prstGeom prst="rect">
              <a:avLst/>
            </a:prstGeom>
            <a:solidFill>
              <a:srgbClr val="CC6600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80"/>
            <p:cNvSpPr txBox="1">
              <a:spLocks noChangeArrowheads="1"/>
            </p:cNvSpPr>
            <p:nvPr/>
          </p:nvSpPr>
          <p:spPr bwMode="auto">
            <a:xfrm>
              <a:off x="5724128" y="4688434"/>
              <a:ext cx="1008384" cy="59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配置</a:t>
              </a:r>
              <a:r>
                <a:rPr lang="zh-CN" altLang="en-US" sz="1800" b="1" u="none" dirty="0">
                  <a:latin typeface="宋体" pitchFamily="2" charset="-122"/>
                </a:rPr>
                <a:t>容量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+mn-ea"/>
                  <a:ea typeface="+mn-ea"/>
                </a:rPr>
                <a:t>(</a:t>
              </a:r>
              <a:r>
                <a:rPr lang="en-US" altLang="zh-CN" sz="1800" b="1" i="1" u="none" dirty="0" err="1">
                  <a:solidFill>
                    <a:srgbClr val="990099"/>
                  </a:solidFill>
                  <a:latin typeface="+mn-lt"/>
                </a:rPr>
                <a:t>m</a:t>
              </a:r>
              <a:r>
                <a:rPr lang="en-US" altLang="zh-CN" sz="1800" b="1" u="none" dirty="0" err="1">
                  <a:latin typeface="+mn-ea"/>
                  <a:ea typeface="+mn-ea"/>
                </a:rPr>
                <a:t>×</a:t>
              </a:r>
              <a:r>
                <a:rPr lang="en-US" altLang="zh-CN" sz="1800" b="1" i="1" u="none" dirty="0" err="1">
                  <a:latin typeface="+mn-lt"/>
                </a:rPr>
                <a:t>w</a:t>
              </a:r>
              <a:r>
                <a:rPr lang="en-US" altLang="zh-CN" sz="1800" b="1" u="none" dirty="0">
                  <a:latin typeface="+mn-ea"/>
                  <a:ea typeface="+mn-ea"/>
                </a:rPr>
                <a:t>)</a:t>
              </a:r>
              <a:endParaRPr lang="en-US" altLang="zh-CN" sz="1800" b="1" i="1" u="none" dirty="0">
                <a:latin typeface="+mn-lt"/>
              </a:endParaRPr>
            </a:p>
          </p:txBody>
        </p:sp>
        <p:sp>
          <p:nvSpPr>
            <p:cNvPr id="63" name="Rectangle 99"/>
            <p:cNvSpPr>
              <a:spLocks noChangeArrowheads="1"/>
            </p:cNvSpPr>
            <p:nvPr/>
          </p:nvSpPr>
          <p:spPr bwMode="auto">
            <a:xfrm>
              <a:off x="4285581" y="4653137"/>
              <a:ext cx="1366837" cy="612068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右大括号 63"/>
            <p:cNvSpPr/>
            <p:nvPr/>
          </p:nvSpPr>
          <p:spPr bwMode="auto">
            <a:xfrm>
              <a:off x="5685759" y="4653136"/>
              <a:ext cx="71412" cy="612068"/>
            </a:xfrm>
            <a:prstGeom prst="rightBrace">
              <a:avLst>
                <a:gd name="adj1" fmla="val 28543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BA2D-1F09-4DD1-BA74-3BE1ACE7636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838200" y="313492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u="none" dirty="0">
                <a:latin typeface="宋体" pitchFamily="2" charset="-122"/>
              </a:rPr>
              <a:t>§3.3 </a:t>
            </a:r>
            <a:r>
              <a:rPr lang="zh-CN" altLang="en-US" sz="2800" b="1" u="none" dirty="0">
                <a:latin typeface="宋体" pitchFamily="2" charset="-122"/>
              </a:rPr>
              <a:t>主存储器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179388" y="145516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一、主存的组成</a:t>
            </a:r>
            <a:endParaRPr lang="zh-CN" altLang="en-US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9" name="Text Box 55"/>
          <p:cNvSpPr txBox="1">
            <a:spLocks noChangeArrowheads="1"/>
          </p:cNvSpPr>
          <p:nvPr/>
        </p:nvSpPr>
        <p:spPr bwMode="auto">
          <a:xfrm>
            <a:off x="971352" y="1924089"/>
            <a:ext cx="7993262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</a:t>
            </a:r>
            <a:r>
              <a:rPr lang="en-US" altLang="zh-CN" b="1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，所有参数均已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给定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800" b="1" u="none" dirty="0">
                <a:latin typeface="宋体" pitchFamily="2" charset="-122"/>
              </a:rPr>
              <a:t>              </a:t>
            </a:r>
            <a:r>
              <a:rPr lang="zh-CN" altLang="en-US" sz="1800" u="none" dirty="0">
                <a:latin typeface="宋体" pitchFamily="2" charset="-122"/>
              </a:rPr>
              <a:t>│     └</a:t>
            </a:r>
            <a:r>
              <a:rPr lang="zh-CN" altLang="en-US" sz="1800" b="1" u="none" dirty="0">
                <a:latin typeface="宋体" pitchFamily="2" charset="-122"/>
              </a:rPr>
              <a:t>←速度快 </a:t>
            </a:r>
            <a:r>
              <a:rPr lang="en-US" altLang="zh-CN" sz="1800" b="1" u="none" dirty="0">
                <a:latin typeface="宋体" pitchFamily="2" charset="-122"/>
              </a:rPr>
              <a:t>             </a:t>
            </a:r>
            <a:r>
              <a:rPr lang="zh-CN" altLang="en-US" sz="1800" u="none" dirty="0">
                <a:latin typeface="宋体" pitchFamily="2" charset="-122"/>
              </a:rPr>
              <a:t>└←</a:t>
            </a:r>
            <a:r>
              <a:rPr lang="zh-CN" altLang="en-US" sz="1800" b="1" u="none" dirty="0">
                <a:latin typeface="宋体" pitchFamily="2" charset="-122"/>
              </a:rPr>
              <a:t>结构和用户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800" b="1" u="none" dirty="0">
                <a:latin typeface="宋体" pitchFamily="2" charset="-122"/>
              </a:rPr>
              <a:t>          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←启动时需要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40" name="Text Box 746"/>
          <p:cNvSpPr txBox="1">
            <a:spLocks noChangeArrowheads="1"/>
          </p:cNvSpPr>
          <p:nvPr/>
        </p:nvSpPr>
        <p:spPr bwMode="auto">
          <a:xfrm>
            <a:off x="2843808" y="3386550"/>
            <a:ext cx="61208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spc="-30" dirty="0">
                <a:latin typeface="+mn-ea"/>
                <a:ea typeface="+mn-ea"/>
              </a:rPr>
              <a:t>主存单元长度、主存地址空间</a:t>
            </a:r>
            <a:r>
              <a:rPr lang="en-US" altLang="zh-CN" sz="1800" b="1" u="none" spc="-30" dirty="0">
                <a:latin typeface="+mn-ea"/>
                <a:ea typeface="+mn-ea"/>
              </a:rPr>
              <a:t>(</a:t>
            </a:r>
            <a:r>
              <a:rPr lang="zh-CN" altLang="en-US" sz="1800" b="1" u="none" spc="-30" dirty="0">
                <a:latin typeface="+mn-ea"/>
                <a:ea typeface="+mn-ea"/>
              </a:rPr>
              <a:t>＝</a:t>
            </a:r>
            <a:r>
              <a:rPr lang="en-US" altLang="zh-CN" sz="1800" b="1" u="none" spc="-30" dirty="0">
                <a:latin typeface="+mn-ea"/>
                <a:ea typeface="+mn-ea"/>
              </a:rPr>
              <a:t>CPU</a:t>
            </a:r>
            <a:r>
              <a:rPr lang="zh-CN" altLang="en-US" sz="1800" b="1" u="none" spc="-30" dirty="0">
                <a:latin typeface="+mn-ea"/>
                <a:ea typeface="+mn-ea"/>
              </a:rPr>
              <a:t>可寻址空间</a:t>
            </a:r>
            <a:r>
              <a:rPr lang="en-US" altLang="zh-CN" sz="1800" b="1" u="none" spc="-30" dirty="0">
                <a:latin typeface="+mn-ea"/>
                <a:ea typeface="+mn-ea"/>
              </a:rPr>
              <a:t>)</a:t>
            </a:r>
            <a:endParaRPr lang="en-US" altLang="zh-CN" sz="2000" u="none" spc="-30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配置的主存单元个数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5" name="Text Box 526"/>
          <p:cNvSpPr txBox="1">
            <a:spLocks noChangeArrowheads="1"/>
          </p:cNvSpPr>
          <p:nvPr/>
        </p:nvSpPr>
        <p:spPr bwMode="auto">
          <a:xfrm>
            <a:off x="179512" y="909881"/>
            <a:ext cx="8785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u="none" dirty="0">
                <a:latin typeface="+mn-ea"/>
                <a:ea typeface="+mn-ea"/>
              </a:rPr>
              <a:t>主存</a:t>
            </a:r>
            <a:r>
              <a:rPr lang="zh-CN" altLang="en-US" sz="2200" b="1" u="none" dirty="0">
                <a:latin typeface="宋体" pitchFamily="2" charset="-122"/>
              </a:rPr>
              <a:t>逻辑设计，主存与</a:t>
            </a:r>
            <a:r>
              <a:rPr lang="en-US" altLang="zh-CN" sz="2200" b="1" u="none" dirty="0">
                <a:latin typeface="宋体" pitchFamily="2" charset="-122"/>
              </a:rPr>
              <a:t>CPU</a:t>
            </a:r>
            <a:r>
              <a:rPr lang="zh-CN" altLang="en-US" sz="2200" b="1" u="none" dirty="0">
                <a:latin typeface="宋体" pitchFamily="2" charset="-122"/>
              </a:rPr>
              <a:t>连接，提高访存速度的技术</a:t>
            </a:r>
            <a:endParaRPr lang="en-US" altLang="zh-CN" sz="2200" b="1" u="none" dirty="0">
              <a:latin typeface="+mn-ea"/>
              <a:ea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195736" y="4365104"/>
            <a:ext cx="5904656" cy="1872208"/>
            <a:chOff x="1979712" y="4364409"/>
            <a:chExt cx="5904656" cy="1872208"/>
          </a:xfrm>
        </p:grpSpPr>
        <p:sp>
          <p:nvSpPr>
            <p:cNvPr id="37" name="Text Box 127"/>
            <p:cNvSpPr txBox="1">
              <a:spLocks noChangeArrowheads="1"/>
            </p:cNvSpPr>
            <p:nvPr/>
          </p:nvSpPr>
          <p:spPr bwMode="auto">
            <a:xfrm>
              <a:off x="2874938" y="5949280"/>
              <a:ext cx="140858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rgbClr val="CC3300"/>
                  </a:solidFill>
                  <a:latin typeface="宋体" pitchFamily="2" charset="-122"/>
                </a:rPr>
                <a:t>主存地址位数</a:t>
              </a:r>
            </a:p>
          </p:txBody>
        </p:sp>
        <p:sp>
          <p:nvSpPr>
            <p:cNvPr id="38" name="Rectangle 104"/>
            <p:cNvSpPr>
              <a:spLocks noChangeArrowheads="1"/>
            </p:cNvSpPr>
            <p:nvPr/>
          </p:nvSpPr>
          <p:spPr bwMode="auto">
            <a:xfrm>
              <a:off x="4283968" y="4652549"/>
              <a:ext cx="1368425" cy="1212639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180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2000" u="none" dirty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u="none" baseline="-25000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2000" u="none" dirty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  <a:endParaRPr lang="zh-CN" altLang="en-US" sz="1800" u="none" dirty="0">
                <a:latin typeface="+mn-ea"/>
                <a:ea typeface="+mn-ea"/>
              </a:endParaRPr>
            </a:p>
          </p:txBody>
        </p:sp>
        <p:sp>
          <p:nvSpPr>
            <p:cNvPr id="39" name="Text Box 105"/>
            <p:cNvSpPr txBox="1">
              <a:spLocks noChangeArrowheads="1"/>
            </p:cNvSpPr>
            <p:nvPr/>
          </p:nvSpPr>
          <p:spPr bwMode="auto">
            <a:xfrm>
              <a:off x="4283696" y="4364409"/>
              <a:ext cx="1367978" cy="288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i="1" u="none" baseline="-20000" dirty="0">
                  <a:latin typeface="+mn-lt"/>
                </a:rPr>
                <a:t>w</a:t>
              </a:r>
              <a:r>
                <a:rPr lang="en-US" altLang="zh-CN" sz="1800" b="1" u="none" baseline="-20000" dirty="0">
                  <a:latin typeface="宋体" pitchFamily="2" charset="-122"/>
                </a:rPr>
                <a:t>-1 </a:t>
              </a:r>
              <a:r>
                <a:rPr lang="en-US" altLang="zh-CN" sz="1800" b="1" u="none" dirty="0"/>
                <a:t>   …   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1" name="Line 108"/>
            <p:cNvSpPr>
              <a:spLocks noChangeShapeType="1"/>
            </p:cNvSpPr>
            <p:nvPr/>
          </p:nvSpPr>
          <p:spPr bwMode="auto">
            <a:xfrm>
              <a:off x="4283249" y="5661248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09"/>
            <p:cNvSpPr>
              <a:spLocks noChangeShapeType="1"/>
            </p:cNvSpPr>
            <p:nvPr/>
          </p:nvSpPr>
          <p:spPr bwMode="auto">
            <a:xfrm>
              <a:off x="4571554" y="5661248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10"/>
            <p:cNvSpPr>
              <a:spLocks noChangeShapeType="1"/>
            </p:cNvSpPr>
            <p:nvPr/>
          </p:nvSpPr>
          <p:spPr bwMode="auto">
            <a:xfrm>
              <a:off x="5363642" y="5661248"/>
              <a:ext cx="0" cy="216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2"/>
            <p:cNvSpPr txBox="1">
              <a:spLocks noChangeArrowheads="1"/>
            </p:cNvSpPr>
            <p:nvPr/>
          </p:nvSpPr>
          <p:spPr bwMode="auto">
            <a:xfrm>
              <a:off x="2195736" y="4544913"/>
              <a:ext cx="647626" cy="1548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主存地址空间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en-US" altLang="zh-CN" sz="1600" b="1" u="none" dirty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可寻址空间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45" name="Text Box 114"/>
            <p:cNvSpPr txBox="1">
              <a:spLocks noChangeArrowheads="1"/>
            </p:cNvSpPr>
            <p:nvPr/>
          </p:nvSpPr>
          <p:spPr bwMode="auto">
            <a:xfrm>
              <a:off x="4283522" y="5949280"/>
              <a:ext cx="136785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chemeClr val="accent2"/>
                  </a:solidFill>
                  <a:latin typeface="宋体" pitchFamily="2" charset="-122"/>
                </a:rPr>
                <a:t>主存单元长度</a:t>
              </a:r>
            </a:p>
          </p:txBody>
        </p:sp>
        <p:sp>
          <p:nvSpPr>
            <p:cNvPr id="46" name="Line 116"/>
            <p:cNvSpPr>
              <a:spLocks noChangeShapeType="1"/>
            </p:cNvSpPr>
            <p:nvPr/>
          </p:nvSpPr>
          <p:spPr bwMode="auto">
            <a:xfrm flipV="1">
              <a:off x="4283250" y="4866261"/>
              <a:ext cx="1368424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128"/>
            <p:cNvSpPr txBox="1">
              <a:spLocks noChangeArrowheads="1"/>
            </p:cNvSpPr>
            <p:nvPr/>
          </p:nvSpPr>
          <p:spPr bwMode="auto">
            <a:xfrm>
              <a:off x="2982318" y="4364409"/>
              <a:ext cx="1260474" cy="286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i="1" u="none" baseline="-20000" dirty="0">
                  <a:latin typeface="+mn-lt"/>
                </a:rPr>
                <a:t>n</a:t>
              </a:r>
              <a:r>
                <a:rPr lang="en-US" altLang="zh-CN" sz="1800" b="1" u="none" baseline="-20000" dirty="0">
                  <a:latin typeface="宋体" pitchFamily="2" charset="-122"/>
                </a:rPr>
                <a:t>-1</a:t>
              </a:r>
              <a:r>
                <a:rPr lang="en-US" altLang="zh-CN" sz="1800" b="1" u="none" dirty="0"/>
                <a:t>          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50" name="AutoShape 28"/>
            <p:cNvSpPr>
              <a:spLocks/>
            </p:cNvSpPr>
            <p:nvPr/>
          </p:nvSpPr>
          <p:spPr bwMode="auto">
            <a:xfrm rot="16200000">
              <a:off x="4931085" y="5248761"/>
              <a:ext cx="73026" cy="1368153"/>
            </a:xfrm>
            <a:prstGeom prst="rightBrace">
              <a:avLst>
                <a:gd name="adj1" fmla="val 3102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AutoShape 41"/>
            <p:cNvSpPr>
              <a:spLocks/>
            </p:cNvSpPr>
            <p:nvPr/>
          </p:nvSpPr>
          <p:spPr bwMode="auto">
            <a:xfrm rot="16200000">
              <a:off x="3560402" y="5318238"/>
              <a:ext cx="73028" cy="1229197"/>
            </a:xfrm>
            <a:prstGeom prst="rightBrace">
              <a:avLst>
                <a:gd name="adj1" fmla="val 179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117"/>
            <p:cNvSpPr>
              <a:spLocks noChangeShapeType="1"/>
            </p:cNvSpPr>
            <p:nvPr/>
          </p:nvSpPr>
          <p:spPr bwMode="auto">
            <a:xfrm>
              <a:off x="4571554" y="4653136"/>
              <a:ext cx="0" cy="214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18"/>
            <p:cNvSpPr>
              <a:spLocks noChangeShapeType="1"/>
            </p:cNvSpPr>
            <p:nvPr/>
          </p:nvSpPr>
          <p:spPr bwMode="auto">
            <a:xfrm>
              <a:off x="5364088" y="4664634"/>
              <a:ext cx="0" cy="2016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121"/>
            <p:cNvSpPr txBox="1">
              <a:spLocks noChangeArrowheads="1"/>
            </p:cNvSpPr>
            <p:nvPr/>
          </p:nvSpPr>
          <p:spPr bwMode="auto">
            <a:xfrm>
              <a:off x="2982316" y="4653136"/>
              <a:ext cx="1229198" cy="1224137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0…00……0</a:t>
              </a:r>
            </a:p>
            <a:p>
              <a:pPr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 …  ……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0…01……1 0…10……0</a:t>
              </a:r>
            </a:p>
            <a:p>
              <a:pPr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 …  ……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1…11……1</a:t>
              </a:r>
            </a:p>
          </p:txBody>
        </p:sp>
        <p:sp>
          <p:nvSpPr>
            <p:cNvPr id="55" name="Text Box 80"/>
            <p:cNvSpPr txBox="1">
              <a:spLocks noChangeArrowheads="1"/>
            </p:cNvSpPr>
            <p:nvPr/>
          </p:nvSpPr>
          <p:spPr bwMode="auto">
            <a:xfrm>
              <a:off x="6876256" y="5045575"/>
              <a:ext cx="1008112" cy="543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最大</a:t>
              </a:r>
              <a:r>
                <a:rPr lang="zh-CN" altLang="en-US" sz="1800" b="1" u="none" dirty="0">
                  <a:latin typeface="宋体" pitchFamily="2" charset="-122"/>
                </a:rPr>
                <a:t>容量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  <a:r>
                <a:rPr lang="en-US" altLang="zh-CN" sz="1800" b="1" i="1" u="none" baseline="30000" dirty="0">
                  <a:solidFill>
                    <a:srgbClr val="FF3399"/>
                  </a:solidFill>
                  <a:latin typeface="+mn-lt"/>
                </a:rPr>
                <a:t>n</a:t>
              </a:r>
              <a:r>
                <a:rPr lang="en-US" altLang="zh-CN" sz="1800" b="1" u="none" dirty="0">
                  <a:latin typeface="+mn-ea"/>
                </a:rPr>
                <a:t>×</a:t>
              </a:r>
              <a:r>
                <a:rPr lang="en-US" altLang="zh-CN" sz="1800" b="1" i="1" u="none" dirty="0"/>
                <a:t>w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 flipV="1">
              <a:off x="1979712" y="6131960"/>
              <a:ext cx="895226" cy="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57" name="直接箭头连接符 67"/>
            <p:cNvCxnSpPr/>
            <p:nvPr/>
          </p:nvCxnSpPr>
          <p:spPr bwMode="auto">
            <a:xfrm rot="5400000">
              <a:off x="1723056" y="5629873"/>
              <a:ext cx="758745" cy="245432"/>
            </a:xfrm>
            <a:prstGeom prst="bentConnector3">
              <a:avLst>
                <a:gd name="adj1" fmla="val -1470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58" name="左大括号 57"/>
            <p:cNvSpPr/>
            <p:nvPr/>
          </p:nvSpPr>
          <p:spPr bwMode="auto">
            <a:xfrm>
              <a:off x="2843808" y="4664634"/>
              <a:ext cx="72008" cy="1212638"/>
            </a:xfrm>
            <a:prstGeom prst="leftBrace">
              <a:avLst>
                <a:gd name="adj1" fmla="val 28543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右大括号 58"/>
            <p:cNvSpPr/>
            <p:nvPr/>
          </p:nvSpPr>
          <p:spPr bwMode="auto">
            <a:xfrm>
              <a:off x="6804248" y="4683391"/>
              <a:ext cx="72008" cy="1193881"/>
            </a:xfrm>
            <a:prstGeom prst="rightBrace">
              <a:avLst>
                <a:gd name="adj1" fmla="val 28543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444421" grpId="0" animBg="1"/>
      <p:bldP spid="9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D5FA-BB7C-412B-ABE4-4081FA5F943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46491" name="Text Box 27"/>
          <p:cNvSpPr txBox="1">
            <a:spLocks noChangeArrowheads="1"/>
          </p:cNvSpPr>
          <p:nvPr/>
        </p:nvSpPr>
        <p:spPr bwMode="auto">
          <a:xfrm>
            <a:off x="179388" y="447055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b="1" u="none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二、主存的逻辑设计</a:t>
            </a:r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179388" y="37134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的容量扩展方法：</a:t>
            </a:r>
            <a:r>
              <a:rPr lang="zh-CN" altLang="en-US" b="1" u="none" dirty="0">
                <a:latin typeface="宋体" pitchFamily="2" charset="-122"/>
              </a:rPr>
              <a:t>位扩展法、字扩展法、字位扩展法</a:t>
            </a:r>
            <a:endParaRPr lang="zh-CN" altLang="en-US" b="1" u="none" dirty="0"/>
          </a:p>
        </p:txBody>
      </p:sp>
      <p:sp>
        <p:nvSpPr>
          <p:cNvPr id="446496" name="Text Box 32"/>
          <p:cNvSpPr txBox="1">
            <a:spLocks noChangeArrowheads="1"/>
          </p:cNvSpPr>
          <p:nvPr/>
        </p:nvSpPr>
        <p:spPr bwMode="auto">
          <a:xfrm>
            <a:off x="179388" y="4289464"/>
            <a:ext cx="8785225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、位扩展法 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又称位并联法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>
                <a:latin typeface="宋体" pitchFamily="2" charset="-122"/>
              </a:rPr>
              <a:t>扩展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存储字长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存储字数不变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芯片连接：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446522" name="Text Box 58"/>
          <p:cNvSpPr txBox="1">
            <a:spLocks noChangeArrowheads="1"/>
          </p:cNvSpPr>
          <p:nvPr/>
        </p:nvSpPr>
        <p:spPr bwMode="auto">
          <a:xfrm>
            <a:off x="2123728" y="5225568"/>
            <a:ext cx="55446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各芯片的</a:t>
            </a:r>
            <a:r>
              <a:rPr lang="zh-CN" altLang="en-US" b="1" dirty="0">
                <a:latin typeface="宋体" pitchFamily="2" charset="-122"/>
              </a:rPr>
              <a:t>数据引脚</a:t>
            </a:r>
            <a:r>
              <a:rPr lang="zh-CN" altLang="en-US" b="1" u="none" dirty="0">
                <a:latin typeface="宋体" pitchFamily="2" charset="-122"/>
              </a:rPr>
              <a:t>连接不同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组成存储字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179388" y="980728"/>
            <a:ext cx="87851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ROM/RAM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芯片的现状：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容量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u="none" dirty="0">
                <a:latin typeface="宋体" pitchFamily="2" charset="-122"/>
              </a:rPr>
              <a:t>＝</a:t>
            </a:r>
            <a:r>
              <a:rPr lang="zh-CN" altLang="en-US" sz="2200" b="1" u="none" dirty="0"/>
              <a:t>存储单元长度</a:t>
            </a:r>
            <a:r>
              <a:rPr lang="en-US" altLang="zh-CN" sz="2200" b="1" u="none" dirty="0"/>
              <a:t>×</a:t>
            </a:r>
            <a:r>
              <a:rPr lang="zh-CN" altLang="en-US" sz="2200" b="1" u="none" dirty="0"/>
              <a:t>存储单元个数</a:t>
            </a:r>
            <a:r>
              <a:rPr lang="en-US" altLang="zh-CN" sz="2200" b="1" u="none" dirty="0">
                <a:latin typeface="宋体" pitchFamily="2" charset="-122"/>
              </a:rPr>
              <a:t>＝</a:t>
            </a:r>
            <a:r>
              <a:rPr lang="zh-CN" altLang="en-US" sz="2200" b="1" u="none" dirty="0">
                <a:latin typeface="宋体" pitchFamily="2" charset="-122"/>
              </a:rPr>
              <a:t>存储字长</a:t>
            </a:r>
            <a:r>
              <a:rPr lang="en-US" altLang="zh-CN" sz="2200" b="1" u="none" dirty="0">
                <a:latin typeface="宋体" pitchFamily="2" charset="-122"/>
              </a:rPr>
              <a:t>×</a:t>
            </a:r>
            <a:r>
              <a:rPr lang="zh-CN" altLang="en-US" sz="2200" b="1" u="none" dirty="0">
                <a:latin typeface="宋体" pitchFamily="2" charset="-122"/>
              </a:rPr>
              <a:t>存储字数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现状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芯片规格有限                   </a:t>
            </a:r>
            <a:r>
              <a:rPr lang="zh-CN" altLang="en-US" sz="1800" b="1" u="none" dirty="0">
                <a:latin typeface="宋体" pitchFamily="2" charset="-122"/>
              </a:rPr>
              <a:t>←销量</a:t>
            </a:r>
            <a:r>
              <a:rPr lang="en-US" altLang="zh-CN" sz="1800" b="1" u="none" dirty="0">
                <a:latin typeface="宋体" pitchFamily="2" charset="-122"/>
              </a:rPr>
              <a:t>-</a:t>
            </a:r>
            <a:r>
              <a:rPr lang="zh-CN" altLang="en-US" sz="1800" b="1" u="none" dirty="0">
                <a:latin typeface="宋体" pitchFamily="2" charset="-122"/>
              </a:rPr>
              <a:t>成本的平衡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主存逻辑设计的方法：</a:t>
            </a:r>
            <a:endParaRPr lang="zh-CN" altLang="en-US" b="1" u="none" dirty="0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179512" y="2775659"/>
            <a:ext cx="87129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用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RAM(SRAM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en-US" altLang="zh-CN" b="1" u="none" dirty="0">
                <a:latin typeface="宋体" pitchFamily="2" charset="-122"/>
              </a:rPr>
              <a:t>DRAM)</a:t>
            </a:r>
            <a:r>
              <a:rPr lang="zh-CN" altLang="en-US" b="1" u="none" dirty="0">
                <a:latin typeface="宋体" pitchFamily="2" charset="-122"/>
              </a:rPr>
              <a:t>芯片进行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容量扩展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实现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指定的</a:t>
            </a:r>
            <a:r>
              <a:rPr lang="zh-CN" altLang="en-US" b="1" u="none" dirty="0">
                <a:latin typeface="宋体" pitchFamily="2" charset="-122"/>
              </a:rPr>
              <a:t>存储单元长度及存储单元个数</a:t>
            </a:r>
            <a:endParaRPr lang="zh-CN" altLang="en-US" b="1" u="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5" grpId="0"/>
      <p:bldP spid="446496" grpId="0"/>
      <p:bldP spid="44652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C166-C114-464C-917A-2E48B45D7E5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79388" y="47667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1K×1b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1K×4b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grpSp>
        <p:nvGrpSpPr>
          <p:cNvPr id="447701" name="Group 213"/>
          <p:cNvGrpSpPr>
            <a:grpSpLocks/>
          </p:cNvGrpSpPr>
          <p:nvPr/>
        </p:nvGrpSpPr>
        <p:grpSpPr bwMode="auto">
          <a:xfrm>
            <a:off x="1979613" y="4005064"/>
            <a:ext cx="5837238" cy="2017713"/>
            <a:chOff x="1247" y="2477"/>
            <a:chExt cx="3677" cy="1271"/>
          </a:xfrm>
        </p:grpSpPr>
        <p:sp>
          <p:nvSpPr>
            <p:cNvPr id="447674" name="Rectangle 186"/>
            <p:cNvSpPr>
              <a:spLocks noChangeArrowheads="1"/>
            </p:cNvSpPr>
            <p:nvPr/>
          </p:nvSpPr>
          <p:spPr bwMode="auto">
            <a:xfrm>
              <a:off x="1791" y="2477"/>
              <a:ext cx="3133" cy="12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675" name="Text Box 187"/>
            <p:cNvSpPr txBox="1">
              <a:spLocks noChangeArrowheads="1"/>
            </p:cNvSpPr>
            <p:nvPr/>
          </p:nvSpPr>
          <p:spPr bwMode="auto">
            <a:xfrm>
              <a:off x="1247" y="2477"/>
              <a:ext cx="40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FF3399"/>
                  </a:solidFill>
                  <a:latin typeface="宋体" pitchFamily="2" charset="-122"/>
                </a:rPr>
                <a:t>4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47676" name="Text Box 188"/>
            <p:cNvSpPr txBox="1">
              <a:spLocks noChangeArrowheads="1"/>
            </p:cNvSpPr>
            <p:nvPr/>
          </p:nvSpPr>
          <p:spPr bwMode="auto">
            <a:xfrm>
              <a:off x="1292" y="3158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7677" name="Group 189"/>
            <p:cNvGrpSpPr>
              <a:grpSpLocks/>
            </p:cNvGrpSpPr>
            <p:nvPr/>
          </p:nvGrpSpPr>
          <p:grpSpPr bwMode="auto">
            <a:xfrm>
              <a:off x="1429" y="3339"/>
              <a:ext cx="181" cy="136"/>
              <a:chOff x="657" y="1389"/>
              <a:chExt cx="181" cy="136"/>
            </a:xfrm>
          </p:grpSpPr>
          <p:sp>
            <p:nvSpPr>
              <p:cNvPr id="447678" name="Text Box 190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7679" name="Line 191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80" name="Text Box 192"/>
            <p:cNvSpPr txBox="1">
              <a:spLocks noChangeArrowheads="1"/>
            </p:cNvSpPr>
            <p:nvPr/>
          </p:nvSpPr>
          <p:spPr bwMode="auto">
            <a:xfrm>
              <a:off x="1881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82" name="Line 194"/>
            <p:cNvSpPr>
              <a:spLocks noChangeShapeType="1"/>
            </p:cNvSpPr>
            <p:nvPr/>
          </p:nvSpPr>
          <p:spPr bwMode="auto">
            <a:xfrm flipV="1">
              <a:off x="1655" y="2568"/>
              <a:ext cx="136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3" name="Line 195"/>
            <p:cNvSpPr>
              <a:spLocks noChangeShapeType="1"/>
            </p:cNvSpPr>
            <p:nvPr/>
          </p:nvSpPr>
          <p:spPr bwMode="auto">
            <a:xfrm flipV="1">
              <a:off x="1655" y="3158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4" name="Line 196"/>
            <p:cNvSpPr>
              <a:spLocks noChangeShapeType="1"/>
            </p:cNvSpPr>
            <p:nvPr/>
          </p:nvSpPr>
          <p:spPr bwMode="auto">
            <a:xfrm flipV="1">
              <a:off x="1655" y="3204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5" name="Line 197"/>
            <p:cNvSpPr>
              <a:spLocks noChangeShapeType="1"/>
            </p:cNvSpPr>
            <p:nvPr/>
          </p:nvSpPr>
          <p:spPr bwMode="auto">
            <a:xfrm flipV="1">
              <a:off x="1655" y="3294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6" name="Line 198"/>
            <p:cNvSpPr>
              <a:spLocks noChangeShapeType="1"/>
            </p:cNvSpPr>
            <p:nvPr/>
          </p:nvSpPr>
          <p:spPr bwMode="auto">
            <a:xfrm flipV="1">
              <a:off x="1655" y="3249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7" name="Line 199"/>
            <p:cNvSpPr>
              <a:spLocks noChangeShapeType="1"/>
            </p:cNvSpPr>
            <p:nvPr/>
          </p:nvSpPr>
          <p:spPr bwMode="auto">
            <a:xfrm flipV="1">
              <a:off x="1655" y="3434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8" name="Line 200"/>
            <p:cNvSpPr>
              <a:spLocks noChangeShapeType="1"/>
            </p:cNvSpPr>
            <p:nvPr/>
          </p:nvSpPr>
          <p:spPr bwMode="auto">
            <a:xfrm flipV="1">
              <a:off x="1655" y="3571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7696" name="Group 208"/>
            <p:cNvGrpSpPr>
              <a:grpSpLocks/>
            </p:cNvGrpSpPr>
            <p:nvPr/>
          </p:nvGrpSpPr>
          <p:grpSpPr bwMode="auto">
            <a:xfrm>
              <a:off x="1338" y="3475"/>
              <a:ext cx="272" cy="136"/>
              <a:chOff x="1338" y="3475"/>
              <a:chExt cx="272" cy="136"/>
            </a:xfrm>
          </p:grpSpPr>
          <p:sp>
            <p:nvSpPr>
              <p:cNvPr id="447691" name="Text Box 203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</a:p>
            </p:txBody>
          </p:sp>
          <p:sp>
            <p:nvSpPr>
              <p:cNvPr id="447692" name="Line 204"/>
              <p:cNvSpPr>
                <a:spLocks noChangeShapeType="1"/>
              </p:cNvSpPr>
              <p:nvPr/>
            </p:nvSpPr>
            <p:spPr bwMode="auto">
              <a:xfrm>
                <a:off x="1365" y="3493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93" name="Text Box 205"/>
            <p:cNvSpPr txBox="1">
              <a:spLocks noChangeArrowheads="1"/>
            </p:cNvSpPr>
            <p:nvPr/>
          </p:nvSpPr>
          <p:spPr bwMode="auto">
            <a:xfrm>
              <a:off x="2654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94" name="Text Box 206"/>
            <p:cNvSpPr txBox="1">
              <a:spLocks noChangeArrowheads="1"/>
            </p:cNvSpPr>
            <p:nvPr/>
          </p:nvSpPr>
          <p:spPr bwMode="auto">
            <a:xfrm>
              <a:off x="3424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95" name="Text Box 207"/>
            <p:cNvSpPr txBox="1">
              <a:spLocks noChangeArrowheads="1"/>
            </p:cNvSpPr>
            <p:nvPr/>
          </p:nvSpPr>
          <p:spPr bwMode="auto">
            <a:xfrm>
              <a:off x="4195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grpSp>
          <p:nvGrpSpPr>
            <p:cNvPr id="447697" name="Group 209"/>
            <p:cNvGrpSpPr>
              <a:grpSpLocks/>
            </p:cNvGrpSpPr>
            <p:nvPr/>
          </p:nvGrpSpPr>
          <p:grpSpPr bwMode="auto">
            <a:xfrm>
              <a:off x="1338" y="3611"/>
              <a:ext cx="272" cy="136"/>
              <a:chOff x="1338" y="3475"/>
              <a:chExt cx="272" cy="136"/>
            </a:xfrm>
          </p:grpSpPr>
          <p:sp>
            <p:nvSpPr>
              <p:cNvPr id="447698" name="Text Box 210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</a:p>
            </p:txBody>
          </p:sp>
          <p:sp>
            <p:nvSpPr>
              <p:cNvPr id="447699" name="Line 211"/>
              <p:cNvSpPr>
                <a:spLocks noChangeShapeType="1"/>
              </p:cNvSpPr>
              <p:nvPr/>
            </p:nvSpPr>
            <p:spPr bwMode="auto">
              <a:xfrm>
                <a:off x="1365" y="3493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700" name="Line 212"/>
            <p:cNvSpPr>
              <a:spLocks noChangeShapeType="1"/>
            </p:cNvSpPr>
            <p:nvPr/>
          </p:nvSpPr>
          <p:spPr bwMode="auto">
            <a:xfrm flipV="1">
              <a:off x="1655" y="3707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67" name="Group 279"/>
          <p:cNvGrpSpPr>
            <a:grpSpLocks/>
          </p:cNvGrpSpPr>
          <p:nvPr/>
        </p:nvGrpSpPr>
        <p:grpSpPr bwMode="auto">
          <a:xfrm>
            <a:off x="2843213" y="4149874"/>
            <a:ext cx="4824412" cy="1809750"/>
            <a:chOff x="1791" y="2568"/>
            <a:chExt cx="3039" cy="1140"/>
          </a:xfrm>
        </p:grpSpPr>
        <p:sp>
          <p:nvSpPr>
            <p:cNvPr id="447704" name="Line 216"/>
            <p:cNvSpPr>
              <a:spLocks noChangeShapeType="1"/>
            </p:cNvSpPr>
            <p:nvPr/>
          </p:nvSpPr>
          <p:spPr bwMode="auto">
            <a:xfrm>
              <a:off x="1792" y="3158"/>
              <a:ext cx="290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5" name="Line 217"/>
            <p:cNvSpPr>
              <a:spLocks noChangeShapeType="1"/>
            </p:cNvSpPr>
            <p:nvPr/>
          </p:nvSpPr>
          <p:spPr bwMode="auto">
            <a:xfrm>
              <a:off x="1791" y="3432"/>
              <a:ext cx="2767" cy="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6" name="Line 218"/>
            <p:cNvSpPr>
              <a:spLocks noChangeShapeType="1"/>
            </p:cNvSpPr>
            <p:nvPr/>
          </p:nvSpPr>
          <p:spPr bwMode="auto">
            <a:xfrm flipV="1">
              <a:off x="1791" y="2568"/>
              <a:ext cx="263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7" name="Line 219"/>
            <p:cNvSpPr>
              <a:spLocks noChangeShapeType="1"/>
            </p:cNvSpPr>
            <p:nvPr/>
          </p:nvSpPr>
          <p:spPr bwMode="auto">
            <a:xfrm flipV="1">
              <a:off x="1791" y="3570"/>
              <a:ext cx="2949" cy="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8" name="Line 220"/>
            <p:cNvSpPr>
              <a:spLocks noChangeShapeType="1"/>
            </p:cNvSpPr>
            <p:nvPr/>
          </p:nvSpPr>
          <p:spPr bwMode="auto">
            <a:xfrm flipH="1">
              <a:off x="2064" y="3069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9" name="Line 221"/>
            <p:cNvSpPr>
              <a:spLocks noChangeShapeType="1"/>
            </p:cNvSpPr>
            <p:nvPr/>
          </p:nvSpPr>
          <p:spPr bwMode="auto">
            <a:xfrm flipH="1">
              <a:off x="2245" y="3067"/>
              <a:ext cx="0" cy="36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0" name="Line 222"/>
            <p:cNvSpPr>
              <a:spLocks noChangeShapeType="1"/>
            </p:cNvSpPr>
            <p:nvPr/>
          </p:nvSpPr>
          <p:spPr bwMode="auto">
            <a:xfrm>
              <a:off x="2382" y="2976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2" name="Line 224"/>
            <p:cNvSpPr>
              <a:spLocks noChangeShapeType="1"/>
            </p:cNvSpPr>
            <p:nvPr/>
          </p:nvSpPr>
          <p:spPr bwMode="auto">
            <a:xfrm>
              <a:off x="2517" y="2840"/>
              <a:ext cx="0" cy="86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3" name="Line 225"/>
            <p:cNvSpPr>
              <a:spLocks noChangeShapeType="1"/>
            </p:cNvSpPr>
            <p:nvPr/>
          </p:nvSpPr>
          <p:spPr bwMode="auto">
            <a:xfrm flipV="1">
              <a:off x="1791" y="3203"/>
              <a:ext cx="290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4" name="Line 226"/>
            <p:cNvSpPr>
              <a:spLocks noChangeShapeType="1"/>
            </p:cNvSpPr>
            <p:nvPr/>
          </p:nvSpPr>
          <p:spPr bwMode="auto">
            <a:xfrm>
              <a:off x="1791" y="3248"/>
              <a:ext cx="2903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5" name="Line 227"/>
            <p:cNvSpPr>
              <a:spLocks noChangeShapeType="1"/>
            </p:cNvSpPr>
            <p:nvPr/>
          </p:nvSpPr>
          <p:spPr bwMode="auto">
            <a:xfrm>
              <a:off x="1792" y="3294"/>
              <a:ext cx="290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7" name="Line 229"/>
            <p:cNvSpPr>
              <a:spLocks noChangeShapeType="1"/>
            </p:cNvSpPr>
            <p:nvPr/>
          </p:nvSpPr>
          <p:spPr bwMode="auto">
            <a:xfrm>
              <a:off x="2109" y="2568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0" name="Line 232"/>
            <p:cNvSpPr>
              <a:spLocks noChangeShapeType="1"/>
            </p:cNvSpPr>
            <p:nvPr/>
          </p:nvSpPr>
          <p:spPr bwMode="auto">
            <a:xfrm flipH="1">
              <a:off x="2835" y="3069"/>
              <a:ext cx="1" cy="1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6" name="Line 238"/>
            <p:cNvSpPr>
              <a:spLocks noChangeShapeType="1"/>
            </p:cNvSpPr>
            <p:nvPr/>
          </p:nvSpPr>
          <p:spPr bwMode="auto">
            <a:xfrm>
              <a:off x="2880" y="2568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8" name="Line 240"/>
            <p:cNvSpPr>
              <a:spLocks noChangeShapeType="1"/>
            </p:cNvSpPr>
            <p:nvPr/>
          </p:nvSpPr>
          <p:spPr bwMode="auto">
            <a:xfrm flipH="1">
              <a:off x="3606" y="3069"/>
              <a:ext cx="1" cy="1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4" name="Line 246"/>
            <p:cNvSpPr>
              <a:spLocks noChangeShapeType="1"/>
            </p:cNvSpPr>
            <p:nvPr/>
          </p:nvSpPr>
          <p:spPr bwMode="auto">
            <a:xfrm>
              <a:off x="3651" y="2568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6" name="Line 248"/>
            <p:cNvSpPr>
              <a:spLocks noChangeShapeType="1"/>
            </p:cNvSpPr>
            <p:nvPr/>
          </p:nvSpPr>
          <p:spPr bwMode="auto">
            <a:xfrm flipH="1">
              <a:off x="4376" y="3069"/>
              <a:ext cx="1" cy="22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8" name="Line 250"/>
            <p:cNvSpPr>
              <a:spLocks noChangeShapeType="1"/>
            </p:cNvSpPr>
            <p:nvPr/>
          </p:nvSpPr>
          <p:spPr bwMode="auto">
            <a:xfrm>
              <a:off x="4422" y="2568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6" name="Line 258"/>
            <p:cNvSpPr>
              <a:spLocks noChangeShapeType="1"/>
            </p:cNvSpPr>
            <p:nvPr/>
          </p:nvSpPr>
          <p:spPr bwMode="auto">
            <a:xfrm>
              <a:off x="1791" y="3707"/>
              <a:ext cx="303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7" name="Line 259"/>
            <p:cNvSpPr>
              <a:spLocks noChangeShapeType="1"/>
            </p:cNvSpPr>
            <p:nvPr/>
          </p:nvSpPr>
          <p:spPr bwMode="auto">
            <a:xfrm>
              <a:off x="2381" y="284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8" name="Line 260"/>
            <p:cNvSpPr>
              <a:spLocks noChangeShapeType="1"/>
            </p:cNvSpPr>
            <p:nvPr/>
          </p:nvSpPr>
          <p:spPr bwMode="auto">
            <a:xfrm flipH="1">
              <a:off x="2426" y="2976"/>
              <a:ext cx="0" cy="59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9" name="Line 261"/>
            <p:cNvSpPr>
              <a:spLocks noChangeShapeType="1"/>
            </p:cNvSpPr>
            <p:nvPr/>
          </p:nvSpPr>
          <p:spPr bwMode="auto">
            <a:xfrm flipH="1">
              <a:off x="3016" y="3067"/>
              <a:ext cx="0" cy="36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0" name="Line 262"/>
            <p:cNvSpPr>
              <a:spLocks noChangeShapeType="1"/>
            </p:cNvSpPr>
            <p:nvPr/>
          </p:nvSpPr>
          <p:spPr bwMode="auto">
            <a:xfrm>
              <a:off x="3153" y="2976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2" name="Line 264"/>
            <p:cNvSpPr>
              <a:spLocks noChangeShapeType="1"/>
            </p:cNvSpPr>
            <p:nvPr/>
          </p:nvSpPr>
          <p:spPr bwMode="auto">
            <a:xfrm>
              <a:off x="3288" y="2840"/>
              <a:ext cx="0" cy="86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3" name="Line 265"/>
            <p:cNvSpPr>
              <a:spLocks noChangeShapeType="1"/>
            </p:cNvSpPr>
            <p:nvPr/>
          </p:nvSpPr>
          <p:spPr bwMode="auto">
            <a:xfrm>
              <a:off x="3152" y="284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4" name="Line 266"/>
            <p:cNvSpPr>
              <a:spLocks noChangeShapeType="1"/>
            </p:cNvSpPr>
            <p:nvPr/>
          </p:nvSpPr>
          <p:spPr bwMode="auto">
            <a:xfrm flipH="1">
              <a:off x="3198" y="2976"/>
              <a:ext cx="0" cy="59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5" name="Line 267"/>
            <p:cNvSpPr>
              <a:spLocks noChangeShapeType="1"/>
            </p:cNvSpPr>
            <p:nvPr/>
          </p:nvSpPr>
          <p:spPr bwMode="auto">
            <a:xfrm flipH="1">
              <a:off x="3787" y="3067"/>
              <a:ext cx="0" cy="36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6" name="Line 268"/>
            <p:cNvSpPr>
              <a:spLocks noChangeShapeType="1"/>
            </p:cNvSpPr>
            <p:nvPr/>
          </p:nvSpPr>
          <p:spPr bwMode="auto">
            <a:xfrm>
              <a:off x="3924" y="2976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8" name="Line 270"/>
            <p:cNvSpPr>
              <a:spLocks noChangeShapeType="1"/>
            </p:cNvSpPr>
            <p:nvPr/>
          </p:nvSpPr>
          <p:spPr bwMode="auto">
            <a:xfrm>
              <a:off x="4059" y="2840"/>
              <a:ext cx="0" cy="86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9" name="Line 271"/>
            <p:cNvSpPr>
              <a:spLocks noChangeShapeType="1"/>
            </p:cNvSpPr>
            <p:nvPr/>
          </p:nvSpPr>
          <p:spPr bwMode="auto">
            <a:xfrm>
              <a:off x="3923" y="284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0" name="Line 272"/>
            <p:cNvSpPr>
              <a:spLocks noChangeShapeType="1"/>
            </p:cNvSpPr>
            <p:nvPr/>
          </p:nvSpPr>
          <p:spPr bwMode="auto">
            <a:xfrm>
              <a:off x="3969" y="2976"/>
              <a:ext cx="0" cy="59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1" name="Line 273"/>
            <p:cNvSpPr>
              <a:spLocks noChangeShapeType="1"/>
            </p:cNvSpPr>
            <p:nvPr/>
          </p:nvSpPr>
          <p:spPr bwMode="auto">
            <a:xfrm flipH="1">
              <a:off x="4558" y="3067"/>
              <a:ext cx="0" cy="36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2" name="Line 274"/>
            <p:cNvSpPr>
              <a:spLocks noChangeShapeType="1"/>
            </p:cNvSpPr>
            <p:nvPr/>
          </p:nvSpPr>
          <p:spPr bwMode="auto">
            <a:xfrm>
              <a:off x="4695" y="2976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4" name="Line 276"/>
            <p:cNvSpPr>
              <a:spLocks noChangeShapeType="1"/>
            </p:cNvSpPr>
            <p:nvPr/>
          </p:nvSpPr>
          <p:spPr bwMode="auto">
            <a:xfrm>
              <a:off x="4830" y="2840"/>
              <a:ext cx="0" cy="86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5" name="Line 277"/>
            <p:cNvSpPr>
              <a:spLocks noChangeShapeType="1"/>
            </p:cNvSpPr>
            <p:nvPr/>
          </p:nvSpPr>
          <p:spPr bwMode="auto">
            <a:xfrm>
              <a:off x="4694" y="284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6" name="Line 278"/>
            <p:cNvSpPr>
              <a:spLocks noChangeShapeType="1"/>
            </p:cNvSpPr>
            <p:nvPr/>
          </p:nvSpPr>
          <p:spPr bwMode="auto">
            <a:xfrm flipH="1">
              <a:off x="4740" y="2976"/>
              <a:ext cx="0" cy="59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70" name="Group 282"/>
          <p:cNvGrpSpPr>
            <a:grpSpLocks/>
          </p:cNvGrpSpPr>
          <p:nvPr/>
        </p:nvGrpSpPr>
        <p:grpSpPr bwMode="auto">
          <a:xfrm>
            <a:off x="180975" y="986642"/>
            <a:ext cx="3527425" cy="1881188"/>
            <a:chOff x="114" y="658"/>
            <a:chExt cx="2222" cy="1185"/>
          </a:xfrm>
        </p:grpSpPr>
        <p:sp>
          <p:nvSpPr>
            <p:cNvPr id="447494" name="Rectangle 6"/>
            <p:cNvSpPr>
              <a:spLocks noChangeArrowheads="1"/>
            </p:cNvSpPr>
            <p:nvPr/>
          </p:nvSpPr>
          <p:spPr bwMode="auto">
            <a:xfrm>
              <a:off x="1837" y="866"/>
              <a:ext cx="499" cy="97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8000" rIns="0" bIns="180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</p:txBody>
        </p:sp>
        <p:sp>
          <p:nvSpPr>
            <p:cNvPr id="447495" name="Rectangle 7"/>
            <p:cNvSpPr>
              <a:spLocks noChangeArrowheads="1"/>
            </p:cNvSpPr>
            <p:nvPr/>
          </p:nvSpPr>
          <p:spPr bwMode="auto">
            <a:xfrm>
              <a:off x="1384" y="866"/>
              <a:ext cx="453" cy="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  <a:p>
              <a:pPr algn="ctr"/>
              <a:endParaRPr lang="en-US" altLang="zh-CN" sz="20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  <a:p>
              <a:pPr algn="ctr"/>
              <a:endParaRPr lang="en-US" altLang="zh-CN" sz="2000" b="1" u="none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</p:txBody>
        </p:sp>
        <p:sp>
          <p:nvSpPr>
            <p:cNvPr id="447496" name="Rectangle 8"/>
            <p:cNvSpPr>
              <a:spLocks noChangeArrowheads="1"/>
            </p:cNvSpPr>
            <p:nvPr/>
          </p:nvSpPr>
          <p:spPr bwMode="auto">
            <a:xfrm>
              <a:off x="885" y="866"/>
              <a:ext cx="499" cy="97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8000" rIns="0" bIns="180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</p:txBody>
        </p:sp>
        <p:sp>
          <p:nvSpPr>
            <p:cNvPr id="447497" name="Line 9"/>
            <p:cNvSpPr>
              <a:spLocks noChangeShapeType="1"/>
            </p:cNvSpPr>
            <p:nvPr/>
          </p:nvSpPr>
          <p:spPr bwMode="auto">
            <a:xfrm>
              <a:off x="1837" y="866"/>
              <a:ext cx="0" cy="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499" name="Text Box 11"/>
            <p:cNvSpPr txBox="1">
              <a:spLocks noChangeArrowheads="1"/>
            </p:cNvSpPr>
            <p:nvPr/>
          </p:nvSpPr>
          <p:spPr bwMode="auto">
            <a:xfrm>
              <a:off x="340" y="1251"/>
              <a:ext cx="31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b="1" u="none" dirty="0"/>
                <a:t>…</a:t>
              </a:r>
              <a:endParaRPr lang="en-US" altLang="zh-CN" b="1" u="none" baseline="-20000" dirty="0"/>
            </a:p>
          </p:txBody>
        </p:sp>
        <p:sp>
          <p:nvSpPr>
            <p:cNvPr id="447500" name="Text Box 12"/>
            <p:cNvSpPr txBox="1">
              <a:spLocks noChangeArrowheads="1"/>
            </p:cNvSpPr>
            <p:nvPr/>
          </p:nvSpPr>
          <p:spPr bwMode="auto">
            <a:xfrm>
              <a:off x="975" y="658"/>
              <a:ext cx="131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bit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 …    bit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47501" name="Line 13"/>
            <p:cNvSpPr>
              <a:spLocks noChangeShapeType="1"/>
            </p:cNvSpPr>
            <p:nvPr/>
          </p:nvSpPr>
          <p:spPr bwMode="auto">
            <a:xfrm>
              <a:off x="885" y="1046"/>
              <a:ext cx="14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2" name="Line 14"/>
            <p:cNvSpPr>
              <a:spLocks noChangeShapeType="1"/>
            </p:cNvSpPr>
            <p:nvPr/>
          </p:nvSpPr>
          <p:spPr bwMode="auto">
            <a:xfrm>
              <a:off x="884" y="1661"/>
              <a:ext cx="14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4" name="Rectangle 16"/>
            <p:cNvSpPr>
              <a:spLocks noChangeArrowheads="1"/>
            </p:cNvSpPr>
            <p:nvPr/>
          </p:nvSpPr>
          <p:spPr bwMode="auto">
            <a:xfrm>
              <a:off x="885" y="866"/>
              <a:ext cx="1451" cy="97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5" name="Line 17"/>
            <p:cNvSpPr>
              <a:spLocks noChangeShapeType="1"/>
            </p:cNvSpPr>
            <p:nvPr/>
          </p:nvSpPr>
          <p:spPr bwMode="auto">
            <a:xfrm>
              <a:off x="1384" y="866"/>
              <a:ext cx="0" cy="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4" name="Text Box 156"/>
            <p:cNvSpPr txBox="1">
              <a:spLocks noChangeArrowheads="1"/>
            </p:cNvSpPr>
            <p:nvPr/>
          </p:nvSpPr>
          <p:spPr bwMode="auto">
            <a:xfrm>
              <a:off x="114" y="866"/>
              <a:ext cx="771" cy="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0000000000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0000000001</a:t>
              </a:r>
            </a:p>
            <a:p>
              <a:pPr>
                <a:lnSpc>
                  <a:spcPct val="115000"/>
                </a:lnSpc>
                <a:spcBef>
                  <a:spcPts val="300"/>
                </a:spcBef>
              </a:pP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5000"/>
                </a:lnSpc>
                <a:spcBef>
                  <a:spcPts val="300"/>
                </a:spcBef>
              </a:pP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1111111111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66" name="AutoShape 331"/>
          <p:cNvSpPr>
            <a:spLocks/>
          </p:cNvSpPr>
          <p:nvPr/>
        </p:nvSpPr>
        <p:spPr bwMode="auto">
          <a:xfrm>
            <a:off x="4932040" y="3010926"/>
            <a:ext cx="2884486" cy="324000"/>
          </a:xfrm>
          <a:prstGeom prst="borderCallout2">
            <a:avLst>
              <a:gd name="adj1" fmla="val 53155"/>
              <a:gd name="adj2" fmla="val 82"/>
              <a:gd name="adj3" fmla="val 51608"/>
              <a:gd name="adj4" fmla="val -6428"/>
              <a:gd name="adj5" fmla="val -45428"/>
              <a:gd name="adj6" fmla="val -20250"/>
            </a:avLst>
          </a:prstGeom>
          <a:solidFill>
            <a:schemeClr val="bg1"/>
          </a:solidFill>
          <a:ln w="1270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+mn-ea"/>
                <a:ea typeface="+mn-ea"/>
              </a:rPr>
              <a:t>存储模块的控制引脚</a:t>
            </a:r>
            <a:r>
              <a:rPr lang="zh-CN" altLang="en-US" sz="1800" b="1" u="none" dirty="0">
                <a:solidFill>
                  <a:srgbClr val="FF3399"/>
                </a:solidFill>
                <a:latin typeface="+mn-ea"/>
                <a:ea typeface="+mn-ea"/>
              </a:rPr>
              <a:t>≥</a:t>
            </a:r>
            <a:r>
              <a:rPr lang="en-US" altLang="zh-CN" sz="1800" b="1" u="none" dirty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sz="1800" b="1" u="none" dirty="0">
                <a:latin typeface="+mn-ea"/>
                <a:ea typeface="+mn-ea"/>
              </a:rPr>
              <a:t>根</a:t>
            </a:r>
          </a:p>
        </p:txBody>
      </p:sp>
      <p:sp>
        <p:nvSpPr>
          <p:cNvPr id="171" name="Rectangle 281"/>
          <p:cNvSpPr>
            <a:spLocks noChangeArrowheads="1"/>
          </p:cNvSpPr>
          <p:nvPr/>
        </p:nvSpPr>
        <p:spPr bwMode="auto">
          <a:xfrm>
            <a:off x="1404938" y="2578904"/>
            <a:ext cx="2303463" cy="287338"/>
          </a:xfrm>
          <a:prstGeom prst="rect">
            <a:avLst/>
          </a:prstGeom>
          <a:solidFill>
            <a:srgbClr val="CC99FF">
              <a:alpha val="80000"/>
            </a:srgbClr>
          </a:solidFill>
          <a:ln w="15875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" name="AutoShape 331"/>
          <p:cNvSpPr>
            <a:spLocks/>
          </p:cNvSpPr>
          <p:nvPr/>
        </p:nvSpPr>
        <p:spPr bwMode="auto">
          <a:xfrm>
            <a:off x="1835224" y="3010926"/>
            <a:ext cx="2520752" cy="324000"/>
          </a:xfrm>
          <a:prstGeom prst="borderCallout2">
            <a:avLst>
              <a:gd name="adj1" fmla="val 50061"/>
              <a:gd name="adj2" fmla="val 82"/>
              <a:gd name="adj3" fmla="val 49854"/>
              <a:gd name="adj4" fmla="val -5359"/>
              <a:gd name="adj5" fmla="val -33374"/>
              <a:gd name="adj6" fmla="val -12219"/>
            </a:avLst>
          </a:prstGeom>
          <a:solidFill>
            <a:schemeClr val="bg1"/>
          </a:solidFill>
          <a:ln w="1270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+mn-ea"/>
                <a:ea typeface="+mn-ea"/>
              </a:rPr>
              <a:t>访问</a:t>
            </a:r>
            <a:r>
              <a:rPr lang="zh-CN" altLang="en-US" sz="1800" b="1" u="none" dirty="0">
                <a:solidFill>
                  <a:srgbClr val="990099"/>
                </a:solidFill>
                <a:latin typeface="+mn-ea"/>
                <a:ea typeface="+mn-ea"/>
              </a:rPr>
              <a:t>各芯片</a:t>
            </a:r>
            <a:r>
              <a:rPr lang="zh-CN" altLang="en-US" sz="1800" b="1" u="none" dirty="0">
                <a:latin typeface="+mn-ea"/>
                <a:ea typeface="+mn-ea"/>
              </a:rPr>
              <a:t>的</a:t>
            </a:r>
            <a:r>
              <a:rPr lang="zh-CN" altLang="en-US" sz="1800" b="1" u="none" dirty="0">
                <a:solidFill>
                  <a:srgbClr val="FF3399"/>
                </a:solidFill>
                <a:latin typeface="+mn-ea"/>
                <a:ea typeface="+mn-ea"/>
              </a:rPr>
              <a:t>同一</a:t>
            </a:r>
            <a:r>
              <a:rPr lang="zh-CN" altLang="en-US" sz="1800" b="1" u="none" dirty="0">
                <a:latin typeface="+mn-ea"/>
                <a:ea typeface="+mn-ea"/>
              </a:rPr>
              <a:t>单元</a:t>
            </a:r>
          </a:p>
        </p:txBody>
      </p:sp>
      <p:sp>
        <p:nvSpPr>
          <p:cNvPr id="447648" name="Text Box 160"/>
          <p:cNvSpPr txBox="1">
            <a:spLocks noChangeArrowheads="1"/>
          </p:cNvSpPr>
          <p:nvPr/>
        </p:nvSpPr>
        <p:spPr bwMode="auto">
          <a:xfrm>
            <a:off x="179388" y="340693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90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1K×1b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1K×4b</a:t>
            </a:r>
            <a:r>
              <a:rPr lang="zh-CN" altLang="en-US" b="1" u="none" dirty="0">
                <a:latin typeface="宋体" pitchFamily="2" charset="-122"/>
              </a:rPr>
              <a:t>存储模块</a:t>
            </a:r>
          </a:p>
        </p:txBody>
      </p:sp>
      <p:grpSp>
        <p:nvGrpSpPr>
          <p:cNvPr id="167" name="Group 184"/>
          <p:cNvGrpSpPr>
            <a:grpSpLocks/>
          </p:cNvGrpSpPr>
          <p:nvPr/>
        </p:nvGrpSpPr>
        <p:grpSpPr bwMode="auto">
          <a:xfrm>
            <a:off x="3851275" y="1064430"/>
            <a:ext cx="5041900" cy="1803400"/>
            <a:chOff x="2426" y="797"/>
            <a:chExt cx="3176" cy="1136"/>
          </a:xfrm>
        </p:grpSpPr>
        <p:sp>
          <p:nvSpPr>
            <p:cNvPr id="168" name="Rectangle 22"/>
            <p:cNvSpPr>
              <a:spLocks noChangeArrowheads="1"/>
            </p:cNvSpPr>
            <p:nvPr/>
          </p:nvSpPr>
          <p:spPr bwMode="auto">
            <a:xfrm>
              <a:off x="2925" y="797"/>
              <a:ext cx="2677" cy="1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Text Box 23"/>
            <p:cNvSpPr txBox="1">
              <a:spLocks noChangeArrowheads="1"/>
            </p:cNvSpPr>
            <p:nvPr/>
          </p:nvSpPr>
          <p:spPr bwMode="auto">
            <a:xfrm>
              <a:off x="2426" y="797"/>
              <a:ext cx="36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FF3399"/>
                  </a:solidFill>
                  <a:latin typeface="宋体" pitchFamily="2" charset="-122"/>
                </a:rPr>
                <a:t>9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70" name="Text Box 27"/>
            <p:cNvSpPr txBox="1">
              <a:spLocks noChangeArrowheads="1"/>
            </p:cNvSpPr>
            <p:nvPr/>
          </p:nvSpPr>
          <p:spPr bwMode="auto">
            <a:xfrm>
              <a:off x="2426" y="1477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172" name="Group 118"/>
            <p:cNvGrpSpPr>
              <a:grpSpLocks/>
            </p:cNvGrpSpPr>
            <p:nvPr/>
          </p:nvGrpSpPr>
          <p:grpSpPr bwMode="auto">
            <a:xfrm>
              <a:off x="2563" y="1661"/>
              <a:ext cx="181" cy="136"/>
              <a:chOff x="657" y="1389"/>
              <a:chExt cx="181" cy="136"/>
            </a:xfrm>
          </p:grpSpPr>
          <p:sp>
            <p:nvSpPr>
              <p:cNvPr id="188" name="Text Box 29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89" name="Line 30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" name="Text Box 31"/>
            <p:cNvSpPr txBox="1">
              <a:spLocks noChangeArrowheads="1"/>
            </p:cNvSpPr>
            <p:nvPr/>
          </p:nvSpPr>
          <p:spPr bwMode="auto">
            <a:xfrm>
              <a:off x="2970" y="102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</a:t>
              </a:r>
            </a:p>
          </p:txBody>
        </p:sp>
        <p:sp>
          <p:nvSpPr>
            <p:cNvPr id="175" name="Line 34"/>
            <p:cNvSpPr>
              <a:spLocks noChangeShapeType="1"/>
            </p:cNvSpPr>
            <p:nvPr/>
          </p:nvSpPr>
          <p:spPr bwMode="auto">
            <a:xfrm flipV="1">
              <a:off x="2789" y="890"/>
              <a:ext cx="136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35"/>
            <p:cNvSpPr>
              <a:spLocks noChangeShapeType="1"/>
            </p:cNvSpPr>
            <p:nvPr/>
          </p:nvSpPr>
          <p:spPr bwMode="auto">
            <a:xfrm flipV="1">
              <a:off x="2789" y="1480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36"/>
            <p:cNvSpPr>
              <a:spLocks noChangeShapeType="1"/>
            </p:cNvSpPr>
            <p:nvPr/>
          </p:nvSpPr>
          <p:spPr bwMode="auto">
            <a:xfrm flipV="1">
              <a:off x="2789" y="152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37"/>
            <p:cNvSpPr>
              <a:spLocks noChangeShapeType="1"/>
            </p:cNvSpPr>
            <p:nvPr/>
          </p:nvSpPr>
          <p:spPr bwMode="auto">
            <a:xfrm flipV="1">
              <a:off x="2789" y="161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38"/>
            <p:cNvSpPr>
              <a:spLocks noChangeShapeType="1"/>
            </p:cNvSpPr>
            <p:nvPr/>
          </p:nvSpPr>
          <p:spPr bwMode="auto">
            <a:xfrm flipV="1">
              <a:off x="2789" y="1571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39"/>
            <p:cNvSpPr>
              <a:spLocks noChangeShapeType="1"/>
            </p:cNvSpPr>
            <p:nvPr/>
          </p:nvSpPr>
          <p:spPr bwMode="auto">
            <a:xfrm flipV="1">
              <a:off x="2789" y="1752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40"/>
            <p:cNvSpPr>
              <a:spLocks noChangeShapeType="1"/>
            </p:cNvSpPr>
            <p:nvPr/>
          </p:nvSpPr>
          <p:spPr bwMode="auto">
            <a:xfrm flipV="1">
              <a:off x="2789" y="1889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2" name="Group 119"/>
            <p:cNvGrpSpPr>
              <a:grpSpLocks/>
            </p:cNvGrpSpPr>
            <p:nvPr/>
          </p:nvGrpSpPr>
          <p:grpSpPr bwMode="auto">
            <a:xfrm>
              <a:off x="2563" y="1797"/>
              <a:ext cx="181" cy="136"/>
              <a:chOff x="657" y="1389"/>
              <a:chExt cx="181" cy="136"/>
            </a:xfrm>
          </p:grpSpPr>
          <p:sp>
            <p:nvSpPr>
              <p:cNvPr id="186" name="Text Box 120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87" name="Line 121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3" name="Text Box 122"/>
            <p:cNvSpPr txBox="1">
              <a:spLocks noChangeArrowheads="1"/>
            </p:cNvSpPr>
            <p:nvPr/>
          </p:nvSpPr>
          <p:spPr bwMode="auto">
            <a:xfrm>
              <a:off x="3651" y="102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</a:t>
              </a:r>
            </a:p>
          </p:txBody>
        </p:sp>
        <p:sp>
          <p:nvSpPr>
            <p:cNvPr id="184" name="Text Box 131"/>
            <p:cNvSpPr txBox="1">
              <a:spLocks noChangeArrowheads="1"/>
            </p:cNvSpPr>
            <p:nvPr/>
          </p:nvSpPr>
          <p:spPr bwMode="auto">
            <a:xfrm>
              <a:off x="4331" y="102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</a:t>
              </a:r>
            </a:p>
          </p:txBody>
        </p:sp>
        <p:sp>
          <p:nvSpPr>
            <p:cNvPr id="185" name="Text Box 140"/>
            <p:cNvSpPr txBox="1">
              <a:spLocks noChangeArrowheads="1"/>
            </p:cNvSpPr>
            <p:nvPr/>
          </p:nvSpPr>
          <p:spPr bwMode="auto">
            <a:xfrm>
              <a:off x="5012" y="102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</a:t>
              </a: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4643438" y="1208448"/>
            <a:ext cx="4175126" cy="1589530"/>
            <a:chOff x="4643438" y="1340768"/>
            <a:chExt cx="4175126" cy="1589530"/>
          </a:xfrm>
        </p:grpSpPr>
        <p:sp>
          <p:nvSpPr>
            <p:cNvPr id="191" name="Line 47"/>
            <p:cNvSpPr>
              <a:spLocks noChangeShapeType="1"/>
            </p:cNvSpPr>
            <p:nvPr/>
          </p:nvSpPr>
          <p:spPr bwMode="auto">
            <a:xfrm flipV="1">
              <a:off x="4645027" y="2708919"/>
              <a:ext cx="3889002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9"/>
            <p:cNvSpPr>
              <a:spLocks noChangeShapeType="1"/>
            </p:cNvSpPr>
            <p:nvPr/>
          </p:nvSpPr>
          <p:spPr bwMode="auto">
            <a:xfrm>
              <a:off x="4643438" y="2924943"/>
              <a:ext cx="4175126" cy="535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53"/>
            <p:cNvSpPr>
              <a:spLocks noChangeShapeType="1"/>
            </p:cNvSpPr>
            <p:nvPr/>
          </p:nvSpPr>
          <p:spPr bwMode="auto">
            <a:xfrm flipH="1">
              <a:off x="5292080" y="2130819"/>
              <a:ext cx="0" cy="57810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56"/>
            <p:cNvSpPr>
              <a:spLocks noChangeShapeType="1"/>
            </p:cNvSpPr>
            <p:nvPr/>
          </p:nvSpPr>
          <p:spPr bwMode="auto">
            <a:xfrm>
              <a:off x="5580112" y="1844824"/>
              <a:ext cx="0" cy="108012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24"/>
            <p:cNvSpPr>
              <a:spLocks noChangeShapeType="1"/>
            </p:cNvSpPr>
            <p:nvPr/>
          </p:nvSpPr>
          <p:spPr bwMode="auto">
            <a:xfrm flipH="1">
              <a:off x="6372200" y="2127644"/>
              <a:ext cx="1588" cy="58127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127"/>
            <p:cNvSpPr>
              <a:spLocks noChangeShapeType="1"/>
            </p:cNvSpPr>
            <p:nvPr/>
          </p:nvSpPr>
          <p:spPr bwMode="auto">
            <a:xfrm>
              <a:off x="6659563" y="1844825"/>
              <a:ext cx="669" cy="108012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133"/>
            <p:cNvSpPr>
              <a:spLocks noChangeShapeType="1"/>
            </p:cNvSpPr>
            <p:nvPr/>
          </p:nvSpPr>
          <p:spPr bwMode="auto">
            <a:xfrm flipH="1">
              <a:off x="7452320" y="2127644"/>
              <a:ext cx="0" cy="58127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135"/>
            <p:cNvSpPr>
              <a:spLocks noChangeShapeType="1"/>
            </p:cNvSpPr>
            <p:nvPr/>
          </p:nvSpPr>
          <p:spPr bwMode="auto">
            <a:xfrm>
              <a:off x="7667627" y="1844824"/>
              <a:ext cx="7302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36"/>
            <p:cNvSpPr>
              <a:spLocks noChangeShapeType="1"/>
            </p:cNvSpPr>
            <p:nvPr/>
          </p:nvSpPr>
          <p:spPr bwMode="auto">
            <a:xfrm flipH="1">
              <a:off x="7740351" y="1844824"/>
              <a:ext cx="299" cy="108012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149"/>
            <p:cNvSpPr>
              <a:spLocks noChangeShapeType="1"/>
            </p:cNvSpPr>
            <p:nvPr/>
          </p:nvSpPr>
          <p:spPr bwMode="auto">
            <a:xfrm flipH="1">
              <a:off x="8532440" y="2119707"/>
              <a:ext cx="1588" cy="58921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150"/>
            <p:cNvSpPr>
              <a:spLocks noChangeShapeType="1"/>
            </p:cNvSpPr>
            <p:nvPr/>
          </p:nvSpPr>
          <p:spPr bwMode="auto">
            <a:xfrm>
              <a:off x="8747126" y="1844824"/>
              <a:ext cx="7143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152"/>
            <p:cNvSpPr>
              <a:spLocks noChangeShapeType="1"/>
            </p:cNvSpPr>
            <p:nvPr/>
          </p:nvSpPr>
          <p:spPr bwMode="auto">
            <a:xfrm>
              <a:off x="8818564" y="1844824"/>
              <a:ext cx="0" cy="108012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95"/>
            <p:cNvSpPr>
              <a:spLocks noChangeShapeType="1"/>
            </p:cNvSpPr>
            <p:nvPr/>
          </p:nvSpPr>
          <p:spPr bwMode="auto">
            <a:xfrm>
              <a:off x="5148064" y="1340892"/>
              <a:ext cx="0" cy="2159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129"/>
            <p:cNvSpPr>
              <a:spLocks noChangeShapeType="1"/>
            </p:cNvSpPr>
            <p:nvPr/>
          </p:nvSpPr>
          <p:spPr bwMode="auto">
            <a:xfrm>
              <a:off x="6228184" y="1340892"/>
              <a:ext cx="0" cy="2159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138"/>
            <p:cNvSpPr>
              <a:spLocks noChangeShapeType="1"/>
            </p:cNvSpPr>
            <p:nvPr/>
          </p:nvSpPr>
          <p:spPr bwMode="auto">
            <a:xfrm>
              <a:off x="7308304" y="1340892"/>
              <a:ext cx="0" cy="2159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147"/>
            <p:cNvSpPr>
              <a:spLocks noChangeShapeType="1"/>
            </p:cNvSpPr>
            <p:nvPr/>
          </p:nvSpPr>
          <p:spPr bwMode="auto">
            <a:xfrm>
              <a:off x="8388424" y="1340892"/>
              <a:ext cx="0" cy="2159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776"/>
            <p:cNvSpPr>
              <a:spLocks noChangeShapeType="1"/>
            </p:cNvSpPr>
            <p:nvPr/>
          </p:nvSpPr>
          <p:spPr bwMode="auto">
            <a:xfrm flipV="1">
              <a:off x="4644007" y="1340768"/>
              <a:ext cx="3744417" cy="0"/>
            </a:xfrm>
            <a:prstGeom prst="line">
              <a:avLst/>
            </a:prstGeom>
            <a:noFill/>
            <a:ln w="38100" cmpd="dbl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135"/>
            <p:cNvSpPr>
              <a:spLocks noChangeShapeType="1"/>
            </p:cNvSpPr>
            <p:nvPr/>
          </p:nvSpPr>
          <p:spPr bwMode="auto">
            <a:xfrm>
              <a:off x="6587208" y="1844824"/>
              <a:ext cx="7302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135"/>
            <p:cNvSpPr>
              <a:spLocks noChangeShapeType="1"/>
            </p:cNvSpPr>
            <p:nvPr/>
          </p:nvSpPr>
          <p:spPr bwMode="auto">
            <a:xfrm>
              <a:off x="5508104" y="1844824"/>
              <a:ext cx="7302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0" name="Group 283"/>
          <p:cNvGrpSpPr>
            <a:grpSpLocks/>
          </p:cNvGrpSpPr>
          <p:nvPr/>
        </p:nvGrpSpPr>
        <p:grpSpPr bwMode="auto">
          <a:xfrm>
            <a:off x="4643439" y="2007404"/>
            <a:ext cx="3744913" cy="357188"/>
            <a:chOff x="2925" y="1301"/>
            <a:chExt cx="2359" cy="225"/>
          </a:xfrm>
        </p:grpSpPr>
        <p:sp>
          <p:nvSpPr>
            <p:cNvPr id="211" name="Line 46"/>
            <p:cNvSpPr>
              <a:spLocks noChangeShapeType="1"/>
            </p:cNvSpPr>
            <p:nvPr/>
          </p:nvSpPr>
          <p:spPr bwMode="auto">
            <a:xfrm>
              <a:off x="2926" y="1390"/>
              <a:ext cx="235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0"/>
            <p:cNvSpPr>
              <a:spLocks noChangeShapeType="1"/>
            </p:cNvSpPr>
            <p:nvPr/>
          </p:nvSpPr>
          <p:spPr bwMode="auto">
            <a:xfrm flipH="1">
              <a:off x="3152" y="1301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65"/>
            <p:cNvSpPr>
              <a:spLocks noChangeShapeType="1"/>
            </p:cNvSpPr>
            <p:nvPr/>
          </p:nvSpPr>
          <p:spPr bwMode="auto">
            <a:xfrm flipV="1">
              <a:off x="2925" y="1435"/>
              <a:ext cx="235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66"/>
            <p:cNvSpPr>
              <a:spLocks noChangeShapeType="1"/>
            </p:cNvSpPr>
            <p:nvPr/>
          </p:nvSpPr>
          <p:spPr bwMode="auto">
            <a:xfrm flipV="1">
              <a:off x="2925" y="1476"/>
              <a:ext cx="2359" cy="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67"/>
            <p:cNvSpPr>
              <a:spLocks noChangeShapeType="1"/>
            </p:cNvSpPr>
            <p:nvPr/>
          </p:nvSpPr>
          <p:spPr bwMode="auto">
            <a:xfrm>
              <a:off x="2926" y="1526"/>
              <a:ext cx="235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123"/>
            <p:cNvSpPr>
              <a:spLocks noChangeShapeType="1"/>
            </p:cNvSpPr>
            <p:nvPr/>
          </p:nvSpPr>
          <p:spPr bwMode="auto">
            <a:xfrm flipH="1">
              <a:off x="3833" y="1301"/>
              <a:ext cx="1" cy="1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132"/>
            <p:cNvSpPr>
              <a:spLocks noChangeShapeType="1"/>
            </p:cNvSpPr>
            <p:nvPr/>
          </p:nvSpPr>
          <p:spPr bwMode="auto">
            <a:xfrm flipH="1">
              <a:off x="4513" y="1301"/>
              <a:ext cx="1" cy="1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141"/>
            <p:cNvSpPr>
              <a:spLocks noChangeShapeType="1"/>
            </p:cNvSpPr>
            <p:nvPr/>
          </p:nvSpPr>
          <p:spPr bwMode="auto">
            <a:xfrm flipH="1">
              <a:off x="5193" y="1301"/>
              <a:ext cx="0" cy="22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4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4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71" grpId="0" animBg="1"/>
      <p:bldP spid="173" grpId="0" animBg="1"/>
      <p:bldP spid="4476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47" name="Text Box 743"/>
          <p:cNvSpPr txBox="1">
            <a:spLocks noChangeArrowheads="1"/>
          </p:cNvSpPr>
          <p:nvPr/>
        </p:nvSpPr>
        <p:spPr bwMode="auto">
          <a:xfrm>
            <a:off x="179389" y="1772816"/>
            <a:ext cx="76329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1K×4b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2K×4b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00" name="Text Box 746"/>
          <p:cNvSpPr txBox="1">
            <a:spLocks noChangeArrowheads="1"/>
          </p:cNvSpPr>
          <p:nvPr/>
        </p:nvSpPr>
        <p:spPr bwMode="auto">
          <a:xfrm>
            <a:off x="2699793" y="5013176"/>
            <a:ext cx="62648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地址引脚</a:t>
            </a:r>
            <a:r>
              <a:rPr lang="en-US" altLang="zh-CN" b="1" u="none" dirty="0">
                <a:latin typeface="宋体" pitchFamily="2" charset="-122"/>
              </a:rPr>
              <a:t>-</a:t>
            </a:r>
            <a:r>
              <a:rPr lang="zh-CN" altLang="en-US" b="1" u="none" dirty="0">
                <a:latin typeface="宋体" pitchFamily="2" charset="-122"/>
              </a:rPr>
              <a:t>模块地址低位，读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写引脚直连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124648" name="Text Box 744"/>
          <p:cNvSpPr txBox="1">
            <a:spLocks noChangeArrowheads="1"/>
          </p:cNvSpPr>
          <p:nvPr/>
        </p:nvSpPr>
        <p:spPr bwMode="auto">
          <a:xfrm>
            <a:off x="179387" y="2240631"/>
            <a:ext cx="5181601" cy="334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latin typeface="宋体" pitchFamily="2" charset="-122"/>
              </a:rPr>
              <a:t>①芯片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②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所占存储空间</a:t>
            </a:r>
            <a:r>
              <a:rPr lang="en-US" altLang="zh-CN" b="1" u="none" dirty="0">
                <a:latin typeface="宋体" pitchFamily="2" charset="-122"/>
              </a:rPr>
              <a:t>—</a:t>
            </a:r>
          </a:p>
          <a:p>
            <a:pPr>
              <a:lnSpc>
                <a:spcPct val="14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45000"/>
              </a:lnSpc>
              <a:spcBef>
                <a:spcPts val="1500"/>
              </a:spcBef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③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D06-20F8-4858-8AB1-6DDBFAC03CE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24646" name="Text Box 742"/>
          <p:cNvSpPr txBox="1">
            <a:spLocks noChangeArrowheads="1"/>
          </p:cNvSpPr>
          <p:nvPr/>
        </p:nvSpPr>
        <p:spPr bwMode="auto">
          <a:xfrm>
            <a:off x="179388" y="334293"/>
            <a:ext cx="8785225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、字扩展法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又称地址串联法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>
                <a:latin typeface="宋体" pitchFamily="2" charset="-122"/>
              </a:rPr>
              <a:t>扩展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存储字数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存储字长不变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连接：</a:t>
            </a:r>
          </a:p>
        </p:txBody>
      </p:sp>
      <p:sp>
        <p:nvSpPr>
          <p:cNvPr id="124650" name="Text Box 746"/>
          <p:cNvSpPr txBox="1">
            <a:spLocks noChangeArrowheads="1"/>
          </p:cNvSpPr>
          <p:nvPr/>
        </p:nvSpPr>
        <p:spPr bwMode="auto">
          <a:xfrm>
            <a:off x="2699791" y="2204864"/>
            <a:ext cx="63367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(2K÷1K)×(4b÷4b)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片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模块地址为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26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(2K)=11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芯片为</a:t>
            </a:r>
            <a:r>
              <a:rPr lang="en-US" altLang="zh-CN" sz="2000" b="1" u="none" dirty="0">
                <a:latin typeface="宋体" pitchFamily="2" charset="-122"/>
              </a:rPr>
              <a:t>10</a:t>
            </a:r>
            <a:r>
              <a:rPr lang="zh-CN" altLang="en-US" sz="20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1051" y="3428976"/>
            <a:ext cx="2016125" cy="1336433"/>
            <a:chOff x="412735" y="3212059"/>
            <a:chExt cx="2016125" cy="1336433"/>
          </a:xfrm>
        </p:grpSpPr>
        <p:sp>
          <p:nvSpPr>
            <p:cNvPr id="124853" name="Rectangle 949"/>
            <p:cNvSpPr>
              <a:spLocks noChangeArrowheads="1"/>
            </p:cNvSpPr>
            <p:nvPr/>
          </p:nvSpPr>
          <p:spPr bwMode="auto">
            <a:xfrm>
              <a:off x="1157332" y="3212976"/>
              <a:ext cx="108000" cy="133551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854" name="Rectangle 950"/>
            <p:cNvSpPr>
              <a:spLocks noChangeArrowheads="1"/>
            </p:cNvSpPr>
            <p:nvPr/>
          </p:nvSpPr>
          <p:spPr bwMode="auto">
            <a:xfrm>
              <a:off x="1259235" y="3212059"/>
              <a:ext cx="1152525" cy="13364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858" name="Text Box 954"/>
            <p:cNvSpPr txBox="1">
              <a:spLocks noChangeArrowheads="1"/>
            </p:cNvSpPr>
            <p:nvPr/>
          </p:nvSpPr>
          <p:spPr bwMode="auto">
            <a:xfrm>
              <a:off x="412735" y="3212059"/>
              <a:ext cx="2016125" cy="1336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(000H)00000000000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…       …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(3FFH)01111111111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(400H)10000000000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…       …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(7FFH)11111111111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24870" name="AutoShape 9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2627511" y="3140968"/>
            <a:ext cx="1368425" cy="1624439"/>
            <a:chOff x="2635250" y="3795072"/>
            <a:chExt cx="1368425" cy="1624439"/>
          </a:xfrm>
        </p:grpSpPr>
        <p:sp>
          <p:nvSpPr>
            <p:cNvPr id="92" name="Text Box 952"/>
            <p:cNvSpPr txBox="1">
              <a:spLocks noChangeArrowheads="1"/>
            </p:cNvSpPr>
            <p:nvPr/>
          </p:nvSpPr>
          <p:spPr bwMode="auto">
            <a:xfrm>
              <a:off x="2635250" y="3795072"/>
              <a:ext cx="13668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…  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3" name="Rectangle 953"/>
            <p:cNvSpPr>
              <a:spLocks noChangeArrowheads="1"/>
            </p:cNvSpPr>
            <p:nvPr/>
          </p:nvSpPr>
          <p:spPr bwMode="auto">
            <a:xfrm>
              <a:off x="2635250" y="4735513"/>
              <a:ext cx="1368425" cy="6839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(1#)</a:t>
              </a:r>
            </a:p>
          </p:txBody>
        </p:sp>
        <p:sp>
          <p:nvSpPr>
            <p:cNvPr id="94" name="Rectangle 955"/>
            <p:cNvSpPr>
              <a:spLocks noChangeArrowheads="1"/>
            </p:cNvSpPr>
            <p:nvPr/>
          </p:nvSpPr>
          <p:spPr bwMode="auto">
            <a:xfrm>
              <a:off x="2635250" y="4083997"/>
              <a:ext cx="1368425" cy="65151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(0#)</a:t>
              </a:r>
            </a:p>
          </p:txBody>
        </p:sp>
      </p:grpSp>
      <p:sp>
        <p:nvSpPr>
          <p:cNvPr id="101" name="Text Box 958"/>
          <p:cNvSpPr txBox="1">
            <a:spLocks noChangeArrowheads="1"/>
          </p:cNvSpPr>
          <p:nvPr/>
        </p:nvSpPr>
        <p:spPr bwMode="auto">
          <a:xfrm>
            <a:off x="179512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1M×4b 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>
                <a:latin typeface="宋体" pitchFamily="2" charset="-122"/>
              </a:rPr>
              <a:t>4M×4b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sp>
        <p:nvSpPr>
          <p:cNvPr id="102" name="AutoShape 96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81"/>
          <p:cNvSpPr>
            <a:spLocks noChangeArrowheads="1"/>
          </p:cNvSpPr>
          <p:nvPr/>
        </p:nvSpPr>
        <p:spPr bwMode="auto">
          <a:xfrm>
            <a:off x="1295648" y="4534521"/>
            <a:ext cx="2694588" cy="236346"/>
          </a:xfrm>
          <a:prstGeom prst="rect">
            <a:avLst/>
          </a:prstGeom>
          <a:solidFill>
            <a:srgbClr val="CCFFFF">
              <a:alpha val="60000"/>
            </a:srgbClr>
          </a:solidFill>
          <a:ln w="12700">
            <a:solidFill>
              <a:srgbClr val="CC99FF"/>
            </a:solidFill>
            <a:prstDash val="sysDash"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704970" y="5445224"/>
            <a:ext cx="6187510" cy="553998"/>
            <a:chOff x="2489196" y="5373216"/>
            <a:chExt cx="6187510" cy="553998"/>
          </a:xfrm>
        </p:grpSpPr>
        <p:sp>
          <p:nvSpPr>
            <p:cNvPr id="124861" name="Text Box 957"/>
            <p:cNvSpPr txBox="1">
              <a:spLocks noChangeArrowheads="1"/>
            </p:cNvSpPr>
            <p:nvPr/>
          </p:nvSpPr>
          <p:spPr bwMode="auto">
            <a:xfrm>
              <a:off x="2489196" y="5373216"/>
              <a:ext cx="618751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0#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1#</a:t>
              </a:r>
              <a:r>
                <a:rPr lang="zh-CN" altLang="en-US" b="1" u="none" dirty="0">
                  <a:latin typeface="宋体" pitchFamily="2" charset="-122"/>
                </a:rPr>
                <a:t>芯片片选的有效逻辑为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en-US" altLang="zh-CN" b="1" u="none" dirty="0">
                  <a:latin typeface="+mn-lt"/>
                </a:rPr>
                <a:t>·</a:t>
              </a:r>
              <a:r>
                <a:rPr lang="en-US" altLang="zh-CN" b="1" u="none" dirty="0">
                  <a:latin typeface="宋体" pitchFamily="2" charset="-122"/>
                </a:rPr>
                <a:t>A</a:t>
              </a:r>
              <a:r>
                <a:rPr lang="en-US" altLang="zh-CN" b="1" u="none" baseline="-18000" dirty="0">
                  <a:latin typeface="宋体" pitchFamily="2" charset="-122"/>
                </a:rPr>
                <a:t>10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en-US" altLang="zh-CN" b="1" u="none" dirty="0"/>
                <a:t>·</a:t>
              </a:r>
              <a:r>
                <a:rPr lang="en-US" altLang="zh-CN" b="1" u="none" dirty="0">
                  <a:latin typeface="宋体" pitchFamily="2" charset="-122"/>
                </a:rPr>
                <a:t>A</a:t>
              </a:r>
              <a:r>
                <a:rPr lang="en-US" altLang="zh-CN" b="1" u="none" baseline="-20000" dirty="0">
                  <a:latin typeface="宋体" pitchFamily="2" charset="-122"/>
                </a:rPr>
                <a:t>10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7011620" y="5476983"/>
              <a:ext cx="285753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6591735" y="5414357"/>
              <a:ext cx="707934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7680490" y="5461258"/>
              <a:ext cx="707934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6597872" y="5506346"/>
              <a:ext cx="285753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583159" y="5466005"/>
              <a:ext cx="314328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8" name="Text Box 58"/>
          <p:cNvSpPr txBox="1">
            <a:spLocks noChangeArrowheads="1"/>
          </p:cNvSpPr>
          <p:nvPr/>
        </p:nvSpPr>
        <p:spPr bwMode="auto">
          <a:xfrm>
            <a:off x="1619672" y="1268760"/>
            <a:ext cx="532856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各芯片的</a:t>
            </a:r>
            <a:r>
              <a:rPr lang="zh-CN" altLang="en-US" b="1" dirty="0">
                <a:latin typeface="宋体" pitchFamily="2" charset="-122"/>
              </a:rPr>
              <a:t>片选引脚</a:t>
            </a:r>
            <a:r>
              <a:rPr lang="zh-CN" altLang="en-US" b="1" u="none" dirty="0">
                <a:latin typeface="宋体" pitchFamily="2" charset="-122"/>
              </a:rPr>
              <a:t>连接不同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选择存储字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4283893" y="3377335"/>
            <a:ext cx="4392563" cy="1347809"/>
            <a:chOff x="4283893" y="3387472"/>
            <a:chExt cx="4392563" cy="1347809"/>
          </a:xfrm>
        </p:grpSpPr>
        <p:sp>
          <p:nvSpPr>
            <p:cNvPr id="160" name="Rectangle 749"/>
            <p:cNvSpPr>
              <a:spLocks noChangeArrowheads="1"/>
            </p:cNvSpPr>
            <p:nvPr/>
          </p:nvSpPr>
          <p:spPr bwMode="auto">
            <a:xfrm>
              <a:off x="5074468" y="3387473"/>
              <a:ext cx="3601988" cy="1347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Text Box 750"/>
            <p:cNvSpPr txBox="1">
              <a:spLocks noChangeArrowheads="1"/>
            </p:cNvSpPr>
            <p:nvPr/>
          </p:nvSpPr>
          <p:spPr bwMode="auto">
            <a:xfrm>
              <a:off x="4283893" y="3633741"/>
              <a:ext cx="577181" cy="2273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62" name="Text Box 751"/>
            <p:cNvSpPr txBox="1">
              <a:spLocks noChangeArrowheads="1"/>
            </p:cNvSpPr>
            <p:nvPr/>
          </p:nvSpPr>
          <p:spPr bwMode="auto">
            <a:xfrm>
              <a:off x="4283893" y="4005064"/>
              <a:ext cx="576263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63" name="Text Box 753"/>
            <p:cNvSpPr txBox="1">
              <a:spLocks noChangeArrowheads="1"/>
            </p:cNvSpPr>
            <p:nvPr/>
          </p:nvSpPr>
          <p:spPr bwMode="auto">
            <a:xfrm>
              <a:off x="4572371" y="4293096"/>
              <a:ext cx="287338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WE</a:t>
              </a:r>
            </a:p>
          </p:txBody>
        </p:sp>
        <p:sp>
          <p:nvSpPr>
            <p:cNvPr id="164" name="Line 754"/>
            <p:cNvSpPr>
              <a:spLocks noChangeShapeType="1"/>
            </p:cNvSpPr>
            <p:nvPr/>
          </p:nvSpPr>
          <p:spPr bwMode="auto">
            <a:xfrm>
              <a:off x="4591421" y="4296906"/>
              <a:ext cx="2349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0"/>
            <a:lstStyle/>
            <a:p>
              <a:endParaRPr lang="zh-CN" altLang="en-US"/>
            </a:p>
          </p:txBody>
        </p:sp>
        <p:sp>
          <p:nvSpPr>
            <p:cNvPr id="165" name="Text Box 755"/>
            <p:cNvSpPr txBox="1">
              <a:spLocks noChangeArrowheads="1"/>
            </p:cNvSpPr>
            <p:nvPr/>
          </p:nvSpPr>
          <p:spPr bwMode="auto">
            <a:xfrm>
              <a:off x="5436145" y="3717726"/>
              <a:ext cx="1008063" cy="5762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SRAM(0#)</a:t>
              </a:r>
            </a:p>
          </p:txBody>
        </p:sp>
        <p:sp>
          <p:nvSpPr>
            <p:cNvPr id="166" name="Line 757"/>
            <p:cNvSpPr>
              <a:spLocks noChangeShapeType="1"/>
            </p:cNvSpPr>
            <p:nvPr/>
          </p:nvSpPr>
          <p:spPr bwMode="auto">
            <a:xfrm flipV="1">
              <a:off x="4860156" y="3789040"/>
              <a:ext cx="43232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758"/>
            <p:cNvSpPr>
              <a:spLocks noChangeShapeType="1"/>
            </p:cNvSpPr>
            <p:nvPr/>
          </p:nvSpPr>
          <p:spPr bwMode="auto">
            <a:xfrm>
              <a:off x="4860156" y="4149079"/>
              <a:ext cx="432320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762"/>
            <p:cNvSpPr>
              <a:spLocks noChangeShapeType="1"/>
            </p:cNvSpPr>
            <p:nvPr/>
          </p:nvSpPr>
          <p:spPr bwMode="auto">
            <a:xfrm>
              <a:off x="4860155" y="4437111"/>
              <a:ext cx="28790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763"/>
            <p:cNvSpPr>
              <a:spLocks noChangeShapeType="1"/>
            </p:cNvSpPr>
            <p:nvPr/>
          </p:nvSpPr>
          <p:spPr bwMode="auto">
            <a:xfrm flipV="1">
              <a:off x="4860156" y="4653136"/>
              <a:ext cx="2159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766"/>
            <p:cNvSpPr txBox="1">
              <a:spLocks noChangeArrowheads="1"/>
            </p:cNvSpPr>
            <p:nvPr/>
          </p:nvSpPr>
          <p:spPr bwMode="auto">
            <a:xfrm>
              <a:off x="4572371" y="4519280"/>
              <a:ext cx="287338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171" name="Line 767"/>
            <p:cNvSpPr>
              <a:spLocks noChangeShapeType="1"/>
            </p:cNvSpPr>
            <p:nvPr/>
          </p:nvSpPr>
          <p:spPr bwMode="auto">
            <a:xfrm>
              <a:off x="4591421" y="4533250"/>
              <a:ext cx="2349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0"/>
            <a:lstStyle/>
            <a:p>
              <a:endParaRPr lang="zh-CN" altLang="en-US"/>
            </a:p>
          </p:txBody>
        </p:sp>
        <p:sp>
          <p:nvSpPr>
            <p:cNvPr id="172" name="Text Box 771"/>
            <p:cNvSpPr txBox="1">
              <a:spLocks noChangeArrowheads="1"/>
            </p:cNvSpPr>
            <p:nvPr/>
          </p:nvSpPr>
          <p:spPr bwMode="auto">
            <a:xfrm>
              <a:off x="4499793" y="3387472"/>
              <a:ext cx="360363" cy="1963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FF3399"/>
                  </a:solidFill>
                  <a:latin typeface="宋体" pitchFamily="2" charset="-122"/>
                </a:rPr>
                <a:t>10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73" name="Line 772"/>
            <p:cNvSpPr>
              <a:spLocks noChangeShapeType="1"/>
            </p:cNvSpPr>
            <p:nvPr/>
          </p:nvSpPr>
          <p:spPr bwMode="auto">
            <a:xfrm flipV="1">
              <a:off x="4858568" y="3475632"/>
              <a:ext cx="21590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Text Box 915"/>
            <p:cNvSpPr txBox="1">
              <a:spLocks noChangeArrowheads="1"/>
            </p:cNvSpPr>
            <p:nvPr/>
          </p:nvSpPr>
          <p:spPr bwMode="auto">
            <a:xfrm>
              <a:off x="7091114" y="3717032"/>
              <a:ext cx="1008063" cy="5762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SRAM(1#)</a:t>
              </a: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5148064" y="3559679"/>
            <a:ext cx="2665885" cy="944203"/>
            <a:chOff x="5148064" y="3569816"/>
            <a:chExt cx="2665885" cy="944203"/>
          </a:xfrm>
        </p:grpSpPr>
        <p:sp>
          <p:nvSpPr>
            <p:cNvPr id="176" name="Line 776"/>
            <p:cNvSpPr>
              <a:spLocks noChangeShapeType="1"/>
            </p:cNvSpPr>
            <p:nvPr/>
          </p:nvSpPr>
          <p:spPr bwMode="auto">
            <a:xfrm>
              <a:off x="5292476" y="4430786"/>
              <a:ext cx="2161432" cy="632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77"/>
            <p:cNvSpPr>
              <a:spLocks noChangeShapeType="1"/>
            </p:cNvSpPr>
            <p:nvPr/>
          </p:nvSpPr>
          <p:spPr bwMode="auto">
            <a:xfrm>
              <a:off x="5148065" y="4509096"/>
              <a:ext cx="2665884" cy="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80"/>
            <p:cNvSpPr>
              <a:spLocks noChangeShapeType="1"/>
            </p:cNvSpPr>
            <p:nvPr/>
          </p:nvSpPr>
          <p:spPr bwMode="auto">
            <a:xfrm flipH="1">
              <a:off x="5796136" y="4289897"/>
              <a:ext cx="0" cy="14401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781"/>
            <p:cNvSpPr>
              <a:spLocks noChangeShapeType="1"/>
            </p:cNvSpPr>
            <p:nvPr/>
          </p:nvSpPr>
          <p:spPr bwMode="auto">
            <a:xfrm flipH="1">
              <a:off x="6156176" y="4290268"/>
              <a:ext cx="0" cy="21885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89"/>
            <p:cNvSpPr>
              <a:spLocks noChangeShapeType="1"/>
            </p:cNvSpPr>
            <p:nvPr/>
          </p:nvSpPr>
          <p:spPr bwMode="auto">
            <a:xfrm>
              <a:off x="5940152" y="3569816"/>
              <a:ext cx="1588" cy="14401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916"/>
            <p:cNvSpPr>
              <a:spLocks noChangeShapeType="1"/>
            </p:cNvSpPr>
            <p:nvPr/>
          </p:nvSpPr>
          <p:spPr bwMode="auto">
            <a:xfrm>
              <a:off x="7452320" y="4286500"/>
              <a:ext cx="1588" cy="14741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917"/>
            <p:cNvSpPr>
              <a:spLocks noChangeShapeType="1"/>
            </p:cNvSpPr>
            <p:nvPr/>
          </p:nvSpPr>
          <p:spPr bwMode="auto">
            <a:xfrm flipH="1">
              <a:off x="7813154" y="4290268"/>
              <a:ext cx="794" cy="21882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922"/>
            <p:cNvSpPr>
              <a:spLocks noChangeShapeType="1"/>
            </p:cNvSpPr>
            <p:nvPr/>
          </p:nvSpPr>
          <p:spPr bwMode="auto">
            <a:xfrm>
              <a:off x="7596336" y="3569816"/>
              <a:ext cx="0" cy="14401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776"/>
            <p:cNvSpPr>
              <a:spLocks noChangeShapeType="1"/>
            </p:cNvSpPr>
            <p:nvPr/>
          </p:nvSpPr>
          <p:spPr bwMode="auto">
            <a:xfrm>
              <a:off x="5292081" y="3569816"/>
              <a:ext cx="2304256" cy="1600"/>
            </a:xfrm>
            <a:prstGeom prst="line">
              <a:avLst/>
            </a:prstGeom>
            <a:noFill/>
            <a:ln w="38100" cmpd="dbl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58"/>
            <p:cNvSpPr>
              <a:spLocks noChangeShapeType="1"/>
            </p:cNvSpPr>
            <p:nvPr/>
          </p:nvSpPr>
          <p:spPr bwMode="auto">
            <a:xfrm>
              <a:off x="5292476" y="4149081"/>
              <a:ext cx="0" cy="28803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58"/>
            <p:cNvSpPr>
              <a:spLocks noChangeShapeType="1"/>
            </p:cNvSpPr>
            <p:nvPr/>
          </p:nvSpPr>
          <p:spPr bwMode="auto">
            <a:xfrm>
              <a:off x="5292080" y="3573016"/>
              <a:ext cx="396" cy="216024"/>
            </a:xfrm>
            <a:prstGeom prst="line">
              <a:avLst/>
            </a:prstGeom>
            <a:noFill/>
            <a:ln w="38100" cmpd="dbl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762"/>
            <p:cNvSpPr>
              <a:spLocks noChangeShapeType="1"/>
            </p:cNvSpPr>
            <p:nvPr/>
          </p:nvSpPr>
          <p:spPr bwMode="auto">
            <a:xfrm>
              <a:off x="5148064" y="4437112"/>
              <a:ext cx="1" cy="76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5076055" y="3465471"/>
            <a:ext cx="3529163" cy="1177528"/>
            <a:chOff x="4715943" y="3259584"/>
            <a:chExt cx="3529163" cy="1177528"/>
          </a:xfrm>
        </p:grpSpPr>
        <p:sp>
          <p:nvSpPr>
            <p:cNvPr id="189" name="Line 783"/>
            <p:cNvSpPr>
              <a:spLocks noChangeShapeType="1"/>
            </p:cNvSpPr>
            <p:nvPr/>
          </p:nvSpPr>
          <p:spPr bwMode="auto">
            <a:xfrm>
              <a:off x="6083300" y="3806825"/>
              <a:ext cx="1428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Text Box 909"/>
            <p:cNvSpPr txBox="1">
              <a:spLocks noChangeArrowheads="1"/>
            </p:cNvSpPr>
            <p:nvPr/>
          </p:nvSpPr>
          <p:spPr bwMode="auto">
            <a:xfrm>
              <a:off x="6302375" y="3644131"/>
              <a:ext cx="144463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&amp;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91" name="Oval 910"/>
            <p:cNvSpPr>
              <a:spLocks noChangeArrowheads="1"/>
            </p:cNvSpPr>
            <p:nvPr/>
          </p:nvSpPr>
          <p:spPr bwMode="auto">
            <a:xfrm>
              <a:off x="6226175" y="3775894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Oval 911"/>
            <p:cNvSpPr>
              <a:spLocks noChangeArrowheads="1"/>
            </p:cNvSpPr>
            <p:nvPr/>
          </p:nvSpPr>
          <p:spPr bwMode="auto">
            <a:xfrm>
              <a:off x="6442075" y="3821931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Oval 912"/>
            <p:cNvSpPr>
              <a:spLocks noChangeArrowheads="1"/>
            </p:cNvSpPr>
            <p:nvPr/>
          </p:nvSpPr>
          <p:spPr bwMode="auto">
            <a:xfrm>
              <a:off x="6446838" y="3688581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Line 913"/>
            <p:cNvSpPr>
              <a:spLocks noChangeShapeType="1"/>
            </p:cNvSpPr>
            <p:nvPr/>
          </p:nvSpPr>
          <p:spPr bwMode="auto">
            <a:xfrm>
              <a:off x="6515100" y="3860031"/>
              <a:ext cx="714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914"/>
            <p:cNvSpPr>
              <a:spLocks noChangeShapeType="1"/>
            </p:cNvSpPr>
            <p:nvPr/>
          </p:nvSpPr>
          <p:spPr bwMode="auto">
            <a:xfrm>
              <a:off x="6515100" y="3715569"/>
              <a:ext cx="714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784"/>
            <p:cNvSpPr>
              <a:spLocks noChangeShapeType="1"/>
            </p:cNvSpPr>
            <p:nvPr/>
          </p:nvSpPr>
          <p:spPr bwMode="auto">
            <a:xfrm>
              <a:off x="6586538" y="3860031"/>
              <a:ext cx="0" cy="57708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821"/>
            <p:cNvSpPr>
              <a:spLocks noChangeShapeType="1"/>
            </p:cNvSpPr>
            <p:nvPr/>
          </p:nvSpPr>
          <p:spPr bwMode="auto">
            <a:xfrm>
              <a:off x="6586538" y="3259584"/>
              <a:ext cx="0" cy="45598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919"/>
            <p:cNvSpPr>
              <a:spLocks noChangeShapeType="1"/>
            </p:cNvSpPr>
            <p:nvPr/>
          </p:nvSpPr>
          <p:spPr bwMode="auto">
            <a:xfrm>
              <a:off x="7740280" y="3789040"/>
              <a:ext cx="1428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920"/>
            <p:cNvSpPr>
              <a:spLocks noChangeShapeType="1"/>
            </p:cNvSpPr>
            <p:nvPr/>
          </p:nvSpPr>
          <p:spPr bwMode="auto">
            <a:xfrm flipH="1">
              <a:off x="8245105" y="3860031"/>
              <a:ext cx="0" cy="57708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928"/>
            <p:cNvSpPr>
              <a:spLocks noChangeShapeType="1"/>
            </p:cNvSpPr>
            <p:nvPr/>
          </p:nvSpPr>
          <p:spPr bwMode="auto">
            <a:xfrm>
              <a:off x="8243516" y="3259585"/>
              <a:ext cx="2" cy="455984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Text Box 929"/>
            <p:cNvSpPr txBox="1">
              <a:spLocks noChangeArrowheads="1"/>
            </p:cNvSpPr>
            <p:nvPr/>
          </p:nvSpPr>
          <p:spPr bwMode="auto">
            <a:xfrm>
              <a:off x="7959355" y="3644131"/>
              <a:ext cx="144463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&amp;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202" name="Oval 930"/>
            <p:cNvSpPr>
              <a:spLocks noChangeArrowheads="1"/>
            </p:cNvSpPr>
            <p:nvPr/>
          </p:nvSpPr>
          <p:spPr bwMode="auto">
            <a:xfrm>
              <a:off x="7883155" y="3755574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Oval 931"/>
            <p:cNvSpPr>
              <a:spLocks noChangeArrowheads="1"/>
            </p:cNvSpPr>
            <p:nvPr/>
          </p:nvSpPr>
          <p:spPr bwMode="auto">
            <a:xfrm>
              <a:off x="8099055" y="3821931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Line 933"/>
            <p:cNvSpPr>
              <a:spLocks noChangeShapeType="1"/>
            </p:cNvSpPr>
            <p:nvPr/>
          </p:nvSpPr>
          <p:spPr bwMode="auto">
            <a:xfrm>
              <a:off x="8172080" y="3860031"/>
              <a:ext cx="714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934"/>
            <p:cNvSpPr>
              <a:spLocks noChangeShapeType="1"/>
            </p:cNvSpPr>
            <p:nvPr/>
          </p:nvSpPr>
          <p:spPr bwMode="auto">
            <a:xfrm>
              <a:off x="8100643" y="3715569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779"/>
            <p:cNvSpPr>
              <a:spLocks noChangeShapeType="1"/>
            </p:cNvSpPr>
            <p:nvPr/>
          </p:nvSpPr>
          <p:spPr bwMode="auto">
            <a:xfrm>
              <a:off x="4715944" y="4437112"/>
              <a:ext cx="352916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817"/>
            <p:cNvSpPr>
              <a:spLocks noChangeShapeType="1"/>
            </p:cNvSpPr>
            <p:nvPr/>
          </p:nvSpPr>
          <p:spPr bwMode="auto">
            <a:xfrm>
              <a:off x="4715943" y="3259608"/>
              <a:ext cx="3527573" cy="76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" name="AutoShape 331"/>
          <p:cNvSpPr>
            <a:spLocks/>
          </p:cNvSpPr>
          <p:nvPr/>
        </p:nvSpPr>
        <p:spPr bwMode="auto">
          <a:xfrm>
            <a:off x="3275855" y="4825727"/>
            <a:ext cx="4823321" cy="288000"/>
          </a:xfrm>
          <a:prstGeom prst="borderCallout2">
            <a:avLst>
              <a:gd name="adj1" fmla="val 50061"/>
              <a:gd name="adj2" fmla="val 82"/>
              <a:gd name="adj3" fmla="val 46760"/>
              <a:gd name="adj4" fmla="val -6593"/>
              <a:gd name="adj5" fmla="val -3642"/>
              <a:gd name="adj6" fmla="val -17987"/>
            </a:avLst>
          </a:prstGeom>
          <a:solidFill>
            <a:schemeClr val="bg1"/>
          </a:solidFill>
          <a:ln w="1270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访问</a:t>
            </a:r>
            <a:r>
              <a:rPr lang="zh-CN" altLang="en-US" sz="1800" b="1" u="none" dirty="0">
                <a:solidFill>
                  <a:srgbClr val="990099"/>
                </a:solidFill>
                <a:latin typeface="+mn-ea"/>
                <a:ea typeface="+mn-ea"/>
              </a:rPr>
              <a:t>某个</a:t>
            </a:r>
            <a:r>
              <a:rPr lang="zh-CN" altLang="en-US" sz="1800" b="1" u="none" dirty="0">
                <a:latin typeface="+mn-ea"/>
                <a:ea typeface="+mn-ea"/>
              </a:rPr>
              <a:t>芯片</a:t>
            </a:r>
            <a:r>
              <a:rPr lang="en-US" altLang="zh-CN" sz="1800" b="1" u="none" dirty="0"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latin typeface="+mn-ea"/>
                <a:ea typeface="+mn-ea"/>
              </a:rPr>
              <a:t>片内单元地址＝</a:t>
            </a:r>
            <a:r>
              <a:rPr lang="zh-CN" altLang="en-US" sz="1800" b="1" u="none" dirty="0">
                <a:solidFill>
                  <a:srgbClr val="FF3399"/>
                </a:solidFill>
                <a:latin typeface="+mn-ea"/>
                <a:ea typeface="+mn-ea"/>
              </a:rPr>
              <a:t>模块地址低位</a:t>
            </a:r>
            <a:r>
              <a:rPr lang="en-US" altLang="zh-CN" sz="1800" b="1" u="none" dirty="0">
                <a:latin typeface="+mn-ea"/>
                <a:ea typeface="+mn-ea"/>
              </a:rPr>
              <a:t>)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47" grpId="0"/>
      <p:bldP spid="100" grpId="0"/>
      <p:bldP spid="124648" grpId="0"/>
      <p:bldP spid="101" grpId="0"/>
      <p:bldP spid="103" grpId="0" animBg="1"/>
      <p:bldP spid="158" grpId="0"/>
      <p:bldP spid="106" grpId="0" animBg="1"/>
      <p:bldP spid="10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9C4-5AA3-4F48-AAA7-4274D4D06757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48646" name="Text Box 13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1K×4b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4K×4b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解：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48784" name="Text Box 272"/>
          <p:cNvSpPr txBox="1">
            <a:spLocks noChangeArrowheads="1"/>
          </p:cNvSpPr>
          <p:nvPr/>
        </p:nvSpPr>
        <p:spPr bwMode="auto">
          <a:xfrm>
            <a:off x="179388" y="8104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latin typeface="宋体" pitchFamily="2" charset="-122"/>
              </a:rPr>
              <a:t>所需芯片数量</a:t>
            </a:r>
            <a:r>
              <a:rPr lang="en-US" altLang="zh-CN" b="1" u="none" dirty="0">
                <a:latin typeface="宋体" pitchFamily="2" charset="-122"/>
              </a:rPr>
              <a:t>—(4K÷1K)×(4b÷4b)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sp>
        <p:nvSpPr>
          <p:cNvPr id="449142" name="AutoShape 6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145" name="Text Box 633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扩展方法思考</a:t>
            </a:r>
            <a:r>
              <a:rPr lang="en-US" altLang="zh-CN" b="1" u="none" dirty="0">
                <a:latin typeface="宋体" pitchFamily="2" charset="-122"/>
              </a:rPr>
              <a:t>—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无法用行地址</a:t>
            </a:r>
            <a:r>
              <a:rPr lang="zh-CN" altLang="en-US" b="1" u="none" dirty="0">
                <a:latin typeface="宋体" pitchFamily="2" charset="-122"/>
              </a:rPr>
              <a:t>选择芯片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行地址剩余长度不够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48" name="Text Box 633"/>
          <p:cNvSpPr txBox="1">
            <a:spLocks noChangeArrowheads="1"/>
          </p:cNvSpPr>
          <p:nvPr/>
        </p:nvSpPr>
        <p:spPr bwMode="auto">
          <a:xfrm>
            <a:off x="179512" y="226932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zh-CN" altLang="en-US" b="1" u="none" dirty="0">
                <a:latin typeface="宋体" pitchFamily="2" charset="-122"/>
              </a:rPr>
              <a:t>扩展方法</a:t>
            </a:r>
            <a:r>
              <a:rPr lang="en-US" altLang="zh-CN" b="1" u="none" dirty="0">
                <a:latin typeface="宋体" pitchFamily="2" charset="-122"/>
              </a:rPr>
              <a:t>①—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锁存行列地址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适于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芯片内部</a:t>
            </a:r>
            <a:r>
              <a:rPr lang="zh-CN" altLang="en-US" sz="2000" b="1" u="none" dirty="0">
                <a:latin typeface="宋体" pitchFamily="2" charset="-122"/>
              </a:rPr>
              <a:t>的体扩展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u="none" dirty="0">
                <a:latin typeface="宋体" pitchFamily="2" charset="-122"/>
              </a:rPr>
              <a:t>增设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锁存器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锁存后</a:t>
            </a:r>
            <a:r>
              <a:rPr lang="zh-CN" altLang="en-US" b="1" u="none" dirty="0">
                <a:latin typeface="宋体" pitchFamily="2" charset="-122"/>
              </a:rPr>
              <a:t>再选择芯片    </a:t>
            </a:r>
            <a:r>
              <a:rPr lang="zh-CN" altLang="en-US" sz="1800" b="1" u="none" dirty="0">
                <a:latin typeface="宋体" pitchFamily="2" charset="-122"/>
              </a:rPr>
              <a:t>←与芯片内重复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512" y="3277433"/>
            <a:ext cx="8785225" cy="1015663"/>
            <a:chOff x="179512" y="2708920"/>
            <a:chExt cx="8785225" cy="1015663"/>
          </a:xfrm>
        </p:grpSpPr>
        <p:sp>
          <p:nvSpPr>
            <p:cNvPr id="149" name="Text Box 633"/>
            <p:cNvSpPr txBox="1">
              <a:spLocks noChangeArrowheads="1"/>
            </p:cNvSpPr>
            <p:nvPr/>
          </p:nvSpPr>
          <p:spPr bwMode="auto">
            <a:xfrm>
              <a:off x="179512" y="270892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☆</a:t>
              </a:r>
              <a:r>
                <a:rPr lang="zh-CN" altLang="en-US" b="1" u="none" dirty="0">
                  <a:latin typeface="宋体" pitchFamily="2" charset="-122"/>
                </a:rPr>
                <a:t>扩展方法②</a:t>
              </a:r>
              <a:r>
                <a:rPr lang="en-US" altLang="zh-CN" b="1" u="none" dirty="0">
                  <a:latin typeface="宋体" pitchFamily="2" charset="-122"/>
                </a:rPr>
                <a:t>—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开放片选信号  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适于</a:t>
              </a:r>
              <a:r>
                <a:rPr lang="zh-CN" altLang="en-US" sz="2000" b="1" dirty="0">
                  <a:solidFill>
                    <a:srgbClr val="FF3399"/>
                  </a:solidFill>
                  <a:latin typeface="宋体" pitchFamily="2" charset="-122"/>
                </a:rPr>
                <a:t>芯片外部</a:t>
              </a:r>
              <a:r>
                <a:rPr lang="zh-CN" altLang="en-US" sz="2000" b="1" u="none" dirty="0">
                  <a:latin typeface="宋体" pitchFamily="2" charset="-122"/>
                </a:rPr>
                <a:t>的字扩展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en-US" altLang="zh-CN" sz="22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      </a:t>
              </a:r>
              <a:r>
                <a:rPr lang="zh-CN" altLang="en-US" b="1" u="none" dirty="0">
                  <a:latin typeface="宋体" pitchFamily="2" charset="-122"/>
                </a:rPr>
                <a:t>设置多个</a:t>
              </a:r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RAS</a:t>
              </a:r>
              <a:r>
                <a:rPr lang="zh-CN" altLang="en-US" b="1" u="none" dirty="0">
                  <a:solidFill>
                    <a:srgbClr val="CC3300"/>
                  </a:solidFill>
                  <a:latin typeface="宋体" pitchFamily="2" charset="-122"/>
                </a:rPr>
                <a:t>信号线</a:t>
              </a:r>
              <a:r>
                <a:rPr lang="zh-CN" altLang="en-US" b="1" u="none" dirty="0">
                  <a:latin typeface="宋体" pitchFamily="2" charset="-122"/>
                </a:rPr>
                <a:t>，用</a:t>
              </a:r>
              <a:r>
                <a:rPr lang="zh-CN" altLang="en-US" b="1" dirty="0">
                  <a:latin typeface="宋体" pitchFamily="2" charset="-122"/>
                </a:rPr>
                <a:t>地址高位</a:t>
              </a:r>
              <a:r>
                <a:rPr lang="zh-CN" altLang="en-US" b="1" u="none" dirty="0">
                  <a:latin typeface="宋体" pitchFamily="2" charset="-122"/>
                </a:rPr>
                <a:t>选择芯片</a:t>
              </a:r>
            </a:p>
          </p:txBody>
        </p:sp>
        <p:sp>
          <p:nvSpPr>
            <p:cNvPr id="153" name="Line 631"/>
            <p:cNvSpPr>
              <a:spLocks noChangeShapeType="1"/>
            </p:cNvSpPr>
            <p:nvPr/>
          </p:nvSpPr>
          <p:spPr bwMode="auto">
            <a:xfrm>
              <a:off x="2920164" y="3284984"/>
              <a:ext cx="43858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71600" y="4293319"/>
            <a:ext cx="1728192" cy="1781052"/>
            <a:chOff x="827584" y="3788147"/>
            <a:chExt cx="1728192" cy="1781052"/>
          </a:xfrm>
        </p:grpSpPr>
        <p:sp>
          <p:nvSpPr>
            <p:cNvPr id="154" name="Text Box 546"/>
            <p:cNvSpPr txBox="1">
              <a:spLocks noChangeArrowheads="1"/>
            </p:cNvSpPr>
            <p:nvPr/>
          </p:nvSpPr>
          <p:spPr bwMode="auto">
            <a:xfrm>
              <a:off x="827584" y="3788147"/>
              <a:ext cx="79278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542"/>
            <p:cNvSpPr txBox="1">
              <a:spLocks noChangeArrowheads="1"/>
            </p:cNvSpPr>
            <p:nvPr/>
          </p:nvSpPr>
          <p:spPr bwMode="auto">
            <a:xfrm>
              <a:off x="1727721" y="3861048"/>
              <a:ext cx="396081" cy="17081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地址转换</a:t>
              </a:r>
              <a:r>
                <a:rPr lang="en-US" altLang="zh-CN" sz="1400" b="1" u="none" dirty="0">
                  <a:latin typeface="+mn-ea"/>
                  <a:ea typeface="+mn-ea"/>
                </a:rPr>
                <a:t>(</a:t>
              </a:r>
              <a:r>
                <a:rPr lang="en-US" altLang="zh-CN" sz="1400" b="1" u="none" dirty="0">
                  <a:solidFill>
                    <a:srgbClr val="FF3399"/>
                  </a:solidFill>
                  <a:latin typeface="+mn-ea"/>
                  <a:ea typeface="+mn-ea"/>
                </a:rPr>
                <a:t>DRAMC</a:t>
              </a:r>
              <a:r>
                <a:rPr lang="en-US" altLang="zh-CN" sz="1400" b="1" u="none" dirty="0">
                  <a:latin typeface="+mn-ea"/>
                  <a:ea typeface="+mn-ea"/>
                </a:rPr>
                <a:t>)</a:t>
              </a:r>
              <a:endParaRPr lang="en-US" altLang="zh-CN" sz="1800" b="1" u="none" dirty="0">
                <a:latin typeface="+mn-ea"/>
                <a:ea typeface="+mn-ea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V="1">
              <a:off x="841649" y="5371628"/>
              <a:ext cx="88607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>
              <a:off x="2123802" y="4077071"/>
              <a:ext cx="43197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2123802" y="5373216"/>
              <a:ext cx="3599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546"/>
            <p:cNvSpPr txBox="1">
              <a:spLocks noChangeArrowheads="1"/>
            </p:cNvSpPr>
            <p:nvPr/>
          </p:nvSpPr>
          <p:spPr bwMode="auto">
            <a:xfrm>
              <a:off x="898898" y="5084291"/>
              <a:ext cx="64876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11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10</a:t>
              </a:r>
            </a:p>
          </p:txBody>
        </p:sp>
        <p:cxnSp>
          <p:nvCxnSpPr>
            <p:cNvPr id="177" name="直接箭头连接符 176"/>
            <p:cNvCxnSpPr/>
            <p:nvPr/>
          </p:nvCxnSpPr>
          <p:spPr bwMode="auto">
            <a:xfrm flipV="1">
              <a:off x="827584" y="4075484"/>
              <a:ext cx="88607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2915816" y="1700808"/>
            <a:ext cx="3384376" cy="576064"/>
            <a:chOff x="3280892" y="3429000"/>
            <a:chExt cx="3384376" cy="576064"/>
          </a:xfrm>
        </p:grpSpPr>
        <p:sp>
          <p:nvSpPr>
            <p:cNvPr id="80" name="Rectangle 620"/>
            <p:cNvSpPr>
              <a:spLocks noChangeArrowheads="1"/>
            </p:cNvSpPr>
            <p:nvPr/>
          </p:nvSpPr>
          <p:spPr bwMode="auto">
            <a:xfrm>
              <a:off x="3939850" y="3873761"/>
              <a:ext cx="1096856" cy="6565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624"/>
            <p:cNvSpPr txBox="1">
              <a:spLocks noChangeArrowheads="1"/>
            </p:cNvSpPr>
            <p:nvPr/>
          </p:nvSpPr>
          <p:spPr bwMode="auto">
            <a:xfrm>
              <a:off x="3280892" y="3509742"/>
              <a:ext cx="647700" cy="35162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dist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11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10</a:t>
              </a:r>
            </a:p>
          </p:txBody>
        </p:sp>
        <p:sp>
          <p:nvSpPr>
            <p:cNvPr id="82" name="Text Box 625"/>
            <p:cNvSpPr txBox="1">
              <a:spLocks noChangeArrowheads="1"/>
            </p:cNvSpPr>
            <p:nvPr/>
          </p:nvSpPr>
          <p:spPr bwMode="auto">
            <a:xfrm>
              <a:off x="5308002" y="3509742"/>
              <a:ext cx="1357266" cy="35130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dist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4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3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2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5" name="Text Box 624"/>
            <p:cNvSpPr txBox="1">
              <a:spLocks noChangeArrowheads="1"/>
            </p:cNvSpPr>
            <p:nvPr/>
          </p:nvSpPr>
          <p:spPr bwMode="auto">
            <a:xfrm>
              <a:off x="3939850" y="3509742"/>
              <a:ext cx="1368152" cy="351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dist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9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8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7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6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5</a:t>
              </a: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5036706" y="3429000"/>
              <a:ext cx="0" cy="57606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Group 540"/>
          <p:cNvGrpSpPr>
            <a:grpSpLocks/>
          </p:cNvGrpSpPr>
          <p:nvPr/>
        </p:nvGrpSpPr>
        <p:grpSpPr bwMode="auto">
          <a:xfrm>
            <a:off x="2843808" y="4366220"/>
            <a:ext cx="5832473" cy="1943100"/>
            <a:chOff x="2336" y="1979"/>
            <a:chExt cx="3674" cy="1224"/>
          </a:xfrm>
        </p:grpSpPr>
        <p:sp>
          <p:nvSpPr>
            <p:cNvPr id="88" name="Rectangle 541"/>
            <p:cNvSpPr>
              <a:spLocks noChangeArrowheads="1"/>
            </p:cNvSpPr>
            <p:nvPr/>
          </p:nvSpPr>
          <p:spPr bwMode="auto">
            <a:xfrm>
              <a:off x="3198" y="1979"/>
              <a:ext cx="2812" cy="1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Text Box 542"/>
            <p:cNvSpPr txBox="1">
              <a:spLocks noChangeArrowheads="1"/>
            </p:cNvSpPr>
            <p:nvPr/>
          </p:nvSpPr>
          <p:spPr bwMode="auto">
            <a:xfrm>
              <a:off x="328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90" name="Text Box 543"/>
            <p:cNvSpPr txBox="1">
              <a:spLocks noChangeArrowheads="1"/>
            </p:cNvSpPr>
            <p:nvPr/>
          </p:nvSpPr>
          <p:spPr bwMode="auto">
            <a:xfrm>
              <a:off x="396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91" name="Text Box 544"/>
            <p:cNvSpPr txBox="1">
              <a:spLocks noChangeArrowheads="1"/>
            </p:cNvSpPr>
            <p:nvPr/>
          </p:nvSpPr>
          <p:spPr bwMode="auto">
            <a:xfrm>
              <a:off x="464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92" name="Text Box 545"/>
            <p:cNvSpPr txBox="1">
              <a:spLocks noChangeArrowheads="1"/>
            </p:cNvSpPr>
            <p:nvPr/>
          </p:nvSpPr>
          <p:spPr bwMode="auto">
            <a:xfrm>
              <a:off x="532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93" name="Text Box 546"/>
            <p:cNvSpPr txBox="1">
              <a:spLocks noChangeArrowheads="1"/>
            </p:cNvSpPr>
            <p:nvPr/>
          </p:nvSpPr>
          <p:spPr bwMode="auto">
            <a:xfrm>
              <a:off x="2608" y="1979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4" name="Text Box 547"/>
            <p:cNvSpPr txBox="1">
              <a:spLocks noChangeArrowheads="1"/>
            </p:cNvSpPr>
            <p:nvPr/>
          </p:nvSpPr>
          <p:spPr bwMode="auto">
            <a:xfrm>
              <a:off x="2608" y="2523"/>
              <a:ext cx="454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95" name="Group 548"/>
            <p:cNvGrpSpPr>
              <a:grpSpLocks/>
            </p:cNvGrpSpPr>
            <p:nvPr/>
          </p:nvGrpSpPr>
          <p:grpSpPr bwMode="auto">
            <a:xfrm>
              <a:off x="2836" y="2704"/>
              <a:ext cx="181" cy="136"/>
              <a:chOff x="657" y="1389"/>
              <a:chExt cx="181" cy="136"/>
            </a:xfrm>
          </p:grpSpPr>
          <p:sp>
            <p:nvSpPr>
              <p:cNvPr id="114" name="Text Box 549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15" name="Line 550"/>
              <p:cNvSpPr>
                <a:spLocks noChangeShapeType="1"/>
              </p:cNvSpPr>
              <p:nvPr/>
            </p:nvSpPr>
            <p:spPr bwMode="auto">
              <a:xfrm>
                <a:off x="669" y="1395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6" name="Line 551"/>
            <p:cNvSpPr>
              <a:spLocks noChangeShapeType="1"/>
            </p:cNvSpPr>
            <p:nvPr/>
          </p:nvSpPr>
          <p:spPr bwMode="auto">
            <a:xfrm flipV="1">
              <a:off x="3062" y="2795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552"/>
            <p:cNvSpPr>
              <a:spLocks noChangeShapeType="1"/>
            </p:cNvSpPr>
            <p:nvPr/>
          </p:nvSpPr>
          <p:spPr bwMode="auto">
            <a:xfrm flipV="1">
              <a:off x="3062" y="288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8" name="Group 553"/>
            <p:cNvGrpSpPr>
              <a:grpSpLocks/>
            </p:cNvGrpSpPr>
            <p:nvPr/>
          </p:nvGrpSpPr>
          <p:grpSpPr bwMode="auto">
            <a:xfrm>
              <a:off x="2745" y="3067"/>
              <a:ext cx="272" cy="136"/>
              <a:chOff x="1338" y="3475"/>
              <a:chExt cx="272" cy="136"/>
            </a:xfrm>
          </p:grpSpPr>
          <p:sp>
            <p:nvSpPr>
              <p:cNvPr id="112" name="Text Box 554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</a:p>
            </p:txBody>
          </p:sp>
          <p:sp>
            <p:nvSpPr>
              <p:cNvPr id="113" name="Line 555"/>
              <p:cNvSpPr>
                <a:spLocks noChangeShapeType="1"/>
              </p:cNvSpPr>
              <p:nvPr/>
            </p:nvSpPr>
            <p:spPr bwMode="auto">
              <a:xfrm>
                <a:off x="1365" y="3484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9" name="Line 556"/>
            <p:cNvSpPr>
              <a:spLocks noChangeShapeType="1"/>
            </p:cNvSpPr>
            <p:nvPr/>
          </p:nvSpPr>
          <p:spPr bwMode="auto">
            <a:xfrm flipV="1">
              <a:off x="3062" y="3158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557"/>
            <p:cNvSpPr>
              <a:spLocks noChangeShapeType="1"/>
            </p:cNvSpPr>
            <p:nvPr/>
          </p:nvSpPr>
          <p:spPr bwMode="auto">
            <a:xfrm flipV="1">
              <a:off x="3062" y="2069"/>
              <a:ext cx="136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558"/>
            <p:cNvSpPr>
              <a:spLocks noChangeShapeType="1"/>
            </p:cNvSpPr>
            <p:nvPr/>
          </p:nvSpPr>
          <p:spPr bwMode="auto">
            <a:xfrm flipV="1">
              <a:off x="3061" y="2613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559"/>
            <p:cNvSpPr>
              <a:spLocks noChangeShapeType="1"/>
            </p:cNvSpPr>
            <p:nvPr/>
          </p:nvSpPr>
          <p:spPr bwMode="auto">
            <a:xfrm flipV="1">
              <a:off x="3061" y="3022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560"/>
            <p:cNvSpPr>
              <a:spLocks noChangeShapeType="1"/>
            </p:cNvSpPr>
            <p:nvPr/>
          </p:nvSpPr>
          <p:spPr bwMode="auto">
            <a:xfrm flipV="1">
              <a:off x="3061" y="2931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561"/>
            <p:cNvSpPr>
              <a:spLocks noChangeShapeType="1"/>
            </p:cNvSpPr>
            <p:nvPr/>
          </p:nvSpPr>
          <p:spPr bwMode="auto">
            <a:xfrm flipV="1">
              <a:off x="3061" y="297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562"/>
            <p:cNvSpPr>
              <a:spLocks noChangeArrowheads="1"/>
            </p:cNvSpPr>
            <p:nvPr/>
          </p:nvSpPr>
          <p:spPr bwMode="auto">
            <a:xfrm>
              <a:off x="2336" y="2874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" name="Group 563"/>
            <p:cNvGrpSpPr>
              <a:grpSpLocks/>
            </p:cNvGrpSpPr>
            <p:nvPr/>
          </p:nvGrpSpPr>
          <p:grpSpPr bwMode="auto">
            <a:xfrm>
              <a:off x="2336" y="2886"/>
              <a:ext cx="725" cy="136"/>
              <a:chOff x="2699" y="3475"/>
              <a:chExt cx="725" cy="136"/>
            </a:xfrm>
          </p:grpSpPr>
          <p:sp>
            <p:nvSpPr>
              <p:cNvPr id="107" name="Text Box 564"/>
              <p:cNvSpPr txBox="1">
                <a:spLocks noChangeArrowheads="1"/>
              </p:cNvSpPr>
              <p:nvPr/>
            </p:nvSpPr>
            <p:spPr bwMode="auto">
              <a:xfrm>
                <a:off x="2699" y="3475"/>
                <a:ext cx="31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solidFill>
                      <a:srgbClr val="FF3399"/>
                    </a:solidFill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108" name="Line 565"/>
              <p:cNvSpPr>
                <a:spLocks noChangeShapeType="1"/>
              </p:cNvSpPr>
              <p:nvPr/>
            </p:nvSpPr>
            <p:spPr bwMode="auto">
              <a:xfrm>
                <a:off x="2723" y="3481"/>
                <a:ext cx="20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Text Box 566"/>
              <p:cNvSpPr txBox="1">
                <a:spLocks noChangeArrowheads="1"/>
              </p:cNvSpPr>
              <p:nvPr/>
            </p:nvSpPr>
            <p:spPr bwMode="auto">
              <a:xfrm>
                <a:off x="3107" y="3475"/>
                <a:ext cx="31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solidFill>
                      <a:srgbClr val="FF3399"/>
                    </a:solidFill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solidFill>
                      <a:srgbClr val="FF3399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10" name="Line 567"/>
              <p:cNvSpPr>
                <a:spLocks noChangeShapeType="1"/>
              </p:cNvSpPr>
              <p:nvPr/>
            </p:nvSpPr>
            <p:spPr bwMode="auto">
              <a:xfrm>
                <a:off x="3131" y="3481"/>
                <a:ext cx="20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Text Box 568"/>
              <p:cNvSpPr txBox="1">
                <a:spLocks noChangeArrowheads="1"/>
              </p:cNvSpPr>
              <p:nvPr/>
            </p:nvSpPr>
            <p:spPr bwMode="auto">
              <a:xfrm>
                <a:off x="2971" y="3475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～</a:t>
                </a:r>
                <a:endParaRPr lang="zh-CN" altLang="en-US" sz="1800" b="1" u="none" baseline="-20000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210653" y="5085383"/>
            <a:ext cx="4251329" cy="936625"/>
            <a:chOff x="4210653" y="5085383"/>
            <a:chExt cx="4251329" cy="936625"/>
          </a:xfrm>
        </p:grpSpPr>
        <p:sp>
          <p:nvSpPr>
            <p:cNvPr id="161" name="Line 585"/>
            <p:cNvSpPr>
              <a:spLocks noChangeShapeType="1"/>
            </p:cNvSpPr>
            <p:nvPr/>
          </p:nvSpPr>
          <p:spPr bwMode="auto">
            <a:xfrm>
              <a:off x="4210653" y="5815633"/>
              <a:ext cx="100965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86"/>
            <p:cNvSpPr>
              <a:spLocks noChangeShapeType="1"/>
            </p:cNvSpPr>
            <p:nvPr/>
          </p:nvSpPr>
          <p:spPr bwMode="auto">
            <a:xfrm>
              <a:off x="5220304" y="5085383"/>
              <a:ext cx="0" cy="72072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87"/>
            <p:cNvSpPr>
              <a:spLocks noChangeShapeType="1"/>
            </p:cNvSpPr>
            <p:nvPr/>
          </p:nvSpPr>
          <p:spPr bwMode="auto">
            <a:xfrm flipV="1">
              <a:off x="4212241" y="5877545"/>
              <a:ext cx="208915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588"/>
            <p:cNvSpPr>
              <a:spLocks noChangeShapeType="1"/>
            </p:cNvSpPr>
            <p:nvPr/>
          </p:nvSpPr>
          <p:spPr bwMode="auto">
            <a:xfrm>
              <a:off x="6299805" y="5085383"/>
              <a:ext cx="1588" cy="79216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589"/>
            <p:cNvSpPr>
              <a:spLocks noChangeShapeType="1"/>
            </p:cNvSpPr>
            <p:nvPr/>
          </p:nvSpPr>
          <p:spPr bwMode="auto">
            <a:xfrm>
              <a:off x="7380893" y="5085383"/>
              <a:ext cx="0" cy="8636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590"/>
            <p:cNvSpPr>
              <a:spLocks noChangeShapeType="1"/>
            </p:cNvSpPr>
            <p:nvPr/>
          </p:nvSpPr>
          <p:spPr bwMode="auto">
            <a:xfrm>
              <a:off x="8461982" y="5085383"/>
              <a:ext cx="0" cy="93662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591"/>
            <p:cNvSpPr>
              <a:spLocks noChangeShapeType="1"/>
            </p:cNvSpPr>
            <p:nvPr/>
          </p:nvSpPr>
          <p:spPr bwMode="auto">
            <a:xfrm>
              <a:off x="4212241" y="5948983"/>
              <a:ext cx="316865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592"/>
            <p:cNvSpPr>
              <a:spLocks noChangeShapeType="1"/>
            </p:cNvSpPr>
            <p:nvPr/>
          </p:nvSpPr>
          <p:spPr bwMode="auto">
            <a:xfrm>
              <a:off x="4212241" y="6022008"/>
              <a:ext cx="42497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12241" y="4509120"/>
            <a:ext cx="4319591" cy="1728788"/>
            <a:chOff x="4212241" y="4509120"/>
            <a:chExt cx="4319591" cy="1728788"/>
          </a:xfrm>
        </p:grpSpPr>
        <p:sp>
          <p:nvSpPr>
            <p:cNvPr id="117" name="Line 570"/>
            <p:cNvSpPr>
              <a:spLocks noChangeShapeType="1"/>
            </p:cNvSpPr>
            <p:nvPr/>
          </p:nvSpPr>
          <p:spPr bwMode="auto">
            <a:xfrm>
              <a:off x="4212241" y="5661645"/>
              <a:ext cx="396081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571"/>
            <p:cNvSpPr>
              <a:spLocks noChangeShapeType="1"/>
            </p:cNvSpPr>
            <p:nvPr/>
          </p:nvSpPr>
          <p:spPr bwMode="auto">
            <a:xfrm>
              <a:off x="4572603" y="5229845"/>
              <a:ext cx="0" cy="14287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572"/>
            <p:cNvSpPr>
              <a:spLocks noChangeShapeType="1"/>
            </p:cNvSpPr>
            <p:nvPr/>
          </p:nvSpPr>
          <p:spPr bwMode="auto">
            <a:xfrm flipH="1">
              <a:off x="4212241" y="4509120"/>
              <a:ext cx="3744916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573"/>
            <p:cNvSpPr>
              <a:spLocks noChangeShapeType="1"/>
            </p:cNvSpPr>
            <p:nvPr/>
          </p:nvSpPr>
          <p:spPr bwMode="auto">
            <a:xfrm flipH="1">
              <a:off x="4715478" y="4509120"/>
              <a:ext cx="0" cy="14287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574"/>
            <p:cNvSpPr>
              <a:spLocks noChangeShapeType="1"/>
            </p:cNvSpPr>
            <p:nvPr/>
          </p:nvSpPr>
          <p:spPr bwMode="auto">
            <a:xfrm>
              <a:off x="4212241" y="5372720"/>
              <a:ext cx="360045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575"/>
            <p:cNvSpPr>
              <a:spLocks noChangeShapeType="1"/>
            </p:cNvSpPr>
            <p:nvPr/>
          </p:nvSpPr>
          <p:spPr bwMode="auto">
            <a:xfrm flipH="1">
              <a:off x="5652104" y="5229845"/>
              <a:ext cx="0" cy="14287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576"/>
            <p:cNvSpPr>
              <a:spLocks noChangeShapeType="1"/>
            </p:cNvSpPr>
            <p:nvPr/>
          </p:nvSpPr>
          <p:spPr bwMode="auto">
            <a:xfrm flipH="1">
              <a:off x="5796567" y="4509120"/>
              <a:ext cx="0" cy="14287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577"/>
            <p:cNvSpPr>
              <a:spLocks noChangeShapeType="1"/>
            </p:cNvSpPr>
            <p:nvPr/>
          </p:nvSpPr>
          <p:spPr bwMode="auto">
            <a:xfrm flipH="1">
              <a:off x="6731605" y="5229845"/>
              <a:ext cx="0" cy="14287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578"/>
            <p:cNvSpPr>
              <a:spLocks noChangeShapeType="1"/>
            </p:cNvSpPr>
            <p:nvPr/>
          </p:nvSpPr>
          <p:spPr bwMode="auto">
            <a:xfrm flipH="1">
              <a:off x="6876068" y="4509120"/>
              <a:ext cx="0" cy="14287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579"/>
            <p:cNvSpPr>
              <a:spLocks noChangeShapeType="1"/>
            </p:cNvSpPr>
            <p:nvPr/>
          </p:nvSpPr>
          <p:spPr bwMode="auto">
            <a:xfrm flipH="1">
              <a:off x="7957156" y="4509120"/>
              <a:ext cx="0" cy="14287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580"/>
            <p:cNvSpPr>
              <a:spLocks noChangeShapeType="1"/>
            </p:cNvSpPr>
            <p:nvPr/>
          </p:nvSpPr>
          <p:spPr bwMode="auto">
            <a:xfrm>
              <a:off x="7812694" y="5231433"/>
              <a:ext cx="0" cy="14128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581"/>
            <p:cNvSpPr>
              <a:spLocks noChangeShapeType="1"/>
            </p:cNvSpPr>
            <p:nvPr/>
          </p:nvSpPr>
          <p:spPr bwMode="auto">
            <a:xfrm>
              <a:off x="4931379" y="5229845"/>
              <a:ext cx="1588" cy="4318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582"/>
            <p:cNvSpPr>
              <a:spLocks noChangeShapeType="1"/>
            </p:cNvSpPr>
            <p:nvPr/>
          </p:nvSpPr>
          <p:spPr bwMode="auto">
            <a:xfrm flipH="1">
              <a:off x="7091968" y="5229845"/>
              <a:ext cx="0" cy="4318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583"/>
            <p:cNvSpPr>
              <a:spLocks noChangeShapeType="1"/>
            </p:cNvSpPr>
            <p:nvPr/>
          </p:nvSpPr>
          <p:spPr bwMode="auto">
            <a:xfrm flipH="1">
              <a:off x="6010880" y="5229845"/>
              <a:ext cx="1588" cy="4318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584"/>
            <p:cNvSpPr>
              <a:spLocks noChangeShapeType="1"/>
            </p:cNvSpPr>
            <p:nvPr/>
          </p:nvSpPr>
          <p:spPr bwMode="auto">
            <a:xfrm flipH="1">
              <a:off x="8173057" y="5229845"/>
              <a:ext cx="0" cy="4318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22"/>
            <p:cNvSpPr>
              <a:spLocks noChangeShapeType="1"/>
            </p:cNvSpPr>
            <p:nvPr/>
          </p:nvSpPr>
          <p:spPr bwMode="auto">
            <a:xfrm>
              <a:off x="5150296" y="5085184"/>
              <a:ext cx="714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59"/>
            <p:cNvSpPr>
              <a:spLocks noChangeShapeType="1"/>
            </p:cNvSpPr>
            <p:nvPr/>
          </p:nvSpPr>
          <p:spPr bwMode="auto">
            <a:xfrm>
              <a:off x="5148709" y="4869284"/>
              <a:ext cx="14303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62"/>
            <p:cNvSpPr>
              <a:spLocks noChangeShapeType="1"/>
            </p:cNvSpPr>
            <p:nvPr/>
          </p:nvSpPr>
          <p:spPr bwMode="auto">
            <a:xfrm>
              <a:off x="6229772" y="5085184"/>
              <a:ext cx="714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65"/>
            <p:cNvSpPr>
              <a:spLocks noChangeShapeType="1"/>
            </p:cNvSpPr>
            <p:nvPr/>
          </p:nvSpPr>
          <p:spPr bwMode="auto">
            <a:xfrm>
              <a:off x="6228184" y="4869284"/>
              <a:ext cx="14464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68"/>
            <p:cNvSpPr>
              <a:spLocks noChangeShapeType="1"/>
            </p:cNvSpPr>
            <p:nvPr/>
          </p:nvSpPr>
          <p:spPr bwMode="auto">
            <a:xfrm>
              <a:off x="7309891" y="5085184"/>
              <a:ext cx="714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71"/>
            <p:cNvSpPr>
              <a:spLocks noChangeShapeType="1"/>
            </p:cNvSpPr>
            <p:nvPr/>
          </p:nvSpPr>
          <p:spPr bwMode="auto">
            <a:xfrm>
              <a:off x="7308304" y="4869284"/>
              <a:ext cx="14402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74"/>
            <p:cNvSpPr>
              <a:spLocks noChangeShapeType="1"/>
            </p:cNvSpPr>
            <p:nvPr/>
          </p:nvSpPr>
          <p:spPr bwMode="auto">
            <a:xfrm>
              <a:off x="8390012" y="5085184"/>
              <a:ext cx="714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77"/>
            <p:cNvSpPr>
              <a:spLocks noChangeShapeType="1"/>
            </p:cNvSpPr>
            <p:nvPr/>
          </p:nvSpPr>
          <p:spPr bwMode="auto">
            <a:xfrm>
              <a:off x="8388424" y="4869283"/>
              <a:ext cx="143408" cy="19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593"/>
            <p:cNvSpPr>
              <a:spLocks noChangeShapeType="1"/>
            </p:cNvSpPr>
            <p:nvPr/>
          </p:nvSpPr>
          <p:spPr bwMode="auto">
            <a:xfrm flipH="1">
              <a:off x="8531832" y="4869483"/>
              <a:ext cx="0" cy="136842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594"/>
            <p:cNvSpPr>
              <a:spLocks noChangeShapeType="1"/>
            </p:cNvSpPr>
            <p:nvPr/>
          </p:nvSpPr>
          <p:spPr bwMode="auto">
            <a:xfrm>
              <a:off x="7452331" y="4869483"/>
              <a:ext cx="0" cy="136842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595"/>
            <p:cNvSpPr>
              <a:spLocks noChangeShapeType="1"/>
            </p:cNvSpPr>
            <p:nvPr/>
          </p:nvSpPr>
          <p:spPr bwMode="auto">
            <a:xfrm flipH="1">
              <a:off x="6372830" y="4869483"/>
              <a:ext cx="0" cy="136842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596"/>
            <p:cNvSpPr>
              <a:spLocks noChangeShapeType="1"/>
            </p:cNvSpPr>
            <p:nvPr/>
          </p:nvSpPr>
          <p:spPr bwMode="auto">
            <a:xfrm flipH="1">
              <a:off x="5291742" y="4869483"/>
              <a:ext cx="0" cy="136842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597"/>
            <p:cNvSpPr>
              <a:spLocks noChangeShapeType="1"/>
            </p:cNvSpPr>
            <p:nvPr/>
          </p:nvSpPr>
          <p:spPr bwMode="auto">
            <a:xfrm>
              <a:off x="4212241" y="6237908"/>
              <a:ext cx="43195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784" grpId="0"/>
      <p:bldP spid="449145" grpId="0"/>
      <p:bldP spid="1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组合 197"/>
          <p:cNvGrpSpPr/>
          <p:nvPr/>
        </p:nvGrpSpPr>
        <p:grpSpPr>
          <a:xfrm>
            <a:off x="3635896" y="4941168"/>
            <a:ext cx="5174576" cy="1223689"/>
            <a:chOff x="3633790" y="2636912"/>
            <a:chExt cx="5174576" cy="1223689"/>
          </a:xfrm>
        </p:grpSpPr>
        <p:sp>
          <p:nvSpPr>
            <p:cNvPr id="199" name="Text Box 381"/>
            <p:cNvSpPr txBox="1">
              <a:spLocks noChangeArrowheads="1"/>
            </p:cNvSpPr>
            <p:nvPr/>
          </p:nvSpPr>
          <p:spPr bwMode="auto">
            <a:xfrm>
              <a:off x="3633790" y="2636912"/>
              <a:ext cx="2556150" cy="1223689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00" name="Text Box 381"/>
            <p:cNvSpPr txBox="1">
              <a:spLocks noChangeArrowheads="1"/>
            </p:cNvSpPr>
            <p:nvPr/>
          </p:nvSpPr>
          <p:spPr bwMode="auto">
            <a:xfrm>
              <a:off x="6252366" y="2636912"/>
              <a:ext cx="2556000" cy="1223689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sp>
        <p:nvSpPr>
          <p:cNvPr id="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37AC-A4CD-4658-BEA6-CDAB1F0D4C4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50977" name="Text Box 417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、字位扩展法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*目标：</a:t>
            </a:r>
            <a:r>
              <a:rPr lang="zh-CN" altLang="en-US" b="1" u="none" dirty="0">
                <a:latin typeface="宋体" pitchFamily="2" charset="-122"/>
              </a:rPr>
              <a:t>同时扩展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存储字长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存储字数</a:t>
            </a:r>
          </a:p>
        </p:txBody>
      </p:sp>
      <p:sp>
        <p:nvSpPr>
          <p:cNvPr id="450978" name="Text Box 418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5—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</a:t>
            </a:r>
            <a:r>
              <a:rPr lang="en-US" altLang="zh-CN" b="1" u="none" dirty="0">
                <a:latin typeface="+mn-ea"/>
                <a:ea typeface="+mn-ea"/>
              </a:rPr>
              <a:t>b</a:t>
            </a:r>
            <a:r>
              <a:rPr lang="en-US" altLang="zh-CN" b="1" u="none" dirty="0"/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2K×8b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sp>
        <p:nvSpPr>
          <p:cNvPr id="450979" name="Text Box 419"/>
          <p:cNvSpPr txBox="1">
            <a:spLocks noChangeArrowheads="1"/>
          </p:cNvSpPr>
          <p:nvPr/>
        </p:nvSpPr>
        <p:spPr bwMode="auto">
          <a:xfrm>
            <a:off x="179387" y="1771998"/>
            <a:ext cx="4063208" cy="302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①芯片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所占存储空间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zh-CN" altLang="en-US" b="1" u="none" dirty="0">
                <a:latin typeface="宋体" pitchFamily="2" charset="-122"/>
              </a:rPr>
              <a:t>③芯片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50981" name="Text Box 421"/>
          <p:cNvSpPr txBox="1">
            <a:spLocks noChangeArrowheads="1"/>
          </p:cNvSpPr>
          <p:nvPr/>
        </p:nvSpPr>
        <p:spPr bwMode="auto">
          <a:xfrm>
            <a:off x="3346325" y="1765265"/>
            <a:ext cx="554685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(2K÷1K)×(8b÷4b)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片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模块地址为</a:t>
            </a:r>
            <a:r>
              <a:rPr lang="en-US" altLang="zh-CN" b="1" u="none" dirty="0">
                <a:latin typeface="宋体" pitchFamily="2" charset="-122"/>
              </a:rPr>
              <a:t>11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芯片为</a:t>
            </a:r>
            <a:r>
              <a:rPr lang="en-US" altLang="zh-CN" sz="2000" b="1" u="none" dirty="0">
                <a:latin typeface="宋体" pitchFamily="2" charset="-122"/>
              </a:rPr>
              <a:t>10</a:t>
            </a:r>
            <a:r>
              <a:rPr lang="zh-CN" altLang="en-US" sz="20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51202" name="Group 642"/>
          <p:cNvGrpSpPr>
            <a:grpSpLocks/>
          </p:cNvGrpSpPr>
          <p:nvPr/>
        </p:nvGrpSpPr>
        <p:grpSpPr bwMode="auto">
          <a:xfrm>
            <a:off x="1259632" y="2986582"/>
            <a:ext cx="2052638" cy="1162050"/>
            <a:chOff x="725" y="1869"/>
            <a:chExt cx="1293" cy="732"/>
          </a:xfrm>
        </p:grpSpPr>
        <p:sp>
          <p:nvSpPr>
            <p:cNvPr id="451025" name="Rectangle 465"/>
            <p:cNvSpPr>
              <a:spLocks noChangeArrowheads="1"/>
            </p:cNvSpPr>
            <p:nvPr/>
          </p:nvSpPr>
          <p:spPr bwMode="auto">
            <a:xfrm>
              <a:off x="1182" y="1875"/>
              <a:ext cx="92" cy="72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6" name="Rectangle 466"/>
            <p:cNvSpPr>
              <a:spLocks noChangeArrowheads="1"/>
            </p:cNvSpPr>
            <p:nvPr/>
          </p:nvSpPr>
          <p:spPr bwMode="auto">
            <a:xfrm>
              <a:off x="1273" y="1875"/>
              <a:ext cx="726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1" name="Text Box 471"/>
            <p:cNvSpPr txBox="1">
              <a:spLocks noChangeArrowheads="1"/>
            </p:cNvSpPr>
            <p:nvPr/>
          </p:nvSpPr>
          <p:spPr bwMode="auto">
            <a:xfrm>
              <a:off x="725" y="1869"/>
              <a:ext cx="1293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1600" rIns="18000" bIns="10800"/>
            <a:lstStyle/>
            <a:p>
              <a:pPr algn="ctr"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(000H)00000000000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…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(3FFH)01111111111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(400H)10000000000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…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(7FFH)11111111111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451204" name="Group 644"/>
          <p:cNvGrpSpPr>
            <a:grpSpLocks/>
          </p:cNvGrpSpPr>
          <p:nvPr/>
        </p:nvGrpSpPr>
        <p:grpSpPr bwMode="auto">
          <a:xfrm>
            <a:off x="2268539" y="4336058"/>
            <a:ext cx="6624639" cy="1973262"/>
            <a:chOff x="1520" y="2822"/>
            <a:chExt cx="4173" cy="1243"/>
          </a:xfrm>
        </p:grpSpPr>
        <p:sp>
          <p:nvSpPr>
            <p:cNvPr id="451140" name="Text Box 580"/>
            <p:cNvSpPr txBox="1">
              <a:spLocks noChangeArrowheads="1"/>
            </p:cNvSpPr>
            <p:nvPr/>
          </p:nvSpPr>
          <p:spPr bwMode="auto">
            <a:xfrm>
              <a:off x="1838" y="2931"/>
              <a:ext cx="22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10</a:t>
              </a:r>
            </a:p>
          </p:txBody>
        </p:sp>
        <p:sp>
          <p:nvSpPr>
            <p:cNvPr id="451141" name="Text Box 581"/>
            <p:cNvSpPr txBox="1">
              <a:spLocks noChangeArrowheads="1"/>
            </p:cNvSpPr>
            <p:nvPr/>
          </p:nvSpPr>
          <p:spPr bwMode="auto">
            <a:xfrm>
              <a:off x="1520" y="3657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1142" name="Text Box 582"/>
            <p:cNvSpPr txBox="1">
              <a:spLocks noChangeArrowheads="1"/>
            </p:cNvSpPr>
            <p:nvPr/>
          </p:nvSpPr>
          <p:spPr bwMode="auto">
            <a:xfrm>
              <a:off x="1566" y="3112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9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1143" name="Text Box 583"/>
            <p:cNvSpPr txBox="1">
              <a:spLocks noChangeArrowheads="1"/>
            </p:cNvSpPr>
            <p:nvPr/>
          </p:nvSpPr>
          <p:spPr bwMode="auto">
            <a:xfrm>
              <a:off x="1521" y="3793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451144" name="Rectangle 584"/>
            <p:cNvSpPr>
              <a:spLocks noChangeArrowheads="1"/>
            </p:cNvSpPr>
            <p:nvPr/>
          </p:nvSpPr>
          <p:spPr bwMode="auto">
            <a:xfrm>
              <a:off x="2290" y="2840"/>
              <a:ext cx="3403" cy="1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45" name="Line 585"/>
            <p:cNvSpPr>
              <a:spLocks noChangeShapeType="1"/>
            </p:cNvSpPr>
            <p:nvPr/>
          </p:nvSpPr>
          <p:spPr bwMode="auto">
            <a:xfrm flipH="1" flipV="1">
              <a:off x="2064" y="3066"/>
              <a:ext cx="226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6" name="Line 586"/>
            <p:cNvSpPr>
              <a:spLocks noChangeShapeType="1"/>
            </p:cNvSpPr>
            <p:nvPr/>
          </p:nvSpPr>
          <p:spPr bwMode="auto">
            <a:xfrm flipH="1" flipV="1">
              <a:off x="2064" y="3248"/>
              <a:ext cx="22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7" name="Line 587"/>
            <p:cNvSpPr>
              <a:spLocks noChangeShapeType="1"/>
            </p:cNvSpPr>
            <p:nvPr/>
          </p:nvSpPr>
          <p:spPr bwMode="auto">
            <a:xfrm flipH="1" flipV="1">
              <a:off x="2200" y="2886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8" name="Line 588"/>
            <p:cNvSpPr>
              <a:spLocks noChangeShapeType="1"/>
            </p:cNvSpPr>
            <p:nvPr/>
          </p:nvSpPr>
          <p:spPr bwMode="auto">
            <a:xfrm flipH="1" flipV="1">
              <a:off x="2200" y="4020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9" name="Line 589"/>
            <p:cNvSpPr>
              <a:spLocks noChangeShapeType="1"/>
            </p:cNvSpPr>
            <p:nvPr/>
          </p:nvSpPr>
          <p:spPr bwMode="auto">
            <a:xfrm flipH="1" flipV="1">
              <a:off x="1973" y="3793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50" name="Line 590"/>
            <p:cNvSpPr>
              <a:spLocks noChangeShapeType="1"/>
            </p:cNvSpPr>
            <p:nvPr/>
          </p:nvSpPr>
          <p:spPr bwMode="auto">
            <a:xfrm flipH="1">
              <a:off x="1974" y="3883"/>
              <a:ext cx="31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151" name="Group 591"/>
            <p:cNvGrpSpPr>
              <a:grpSpLocks/>
            </p:cNvGrpSpPr>
            <p:nvPr/>
          </p:nvGrpSpPr>
          <p:grpSpPr bwMode="auto">
            <a:xfrm>
              <a:off x="2018" y="3929"/>
              <a:ext cx="181" cy="136"/>
              <a:chOff x="657" y="1389"/>
              <a:chExt cx="181" cy="136"/>
            </a:xfrm>
          </p:grpSpPr>
          <p:sp>
            <p:nvSpPr>
              <p:cNvPr id="451152" name="Text Box 592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1153" name="Line 593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4" name="Text Box 594"/>
            <p:cNvSpPr txBox="1">
              <a:spLocks noChangeArrowheads="1"/>
            </p:cNvSpPr>
            <p:nvPr/>
          </p:nvSpPr>
          <p:spPr bwMode="auto">
            <a:xfrm>
              <a:off x="2426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SRAM(0#)</a:t>
              </a:r>
            </a:p>
          </p:txBody>
        </p:sp>
        <p:grpSp>
          <p:nvGrpSpPr>
            <p:cNvPr id="451155" name="Group 595"/>
            <p:cNvGrpSpPr>
              <a:grpSpLocks/>
            </p:cNvGrpSpPr>
            <p:nvPr/>
          </p:nvGrpSpPr>
          <p:grpSpPr bwMode="auto">
            <a:xfrm>
              <a:off x="2019" y="2822"/>
              <a:ext cx="181" cy="136"/>
              <a:chOff x="657" y="1389"/>
              <a:chExt cx="181" cy="136"/>
            </a:xfrm>
          </p:grpSpPr>
          <p:sp>
            <p:nvSpPr>
              <p:cNvPr id="451156" name="Text Box 596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1157" name="Line 597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8" name="Text Box 598"/>
            <p:cNvSpPr txBox="1">
              <a:spLocks noChangeArrowheads="1"/>
            </p:cNvSpPr>
            <p:nvPr/>
          </p:nvSpPr>
          <p:spPr bwMode="auto">
            <a:xfrm>
              <a:off x="3242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SRAM(1#)</a:t>
              </a:r>
            </a:p>
          </p:txBody>
        </p:sp>
        <p:sp>
          <p:nvSpPr>
            <p:cNvPr id="451159" name="Text Box 599"/>
            <p:cNvSpPr txBox="1">
              <a:spLocks noChangeArrowheads="1"/>
            </p:cNvSpPr>
            <p:nvPr/>
          </p:nvSpPr>
          <p:spPr bwMode="auto">
            <a:xfrm>
              <a:off x="4060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SRAM(2#)</a:t>
              </a:r>
            </a:p>
          </p:txBody>
        </p:sp>
        <p:sp>
          <p:nvSpPr>
            <p:cNvPr id="451160" name="Text Box 600"/>
            <p:cNvSpPr txBox="1">
              <a:spLocks noChangeArrowheads="1"/>
            </p:cNvSpPr>
            <p:nvPr/>
          </p:nvSpPr>
          <p:spPr bwMode="auto">
            <a:xfrm>
              <a:off x="4876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SRAM(3#)</a:t>
              </a:r>
            </a:p>
          </p:txBody>
        </p:sp>
      </p:grpSp>
      <p:grpSp>
        <p:nvGrpSpPr>
          <p:cNvPr id="451211" name="Group 651"/>
          <p:cNvGrpSpPr>
            <a:grpSpLocks/>
          </p:cNvGrpSpPr>
          <p:nvPr/>
        </p:nvGrpSpPr>
        <p:grpSpPr bwMode="auto">
          <a:xfrm>
            <a:off x="3490913" y="4437658"/>
            <a:ext cx="3384550" cy="431800"/>
            <a:chOff x="2199" y="2869"/>
            <a:chExt cx="2132" cy="272"/>
          </a:xfrm>
        </p:grpSpPr>
        <p:sp>
          <p:nvSpPr>
            <p:cNvPr id="451175" name="Line 615"/>
            <p:cNvSpPr>
              <a:spLocks noChangeShapeType="1"/>
            </p:cNvSpPr>
            <p:nvPr/>
          </p:nvSpPr>
          <p:spPr bwMode="auto">
            <a:xfrm flipH="1" flipV="1">
              <a:off x="2381" y="3141"/>
              <a:ext cx="1633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1" name="Line 621"/>
            <p:cNvSpPr>
              <a:spLocks noChangeShapeType="1"/>
            </p:cNvSpPr>
            <p:nvPr/>
          </p:nvSpPr>
          <p:spPr bwMode="auto">
            <a:xfrm flipH="1" flipV="1">
              <a:off x="2199" y="2869"/>
              <a:ext cx="181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2" name="Oval 622"/>
            <p:cNvSpPr>
              <a:spLocks noChangeArrowheads="1"/>
            </p:cNvSpPr>
            <p:nvPr/>
          </p:nvSpPr>
          <p:spPr bwMode="auto">
            <a:xfrm>
              <a:off x="2472" y="3026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3" name="Text Box 623"/>
            <p:cNvSpPr txBox="1">
              <a:spLocks noChangeArrowheads="1"/>
            </p:cNvSpPr>
            <p:nvPr/>
          </p:nvSpPr>
          <p:spPr bwMode="auto">
            <a:xfrm>
              <a:off x="2517" y="2914"/>
              <a:ext cx="136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1184" name="Oval 624"/>
            <p:cNvSpPr>
              <a:spLocks noChangeArrowheads="1"/>
            </p:cNvSpPr>
            <p:nvPr/>
          </p:nvSpPr>
          <p:spPr bwMode="auto">
            <a:xfrm>
              <a:off x="2650" y="298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5" name="Oval 625"/>
            <p:cNvSpPr>
              <a:spLocks noChangeArrowheads="1"/>
            </p:cNvSpPr>
            <p:nvPr/>
          </p:nvSpPr>
          <p:spPr bwMode="auto">
            <a:xfrm>
              <a:off x="2472" y="293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8" name="Line 628"/>
            <p:cNvSpPr>
              <a:spLocks noChangeShapeType="1"/>
            </p:cNvSpPr>
            <p:nvPr/>
          </p:nvSpPr>
          <p:spPr bwMode="auto">
            <a:xfrm flipH="1" flipV="1">
              <a:off x="2199" y="3050"/>
              <a:ext cx="273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9" name="Line 629"/>
            <p:cNvSpPr>
              <a:spLocks noChangeShapeType="1"/>
            </p:cNvSpPr>
            <p:nvPr/>
          </p:nvSpPr>
          <p:spPr bwMode="auto">
            <a:xfrm flipH="1">
              <a:off x="2381" y="3051"/>
              <a:ext cx="0" cy="9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0" name="Line 630"/>
            <p:cNvSpPr>
              <a:spLocks noChangeShapeType="1"/>
            </p:cNvSpPr>
            <p:nvPr/>
          </p:nvSpPr>
          <p:spPr bwMode="auto">
            <a:xfrm>
              <a:off x="2381" y="2959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1" name="Line 631"/>
            <p:cNvSpPr>
              <a:spLocks noChangeShapeType="1"/>
            </p:cNvSpPr>
            <p:nvPr/>
          </p:nvSpPr>
          <p:spPr bwMode="auto">
            <a:xfrm>
              <a:off x="2381" y="2869"/>
              <a:ext cx="0" cy="9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2" name="Text Box 632"/>
            <p:cNvSpPr txBox="1">
              <a:spLocks noChangeArrowheads="1"/>
            </p:cNvSpPr>
            <p:nvPr/>
          </p:nvSpPr>
          <p:spPr bwMode="auto">
            <a:xfrm>
              <a:off x="4153" y="2914"/>
              <a:ext cx="136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1193" name="Oval 633"/>
            <p:cNvSpPr>
              <a:spLocks noChangeArrowheads="1"/>
            </p:cNvSpPr>
            <p:nvPr/>
          </p:nvSpPr>
          <p:spPr bwMode="auto">
            <a:xfrm>
              <a:off x="4286" y="298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4" name="Oval 634"/>
            <p:cNvSpPr>
              <a:spLocks noChangeArrowheads="1"/>
            </p:cNvSpPr>
            <p:nvPr/>
          </p:nvSpPr>
          <p:spPr bwMode="auto">
            <a:xfrm>
              <a:off x="4108" y="293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5" name="Line 635"/>
            <p:cNvSpPr>
              <a:spLocks noChangeShapeType="1"/>
            </p:cNvSpPr>
            <p:nvPr/>
          </p:nvSpPr>
          <p:spPr bwMode="auto">
            <a:xfrm>
              <a:off x="4017" y="2959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6" name="Line 636"/>
            <p:cNvSpPr>
              <a:spLocks noChangeShapeType="1"/>
            </p:cNvSpPr>
            <p:nvPr/>
          </p:nvSpPr>
          <p:spPr bwMode="auto">
            <a:xfrm>
              <a:off x="4017" y="2869"/>
              <a:ext cx="0" cy="9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7" name="Line 637"/>
            <p:cNvSpPr>
              <a:spLocks noChangeShapeType="1"/>
            </p:cNvSpPr>
            <p:nvPr/>
          </p:nvSpPr>
          <p:spPr bwMode="auto">
            <a:xfrm flipH="1" flipV="1">
              <a:off x="4017" y="3050"/>
              <a:ext cx="136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8" name="Line 638"/>
            <p:cNvSpPr>
              <a:spLocks noChangeShapeType="1"/>
            </p:cNvSpPr>
            <p:nvPr/>
          </p:nvSpPr>
          <p:spPr bwMode="auto">
            <a:xfrm flipH="1" flipV="1">
              <a:off x="4017" y="3050"/>
              <a:ext cx="0" cy="9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212" name="AutoShape 6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3312270" y="2708027"/>
            <a:ext cx="1873250" cy="1441053"/>
            <a:chOff x="3895725" y="2922271"/>
            <a:chExt cx="1873250" cy="1441053"/>
          </a:xfrm>
        </p:grpSpPr>
        <p:sp>
          <p:nvSpPr>
            <p:cNvPr id="86" name="Text Box 425"/>
            <p:cNvSpPr txBox="1">
              <a:spLocks noChangeArrowheads="1"/>
            </p:cNvSpPr>
            <p:nvPr/>
          </p:nvSpPr>
          <p:spPr bwMode="auto">
            <a:xfrm>
              <a:off x="3895725" y="2922271"/>
              <a:ext cx="100806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87" name="Rectangle 426"/>
            <p:cNvSpPr>
              <a:spLocks noChangeArrowheads="1"/>
            </p:cNvSpPr>
            <p:nvPr/>
          </p:nvSpPr>
          <p:spPr bwMode="auto">
            <a:xfrm>
              <a:off x="3895725" y="3211195"/>
              <a:ext cx="936625" cy="57817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1#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88" name="Text Box 427"/>
            <p:cNvSpPr txBox="1">
              <a:spLocks noChangeArrowheads="1"/>
            </p:cNvSpPr>
            <p:nvPr/>
          </p:nvSpPr>
          <p:spPr bwMode="auto">
            <a:xfrm>
              <a:off x="4832350" y="2922271"/>
              <a:ext cx="936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9" name="Rectangle 428"/>
            <p:cNvSpPr>
              <a:spLocks noChangeArrowheads="1"/>
            </p:cNvSpPr>
            <p:nvPr/>
          </p:nvSpPr>
          <p:spPr bwMode="auto">
            <a:xfrm>
              <a:off x="4832350" y="3211195"/>
              <a:ext cx="935038" cy="578174"/>
            </a:xfrm>
            <a:prstGeom prst="rect">
              <a:avLst/>
            </a:prstGeom>
            <a:solidFill>
              <a:srgbClr val="99CCFF">
                <a:alpha val="81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90" name="Rectangle 429"/>
            <p:cNvSpPr>
              <a:spLocks noChangeArrowheads="1"/>
            </p:cNvSpPr>
            <p:nvPr/>
          </p:nvSpPr>
          <p:spPr bwMode="auto">
            <a:xfrm>
              <a:off x="3895725" y="3789369"/>
              <a:ext cx="936625" cy="573955"/>
            </a:xfrm>
            <a:prstGeom prst="rect">
              <a:avLst/>
            </a:prstGeom>
            <a:solidFill>
              <a:srgbClr val="00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3#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91" name="Rectangle 430"/>
            <p:cNvSpPr>
              <a:spLocks noChangeArrowheads="1"/>
            </p:cNvSpPr>
            <p:nvPr/>
          </p:nvSpPr>
          <p:spPr bwMode="auto">
            <a:xfrm>
              <a:off x="4832350" y="3789369"/>
              <a:ext cx="935038" cy="573955"/>
            </a:xfrm>
            <a:prstGeom prst="rect">
              <a:avLst/>
            </a:prstGeom>
            <a:solidFill>
              <a:srgbClr val="00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2#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611398" y="2924250"/>
            <a:ext cx="3024980" cy="1224830"/>
            <a:chOff x="8459788" y="2924250"/>
            <a:chExt cx="3024980" cy="1224830"/>
          </a:xfrm>
        </p:grpSpPr>
        <p:sp>
          <p:nvSpPr>
            <p:cNvPr id="97" name="Rectangle 430"/>
            <p:cNvSpPr>
              <a:spLocks noChangeArrowheads="1"/>
            </p:cNvSpPr>
            <p:nvPr/>
          </p:nvSpPr>
          <p:spPr bwMode="auto">
            <a:xfrm>
              <a:off x="8459788" y="2924250"/>
              <a:ext cx="3024980" cy="1224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t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 芯片   片选的</a:t>
              </a:r>
              <a:r>
                <a:rPr lang="zh-CN" altLang="en-US" sz="2000" b="1" u="none" dirty="0">
                  <a:solidFill>
                    <a:schemeClr val="accent2"/>
                  </a:solidFill>
                  <a:latin typeface="宋体" pitchFamily="2" charset="-122"/>
                </a:rPr>
                <a:t>有效逻辑</a:t>
              </a:r>
              <a:endParaRPr lang="en-US" altLang="zh-CN" sz="2000" b="1" u="none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 0#</a:t>
              </a:r>
              <a:r>
                <a:rPr lang="zh-CN" altLang="en-US" sz="2000" b="1" u="none" dirty="0">
                  <a:latin typeface="宋体" pitchFamily="2" charset="-122"/>
                </a:rPr>
                <a:t>、</a:t>
              </a:r>
              <a:r>
                <a:rPr lang="en-US" altLang="zh-CN" sz="2000" b="1" u="none" dirty="0">
                  <a:latin typeface="宋体" pitchFamily="2" charset="-122"/>
                </a:rPr>
                <a:t>1#      CS</a:t>
              </a:r>
              <a:r>
                <a:rPr lang="en-US" altLang="zh-CN" sz="2000" b="1" u="none" dirty="0"/>
                <a:t>·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8000" dirty="0">
                  <a:latin typeface="宋体" pitchFamily="2" charset="-122"/>
                </a:rPr>
                <a:t>10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 2#</a:t>
              </a:r>
              <a:r>
                <a:rPr lang="zh-CN" altLang="en-US" sz="2000" b="1" u="none" dirty="0">
                  <a:latin typeface="宋体" pitchFamily="2" charset="-122"/>
                </a:rPr>
                <a:t>、</a:t>
              </a:r>
              <a:r>
                <a:rPr lang="en-US" altLang="zh-CN" sz="2000" b="1" u="none" dirty="0">
                  <a:latin typeface="宋体" pitchFamily="2" charset="-122"/>
                </a:rPr>
                <a:t>3#      CS</a:t>
              </a:r>
              <a:r>
                <a:rPr lang="en-US" altLang="zh-CN" sz="2000" b="1" u="none" dirty="0"/>
                <a:t>·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8000" dirty="0">
                  <a:latin typeface="宋体" pitchFamily="2" charset="-122"/>
                </a:rPr>
                <a:t>10</a:t>
              </a:r>
              <a:endParaRPr lang="en-US" altLang="zh-CN" sz="20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10543317" y="3379787"/>
              <a:ext cx="259775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10179244" y="3347467"/>
              <a:ext cx="64357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10193120" y="3813423"/>
              <a:ext cx="64357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464928" y="3284984"/>
              <a:ext cx="3019840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8460432" y="3717032"/>
              <a:ext cx="302433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9540552" y="2925837"/>
              <a:ext cx="0" cy="1223243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7" name="组合 166"/>
          <p:cNvGrpSpPr/>
          <p:nvPr/>
        </p:nvGrpSpPr>
        <p:grpSpPr>
          <a:xfrm>
            <a:off x="3491880" y="4653560"/>
            <a:ext cx="5256834" cy="1584323"/>
            <a:chOff x="3491880" y="4653560"/>
            <a:chExt cx="5256834" cy="1584323"/>
          </a:xfrm>
        </p:grpSpPr>
        <p:sp>
          <p:nvSpPr>
            <p:cNvPr id="168" name="Line 602"/>
            <p:cNvSpPr>
              <a:spLocks noChangeShapeType="1"/>
            </p:cNvSpPr>
            <p:nvPr/>
          </p:nvSpPr>
          <p:spPr bwMode="auto">
            <a:xfrm flipH="1" flipV="1">
              <a:off x="3491881" y="5877520"/>
              <a:ext cx="331311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603"/>
            <p:cNvSpPr>
              <a:spLocks noChangeShapeType="1"/>
            </p:cNvSpPr>
            <p:nvPr/>
          </p:nvSpPr>
          <p:spPr bwMode="auto">
            <a:xfrm flipH="1" flipV="1">
              <a:off x="4284044" y="5733058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604"/>
            <p:cNvSpPr>
              <a:spLocks noChangeShapeType="1"/>
            </p:cNvSpPr>
            <p:nvPr/>
          </p:nvSpPr>
          <p:spPr bwMode="auto">
            <a:xfrm flipH="1" flipV="1">
              <a:off x="5508006" y="5733058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605"/>
            <p:cNvSpPr>
              <a:spLocks noChangeShapeType="1"/>
            </p:cNvSpPr>
            <p:nvPr/>
          </p:nvSpPr>
          <p:spPr bwMode="auto">
            <a:xfrm flipH="1" flipV="1">
              <a:off x="6804994" y="5733058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606"/>
            <p:cNvSpPr>
              <a:spLocks noChangeShapeType="1"/>
            </p:cNvSpPr>
            <p:nvPr/>
          </p:nvSpPr>
          <p:spPr bwMode="auto">
            <a:xfrm flipH="1" flipV="1">
              <a:off x="8028956" y="5733058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07"/>
            <p:cNvSpPr>
              <a:spLocks noChangeShapeType="1"/>
            </p:cNvSpPr>
            <p:nvPr/>
          </p:nvSpPr>
          <p:spPr bwMode="auto">
            <a:xfrm flipH="1" flipV="1">
              <a:off x="3491881" y="6020395"/>
              <a:ext cx="453707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09"/>
            <p:cNvSpPr>
              <a:spLocks noChangeShapeType="1"/>
            </p:cNvSpPr>
            <p:nvPr/>
          </p:nvSpPr>
          <p:spPr bwMode="auto">
            <a:xfrm flipH="1" flipV="1">
              <a:off x="3491881" y="5012333"/>
              <a:ext cx="4608512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610"/>
            <p:cNvSpPr>
              <a:spLocks noChangeShapeType="1"/>
            </p:cNvSpPr>
            <p:nvPr/>
          </p:nvSpPr>
          <p:spPr bwMode="auto">
            <a:xfrm flipH="1" flipV="1">
              <a:off x="4284043" y="5012333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611"/>
            <p:cNvSpPr>
              <a:spLocks noChangeShapeType="1"/>
            </p:cNvSpPr>
            <p:nvPr/>
          </p:nvSpPr>
          <p:spPr bwMode="auto">
            <a:xfrm flipH="1" flipV="1">
              <a:off x="5508006" y="5012333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612"/>
            <p:cNvSpPr>
              <a:spLocks noChangeShapeType="1"/>
            </p:cNvSpPr>
            <p:nvPr/>
          </p:nvSpPr>
          <p:spPr bwMode="auto">
            <a:xfrm flipH="1" flipV="1">
              <a:off x="6804993" y="5012333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613"/>
            <p:cNvSpPr>
              <a:spLocks noChangeShapeType="1"/>
            </p:cNvSpPr>
            <p:nvPr/>
          </p:nvSpPr>
          <p:spPr bwMode="auto">
            <a:xfrm flipH="1" flipV="1">
              <a:off x="8100393" y="5012333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616"/>
            <p:cNvSpPr>
              <a:spLocks noChangeShapeType="1"/>
            </p:cNvSpPr>
            <p:nvPr/>
          </p:nvSpPr>
          <p:spPr bwMode="auto">
            <a:xfrm flipH="1">
              <a:off x="3491880" y="6237882"/>
              <a:ext cx="3673475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617"/>
            <p:cNvSpPr>
              <a:spLocks noChangeShapeType="1"/>
            </p:cNvSpPr>
            <p:nvPr/>
          </p:nvSpPr>
          <p:spPr bwMode="auto">
            <a:xfrm flipH="1" flipV="1">
              <a:off x="4572969" y="5733057"/>
              <a:ext cx="146" cy="50482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618"/>
            <p:cNvSpPr>
              <a:spLocks noChangeShapeType="1"/>
            </p:cNvSpPr>
            <p:nvPr/>
          </p:nvSpPr>
          <p:spPr bwMode="auto">
            <a:xfrm flipV="1">
              <a:off x="5868368" y="5733058"/>
              <a:ext cx="1" cy="39160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619"/>
            <p:cNvSpPr>
              <a:spLocks noChangeShapeType="1"/>
            </p:cNvSpPr>
            <p:nvPr/>
          </p:nvSpPr>
          <p:spPr bwMode="auto">
            <a:xfrm flipH="1" flipV="1">
              <a:off x="7165356" y="5733058"/>
              <a:ext cx="0" cy="50482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620"/>
            <p:cNvSpPr>
              <a:spLocks noChangeShapeType="1"/>
            </p:cNvSpPr>
            <p:nvPr/>
          </p:nvSpPr>
          <p:spPr bwMode="auto">
            <a:xfrm flipH="1" flipV="1">
              <a:off x="8460756" y="5733058"/>
              <a:ext cx="0" cy="39160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614"/>
            <p:cNvSpPr>
              <a:spLocks noChangeShapeType="1"/>
            </p:cNvSpPr>
            <p:nvPr/>
          </p:nvSpPr>
          <p:spPr bwMode="auto">
            <a:xfrm flipH="1">
              <a:off x="4860031" y="5088215"/>
              <a:ext cx="129614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626"/>
            <p:cNvSpPr>
              <a:spLocks noChangeShapeType="1"/>
            </p:cNvSpPr>
            <p:nvPr/>
          </p:nvSpPr>
          <p:spPr bwMode="auto">
            <a:xfrm flipH="1" flipV="1">
              <a:off x="4284043" y="4653561"/>
              <a:ext cx="18721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627"/>
            <p:cNvSpPr>
              <a:spLocks noChangeShapeType="1"/>
            </p:cNvSpPr>
            <p:nvPr/>
          </p:nvSpPr>
          <p:spPr bwMode="auto">
            <a:xfrm flipH="1" flipV="1">
              <a:off x="6156176" y="4653561"/>
              <a:ext cx="0" cy="79136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639"/>
            <p:cNvSpPr>
              <a:spLocks noChangeShapeType="1"/>
            </p:cNvSpPr>
            <p:nvPr/>
          </p:nvSpPr>
          <p:spPr bwMode="auto">
            <a:xfrm flipH="1">
              <a:off x="7452320" y="5080595"/>
              <a:ext cx="129614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640"/>
            <p:cNvSpPr>
              <a:spLocks noChangeShapeType="1"/>
            </p:cNvSpPr>
            <p:nvPr/>
          </p:nvSpPr>
          <p:spPr bwMode="auto">
            <a:xfrm flipH="1" flipV="1">
              <a:off x="6876430" y="4653561"/>
              <a:ext cx="187228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641"/>
            <p:cNvSpPr>
              <a:spLocks noChangeShapeType="1"/>
            </p:cNvSpPr>
            <p:nvPr/>
          </p:nvSpPr>
          <p:spPr bwMode="auto">
            <a:xfrm flipH="1" flipV="1">
              <a:off x="8748464" y="4653560"/>
              <a:ext cx="0" cy="79136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626"/>
            <p:cNvSpPr>
              <a:spLocks noChangeShapeType="1"/>
            </p:cNvSpPr>
            <p:nvPr/>
          </p:nvSpPr>
          <p:spPr bwMode="auto">
            <a:xfrm flipV="1">
              <a:off x="4573115" y="6124664"/>
              <a:ext cx="129525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626"/>
            <p:cNvSpPr>
              <a:spLocks noChangeShapeType="1"/>
            </p:cNvSpPr>
            <p:nvPr/>
          </p:nvSpPr>
          <p:spPr bwMode="auto">
            <a:xfrm flipV="1">
              <a:off x="7166147" y="6124664"/>
              <a:ext cx="129525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626"/>
            <p:cNvSpPr>
              <a:spLocks noChangeShapeType="1"/>
            </p:cNvSpPr>
            <p:nvPr/>
          </p:nvSpPr>
          <p:spPr bwMode="auto">
            <a:xfrm flipH="1" flipV="1">
              <a:off x="4716092" y="5445224"/>
              <a:ext cx="14394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626"/>
            <p:cNvSpPr>
              <a:spLocks noChangeShapeType="1"/>
            </p:cNvSpPr>
            <p:nvPr/>
          </p:nvSpPr>
          <p:spPr bwMode="auto">
            <a:xfrm flipH="1" flipV="1">
              <a:off x="6012236" y="5445224"/>
              <a:ext cx="14394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626"/>
            <p:cNvSpPr>
              <a:spLocks noChangeShapeType="1"/>
            </p:cNvSpPr>
            <p:nvPr/>
          </p:nvSpPr>
          <p:spPr bwMode="auto">
            <a:xfrm flipH="1" flipV="1">
              <a:off x="7308380" y="5445224"/>
              <a:ext cx="14394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626"/>
            <p:cNvSpPr>
              <a:spLocks noChangeShapeType="1"/>
            </p:cNvSpPr>
            <p:nvPr/>
          </p:nvSpPr>
          <p:spPr bwMode="auto">
            <a:xfrm flipH="1" flipV="1">
              <a:off x="8604524" y="5445224"/>
              <a:ext cx="14394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641"/>
            <p:cNvSpPr>
              <a:spLocks noChangeShapeType="1"/>
            </p:cNvSpPr>
            <p:nvPr/>
          </p:nvSpPr>
          <p:spPr bwMode="auto">
            <a:xfrm flipH="1" flipV="1">
              <a:off x="4860032" y="5085183"/>
              <a:ext cx="0" cy="35974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641"/>
            <p:cNvSpPr>
              <a:spLocks noChangeShapeType="1"/>
            </p:cNvSpPr>
            <p:nvPr/>
          </p:nvSpPr>
          <p:spPr bwMode="auto">
            <a:xfrm flipH="1" flipV="1">
              <a:off x="7452320" y="5085184"/>
              <a:ext cx="0" cy="35974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4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78" grpId="0" autoUpdateAnimBg="0"/>
      <p:bldP spid="45097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87B-C4CE-4F14-8A01-DA6EAC28BEA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49748" name="Text Box 212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1K×4b 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>
                <a:latin typeface="宋体" pitchFamily="2" charset="-122"/>
              </a:rPr>
              <a:t>4K×8b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sp>
        <p:nvSpPr>
          <p:cNvPr id="449749" name="Text Box 213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6—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1K×4b</a:t>
            </a:r>
            <a:r>
              <a:rPr lang="en-US" altLang="zh-CN" b="1" u="none" dirty="0">
                <a:latin typeface="+mn-lt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1K×8b</a:t>
            </a:r>
            <a:r>
              <a:rPr lang="en-US" altLang="zh-CN" b="1" u="none" dirty="0">
                <a:latin typeface="+mn-lt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>
                <a:latin typeface="宋体" pitchFamily="2" charset="-122"/>
              </a:rPr>
              <a:t>4K×8b</a:t>
            </a:r>
            <a:r>
              <a:rPr lang="zh-CN" altLang="en-US" b="1" u="none" dirty="0">
                <a:latin typeface="宋体" pitchFamily="2" charset="-122"/>
              </a:rPr>
              <a:t>存储模块，其中前</a:t>
            </a:r>
            <a:r>
              <a:rPr lang="en-US" altLang="zh-CN" b="1" u="none" dirty="0">
                <a:latin typeface="宋体" pitchFamily="2" charset="-122"/>
              </a:rPr>
              <a:t>1KB</a:t>
            </a:r>
            <a:r>
              <a:rPr lang="zh-CN" altLang="en-US" b="1" u="none" dirty="0">
                <a:latin typeface="宋体" pitchFamily="2" charset="-122"/>
              </a:rPr>
              <a:t>空间为只读空间</a:t>
            </a:r>
          </a:p>
        </p:txBody>
      </p:sp>
      <p:sp>
        <p:nvSpPr>
          <p:cNvPr id="449750" name="Text Box 214"/>
          <p:cNvSpPr txBox="1">
            <a:spLocks noChangeArrowheads="1"/>
          </p:cNvSpPr>
          <p:nvPr/>
        </p:nvSpPr>
        <p:spPr bwMode="auto">
          <a:xfrm>
            <a:off x="179387" y="1765265"/>
            <a:ext cx="4537075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①所需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所占存储空间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zh-CN" altLang="en-US" b="1" u="none" dirty="0">
                <a:latin typeface="宋体" pitchFamily="2" charset="-122"/>
              </a:rPr>
              <a:t>③芯片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49751" name="Text Box 215"/>
          <p:cNvSpPr txBox="1">
            <a:spLocks noChangeArrowheads="1"/>
          </p:cNvSpPr>
          <p:nvPr/>
        </p:nvSpPr>
        <p:spPr bwMode="auto">
          <a:xfrm>
            <a:off x="3994398" y="1772816"/>
            <a:ext cx="47543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需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片，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需</a:t>
            </a:r>
            <a:r>
              <a:rPr lang="en-US" altLang="zh-CN" b="1" u="none" dirty="0">
                <a:latin typeface="宋体" pitchFamily="2" charset="-122"/>
              </a:rPr>
              <a:t>3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sp>
        <p:nvSpPr>
          <p:cNvPr id="449752" name="Text Box 216"/>
          <p:cNvSpPr txBox="1">
            <a:spLocks noChangeArrowheads="1"/>
          </p:cNvSpPr>
          <p:nvPr/>
        </p:nvSpPr>
        <p:spPr bwMode="auto">
          <a:xfrm>
            <a:off x="1330945" y="2734905"/>
            <a:ext cx="4034508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模块地址为</a:t>
            </a:r>
            <a:r>
              <a:rPr lang="en-US" altLang="zh-CN" b="1" u="none" dirty="0">
                <a:latin typeface="宋体" pitchFamily="2" charset="-122"/>
              </a:rPr>
              <a:t>12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芯片为</a:t>
            </a:r>
            <a:r>
              <a:rPr lang="en-US" altLang="zh-CN" sz="2000" b="1" u="none" dirty="0">
                <a:latin typeface="宋体" pitchFamily="2" charset="-122"/>
              </a:rPr>
              <a:t>10</a:t>
            </a:r>
            <a:r>
              <a:rPr lang="zh-CN" altLang="en-US" sz="20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u="none" dirty="0">
                <a:latin typeface="宋体" pitchFamily="2" charset="-122"/>
              </a:rPr>
              <a:t>         先</a:t>
            </a:r>
            <a:r>
              <a:rPr lang="zh-CN" altLang="en-US" b="1" dirty="0">
                <a:latin typeface="宋体" pitchFamily="2" charset="-122"/>
              </a:rPr>
              <a:t>位扩展</a:t>
            </a:r>
            <a:r>
              <a:rPr lang="zh-CN" altLang="en-US" b="1" u="none" dirty="0">
                <a:latin typeface="宋体" pitchFamily="2" charset="-122"/>
              </a:rPr>
              <a:t>后</a:t>
            </a:r>
            <a:r>
              <a:rPr lang="zh-CN" altLang="en-US" b="1" dirty="0">
                <a:latin typeface="宋体" pitchFamily="2" charset="-122"/>
              </a:rPr>
              <a:t>字扩展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434032" y="2420888"/>
            <a:ext cx="1519532" cy="1162042"/>
            <a:chOff x="5435869" y="2347913"/>
            <a:chExt cx="1519532" cy="1162042"/>
          </a:xfrm>
        </p:grpSpPr>
        <p:sp>
          <p:nvSpPr>
            <p:cNvPr id="449760" name="Rectangle 224"/>
            <p:cNvSpPr>
              <a:spLocks noChangeArrowheads="1"/>
            </p:cNvSpPr>
            <p:nvPr/>
          </p:nvSpPr>
          <p:spPr bwMode="auto">
            <a:xfrm>
              <a:off x="5485111" y="2347913"/>
              <a:ext cx="270000" cy="11525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61" name="Rectangle 225"/>
            <p:cNvSpPr>
              <a:spLocks noChangeArrowheads="1"/>
            </p:cNvSpPr>
            <p:nvPr/>
          </p:nvSpPr>
          <p:spPr bwMode="auto">
            <a:xfrm>
              <a:off x="5749401" y="2347913"/>
              <a:ext cx="1206000" cy="11525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62" name="Text Box 226"/>
            <p:cNvSpPr txBox="1">
              <a:spLocks noChangeArrowheads="1"/>
            </p:cNvSpPr>
            <p:nvPr/>
          </p:nvSpPr>
          <p:spPr bwMode="auto">
            <a:xfrm>
              <a:off x="5435869" y="2357430"/>
              <a:ext cx="1511347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00</a:t>
              </a:r>
              <a:r>
                <a:rPr lang="en-US" altLang="zh-CN" sz="2000" b="1" u="none" spc="-100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01</a:t>
              </a:r>
              <a:r>
                <a:rPr lang="en-US" altLang="zh-CN" sz="2000" b="1" u="none" spc="-100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10</a:t>
              </a:r>
              <a:r>
                <a:rPr lang="en-US" altLang="zh-CN" sz="2000" b="1" u="none" spc="-100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11</a:t>
              </a:r>
              <a:r>
                <a:rPr lang="en-US" altLang="zh-CN" sz="2000" b="1" u="none" spc="-100" dirty="0">
                  <a:latin typeface="宋体" pitchFamily="2" charset="-122"/>
                </a:rPr>
                <a:t>XXXXXXXXXX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20818" y="2420888"/>
            <a:ext cx="1871662" cy="1150938"/>
            <a:chOff x="7021513" y="2347913"/>
            <a:chExt cx="1871662" cy="1150938"/>
          </a:xfrm>
        </p:grpSpPr>
        <p:sp>
          <p:nvSpPr>
            <p:cNvPr id="449755" name="Rectangle 219"/>
            <p:cNvSpPr>
              <a:spLocks noChangeArrowheads="1"/>
            </p:cNvSpPr>
            <p:nvPr/>
          </p:nvSpPr>
          <p:spPr bwMode="auto">
            <a:xfrm>
              <a:off x="7021513" y="2347913"/>
              <a:ext cx="936625" cy="2873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ROM 1#</a:t>
              </a:r>
            </a:p>
          </p:txBody>
        </p:sp>
        <p:sp>
          <p:nvSpPr>
            <p:cNvPr id="449757" name="Rectangle 221"/>
            <p:cNvSpPr>
              <a:spLocks noChangeArrowheads="1"/>
            </p:cNvSpPr>
            <p:nvPr/>
          </p:nvSpPr>
          <p:spPr bwMode="auto">
            <a:xfrm>
              <a:off x="7958138" y="2347913"/>
              <a:ext cx="935037" cy="2873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ROM 0#</a:t>
              </a:r>
            </a:p>
          </p:txBody>
        </p:sp>
        <p:sp>
          <p:nvSpPr>
            <p:cNvPr id="449759" name="Rectangle 223"/>
            <p:cNvSpPr>
              <a:spLocks noChangeArrowheads="1"/>
            </p:cNvSpPr>
            <p:nvPr/>
          </p:nvSpPr>
          <p:spPr bwMode="auto">
            <a:xfrm>
              <a:off x="7021513" y="2638426"/>
              <a:ext cx="1871662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SRAM 1#</a:t>
              </a:r>
              <a:endParaRPr lang="en-US" altLang="zh-CN" sz="2000" b="1" u="none" baseline="30000" dirty="0">
                <a:latin typeface="宋体" pitchFamily="2" charset="-122"/>
              </a:endParaRPr>
            </a:p>
          </p:txBody>
        </p:sp>
        <p:sp>
          <p:nvSpPr>
            <p:cNvPr id="449763" name="Rectangle 227"/>
            <p:cNvSpPr>
              <a:spLocks noChangeArrowheads="1"/>
            </p:cNvSpPr>
            <p:nvPr/>
          </p:nvSpPr>
          <p:spPr bwMode="auto">
            <a:xfrm>
              <a:off x="7021513" y="2925763"/>
              <a:ext cx="1871662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SRAM 2#</a:t>
              </a:r>
              <a:endParaRPr lang="en-US" altLang="zh-CN" sz="2000" b="1" u="none" baseline="30000" dirty="0">
                <a:latin typeface="宋体" pitchFamily="2" charset="-122"/>
              </a:endParaRPr>
            </a:p>
          </p:txBody>
        </p:sp>
        <p:sp>
          <p:nvSpPr>
            <p:cNvPr id="449764" name="Rectangle 228"/>
            <p:cNvSpPr>
              <a:spLocks noChangeArrowheads="1"/>
            </p:cNvSpPr>
            <p:nvPr/>
          </p:nvSpPr>
          <p:spPr bwMode="auto">
            <a:xfrm>
              <a:off x="7021513" y="3211513"/>
              <a:ext cx="1871662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3#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</p:grpSp>
      <p:grpSp>
        <p:nvGrpSpPr>
          <p:cNvPr id="449767" name="Group 231"/>
          <p:cNvGrpSpPr>
            <a:grpSpLocks/>
          </p:cNvGrpSpPr>
          <p:nvPr/>
        </p:nvGrpSpPr>
        <p:grpSpPr bwMode="auto">
          <a:xfrm>
            <a:off x="827584" y="3788816"/>
            <a:ext cx="7921625" cy="2376488"/>
            <a:chOff x="430" y="2069"/>
            <a:chExt cx="4990" cy="1497"/>
          </a:xfrm>
        </p:grpSpPr>
        <p:sp>
          <p:nvSpPr>
            <p:cNvPr id="449768" name="Text Box 232"/>
            <p:cNvSpPr txBox="1">
              <a:spLocks noChangeArrowheads="1"/>
            </p:cNvSpPr>
            <p:nvPr/>
          </p:nvSpPr>
          <p:spPr bwMode="auto">
            <a:xfrm>
              <a:off x="703" y="2297"/>
              <a:ext cx="226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10</a:t>
              </a:r>
            </a:p>
          </p:txBody>
        </p:sp>
        <p:sp>
          <p:nvSpPr>
            <p:cNvPr id="449769" name="Text Box 233"/>
            <p:cNvSpPr txBox="1">
              <a:spLocks noChangeArrowheads="1"/>
            </p:cNvSpPr>
            <p:nvPr/>
          </p:nvSpPr>
          <p:spPr bwMode="auto">
            <a:xfrm>
              <a:off x="430" y="3131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9770" name="Text Box 234"/>
            <p:cNvSpPr txBox="1">
              <a:spLocks noChangeArrowheads="1"/>
            </p:cNvSpPr>
            <p:nvPr/>
          </p:nvSpPr>
          <p:spPr bwMode="auto">
            <a:xfrm>
              <a:off x="430" y="2586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9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9771" name="Text Box 235"/>
            <p:cNvSpPr txBox="1">
              <a:spLocks noChangeArrowheads="1"/>
            </p:cNvSpPr>
            <p:nvPr/>
          </p:nvSpPr>
          <p:spPr bwMode="auto">
            <a:xfrm>
              <a:off x="431" y="3267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449772" name="Rectangle 236"/>
            <p:cNvSpPr>
              <a:spLocks noChangeArrowheads="1"/>
            </p:cNvSpPr>
            <p:nvPr/>
          </p:nvSpPr>
          <p:spPr bwMode="auto">
            <a:xfrm>
              <a:off x="1247" y="2069"/>
              <a:ext cx="4173" cy="149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73" name="Line 237"/>
            <p:cNvSpPr>
              <a:spLocks noChangeShapeType="1"/>
            </p:cNvSpPr>
            <p:nvPr/>
          </p:nvSpPr>
          <p:spPr bwMode="auto">
            <a:xfrm flipH="1" flipV="1">
              <a:off x="929" y="2387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4" name="Line 238"/>
            <p:cNvSpPr>
              <a:spLocks noChangeShapeType="1"/>
            </p:cNvSpPr>
            <p:nvPr/>
          </p:nvSpPr>
          <p:spPr bwMode="auto">
            <a:xfrm flipH="1" flipV="1">
              <a:off x="929" y="2704"/>
              <a:ext cx="31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5" name="Line 239"/>
            <p:cNvSpPr>
              <a:spLocks noChangeShapeType="1"/>
            </p:cNvSpPr>
            <p:nvPr/>
          </p:nvSpPr>
          <p:spPr bwMode="auto">
            <a:xfrm flipH="1" flipV="1">
              <a:off x="1156" y="2160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6" name="Line 240"/>
            <p:cNvSpPr>
              <a:spLocks noChangeShapeType="1"/>
            </p:cNvSpPr>
            <p:nvPr/>
          </p:nvSpPr>
          <p:spPr bwMode="auto">
            <a:xfrm flipH="1" flipV="1">
              <a:off x="1156" y="3476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7" name="Line 241"/>
            <p:cNvSpPr>
              <a:spLocks noChangeShapeType="1"/>
            </p:cNvSpPr>
            <p:nvPr/>
          </p:nvSpPr>
          <p:spPr bwMode="auto">
            <a:xfrm flipH="1" flipV="1">
              <a:off x="929" y="3249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8" name="Line 242"/>
            <p:cNvSpPr>
              <a:spLocks noChangeShapeType="1"/>
            </p:cNvSpPr>
            <p:nvPr/>
          </p:nvSpPr>
          <p:spPr bwMode="auto">
            <a:xfrm flipH="1" flipV="1">
              <a:off x="929" y="3339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779" name="Group 243"/>
            <p:cNvGrpSpPr>
              <a:grpSpLocks/>
            </p:cNvGrpSpPr>
            <p:nvPr/>
          </p:nvGrpSpPr>
          <p:grpSpPr bwMode="auto">
            <a:xfrm>
              <a:off x="974" y="3412"/>
              <a:ext cx="181" cy="136"/>
              <a:chOff x="657" y="1389"/>
              <a:chExt cx="181" cy="136"/>
            </a:xfrm>
          </p:grpSpPr>
          <p:sp>
            <p:nvSpPr>
              <p:cNvPr id="449780" name="Text Box 244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9781" name="Line 245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782" name="Text Box 246"/>
            <p:cNvSpPr txBox="1">
              <a:spLocks noChangeArrowheads="1"/>
            </p:cNvSpPr>
            <p:nvPr/>
          </p:nvSpPr>
          <p:spPr bwMode="auto">
            <a:xfrm>
              <a:off x="2244" y="2795"/>
              <a:ext cx="635" cy="3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ROM(1#)</a:t>
              </a:r>
            </a:p>
          </p:txBody>
        </p:sp>
        <p:grpSp>
          <p:nvGrpSpPr>
            <p:cNvPr id="449783" name="Group 247"/>
            <p:cNvGrpSpPr>
              <a:grpSpLocks/>
            </p:cNvGrpSpPr>
            <p:nvPr/>
          </p:nvGrpSpPr>
          <p:grpSpPr bwMode="auto">
            <a:xfrm>
              <a:off x="975" y="2088"/>
              <a:ext cx="181" cy="136"/>
              <a:chOff x="657" y="1389"/>
              <a:chExt cx="181" cy="136"/>
            </a:xfrm>
          </p:grpSpPr>
          <p:sp>
            <p:nvSpPr>
              <p:cNvPr id="449784" name="Text Box 248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49785" name="Line 249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786" name="Text Box 250"/>
            <p:cNvSpPr txBox="1">
              <a:spLocks noChangeArrowheads="1"/>
            </p:cNvSpPr>
            <p:nvPr/>
          </p:nvSpPr>
          <p:spPr bwMode="auto">
            <a:xfrm>
              <a:off x="3015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SRAM(1#)</a:t>
              </a:r>
            </a:p>
          </p:txBody>
        </p:sp>
        <p:sp>
          <p:nvSpPr>
            <p:cNvPr id="449787" name="Text Box 251"/>
            <p:cNvSpPr txBox="1">
              <a:spLocks noChangeArrowheads="1"/>
            </p:cNvSpPr>
            <p:nvPr/>
          </p:nvSpPr>
          <p:spPr bwMode="auto">
            <a:xfrm>
              <a:off x="3787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SRAM(2#)</a:t>
              </a:r>
            </a:p>
          </p:txBody>
        </p:sp>
        <p:sp>
          <p:nvSpPr>
            <p:cNvPr id="449788" name="Text Box 252"/>
            <p:cNvSpPr txBox="1">
              <a:spLocks noChangeArrowheads="1"/>
            </p:cNvSpPr>
            <p:nvPr/>
          </p:nvSpPr>
          <p:spPr bwMode="auto">
            <a:xfrm>
              <a:off x="4557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SRAM(3#)</a:t>
              </a:r>
            </a:p>
          </p:txBody>
        </p:sp>
        <p:sp>
          <p:nvSpPr>
            <p:cNvPr id="449789" name="Text Box 253"/>
            <p:cNvSpPr txBox="1">
              <a:spLocks noChangeArrowheads="1"/>
            </p:cNvSpPr>
            <p:nvPr/>
          </p:nvSpPr>
          <p:spPr bwMode="auto">
            <a:xfrm>
              <a:off x="1473" y="2795"/>
              <a:ext cx="635" cy="3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ROM(0#)</a:t>
              </a:r>
            </a:p>
          </p:txBody>
        </p:sp>
        <p:sp>
          <p:nvSpPr>
            <p:cNvPr id="449790" name="Line 254"/>
            <p:cNvSpPr>
              <a:spLocks noChangeShapeType="1"/>
            </p:cNvSpPr>
            <p:nvPr/>
          </p:nvSpPr>
          <p:spPr bwMode="auto">
            <a:xfrm flipH="1" flipV="1">
              <a:off x="929" y="2568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9847" name="AutoShape 3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124572" y="3933281"/>
            <a:ext cx="6337300" cy="792163"/>
            <a:chOff x="2124572" y="3933281"/>
            <a:chExt cx="6337300" cy="792163"/>
          </a:xfrm>
        </p:grpSpPr>
        <p:sp>
          <p:nvSpPr>
            <p:cNvPr id="449814" name="Line 278"/>
            <p:cNvSpPr>
              <a:spLocks noChangeShapeType="1"/>
            </p:cNvSpPr>
            <p:nvPr/>
          </p:nvSpPr>
          <p:spPr bwMode="auto">
            <a:xfrm flipH="1" flipV="1">
              <a:off x="3492997" y="4220619"/>
              <a:ext cx="12954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1" name="Text Box 285"/>
            <p:cNvSpPr txBox="1">
              <a:spLocks noChangeArrowheads="1"/>
            </p:cNvSpPr>
            <p:nvPr/>
          </p:nvSpPr>
          <p:spPr bwMode="auto">
            <a:xfrm>
              <a:off x="2484935" y="4149181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2:4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49822" name="Oval 286"/>
            <p:cNvSpPr>
              <a:spLocks noChangeArrowheads="1"/>
            </p:cNvSpPr>
            <p:nvPr/>
          </p:nvSpPr>
          <p:spPr bwMode="auto">
            <a:xfrm>
              <a:off x="3277097" y="4179344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23" name="Line 287"/>
            <p:cNvSpPr>
              <a:spLocks noChangeShapeType="1"/>
            </p:cNvSpPr>
            <p:nvPr/>
          </p:nvSpPr>
          <p:spPr bwMode="auto">
            <a:xfrm>
              <a:off x="2269035" y="4293644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4" name="Line 288"/>
            <p:cNvSpPr>
              <a:spLocks noChangeShapeType="1"/>
            </p:cNvSpPr>
            <p:nvPr/>
          </p:nvSpPr>
          <p:spPr bwMode="auto">
            <a:xfrm>
              <a:off x="2269035" y="4580981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5" name="Line 289"/>
            <p:cNvSpPr>
              <a:spLocks noChangeShapeType="1"/>
            </p:cNvSpPr>
            <p:nvPr/>
          </p:nvSpPr>
          <p:spPr bwMode="auto">
            <a:xfrm>
              <a:off x="2845297" y="393328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6" name="Line 290"/>
            <p:cNvSpPr>
              <a:spLocks noChangeShapeType="1"/>
            </p:cNvSpPr>
            <p:nvPr/>
          </p:nvSpPr>
          <p:spPr bwMode="auto">
            <a:xfrm>
              <a:off x="3348535" y="4220619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7" name="Line 291"/>
            <p:cNvSpPr>
              <a:spLocks noChangeShapeType="1"/>
            </p:cNvSpPr>
            <p:nvPr/>
          </p:nvSpPr>
          <p:spPr bwMode="auto">
            <a:xfrm>
              <a:off x="3348535" y="4365081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8" name="Line 292"/>
            <p:cNvSpPr>
              <a:spLocks noChangeShapeType="1"/>
            </p:cNvSpPr>
            <p:nvPr/>
          </p:nvSpPr>
          <p:spPr bwMode="auto">
            <a:xfrm>
              <a:off x="3348535" y="4509544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9" name="Line 293"/>
            <p:cNvSpPr>
              <a:spLocks noChangeShapeType="1"/>
            </p:cNvSpPr>
            <p:nvPr/>
          </p:nvSpPr>
          <p:spPr bwMode="auto">
            <a:xfrm>
              <a:off x="3348535" y="4654006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30" name="Oval 294"/>
            <p:cNvSpPr>
              <a:spLocks noChangeArrowheads="1"/>
            </p:cNvSpPr>
            <p:nvPr/>
          </p:nvSpPr>
          <p:spPr bwMode="auto">
            <a:xfrm>
              <a:off x="3277097" y="4328569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31" name="Oval 295"/>
            <p:cNvSpPr>
              <a:spLocks noChangeArrowheads="1"/>
            </p:cNvSpPr>
            <p:nvPr/>
          </p:nvSpPr>
          <p:spPr bwMode="auto">
            <a:xfrm>
              <a:off x="3277097" y="4466681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32" name="Oval 296"/>
            <p:cNvSpPr>
              <a:spLocks noChangeArrowheads="1"/>
            </p:cNvSpPr>
            <p:nvPr/>
          </p:nvSpPr>
          <p:spPr bwMode="auto">
            <a:xfrm>
              <a:off x="3277097" y="4615906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9833" name="Group 297"/>
            <p:cNvGrpSpPr>
              <a:grpSpLocks/>
            </p:cNvGrpSpPr>
            <p:nvPr/>
          </p:nvGrpSpPr>
          <p:grpSpPr bwMode="auto">
            <a:xfrm>
              <a:off x="3277097" y="3933281"/>
              <a:ext cx="287338" cy="287338"/>
              <a:chOff x="2336" y="1842"/>
              <a:chExt cx="181" cy="181"/>
            </a:xfrm>
          </p:grpSpPr>
          <p:sp>
            <p:nvSpPr>
              <p:cNvPr id="449834" name="Text Box 298"/>
              <p:cNvSpPr txBox="1">
                <a:spLocks noChangeArrowheads="1"/>
              </p:cNvSpPr>
              <p:nvPr/>
            </p:nvSpPr>
            <p:spPr bwMode="auto">
              <a:xfrm>
                <a:off x="2336" y="1842"/>
                <a:ext cx="181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  <a:endParaRPr lang="en-US" altLang="zh-CN" sz="1800" b="1" u="none">
                  <a:latin typeface="宋体" pitchFamily="2" charset="-122"/>
                </a:endParaRPr>
              </a:p>
            </p:txBody>
          </p:sp>
          <p:sp>
            <p:nvSpPr>
              <p:cNvPr id="449835" name="Line 299"/>
              <p:cNvSpPr>
                <a:spLocks noChangeShapeType="1"/>
              </p:cNvSpPr>
              <p:nvPr/>
            </p:nvSpPr>
            <p:spPr bwMode="auto">
              <a:xfrm>
                <a:off x="2363" y="1860"/>
                <a:ext cx="9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836" name="Text Box 300"/>
            <p:cNvSpPr txBox="1">
              <a:spLocks noChangeArrowheads="1"/>
            </p:cNvSpPr>
            <p:nvPr/>
          </p:nvSpPr>
          <p:spPr bwMode="auto">
            <a:xfrm>
              <a:off x="2269035" y="4077744"/>
              <a:ext cx="215900" cy="5048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B</a:t>
              </a:r>
              <a:endParaRPr lang="en-US" altLang="zh-CN" sz="1600" b="1" u="none" baseline="-18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1600" b="1" u="none">
                  <a:latin typeface="宋体" pitchFamily="2" charset="-122"/>
                </a:rPr>
                <a:t>A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449837" name="Line 301"/>
            <p:cNvSpPr>
              <a:spLocks noChangeShapeType="1"/>
            </p:cNvSpPr>
            <p:nvPr/>
          </p:nvSpPr>
          <p:spPr bwMode="auto">
            <a:xfrm>
              <a:off x="2124572" y="3933281"/>
              <a:ext cx="7207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838" name="Group 302"/>
            <p:cNvGrpSpPr>
              <a:grpSpLocks/>
            </p:cNvGrpSpPr>
            <p:nvPr/>
          </p:nvGrpSpPr>
          <p:grpSpPr bwMode="auto">
            <a:xfrm>
              <a:off x="2845297" y="3933281"/>
              <a:ext cx="287338" cy="215900"/>
              <a:chOff x="657" y="1389"/>
              <a:chExt cx="181" cy="136"/>
            </a:xfrm>
          </p:grpSpPr>
          <p:sp>
            <p:nvSpPr>
              <p:cNvPr id="449839" name="Text Box 303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49840" name="Line 304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841" name="Line 305"/>
            <p:cNvSpPr>
              <a:spLocks noChangeShapeType="1"/>
            </p:cNvSpPr>
            <p:nvPr/>
          </p:nvSpPr>
          <p:spPr bwMode="auto">
            <a:xfrm flipH="1" flipV="1">
              <a:off x="2124572" y="42936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2" name="Line 306"/>
            <p:cNvSpPr>
              <a:spLocks noChangeShapeType="1"/>
            </p:cNvSpPr>
            <p:nvPr/>
          </p:nvSpPr>
          <p:spPr bwMode="auto">
            <a:xfrm flipH="1" flipV="1">
              <a:off x="2124572" y="458098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3" name="Line 307"/>
            <p:cNvSpPr>
              <a:spLocks noChangeShapeType="1"/>
            </p:cNvSpPr>
            <p:nvPr/>
          </p:nvSpPr>
          <p:spPr bwMode="auto">
            <a:xfrm flipH="1" flipV="1">
              <a:off x="3492997" y="4365081"/>
              <a:ext cx="25193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4" name="Line 308"/>
            <p:cNvSpPr>
              <a:spLocks noChangeShapeType="1"/>
            </p:cNvSpPr>
            <p:nvPr/>
          </p:nvSpPr>
          <p:spPr bwMode="auto">
            <a:xfrm flipH="1" flipV="1">
              <a:off x="3492997" y="4509544"/>
              <a:ext cx="37449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5" name="Line 309"/>
            <p:cNvSpPr>
              <a:spLocks noChangeShapeType="1"/>
            </p:cNvSpPr>
            <p:nvPr/>
          </p:nvSpPr>
          <p:spPr bwMode="auto">
            <a:xfrm flipH="1" flipV="1">
              <a:off x="3492997" y="4654006"/>
              <a:ext cx="49688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24571" y="4221063"/>
            <a:ext cx="6337301" cy="1800225"/>
            <a:chOff x="2124571" y="4221063"/>
            <a:chExt cx="6337301" cy="1800225"/>
          </a:xfrm>
        </p:grpSpPr>
        <p:sp>
          <p:nvSpPr>
            <p:cNvPr id="449792" name="Line 256"/>
            <p:cNvSpPr>
              <a:spLocks noChangeShapeType="1"/>
            </p:cNvSpPr>
            <p:nvPr/>
          </p:nvSpPr>
          <p:spPr bwMode="auto">
            <a:xfrm flipH="1" flipV="1">
              <a:off x="2124572" y="5662499"/>
              <a:ext cx="5543649" cy="1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3" name="Line 257"/>
            <p:cNvSpPr>
              <a:spLocks noChangeShapeType="1"/>
            </p:cNvSpPr>
            <p:nvPr/>
          </p:nvSpPr>
          <p:spPr bwMode="auto">
            <a:xfrm flipH="1" flipV="1">
              <a:off x="2843808" y="5518037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4" name="Line 258"/>
            <p:cNvSpPr>
              <a:spLocks noChangeShapeType="1"/>
            </p:cNvSpPr>
            <p:nvPr/>
          </p:nvSpPr>
          <p:spPr bwMode="auto">
            <a:xfrm flipH="1" flipV="1">
              <a:off x="5364088" y="5518037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5" name="Line 259"/>
            <p:cNvSpPr>
              <a:spLocks noChangeShapeType="1"/>
            </p:cNvSpPr>
            <p:nvPr/>
          </p:nvSpPr>
          <p:spPr bwMode="auto">
            <a:xfrm flipH="1" flipV="1">
              <a:off x="7668221" y="5518037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6" name="Line 260"/>
            <p:cNvSpPr>
              <a:spLocks noChangeShapeType="1"/>
            </p:cNvSpPr>
            <p:nvPr/>
          </p:nvSpPr>
          <p:spPr bwMode="auto">
            <a:xfrm flipH="1" flipV="1">
              <a:off x="7812360" y="5518037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7" name="Line 261"/>
            <p:cNvSpPr>
              <a:spLocks noChangeShapeType="1"/>
            </p:cNvSpPr>
            <p:nvPr/>
          </p:nvSpPr>
          <p:spPr bwMode="auto">
            <a:xfrm flipH="1" flipV="1">
              <a:off x="2124571" y="5805374"/>
              <a:ext cx="5688236" cy="1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8" name="Line 262"/>
            <p:cNvSpPr>
              <a:spLocks noChangeShapeType="1"/>
            </p:cNvSpPr>
            <p:nvPr/>
          </p:nvSpPr>
          <p:spPr bwMode="auto">
            <a:xfrm flipH="1" flipV="1">
              <a:off x="5220296" y="5518037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9" name="Line 263"/>
            <p:cNvSpPr>
              <a:spLocks noChangeShapeType="1"/>
            </p:cNvSpPr>
            <p:nvPr/>
          </p:nvSpPr>
          <p:spPr bwMode="auto">
            <a:xfrm flipH="1" flipV="1">
              <a:off x="4067771" y="5518037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0" name="Line 264"/>
            <p:cNvSpPr>
              <a:spLocks noChangeShapeType="1"/>
            </p:cNvSpPr>
            <p:nvPr/>
          </p:nvSpPr>
          <p:spPr bwMode="auto">
            <a:xfrm flipH="1" flipV="1">
              <a:off x="6588224" y="5518037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1" name="Line 265"/>
            <p:cNvSpPr>
              <a:spLocks noChangeShapeType="1"/>
            </p:cNvSpPr>
            <p:nvPr/>
          </p:nvSpPr>
          <p:spPr bwMode="auto">
            <a:xfrm flipH="1" flipV="1">
              <a:off x="6444258" y="5518037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3" name="Line 267"/>
            <p:cNvSpPr>
              <a:spLocks noChangeShapeType="1"/>
            </p:cNvSpPr>
            <p:nvPr/>
          </p:nvSpPr>
          <p:spPr bwMode="auto">
            <a:xfrm flipH="1" flipV="1">
              <a:off x="2124572" y="4797314"/>
              <a:ext cx="5688235" cy="80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4" name="Line 268"/>
            <p:cNvSpPr>
              <a:spLocks noChangeShapeType="1"/>
            </p:cNvSpPr>
            <p:nvPr/>
          </p:nvSpPr>
          <p:spPr bwMode="auto">
            <a:xfrm flipH="1" flipV="1">
              <a:off x="3059832" y="4797314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5" name="Line 269"/>
            <p:cNvSpPr>
              <a:spLocks noChangeShapeType="1"/>
            </p:cNvSpPr>
            <p:nvPr/>
          </p:nvSpPr>
          <p:spPr bwMode="auto">
            <a:xfrm flipH="1" flipV="1">
              <a:off x="4283795" y="4797314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6" name="Line 270"/>
            <p:cNvSpPr>
              <a:spLocks noChangeShapeType="1"/>
            </p:cNvSpPr>
            <p:nvPr/>
          </p:nvSpPr>
          <p:spPr bwMode="auto">
            <a:xfrm flipH="1" flipV="1">
              <a:off x="5363295" y="4797314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7" name="Line 271"/>
            <p:cNvSpPr>
              <a:spLocks noChangeShapeType="1"/>
            </p:cNvSpPr>
            <p:nvPr/>
          </p:nvSpPr>
          <p:spPr bwMode="auto">
            <a:xfrm flipH="1" flipV="1">
              <a:off x="7812807" y="4797314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7" name="Line 281"/>
            <p:cNvSpPr>
              <a:spLocks noChangeShapeType="1"/>
            </p:cNvSpPr>
            <p:nvPr/>
          </p:nvSpPr>
          <p:spPr bwMode="auto">
            <a:xfrm flipH="1" flipV="1">
              <a:off x="6586983" y="4797314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73"/>
            <p:cNvSpPr>
              <a:spLocks noChangeShapeType="1"/>
            </p:cNvSpPr>
            <p:nvPr/>
          </p:nvSpPr>
          <p:spPr bwMode="auto">
            <a:xfrm flipH="1" flipV="1">
              <a:off x="2124572" y="6021288"/>
              <a:ext cx="612107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75"/>
            <p:cNvSpPr>
              <a:spLocks noChangeShapeType="1"/>
            </p:cNvSpPr>
            <p:nvPr/>
          </p:nvSpPr>
          <p:spPr bwMode="auto">
            <a:xfrm flipH="1" flipV="1">
              <a:off x="5796136" y="5516463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76"/>
            <p:cNvSpPr>
              <a:spLocks noChangeShapeType="1"/>
            </p:cNvSpPr>
            <p:nvPr/>
          </p:nvSpPr>
          <p:spPr bwMode="auto">
            <a:xfrm flipH="1" flipV="1">
              <a:off x="7021686" y="5516463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77"/>
            <p:cNvSpPr>
              <a:spLocks noChangeShapeType="1"/>
            </p:cNvSpPr>
            <p:nvPr/>
          </p:nvSpPr>
          <p:spPr bwMode="auto">
            <a:xfrm flipH="1" flipV="1">
              <a:off x="8245648" y="5516463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79"/>
            <p:cNvSpPr>
              <a:spLocks noChangeShapeType="1"/>
            </p:cNvSpPr>
            <p:nvPr/>
          </p:nvSpPr>
          <p:spPr bwMode="auto">
            <a:xfrm flipH="1" flipV="1">
              <a:off x="4788396" y="4221063"/>
              <a:ext cx="1" cy="100885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82"/>
            <p:cNvSpPr>
              <a:spLocks noChangeShapeType="1"/>
            </p:cNvSpPr>
            <p:nvPr/>
          </p:nvSpPr>
          <p:spPr bwMode="auto">
            <a:xfrm flipH="1" flipV="1">
              <a:off x="6012360" y="4365525"/>
              <a:ext cx="0" cy="8643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83"/>
            <p:cNvSpPr>
              <a:spLocks noChangeShapeType="1"/>
            </p:cNvSpPr>
            <p:nvPr/>
          </p:nvSpPr>
          <p:spPr bwMode="auto">
            <a:xfrm flipH="1" flipV="1">
              <a:off x="7237910" y="4509988"/>
              <a:ext cx="0" cy="7199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84"/>
            <p:cNvSpPr>
              <a:spLocks noChangeShapeType="1"/>
            </p:cNvSpPr>
            <p:nvPr/>
          </p:nvSpPr>
          <p:spPr bwMode="auto">
            <a:xfrm flipH="1" flipV="1">
              <a:off x="8461872" y="4654451"/>
              <a:ext cx="0" cy="57546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7" name="直接连接符 4"/>
            <p:cNvCxnSpPr>
              <a:endCxn id="449789" idx="3"/>
            </p:cNvCxnSpPr>
            <p:nvPr/>
          </p:nvCxnSpPr>
          <p:spPr bwMode="auto">
            <a:xfrm rot="10800000" flipV="1">
              <a:off x="3491411" y="4874060"/>
              <a:ext cx="1296987" cy="355858"/>
            </a:xfrm>
            <a:prstGeom prst="bentConnector3">
              <a:avLst>
                <a:gd name="adj1" fmla="val 92693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109" name="Line 292"/>
            <p:cNvSpPr>
              <a:spLocks noChangeShapeType="1"/>
            </p:cNvSpPr>
            <p:nvPr/>
          </p:nvSpPr>
          <p:spPr bwMode="auto">
            <a:xfrm>
              <a:off x="4716017" y="5229200"/>
              <a:ext cx="72382" cy="2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92"/>
            <p:cNvSpPr>
              <a:spLocks noChangeShapeType="1"/>
            </p:cNvSpPr>
            <p:nvPr/>
          </p:nvSpPr>
          <p:spPr bwMode="auto">
            <a:xfrm>
              <a:off x="5939778" y="5229200"/>
              <a:ext cx="72382" cy="2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92"/>
            <p:cNvSpPr>
              <a:spLocks noChangeShapeType="1"/>
            </p:cNvSpPr>
            <p:nvPr/>
          </p:nvSpPr>
          <p:spPr bwMode="auto">
            <a:xfrm>
              <a:off x="7163914" y="5229200"/>
              <a:ext cx="72382" cy="2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2"/>
            <p:cNvSpPr>
              <a:spLocks noChangeShapeType="1"/>
            </p:cNvSpPr>
            <p:nvPr/>
          </p:nvSpPr>
          <p:spPr bwMode="auto">
            <a:xfrm>
              <a:off x="8388050" y="5229200"/>
              <a:ext cx="72382" cy="2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4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9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749" grpId="0" autoUpdateAnimBg="0"/>
      <p:bldP spid="449750" grpId="0"/>
      <p:bldP spid="4497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625"/>
          <p:cNvSpPr txBox="1">
            <a:spLocks noChangeArrowheads="1"/>
          </p:cNvSpPr>
          <p:nvPr/>
        </p:nvSpPr>
        <p:spPr bwMode="auto">
          <a:xfrm>
            <a:off x="971600" y="2578983"/>
            <a:ext cx="7993138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        位数</a:t>
            </a:r>
            <a:r>
              <a:rPr lang="en-US" altLang="zh-CN" sz="2200" b="1" i="1" u="none" dirty="0">
                <a:latin typeface="+mn-lt"/>
              </a:rPr>
              <a:t>n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zh-CN" altLang="en-US" sz="2200" b="1" u="none" spc="-100" dirty="0">
                <a:latin typeface="宋体" pitchFamily="2" charset="-122"/>
              </a:rPr>
              <a:t>可寻址空间大小</a:t>
            </a:r>
            <a:r>
              <a:rPr lang="zh-CN" altLang="en-US" sz="2200" b="1" u="none" spc="-100" dirty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zh-CN" altLang="en-US" sz="2200" b="1" u="none" spc="-100" dirty="0">
                <a:latin typeface="宋体" pitchFamily="2" charset="-122"/>
              </a:rPr>
              <a:t>主存地址位数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与配置容量无关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        位数</a:t>
            </a:r>
            <a:r>
              <a:rPr lang="en-US" altLang="zh-CN" sz="2200" b="1" i="1" u="none" dirty="0"/>
              <a:t>w</a:t>
            </a:r>
            <a:r>
              <a:rPr lang="zh-CN" altLang="en-US" sz="2200" b="1" u="none" dirty="0">
                <a:latin typeface="宋体" pitchFamily="2" charset="-122"/>
              </a:rPr>
              <a:t>＝主存单元长度，</a:t>
            </a:r>
            <a:r>
              <a:rPr lang="zh-CN" altLang="en-US" sz="2200" b="1" u="none" dirty="0">
                <a:solidFill>
                  <a:srgbClr val="FF3399"/>
                </a:solidFill>
                <a:latin typeface="宋体" pitchFamily="2" charset="-122"/>
              </a:rPr>
              <a:t>可增加</a:t>
            </a:r>
            <a:r>
              <a:rPr lang="en-US" altLang="zh-CN" sz="2200" b="1" i="1" u="none" dirty="0"/>
              <a:t>w</a:t>
            </a:r>
            <a:r>
              <a:rPr lang="zh-CN" altLang="en-US" sz="2200" b="1" u="none" dirty="0"/>
              <a:t>来提高性能</a:t>
            </a:r>
            <a:r>
              <a:rPr lang="zh-CN" altLang="en-US" b="1" u="none" dirty="0"/>
              <a:t> </a:t>
            </a:r>
            <a:endParaRPr lang="en-US" altLang="zh-CN" sz="2200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        需表示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所有的</a:t>
            </a:r>
            <a:r>
              <a:rPr lang="zh-CN" altLang="en-US" sz="2200" b="1" u="none" dirty="0">
                <a:latin typeface="宋体" pitchFamily="2" charset="-122"/>
              </a:rPr>
              <a:t>操作类型、响应状态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操作类型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响应状态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80" name="Text Box 625"/>
          <p:cNvSpPr txBox="1">
            <a:spLocks noChangeArrowheads="1"/>
          </p:cNvSpPr>
          <p:nvPr/>
        </p:nvSpPr>
        <p:spPr bwMode="auto">
          <a:xfrm>
            <a:off x="179512" y="2553434"/>
            <a:ext cx="266429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*地址引脚：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*数据引脚：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*控制引脚：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7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644C-72AC-43E7-9615-851824A27D0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25180" name="Text Box 572"/>
          <p:cNvSpPr txBox="1">
            <a:spLocks noChangeArrowheads="1"/>
          </p:cNvSpPr>
          <p:nvPr/>
        </p:nvSpPr>
        <p:spPr bwMode="auto">
          <a:xfrm>
            <a:off x="179388" y="423130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b="1" u="none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三、主存与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</a:p>
        </p:txBody>
      </p:sp>
      <p:sp>
        <p:nvSpPr>
          <p:cNvPr id="325181" name="Text Box 573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的存储器接口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8921" y="1473314"/>
            <a:ext cx="7949543" cy="1098788"/>
            <a:chOff x="448120" y="2420888"/>
            <a:chExt cx="7949543" cy="1098788"/>
          </a:xfrm>
        </p:grpSpPr>
        <p:grpSp>
          <p:nvGrpSpPr>
            <p:cNvPr id="4" name="组合 3"/>
            <p:cNvGrpSpPr/>
            <p:nvPr/>
          </p:nvGrpSpPr>
          <p:grpSpPr>
            <a:xfrm>
              <a:off x="448120" y="2420888"/>
              <a:ext cx="3763840" cy="1082105"/>
              <a:chOff x="448120" y="2420888"/>
              <a:chExt cx="3763840" cy="1082105"/>
            </a:xfrm>
          </p:grpSpPr>
          <p:sp>
            <p:nvSpPr>
              <p:cNvPr id="325259" name="Line 651"/>
              <p:cNvSpPr>
                <a:spLocks noChangeShapeType="1"/>
              </p:cNvSpPr>
              <p:nvPr/>
            </p:nvSpPr>
            <p:spPr bwMode="auto">
              <a:xfrm>
                <a:off x="898971" y="3214069"/>
                <a:ext cx="0" cy="28575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0" name="Line 652"/>
              <p:cNvSpPr>
                <a:spLocks noChangeShapeType="1"/>
              </p:cNvSpPr>
              <p:nvPr/>
            </p:nvSpPr>
            <p:spPr bwMode="auto">
              <a:xfrm>
                <a:off x="3707904" y="3214068"/>
                <a:ext cx="0" cy="288925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1" name="Line 653"/>
              <p:cNvSpPr>
                <a:spLocks noChangeShapeType="1"/>
              </p:cNvSpPr>
              <p:nvPr/>
            </p:nvSpPr>
            <p:spPr bwMode="auto">
              <a:xfrm>
                <a:off x="1619696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2" name="Line 654"/>
              <p:cNvSpPr>
                <a:spLocks noChangeShapeType="1"/>
              </p:cNvSpPr>
              <p:nvPr/>
            </p:nvSpPr>
            <p:spPr bwMode="auto">
              <a:xfrm>
                <a:off x="2051720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3" name="Line 655"/>
              <p:cNvSpPr>
                <a:spLocks noChangeShapeType="1"/>
              </p:cNvSpPr>
              <p:nvPr/>
            </p:nvSpPr>
            <p:spPr bwMode="auto">
              <a:xfrm>
                <a:off x="2411760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4" name="Line 656"/>
              <p:cNvSpPr>
                <a:spLocks noChangeShapeType="1"/>
              </p:cNvSpPr>
              <p:nvPr/>
            </p:nvSpPr>
            <p:spPr bwMode="auto">
              <a:xfrm flipV="1">
                <a:off x="2915816" y="3214068"/>
                <a:ext cx="0" cy="28733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Text Box 638"/>
              <p:cNvSpPr txBox="1">
                <a:spLocks noChangeArrowheads="1"/>
              </p:cNvSpPr>
              <p:nvPr/>
            </p:nvSpPr>
            <p:spPr bwMode="auto">
              <a:xfrm>
                <a:off x="448120" y="2420888"/>
                <a:ext cx="3763840" cy="791096"/>
              </a:xfrm>
              <a:prstGeom prst="rect">
                <a:avLst/>
              </a:prstGeom>
              <a:solidFill>
                <a:srgbClr val="FFCCFF">
                  <a:alpha val="6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36000" tIns="10800" rIns="18000" bIns="36000" anchor="b" anchorCtr="0"/>
              <a:lstStyle/>
              <a:p>
                <a:pPr algn="ctr"/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r>
                  <a:rPr lang="en-US" altLang="zh-CN" sz="2000" b="1" u="none" dirty="0"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latin typeface="宋体" pitchFamily="2" charset="-122"/>
                  </a:rPr>
                  <a:t>如</a:t>
                </a:r>
                <a:r>
                  <a:rPr lang="en-US" altLang="zh-CN" sz="2000" b="1" u="none" dirty="0">
                    <a:latin typeface="宋体" pitchFamily="2" charset="-122"/>
                  </a:rPr>
                  <a:t>Intel 8088)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n-1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IO</a:t>
                </a:r>
                <a:r>
                  <a:rPr lang="en-US" altLang="zh-CN" sz="1800" b="1" u="none" dirty="0"/>
                  <a:t>/</a:t>
                </a:r>
                <a:r>
                  <a:rPr lang="en-US" altLang="zh-CN" sz="1800" b="1" u="none" baseline="-25000" dirty="0"/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M RD WR READY D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w-1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325251" name="Line 643"/>
              <p:cNvSpPr>
                <a:spLocks noChangeShapeType="1"/>
              </p:cNvSpPr>
              <p:nvPr/>
            </p:nvSpPr>
            <p:spPr bwMode="auto">
              <a:xfrm>
                <a:off x="2273187" y="2929805"/>
                <a:ext cx="23812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54" name="Line 646"/>
              <p:cNvSpPr>
                <a:spLocks noChangeShapeType="1"/>
              </p:cNvSpPr>
              <p:nvPr/>
            </p:nvSpPr>
            <p:spPr bwMode="auto">
              <a:xfrm>
                <a:off x="1947178" y="2929805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57" name="Line 649"/>
              <p:cNvSpPr>
                <a:spLocks noChangeShapeType="1"/>
              </p:cNvSpPr>
              <p:nvPr/>
            </p:nvSpPr>
            <p:spPr bwMode="auto">
              <a:xfrm flipV="1">
                <a:off x="1697123" y="2926630"/>
                <a:ext cx="1222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4482092" y="2437571"/>
              <a:ext cx="3915571" cy="1082105"/>
              <a:chOff x="448119" y="2420888"/>
              <a:chExt cx="3915571" cy="1082105"/>
            </a:xfrm>
          </p:grpSpPr>
          <p:sp>
            <p:nvSpPr>
              <p:cNvPr id="86" name="Line 651"/>
              <p:cNvSpPr>
                <a:spLocks noChangeShapeType="1"/>
              </p:cNvSpPr>
              <p:nvPr/>
            </p:nvSpPr>
            <p:spPr bwMode="auto">
              <a:xfrm>
                <a:off x="898971" y="3214069"/>
                <a:ext cx="0" cy="28575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52"/>
              <p:cNvSpPr>
                <a:spLocks noChangeShapeType="1"/>
              </p:cNvSpPr>
              <p:nvPr/>
            </p:nvSpPr>
            <p:spPr bwMode="auto">
              <a:xfrm>
                <a:off x="3923928" y="3214068"/>
                <a:ext cx="0" cy="288925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53"/>
              <p:cNvSpPr>
                <a:spLocks noChangeShapeType="1"/>
              </p:cNvSpPr>
              <p:nvPr/>
            </p:nvSpPr>
            <p:spPr bwMode="auto">
              <a:xfrm>
                <a:off x="1619696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54"/>
              <p:cNvSpPr>
                <a:spLocks noChangeShapeType="1"/>
              </p:cNvSpPr>
              <p:nvPr/>
            </p:nvSpPr>
            <p:spPr bwMode="auto">
              <a:xfrm>
                <a:off x="2073492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55"/>
              <p:cNvSpPr>
                <a:spLocks noChangeShapeType="1"/>
              </p:cNvSpPr>
              <p:nvPr/>
            </p:nvSpPr>
            <p:spPr bwMode="auto">
              <a:xfrm>
                <a:off x="2523118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56"/>
              <p:cNvSpPr>
                <a:spLocks noChangeShapeType="1"/>
              </p:cNvSpPr>
              <p:nvPr/>
            </p:nvSpPr>
            <p:spPr bwMode="auto">
              <a:xfrm flipV="1">
                <a:off x="3059832" y="3214068"/>
                <a:ext cx="0" cy="28733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Text Box 638"/>
              <p:cNvSpPr txBox="1">
                <a:spLocks noChangeArrowheads="1"/>
              </p:cNvSpPr>
              <p:nvPr/>
            </p:nvSpPr>
            <p:spPr bwMode="auto">
              <a:xfrm>
                <a:off x="448119" y="2420888"/>
                <a:ext cx="3915571" cy="791096"/>
              </a:xfrm>
              <a:prstGeom prst="rect">
                <a:avLst/>
              </a:prstGeom>
              <a:solidFill>
                <a:srgbClr val="FFCCFF">
                  <a:alpha val="6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36000" tIns="10800" rIns="18000" bIns="36000" anchor="b" anchorCtr="0"/>
              <a:lstStyle/>
              <a:p>
                <a:pPr algn="ctr"/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r>
                  <a:rPr lang="en-US" altLang="zh-CN" sz="2000" b="1" u="none" dirty="0"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latin typeface="宋体" pitchFamily="2" charset="-122"/>
                  </a:rPr>
                  <a:t>如</a:t>
                </a:r>
                <a:r>
                  <a:rPr lang="en-US" altLang="zh-CN" sz="2000" b="1" u="none" dirty="0">
                    <a:latin typeface="宋体" pitchFamily="2" charset="-122"/>
                  </a:rPr>
                  <a:t>Intel 80386)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n-1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IO</a:t>
                </a:r>
                <a:r>
                  <a:rPr lang="en-US" altLang="zh-CN" sz="1800" b="1" u="none" dirty="0"/>
                  <a:t>/</a:t>
                </a:r>
                <a:r>
                  <a:rPr lang="en-US" altLang="zh-CN" sz="1800" b="1" u="none" baseline="-25000" dirty="0"/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M W</a:t>
                </a:r>
                <a:r>
                  <a:rPr lang="en-US" altLang="zh-CN" sz="1800" b="1" u="none" dirty="0">
                    <a:latin typeface="+mn-lt"/>
                  </a:rPr>
                  <a:t>/</a:t>
                </a:r>
                <a:r>
                  <a:rPr lang="en-US" altLang="zh-CN" sz="1800" b="1" u="none" dirty="0">
                    <a:latin typeface="宋体" pitchFamily="2" charset="-122"/>
                  </a:rPr>
                  <a:t>R ADS READY D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w-1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93" name="Line 643"/>
              <p:cNvSpPr>
                <a:spLocks noChangeShapeType="1"/>
              </p:cNvSpPr>
              <p:nvPr/>
            </p:nvSpPr>
            <p:spPr bwMode="auto">
              <a:xfrm>
                <a:off x="2366604" y="2929805"/>
                <a:ext cx="3169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646"/>
              <p:cNvSpPr>
                <a:spLocks noChangeShapeType="1"/>
              </p:cNvSpPr>
              <p:nvPr/>
            </p:nvSpPr>
            <p:spPr bwMode="auto">
              <a:xfrm>
                <a:off x="2123429" y="2929805"/>
                <a:ext cx="1007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649"/>
              <p:cNvSpPr>
                <a:spLocks noChangeShapeType="1"/>
              </p:cNvSpPr>
              <p:nvPr/>
            </p:nvSpPr>
            <p:spPr bwMode="auto">
              <a:xfrm flipV="1">
                <a:off x="1388106" y="2926630"/>
                <a:ext cx="19686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2613603" y="3921586"/>
            <a:ext cx="64228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操作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读</a:t>
            </a:r>
            <a:r>
              <a:rPr lang="en-US" altLang="zh-CN" sz="2000" b="1" u="none" dirty="0">
                <a:latin typeface="宋体" pitchFamily="2" charset="-122"/>
              </a:rPr>
              <a:t>/</a:t>
            </a:r>
            <a:r>
              <a:rPr lang="zh-CN" altLang="en-US" sz="2000" b="1" u="none" dirty="0">
                <a:latin typeface="宋体" pitchFamily="2" charset="-122"/>
              </a:rPr>
              <a:t>写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IO</a:t>
            </a:r>
            <a:r>
              <a:rPr lang="zh-CN" altLang="en-US" b="1" u="none" dirty="0">
                <a:latin typeface="宋体" pitchFamily="2" charset="-122"/>
              </a:rPr>
              <a:t>操作</a:t>
            </a:r>
            <a:r>
              <a:rPr lang="en-US" altLang="zh-CN" sz="2000" b="1" u="none" dirty="0">
                <a:latin typeface="宋体" pitchFamily="2" charset="-122"/>
              </a:rPr>
              <a:t>(I/O)</a:t>
            </a:r>
            <a:r>
              <a:rPr lang="zh-CN" altLang="en-US" b="1" u="none" dirty="0">
                <a:latin typeface="宋体" pitchFamily="2" charset="-122"/>
              </a:rPr>
              <a:t>，无操作  </a:t>
            </a:r>
            <a:r>
              <a:rPr lang="en-US" altLang="zh-CN" sz="2000" b="1" u="none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≥</a:t>
            </a:r>
            <a:r>
              <a:rPr lang="en-US" altLang="zh-CN" sz="2000" b="1" u="none" dirty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根</a:t>
            </a:r>
            <a:r>
              <a:rPr lang="en-US" altLang="zh-CN" sz="2000" b="1" u="none" dirty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就绪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等待                          </a:t>
            </a:r>
            <a:r>
              <a:rPr lang="en-US" altLang="zh-CN" sz="2000" b="1" u="none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≥</a:t>
            </a:r>
            <a:r>
              <a:rPr lang="en-US" altLang="zh-CN" sz="2000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根</a:t>
            </a:r>
            <a:r>
              <a:rPr lang="en-US" altLang="zh-CN" sz="2000" b="1" u="none" dirty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55" name="AutoShape 76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251520" y="4904000"/>
            <a:ext cx="8784975" cy="1477328"/>
            <a:chOff x="251520" y="1772816"/>
            <a:chExt cx="8784975" cy="1477328"/>
          </a:xfrm>
        </p:grpSpPr>
        <p:sp>
          <p:nvSpPr>
            <p:cNvPr id="59" name="Text Box 625"/>
            <p:cNvSpPr txBox="1">
              <a:spLocks noChangeArrowheads="1"/>
            </p:cNvSpPr>
            <p:nvPr/>
          </p:nvSpPr>
          <p:spPr bwMode="auto">
            <a:xfrm>
              <a:off x="251520" y="1772816"/>
              <a:ext cx="878497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例：</a:t>
              </a:r>
              <a:r>
                <a:rPr lang="en-US" altLang="zh-CN" b="1" u="none" dirty="0">
                  <a:latin typeface="宋体" pitchFamily="2" charset="-122"/>
                </a:rPr>
                <a:t>Intel 8088 CPU</a:t>
              </a:r>
              <a:r>
                <a:rPr lang="zh-CN" altLang="en-US" b="1" u="none" dirty="0">
                  <a:latin typeface="宋体" pitchFamily="2" charset="-122"/>
                </a:rPr>
                <a:t>引脚中，</a:t>
              </a:r>
              <a:r>
                <a:rPr lang="en-US" altLang="zh-CN" b="1" u="none" spc="-100" dirty="0">
                  <a:latin typeface="宋体" pitchFamily="2" charset="-122"/>
                </a:rPr>
                <a:t>RD</a:t>
              </a:r>
              <a:r>
                <a:rPr lang="zh-CN" altLang="en-US" b="1" u="none" spc="-100" dirty="0">
                  <a:latin typeface="宋体" pitchFamily="2" charset="-122"/>
                </a:rPr>
                <a:t>表示读</a:t>
              </a:r>
              <a:r>
                <a:rPr lang="en-US" altLang="zh-CN" b="1" u="none" spc="-100" dirty="0">
                  <a:latin typeface="宋体" pitchFamily="2" charset="-122"/>
                </a:rPr>
                <a:t>/In</a:t>
              </a:r>
              <a:r>
                <a:rPr lang="zh-CN" altLang="en-US" b="1" u="none" spc="-100" dirty="0">
                  <a:latin typeface="宋体" pitchFamily="2" charset="-122"/>
                </a:rPr>
                <a:t>，</a:t>
              </a:r>
              <a:r>
                <a:rPr lang="en-US" altLang="zh-CN" b="1" u="none" spc="-100" dirty="0">
                  <a:latin typeface="宋体" pitchFamily="2" charset="-122"/>
                </a:rPr>
                <a:t>WR</a:t>
              </a:r>
              <a:r>
                <a:rPr lang="zh-CN" altLang="en-US" b="1" u="none" spc="-100" dirty="0">
                  <a:latin typeface="宋体" pitchFamily="2" charset="-122"/>
                </a:rPr>
                <a:t>表示写</a:t>
              </a:r>
              <a:r>
                <a:rPr lang="en-US" altLang="zh-CN" b="1" u="none" spc="-100" dirty="0">
                  <a:latin typeface="宋体" pitchFamily="2" charset="-122"/>
                </a:rPr>
                <a:t>/Out</a:t>
              </a:r>
              <a:r>
                <a:rPr lang="zh-CN" altLang="en-US" b="1" u="none" spc="-100" dirty="0">
                  <a:latin typeface="宋体" pitchFamily="2" charset="-122"/>
                </a:rPr>
                <a:t>，</a:t>
              </a:r>
              <a:r>
                <a:rPr lang="en-US" altLang="zh-CN" b="1" u="none" spc="-100" dirty="0">
                  <a:latin typeface="宋体" pitchFamily="2" charset="-122"/>
                </a:rPr>
                <a:t>IO/</a:t>
              </a:r>
              <a:r>
                <a:rPr lang="en-US" altLang="zh-CN" b="1" u="none" spc="-100" baseline="-25000" dirty="0"/>
                <a:t> </a:t>
              </a:r>
              <a:r>
                <a:rPr lang="en-US" altLang="zh-CN" b="1" u="none" spc="-100" dirty="0">
                  <a:latin typeface="宋体" pitchFamily="2" charset="-122"/>
                </a:rPr>
                <a:t>M</a:t>
              </a:r>
              <a:r>
                <a:rPr lang="zh-CN" altLang="en-US" b="1" u="none" spc="-100" dirty="0">
                  <a:latin typeface="宋体" pitchFamily="2" charset="-122"/>
                </a:rPr>
                <a:t>表示目标部件类型</a:t>
              </a:r>
              <a:r>
                <a:rPr lang="en-US" altLang="zh-CN" sz="2000" b="1" u="none" spc="-100" dirty="0">
                  <a:latin typeface="宋体" pitchFamily="2" charset="-122"/>
                </a:rPr>
                <a:t>(</a:t>
              </a:r>
              <a:r>
                <a:rPr lang="zh-CN" altLang="en-US" sz="2000" b="1" u="none" spc="-100" dirty="0">
                  <a:latin typeface="宋体" pitchFamily="2" charset="-122"/>
                </a:rPr>
                <a:t>高电平为外设</a:t>
              </a:r>
              <a:r>
                <a:rPr lang="en-US" altLang="zh-CN" sz="2000" b="1" u="none" spc="-100" dirty="0">
                  <a:latin typeface="宋体" pitchFamily="2" charset="-122"/>
                </a:rPr>
                <a:t>)</a:t>
              </a:r>
              <a:r>
                <a:rPr lang="zh-CN" altLang="en-US" b="1" u="none" spc="-100" dirty="0">
                  <a:latin typeface="宋体" pitchFamily="2" charset="-122"/>
                </a:rPr>
                <a:t>，如何表示无操作、</a:t>
              </a:r>
              <a:r>
                <a:rPr lang="en-US" altLang="zh-CN" b="1" u="none" spc="-100" dirty="0">
                  <a:latin typeface="宋体" pitchFamily="2" charset="-122"/>
                </a:rPr>
                <a:t>MEM</a:t>
              </a:r>
              <a:r>
                <a:rPr lang="zh-CN" altLang="en-US" b="1" u="none" spc="-100" dirty="0">
                  <a:latin typeface="宋体" pitchFamily="2" charset="-122"/>
                </a:rPr>
                <a:t>操作</a:t>
              </a:r>
              <a:r>
                <a:rPr lang="zh-CN" altLang="en-US" b="1" u="none" dirty="0">
                  <a:latin typeface="宋体" pitchFamily="2" charset="-122"/>
                </a:rPr>
                <a:t>？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答：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无操作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          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MEM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操作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 </a:t>
              </a: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4965948" y="1902978"/>
              <a:ext cx="270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6840601" y="1902978"/>
              <a:ext cx="270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806803" y="2362734"/>
              <a:ext cx="154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组合 9"/>
          <p:cNvGrpSpPr/>
          <p:nvPr/>
        </p:nvGrpSpPr>
        <p:grpSpPr>
          <a:xfrm>
            <a:off x="6084169" y="5827330"/>
            <a:ext cx="2808311" cy="553998"/>
            <a:chOff x="2843808" y="5899338"/>
            <a:chExt cx="2808311" cy="553998"/>
          </a:xfrm>
        </p:grpSpPr>
        <p:sp>
          <p:nvSpPr>
            <p:cNvPr id="35" name="Text Box 625"/>
            <p:cNvSpPr txBox="1">
              <a:spLocks noChangeArrowheads="1"/>
            </p:cNvSpPr>
            <p:nvPr/>
          </p:nvSpPr>
          <p:spPr bwMode="auto">
            <a:xfrm>
              <a:off x="2843808" y="5899338"/>
              <a:ext cx="280831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  <a:sym typeface="Symbol"/>
                </a:rPr>
                <a:t>(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</a:t>
              </a:r>
              <a:r>
                <a:rPr lang="en-US" altLang="zh-CN" b="1" u="none" dirty="0">
                  <a:sym typeface="Symbol"/>
                </a:rPr>
                <a:t> 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WR)</a:t>
              </a:r>
              <a:r>
                <a:rPr lang="en-US" altLang="zh-CN" b="1" u="none" dirty="0">
                  <a:latin typeface="+mn-lt"/>
                  <a:sym typeface="Symbol"/>
                </a:rPr>
                <a:t>·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IO</a:t>
              </a:r>
              <a:r>
                <a:rPr lang="en-US" altLang="zh-CN" sz="2000" b="1" u="none" dirty="0">
                  <a:latin typeface="宋体" pitchFamily="2" charset="-122"/>
                  <a:sym typeface="Symbol"/>
                </a:rPr>
                <a:t>/</a:t>
              </a:r>
              <a:r>
                <a:rPr lang="en-US" altLang="zh-CN" sz="1000" b="1" u="none" dirty="0">
                  <a:latin typeface="+mn-lt"/>
                  <a:sym typeface="Symbol"/>
                </a:rPr>
                <a:t> 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M</a:t>
              </a:r>
              <a:r>
                <a:rPr lang="en-US" altLang="zh-CN" b="1" u="none" dirty="0">
                  <a:latin typeface="+mn-lt"/>
                  <a:sym typeface="Symbol"/>
                </a:rPr>
                <a:t> </a:t>
              </a:r>
              <a:r>
                <a:rPr lang="zh-CN" altLang="en-US" b="1" u="none" dirty="0">
                  <a:latin typeface="宋体" pitchFamily="2" charset="-122"/>
                  <a:sym typeface="Symbol"/>
                </a:rPr>
                <a:t>＝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1</a:t>
              </a: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3115841" y="6021288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3787550" y="6021288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4812407" y="6040338"/>
              <a:ext cx="154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399409" y="5983188"/>
              <a:ext cx="586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2915817" y="5827330"/>
            <a:ext cx="1656184" cy="553998"/>
            <a:chOff x="2843808" y="5323274"/>
            <a:chExt cx="1656184" cy="553998"/>
          </a:xfrm>
        </p:grpSpPr>
        <p:sp>
          <p:nvSpPr>
            <p:cNvPr id="32" name="Text Box 625"/>
            <p:cNvSpPr txBox="1">
              <a:spLocks noChangeArrowheads="1"/>
            </p:cNvSpPr>
            <p:nvPr/>
          </p:nvSpPr>
          <p:spPr bwMode="auto">
            <a:xfrm>
              <a:off x="2843808" y="5323274"/>
              <a:ext cx="165618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en-US" altLang="zh-CN" b="1" u="none" dirty="0">
                  <a:latin typeface="+mn-lt"/>
                </a:rPr>
                <a:t> 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</a:t>
              </a:r>
              <a:r>
                <a:rPr lang="en-US" altLang="zh-CN" b="1" u="none" dirty="0">
                  <a:latin typeface="+mn-lt"/>
                  <a:sym typeface="Symbol"/>
                </a:rPr>
                <a:t> 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WR</a:t>
              </a:r>
              <a:r>
                <a:rPr lang="zh-CN" altLang="en-US" b="1" u="none" dirty="0">
                  <a:latin typeface="宋体" pitchFamily="2" charset="-122"/>
                  <a:sym typeface="Symbol"/>
                </a:rPr>
                <a:t>＝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0</a:t>
              </a: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2953916" y="5445224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3625625" y="5445224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325181" grpId="0"/>
      <p:bldP spid="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9333-414E-4186-9003-40B96CD1D37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21" name="Text Box 768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※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提醒：</a:t>
            </a:r>
            <a:r>
              <a:rPr lang="zh-CN" altLang="en-US" b="1" u="none" dirty="0">
                <a:latin typeface="宋体" pitchFamily="2" charset="-122"/>
              </a:rPr>
              <a:t>后续仅讨论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的连接  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便于掌握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1" name="Text Box 625"/>
          <p:cNvSpPr txBox="1">
            <a:spLocks noChangeArrowheads="1"/>
          </p:cNvSpPr>
          <p:nvPr/>
        </p:nvSpPr>
        <p:spPr bwMode="auto">
          <a:xfrm>
            <a:off x="179387" y="1562016"/>
            <a:ext cx="453675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*SRAM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主存的外部接口组织： 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数据线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地址线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控制线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112" name="组合 111"/>
          <p:cNvGrpSpPr/>
          <p:nvPr/>
        </p:nvGrpSpPr>
        <p:grpSpPr>
          <a:xfrm>
            <a:off x="2267745" y="1988840"/>
            <a:ext cx="6552727" cy="1477328"/>
            <a:chOff x="179513" y="1196752"/>
            <a:chExt cx="6552727" cy="1477328"/>
          </a:xfrm>
        </p:grpSpPr>
        <p:sp>
          <p:nvSpPr>
            <p:cNvPr id="113" name="Text Box 625"/>
            <p:cNvSpPr txBox="1">
              <a:spLocks noChangeArrowheads="1"/>
            </p:cNvSpPr>
            <p:nvPr/>
          </p:nvSpPr>
          <p:spPr bwMode="auto">
            <a:xfrm>
              <a:off x="179513" y="1196752"/>
              <a:ext cx="6552727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位数</a:t>
              </a:r>
              <a:r>
                <a:rPr lang="en-US" altLang="zh-CN" b="1" i="1" u="none" dirty="0"/>
                <a:t>w</a:t>
              </a:r>
              <a:r>
                <a:rPr lang="zh-CN" altLang="en-US" b="1" u="none" dirty="0">
                  <a:latin typeface="宋体" pitchFamily="2" charset="-122"/>
                </a:rPr>
                <a:t>＝主存单元长度        </a:t>
              </a:r>
              <a:r>
                <a:rPr lang="zh-CN" altLang="en-US" sz="2000" b="1" u="none" spc="200" dirty="0">
                  <a:latin typeface="宋体" pitchFamily="2" charset="-122"/>
                </a:rPr>
                <a:t>←</a:t>
              </a:r>
              <a:r>
                <a:rPr lang="zh-CN" altLang="en-US" sz="2000" b="1" u="none" dirty="0">
                  <a:latin typeface="宋体" pitchFamily="2" charset="-122"/>
                </a:rPr>
                <a:t>与</a:t>
              </a:r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位数相同</a:t>
              </a:r>
              <a:endParaRPr lang="en-US" altLang="zh-CN" sz="2000" b="1" u="none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位数</a:t>
              </a:r>
              <a:r>
                <a:rPr lang="en-US" altLang="zh-CN" b="1" i="1" u="none" dirty="0">
                  <a:latin typeface="+mn-lt"/>
                </a:rPr>
                <a:t>k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>
                  <a:latin typeface="宋体" pitchFamily="2" charset="-122"/>
                </a:rPr>
                <a:t>log</a:t>
              </a:r>
              <a:r>
                <a:rPr lang="en-US" altLang="zh-CN" b="1" u="none" baseline="-26000" dirty="0">
                  <a:latin typeface="宋体" pitchFamily="2" charset="-122"/>
                </a:rPr>
                <a:t>2</a:t>
              </a:r>
              <a:r>
                <a:rPr lang="en-US" altLang="zh-CN" b="1" u="none" dirty="0">
                  <a:latin typeface="宋体" pitchFamily="2" charset="-122"/>
                </a:rPr>
                <a:t>(</a:t>
              </a:r>
              <a:r>
                <a:rPr lang="zh-CN" altLang="en-US" b="1" u="none" dirty="0">
                  <a:latin typeface="宋体" pitchFamily="2" charset="-122"/>
                </a:rPr>
                <a:t>主存单元个数</a:t>
              </a:r>
              <a:r>
                <a:rPr lang="en-US" altLang="zh-CN" b="1" u="none" dirty="0">
                  <a:latin typeface="宋体" pitchFamily="2" charset="-122"/>
                </a:rPr>
                <a:t>)</a:t>
              </a:r>
              <a:r>
                <a:rPr lang="zh-CN" altLang="en-US" b="1" u="none" dirty="0">
                  <a:latin typeface="宋体" pitchFamily="2" charset="-122"/>
                </a:rPr>
                <a:t>  </a:t>
              </a:r>
              <a:r>
                <a:rPr lang="zh-CN" altLang="en-US" b="1" u="none" baseline="-25000" dirty="0">
                  <a:latin typeface="宋体" pitchFamily="2" charset="-122"/>
                </a:rPr>
                <a:t> </a:t>
              </a:r>
              <a:r>
                <a:rPr lang="zh-CN" altLang="en-US" sz="2000" b="1" u="none" dirty="0">
                  <a:latin typeface="宋体" pitchFamily="2" charset="-122"/>
                </a:rPr>
                <a:t>←地址一起传送</a:t>
              </a:r>
              <a:endParaRPr lang="en-US" altLang="zh-CN" sz="22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操作≥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根、片选＝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根      </a:t>
              </a:r>
              <a:r>
                <a:rPr lang="zh-CN" altLang="en-US" b="1" u="none" spc="400" dirty="0">
                  <a:latin typeface="宋体" pitchFamily="2" charset="-122"/>
                </a:rPr>
                <a:t> </a:t>
              </a:r>
              <a:r>
                <a:rPr lang="zh-CN" altLang="en-US" sz="2000" b="1" u="none" dirty="0">
                  <a:latin typeface="宋体" pitchFamily="2" charset="-122"/>
                </a:rPr>
                <a:t>←常为</a:t>
              </a:r>
              <a:r>
                <a:rPr lang="en-US" altLang="zh-CN" sz="2000" b="1" u="none" dirty="0">
                  <a:latin typeface="宋体" pitchFamily="2" charset="-122"/>
                </a:rPr>
                <a:t>WE</a:t>
              </a:r>
              <a:r>
                <a:rPr lang="zh-CN" altLang="en-US" sz="2000" b="1" u="none" dirty="0">
                  <a:latin typeface="宋体" pitchFamily="2" charset="-122"/>
                </a:rPr>
                <a:t>及</a:t>
              </a:r>
              <a:r>
                <a:rPr lang="en-US" altLang="zh-CN" sz="2000" b="1" u="none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114" name="Line 643"/>
            <p:cNvSpPr>
              <a:spLocks noChangeShapeType="1"/>
            </p:cNvSpPr>
            <p:nvPr/>
          </p:nvSpPr>
          <p:spPr bwMode="auto">
            <a:xfrm>
              <a:off x="5263616" y="2280398"/>
              <a:ext cx="237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43"/>
            <p:cNvSpPr>
              <a:spLocks noChangeShapeType="1"/>
            </p:cNvSpPr>
            <p:nvPr/>
          </p:nvSpPr>
          <p:spPr bwMode="auto">
            <a:xfrm>
              <a:off x="5778204" y="2280398"/>
              <a:ext cx="2381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" name="Text Box 668"/>
          <p:cNvSpPr txBox="1">
            <a:spLocks noChangeArrowheads="1"/>
          </p:cNvSpPr>
          <p:nvPr/>
        </p:nvSpPr>
        <p:spPr bwMode="auto">
          <a:xfrm>
            <a:off x="179388" y="3379058"/>
            <a:ext cx="45724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主存的外部接口组织：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17" name="Group 670"/>
          <p:cNvGrpSpPr>
            <a:grpSpLocks/>
          </p:cNvGrpSpPr>
          <p:nvPr/>
        </p:nvGrpSpPr>
        <p:grpSpPr bwMode="auto">
          <a:xfrm>
            <a:off x="467544" y="4004816"/>
            <a:ext cx="1871663" cy="1511300"/>
            <a:chOff x="748" y="1888"/>
            <a:chExt cx="1179" cy="952"/>
          </a:xfrm>
        </p:grpSpPr>
        <p:sp>
          <p:nvSpPr>
            <p:cNvPr id="118" name="Text Box 671"/>
            <p:cNvSpPr txBox="1">
              <a:spLocks noChangeArrowheads="1"/>
            </p:cNvSpPr>
            <p:nvPr/>
          </p:nvSpPr>
          <p:spPr bwMode="auto">
            <a:xfrm>
              <a:off x="930" y="1888"/>
              <a:ext cx="997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  <a:r>
                <a:rPr lang="en-US" altLang="zh-CN" sz="2000" b="1" u="none" dirty="0">
                  <a:solidFill>
                    <a:srgbClr val="FF3399"/>
                  </a:solidFill>
                  <a:latin typeface="宋体" pitchFamily="2" charset="-122"/>
                </a:rPr>
                <a:t>SRAM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grpSp>
          <p:nvGrpSpPr>
            <p:cNvPr id="119" name="Group 672"/>
            <p:cNvGrpSpPr>
              <a:grpSpLocks/>
            </p:cNvGrpSpPr>
            <p:nvPr/>
          </p:nvGrpSpPr>
          <p:grpSpPr bwMode="auto">
            <a:xfrm>
              <a:off x="973" y="2387"/>
              <a:ext cx="181" cy="181"/>
              <a:chOff x="3198" y="2523"/>
              <a:chExt cx="181" cy="181"/>
            </a:xfrm>
          </p:grpSpPr>
          <p:sp>
            <p:nvSpPr>
              <p:cNvPr id="225" name="Text Box 673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26" name="Line 674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0" name="Group 675"/>
            <p:cNvGrpSpPr>
              <a:grpSpLocks/>
            </p:cNvGrpSpPr>
            <p:nvPr/>
          </p:nvGrpSpPr>
          <p:grpSpPr bwMode="auto">
            <a:xfrm>
              <a:off x="973" y="2659"/>
              <a:ext cx="181" cy="181"/>
              <a:chOff x="3198" y="2523"/>
              <a:chExt cx="181" cy="181"/>
            </a:xfrm>
          </p:grpSpPr>
          <p:sp>
            <p:nvSpPr>
              <p:cNvPr id="223" name="Text Box 676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224" name="Line 677"/>
              <p:cNvSpPr>
                <a:spLocks noChangeShapeType="1"/>
              </p:cNvSpPr>
              <p:nvPr/>
            </p:nvSpPr>
            <p:spPr bwMode="auto">
              <a:xfrm>
                <a:off x="3216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" name="Text Box 678"/>
            <p:cNvSpPr txBox="1">
              <a:spLocks noChangeArrowheads="1"/>
            </p:cNvSpPr>
            <p:nvPr/>
          </p:nvSpPr>
          <p:spPr bwMode="auto">
            <a:xfrm>
              <a:off x="973" y="188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124" name="Text Box 679"/>
            <p:cNvSpPr txBox="1">
              <a:spLocks noChangeArrowheads="1"/>
            </p:cNvSpPr>
            <p:nvPr/>
          </p:nvSpPr>
          <p:spPr bwMode="auto">
            <a:xfrm>
              <a:off x="973" y="2113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5" name="Line 680"/>
            <p:cNvSpPr>
              <a:spLocks noChangeShapeType="1"/>
            </p:cNvSpPr>
            <p:nvPr/>
          </p:nvSpPr>
          <p:spPr bwMode="auto">
            <a:xfrm>
              <a:off x="748" y="1980"/>
              <a:ext cx="18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681"/>
            <p:cNvSpPr>
              <a:spLocks noChangeShapeType="1"/>
            </p:cNvSpPr>
            <p:nvPr/>
          </p:nvSpPr>
          <p:spPr bwMode="auto">
            <a:xfrm flipV="1">
              <a:off x="748" y="2750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682"/>
            <p:cNvSpPr>
              <a:spLocks noChangeShapeType="1"/>
            </p:cNvSpPr>
            <p:nvPr/>
          </p:nvSpPr>
          <p:spPr bwMode="auto">
            <a:xfrm flipV="1">
              <a:off x="748" y="2478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683"/>
            <p:cNvSpPr>
              <a:spLocks noChangeShapeType="1"/>
            </p:cNvSpPr>
            <p:nvPr/>
          </p:nvSpPr>
          <p:spPr bwMode="auto">
            <a:xfrm>
              <a:off x="748" y="2205"/>
              <a:ext cx="183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7" name="Group 763"/>
          <p:cNvGrpSpPr>
            <a:grpSpLocks/>
          </p:cNvGrpSpPr>
          <p:nvPr/>
        </p:nvGrpSpPr>
        <p:grpSpPr bwMode="auto">
          <a:xfrm>
            <a:off x="2626990" y="3573016"/>
            <a:ext cx="6337300" cy="2232025"/>
            <a:chOff x="1610" y="2251"/>
            <a:chExt cx="3992" cy="1406"/>
          </a:xfrm>
        </p:grpSpPr>
        <p:sp>
          <p:nvSpPr>
            <p:cNvPr id="228" name="Line 684"/>
            <p:cNvSpPr>
              <a:spLocks noChangeShapeType="1"/>
            </p:cNvSpPr>
            <p:nvPr/>
          </p:nvSpPr>
          <p:spPr bwMode="auto">
            <a:xfrm>
              <a:off x="1610" y="2613"/>
              <a:ext cx="1953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Text Box 685"/>
            <p:cNvSpPr txBox="1">
              <a:spLocks noChangeArrowheads="1"/>
            </p:cNvSpPr>
            <p:nvPr/>
          </p:nvSpPr>
          <p:spPr bwMode="auto">
            <a:xfrm>
              <a:off x="1792" y="2705"/>
              <a:ext cx="1318" cy="77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solidFill>
                    <a:srgbClr val="FF3399"/>
                  </a:solidFill>
                  <a:latin typeface="宋体" pitchFamily="2" charset="-122"/>
                </a:rPr>
                <a:t>DRAM</a:t>
              </a:r>
            </a:p>
            <a:p>
              <a:pPr algn="ctr"/>
              <a:r>
                <a:rPr lang="zh-CN" altLang="en-US" sz="2000" b="1" u="none" dirty="0">
                  <a:solidFill>
                    <a:srgbClr val="FF3399"/>
                  </a:solidFill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230" name="Text Box 686"/>
            <p:cNvSpPr txBox="1">
              <a:spLocks noChangeArrowheads="1"/>
            </p:cNvSpPr>
            <p:nvPr/>
          </p:nvSpPr>
          <p:spPr bwMode="auto">
            <a:xfrm>
              <a:off x="2665" y="2751"/>
              <a:ext cx="40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8</a:t>
              </a:r>
              <a:r>
                <a:rPr lang="zh-CN" altLang="en-US" sz="14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31" name="Text Box 687"/>
            <p:cNvSpPr txBox="1">
              <a:spLocks noChangeArrowheads="1"/>
            </p:cNvSpPr>
            <p:nvPr/>
          </p:nvSpPr>
          <p:spPr bwMode="auto">
            <a:xfrm>
              <a:off x="3563" y="2523"/>
              <a:ext cx="814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0#</a:t>
              </a:r>
            </a:p>
            <a:p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     DRAM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sp>
          <p:nvSpPr>
            <p:cNvPr id="232" name="Text Box 688"/>
            <p:cNvSpPr txBox="1">
              <a:spLocks noChangeArrowheads="1"/>
            </p:cNvSpPr>
            <p:nvPr/>
          </p:nvSpPr>
          <p:spPr bwMode="auto">
            <a:xfrm>
              <a:off x="3590" y="2749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33" name="Text Box 689"/>
            <p:cNvSpPr txBox="1">
              <a:spLocks noChangeArrowheads="1"/>
            </p:cNvSpPr>
            <p:nvPr/>
          </p:nvSpPr>
          <p:spPr bwMode="auto">
            <a:xfrm>
              <a:off x="3590" y="2568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234" name="Line 690"/>
            <p:cNvSpPr>
              <a:spLocks noChangeShapeType="1"/>
            </p:cNvSpPr>
            <p:nvPr/>
          </p:nvSpPr>
          <p:spPr bwMode="auto">
            <a:xfrm>
              <a:off x="3110" y="3022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691"/>
            <p:cNvSpPr>
              <a:spLocks noChangeShapeType="1"/>
            </p:cNvSpPr>
            <p:nvPr/>
          </p:nvSpPr>
          <p:spPr bwMode="auto">
            <a:xfrm>
              <a:off x="3110" y="2840"/>
              <a:ext cx="45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692"/>
            <p:cNvSpPr>
              <a:spLocks noChangeShapeType="1"/>
            </p:cNvSpPr>
            <p:nvPr/>
          </p:nvSpPr>
          <p:spPr bwMode="auto">
            <a:xfrm>
              <a:off x="3110" y="3203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693"/>
            <p:cNvSpPr>
              <a:spLocks noChangeShapeType="1"/>
            </p:cNvSpPr>
            <p:nvPr/>
          </p:nvSpPr>
          <p:spPr bwMode="auto">
            <a:xfrm>
              <a:off x="3110" y="3385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8" name="Group 694"/>
            <p:cNvGrpSpPr>
              <a:grpSpLocks/>
            </p:cNvGrpSpPr>
            <p:nvPr/>
          </p:nvGrpSpPr>
          <p:grpSpPr bwMode="auto">
            <a:xfrm>
              <a:off x="1838" y="3022"/>
              <a:ext cx="181" cy="181"/>
              <a:chOff x="3198" y="2523"/>
              <a:chExt cx="181" cy="181"/>
            </a:xfrm>
          </p:grpSpPr>
          <p:sp>
            <p:nvSpPr>
              <p:cNvPr id="302" name="Text Box 695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303" name="Line 696"/>
              <p:cNvSpPr>
                <a:spLocks noChangeShapeType="1"/>
              </p:cNvSpPr>
              <p:nvPr/>
            </p:nvSpPr>
            <p:spPr bwMode="auto">
              <a:xfrm>
                <a:off x="3206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9" name="Group 697"/>
            <p:cNvGrpSpPr>
              <a:grpSpLocks/>
            </p:cNvGrpSpPr>
            <p:nvPr/>
          </p:nvGrpSpPr>
          <p:grpSpPr bwMode="auto">
            <a:xfrm>
              <a:off x="1838" y="3294"/>
              <a:ext cx="181" cy="181"/>
              <a:chOff x="3198" y="2523"/>
              <a:chExt cx="181" cy="181"/>
            </a:xfrm>
          </p:grpSpPr>
          <p:sp>
            <p:nvSpPr>
              <p:cNvPr id="300" name="Text Box 69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301" name="Line 699"/>
              <p:cNvSpPr>
                <a:spLocks noChangeShapeType="1"/>
              </p:cNvSpPr>
              <p:nvPr/>
            </p:nvSpPr>
            <p:spPr bwMode="auto">
              <a:xfrm>
                <a:off x="3216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0" name="Text Box 700"/>
            <p:cNvSpPr txBox="1">
              <a:spLocks noChangeArrowheads="1"/>
            </p:cNvSpPr>
            <p:nvPr/>
          </p:nvSpPr>
          <p:spPr bwMode="auto">
            <a:xfrm>
              <a:off x="1835" y="2743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41" name="Line 701"/>
            <p:cNvSpPr>
              <a:spLocks noChangeShapeType="1"/>
            </p:cNvSpPr>
            <p:nvPr/>
          </p:nvSpPr>
          <p:spPr bwMode="auto">
            <a:xfrm flipV="1">
              <a:off x="1610" y="3385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702"/>
            <p:cNvSpPr>
              <a:spLocks noChangeShapeType="1"/>
            </p:cNvSpPr>
            <p:nvPr/>
          </p:nvSpPr>
          <p:spPr bwMode="auto">
            <a:xfrm>
              <a:off x="1610" y="3112"/>
              <a:ext cx="184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703"/>
            <p:cNvSpPr>
              <a:spLocks noChangeShapeType="1"/>
            </p:cNvSpPr>
            <p:nvPr/>
          </p:nvSpPr>
          <p:spPr bwMode="auto">
            <a:xfrm>
              <a:off x="1610" y="2840"/>
              <a:ext cx="183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704"/>
            <p:cNvSpPr>
              <a:spLocks noChangeShapeType="1"/>
            </p:cNvSpPr>
            <p:nvPr/>
          </p:nvSpPr>
          <p:spPr bwMode="auto">
            <a:xfrm>
              <a:off x="4649" y="2614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705"/>
            <p:cNvSpPr>
              <a:spLocks noChangeShapeType="1"/>
            </p:cNvSpPr>
            <p:nvPr/>
          </p:nvSpPr>
          <p:spPr bwMode="auto">
            <a:xfrm>
              <a:off x="4468" y="3022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706"/>
            <p:cNvSpPr>
              <a:spLocks noChangeShapeType="1"/>
            </p:cNvSpPr>
            <p:nvPr/>
          </p:nvSpPr>
          <p:spPr bwMode="auto">
            <a:xfrm>
              <a:off x="4558" y="2840"/>
              <a:ext cx="22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707"/>
            <p:cNvSpPr>
              <a:spLocks noChangeShapeType="1"/>
            </p:cNvSpPr>
            <p:nvPr/>
          </p:nvSpPr>
          <p:spPr bwMode="auto">
            <a:xfrm>
              <a:off x="4468" y="3203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08"/>
            <p:cNvSpPr>
              <a:spLocks noChangeShapeType="1"/>
            </p:cNvSpPr>
            <p:nvPr/>
          </p:nvSpPr>
          <p:spPr bwMode="auto">
            <a:xfrm>
              <a:off x="4559" y="3385"/>
              <a:ext cx="2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09"/>
            <p:cNvSpPr>
              <a:spLocks noChangeShapeType="1"/>
            </p:cNvSpPr>
            <p:nvPr/>
          </p:nvSpPr>
          <p:spPr bwMode="auto">
            <a:xfrm>
              <a:off x="3243" y="2251"/>
              <a:ext cx="140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10"/>
            <p:cNvSpPr>
              <a:spLocks noChangeShapeType="1"/>
            </p:cNvSpPr>
            <p:nvPr/>
          </p:nvSpPr>
          <p:spPr bwMode="auto">
            <a:xfrm>
              <a:off x="4649" y="2251"/>
              <a:ext cx="0" cy="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11"/>
            <p:cNvSpPr>
              <a:spLocks noChangeShapeType="1"/>
            </p:cNvSpPr>
            <p:nvPr/>
          </p:nvSpPr>
          <p:spPr bwMode="auto">
            <a:xfrm>
              <a:off x="3334" y="2341"/>
              <a:ext cx="12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12"/>
            <p:cNvSpPr>
              <a:spLocks noChangeShapeType="1"/>
            </p:cNvSpPr>
            <p:nvPr/>
          </p:nvSpPr>
          <p:spPr bwMode="auto">
            <a:xfrm flipV="1">
              <a:off x="4558" y="2341"/>
              <a:ext cx="1" cy="49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713"/>
            <p:cNvSpPr>
              <a:spLocks noChangeShapeType="1"/>
            </p:cNvSpPr>
            <p:nvPr/>
          </p:nvSpPr>
          <p:spPr bwMode="auto">
            <a:xfrm flipV="1">
              <a:off x="3334" y="2341"/>
              <a:ext cx="0" cy="49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714"/>
            <p:cNvSpPr>
              <a:spLocks noChangeShapeType="1"/>
            </p:cNvSpPr>
            <p:nvPr/>
          </p:nvSpPr>
          <p:spPr bwMode="auto">
            <a:xfrm>
              <a:off x="3243" y="2251"/>
              <a:ext cx="0" cy="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715"/>
            <p:cNvSpPr>
              <a:spLocks noChangeShapeType="1"/>
            </p:cNvSpPr>
            <p:nvPr/>
          </p:nvSpPr>
          <p:spPr bwMode="auto">
            <a:xfrm flipV="1">
              <a:off x="3425" y="2432"/>
              <a:ext cx="0" cy="5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16"/>
            <p:cNvSpPr>
              <a:spLocks noChangeShapeType="1"/>
            </p:cNvSpPr>
            <p:nvPr/>
          </p:nvSpPr>
          <p:spPr bwMode="auto">
            <a:xfrm flipH="1" flipV="1">
              <a:off x="3425" y="2432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17"/>
            <p:cNvSpPr>
              <a:spLocks noChangeShapeType="1"/>
            </p:cNvSpPr>
            <p:nvPr/>
          </p:nvSpPr>
          <p:spPr bwMode="auto">
            <a:xfrm flipV="1">
              <a:off x="4468" y="2432"/>
              <a:ext cx="0" cy="5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18"/>
            <p:cNvSpPr>
              <a:spLocks noChangeShapeType="1"/>
            </p:cNvSpPr>
            <p:nvPr/>
          </p:nvSpPr>
          <p:spPr bwMode="auto">
            <a:xfrm flipV="1">
              <a:off x="4468" y="3203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19"/>
            <p:cNvSpPr>
              <a:spLocks noChangeShapeType="1"/>
            </p:cNvSpPr>
            <p:nvPr/>
          </p:nvSpPr>
          <p:spPr bwMode="auto">
            <a:xfrm flipV="1">
              <a:off x="4559" y="3384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720"/>
            <p:cNvSpPr>
              <a:spLocks noChangeShapeType="1"/>
            </p:cNvSpPr>
            <p:nvPr/>
          </p:nvSpPr>
          <p:spPr bwMode="auto">
            <a:xfrm flipV="1">
              <a:off x="2563" y="3566"/>
              <a:ext cx="190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721"/>
            <p:cNvSpPr>
              <a:spLocks noChangeShapeType="1"/>
            </p:cNvSpPr>
            <p:nvPr/>
          </p:nvSpPr>
          <p:spPr bwMode="auto">
            <a:xfrm flipV="1">
              <a:off x="2246" y="3657"/>
              <a:ext cx="2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2" name="Group 722"/>
            <p:cNvGrpSpPr>
              <a:grpSpLocks/>
            </p:cNvGrpSpPr>
            <p:nvPr/>
          </p:nvGrpSpPr>
          <p:grpSpPr bwMode="auto">
            <a:xfrm>
              <a:off x="3579" y="3293"/>
              <a:ext cx="272" cy="182"/>
              <a:chOff x="2517" y="2251"/>
              <a:chExt cx="272" cy="182"/>
            </a:xfrm>
          </p:grpSpPr>
          <p:sp>
            <p:nvSpPr>
              <p:cNvPr id="298" name="Text Box 723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99" name="Line 724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3" name="Group 725"/>
            <p:cNvGrpSpPr>
              <a:grpSpLocks/>
            </p:cNvGrpSpPr>
            <p:nvPr/>
          </p:nvGrpSpPr>
          <p:grpSpPr bwMode="auto">
            <a:xfrm>
              <a:off x="3579" y="3112"/>
              <a:ext cx="272" cy="182"/>
              <a:chOff x="2517" y="2251"/>
              <a:chExt cx="272" cy="182"/>
            </a:xfrm>
          </p:grpSpPr>
          <p:sp>
            <p:nvSpPr>
              <p:cNvPr id="296" name="Text Box 726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97" name="Line 727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4" name="Group 728"/>
            <p:cNvGrpSpPr>
              <a:grpSpLocks/>
            </p:cNvGrpSpPr>
            <p:nvPr/>
          </p:nvGrpSpPr>
          <p:grpSpPr bwMode="auto">
            <a:xfrm>
              <a:off x="3598" y="2931"/>
              <a:ext cx="181" cy="181"/>
              <a:chOff x="3198" y="2523"/>
              <a:chExt cx="181" cy="181"/>
            </a:xfrm>
          </p:grpSpPr>
          <p:sp>
            <p:nvSpPr>
              <p:cNvPr id="294" name="Text Box 729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95" name="Line 730"/>
              <p:cNvSpPr>
                <a:spLocks noChangeShapeType="1"/>
              </p:cNvSpPr>
              <p:nvPr/>
            </p:nvSpPr>
            <p:spPr bwMode="auto">
              <a:xfrm>
                <a:off x="3201" y="2550"/>
                <a:ext cx="16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5" name="Group 731"/>
            <p:cNvGrpSpPr>
              <a:grpSpLocks/>
            </p:cNvGrpSpPr>
            <p:nvPr/>
          </p:nvGrpSpPr>
          <p:grpSpPr bwMode="auto">
            <a:xfrm>
              <a:off x="2926" y="2931"/>
              <a:ext cx="181" cy="181"/>
              <a:chOff x="3198" y="2523"/>
              <a:chExt cx="181" cy="181"/>
            </a:xfrm>
          </p:grpSpPr>
          <p:sp>
            <p:nvSpPr>
              <p:cNvPr id="292" name="Text Box 732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93" name="Line 733"/>
              <p:cNvSpPr>
                <a:spLocks noChangeShapeType="1"/>
              </p:cNvSpPr>
              <p:nvPr/>
            </p:nvSpPr>
            <p:spPr bwMode="auto">
              <a:xfrm>
                <a:off x="3206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" name="Group 734"/>
            <p:cNvGrpSpPr>
              <a:grpSpLocks/>
            </p:cNvGrpSpPr>
            <p:nvPr/>
          </p:nvGrpSpPr>
          <p:grpSpPr bwMode="auto">
            <a:xfrm>
              <a:off x="2790" y="3285"/>
              <a:ext cx="317" cy="182"/>
              <a:chOff x="3243" y="3475"/>
              <a:chExt cx="317" cy="182"/>
            </a:xfrm>
          </p:grpSpPr>
          <p:sp>
            <p:nvSpPr>
              <p:cNvPr id="290" name="Text Box 735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91" name="Line 736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7" name="Group 737"/>
            <p:cNvGrpSpPr>
              <a:grpSpLocks/>
            </p:cNvGrpSpPr>
            <p:nvPr/>
          </p:nvGrpSpPr>
          <p:grpSpPr bwMode="auto">
            <a:xfrm>
              <a:off x="2799" y="3112"/>
              <a:ext cx="317" cy="182"/>
              <a:chOff x="3243" y="3475"/>
              <a:chExt cx="317" cy="182"/>
            </a:xfrm>
          </p:grpSpPr>
          <p:sp>
            <p:nvSpPr>
              <p:cNvPr id="288" name="Text Box 738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89" name="Line 739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8" name="Group 740"/>
            <p:cNvGrpSpPr>
              <a:grpSpLocks/>
            </p:cNvGrpSpPr>
            <p:nvPr/>
          </p:nvGrpSpPr>
          <p:grpSpPr bwMode="auto">
            <a:xfrm>
              <a:off x="2109" y="3276"/>
              <a:ext cx="317" cy="182"/>
              <a:chOff x="3243" y="3475"/>
              <a:chExt cx="317" cy="182"/>
            </a:xfrm>
          </p:grpSpPr>
          <p:sp>
            <p:nvSpPr>
              <p:cNvPr id="286" name="Text Box 741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87" name="Line 742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9" name="Group 743"/>
            <p:cNvGrpSpPr>
              <a:grpSpLocks/>
            </p:cNvGrpSpPr>
            <p:nvPr/>
          </p:nvGrpSpPr>
          <p:grpSpPr bwMode="auto">
            <a:xfrm>
              <a:off x="2427" y="3276"/>
              <a:ext cx="317" cy="182"/>
              <a:chOff x="3243" y="3475"/>
              <a:chExt cx="317" cy="182"/>
            </a:xfrm>
          </p:grpSpPr>
          <p:sp>
            <p:nvSpPr>
              <p:cNvPr id="284" name="Text Box 744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85" name="Line 745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0" name="Line 746"/>
            <p:cNvSpPr>
              <a:spLocks noChangeShapeType="1"/>
            </p:cNvSpPr>
            <p:nvPr/>
          </p:nvSpPr>
          <p:spPr bwMode="auto">
            <a:xfrm flipV="1">
              <a:off x="2563" y="3475"/>
              <a:ext cx="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747"/>
            <p:cNvSpPr>
              <a:spLocks noChangeShapeType="1"/>
            </p:cNvSpPr>
            <p:nvPr/>
          </p:nvSpPr>
          <p:spPr bwMode="auto">
            <a:xfrm flipV="1">
              <a:off x="2246" y="3475"/>
              <a:ext cx="0" cy="18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Text Box 751"/>
            <p:cNvSpPr txBox="1">
              <a:spLocks noChangeArrowheads="1"/>
            </p:cNvSpPr>
            <p:nvPr/>
          </p:nvSpPr>
          <p:spPr bwMode="auto">
            <a:xfrm>
              <a:off x="4788" y="2523"/>
              <a:ext cx="814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1#</a:t>
              </a:r>
            </a:p>
            <a:p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     DRAM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sp>
          <p:nvSpPr>
            <p:cNvPr id="273" name="Text Box 752"/>
            <p:cNvSpPr txBox="1">
              <a:spLocks noChangeArrowheads="1"/>
            </p:cNvSpPr>
            <p:nvPr/>
          </p:nvSpPr>
          <p:spPr bwMode="auto">
            <a:xfrm>
              <a:off x="4815" y="2749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74" name="Text Box 753"/>
            <p:cNvSpPr txBox="1">
              <a:spLocks noChangeArrowheads="1"/>
            </p:cNvSpPr>
            <p:nvPr/>
          </p:nvSpPr>
          <p:spPr bwMode="auto">
            <a:xfrm>
              <a:off x="4815" y="2568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275" name="Group 754"/>
            <p:cNvGrpSpPr>
              <a:grpSpLocks/>
            </p:cNvGrpSpPr>
            <p:nvPr/>
          </p:nvGrpSpPr>
          <p:grpSpPr bwMode="auto">
            <a:xfrm>
              <a:off x="4804" y="3293"/>
              <a:ext cx="272" cy="182"/>
              <a:chOff x="2517" y="2251"/>
              <a:chExt cx="272" cy="182"/>
            </a:xfrm>
          </p:grpSpPr>
          <p:sp>
            <p:nvSpPr>
              <p:cNvPr id="282" name="Text Box 755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83" name="Line 756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" name="Group 757"/>
            <p:cNvGrpSpPr>
              <a:grpSpLocks/>
            </p:cNvGrpSpPr>
            <p:nvPr/>
          </p:nvGrpSpPr>
          <p:grpSpPr bwMode="auto">
            <a:xfrm>
              <a:off x="4804" y="3112"/>
              <a:ext cx="272" cy="182"/>
              <a:chOff x="2517" y="2251"/>
              <a:chExt cx="272" cy="182"/>
            </a:xfrm>
          </p:grpSpPr>
          <p:sp>
            <p:nvSpPr>
              <p:cNvPr id="280" name="Text Box 758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81" name="Line 759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7" name="Group 760"/>
            <p:cNvGrpSpPr>
              <a:grpSpLocks/>
            </p:cNvGrpSpPr>
            <p:nvPr/>
          </p:nvGrpSpPr>
          <p:grpSpPr bwMode="auto">
            <a:xfrm>
              <a:off x="4823" y="2931"/>
              <a:ext cx="181" cy="181"/>
              <a:chOff x="3198" y="2523"/>
              <a:chExt cx="181" cy="181"/>
            </a:xfrm>
          </p:grpSpPr>
          <p:sp>
            <p:nvSpPr>
              <p:cNvPr id="278" name="Text Box 761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79" name="Line 762"/>
              <p:cNvSpPr>
                <a:spLocks noChangeShapeType="1"/>
              </p:cNvSpPr>
              <p:nvPr/>
            </p:nvSpPr>
            <p:spPr bwMode="auto">
              <a:xfrm>
                <a:off x="3200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0" name="Text Box 641"/>
          <p:cNvSpPr txBox="1">
            <a:spLocks noChangeArrowheads="1"/>
          </p:cNvSpPr>
          <p:nvPr/>
        </p:nvSpPr>
        <p:spPr bwMode="auto">
          <a:xfrm>
            <a:off x="179387" y="404664"/>
            <a:ext cx="8785225" cy="138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、主存与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的连接      </a:t>
            </a:r>
            <a:r>
              <a:rPr lang="en-US" altLang="zh-CN" sz="2000" b="1" u="none" dirty="0">
                <a:latin typeface="宋体" pitchFamily="2" charset="-122"/>
              </a:rPr>
              <a:t>--</a:t>
            </a:r>
            <a:r>
              <a:rPr lang="zh-CN" altLang="en-US" sz="2000" b="1" u="none" dirty="0">
                <a:latin typeface="宋体" pitchFamily="2" charset="-122"/>
              </a:rPr>
              <a:t>主存容量可配置的处理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对主存的接口要求：</a:t>
            </a:r>
            <a:r>
              <a:rPr lang="zh-CN" altLang="en-US" b="1" u="none" dirty="0">
                <a:latin typeface="宋体" pitchFamily="2" charset="-122"/>
              </a:rPr>
              <a:t>地址</a:t>
            </a:r>
            <a:r>
              <a:rPr lang="zh-CN" altLang="en-US" b="1" dirty="0">
                <a:latin typeface="宋体" pitchFamily="2" charset="-122"/>
              </a:rPr>
              <a:t>一起传送</a:t>
            </a:r>
            <a:r>
              <a:rPr lang="zh-CN" altLang="en-US" b="1" u="none" dirty="0">
                <a:latin typeface="宋体" pitchFamily="2" charset="-122"/>
              </a:rPr>
              <a:t>，数据引脚</a:t>
            </a:r>
            <a:r>
              <a:rPr lang="zh-CN" altLang="en-US" b="1" dirty="0">
                <a:latin typeface="宋体" pitchFamily="2" charset="-122"/>
              </a:rPr>
              <a:t>位数相等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u="none" dirty="0">
                <a:latin typeface="宋体" pitchFamily="2" charset="-122"/>
              </a:rPr>
              <a:t>                                  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←</a:t>
            </a:r>
            <a:r>
              <a:rPr lang="en-US" altLang="zh-CN" sz="1800" b="1" u="none" dirty="0">
                <a:latin typeface="宋体" pitchFamily="2" charset="-122"/>
              </a:rPr>
              <a:t>SRAM</a:t>
            </a:r>
            <a:r>
              <a:rPr lang="zh-CN" altLang="en-US" sz="1800" b="1" u="none" dirty="0">
                <a:latin typeface="宋体" pitchFamily="2" charset="-122"/>
              </a:rPr>
              <a:t>或</a:t>
            </a:r>
            <a:r>
              <a:rPr lang="en-US" altLang="zh-CN" sz="1800" b="1" u="none" dirty="0">
                <a:latin typeface="宋体" pitchFamily="2" charset="-122"/>
              </a:rPr>
              <a:t>DRAM</a:t>
            </a:r>
            <a:r>
              <a:rPr lang="zh-CN" altLang="en-US" sz="1800" b="1" u="none" dirty="0">
                <a:latin typeface="宋体" pitchFamily="2" charset="-122"/>
              </a:rPr>
              <a:t>     正确传送→</a:t>
            </a:r>
            <a:r>
              <a:rPr lang="zh-CN" altLang="en-US" sz="1800" u="none" dirty="0">
                <a:latin typeface="宋体" pitchFamily="2" charset="-122"/>
              </a:rPr>
              <a:t>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111" grpId="0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28"/>
          <p:cNvSpPr txBox="1">
            <a:spLocks noChangeArrowheads="1"/>
          </p:cNvSpPr>
          <p:nvPr/>
        </p:nvSpPr>
        <p:spPr bwMode="auto">
          <a:xfrm>
            <a:off x="179388" y="908720"/>
            <a:ext cx="3168972" cy="507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存储容量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(S)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存取速度：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访问时间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(T</a:t>
            </a:r>
            <a:r>
              <a:rPr lang="en-US" altLang="zh-CN" b="1" u="none" baseline="-18000" dirty="0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存取周期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(T</a:t>
            </a:r>
            <a:r>
              <a:rPr lang="en-US" altLang="zh-CN" b="1" u="none" baseline="-18000" dirty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*传输速度：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MEM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带宽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(B</a:t>
            </a:r>
            <a:r>
              <a:rPr lang="en-US" altLang="zh-CN" b="1" u="none" baseline="-20000" dirty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A716-81B0-4ECB-BB26-E778756E910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b="1" u="none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二、存储器的主要技术指标</a:t>
            </a:r>
          </a:p>
        </p:txBody>
      </p:sp>
      <p:sp>
        <p:nvSpPr>
          <p:cNvPr id="7297" name="Text Box 129"/>
          <p:cNvSpPr txBox="1">
            <a:spLocks noChangeArrowheads="1"/>
          </p:cNvSpPr>
          <p:nvPr/>
        </p:nvSpPr>
        <p:spPr bwMode="auto">
          <a:xfrm>
            <a:off x="2195736" y="908720"/>
            <a:ext cx="6624736" cy="272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可存储的二进制位数，单位常为字节</a:t>
            </a:r>
            <a:r>
              <a:rPr lang="en-US" altLang="zh-CN" b="1" u="none" dirty="0">
                <a:latin typeface="宋体" pitchFamily="2" charset="-122"/>
              </a:rPr>
              <a:t>(B)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u="none" dirty="0">
                <a:latin typeface="宋体" pitchFamily="2" charset="-122"/>
              </a:rPr>
              <a:t>常用访问时间、存取周期表示，单位为</a:t>
            </a:r>
            <a:r>
              <a:rPr lang="en-US" altLang="zh-CN" u="none" dirty="0" err="1">
                <a:latin typeface="+mn-lt"/>
              </a:rPr>
              <a:t>μ</a:t>
            </a:r>
            <a:r>
              <a:rPr lang="en-US" altLang="zh-CN" b="1" u="none" dirty="0" err="1">
                <a:latin typeface="宋体" pitchFamily="2" charset="-122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等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指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从收到命令到完成操作</a:t>
            </a:r>
            <a:r>
              <a:rPr lang="zh-CN" altLang="en-US" b="1" u="none" dirty="0">
                <a:latin typeface="宋体" pitchFamily="2" charset="-122"/>
              </a:rPr>
              <a:t>所需时间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    (</a:t>
            </a:r>
            <a:r>
              <a:rPr lang="zh-CN" altLang="en-US" sz="1800" b="1" u="none" dirty="0">
                <a:latin typeface="宋体" pitchFamily="2" charset="-122"/>
              </a:rPr>
              <a:t>信号输入→数据输出</a:t>
            </a:r>
            <a:r>
              <a:rPr lang="en-US" altLang="zh-CN" sz="1800" b="1" u="none" dirty="0">
                <a:latin typeface="宋体" pitchFamily="2" charset="-122"/>
              </a:rPr>
              <a:t>/</a:t>
            </a:r>
            <a:r>
              <a:rPr lang="zh-CN" altLang="en-US" sz="1800" b="1" u="none" dirty="0">
                <a:latin typeface="宋体" pitchFamily="2" charset="-122"/>
              </a:rPr>
              <a:t>写完成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指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两次访存操作最短间隔</a:t>
            </a:r>
            <a:r>
              <a:rPr lang="zh-CN" altLang="en-US" b="1" u="none" dirty="0">
                <a:latin typeface="宋体" pitchFamily="2" charset="-122"/>
              </a:rPr>
              <a:t>时间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即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en-US" altLang="zh-CN" b="1" u="none" dirty="0">
                <a:latin typeface="宋体" pitchFamily="2" charset="-122"/>
              </a:rPr>
              <a:t>+T</a:t>
            </a:r>
            <a:r>
              <a:rPr lang="zh-CN" altLang="en-US" b="1" u="none" baseline="-18000" dirty="0">
                <a:latin typeface="宋体" pitchFamily="2" charset="-122"/>
              </a:rPr>
              <a:t>恢复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000" b="1" u="none" dirty="0">
                <a:latin typeface="宋体" pitchFamily="2" charset="-122"/>
              </a:rPr>
              <a:t>DRAM</a:t>
            </a:r>
            <a:r>
              <a:rPr lang="zh-CN" altLang="en-US" sz="2000" b="1" u="none" dirty="0">
                <a:latin typeface="宋体" pitchFamily="2" charset="-122"/>
              </a:rPr>
              <a:t>的刷新∈</a:t>
            </a:r>
            <a:r>
              <a:rPr lang="en-US" altLang="zh-CN" sz="2000" b="1" u="none" dirty="0">
                <a:latin typeface="宋体" pitchFamily="2" charset="-122"/>
              </a:rPr>
              <a:t>T</a:t>
            </a:r>
            <a:r>
              <a:rPr lang="zh-CN" altLang="en-US" sz="2000" b="1" u="none" baseline="-18000" dirty="0">
                <a:latin typeface="宋体" pitchFamily="2" charset="-122"/>
              </a:rPr>
              <a:t>恢复</a:t>
            </a:r>
            <a:endParaRPr lang="en-US" altLang="zh-CN" sz="2000" u="none" dirty="0">
              <a:latin typeface="宋体" pitchFamily="2" charset="-122"/>
            </a:endParaRPr>
          </a:p>
        </p:txBody>
      </p: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2231366" y="4797152"/>
            <a:ext cx="6912634" cy="178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常用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带宽表示，单位常为</a:t>
            </a:r>
            <a:r>
              <a:rPr lang="en-US" altLang="zh-CN" b="1" u="none" dirty="0">
                <a:latin typeface="宋体" pitchFamily="2" charset="-122"/>
              </a:rPr>
              <a:t>Mbps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最大</a:t>
            </a:r>
            <a:r>
              <a:rPr lang="zh-CN" altLang="en-US" b="1" dirty="0">
                <a:latin typeface="宋体" pitchFamily="2" charset="-122"/>
              </a:rPr>
              <a:t>数据传输率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传输</a:t>
            </a:r>
            <a:r>
              <a:rPr lang="en-US" altLang="zh-CN" sz="1800" b="1" u="none" dirty="0">
                <a:latin typeface="宋体" pitchFamily="2" charset="-122"/>
              </a:rPr>
              <a:t>2</a:t>
            </a:r>
            <a:r>
              <a:rPr lang="zh-CN" altLang="en-US" sz="1800" b="1" u="none" dirty="0">
                <a:latin typeface="宋体" pitchFamily="2" charset="-122"/>
              </a:rPr>
              <a:t>个数据的最小间隔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     如：</a:t>
            </a:r>
            <a:r>
              <a:rPr lang="zh-CN" altLang="en-US" sz="2000" b="1" u="none" dirty="0">
                <a:latin typeface="宋体" pitchFamily="2" charset="-122"/>
              </a:rPr>
              <a:t>基本</a:t>
            </a:r>
            <a:r>
              <a:rPr lang="en-US" altLang="zh-CN" sz="2000" b="1" u="none" dirty="0">
                <a:latin typeface="宋体" pitchFamily="2" charset="-122"/>
              </a:rPr>
              <a:t>RAM</a:t>
            </a:r>
            <a:r>
              <a:rPr lang="zh-CN" altLang="en-US" sz="2000" b="1" u="none" dirty="0">
                <a:latin typeface="宋体" pitchFamily="2" charset="-122"/>
              </a:rPr>
              <a:t>的</a:t>
            </a:r>
            <a:r>
              <a:rPr lang="en-US" altLang="zh-CN" sz="2000" b="1" u="none" dirty="0">
                <a:latin typeface="宋体" pitchFamily="2" charset="-122"/>
              </a:rPr>
              <a:t>B</a:t>
            </a:r>
            <a:r>
              <a:rPr lang="en-US" altLang="zh-CN" sz="2000" b="1" u="none" baseline="-20000" dirty="0">
                <a:latin typeface="宋体" pitchFamily="2" charset="-122"/>
              </a:rPr>
              <a:t>M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W/T</a:t>
            </a:r>
            <a:r>
              <a:rPr lang="en-US" altLang="zh-CN" sz="2000" b="1" u="none" baseline="-20000" dirty="0">
                <a:latin typeface="宋体" pitchFamily="2" charset="-122"/>
              </a:rPr>
              <a:t>M</a:t>
            </a:r>
            <a:r>
              <a:rPr lang="zh-CN" altLang="en-US" sz="2000" b="1" u="none" dirty="0">
                <a:latin typeface="宋体" pitchFamily="2" charset="-122"/>
              </a:rPr>
              <a:t>，多体交叉</a:t>
            </a:r>
            <a:r>
              <a:rPr lang="en-US" altLang="zh-CN" sz="2000" b="1" u="none" dirty="0">
                <a:latin typeface="宋体" pitchFamily="2" charset="-122"/>
              </a:rPr>
              <a:t>RAM</a:t>
            </a:r>
            <a:r>
              <a:rPr lang="zh-CN" altLang="en-US" sz="2000" b="1" u="none" dirty="0">
                <a:latin typeface="宋体" pitchFamily="2" charset="-122"/>
              </a:rPr>
              <a:t>的</a:t>
            </a:r>
            <a:r>
              <a:rPr lang="en-US" altLang="zh-CN" sz="2000" b="1" u="none" dirty="0">
                <a:latin typeface="宋体" pitchFamily="2" charset="-122"/>
              </a:rPr>
              <a:t>B</a:t>
            </a:r>
            <a:r>
              <a:rPr lang="en-US" altLang="zh-CN" sz="2000" b="1" u="none" baseline="-20000" dirty="0">
                <a:latin typeface="宋体" pitchFamily="2" charset="-122"/>
              </a:rPr>
              <a:t>M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 err="1">
                <a:latin typeface="宋体" pitchFamily="2" charset="-122"/>
              </a:rPr>
              <a:t>nW</a:t>
            </a:r>
            <a:r>
              <a:rPr lang="en-US" altLang="zh-CN" sz="2000" b="1" u="none" dirty="0">
                <a:latin typeface="宋体" pitchFamily="2" charset="-122"/>
              </a:rPr>
              <a:t>/T</a:t>
            </a:r>
            <a:r>
              <a:rPr lang="en-US" altLang="zh-CN" sz="2000" b="1" u="none" baseline="-20000" dirty="0">
                <a:latin typeface="宋体" pitchFamily="2" charset="-122"/>
              </a:rPr>
              <a:t>M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</a:t>
            </a:r>
            <a:r>
              <a:rPr lang="zh-CN" altLang="en-US" sz="2000" b="1" u="none" dirty="0">
                <a:latin typeface="宋体" pitchFamily="2" charset="-122"/>
              </a:rPr>
              <a:t>其中，</a:t>
            </a:r>
            <a:r>
              <a:rPr lang="en-US" altLang="zh-CN" sz="2000" b="1" u="none" dirty="0">
                <a:latin typeface="宋体" pitchFamily="2" charset="-122"/>
              </a:rPr>
              <a:t>W</a:t>
            </a:r>
            <a:r>
              <a:rPr lang="zh-CN" altLang="en-US" sz="2000" b="1" u="none" dirty="0">
                <a:latin typeface="宋体" pitchFamily="2" charset="-122"/>
              </a:rPr>
              <a:t>为数据引脚位数，</a:t>
            </a:r>
            <a:r>
              <a:rPr lang="en-US" altLang="zh-CN" sz="2000" b="1" u="none" dirty="0">
                <a:latin typeface="宋体" pitchFamily="2" charset="-122"/>
              </a:rPr>
              <a:t>n</a:t>
            </a:r>
            <a:r>
              <a:rPr lang="zh-CN" altLang="en-US" sz="2000" b="1" u="none" dirty="0">
                <a:latin typeface="宋体" pitchFamily="2" charset="-122"/>
              </a:rPr>
              <a:t>为</a:t>
            </a:r>
            <a:r>
              <a:rPr lang="en-US" altLang="zh-CN" sz="2000" b="1" u="none" dirty="0">
                <a:latin typeface="宋体" pitchFamily="2" charset="-122"/>
              </a:rPr>
              <a:t>MEM</a:t>
            </a:r>
            <a:r>
              <a:rPr lang="zh-CN" altLang="en-US" sz="2000" b="1" u="none" dirty="0">
                <a:latin typeface="宋体" pitchFamily="2" charset="-122"/>
              </a:rPr>
              <a:t>体数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5656" y="3645024"/>
            <a:ext cx="6552183" cy="1195961"/>
            <a:chOff x="1764233" y="3086439"/>
            <a:chExt cx="6552183" cy="1195961"/>
          </a:xfrm>
        </p:grpSpPr>
        <p:sp>
          <p:nvSpPr>
            <p:cNvPr id="7327" name="Line 159"/>
            <p:cNvSpPr>
              <a:spLocks noChangeShapeType="1"/>
            </p:cNvSpPr>
            <p:nvPr/>
          </p:nvSpPr>
          <p:spPr bwMode="auto">
            <a:xfrm>
              <a:off x="2123728" y="3862636"/>
              <a:ext cx="0" cy="3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8" name="Line 160"/>
            <p:cNvSpPr>
              <a:spLocks noChangeShapeType="1"/>
            </p:cNvSpPr>
            <p:nvPr/>
          </p:nvSpPr>
          <p:spPr bwMode="auto">
            <a:xfrm>
              <a:off x="4211960" y="3862636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9" name="Line 161"/>
            <p:cNvSpPr>
              <a:spLocks noChangeShapeType="1"/>
            </p:cNvSpPr>
            <p:nvPr/>
          </p:nvSpPr>
          <p:spPr bwMode="auto">
            <a:xfrm>
              <a:off x="5149851" y="3862636"/>
              <a:ext cx="0" cy="3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0" name="Line 162"/>
            <p:cNvSpPr>
              <a:spLocks noChangeShapeType="1"/>
            </p:cNvSpPr>
            <p:nvPr/>
          </p:nvSpPr>
          <p:spPr bwMode="auto">
            <a:xfrm>
              <a:off x="3348360" y="3998016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" name="Line 163"/>
            <p:cNvSpPr>
              <a:spLocks noChangeShapeType="1"/>
            </p:cNvSpPr>
            <p:nvPr/>
          </p:nvSpPr>
          <p:spPr bwMode="auto">
            <a:xfrm flipH="1">
              <a:off x="2124348" y="3998016"/>
              <a:ext cx="86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2" name="Text Box 164"/>
            <p:cNvSpPr txBox="1">
              <a:spLocks noChangeArrowheads="1"/>
            </p:cNvSpPr>
            <p:nvPr/>
          </p:nvSpPr>
          <p:spPr bwMode="auto">
            <a:xfrm>
              <a:off x="3058939" y="3851743"/>
              <a:ext cx="288925" cy="243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T</a:t>
              </a:r>
              <a:r>
                <a:rPr lang="en-US" altLang="zh-CN" sz="1600" b="1" u="none" baseline="-20000" dirty="0">
                  <a:latin typeface="宋体" pitchFamily="2" charset="-122"/>
                </a:rPr>
                <a:t>A</a:t>
              </a:r>
              <a:r>
                <a:rPr lang="en-US" altLang="zh-CN" sz="1600" b="1" u="none" dirty="0">
                  <a:latin typeface="宋体" pitchFamily="2" charset="-122"/>
                </a:rPr>
                <a:t>  </a:t>
              </a:r>
            </a:p>
          </p:txBody>
        </p:sp>
        <p:sp>
          <p:nvSpPr>
            <p:cNvPr id="7333" name="Line 165"/>
            <p:cNvSpPr>
              <a:spLocks noChangeShapeType="1"/>
            </p:cNvSpPr>
            <p:nvPr/>
          </p:nvSpPr>
          <p:spPr bwMode="auto">
            <a:xfrm>
              <a:off x="3780064" y="4166812"/>
              <a:ext cx="13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4" name="Line 166"/>
            <p:cNvSpPr>
              <a:spLocks noChangeShapeType="1"/>
            </p:cNvSpPr>
            <p:nvPr/>
          </p:nvSpPr>
          <p:spPr bwMode="auto">
            <a:xfrm flipH="1">
              <a:off x="2124720" y="4166812"/>
              <a:ext cx="136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5" name="Text Box 167"/>
            <p:cNvSpPr txBox="1">
              <a:spLocks noChangeArrowheads="1"/>
            </p:cNvSpPr>
            <p:nvPr/>
          </p:nvSpPr>
          <p:spPr bwMode="auto">
            <a:xfrm>
              <a:off x="3491880" y="3995063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T</a:t>
              </a:r>
              <a:r>
                <a:rPr lang="en-US" altLang="zh-CN" sz="1600" b="1" u="none" baseline="-18000" dirty="0">
                  <a:latin typeface="宋体" pitchFamily="2" charset="-122"/>
                </a:rPr>
                <a:t>M</a:t>
              </a:r>
              <a:r>
                <a:rPr lang="en-US" altLang="zh-CN" sz="1600" b="1" u="none" dirty="0">
                  <a:latin typeface="宋体" pitchFamily="2" charset="-122"/>
                </a:rPr>
                <a:t>  </a:t>
              </a:r>
            </a:p>
          </p:txBody>
        </p:sp>
        <p:sp>
          <p:nvSpPr>
            <p:cNvPr id="7336" name="Text Box 168"/>
            <p:cNvSpPr txBox="1">
              <a:spLocks noChangeArrowheads="1"/>
            </p:cNvSpPr>
            <p:nvPr/>
          </p:nvSpPr>
          <p:spPr bwMode="auto">
            <a:xfrm>
              <a:off x="2123728" y="3550104"/>
              <a:ext cx="2088232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MEM</a:t>
              </a:r>
              <a:r>
                <a:rPr lang="zh-CN" altLang="en-US" sz="1800" b="1" u="none" dirty="0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7337" name="Line 169"/>
            <p:cNvSpPr>
              <a:spLocks noChangeShapeType="1"/>
            </p:cNvSpPr>
            <p:nvPr/>
          </p:nvSpPr>
          <p:spPr bwMode="auto">
            <a:xfrm>
              <a:off x="2123728" y="3383710"/>
              <a:ext cx="0" cy="180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8" name="Text Box 170"/>
            <p:cNvSpPr txBox="1">
              <a:spLocks noChangeArrowheads="1"/>
            </p:cNvSpPr>
            <p:nvPr/>
          </p:nvSpPr>
          <p:spPr bwMode="auto">
            <a:xfrm>
              <a:off x="1764233" y="3086439"/>
              <a:ext cx="1871663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命令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</p:txBody>
        </p:sp>
        <p:sp>
          <p:nvSpPr>
            <p:cNvPr id="7339" name="Line 171"/>
            <p:cNvSpPr>
              <a:spLocks noChangeShapeType="1"/>
            </p:cNvSpPr>
            <p:nvPr/>
          </p:nvSpPr>
          <p:spPr bwMode="auto">
            <a:xfrm flipV="1">
              <a:off x="4211960" y="3383710"/>
              <a:ext cx="0" cy="180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0" name="Text Box 172"/>
            <p:cNvSpPr txBox="1">
              <a:spLocks noChangeArrowheads="1"/>
            </p:cNvSpPr>
            <p:nvPr/>
          </p:nvSpPr>
          <p:spPr bwMode="auto">
            <a:xfrm>
              <a:off x="3491880" y="3098250"/>
              <a:ext cx="1152525" cy="276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有效</a:t>
              </a: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</a:p>
          </p:txBody>
        </p:sp>
        <p:sp>
          <p:nvSpPr>
            <p:cNvPr id="7341" name="Text Box 173"/>
            <p:cNvSpPr txBox="1">
              <a:spLocks noChangeArrowheads="1"/>
            </p:cNvSpPr>
            <p:nvPr/>
          </p:nvSpPr>
          <p:spPr bwMode="auto">
            <a:xfrm>
              <a:off x="5149851" y="3550104"/>
              <a:ext cx="2085975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MEM</a:t>
              </a:r>
              <a:r>
                <a:rPr lang="zh-CN" altLang="en-US" sz="1800" b="1" u="none" dirty="0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7342" name="Text Box 174"/>
            <p:cNvSpPr txBox="1">
              <a:spLocks noChangeArrowheads="1"/>
            </p:cNvSpPr>
            <p:nvPr/>
          </p:nvSpPr>
          <p:spPr bwMode="auto">
            <a:xfrm>
              <a:off x="7236296" y="3548516"/>
              <a:ext cx="936501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MEM</a:t>
              </a:r>
              <a:r>
                <a:rPr lang="zh-CN" altLang="en-US" sz="1800" b="1" u="none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343" name="Line 175"/>
            <p:cNvSpPr>
              <a:spLocks noChangeShapeType="1"/>
            </p:cNvSpPr>
            <p:nvPr/>
          </p:nvSpPr>
          <p:spPr bwMode="auto">
            <a:xfrm>
              <a:off x="5148263" y="3382122"/>
              <a:ext cx="0" cy="180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4" name="Text Box 176"/>
            <p:cNvSpPr txBox="1">
              <a:spLocks noChangeArrowheads="1"/>
            </p:cNvSpPr>
            <p:nvPr/>
          </p:nvSpPr>
          <p:spPr bwMode="auto">
            <a:xfrm>
              <a:off x="4716561" y="3099837"/>
              <a:ext cx="2158902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命令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</p:txBody>
        </p:sp>
        <p:sp>
          <p:nvSpPr>
            <p:cNvPr id="7345" name="Line 177"/>
            <p:cNvSpPr>
              <a:spLocks noChangeShapeType="1"/>
            </p:cNvSpPr>
            <p:nvPr/>
          </p:nvSpPr>
          <p:spPr bwMode="auto">
            <a:xfrm flipV="1">
              <a:off x="7236296" y="3382122"/>
              <a:ext cx="0" cy="180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6" name="Text Box 178"/>
            <p:cNvSpPr txBox="1">
              <a:spLocks noChangeArrowheads="1"/>
            </p:cNvSpPr>
            <p:nvPr/>
          </p:nvSpPr>
          <p:spPr bwMode="auto">
            <a:xfrm>
              <a:off x="7020272" y="3099837"/>
              <a:ext cx="1296144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写操作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完成</a:t>
              </a:r>
              <a:r>
                <a:rPr lang="zh-CN" altLang="en-US" sz="1800" b="1" u="none" dirty="0">
                  <a:latin typeface="宋体" pitchFamily="2" charset="-122"/>
                </a:rPr>
                <a:t>  </a:t>
              </a:r>
            </a:p>
          </p:txBody>
        </p:sp>
        <p:sp>
          <p:nvSpPr>
            <p:cNvPr id="7347" name="Text Box 179"/>
            <p:cNvSpPr txBox="1">
              <a:spLocks noChangeArrowheads="1"/>
            </p:cNvSpPr>
            <p:nvPr/>
          </p:nvSpPr>
          <p:spPr bwMode="auto">
            <a:xfrm>
              <a:off x="4211960" y="3548516"/>
              <a:ext cx="936302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MEM</a:t>
              </a:r>
              <a:r>
                <a:rPr lang="zh-CN" altLang="en-US" sz="1800" b="1" u="none" dirty="0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348" name="Line 180"/>
            <p:cNvSpPr>
              <a:spLocks noChangeShapeType="1"/>
            </p:cNvSpPr>
            <p:nvPr/>
          </p:nvSpPr>
          <p:spPr bwMode="auto">
            <a:xfrm>
              <a:off x="7236296" y="3861048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9" name="Line 181"/>
            <p:cNvSpPr>
              <a:spLocks noChangeShapeType="1"/>
            </p:cNvSpPr>
            <p:nvPr/>
          </p:nvSpPr>
          <p:spPr bwMode="auto">
            <a:xfrm>
              <a:off x="8172400" y="3861048"/>
              <a:ext cx="0" cy="3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0" name="Line 182"/>
            <p:cNvSpPr>
              <a:spLocks noChangeShapeType="1"/>
            </p:cNvSpPr>
            <p:nvPr/>
          </p:nvSpPr>
          <p:spPr bwMode="auto">
            <a:xfrm>
              <a:off x="6371606" y="3996428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1" name="Line 183"/>
            <p:cNvSpPr>
              <a:spLocks noChangeShapeType="1"/>
            </p:cNvSpPr>
            <p:nvPr/>
          </p:nvSpPr>
          <p:spPr bwMode="auto">
            <a:xfrm flipH="1">
              <a:off x="5148263" y="3996428"/>
              <a:ext cx="86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" name="Text Box 184"/>
            <p:cNvSpPr txBox="1">
              <a:spLocks noChangeArrowheads="1"/>
            </p:cNvSpPr>
            <p:nvPr/>
          </p:nvSpPr>
          <p:spPr bwMode="auto">
            <a:xfrm>
              <a:off x="6084168" y="3851743"/>
              <a:ext cx="288925" cy="243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T</a:t>
              </a:r>
              <a:r>
                <a:rPr lang="en-US" altLang="zh-CN" sz="1600" b="1" u="none" baseline="-20000" dirty="0">
                  <a:latin typeface="宋体" pitchFamily="2" charset="-122"/>
                </a:rPr>
                <a:t>A</a:t>
              </a:r>
              <a:r>
                <a:rPr lang="en-US" altLang="zh-CN" sz="1600" b="1" u="none" dirty="0">
                  <a:latin typeface="宋体" pitchFamily="2" charset="-122"/>
                </a:rPr>
                <a:t>  </a:t>
              </a:r>
            </a:p>
          </p:txBody>
        </p:sp>
        <p:sp>
          <p:nvSpPr>
            <p:cNvPr id="7353" name="Line 185"/>
            <p:cNvSpPr>
              <a:spLocks noChangeShapeType="1"/>
            </p:cNvSpPr>
            <p:nvPr/>
          </p:nvSpPr>
          <p:spPr bwMode="auto">
            <a:xfrm>
              <a:off x="6804400" y="4166812"/>
              <a:ext cx="13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4" name="Line 186"/>
            <p:cNvSpPr>
              <a:spLocks noChangeShapeType="1"/>
            </p:cNvSpPr>
            <p:nvPr/>
          </p:nvSpPr>
          <p:spPr bwMode="auto">
            <a:xfrm flipH="1">
              <a:off x="5148263" y="4166812"/>
              <a:ext cx="13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5" name="Text Box 187"/>
            <p:cNvSpPr txBox="1">
              <a:spLocks noChangeArrowheads="1"/>
            </p:cNvSpPr>
            <p:nvPr/>
          </p:nvSpPr>
          <p:spPr bwMode="auto">
            <a:xfrm>
              <a:off x="6516216" y="3995063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T</a:t>
              </a:r>
              <a:r>
                <a:rPr lang="en-US" altLang="zh-CN" sz="1600" b="1" u="none" baseline="-18000" dirty="0">
                  <a:latin typeface="宋体" pitchFamily="2" charset="-122"/>
                </a:rPr>
                <a:t>M</a:t>
              </a:r>
              <a:r>
                <a:rPr lang="en-US" altLang="zh-CN" sz="1600" b="1" u="none" dirty="0">
                  <a:latin typeface="宋体" pitchFamily="2" charset="-122"/>
                </a:rPr>
                <a:t>  </a:t>
              </a:r>
            </a:p>
          </p:txBody>
        </p:sp>
      </p:grpSp>
      <p:sp>
        <p:nvSpPr>
          <p:cNvPr id="37" name="AutoShape 13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BAF6-9D2A-44BC-BE6D-A2B2C69B58E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33966" name="Text Box 142"/>
          <p:cNvSpPr txBox="1">
            <a:spLocks noChangeArrowheads="1"/>
          </p:cNvSpPr>
          <p:nvPr/>
        </p:nvSpPr>
        <p:spPr bwMode="auto">
          <a:xfrm>
            <a:off x="179388" y="430941"/>
            <a:ext cx="878522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数据线的连接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要求：</a:t>
            </a:r>
            <a:r>
              <a:rPr lang="zh-CN" altLang="en-US" b="1" u="none" dirty="0">
                <a:latin typeface="宋体" pitchFamily="2" charset="-122"/>
              </a:rPr>
              <a:t>主存数据线数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数据引脚数        </a:t>
            </a:r>
            <a:r>
              <a:rPr lang="zh-CN" altLang="en-US" sz="2000" b="1" u="none" dirty="0">
                <a:latin typeface="宋体" pitchFamily="2" charset="-122"/>
              </a:rPr>
              <a:t>←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直接访问</a:t>
            </a:r>
            <a:r>
              <a:rPr lang="zh-CN" altLang="en-US" sz="2000" b="1" u="none" dirty="0">
                <a:latin typeface="宋体" pitchFamily="2" charset="-122"/>
              </a:rPr>
              <a:t>主存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连接：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3974" name="Text Box 150"/>
          <p:cNvSpPr txBox="1">
            <a:spLocks noChangeArrowheads="1"/>
          </p:cNvSpPr>
          <p:nvPr/>
        </p:nvSpPr>
        <p:spPr bwMode="auto">
          <a:xfrm>
            <a:off x="1581918" y="1412776"/>
            <a:ext cx="72385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主存数据线与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数据引脚</a:t>
            </a:r>
            <a:r>
              <a:rPr lang="zh-CN" altLang="en-US" b="1" u="none" dirty="0">
                <a:latin typeface="宋体" pitchFamily="2" charset="-122"/>
              </a:rPr>
              <a:t>一一连接</a:t>
            </a:r>
          </a:p>
        </p:txBody>
      </p:sp>
      <p:sp>
        <p:nvSpPr>
          <p:cNvPr id="333981" name="Text Box 157"/>
          <p:cNvSpPr txBox="1">
            <a:spLocks noChangeArrowheads="1"/>
          </p:cNvSpPr>
          <p:nvPr/>
        </p:nvSpPr>
        <p:spPr bwMode="auto">
          <a:xfrm>
            <a:off x="179388" y="1916832"/>
            <a:ext cx="8892604" cy="183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地址线的连接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要求：</a:t>
            </a:r>
            <a:r>
              <a:rPr lang="zh-CN" altLang="en-US" b="1" u="none" spc="-50" dirty="0">
                <a:solidFill>
                  <a:srgbClr val="FF3399"/>
                </a:solidFill>
                <a:latin typeface="宋体" pitchFamily="2" charset="-122"/>
              </a:rPr>
              <a:t>先约定</a:t>
            </a:r>
            <a:r>
              <a:rPr lang="zh-CN" altLang="en-US" b="1" u="none" spc="-50" dirty="0">
                <a:latin typeface="宋体" pitchFamily="2" charset="-122"/>
              </a:rPr>
              <a:t>主存在</a:t>
            </a:r>
            <a:r>
              <a:rPr lang="en-US" altLang="zh-CN" b="1" spc="-50" dirty="0">
                <a:latin typeface="宋体" pitchFamily="2" charset="-122"/>
              </a:rPr>
              <a:t>CPU</a:t>
            </a:r>
            <a:r>
              <a:rPr lang="zh-CN" altLang="en-US" b="1" spc="-50" dirty="0">
                <a:latin typeface="宋体" pitchFamily="2" charset="-122"/>
              </a:rPr>
              <a:t>可寻址空间</a:t>
            </a:r>
            <a:r>
              <a:rPr lang="zh-CN" altLang="en-US" b="1" u="none" spc="-50" dirty="0">
                <a:latin typeface="宋体" pitchFamily="2" charset="-122"/>
              </a:rPr>
              <a:t>中的地址范围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常</a:t>
            </a:r>
            <a:r>
              <a:rPr lang="zh-CN" altLang="en-US" sz="2000" b="1" u="none" dirty="0">
                <a:latin typeface="宋体" pitchFamily="2" charset="-122"/>
              </a:rPr>
              <a:t>从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低端</a:t>
            </a:r>
            <a:r>
              <a:rPr lang="zh-CN" altLang="en-US" sz="2000" b="1" u="none" dirty="0">
                <a:latin typeface="宋体" pitchFamily="2" charset="-122"/>
              </a:rPr>
              <a:t>开始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000" b="1" u="none" dirty="0">
                <a:latin typeface="宋体" pitchFamily="2" charset="-122"/>
              </a:rPr>
              <a:t>                            </a:t>
            </a:r>
            <a:r>
              <a:rPr lang="zh-CN" altLang="en-US" sz="2000" u="none" dirty="0">
                <a:latin typeface="宋体" pitchFamily="2" charset="-122"/>
              </a:rPr>
              <a:t>└</a:t>
            </a:r>
            <a:r>
              <a:rPr lang="zh-CN" altLang="en-US" sz="2000" b="1" u="none" dirty="0">
                <a:latin typeface="宋体" pitchFamily="2" charset="-122"/>
              </a:rPr>
              <a:t>→≥主存地址线数（主存容量可选配）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*连接：</a:t>
            </a:r>
          </a:p>
        </p:txBody>
      </p:sp>
      <p:grpSp>
        <p:nvGrpSpPr>
          <p:cNvPr id="334053" name="Group 229"/>
          <p:cNvGrpSpPr>
            <a:grpSpLocks/>
          </p:cNvGrpSpPr>
          <p:nvPr/>
        </p:nvGrpSpPr>
        <p:grpSpPr bwMode="auto">
          <a:xfrm>
            <a:off x="5866950" y="5214385"/>
            <a:ext cx="1009649" cy="739775"/>
            <a:chOff x="4240" y="3601"/>
            <a:chExt cx="636" cy="466"/>
          </a:xfrm>
        </p:grpSpPr>
        <p:sp>
          <p:nvSpPr>
            <p:cNvPr id="334029" name="Line 205"/>
            <p:cNvSpPr>
              <a:spLocks noChangeShapeType="1"/>
            </p:cNvSpPr>
            <p:nvPr/>
          </p:nvSpPr>
          <p:spPr bwMode="auto">
            <a:xfrm>
              <a:off x="4740" y="3746"/>
              <a:ext cx="136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0" name="Line 206"/>
            <p:cNvSpPr>
              <a:spLocks noChangeShapeType="1"/>
            </p:cNvSpPr>
            <p:nvPr/>
          </p:nvSpPr>
          <p:spPr bwMode="auto">
            <a:xfrm>
              <a:off x="4241" y="4067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1" name="Oval 207"/>
            <p:cNvSpPr>
              <a:spLocks noChangeArrowheads="1"/>
            </p:cNvSpPr>
            <p:nvPr/>
          </p:nvSpPr>
          <p:spPr bwMode="auto">
            <a:xfrm>
              <a:off x="4695" y="3729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32" name="Line 208"/>
            <p:cNvSpPr>
              <a:spLocks noChangeShapeType="1"/>
            </p:cNvSpPr>
            <p:nvPr/>
          </p:nvSpPr>
          <p:spPr bwMode="auto">
            <a:xfrm>
              <a:off x="4240" y="3837"/>
              <a:ext cx="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3" name="Oval 209"/>
            <p:cNvSpPr>
              <a:spLocks noChangeArrowheads="1"/>
            </p:cNvSpPr>
            <p:nvPr/>
          </p:nvSpPr>
          <p:spPr bwMode="auto">
            <a:xfrm>
              <a:off x="4513" y="3814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34" name="Text Box 210"/>
            <p:cNvSpPr txBox="1">
              <a:spLocks noChangeArrowheads="1"/>
            </p:cNvSpPr>
            <p:nvPr/>
          </p:nvSpPr>
          <p:spPr bwMode="auto">
            <a:xfrm>
              <a:off x="4559" y="3601"/>
              <a:ext cx="136" cy="2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4035" name="Line 211"/>
            <p:cNvSpPr>
              <a:spLocks noChangeShapeType="1"/>
            </p:cNvSpPr>
            <p:nvPr/>
          </p:nvSpPr>
          <p:spPr bwMode="auto">
            <a:xfrm flipV="1">
              <a:off x="4423" y="3656"/>
              <a:ext cx="13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4054" name="Group 230"/>
          <p:cNvGrpSpPr>
            <a:grpSpLocks/>
          </p:cNvGrpSpPr>
          <p:nvPr/>
        </p:nvGrpSpPr>
        <p:grpSpPr bwMode="auto">
          <a:xfrm>
            <a:off x="4716016" y="4369841"/>
            <a:ext cx="3240087" cy="1795463"/>
            <a:chOff x="3515" y="3069"/>
            <a:chExt cx="2041" cy="1131"/>
          </a:xfrm>
        </p:grpSpPr>
        <p:sp>
          <p:nvSpPr>
            <p:cNvPr id="334038" name="Text Box 214"/>
            <p:cNvSpPr txBox="1">
              <a:spLocks noChangeArrowheads="1"/>
            </p:cNvSpPr>
            <p:nvPr/>
          </p:nvSpPr>
          <p:spPr bwMode="auto">
            <a:xfrm>
              <a:off x="4877" y="3071"/>
              <a:ext cx="679" cy="112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zh-CN" altLang="en-US" b="1" u="none" dirty="0">
                  <a:latin typeface="宋体" pitchFamily="2" charset="-122"/>
                </a:rPr>
                <a:t>主</a:t>
              </a:r>
            </a:p>
            <a:p>
              <a:r>
                <a:rPr lang="zh-CN" altLang="en-US" b="1" u="none" dirty="0">
                  <a:latin typeface="宋体" pitchFamily="2" charset="-122"/>
                </a:rPr>
                <a:t>    存</a:t>
              </a:r>
            </a:p>
          </p:txBody>
        </p:sp>
        <p:grpSp>
          <p:nvGrpSpPr>
            <p:cNvPr id="334039" name="Group 215"/>
            <p:cNvGrpSpPr>
              <a:grpSpLocks/>
            </p:cNvGrpSpPr>
            <p:nvPr/>
          </p:nvGrpSpPr>
          <p:grpSpPr bwMode="auto">
            <a:xfrm>
              <a:off x="4922" y="3656"/>
              <a:ext cx="181" cy="181"/>
              <a:chOff x="3198" y="2523"/>
              <a:chExt cx="181" cy="181"/>
            </a:xfrm>
          </p:grpSpPr>
          <p:sp>
            <p:nvSpPr>
              <p:cNvPr id="334040" name="Text Box 216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334041" name="Line 217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4042" name="Group 218"/>
            <p:cNvGrpSpPr>
              <a:grpSpLocks/>
            </p:cNvGrpSpPr>
            <p:nvPr/>
          </p:nvGrpSpPr>
          <p:grpSpPr bwMode="auto">
            <a:xfrm>
              <a:off x="4922" y="3293"/>
              <a:ext cx="181" cy="181"/>
              <a:chOff x="3198" y="2523"/>
              <a:chExt cx="181" cy="181"/>
            </a:xfrm>
          </p:grpSpPr>
          <p:sp>
            <p:nvSpPr>
              <p:cNvPr id="334043" name="Text Box 219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334044" name="Line 220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4045" name="Text Box 221"/>
            <p:cNvSpPr txBox="1">
              <a:spLocks noChangeArrowheads="1"/>
            </p:cNvSpPr>
            <p:nvPr/>
          </p:nvSpPr>
          <p:spPr bwMode="auto">
            <a:xfrm>
              <a:off x="4921" y="3069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46" name="Text Box 222"/>
            <p:cNvSpPr txBox="1">
              <a:spLocks noChangeArrowheads="1"/>
            </p:cNvSpPr>
            <p:nvPr/>
          </p:nvSpPr>
          <p:spPr bwMode="auto">
            <a:xfrm>
              <a:off x="4920" y="3972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47" name="Line 223"/>
            <p:cNvSpPr>
              <a:spLocks noChangeShapeType="1"/>
            </p:cNvSpPr>
            <p:nvPr/>
          </p:nvSpPr>
          <p:spPr bwMode="auto">
            <a:xfrm flipV="1">
              <a:off x="4241" y="3159"/>
              <a:ext cx="63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8" name="Text Box 224"/>
            <p:cNvSpPr txBox="1">
              <a:spLocks noChangeArrowheads="1"/>
            </p:cNvSpPr>
            <p:nvPr/>
          </p:nvSpPr>
          <p:spPr bwMode="auto">
            <a:xfrm>
              <a:off x="3515" y="3069"/>
              <a:ext cx="725" cy="113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/>
                <a:t>  8088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CPU</a:t>
              </a:r>
            </a:p>
            <a:p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49" name="Text Box 225"/>
            <p:cNvSpPr txBox="1">
              <a:spLocks noChangeArrowheads="1"/>
            </p:cNvSpPr>
            <p:nvPr/>
          </p:nvSpPr>
          <p:spPr bwMode="auto">
            <a:xfrm>
              <a:off x="3743" y="3069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50" name="Text Box 226"/>
            <p:cNvSpPr txBox="1">
              <a:spLocks noChangeArrowheads="1"/>
            </p:cNvSpPr>
            <p:nvPr/>
          </p:nvSpPr>
          <p:spPr bwMode="auto">
            <a:xfrm>
              <a:off x="3651" y="3972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51" name="Text Box 227"/>
            <p:cNvSpPr txBox="1">
              <a:spLocks noChangeArrowheads="1"/>
            </p:cNvSpPr>
            <p:nvPr/>
          </p:nvSpPr>
          <p:spPr bwMode="auto">
            <a:xfrm>
              <a:off x="4014" y="3745"/>
              <a:ext cx="227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</a:p>
          </p:txBody>
        </p:sp>
      </p:grpSp>
      <p:sp>
        <p:nvSpPr>
          <p:cNvPr id="334055" name="Text Box 231"/>
          <p:cNvSpPr txBox="1">
            <a:spLocks noChangeArrowheads="1"/>
          </p:cNvSpPr>
          <p:nvPr/>
        </p:nvSpPr>
        <p:spPr bwMode="auto">
          <a:xfrm>
            <a:off x="1547663" y="3205425"/>
            <a:ext cx="6768753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主存地址线与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地址引脚的低位</a:t>
            </a:r>
            <a:r>
              <a:rPr lang="zh-CN" altLang="en-US" b="1" u="none" dirty="0">
                <a:latin typeface="宋体" pitchFamily="2" charset="-122"/>
              </a:rPr>
              <a:t>一一连接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          </a:t>
            </a:r>
            <a:r>
              <a:rPr lang="zh-CN" altLang="en-US" sz="2000" u="none" dirty="0">
                <a:latin typeface="宋体" pitchFamily="2" charset="-122"/>
              </a:rPr>
              <a:t>└</a:t>
            </a:r>
            <a:r>
              <a:rPr lang="zh-CN" altLang="en-US" sz="2000" b="1" u="none" dirty="0">
                <a:latin typeface="宋体" pitchFamily="2" charset="-122"/>
              </a:rPr>
              <a:t>→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高位</a:t>
            </a:r>
            <a:r>
              <a:rPr lang="zh-CN" altLang="en-US" sz="2000" b="1" u="none" dirty="0">
                <a:latin typeface="宋体" pitchFamily="2" charset="-122"/>
              </a:rPr>
              <a:t>用于选择主存</a:t>
            </a:r>
          </a:p>
        </p:txBody>
      </p:sp>
      <p:sp>
        <p:nvSpPr>
          <p:cNvPr id="334057" name="AutoShape 2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971873" y="4149080"/>
            <a:ext cx="3382964" cy="2016125"/>
            <a:chOff x="1404937" y="4077171"/>
            <a:chExt cx="3382964" cy="2016125"/>
          </a:xfrm>
        </p:grpSpPr>
        <p:sp>
          <p:nvSpPr>
            <p:cNvPr id="50" name="Text Box 191"/>
            <p:cNvSpPr txBox="1">
              <a:spLocks noChangeArrowheads="1"/>
            </p:cNvSpPr>
            <p:nvPr/>
          </p:nvSpPr>
          <p:spPr bwMode="auto">
            <a:xfrm>
              <a:off x="2987676" y="4078759"/>
              <a:ext cx="11525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en-US" altLang="zh-CN" sz="1800" b="1" u="none">
                  <a:latin typeface="宋体" pitchFamily="2" charset="-122"/>
                </a:rPr>
                <a:t>  …</a:t>
              </a:r>
              <a:r>
                <a:rPr lang="en-US" altLang="zh-CN" sz="1800" b="1" u="none" baseline="-18000">
                  <a:latin typeface="宋体" pitchFamily="2" charset="-122"/>
                </a:rPr>
                <a:t> </a:t>
              </a:r>
              <a:r>
                <a:rPr lang="en-US" altLang="zh-CN" sz="1800" b="1" u="none">
                  <a:latin typeface="宋体" pitchFamily="2" charset="-122"/>
                </a:rPr>
                <a:t> b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51" name="Text Box 192"/>
            <p:cNvSpPr txBox="1">
              <a:spLocks noChangeArrowheads="1"/>
            </p:cNvSpPr>
            <p:nvPr/>
          </p:nvSpPr>
          <p:spPr bwMode="auto">
            <a:xfrm>
              <a:off x="1790701" y="4077171"/>
              <a:ext cx="11509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 </a:t>
              </a:r>
              <a:r>
                <a:rPr lang="en-US" altLang="zh-CN" sz="1800" b="1" u="none" dirty="0">
                  <a:latin typeface="宋体" pitchFamily="2" charset="-122"/>
                </a:rPr>
                <a:t>…A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52" name="Text Box 193"/>
            <p:cNvSpPr txBox="1">
              <a:spLocks noChangeArrowheads="1"/>
            </p:cNvSpPr>
            <p:nvPr/>
          </p:nvSpPr>
          <p:spPr bwMode="auto">
            <a:xfrm>
              <a:off x="2914651" y="4439121"/>
              <a:ext cx="1152525" cy="7921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512KB SRAM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3" name="Text Box 194"/>
            <p:cNvSpPr txBox="1">
              <a:spLocks noChangeArrowheads="1"/>
            </p:cNvSpPr>
            <p:nvPr/>
          </p:nvSpPr>
          <p:spPr bwMode="auto">
            <a:xfrm>
              <a:off x="2914651" y="5231284"/>
              <a:ext cx="1152525" cy="5683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4" name="AutoShape 195"/>
            <p:cNvSpPr>
              <a:spLocks/>
            </p:cNvSpPr>
            <p:nvPr/>
          </p:nvSpPr>
          <p:spPr bwMode="auto">
            <a:xfrm>
              <a:off x="4095751" y="4475817"/>
              <a:ext cx="71438" cy="720725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196"/>
            <p:cNvSpPr txBox="1">
              <a:spLocks noChangeArrowheads="1"/>
            </p:cNvSpPr>
            <p:nvPr/>
          </p:nvSpPr>
          <p:spPr bwMode="auto">
            <a:xfrm>
              <a:off x="1404937" y="4435946"/>
              <a:ext cx="288925" cy="165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可寻址空间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6" name="Text Box 197"/>
            <p:cNvSpPr txBox="1">
              <a:spLocks noChangeArrowheads="1"/>
            </p:cNvSpPr>
            <p:nvPr/>
          </p:nvSpPr>
          <p:spPr bwMode="auto">
            <a:xfrm>
              <a:off x="4210051" y="4369271"/>
              <a:ext cx="577850" cy="860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主存配置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空间</a:t>
              </a:r>
            </a:p>
          </p:txBody>
        </p:sp>
        <p:sp>
          <p:nvSpPr>
            <p:cNvPr id="57" name="Rectangle 199"/>
            <p:cNvSpPr>
              <a:spLocks noChangeArrowheads="1"/>
            </p:cNvSpPr>
            <p:nvPr/>
          </p:nvSpPr>
          <p:spPr bwMode="auto">
            <a:xfrm>
              <a:off x="2033588" y="4439121"/>
              <a:ext cx="792163" cy="792163"/>
            </a:xfrm>
            <a:prstGeom prst="rect">
              <a:avLst/>
            </a:prstGeom>
            <a:solidFill>
              <a:srgbClr val="FFCC99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AutoShape 201"/>
            <p:cNvSpPr>
              <a:spLocks/>
            </p:cNvSpPr>
            <p:nvPr/>
          </p:nvSpPr>
          <p:spPr bwMode="auto">
            <a:xfrm>
              <a:off x="1692276" y="4439121"/>
              <a:ext cx="73025" cy="1574800"/>
            </a:xfrm>
            <a:prstGeom prst="leftBrace">
              <a:avLst>
                <a:gd name="adj1" fmla="val 75903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202"/>
            <p:cNvSpPr txBox="1">
              <a:spLocks noChangeArrowheads="1"/>
            </p:cNvSpPr>
            <p:nvPr/>
          </p:nvSpPr>
          <p:spPr bwMode="auto">
            <a:xfrm>
              <a:off x="2268538" y="4655021"/>
              <a:ext cx="2873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61" name="Text Box 203"/>
            <p:cNvSpPr txBox="1">
              <a:spLocks noChangeArrowheads="1"/>
            </p:cNvSpPr>
            <p:nvPr/>
          </p:nvSpPr>
          <p:spPr bwMode="auto">
            <a:xfrm>
              <a:off x="2268538" y="5518621"/>
              <a:ext cx="2873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62" name="Rectangle 198"/>
            <p:cNvSpPr>
              <a:spLocks noChangeArrowheads="1"/>
            </p:cNvSpPr>
            <p:nvPr/>
          </p:nvSpPr>
          <p:spPr bwMode="auto">
            <a:xfrm>
              <a:off x="1835151" y="4429596"/>
              <a:ext cx="215900" cy="15843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200"/>
            <p:cNvSpPr txBox="1">
              <a:spLocks noChangeArrowheads="1"/>
            </p:cNvSpPr>
            <p:nvPr/>
          </p:nvSpPr>
          <p:spPr bwMode="auto">
            <a:xfrm>
              <a:off x="1835151" y="4366096"/>
              <a:ext cx="1009650" cy="165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0……0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 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1……1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0……0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 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1……1</a:t>
              </a:r>
            </a:p>
          </p:txBody>
        </p:sp>
        <p:sp>
          <p:nvSpPr>
            <p:cNvPr id="64" name="Text Box 194"/>
            <p:cNvSpPr txBox="1">
              <a:spLocks noChangeArrowheads="1"/>
            </p:cNvSpPr>
            <p:nvPr/>
          </p:nvSpPr>
          <p:spPr bwMode="auto">
            <a:xfrm>
              <a:off x="2915816" y="5799142"/>
              <a:ext cx="1152525" cy="22214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64KB I/O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48" name="AutoShape 331"/>
          <p:cNvSpPr>
            <a:spLocks/>
          </p:cNvSpPr>
          <p:nvPr/>
        </p:nvSpPr>
        <p:spPr bwMode="auto">
          <a:xfrm>
            <a:off x="6822306" y="2060848"/>
            <a:ext cx="1998166" cy="288000"/>
          </a:xfrm>
          <a:prstGeom prst="borderCallout2">
            <a:avLst>
              <a:gd name="adj1" fmla="val 50028"/>
              <a:gd name="adj2" fmla="val -167"/>
              <a:gd name="adj3" fmla="val 51013"/>
              <a:gd name="adj4" fmla="val -11210"/>
              <a:gd name="adj5" fmla="val 433561"/>
              <a:gd name="adj6" fmla="val -4978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+mn-ea"/>
                <a:ea typeface="+mn-ea"/>
              </a:rPr>
              <a:t>主存单元地址连续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750"/>
                                        <p:tgtEl>
                                          <p:spTgt spid="33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974" grpId="0"/>
      <p:bldP spid="333981" grpId="0"/>
      <p:bldP spid="334055" grpId="0"/>
      <p:bldP spid="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9388" y="391493"/>
            <a:ext cx="7056908" cy="1938992"/>
            <a:chOff x="179388" y="319485"/>
            <a:chExt cx="7056908" cy="1938992"/>
          </a:xfrm>
        </p:grpSpPr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179388" y="319485"/>
              <a:ext cx="7056908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FF3399"/>
                  </a:solidFill>
                  <a:latin typeface="宋体" pitchFamily="2" charset="-122"/>
                </a:rPr>
                <a:t>(3)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控制线的连接</a:t>
              </a: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  *要求：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进行</a:t>
              </a:r>
              <a:r>
                <a:rPr lang="zh-CN" altLang="en-US" b="1" dirty="0">
                  <a:solidFill>
                    <a:srgbClr val="FF3399"/>
                  </a:solidFill>
                  <a:latin typeface="宋体" pitchFamily="2" charset="-122"/>
                </a:rPr>
                <a:t>主存操作</a:t>
              </a:r>
              <a:r>
                <a:rPr lang="zh-CN" altLang="en-US" b="1" u="none" dirty="0">
                  <a:latin typeface="宋体" pitchFamily="2" charset="-122"/>
                </a:rPr>
                <a:t>时，主存的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引脚有效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      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进行</a:t>
              </a:r>
              <a:r>
                <a:rPr lang="zh-CN" altLang="en-US" b="1" dirty="0">
                  <a:solidFill>
                    <a:srgbClr val="FF3399"/>
                  </a:solidFill>
                  <a:latin typeface="宋体" pitchFamily="2" charset="-122"/>
                </a:rPr>
                <a:t>写操作</a:t>
              </a:r>
              <a:r>
                <a:rPr lang="zh-CN" altLang="en-US" b="1" u="none" dirty="0">
                  <a:latin typeface="宋体" pitchFamily="2" charset="-122"/>
                </a:rPr>
                <a:t>时，主存的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  <a:r>
                <a:rPr lang="zh-CN" altLang="en-US" b="1" u="none" dirty="0">
                  <a:latin typeface="宋体" pitchFamily="2" charset="-122"/>
                </a:rPr>
                <a:t>引脚有效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  *连接：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sp>
          <p:nvSpPr>
            <p:cNvPr id="61" name="Line 643"/>
            <p:cNvSpPr>
              <a:spLocks noChangeShapeType="1"/>
            </p:cNvSpPr>
            <p:nvPr/>
          </p:nvSpPr>
          <p:spPr bwMode="auto">
            <a:xfrm>
              <a:off x="5196030" y="1371248"/>
              <a:ext cx="298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43"/>
            <p:cNvSpPr>
              <a:spLocks noChangeShapeType="1"/>
            </p:cNvSpPr>
            <p:nvPr/>
          </p:nvSpPr>
          <p:spPr bwMode="auto">
            <a:xfrm>
              <a:off x="5510921" y="904528"/>
              <a:ext cx="28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3524-2041-4779-B20E-7F4D690D0CDC}" type="slidenum">
              <a:rPr lang="en-US" altLang="zh-CN"/>
              <a:pPr/>
              <a:t>41</a:t>
            </a:fld>
            <a:endParaRPr lang="en-US" altLang="zh-CN" dirty="0"/>
          </a:p>
        </p:txBody>
      </p:sp>
      <p:sp>
        <p:nvSpPr>
          <p:cNvPr id="451774" name="AutoShape 1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75" name="AutoShape 19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1547664" y="1772816"/>
            <a:ext cx="6984751" cy="1015663"/>
            <a:chOff x="1763713" y="3421449"/>
            <a:chExt cx="6984751" cy="1015663"/>
          </a:xfrm>
        </p:grpSpPr>
        <p:sp>
          <p:nvSpPr>
            <p:cNvPr id="70" name="Text Box 53"/>
            <p:cNvSpPr txBox="1">
              <a:spLocks noChangeArrowheads="1"/>
            </p:cNvSpPr>
            <p:nvPr/>
          </p:nvSpPr>
          <p:spPr bwMode="auto">
            <a:xfrm>
              <a:off x="1763713" y="3421449"/>
              <a:ext cx="698475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主存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sz="2200" b="1" u="none" dirty="0">
                  <a:latin typeface="宋体" pitchFamily="2" charset="-122"/>
                </a:rPr>
                <a:t>(CPU</a:t>
              </a:r>
              <a:r>
                <a:rPr lang="zh-CN" altLang="en-US" sz="2200" b="1" u="none" dirty="0">
                  <a:solidFill>
                    <a:schemeClr val="accent2"/>
                  </a:solidFill>
                  <a:latin typeface="宋体" pitchFamily="2" charset="-122"/>
                </a:rPr>
                <a:t>有</a:t>
              </a:r>
              <a:r>
                <a:rPr lang="en-US" altLang="zh-CN" sz="2200" b="1" u="none" dirty="0">
                  <a:solidFill>
                    <a:srgbClr val="990099"/>
                  </a:solidFill>
                  <a:latin typeface="宋体" pitchFamily="2" charset="-122"/>
                </a:rPr>
                <a:t>MEM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操作</a:t>
              </a:r>
              <a:r>
                <a:rPr lang="en-US" altLang="zh-CN" sz="2200" b="1" u="none" dirty="0">
                  <a:latin typeface="宋体" pitchFamily="2" charset="-122"/>
                </a:rPr>
                <a:t>)</a:t>
              </a:r>
              <a:r>
                <a:rPr lang="en-US" altLang="zh-CN" sz="2200" b="1" u="none" dirty="0">
                  <a:latin typeface="+mn-lt"/>
                </a:rPr>
                <a:t>·</a:t>
              </a:r>
              <a:r>
                <a:rPr lang="en-US" altLang="zh-CN" sz="2200" b="1" u="none" dirty="0">
                  <a:latin typeface="宋体" pitchFamily="2" charset="-122"/>
                </a:rPr>
                <a:t>(</a:t>
              </a:r>
              <a:r>
                <a:rPr lang="zh-CN" altLang="en-US" sz="2200" b="1" u="none" dirty="0">
                  <a:latin typeface="宋体" pitchFamily="2" charset="-122"/>
                </a:rPr>
                <a:t>目标地址</a:t>
              </a:r>
              <a:r>
                <a:rPr lang="zh-CN" altLang="en-US" sz="2200" b="1" u="none" dirty="0">
                  <a:solidFill>
                    <a:schemeClr val="accent2"/>
                  </a:solidFill>
                  <a:latin typeface="宋体" pitchFamily="2" charset="-122"/>
                </a:rPr>
                <a:t>∈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主存地址范围</a:t>
              </a:r>
              <a:r>
                <a:rPr lang="en-US" altLang="zh-CN" sz="2200" b="1" u="none" dirty="0">
                  <a:latin typeface="宋体" pitchFamily="2" charset="-122"/>
                </a:rPr>
                <a:t>)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主存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>
                  <a:latin typeface="宋体" pitchFamily="2" charset="-122"/>
                </a:rPr>
                <a:t>(CPU</a:t>
              </a:r>
              <a:r>
                <a:rPr lang="zh-CN" altLang="en-US" sz="2200" b="1" u="none" dirty="0">
                  <a:latin typeface="宋体" pitchFamily="2" charset="-122"/>
                </a:rPr>
                <a:t>操作类型</a:t>
              </a:r>
              <a:r>
                <a:rPr lang="zh-CN" altLang="en-US" sz="2200" b="1" u="none" dirty="0">
                  <a:solidFill>
                    <a:schemeClr val="accent2"/>
                  </a:solidFill>
                  <a:latin typeface="宋体" pitchFamily="2" charset="-122"/>
                </a:rPr>
                <a:t>为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写</a:t>
              </a:r>
              <a:r>
                <a:rPr lang="en-US" altLang="zh-CN" sz="2200" b="1" u="none" dirty="0">
                  <a:latin typeface="宋体" pitchFamily="2" charset="-122"/>
                </a:rPr>
                <a:t>)         </a:t>
              </a:r>
              <a:r>
                <a:rPr lang="zh-CN" altLang="en-US" sz="1800" b="1" u="none" dirty="0">
                  <a:latin typeface="宋体" pitchFamily="2" charset="-122"/>
                </a:rPr>
                <a:t>←</a:t>
              </a:r>
              <a:r>
                <a:rPr lang="en-US" altLang="zh-CN" sz="1800" b="1" u="none" dirty="0">
                  <a:latin typeface="宋体" pitchFamily="2" charset="-122"/>
                </a:rPr>
                <a:t>MEM</a:t>
              </a:r>
              <a:r>
                <a:rPr lang="zh-CN" altLang="en-US" sz="1800" b="1" u="none" dirty="0">
                  <a:latin typeface="宋体" pitchFamily="2" charset="-122"/>
                </a:rPr>
                <a:t>写或输出</a:t>
              </a:r>
            </a:p>
          </p:txBody>
        </p:sp>
        <p:sp>
          <p:nvSpPr>
            <p:cNvPr id="71" name="Line 643"/>
            <p:cNvSpPr>
              <a:spLocks noChangeShapeType="1"/>
            </p:cNvSpPr>
            <p:nvPr/>
          </p:nvSpPr>
          <p:spPr bwMode="auto">
            <a:xfrm>
              <a:off x="2496864" y="3544441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43"/>
            <p:cNvSpPr>
              <a:spLocks noChangeShapeType="1"/>
            </p:cNvSpPr>
            <p:nvPr/>
          </p:nvSpPr>
          <p:spPr bwMode="auto">
            <a:xfrm>
              <a:off x="3169840" y="3534916"/>
              <a:ext cx="530964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43"/>
            <p:cNvSpPr>
              <a:spLocks noChangeShapeType="1"/>
            </p:cNvSpPr>
            <p:nvPr/>
          </p:nvSpPr>
          <p:spPr bwMode="auto">
            <a:xfrm>
              <a:off x="2459837" y="3995539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43"/>
            <p:cNvSpPr>
              <a:spLocks noChangeShapeType="1"/>
            </p:cNvSpPr>
            <p:nvPr/>
          </p:nvSpPr>
          <p:spPr bwMode="auto">
            <a:xfrm>
              <a:off x="3183951" y="3976489"/>
              <a:ext cx="22928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187624" y="4437112"/>
            <a:ext cx="5400676" cy="1908000"/>
            <a:chOff x="2051644" y="2852936"/>
            <a:chExt cx="5400676" cy="1908000"/>
          </a:xfrm>
        </p:grpSpPr>
        <p:sp>
          <p:nvSpPr>
            <p:cNvPr id="76" name="Rectangle 145"/>
            <p:cNvSpPr>
              <a:spLocks noChangeArrowheads="1"/>
            </p:cNvSpPr>
            <p:nvPr/>
          </p:nvSpPr>
          <p:spPr bwMode="auto">
            <a:xfrm>
              <a:off x="3778844" y="2852936"/>
              <a:ext cx="2160588" cy="1872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3347044" y="4581128"/>
              <a:ext cx="3025775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55"/>
            <p:cNvSpPr txBox="1">
              <a:spLocks noChangeArrowheads="1"/>
            </p:cNvSpPr>
            <p:nvPr/>
          </p:nvSpPr>
          <p:spPr bwMode="auto">
            <a:xfrm>
              <a:off x="6374407" y="2852936"/>
              <a:ext cx="1077913" cy="190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>
                  <a:latin typeface="宋体" pitchFamily="2" charset="-122"/>
                </a:rPr>
                <a:t>    </a:t>
              </a:r>
              <a:r>
                <a:rPr lang="zh-CN" altLang="en-US" b="1" u="none">
                  <a:latin typeface="宋体" pitchFamily="2" charset="-122"/>
                </a:rPr>
                <a:t>主</a:t>
              </a:r>
            </a:p>
            <a:p>
              <a:r>
                <a:rPr lang="zh-CN" altLang="en-US" b="1" u="none">
                  <a:latin typeface="宋体" pitchFamily="2" charset="-122"/>
                </a:rPr>
                <a:t>    存</a:t>
              </a:r>
            </a:p>
          </p:txBody>
        </p:sp>
        <p:sp>
          <p:nvSpPr>
            <p:cNvPr id="79" name="Text Box 157"/>
            <p:cNvSpPr txBox="1">
              <a:spLocks noChangeArrowheads="1"/>
            </p:cNvSpPr>
            <p:nvPr/>
          </p:nvSpPr>
          <p:spPr bwMode="auto">
            <a:xfrm>
              <a:off x="6444257" y="3932436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80" name="Line 158"/>
            <p:cNvSpPr>
              <a:spLocks noChangeShapeType="1"/>
            </p:cNvSpPr>
            <p:nvPr/>
          </p:nvSpPr>
          <p:spPr bwMode="auto">
            <a:xfrm>
              <a:off x="6467752" y="3975299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160"/>
            <p:cNvSpPr txBox="1">
              <a:spLocks noChangeArrowheads="1"/>
            </p:cNvSpPr>
            <p:nvPr/>
          </p:nvSpPr>
          <p:spPr bwMode="auto">
            <a:xfrm>
              <a:off x="6445844" y="3140274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WE</a:t>
              </a:r>
            </a:p>
          </p:txBody>
        </p:sp>
        <p:sp>
          <p:nvSpPr>
            <p:cNvPr id="82" name="Line 161"/>
            <p:cNvSpPr>
              <a:spLocks noChangeShapeType="1"/>
            </p:cNvSpPr>
            <p:nvPr/>
          </p:nvSpPr>
          <p:spPr bwMode="auto">
            <a:xfrm>
              <a:off x="6458544" y="3183137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62"/>
            <p:cNvSpPr txBox="1">
              <a:spLocks noChangeArrowheads="1"/>
            </p:cNvSpPr>
            <p:nvPr/>
          </p:nvSpPr>
          <p:spPr bwMode="auto">
            <a:xfrm>
              <a:off x="6444257" y="2852936"/>
              <a:ext cx="7191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4" name="Text Box 163"/>
            <p:cNvSpPr txBox="1">
              <a:spLocks noChangeArrowheads="1"/>
            </p:cNvSpPr>
            <p:nvPr/>
          </p:nvSpPr>
          <p:spPr bwMode="auto">
            <a:xfrm>
              <a:off x="6442669" y="4434086"/>
              <a:ext cx="866775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18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5" name="Line 164"/>
            <p:cNvSpPr>
              <a:spLocks noChangeShapeType="1"/>
            </p:cNvSpPr>
            <p:nvPr/>
          </p:nvSpPr>
          <p:spPr bwMode="auto">
            <a:xfrm flipV="1">
              <a:off x="3347044" y="2996952"/>
              <a:ext cx="302577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65"/>
            <p:cNvSpPr txBox="1">
              <a:spLocks noChangeArrowheads="1"/>
            </p:cNvSpPr>
            <p:nvPr/>
          </p:nvSpPr>
          <p:spPr bwMode="auto">
            <a:xfrm>
              <a:off x="2051644" y="2852936"/>
              <a:ext cx="1295400" cy="1908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/>
                <a:t> 8088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CPU</a:t>
              </a:r>
            </a:p>
            <a:p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7" name="Text Box 166"/>
            <p:cNvSpPr txBox="1">
              <a:spLocks noChangeArrowheads="1"/>
            </p:cNvSpPr>
            <p:nvPr/>
          </p:nvSpPr>
          <p:spPr bwMode="auto">
            <a:xfrm>
              <a:off x="2558057" y="2852936"/>
              <a:ext cx="7191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8" name="Text Box 167"/>
            <p:cNvSpPr txBox="1">
              <a:spLocks noChangeArrowheads="1"/>
            </p:cNvSpPr>
            <p:nvPr/>
          </p:nvSpPr>
          <p:spPr bwMode="auto">
            <a:xfrm>
              <a:off x="2412007" y="4434086"/>
              <a:ext cx="866775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9" name="Text Box 168"/>
            <p:cNvSpPr txBox="1">
              <a:spLocks noChangeArrowheads="1"/>
            </p:cNvSpPr>
            <p:nvPr/>
          </p:nvSpPr>
          <p:spPr bwMode="auto">
            <a:xfrm>
              <a:off x="2988269" y="4146749"/>
              <a:ext cx="360363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</a:p>
          </p:txBody>
        </p:sp>
        <p:sp>
          <p:nvSpPr>
            <p:cNvPr id="90" name="Text Box 170"/>
            <p:cNvSpPr txBox="1">
              <a:spLocks noChangeArrowheads="1"/>
            </p:cNvSpPr>
            <p:nvPr/>
          </p:nvSpPr>
          <p:spPr bwMode="auto">
            <a:xfrm>
              <a:off x="2988269" y="3573661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RD</a:t>
              </a:r>
            </a:p>
          </p:txBody>
        </p:sp>
        <p:sp>
          <p:nvSpPr>
            <p:cNvPr id="91" name="Line 171"/>
            <p:cNvSpPr>
              <a:spLocks noChangeShapeType="1"/>
            </p:cNvSpPr>
            <p:nvPr/>
          </p:nvSpPr>
          <p:spPr bwMode="auto">
            <a:xfrm>
              <a:off x="3007637" y="3616524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73"/>
            <p:cNvSpPr txBox="1">
              <a:spLocks noChangeArrowheads="1"/>
            </p:cNvSpPr>
            <p:nvPr/>
          </p:nvSpPr>
          <p:spPr bwMode="auto">
            <a:xfrm>
              <a:off x="2988269" y="3140274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WR</a:t>
              </a:r>
            </a:p>
          </p:txBody>
        </p:sp>
        <p:sp>
          <p:nvSpPr>
            <p:cNvPr id="93" name="Line 174"/>
            <p:cNvSpPr>
              <a:spLocks noChangeShapeType="1"/>
            </p:cNvSpPr>
            <p:nvPr/>
          </p:nvSpPr>
          <p:spPr bwMode="auto">
            <a:xfrm>
              <a:off x="2996842" y="3183137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76"/>
            <p:cNvSpPr txBox="1">
              <a:spLocks noChangeArrowheads="1"/>
            </p:cNvSpPr>
            <p:nvPr/>
          </p:nvSpPr>
          <p:spPr bwMode="auto">
            <a:xfrm>
              <a:off x="2699344" y="3934024"/>
              <a:ext cx="57626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IO/M</a:t>
              </a:r>
            </a:p>
          </p:txBody>
        </p:sp>
        <p:sp>
          <p:nvSpPr>
            <p:cNvPr id="95" name="Line 177"/>
            <p:cNvSpPr>
              <a:spLocks noChangeShapeType="1"/>
            </p:cNvSpPr>
            <p:nvPr/>
          </p:nvSpPr>
          <p:spPr bwMode="auto">
            <a:xfrm flipV="1">
              <a:off x="3098759" y="3938469"/>
              <a:ext cx="1254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483024" y="4868912"/>
            <a:ext cx="3025776" cy="1079501"/>
            <a:chOff x="3130550" y="3356744"/>
            <a:chExt cx="3025776" cy="1079501"/>
          </a:xfrm>
        </p:grpSpPr>
        <p:sp>
          <p:nvSpPr>
            <p:cNvPr id="97" name="Text Box 181"/>
            <p:cNvSpPr txBox="1">
              <a:spLocks noChangeArrowheads="1"/>
            </p:cNvSpPr>
            <p:nvPr/>
          </p:nvSpPr>
          <p:spPr bwMode="auto">
            <a:xfrm>
              <a:off x="3922713" y="3501207"/>
              <a:ext cx="288925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98" name="Line 182"/>
            <p:cNvSpPr>
              <a:spLocks noChangeShapeType="1"/>
            </p:cNvSpPr>
            <p:nvPr/>
          </p:nvSpPr>
          <p:spPr bwMode="auto">
            <a:xfrm flipV="1">
              <a:off x="3130550" y="3788544"/>
              <a:ext cx="7921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83"/>
            <p:cNvSpPr>
              <a:spLocks noChangeShapeType="1"/>
            </p:cNvSpPr>
            <p:nvPr/>
          </p:nvSpPr>
          <p:spPr bwMode="auto">
            <a:xfrm flipV="1">
              <a:off x="3706813" y="357264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84"/>
            <p:cNvSpPr>
              <a:spLocks noChangeShapeType="1"/>
            </p:cNvSpPr>
            <p:nvPr/>
          </p:nvSpPr>
          <p:spPr bwMode="auto">
            <a:xfrm>
              <a:off x="3706813" y="335674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85"/>
            <p:cNvSpPr>
              <a:spLocks noChangeShapeType="1"/>
            </p:cNvSpPr>
            <p:nvPr/>
          </p:nvSpPr>
          <p:spPr bwMode="auto">
            <a:xfrm flipV="1">
              <a:off x="4211638" y="3717107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186"/>
            <p:cNvSpPr txBox="1">
              <a:spLocks noChangeArrowheads="1"/>
            </p:cNvSpPr>
            <p:nvPr/>
          </p:nvSpPr>
          <p:spPr bwMode="auto">
            <a:xfrm>
              <a:off x="4425950" y="3644082"/>
              <a:ext cx="288925" cy="504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&amp;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3" name="Line 187"/>
            <p:cNvSpPr>
              <a:spLocks noChangeShapeType="1"/>
            </p:cNvSpPr>
            <p:nvPr/>
          </p:nvSpPr>
          <p:spPr bwMode="auto">
            <a:xfrm flipV="1">
              <a:off x="3130550" y="4077469"/>
              <a:ext cx="12239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Oval 188"/>
            <p:cNvSpPr>
              <a:spLocks noChangeArrowheads="1"/>
            </p:cNvSpPr>
            <p:nvPr/>
          </p:nvSpPr>
          <p:spPr bwMode="auto">
            <a:xfrm>
              <a:off x="4349433" y="4042544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149"/>
            <p:cNvSpPr>
              <a:spLocks noChangeShapeType="1"/>
            </p:cNvSpPr>
            <p:nvPr/>
          </p:nvSpPr>
          <p:spPr bwMode="auto">
            <a:xfrm>
              <a:off x="5580063" y="4147319"/>
              <a:ext cx="576263" cy="31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151"/>
            <p:cNvSpPr>
              <a:spLocks noChangeArrowheads="1"/>
            </p:cNvSpPr>
            <p:nvPr/>
          </p:nvSpPr>
          <p:spPr bwMode="auto">
            <a:xfrm>
              <a:off x="5508625" y="4113982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52"/>
            <p:cNvSpPr>
              <a:spLocks noChangeShapeType="1"/>
            </p:cNvSpPr>
            <p:nvPr/>
          </p:nvSpPr>
          <p:spPr bwMode="auto">
            <a:xfrm>
              <a:off x="3130550" y="4363219"/>
              <a:ext cx="20161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Oval 153"/>
            <p:cNvSpPr>
              <a:spLocks noChangeArrowheads="1"/>
            </p:cNvSpPr>
            <p:nvPr/>
          </p:nvSpPr>
          <p:spPr bwMode="auto">
            <a:xfrm>
              <a:off x="5146675" y="4326707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154"/>
            <p:cNvSpPr txBox="1">
              <a:spLocks noChangeArrowheads="1"/>
            </p:cNvSpPr>
            <p:nvPr/>
          </p:nvSpPr>
          <p:spPr bwMode="auto">
            <a:xfrm>
              <a:off x="5219700" y="3859982"/>
              <a:ext cx="2889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10" name="Line 178"/>
            <p:cNvSpPr>
              <a:spLocks noChangeShapeType="1"/>
            </p:cNvSpPr>
            <p:nvPr/>
          </p:nvSpPr>
          <p:spPr bwMode="auto">
            <a:xfrm flipV="1">
              <a:off x="4714875" y="3931419"/>
              <a:ext cx="5048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79"/>
            <p:cNvSpPr>
              <a:spLocks noChangeShapeType="1"/>
            </p:cNvSpPr>
            <p:nvPr/>
          </p:nvSpPr>
          <p:spPr bwMode="auto">
            <a:xfrm flipV="1">
              <a:off x="3130550" y="3356992"/>
              <a:ext cx="30241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55576" y="2708920"/>
            <a:ext cx="6622293" cy="1786323"/>
            <a:chOff x="251521" y="2226930"/>
            <a:chExt cx="6622293" cy="1786323"/>
          </a:xfrm>
        </p:grpSpPr>
        <p:sp>
          <p:nvSpPr>
            <p:cNvPr id="113" name="Text Box 52"/>
            <p:cNvSpPr txBox="1">
              <a:spLocks noChangeArrowheads="1"/>
            </p:cNvSpPr>
            <p:nvPr/>
          </p:nvSpPr>
          <p:spPr bwMode="auto">
            <a:xfrm>
              <a:off x="251521" y="2226930"/>
              <a:ext cx="6622293" cy="1786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上页例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— 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+mn-ea"/>
                  <a:ea typeface="+mn-ea"/>
                </a:rPr>
                <a:t>有操作</a:t>
              </a:r>
              <a:r>
                <a:rPr lang="zh-CN" altLang="en-US" sz="2200" b="1" u="none" dirty="0">
                  <a:latin typeface="+mn-ea"/>
                  <a:ea typeface="+mn-ea"/>
                </a:rPr>
                <a:t>的表示：</a:t>
              </a:r>
              <a:r>
                <a:rPr lang="en-US" altLang="zh-CN" sz="2200" b="1" u="none" dirty="0">
                  <a:latin typeface="+mn-ea"/>
                  <a:ea typeface="+mn-ea"/>
                </a:rPr>
                <a:t>RD</a:t>
              </a:r>
              <a:r>
                <a:rPr lang="en-US" altLang="zh-CN" sz="2200" b="1" u="none" dirty="0">
                  <a:latin typeface="+mn-ea"/>
                  <a:ea typeface="+mn-ea"/>
                  <a:sym typeface="Symbol"/>
                </a:rPr>
                <a:t></a:t>
              </a:r>
              <a:r>
                <a:rPr lang="en-US" altLang="zh-CN" sz="2200" b="1" u="none" dirty="0">
                  <a:latin typeface="+mn-ea"/>
                  <a:ea typeface="+mn-ea"/>
                </a:rPr>
                <a:t>WR</a:t>
              </a:r>
              <a:r>
                <a:rPr lang="zh-CN" altLang="en-US" sz="2200" b="1" u="none" dirty="0">
                  <a:latin typeface="+mn-ea"/>
                  <a:ea typeface="+mn-ea"/>
                </a:rPr>
                <a:t>＝</a:t>
              </a:r>
              <a:r>
                <a:rPr lang="en-US" altLang="zh-CN" sz="2200" b="1" u="none" dirty="0">
                  <a:latin typeface="+mn-ea"/>
                  <a:ea typeface="+mn-ea"/>
                </a:rPr>
                <a:t>1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200" b="1" u="none" dirty="0">
                  <a:solidFill>
                    <a:srgbClr val="990099"/>
                  </a:solidFill>
                  <a:latin typeface="+mn-ea"/>
                  <a:ea typeface="+mn-ea"/>
                </a:rPr>
                <a:t>          写操作</a:t>
              </a:r>
              <a:r>
                <a:rPr lang="zh-CN" altLang="en-US" sz="2200" b="1" u="none" dirty="0">
                  <a:latin typeface="+mn-ea"/>
                  <a:ea typeface="+mn-ea"/>
                </a:rPr>
                <a:t>的表示：</a:t>
              </a:r>
              <a:r>
                <a:rPr lang="en-US" altLang="zh-CN" sz="2200" b="1" u="none" dirty="0">
                  <a:latin typeface="+mn-ea"/>
                </a:rPr>
                <a:t>WR</a:t>
              </a:r>
              <a:r>
                <a:rPr lang="zh-CN" altLang="en-US" sz="2200" b="1" u="none" dirty="0">
                  <a:latin typeface="+mn-ea"/>
                </a:rPr>
                <a:t>＝</a:t>
              </a:r>
              <a:r>
                <a:rPr lang="en-US" altLang="zh-CN" sz="2200" b="1" u="none" dirty="0">
                  <a:latin typeface="+mn-ea"/>
                </a:rPr>
                <a:t>0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solidFill>
                    <a:srgbClr val="990099"/>
                  </a:solidFill>
                  <a:latin typeface="+mn-ea"/>
                </a:rPr>
                <a:t>          </a:t>
              </a:r>
              <a:r>
                <a:rPr lang="zh-CN" altLang="en-US" sz="2200" b="1" u="none" dirty="0">
                  <a:latin typeface="+mn-ea"/>
                </a:rPr>
                <a:t>目标部件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+mn-ea"/>
                </a:rPr>
                <a:t>为</a:t>
              </a:r>
              <a:r>
                <a:rPr lang="en-US" altLang="zh-CN" sz="2200" b="1" u="none" dirty="0">
                  <a:solidFill>
                    <a:srgbClr val="990099"/>
                  </a:solidFill>
                  <a:latin typeface="+mn-ea"/>
                </a:rPr>
                <a:t>MEM</a:t>
              </a:r>
              <a:r>
                <a:rPr lang="zh-CN" altLang="en-US" sz="2200" b="1" u="none" dirty="0">
                  <a:latin typeface="+mn-ea"/>
                </a:rPr>
                <a:t>的表示：</a:t>
              </a:r>
              <a:r>
                <a:rPr lang="en-US" altLang="zh-CN" sz="2200" b="1" u="none" dirty="0">
                  <a:latin typeface="+mn-ea"/>
                </a:rPr>
                <a:t>IO/M</a:t>
              </a:r>
              <a:r>
                <a:rPr lang="zh-CN" altLang="en-US" sz="2200" b="1" u="none" dirty="0">
                  <a:latin typeface="+mn-ea"/>
                </a:rPr>
                <a:t>＝</a:t>
              </a:r>
              <a:r>
                <a:rPr lang="en-US" altLang="zh-CN" sz="2200" b="1" u="none" dirty="0">
                  <a:latin typeface="+mn-ea"/>
                </a:rPr>
                <a:t>0</a:t>
              </a:r>
              <a:endParaRPr lang="en-US" altLang="zh-CN" sz="2200" b="1" u="none" dirty="0">
                <a:latin typeface="+mn-ea"/>
                <a:ea typeface="+mn-ea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200" b="1" u="none" dirty="0">
                  <a:latin typeface="+mn-ea"/>
                  <a:ea typeface="+mn-ea"/>
                </a:rPr>
                <a:t>          目标地址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+mn-ea"/>
                  <a:ea typeface="+mn-ea"/>
                </a:rPr>
                <a:t>∈主存地址范围</a:t>
              </a:r>
              <a:r>
                <a:rPr lang="zh-CN" altLang="en-US" sz="2200" b="1" u="none" dirty="0">
                  <a:latin typeface="+mn-ea"/>
                  <a:ea typeface="+mn-ea"/>
                </a:rPr>
                <a:t>的表示：</a:t>
              </a:r>
              <a:r>
                <a:rPr lang="en-US" altLang="zh-CN" sz="2200" b="1" u="none" dirty="0">
                  <a:latin typeface="+mn-ea"/>
                  <a:ea typeface="+mn-ea"/>
                </a:rPr>
                <a:t>A</a:t>
              </a:r>
              <a:r>
                <a:rPr lang="en-US" altLang="zh-CN" sz="2200" b="1" u="none" baseline="-16000" dirty="0">
                  <a:latin typeface="+mn-ea"/>
                  <a:ea typeface="+mn-ea"/>
                </a:rPr>
                <a:t>19</a:t>
              </a:r>
              <a:r>
                <a:rPr lang="zh-CN" altLang="en-US" sz="2200" b="1" u="none" dirty="0">
                  <a:latin typeface="+mn-ea"/>
                  <a:ea typeface="+mn-ea"/>
                </a:rPr>
                <a:t>＝</a:t>
              </a:r>
              <a:r>
                <a:rPr lang="en-US" altLang="zh-CN" sz="2200" b="1" u="none" dirty="0">
                  <a:latin typeface="+mn-ea"/>
                  <a:ea typeface="+mn-ea"/>
                </a:rPr>
                <a:t>0</a:t>
              </a:r>
              <a:endParaRPr lang="en-US" altLang="zh-CN" b="1" u="none" dirty="0">
                <a:latin typeface="+mn-ea"/>
                <a:ea typeface="+mn-ea"/>
              </a:endParaRPr>
            </a:p>
          </p:txBody>
        </p:sp>
        <p:sp>
          <p:nvSpPr>
            <p:cNvPr id="114" name="Line 643"/>
            <p:cNvSpPr>
              <a:spLocks noChangeShapeType="1"/>
            </p:cNvSpPr>
            <p:nvPr/>
          </p:nvSpPr>
          <p:spPr bwMode="auto">
            <a:xfrm>
              <a:off x="3719299" y="2380073"/>
              <a:ext cx="2619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43"/>
            <p:cNvSpPr>
              <a:spLocks noChangeShapeType="1"/>
            </p:cNvSpPr>
            <p:nvPr/>
          </p:nvSpPr>
          <p:spPr bwMode="auto">
            <a:xfrm>
              <a:off x="4219005" y="2383501"/>
              <a:ext cx="2619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643"/>
            <p:cNvSpPr>
              <a:spLocks noChangeShapeType="1"/>
            </p:cNvSpPr>
            <p:nvPr/>
          </p:nvSpPr>
          <p:spPr bwMode="auto">
            <a:xfrm>
              <a:off x="5176656" y="3235042"/>
              <a:ext cx="14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643"/>
            <p:cNvSpPr>
              <a:spLocks noChangeShapeType="1"/>
            </p:cNvSpPr>
            <p:nvPr/>
          </p:nvSpPr>
          <p:spPr bwMode="auto">
            <a:xfrm>
              <a:off x="3741783" y="2812519"/>
              <a:ext cx="262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92080" y="3140968"/>
            <a:ext cx="3466529" cy="2449463"/>
            <a:chOff x="5569639" y="3499817"/>
            <a:chExt cx="3466529" cy="2449463"/>
          </a:xfrm>
        </p:grpSpPr>
        <p:sp>
          <p:nvSpPr>
            <p:cNvPr id="65" name="Text Box 52"/>
            <p:cNvSpPr txBox="1">
              <a:spLocks noChangeArrowheads="1"/>
            </p:cNvSpPr>
            <p:nvPr/>
          </p:nvSpPr>
          <p:spPr bwMode="auto">
            <a:xfrm>
              <a:off x="6084168" y="3499817"/>
              <a:ext cx="2952000" cy="478272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 lIns="54000" tIns="10800" rIns="18000" bIns="3600" anchor="b" anchorCtr="0">
              <a:no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zh-CN" sz="2000" b="1" u="none" dirty="0">
                  <a:latin typeface="+mn-ea"/>
                  <a:ea typeface="+mn-ea"/>
                </a:rPr>
                <a:t>CS</a:t>
              </a:r>
              <a:r>
                <a:rPr lang="zh-CN" altLang="en-US" sz="2000" b="1" u="none" dirty="0">
                  <a:latin typeface="+mn-ea"/>
                  <a:ea typeface="+mn-ea"/>
                </a:rPr>
                <a:t>＝</a:t>
              </a:r>
              <a:r>
                <a:rPr lang="en-US" altLang="zh-CN" sz="2000" b="1" u="none" dirty="0">
                  <a:latin typeface="+mn-ea"/>
                  <a:ea typeface="+mn-ea"/>
                </a:rPr>
                <a:t>((RD</a:t>
              </a:r>
              <a:r>
                <a:rPr lang="en-US" altLang="zh-CN" sz="2000" b="1" u="none" dirty="0">
                  <a:latin typeface="+mn-ea"/>
                  <a:ea typeface="+mn-ea"/>
                  <a:sym typeface="Symbol"/>
                </a:rPr>
                <a:t></a:t>
              </a:r>
              <a:r>
                <a:rPr lang="en-US" altLang="zh-CN" sz="2000" b="1" u="none" dirty="0">
                  <a:latin typeface="+mn-ea"/>
                  <a:ea typeface="+mn-ea"/>
                </a:rPr>
                <a:t>WR)</a:t>
              </a:r>
              <a:r>
                <a:rPr lang="en-US" altLang="zh-CN" sz="2000" b="1" u="none" dirty="0">
                  <a:latin typeface="宋体"/>
                  <a:ea typeface="宋体"/>
                </a:rPr>
                <a:t>•</a:t>
              </a:r>
              <a:r>
                <a:rPr lang="en-US" altLang="zh-CN" sz="2000" b="1" u="none" dirty="0">
                  <a:latin typeface="+mn-ea"/>
                  <a:ea typeface="+mn-ea"/>
                </a:rPr>
                <a:t>IO/M)</a:t>
              </a:r>
              <a:r>
                <a:rPr lang="en-US" altLang="zh-CN" sz="2000" b="1" u="none" dirty="0">
                  <a:latin typeface="宋体"/>
                  <a:ea typeface="宋体"/>
                </a:rPr>
                <a:t>•</a:t>
              </a:r>
              <a:r>
                <a:rPr lang="en-US" altLang="zh-CN" sz="2000" b="1" u="none" dirty="0">
                  <a:latin typeface="+mn-ea"/>
                  <a:ea typeface="+mn-ea"/>
                </a:rPr>
                <a:t>A</a:t>
              </a:r>
              <a:r>
                <a:rPr lang="en-US" altLang="zh-CN" sz="2000" b="1" u="none" baseline="-16000" dirty="0">
                  <a:latin typeface="+mn-ea"/>
                  <a:ea typeface="+mn-ea"/>
                </a:rPr>
                <a:t>19</a:t>
              </a:r>
              <a:endParaRPr lang="en-US" altLang="zh-CN" sz="2000" b="1" u="none" dirty="0">
                <a:latin typeface="+mn-ea"/>
                <a:ea typeface="+mn-ea"/>
              </a:endParaRPr>
            </a:p>
          </p:txBody>
        </p:sp>
        <p:sp>
          <p:nvSpPr>
            <p:cNvPr id="67" name="Line 643"/>
            <p:cNvSpPr>
              <a:spLocks noChangeShapeType="1"/>
            </p:cNvSpPr>
            <p:nvPr/>
          </p:nvSpPr>
          <p:spPr bwMode="auto">
            <a:xfrm>
              <a:off x="6921244" y="3646423"/>
              <a:ext cx="230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643"/>
            <p:cNvSpPr>
              <a:spLocks noChangeShapeType="1"/>
            </p:cNvSpPr>
            <p:nvPr/>
          </p:nvSpPr>
          <p:spPr bwMode="auto">
            <a:xfrm>
              <a:off x="7377541" y="3649375"/>
              <a:ext cx="230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643"/>
            <p:cNvSpPr>
              <a:spLocks noChangeShapeType="1"/>
            </p:cNvSpPr>
            <p:nvPr/>
          </p:nvSpPr>
          <p:spPr bwMode="auto">
            <a:xfrm>
              <a:off x="8272290" y="3649375"/>
              <a:ext cx="118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643"/>
            <p:cNvSpPr>
              <a:spLocks noChangeShapeType="1"/>
            </p:cNvSpPr>
            <p:nvPr/>
          </p:nvSpPr>
          <p:spPr bwMode="auto">
            <a:xfrm>
              <a:off x="7911192" y="3607171"/>
              <a:ext cx="48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643"/>
            <p:cNvSpPr>
              <a:spLocks noChangeShapeType="1"/>
            </p:cNvSpPr>
            <p:nvPr/>
          </p:nvSpPr>
          <p:spPr bwMode="auto">
            <a:xfrm>
              <a:off x="8669943" y="3605154"/>
              <a:ext cx="27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643"/>
            <p:cNvSpPr>
              <a:spLocks noChangeShapeType="1"/>
            </p:cNvSpPr>
            <p:nvPr/>
          </p:nvSpPr>
          <p:spPr bwMode="auto">
            <a:xfrm>
              <a:off x="6149870" y="3644893"/>
              <a:ext cx="24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643"/>
            <p:cNvSpPr>
              <a:spLocks noChangeShapeType="1"/>
            </p:cNvSpPr>
            <p:nvPr/>
          </p:nvSpPr>
          <p:spPr bwMode="auto">
            <a:xfrm flipV="1">
              <a:off x="6732239" y="3557222"/>
              <a:ext cx="22248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5868144" y="3787849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H="1">
              <a:off x="5569639" y="3787849"/>
              <a:ext cx="298506" cy="21614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19" name="Text Box 232"/>
          <p:cNvSpPr txBox="1">
            <a:spLocks noChangeArrowheads="1"/>
          </p:cNvSpPr>
          <p:nvPr/>
        </p:nvSpPr>
        <p:spPr bwMode="auto">
          <a:xfrm>
            <a:off x="6896553" y="4717589"/>
            <a:ext cx="2139943" cy="1578317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 思考：</a:t>
            </a:r>
            <a:r>
              <a:rPr lang="zh-CN" altLang="en-US" sz="2000" b="1" u="none" dirty="0">
                <a:latin typeface="+mn-ea"/>
              </a:rPr>
              <a:t>若主存放在</a:t>
            </a:r>
            <a:r>
              <a:rPr lang="en-US" altLang="zh-CN" sz="2000" b="1" u="none" dirty="0">
                <a:latin typeface="+mn-ea"/>
              </a:rPr>
              <a:t>CPU</a:t>
            </a:r>
            <a:r>
              <a:rPr lang="zh-CN" altLang="en-US" sz="2000" b="1" u="none" dirty="0">
                <a:latin typeface="+mn-ea"/>
              </a:rPr>
              <a:t>可寻址空间的高端，则连接有何变化？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2676-1262-4DAD-807E-48E875256232}" type="slidenum">
              <a:rPr lang="en-US" altLang="zh-CN"/>
              <a:pPr/>
              <a:t>42</a:t>
            </a:fld>
            <a:endParaRPr lang="en-US" altLang="zh-CN"/>
          </a:p>
        </p:txBody>
      </p:sp>
      <p:grpSp>
        <p:nvGrpSpPr>
          <p:cNvPr id="337326" name="Group 430"/>
          <p:cNvGrpSpPr>
            <a:grpSpLocks/>
          </p:cNvGrpSpPr>
          <p:nvPr/>
        </p:nvGrpSpPr>
        <p:grpSpPr bwMode="auto">
          <a:xfrm>
            <a:off x="179388" y="344065"/>
            <a:ext cx="8785225" cy="2862263"/>
            <a:chOff x="113" y="81"/>
            <a:chExt cx="5534" cy="1803"/>
          </a:xfrm>
        </p:grpSpPr>
        <p:sp>
          <p:nvSpPr>
            <p:cNvPr id="337312" name="Text Box 416"/>
            <p:cNvSpPr txBox="1">
              <a:spLocks noChangeArrowheads="1"/>
            </p:cNvSpPr>
            <p:nvPr/>
          </p:nvSpPr>
          <p:spPr bwMode="auto">
            <a:xfrm>
              <a:off x="113" y="81"/>
              <a:ext cx="553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例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某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有</a:t>
              </a:r>
              <a:r>
                <a:rPr lang="en-US" altLang="zh-CN" b="1" u="none" dirty="0">
                  <a:latin typeface="宋体" pitchFamily="2" charset="-122"/>
                </a:rPr>
                <a:t>16</a:t>
              </a:r>
              <a:r>
                <a:rPr lang="zh-CN" altLang="en-US" b="1" u="none" dirty="0">
                  <a:latin typeface="宋体" pitchFamily="2" charset="-122"/>
                </a:rPr>
                <a:t>根地址线、</a:t>
              </a:r>
              <a:r>
                <a:rPr lang="en-US" altLang="zh-CN" b="1" u="none" dirty="0">
                  <a:latin typeface="宋体" pitchFamily="2" charset="-122"/>
                </a:rPr>
                <a:t>8</a:t>
              </a:r>
              <a:r>
                <a:rPr lang="zh-CN" altLang="en-US" b="1" u="none" dirty="0">
                  <a:latin typeface="宋体" pitchFamily="2" charset="-122"/>
                </a:rPr>
                <a:t>根数据线，命令线为</a:t>
              </a:r>
              <a:r>
                <a:rPr lang="en-US" altLang="zh-CN" b="1" u="none" dirty="0">
                  <a:latin typeface="宋体" pitchFamily="2" charset="-122"/>
                </a:rPr>
                <a:t>IO/M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WR</a:t>
              </a:r>
              <a:r>
                <a:rPr lang="zh-CN" altLang="en-US" b="1" u="none" dirty="0">
                  <a:latin typeface="宋体" pitchFamily="2" charset="-122"/>
                </a:rPr>
                <a:t>。欲配置</a:t>
              </a:r>
              <a:r>
                <a:rPr lang="en-US" altLang="zh-CN" b="1" u="none" dirty="0">
                  <a:latin typeface="宋体" pitchFamily="2" charset="-122"/>
                </a:rPr>
                <a:t>16KB</a:t>
              </a:r>
              <a:r>
                <a:rPr lang="zh-CN" altLang="en-US" b="1" u="none" dirty="0">
                  <a:latin typeface="宋体" pitchFamily="2" charset="-122"/>
                </a:rPr>
                <a:t>主存</a:t>
              </a:r>
              <a:r>
                <a:rPr lang="en-US" altLang="zh-CN" b="1" u="none" dirty="0">
                  <a:latin typeface="宋体" pitchFamily="2" charset="-122"/>
                </a:rPr>
                <a:t>(</a:t>
              </a:r>
              <a:r>
                <a:rPr lang="zh-CN" altLang="en-US" b="1" u="none" dirty="0">
                  <a:latin typeface="宋体" pitchFamily="2" charset="-122"/>
                </a:rPr>
                <a:t>前</a:t>
              </a:r>
              <a:r>
                <a:rPr lang="en-US" altLang="zh-CN" b="1" u="none" dirty="0">
                  <a:latin typeface="宋体" pitchFamily="2" charset="-122"/>
                </a:rPr>
                <a:t>4KB</a:t>
              </a:r>
              <a:r>
                <a:rPr lang="zh-CN" altLang="en-US" b="1" u="none" dirty="0">
                  <a:latin typeface="宋体" pitchFamily="2" charset="-122"/>
                </a:rPr>
                <a:t>为只读空间</a:t>
              </a:r>
              <a:r>
                <a:rPr lang="en-US" altLang="zh-CN" b="1" u="none" dirty="0">
                  <a:latin typeface="宋体" pitchFamily="2" charset="-122"/>
                </a:rPr>
                <a:t>)</a:t>
              </a:r>
              <a:r>
                <a:rPr lang="zh-CN" altLang="en-US" b="1" u="none" dirty="0">
                  <a:latin typeface="宋体" pitchFamily="2" charset="-122"/>
                </a:rPr>
                <a:t>，可用芯片包括</a:t>
              </a:r>
              <a:r>
                <a:rPr lang="en-US" altLang="zh-CN" b="1" u="none" dirty="0">
                  <a:latin typeface="宋体" pitchFamily="2" charset="-122"/>
                </a:rPr>
                <a:t>2K×8b</a:t>
              </a:r>
              <a:r>
                <a:rPr lang="zh-CN" altLang="en-US" b="1" u="none" dirty="0"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及</a:t>
              </a:r>
              <a:r>
                <a:rPr lang="en-US" altLang="zh-CN" b="1" u="none" dirty="0">
                  <a:latin typeface="宋体" pitchFamily="2" charset="-122"/>
                </a:rPr>
                <a:t>4K×4b</a:t>
              </a:r>
              <a:r>
                <a:rPr lang="zh-CN" altLang="en-US" b="1" u="none" dirty="0"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SRAM</a:t>
              </a:r>
              <a:r>
                <a:rPr lang="zh-CN" altLang="en-US" b="1" u="none" dirty="0">
                  <a:latin typeface="宋体" pitchFamily="2" charset="-122"/>
                </a:rPr>
                <a:t>。⑴主存由几片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及</a:t>
              </a:r>
              <a:r>
                <a:rPr lang="en-US" altLang="zh-CN" b="1" u="none" dirty="0">
                  <a:latin typeface="宋体" pitchFamily="2" charset="-122"/>
                </a:rPr>
                <a:t>RAM</a:t>
              </a:r>
              <a:r>
                <a:rPr lang="zh-CN" altLang="en-US" b="1" u="none" dirty="0">
                  <a:latin typeface="宋体" pitchFamily="2" charset="-122"/>
                </a:rPr>
                <a:t>组成？⑵写出主存中各芯片所占存储空间及其片选逻辑；⑶画出主存内部的连接图；⑷画出主存与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的连接图。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解：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337323" name="Line 427"/>
            <p:cNvSpPr>
              <a:spLocks noChangeShapeType="1"/>
            </p:cNvSpPr>
            <p:nvPr/>
          </p:nvSpPr>
          <p:spPr bwMode="auto">
            <a:xfrm>
              <a:off x="4915" y="163"/>
              <a:ext cx="1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4" name="Line 428"/>
            <p:cNvSpPr>
              <a:spLocks noChangeShapeType="1"/>
            </p:cNvSpPr>
            <p:nvPr/>
          </p:nvSpPr>
          <p:spPr bwMode="auto">
            <a:xfrm>
              <a:off x="5205" y="163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5" name="Line 429"/>
            <p:cNvSpPr>
              <a:spLocks noChangeShapeType="1"/>
            </p:cNvSpPr>
            <p:nvPr/>
          </p:nvSpPr>
          <p:spPr bwMode="auto">
            <a:xfrm>
              <a:off x="176" y="444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327" name="Text Box 431"/>
          <p:cNvSpPr txBox="1">
            <a:spLocks noChangeArrowheads="1"/>
          </p:cNvSpPr>
          <p:nvPr/>
        </p:nvSpPr>
        <p:spPr bwMode="auto">
          <a:xfrm>
            <a:off x="1259507" y="2636912"/>
            <a:ext cx="770510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⑴所需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块，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块  </a:t>
            </a:r>
            <a:r>
              <a:rPr lang="zh-CN" altLang="en-US" sz="1800" b="1" u="none" dirty="0">
                <a:latin typeface="宋体" pitchFamily="2" charset="-122"/>
              </a:rPr>
              <a:t>←主存数据线为</a:t>
            </a:r>
            <a:r>
              <a:rPr lang="en-US" altLang="zh-CN" sz="1800" b="1" u="none" dirty="0">
                <a:latin typeface="宋体" pitchFamily="2" charset="-122"/>
              </a:rPr>
              <a:t>8</a:t>
            </a:r>
            <a:r>
              <a:rPr lang="zh-CN" altLang="en-US" sz="1800" b="1" u="none" dirty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7330" name="Text Box 434"/>
          <p:cNvSpPr txBox="1">
            <a:spLocks noChangeArrowheads="1"/>
          </p:cNvSpPr>
          <p:nvPr/>
        </p:nvSpPr>
        <p:spPr bwMode="auto">
          <a:xfrm>
            <a:off x="179388" y="31409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⑵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所占主存空间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主存地址线为</a:t>
            </a:r>
            <a:r>
              <a:rPr lang="en-US" altLang="zh-CN" b="1" u="none" dirty="0">
                <a:latin typeface="宋体" pitchFamily="2" charset="-122"/>
              </a:rPr>
              <a:t>14</a:t>
            </a:r>
            <a:r>
              <a:rPr lang="zh-CN" altLang="en-US" b="1" u="none" dirty="0">
                <a:latin typeface="宋体" pitchFamily="2" charset="-122"/>
              </a:rPr>
              <a:t>根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与</a:t>
            </a:r>
            <a:r>
              <a:rPr lang="en-US" altLang="zh-CN" sz="1800" b="1" u="none" dirty="0">
                <a:latin typeface="宋体" pitchFamily="2" charset="-122"/>
              </a:rPr>
              <a:t>CPU</a:t>
            </a:r>
            <a:r>
              <a:rPr lang="zh-CN" altLang="en-US" sz="1800" b="1" u="none" dirty="0">
                <a:latin typeface="宋体" pitchFamily="2" charset="-122"/>
              </a:rPr>
              <a:t>可寻址空间无关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片选逻辑</a:t>
            </a:r>
            <a:r>
              <a:rPr lang="en-US" altLang="zh-CN" b="1" u="none" dirty="0">
                <a:latin typeface="宋体" pitchFamily="2" charset="-122"/>
              </a:rPr>
              <a:t>—</a:t>
            </a:r>
          </a:p>
        </p:txBody>
      </p:sp>
      <p:graphicFrame>
        <p:nvGraphicFramePr>
          <p:cNvPr id="33747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08178"/>
              </p:ext>
            </p:extLst>
          </p:nvPr>
        </p:nvGraphicFramePr>
        <p:xfrm>
          <a:off x="6010027" y="4193656"/>
          <a:ext cx="2378397" cy="2115664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片选逻辑</a:t>
                      </a:r>
                      <a:r>
                        <a:rPr kumimoji="1" lang="en-US" altLang="zh-CN" sz="1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地址部分</a:t>
                      </a:r>
                      <a:r>
                        <a:rPr kumimoji="1" lang="en-US" altLang="zh-CN" sz="1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18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5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7475" name="AutoShape 57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476" name="AutoShape 58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7499" name="Group 603"/>
          <p:cNvGrpSpPr>
            <a:grpSpLocks/>
          </p:cNvGrpSpPr>
          <p:nvPr/>
        </p:nvGrpSpPr>
        <p:grpSpPr bwMode="auto">
          <a:xfrm>
            <a:off x="3349104" y="4262588"/>
            <a:ext cx="2159000" cy="2019300"/>
            <a:chOff x="-748" y="2296"/>
            <a:chExt cx="1360" cy="1272"/>
          </a:xfrm>
        </p:grpSpPr>
        <p:sp>
          <p:nvSpPr>
            <p:cNvPr id="337500" name="Text Box 604"/>
            <p:cNvSpPr txBox="1">
              <a:spLocks noChangeArrowheads="1"/>
            </p:cNvSpPr>
            <p:nvPr/>
          </p:nvSpPr>
          <p:spPr bwMode="auto">
            <a:xfrm>
              <a:off x="-703" y="2296"/>
              <a:ext cx="6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337501" name="Rectangle 605"/>
            <p:cNvSpPr>
              <a:spLocks noChangeArrowheads="1"/>
            </p:cNvSpPr>
            <p:nvPr/>
          </p:nvSpPr>
          <p:spPr bwMode="auto">
            <a:xfrm>
              <a:off x="-74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1# SRAM</a:t>
              </a:r>
            </a:p>
          </p:txBody>
        </p:sp>
        <p:sp>
          <p:nvSpPr>
            <p:cNvPr id="337502" name="Text Box 606"/>
            <p:cNvSpPr txBox="1">
              <a:spLocks noChangeArrowheads="1"/>
            </p:cNvSpPr>
            <p:nvPr/>
          </p:nvSpPr>
          <p:spPr bwMode="auto">
            <a:xfrm>
              <a:off x="-23" y="2296"/>
              <a:ext cx="59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503" name="Rectangle 607"/>
            <p:cNvSpPr>
              <a:spLocks noChangeArrowheads="1"/>
            </p:cNvSpPr>
            <p:nvPr/>
          </p:nvSpPr>
          <p:spPr bwMode="auto">
            <a:xfrm>
              <a:off x="-6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 SRAM</a:t>
              </a:r>
            </a:p>
          </p:txBody>
        </p:sp>
        <p:sp>
          <p:nvSpPr>
            <p:cNvPr id="337504" name="Rectangle 608"/>
            <p:cNvSpPr>
              <a:spLocks noChangeArrowheads="1"/>
            </p:cNvSpPr>
            <p:nvPr/>
          </p:nvSpPr>
          <p:spPr bwMode="auto">
            <a:xfrm>
              <a:off x="-74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3# SRAM</a:t>
              </a:r>
            </a:p>
          </p:txBody>
        </p:sp>
        <p:sp>
          <p:nvSpPr>
            <p:cNvPr id="337505" name="Rectangle 609"/>
            <p:cNvSpPr>
              <a:spLocks noChangeArrowheads="1"/>
            </p:cNvSpPr>
            <p:nvPr/>
          </p:nvSpPr>
          <p:spPr bwMode="auto">
            <a:xfrm>
              <a:off x="-6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2# SRAM</a:t>
              </a:r>
            </a:p>
          </p:txBody>
        </p:sp>
        <p:sp>
          <p:nvSpPr>
            <p:cNvPr id="337506" name="Rectangle 610"/>
            <p:cNvSpPr>
              <a:spLocks noChangeArrowheads="1"/>
            </p:cNvSpPr>
            <p:nvPr/>
          </p:nvSpPr>
          <p:spPr bwMode="auto">
            <a:xfrm>
              <a:off x="-748" y="2471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ROM</a:t>
              </a:r>
            </a:p>
          </p:txBody>
        </p:sp>
        <p:sp>
          <p:nvSpPr>
            <p:cNvPr id="337507" name="Rectangle 611"/>
            <p:cNvSpPr>
              <a:spLocks noChangeArrowheads="1"/>
            </p:cNvSpPr>
            <p:nvPr/>
          </p:nvSpPr>
          <p:spPr bwMode="auto">
            <a:xfrm>
              <a:off x="-748" y="2654"/>
              <a:ext cx="1360" cy="18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ROM</a:t>
              </a:r>
            </a:p>
          </p:txBody>
        </p:sp>
        <p:sp>
          <p:nvSpPr>
            <p:cNvPr id="337508" name="Rectangle 612"/>
            <p:cNvSpPr>
              <a:spLocks noChangeArrowheads="1"/>
            </p:cNvSpPr>
            <p:nvPr/>
          </p:nvSpPr>
          <p:spPr bwMode="auto">
            <a:xfrm>
              <a:off x="-74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5# SRAM</a:t>
              </a:r>
            </a:p>
          </p:txBody>
        </p:sp>
        <p:sp>
          <p:nvSpPr>
            <p:cNvPr id="337509" name="Rectangle 613"/>
            <p:cNvSpPr>
              <a:spLocks noChangeArrowheads="1"/>
            </p:cNvSpPr>
            <p:nvPr/>
          </p:nvSpPr>
          <p:spPr bwMode="auto">
            <a:xfrm>
              <a:off x="-6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4# SRAM</a:t>
              </a:r>
            </a:p>
          </p:txBody>
        </p:sp>
      </p:grpSp>
      <p:sp>
        <p:nvSpPr>
          <p:cNvPr id="36" name="Text Box 434"/>
          <p:cNvSpPr txBox="1">
            <a:spLocks noChangeArrowheads="1"/>
          </p:cNvSpPr>
          <p:nvPr/>
        </p:nvSpPr>
        <p:spPr bwMode="auto">
          <a:xfrm>
            <a:off x="3203847" y="3595082"/>
            <a:ext cx="576076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主存被选中、引脚上地址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∈</a:t>
            </a:r>
            <a:r>
              <a:rPr lang="zh-CN" altLang="en-US" b="1" u="none" dirty="0">
                <a:latin typeface="宋体" pitchFamily="2" charset="-122"/>
              </a:rPr>
              <a:t>芯片地址范围</a:t>
            </a:r>
            <a:endParaRPr lang="en-US" altLang="zh-CN" b="1" u="none" dirty="0">
              <a:latin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 flipV="1">
            <a:off x="5508104" y="764704"/>
            <a:ext cx="2970164" cy="20162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arrow" w="med" len="sm"/>
            <a:tailEnd type="arrow" w="med" len="sm"/>
          </a:ln>
          <a:effectLst/>
        </p:spPr>
      </p:cxnSp>
      <p:grpSp>
        <p:nvGrpSpPr>
          <p:cNvPr id="53" name="组合 52"/>
          <p:cNvGrpSpPr/>
          <p:nvPr/>
        </p:nvGrpSpPr>
        <p:grpSpPr>
          <a:xfrm>
            <a:off x="1187624" y="4293096"/>
            <a:ext cx="2080469" cy="1988792"/>
            <a:chOff x="179512" y="4293096"/>
            <a:chExt cx="2080469" cy="1988792"/>
          </a:xfrm>
        </p:grpSpPr>
        <p:sp>
          <p:nvSpPr>
            <p:cNvPr id="54" name="Text Box 226"/>
            <p:cNvSpPr txBox="1">
              <a:spLocks noChangeArrowheads="1"/>
            </p:cNvSpPr>
            <p:nvPr/>
          </p:nvSpPr>
          <p:spPr bwMode="auto">
            <a:xfrm>
              <a:off x="179512" y="4528107"/>
              <a:ext cx="2080469" cy="1753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000</a:t>
              </a:r>
              <a:r>
                <a:rPr lang="en-US" altLang="zh-CN" sz="2000" b="1" u="none" dirty="0">
                  <a:latin typeface="宋体" pitchFamily="2" charset="-122"/>
                </a:rPr>
                <a:t>X XXXXXXXXXX</a:t>
              </a:r>
            </a:p>
            <a:p>
              <a:pPr algn="ctr">
                <a:lnSpc>
                  <a:spcPct val="105000"/>
                </a:lnSpc>
              </a:pP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001</a:t>
              </a:r>
              <a:r>
                <a:rPr lang="en-US" altLang="zh-CN" sz="2000" b="1" u="none" dirty="0">
                  <a:latin typeface="宋体" pitchFamily="2" charset="-122"/>
                </a:rPr>
                <a:t>X XXXXXXXXXX</a:t>
              </a:r>
            </a:p>
            <a:p>
              <a:pPr algn="ctr">
                <a:lnSpc>
                  <a:spcPct val="105000"/>
                </a:lnSpc>
                <a:spcBef>
                  <a:spcPts val="300"/>
                </a:spcBef>
              </a:pP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01</a:t>
              </a:r>
              <a:r>
                <a:rPr lang="en-US" altLang="zh-CN" sz="2000" b="1" u="none" dirty="0">
                  <a:latin typeface="宋体" pitchFamily="2" charset="-122"/>
                </a:rPr>
                <a:t>XX XXXXXXXXXX</a:t>
              </a:r>
            </a:p>
            <a:p>
              <a:pPr algn="ctr">
                <a:lnSpc>
                  <a:spcPct val="105000"/>
                </a:lnSpc>
                <a:spcBef>
                  <a:spcPts val="600"/>
                </a:spcBef>
              </a:pP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10</a:t>
              </a:r>
              <a:r>
                <a:rPr lang="en-US" altLang="zh-CN" sz="2000" b="1" u="none" dirty="0">
                  <a:latin typeface="宋体" pitchFamily="2" charset="-122"/>
                </a:rPr>
                <a:t>XX XXXXXXXXXX</a:t>
              </a:r>
            </a:p>
            <a:p>
              <a:pPr algn="ctr">
                <a:lnSpc>
                  <a:spcPct val="105000"/>
                </a:lnSpc>
                <a:spcBef>
                  <a:spcPts val="300"/>
                </a:spcBef>
              </a:pP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11</a:t>
              </a:r>
              <a:r>
                <a:rPr lang="en-US" altLang="zh-CN" sz="2000" b="1" u="none" dirty="0">
                  <a:latin typeface="宋体" pitchFamily="2" charset="-122"/>
                </a:rPr>
                <a:t>XX XXXXXXXXXX</a:t>
              </a:r>
            </a:p>
          </p:txBody>
        </p:sp>
        <p:sp>
          <p:nvSpPr>
            <p:cNvPr id="55" name="Text Box 604"/>
            <p:cNvSpPr txBox="1">
              <a:spLocks noChangeArrowheads="1"/>
            </p:cNvSpPr>
            <p:nvPr/>
          </p:nvSpPr>
          <p:spPr bwMode="auto">
            <a:xfrm>
              <a:off x="179512" y="4293096"/>
              <a:ext cx="208046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13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10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/>
                <a:t>~        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90000"/>
                </a:lnSpc>
              </a:pP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3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327" grpId="0" autoUpdateAnimBg="0"/>
      <p:bldP spid="337330" grpId="0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33790" y="2564904"/>
            <a:ext cx="5042814" cy="1800200"/>
            <a:chOff x="3633790" y="2636912"/>
            <a:chExt cx="5042814" cy="1800200"/>
          </a:xfrm>
        </p:grpSpPr>
        <p:sp>
          <p:nvSpPr>
            <p:cNvPr id="126" name="Text Box 381"/>
            <p:cNvSpPr txBox="1">
              <a:spLocks noChangeArrowheads="1"/>
            </p:cNvSpPr>
            <p:nvPr/>
          </p:nvSpPr>
          <p:spPr bwMode="auto">
            <a:xfrm>
              <a:off x="3633790" y="2636912"/>
              <a:ext cx="1584324" cy="18002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7" name="Text Box 381"/>
            <p:cNvSpPr txBox="1">
              <a:spLocks noChangeArrowheads="1"/>
            </p:cNvSpPr>
            <p:nvPr/>
          </p:nvSpPr>
          <p:spPr bwMode="auto">
            <a:xfrm>
              <a:off x="5364088" y="2636912"/>
              <a:ext cx="1584324" cy="18002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8" name="Text Box 381"/>
            <p:cNvSpPr txBox="1">
              <a:spLocks noChangeArrowheads="1"/>
            </p:cNvSpPr>
            <p:nvPr/>
          </p:nvSpPr>
          <p:spPr bwMode="auto">
            <a:xfrm>
              <a:off x="7092280" y="2636912"/>
              <a:ext cx="1584324" cy="18002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+mn-ea"/>
                <a:ea typeface="+mn-ea"/>
              </a:rPr>
              <a:t>   ⑶</a:t>
            </a:r>
            <a:r>
              <a:rPr lang="zh-CN" altLang="en-US" b="1" u="none" dirty="0">
                <a:latin typeface="+mn-ea"/>
                <a:ea typeface="+mn-ea"/>
              </a:rPr>
              <a:t>主存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内部的连接图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先位扩展、后字扩展</a:t>
            </a:r>
          </a:p>
        </p:txBody>
      </p:sp>
      <p:grpSp>
        <p:nvGrpSpPr>
          <p:cNvPr id="452912" name="Group 304"/>
          <p:cNvGrpSpPr>
            <a:grpSpLocks/>
          </p:cNvGrpSpPr>
          <p:nvPr/>
        </p:nvGrpSpPr>
        <p:grpSpPr bwMode="auto">
          <a:xfrm>
            <a:off x="395288" y="908050"/>
            <a:ext cx="8424863" cy="3673475"/>
            <a:chOff x="159" y="618"/>
            <a:chExt cx="5307" cy="2314"/>
          </a:xfrm>
        </p:grpSpPr>
        <p:sp>
          <p:nvSpPr>
            <p:cNvPr id="452913" name="Rectangle 305"/>
            <p:cNvSpPr>
              <a:spLocks noChangeArrowheads="1"/>
            </p:cNvSpPr>
            <p:nvPr/>
          </p:nvSpPr>
          <p:spPr bwMode="auto">
            <a:xfrm>
              <a:off x="793" y="618"/>
              <a:ext cx="4673" cy="2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14" name="Text Box 306"/>
            <p:cNvSpPr txBox="1">
              <a:spLocks noChangeArrowheads="1"/>
            </p:cNvSpPr>
            <p:nvPr/>
          </p:nvSpPr>
          <p:spPr bwMode="auto">
            <a:xfrm>
              <a:off x="115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ROM</a:t>
              </a:r>
            </a:p>
          </p:txBody>
        </p:sp>
        <p:grpSp>
          <p:nvGrpSpPr>
            <p:cNvPr id="452915" name="Group 307"/>
            <p:cNvGrpSpPr>
              <a:grpSpLocks/>
            </p:cNvGrpSpPr>
            <p:nvPr/>
          </p:nvGrpSpPr>
          <p:grpSpPr bwMode="auto">
            <a:xfrm>
              <a:off x="476" y="2735"/>
              <a:ext cx="181" cy="181"/>
              <a:chOff x="3198" y="2599"/>
              <a:chExt cx="181" cy="181"/>
            </a:xfrm>
          </p:grpSpPr>
          <p:sp>
            <p:nvSpPr>
              <p:cNvPr id="452916" name="Text Box 308"/>
              <p:cNvSpPr txBox="1">
                <a:spLocks noChangeArrowheads="1"/>
              </p:cNvSpPr>
              <p:nvPr/>
            </p:nvSpPr>
            <p:spPr bwMode="auto">
              <a:xfrm>
                <a:off x="3198" y="2599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2917" name="Line 309"/>
              <p:cNvSpPr>
                <a:spLocks noChangeShapeType="1"/>
              </p:cNvSpPr>
              <p:nvPr/>
            </p:nvSpPr>
            <p:spPr bwMode="auto">
              <a:xfrm>
                <a:off x="3207" y="2629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18" name="Text Box 310"/>
            <p:cNvSpPr txBox="1">
              <a:spLocks noChangeArrowheads="1"/>
            </p:cNvSpPr>
            <p:nvPr/>
          </p:nvSpPr>
          <p:spPr bwMode="auto">
            <a:xfrm>
              <a:off x="1700" y="2069"/>
              <a:ext cx="408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ROM</a:t>
              </a:r>
            </a:p>
          </p:txBody>
        </p:sp>
        <p:sp>
          <p:nvSpPr>
            <p:cNvPr id="452919" name="Text Box 311"/>
            <p:cNvSpPr txBox="1">
              <a:spLocks noChangeArrowheads="1"/>
            </p:cNvSpPr>
            <p:nvPr/>
          </p:nvSpPr>
          <p:spPr bwMode="auto">
            <a:xfrm>
              <a:off x="224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0" name="Text Box 312"/>
            <p:cNvSpPr txBox="1">
              <a:spLocks noChangeArrowheads="1"/>
            </p:cNvSpPr>
            <p:nvPr/>
          </p:nvSpPr>
          <p:spPr bwMode="auto">
            <a:xfrm>
              <a:off x="274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1" name="Text Box 313"/>
            <p:cNvSpPr txBox="1">
              <a:spLocks noChangeArrowheads="1"/>
            </p:cNvSpPr>
            <p:nvPr/>
          </p:nvSpPr>
          <p:spPr bwMode="auto">
            <a:xfrm>
              <a:off x="3331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2#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2" name="Text Box 314"/>
            <p:cNvSpPr txBox="1">
              <a:spLocks noChangeArrowheads="1"/>
            </p:cNvSpPr>
            <p:nvPr/>
          </p:nvSpPr>
          <p:spPr bwMode="auto">
            <a:xfrm>
              <a:off x="383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3#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3" name="Text Box 315"/>
            <p:cNvSpPr txBox="1">
              <a:spLocks noChangeArrowheads="1"/>
            </p:cNvSpPr>
            <p:nvPr/>
          </p:nvSpPr>
          <p:spPr bwMode="auto">
            <a:xfrm>
              <a:off x="4420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4#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4" name="Text Box 316"/>
            <p:cNvSpPr txBox="1">
              <a:spLocks noChangeArrowheads="1"/>
            </p:cNvSpPr>
            <p:nvPr/>
          </p:nvSpPr>
          <p:spPr bwMode="auto">
            <a:xfrm>
              <a:off x="4922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5#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5" name="Text Box 317"/>
            <p:cNvSpPr txBox="1">
              <a:spLocks noChangeArrowheads="1"/>
            </p:cNvSpPr>
            <p:nvPr/>
          </p:nvSpPr>
          <p:spPr bwMode="auto">
            <a:xfrm>
              <a:off x="159" y="1843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10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6" name="Text Box 318"/>
            <p:cNvSpPr txBox="1">
              <a:spLocks noChangeArrowheads="1"/>
            </p:cNvSpPr>
            <p:nvPr/>
          </p:nvSpPr>
          <p:spPr bwMode="auto">
            <a:xfrm>
              <a:off x="205" y="2115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7" name="Text Box 319"/>
            <p:cNvSpPr txBox="1">
              <a:spLocks noChangeArrowheads="1"/>
            </p:cNvSpPr>
            <p:nvPr/>
          </p:nvSpPr>
          <p:spPr bwMode="auto">
            <a:xfrm>
              <a:off x="205" y="2342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4</a:t>
              </a:r>
            </a:p>
          </p:txBody>
        </p:sp>
        <p:sp>
          <p:nvSpPr>
            <p:cNvPr id="452928" name="Text Box 320"/>
            <p:cNvSpPr txBox="1">
              <a:spLocks noChangeArrowheads="1"/>
            </p:cNvSpPr>
            <p:nvPr/>
          </p:nvSpPr>
          <p:spPr bwMode="auto">
            <a:xfrm>
              <a:off x="431" y="935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452929" name="Text Box 321"/>
            <p:cNvSpPr txBox="1">
              <a:spLocks noChangeArrowheads="1"/>
            </p:cNvSpPr>
            <p:nvPr/>
          </p:nvSpPr>
          <p:spPr bwMode="auto">
            <a:xfrm>
              <a:off x="431" y="111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12</a:t>
              </a:r>
            </a:p>
          </p:txBody>
        </p:sp>
        <p:sp>
          <p:nvSpPr>
            <p:cNvPr id="452930" name="Text Box 322"/>
            <p:cNvSpPr txBox="1">
              <a:spLocks noChangeArrowheads="1"/>
            </p:cNvSpPr>
            <p:nvPr/>
          </p:nvSpPr>
          <p:spPr bwMode="auto">
            <a:xfrm>
              <a:off x="431" y="170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11</a:t>
              </a:r>
            </a:p>
          </p:txBody>
        </p:sp>
        <p:grpSp>
          <p:nvGrpSpPr>
            <p:cNvPr id="452931" name="Group 323"/>
            <p:cNvGrpSpPr>
              <a:grpSpLocks/>
            </p:cNvGrpSpPr>
            <p:nvPr/>
          </p:nvGrpSpPr>
          <p:grpSpPr bwMode="auto">
            <a:xfrm>
              <a:off x="476" y="754"/>
              <a:ext cx="181" cy="181"/>
              <a:chOff x="3198" y="2523"/>
              <a:chExt cx="181" cy="181"/>
            </a:xfrm>
          </p:grpSpPr>
          <p:sp>
            <p:nvSpPr>
              <p:cNvPr id="452932" name="Text Box 32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2933" name="Line 325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34" name="Line 326"/>
            <p:cNvSpPr>
              <a:spLocks noChangeShapeType="1"/>
            </p:cNvSpPr>
            <p:nvPr/>
          </p:nvSpPr>
          <p:spPr bwMode="auto">
            <a:xfrm>
              <a:off x="657" y="120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5" name="Line 327"/>
            <p:cNvSpPr>
              <a:spLocks noChangeShapeType="1"/>
            </p:cNvSpPr>
            <p:nvPr/>
          </p:nvSpPr>
          <p:spPr bwMode="auto">
            <a:xfrm>
              <a:off x="657" y="1026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6" name="Line 328"/>
            <p:cNvSpPr>
              <a:spLocks noChangeShapeType="1"/>
            </p:cNvSpPr>
            <p:nvPr/>
          </p:nvSpPr>
          <p:spPr bwMode="auto">
            <a:xfrm>
              <a:off x="657" y="845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7" name="Line 329"/>
            <p:cNvSpPr>
              <a:spLocks noChangeShapeType="1"/>
            </p:cNvSpPr>
            <p:nvPr/>
          </p:nvSpPr>
          <p:spPr bwMode="auto">
            <a:xfrm flipV="1">
              <a:off x="657" y="2432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8" name="Line 330"/>
            <p:cNvSpPr>
              <a:spLocks noChangeShapeType="1"/>
            </p:cNvSpPr>
            <p:nvPr/>
          </p:nvSpPr>
          <p:spPr bwMode="auto">
            <a:xfrm flipV="1">
              <a:off x="657" y="2205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9" name="Line 331"/>
            <p:cNvSpPr>
              <a:spLocks noChangeShapeType="1"/>
            </p:cNvSpPr>
            <p:nvPr/>
          </p:nvSpPr>
          <p:spPr bwMode="auto">
            <a:xfrm flipV="1">
              <a:off x="657" y="1933"/>
              <a:ext cx="13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0" name="Line 332"/>
            <p:cNvSpPr>
              <a:spLocks noChangeShapeType="1"/>
            </p:cNvSpPr>
            <p:nvPr/>
          </p:nvSpPr>
          <p:spPr bwMode="auto">
            <a:xfrm>
              <a:off x="657" y="179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1" name="Line 333"/>
            <p:cNvSpPr>
              <a:spLocks noChangeShapeType="1"/>
            </p:cNvSpPr>
            <p:nvPr/>
          </p:nvSpPr>
          <p:spPr bwMode="auto">
            <a:xfrm>
              <a:off x="657" y="2841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3074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075" name="AutoShape 4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3078" name="Group 470"/>
          <p:cNvGrpSpPr>
            <a:grpSpLocks/>
          </p:cNvGrpSpPr>
          <p:nvPr/>
        </p:nvGrpSpPr>
        <p:grpSpPr bwMode="auto">
          <a:xfrm>
            <a:off x="1401763" y="1052513"/>
            <a:ext cx="7273925" cy="1727200"/>
            <a:chOff x="883" y="891"/>
            <a:chExt cx="4582" cy="1088"/>
          </a:xfrm>
        </p:grpSpPr>
        <p:sp>
          <p:nvSpPr>
            <p:cNvPr id="452974" name="Text Box 366"/>
            <p:cNvSpPr txBox="1">
              <a:spLocks noChangeArrowheads="1"/>
            </p:cNvSpPr>
            <p:nvPr/>
          </p:nvSpPr>
          <p:spPr bwMode="auto">
            <a:xfrm>
              <a:off x="1791" y="891"/>
              <a:ext cx="3674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2:4</a:t>
              </a:r>
              <a:r>
                <a:rPr lang="zh-CN" altLang="en-US" sz="20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52975" name="Text Box 367"/>
            <p:cNvSpPr txBox="1">
              <a:spLocks noChangeArrowheads="1"/>
            </p:cNvSpPr>
            <p:nvPr/>
          </p:nvSpPr>
          <p:spPr bwMode="auto">
            <a:xfrm>
              <a:off x="1837" y="1117"/>
              <a:ext cx="13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</a:p>
          </p:txBody>
        </p:sp>
        <p:grpSp>
          <p:nvGrpSpPr>
            <p:cNvPr id="452976" name="Group 368"/>
            <p:cNvGrpSpPr>
              <a:grpSpLocks/>
            </p:cNvGrpSpPr>
            <p:nvPr/>
          </p:nvGrpSpPr>
          <p:grpSpPr bwMode="auto">
            <a:xfrm>
              <a:off x="1791" y="936"/>
              <a:ext cx="226" cy="181"/>
              <a:chOff x="2336" y="2659"/>
              <a:chExt cx="226" cy="181"/>
            </a:xfrm>
          </p:grpSpPr>
          <p:sp>
            <p:nvSpPr>
              <p:cNvPr id="452977" name="Text Box 369"/>
              <p:cNvSpPr txBox="1">
                <a:spLocks noChangeArrowheads="1"/>
              </p:cNvSpPr>
              <p:nvPr/>
            </p:nvSpPr>
            <p:spPr bwMode="auto">
              <a:xfrm>
                <a:off x="2336" y="2659"/>
                <a:ext cx="22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52978" name="Line 370"/>
              <p:cNvSpPr>
                <a:spLocks noChangeShapeType="1"/>
              </p:cNvSpPr>
              <p:nvPr/>
            </p:nvSpPr>
            <p:spPr bwMode="auto">
              <a:xfrm>
                <a:off x="2372" y="2686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79" name="Group 371"/>
            <p:cNvGrpSpPr>
              <a:grpSpLocks/>
            </p:cNvGrpSpPr>
            <p:nvPr/>
          </p:nvGrpSpPr>
          <p:grpSpPr bwMode="auto">
            <a:xfrm>
              <a:off x="2108" y="1281"/>
              <a:ext cx="181" cy="181"/>
              <a:chOff x="4332" y="2614"/>
              <a:chExt cx="181" cy="181"/>
            </a:xfrm>
          </p:grpSpPr>
          <p:sp>
            <p:nvSpPr>
              <p:cNvPr id="452980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2981" name="Line 373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82" name="Group 374"/>
            <p:cNvGrpSpPr>
              <a:grpSpLocks/>
            </p:cNvGrpSpPr>
            <p:nvPr/>
          </p:nvGrpSpPr>
          <p:grpSpPr bwMode="auto">
            <a:xfrm>
              <a:off x="4149" y="1281"/>
              <a:ext cx="181" cy="181"/>
              <a:chOff x="4332" y="2614"/>
              <a:chExt cx="181" cy="181"/>
            </a:xfrm>
          </p:grpSpPr>
          <p:sp>
            <p:nvSpPr>
              <p:cNvPr id="452983" name="Text Box 37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52984" name="Line 37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5" name="Line 377"/>
            <p:cNvSpPr>
              <a:spLocks noChangeShapeType="1"/>
            </p:cNvSpPr>
            <p:nvPr/>
          </p:nvSpPr>
          <p:spPr bwMode="auto">
            <a:xfrm flipV="1">
              <a:off x="883" y="1027"/>
              <a:ext cx="9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986" name="Group 378"/>
            <p:cNvGrpSpPr>
              <a:grpSpLocks/>
            </p:cNvGrpSpPr>
            <p:nvPr/>
          </p:nvGrpSpPr>
          <p:grpSpPr bwMode="auto">
            <a:xfrm>
              <a:off x="3106" y="1281"/>
              <a:ext cx="181" cy="181"/>
              <a:chOff x="4332" y="2614"/>
              <a:chExt cx="181" cy="181"/>
            </a:xfrm>
          </p:grpSpPr>
          <p:sp>
            <p:nvSpPr>
              <p:cNvPr id="452987" name="Text Box 379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2988" name="Line 380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9" name="Text Box 381"/>
            <p:cNvSpPr txBox="1">
              <a:spLocks noChangeArrowheads="1"/>
            </p:cNvSpPr>
            <p:nvPr/>
          </p:nvSpPr>
          <p:spPr bwMode="auto">
            <a:xfrm>
              <a:off x="1428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0" name="Oval 382"/>
            <p:cNvSpPr>
              <a:spLocks noChangeArrowheads="1"/>
            </p:cNvSpPr>
            <p:nvPr/>
          </p:nvSpPr>
          <p:spPr bwMode="auto">
            <a:xfrm>
              <a:off x="1541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1" name="Line 383"/>
            <p:cNvSpPr>
              <a:spLocks noChangeShapeType="1"/>
            </p:cNvSpPr>
            <p:nvPr/>
          </p:nvSpPr>
          <p:spPr bwMode="auto">
            <a:xfrm>
              <a:off x="1473" y="1617"/>
              <a:ext cx="1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2" name="Line 384"/>
            <p:cNvSpPr>
              <a:spLocks noChangeShapeType="1"/>
            </p:cNvSpPr>
            <p:nvPr/>
          </p:nvSpPr>
          <p:spPr bwMode="auto">
            <a:xfrm>
              <a:off x="1655" y="1572"/>
              <a:ext cx="0" cy="1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3" name="Oval 385"/>
            <p:cNvSpPr>
              <a:spLocks noChangeArrowheads="1"/>
            </p:cNvSpPr>
            <p:nvPr/>
          </p:nvSpPr>
          <p:spPr bwMode="auto">
            <a:xfrm>
              <a:off x="1450" y="1703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4" name="Text Box 386"/>
            <p:cNvSpPr txBox="1">
              <a:spLocks noChangeArrowheads="1"/>
            </p:cNvSpPr>
            <p:nvPr/>
          </p:nvSpPr>
          <p:spPr bwMode="auto">
            <a:xfrm>
              <a:off x="1972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5" name="Oval 387"/>
            <p:cNvSpPr>
              <a:spLocks noChangeArrowheads="1"/>
            </p:cNvSpPr>
            <p:nvPr/>
          </p:nvSpPr>
          <p:spPr bwMode="auto">
            <a:xfrm>
              <a:off x="2085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6" name="Line 388"/>
            <p:cNvSpPr>
              <a:spLocks noChangeShapeType="1"/>
            </p:cNvSpPr>
            <p:nvPr/>
          </p:nvSpPr>
          <p:spPr bwMode="auto">
            <a:xfrm>
              <a:off x="2018" y="1617"/>
              <a:ext cx="1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7" name="Line 389"/>
            <p:cNvSpPr>
              <a:spLocks noChangeShapeType="1"/>
            </p:cNvSpPr>
            <p:nvPr/>
          </p:nvSpPr>
          <p:spPr bwMode="auto">
            <a:xfrm>
              <a:off x="2199" y="1481"/>
              <a:ext cx="1" cy="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8" name="Line 390"/>
            <p:cNvSpPr>
              <a:spLocks noChangeShapeType="1"/>
            </p:cNvSpPr>
            <p:nvPr/>
          </p:nvSpPr>
          <p:spPr bwMode="auto">
            <a:xfrm>
              <a:off x="1655" y="1571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9" name="Line 391"/>
            <p:cNvSpPr>
              <a:spLocks noChangeShapeType="1"/>
            </p:cNvSpPr>
            <p:nvPr/>
          </p:nvSpPr>
          <p:spPr bwMode="auto">
            <a:xfrm>
              <a:off x="883" y="1208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0" name="Line 392"/>
            <p:cNvSpPr>
              <a:spLocks noChangeShapeType="1"/>
            </p:cNvSpPr>
            <p:nvPr/>
          </p:nvSpPr>
          <p:spPr bwMode="auto">
            <a:xfrm>
              <a:off x="883" y="1389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5" name="Line 407"/>
            <p:cNvSpPr>
              <a:spLocks noChangeShapeType="1"/>
            </p:cNvSpPr>
            <p:nvPr/>
          </p:nvSpPr>
          <p:spPr bwMode="auto">
            <a:xfrm flipV="1">
              <a:off x="1337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6" name="Line 408"/>
            <p:cNvSpPr>
              <a:spLocks noChangeShapeType="1"/>
            </p:cNvSpPr>
            <p:nvPr/>
          </p:nvSpPr>
          <p:spPr bwMode="auto">
            <a:xfrm>
              <a:off x="1337" y="161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7" name="Line 409"/>
            <p:cNvSpPr>
              <a:spLocks noChangeShapeType="1"/>
            </p:cNvSpPr>
            <p:nvPr/>
          </p:nvSpPr>
          <p:spPr bwMode="auto">
            <a:xfrm flipV="1">
              <a:off x="1881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8" name="Line 410"/>
            <p:cNvSpPr>
              <a:spLocks noChangeShapeType="1"/>
            </p:cNvSpPr>
            <p:nvPr/>
          </p:nvSpPr>
          <p:spPr bwMode="auto">
            <a:xfrm>
              <a:off x="1881" y="1617"/>
              <a:ext cx="1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022" name="Group 414"/>
            <p:cNvGrpSpPr>
              <a:grpSpLocks/>
            </p:cNvGrpSpPr>
            <p:nvPr/>
          </p:nvGrpSpPr>
          <p:grpSpPr bwMode="auto">
            <a:xfrm>
              <a:off x="5284" y="1281"/>
              <a:ext cx="181" cy="181"/>
              <a:chOff x="4332" y="2614"/>
              <a:chExt cx="181" cy="181"/>
            </a:xfrm>
          </p:grpSpPr>
          <p:sp>
            <p:nvSpPr>
              <p:cNvPr id="453023" name="Text Box 41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53024" name="Line 41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076" name="Oval 468"/>
            <p:cNvSpPr>
              <a:spLocks noChangeArrowheads="1"/>
            </p:cNvSpPr>
            <p:nvPr/>
          </p:nvSpPr>
          <p:spPr bwMode="auto">
            <a:xfrm>
              <a:off x="1633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077" name="Oval 469"/>
            <p:cNvSpPr>
              <a:spLocks noChangeArrowheads="1"/>
            </p:cNvSpPr>
            <p:nvPr/>
          </p:nvSpPr>
          <p:spPr bwMode="auto">
            <a:xfrm>
              <a:off x="2178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DC092676-1262-4DAD-807E-48E875256232}" type="slidenum">
              <a:rPr lang="en-US" altLang="zh-CN"/>
              <a:pPr/>
              <a:t>43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1401763" y="1987551"/>
            <a:ext cx="7129463" cy="2449561"/>
            <a:chOff x="1401763" y="1987551"/>
            <a:chExt cx="7129463" cy="2449561"/>
          </a:xfrm>
        </p:grpSpPr>
        <p:sp>
          <p:nvSpPr>
            <p:cNvPr id="452943" name="Line 335"/>
            <p:cNvSpPr>
              <a:spLocks noChangeShapeType="1"/>
            </p:cNvSpPr>
            <p:nvPr/>
          </p:nvSpPr>
          <p:spPr bwMode="auto">
            <a:xfrm flipV="1">
              <a:off x="1401763" y="2994025"/>
              <a:ext cx="6913563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4" name="Line 336"/>
            <p:cNvSpPr>
              <a:spLocks noChangeShapeType="1"/>
            </p:cNvSpPr>
            <p:nvPr/>
          </p:nvSpPr>
          <p:spPr bwMode="auto">
            <a:xfrm>
              <a:off x="1762126" y="4003675"/>
              <a:ext cx="568642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5" name="Line 337"/>
            <p:cNvSpPr>
              <a:spLocks noChangeShapeType="1"/>
            </p:cNvSpPr>
            <p:nvPr/>
          </p:nvSpPr>
          <p:spPr bwMode="auto">
            <a:xfrm flipH="1" flipV="1">
              <a:off x="2120901" y="3787775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6" name="Line 338"/>
            <p:cNvSpPr>
              <a:spLocks noChangeShapeType="1"/>
            </p:cNvSpPr>
            <p:nvPr/>
          </p:nvSpPr>
          <p:spPr bwMode="auto">
            <a:xfrm flipV="1">
              <a:off x="1542418" y="4148137"/>
              <a:ext cx="6701470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7" name="Line 339"/>
            <p:cNvSpPr>
              <a:spLocks noChangeShapeType="1"/>
            </p:cNvSpPr>
            <p:nvPr/>
          </p:nvSpPr>
          <p:spPr bwMode="auto">
            <a:xfrm flipH="1" flipV="1">
              <a:off x="2265363" y="3787775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8" name="Line 340"/>
            <p:cNvSpPr>
              <a:spLocks noChangeShapeType="1"/>
            </p:cNvSpPr>
            <p:nvPr/>
          </p:nvSpPr>
          <p:spPr bwMode="auto">
            <a:xfrm flipV="1">
              <a:off x="3128963" y="3787775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9" name="Line 341"/>
            <p:cNvSpPr>
              <a:spLocks noChangeShapeType="1"/>
            </p:cNvSpPr>
            <p:nvPr/>
          </p:nvSpPr>
          <p:spPr bwMode="auto">
            <a:xfrm flipH="1" flipV="1">
              <a:off x="4787901" y="3787775"/>
              <a:ext cx="1588" cy="360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0" name="Line 342"/>
            <p:cNvSpPr>
              <a:spLocks noChangeShapeType="1"/>
            </p:cNvSpPr>
            <p:nvPr/>
          </p:nvSpPr>
          <p:spPr bwMode="auto">
            <a:xfrm flipH="1" flipV="1">
              <a:off x="5719763" y="3787775"/>
              <a:ext cx="1588" cy="21748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1" name="Line 343"/>
            <p:cNvSpPr>
              <a:spLocks noChangeShapeType="1"/>
            </p:cNvSpPr>
            <p:nvPr/>
          </p:nvSpPr>
          <p:spPr bwMode="auto">
            <a:xfrm flipH="1" flipV="1">
              <a:off x="8243888" y="3787775"/>
              <a:ext cx="1588" cy="360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2" name="Line 344"/>
            <p:cNvSpPr>
              <a:spLocks noChangeShapeType="1"/>
            </p:cNvSpPr>
            <p:nvPr/>
          </p:nvSpPr>
          <p:spPr bwMode="auto">
            <a:xfrm>
              <a:off x="2266951" y="2995613"/>
              <a:ext cx="0" cy="21431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3" name="Line 345"/>
            <p:cNvSpPr>
              <a:spLocks noChangeShapeType="1"/>
            </p:cNvSpPr>
            <p:nvPr/>
          </p:nvSpPr>
          <p:spPr bwMode="auto">
            <a:xfrm>
              <a:off x="3130551" y="2995613"/>
              <a:ext cx="0" cy="21431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4" name="Line 346"/>
            <p:cNvSpPr>
              <a:spLocks noChangeShapeType="1"/>
            </p:cNvSpPr>
            <p:nvPr/>
          </p:nvSpPr>
          <p:spPr bwMode="auto">
            <a:xfrm>
              <a:off x="4067176" y="2995613"/>
              <a:ext cx="0" cy="21431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5" name="Line 347"/>
            <p:cNvSpPr>
              <a:spLocks noChangeShapeType="1"/>
            </p:cNvSpPr>
            <p:nvPr/>
          </p:nvSpPr>
          <p:spPr bwMode="auto">
            <a:xfrm>
              <a:off x="5724526" y="2995613"/>
              <a:ext cx="0" cy="2159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6" name="Line 348"/>
            <p:cNvSpPr>
              <a:spLocks noChangeShapeType="1"/>
            </p:cNvSpPr>
            <p:nvPr/>
          </p:nvSpPr>
          <p:spPr bwMode="auto">
            <a:xfrm flipH="1">
              <a:off x="6586538" y="2995613"/>
              <a:ext cx="1588" cy="2159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7" name="Line 349"/>
            <p:cNvSpPr>
              <a:spLocks noChangeShapeType="1"/>
            </p:cNvSpPr>
            <p:nvPr/>
          </p:nvSpPr>
          <p:spPr bwMode="auto">
            <a:xfrm flipH="1">
              <a:off x="7451726" y="2995613"/>
              <a:ext cx="1588" cy="2159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8" name="Line 350"/>
            <p:cNvSpPr>
              <a:spLocks noChangeShapeType="1"/>
            </p:cNvSpPr>
            <p:nvPr/>
          </p:nvSpPr>
          <p:spPr bwMode="auto">
            <a:xfrm flipH="1" flipV="1">
              <a:off x="2986088" y="3787775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9" name="Line 351"/>
            <p:cNvSpPr>
              <a:spLocks noChangeShapeType="1"/>
            </p:cNvSpPr>
            <p:nvPr/>
          </p:nvSpPr>
          <p:spPr bwMode="auto">
            <a:xfrm flipH="1" flipV="1">
              <a:off x="3994151" y="3787775"/>
              <a:ext cx="1588" cy="21748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0" name="Line 352"/>
            <p:cNvSpPr>
              <a:spLocks noChangeShapeType="1"/>
            </p:cNvSpPr>
            <p:nvPr/>
          </p:nvSpPr>
          <p:spPr bwMode="auto">
            <a:xfrm flipH="1">
              <a:off x="3922713" y="2779713"/>
              <a:ext cx="0" cy="4318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1" name="Line 353"/>
            <p:cNvSpPr>
              <a:spLocks noChangeShapeType="1"/>
            </p:cNvSpPr>
            <p:nvPr/>
          </p:nvSpPr>
          <p:spPr bwMode="auto">
            <a:xfrm>
              <a:off x="1401763" y="2779712"/>
              <a:ext cx="6769101" cy="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2" name="Line 354"/>
            <p:cNvSpPr>
              <a:spLocks noChangeShapeType="1"/>
            </p:cNvSpPr>
            <p:nvPr/>
          </p:nvSpPr>
          <p:spPr bwMode="auto">
            <a:xfrm>
              <a:off x="1401763" y="4437112"/>
              <a:ext cx="7058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5" name="Line 357"/>
            <p:cNvSpPr>
              <a:spLocks noChangeShapeType="1"/>
            </p:cNvSpPr>
            <p:nvPr/>
          </p:nvSpPr>
          <p:spPr bwMode="auto">
            <a:xfrm flipH="1" flipV="1">
              <a:off x="4210051" y="3789363"/>
              <a:ext cx="1588" cy="5032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6" name="Line 358"/>
            <p:cNvSpPr>
              <a:spLocks noChangeShapeType="1"/>
            </p:cNvSpPr>
            <p:nvPr/>
          </p:nvSpPr>
          <p:spPr bwMode="auto">
            <a:xfrm flipH="1" flipV="1">
              <a:off x="5003801" y="3789362"/>
              <a:ext cx="1588" cy="64769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7" name="Line 359"/>
            <p:cNvSpPr>
              <a:spLocks noChangeShapeType="1"/>
            </p:cNvSpPr>
            <p:nvPr/>
          </p:nvSpPr>
          <p:spPr bwMode="auto">
            <a:xfrm flipV="1">
              <a:off x="5940426" y="3789363"/>
              <a:ext cx="0" cy="5032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8" name="Line 360"/>
            <p:cNvSpPr>
              <a:spLocks noChangeShapeType="1"/>
            </p:cNvSpPr>
            <p:nvPr/>
          </p:nvSpPr>
          <p:spPr bwMode="auto">
            <a:xfrm flipH="1" flipV="1">
              <a:off x="8459788" y="3789362"/>
              <a:ext cx="0" cy="64774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1" name="Line 393"/>
            <p:cNvSpPr>
              <a:spLocks noChangeShapeType="1"/>
            </p:cNvSpPr>
            <p:nvPr/>
          </p:nvSpPr>
          <p:spPr bwMode="auto">
            <a:xfrm flipH="1" flipV="1">
              <a:off x="6516688" y="3787775"/>
              <a:ext cx="1588" cy="360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2" name="Line 394"/>
            <p:cNvSpPr>
              <a:spLocks noChangeShapeType="1"/>
            </p:cNvSpPr>
            <p:nvPr/>
          </p:nvSpPr>
          <p:spPr bwMode="auto">
            <a:xfrm flipH="1" flipV="1">
              <a:off x="7448551" y="3787775"/>
              <a:ext cx="1588" cy="21748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3" name="Line 395"/>
            <p:cNvSpPr>
              <a:spLocks noChangeShapeType="1"/>
            </p:cNvSpPr>
            <p:nvPr/>
          </p:nvSpPr>
          <p:spPr bwMode="auto">
            <a:xfrm flipH="1" flipV="1">
              <a:off x="6732588" y="3789362"/>
              <a:ext cx="1588" cy="6477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4" name="Line 396"/>
            <p:cNvSpPr>
              <a:spLocks noChangeShapeType="1"/>
            </p:cNvSpPr>
            <p:nvPr/>
          </p:nvSpPr>
          <p:spPr bwMode="auto">
            <a:xfrm flipV="1">
              <a:off x="7666038" y="3789363"/>
              <a:ext cx="0" cy="5032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5" name="Line 397"/>
            <p:cNvSpPr>
              <a:spLocks noChangeShapeType="1"/>
            </p:cNvSpPr>
            <p:nvPr/>
          </p:nvSpPr>
          <p:spPr bwMode="auto">
            <a:xfrm>
              <a:off x="4859338" y="2995613"/>
              <a:ext cx="0" cy="2159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6" name="Line 398"/>
            <p:cNvSpPr>
              <a:spLocks noChangeShapeType="1"/>
            </p:cNvSpPr>
            <p:nvPr/>
          </p:nvSpPr>
          <p:spPr bwMode="auto">
            <a:xfrm>
              <a:off x="8315326" y="2995613"/>
              <a:ext cx="0" cy="2159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9" name="Line 401"/>
            <p:cNvSpPr>
              <a:spLocks noChangeShapeType="1"/>
            </p:cNvSpPr>
            <p:nvPr/>
          </p:nvSpPr>
          <p:spPr bwMode="auto">
            <a:xfrm flipH="1">
              <a:off x="4714876" y="2779713"/>
              <a:ext cx="1588" cy="4286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3" name="Line 405"/>
            <p:cNvSpPr>
              <a:spLocks noChangeShapeType="1"/>
            </p:cNvSpPr>
            <p:nvPr/>
          </p:nvSpPr>
          <p:spPr bwMode="auto">
            <a:xfrm flipH="1">
              <a:off x="6442076" y="2779713"/>
              <a:ext cx="1588" cy="4286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4" name="Line 406"/>
            <p:cNvSpPr>
              <a:spLocks noChangeShapeType="1"/>
            </p:cNvSpPr>
            <p:nvPr/>
          </p:nvSpPr>
          <p:spPr bwMode="auto">
            <a:xfrm flipH="1">
              <a:off x="5578476" y="2779713"/>
              <a:ext cx="0" cy="4286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0" name="Line 412"/>
            <p:cNvSpPr>
              <a:spLocks noChangeShapeType="1"/>
            </p:cNvSpPr>
            <p:nvPr/>
          </p:nvSpPr>
          <p:spPr bwMode="auto">
            <a:xfrm flipH="1">
              <a:off x="7307263" y="2779713"/>
              <a:ext cx="1588" cy="4286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1" name="Line 413"/>
            <p:cNvSpPr>
              <a:spLocks noChangeShapeType="1"/>
            </p:cNvSpPr>
            <p:nvPr/>
          </p:nvSpPr>
          <p:spPr bwMode="auto">
            <a:xfrm flipH="1">
              <a:off x="8169276" y="2779713"/>
              <a:ext cx="1588" cy="4286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5" name="Line 417"/>
            <p:cNvSpPr>
              <a:spLocks noChangeShapeType="1"/>
            </p:cNvSpPr>
            <p:nvPr/>
          </p:nvSpPr>
          <p:spPr bwMode="auto">
            <a:xfrm>
              <a:off x="1401763" y="3427413"/>
              <a:ext cx="36036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6" name="Line 418"/>
            <p:cNvSpPr>
              <a:spLocks noChangeShapeType="1"/>
            </p:cNvSpPr>
            <p:nvPr/>
          </p:nvSpPr>
          <p:spPr bwMode="auto">
            <a:xfrm>
              <a:off x="1762126" y="3427413"/>
              <a:ext cx="1588" cy="57785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7" name="Line 419"/>
            <p:cNvSpPr>
              <a:spLocks noChangeShapeType="1"/>
            </p:cNvSpPr>
            <p:nvPr/>
          </p:nvSpPr>
          <p:spPr bwMode="auto">
            <a:xfrm flipV="1">
              <a:off x="1401763" y="3786188"/>
              <a:ext cx="144463" cy="158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8" name="Line 420"/>
            <p:cNvSpPr>
              <a:spLocks noChangeShapeType="1"/>
            </p:cNvSpPr>
            <p:nvPr/>
          </p:nvSpPr>
          <p:spPr bwMode="auto">
            <a:xfrm>
              <a:off x="1546226" y="3786188"/>
              <a:ext cx="0" cy="36195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361"/>
            <p:cNvSpPr>
              <a:spLocks noChangeShapeType="1"/>
            </p:cNvSpPr>
            <p:nvPr/>
          </p:nvSpPr>
          <p:spPr bwMode="auto">
            <a:xfrm>
              <a:off x="8531226" y="1987551"/>
              <a:ext cx="0" cy="12239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362"/>
            <p:cNvSpPr>
              <a:spLocks noChangeShapeType="1"/>
            </p:cNvSpPr>
            <p:nvPr/>
          </p:nvSpPr>
          <p:spPr bwMode="auto">
            <a:xfrm flipH="1">
              <a:off x="7739063" y="2636912"/>
              <a:ext cx="0" cy="57460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363"/>
            <p:cNvSpPr>
              <a:spLocks noChangeShapeType="1"/>
            </p:cNvSpPr>
            <p:nvPr/>
          </p:nvSpPr>
          <p:spPr bwMode="auto">
            <a:xfrm flipH="1">
              <a:off x="3346451" y="2708276"/>
              <a:ext cx="0" cy="5032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64"/>
            <p:cNvSpPr>
              <a:spLocks noChangeShapeType="1"/>
            </p:cNvSpPr>
            <p:nvPr/>
          </p:nvSpPr>
          <p:spPr bwMode="auto">
            <a:xfrm>
              <a:off x="2482851" y="2708276"/>
              <a:ext cx="0" cy="5032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65"/>
            <p:cNvSpPr>
              <a:spLocks noChangeShapeType="1"/>
            </p:cNvSpPr>
            <p:nvPr/>
          </p:nvSpPr>
          <p:spPr bwMode="auto">
            <a:xfrm>
              <a:off x="4283076" y="2636912"/>
              <a:ext cx="0" cy="57460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99"/>
            <p:cNvSpPr>
              <a:spLocks noChangeShapeType="1"/>
            </p:cNvSpPr>
            <p:nvPr/>
          </p:nvSpPr>
          <p:spPr bwMode="auto">
            <a:xfrm>
              <a:off x="4283076" y="2636912"/>
              <a:ext cx="7921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00"/>
            <p:cNvSpPr>
              <a:spLocks noChangeShapeType="1"/>
            </p:cNvSpPr>
            <p:nvPr/>
          </p:nvSpPr>
          <p:spPr bwMode="auto">
            <a:xfrm>
              <a:off x="5075238" y="1987551"/>
              <a:ext cx="0" cy="12223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02"/>
            <p:cNvSpPr>
              <a:spLocks noChangeShapeType="1"/>
            </p:cNvSpPr>
            <p:nvPr/>
          </p:nvSpPr>
          <p:spPr bwMode="auto">
            <a:xfrm>
              <a:off x="6011863" y="2635250"/>
              <a:ext cx="0" cy="5762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03"/>
            <p:cNvSpPr>
              <a:spLocks noChangeShapeType="1"/>
            </p:cNvSpPr>
            <p:nvPr/>
          </p:nvSpPr>
          <p:spPr bwMode="auto">
            <a:xfrm flipV="1">
              <a:off x="6011863" y="2635324"/>
              <a:ext cx="719138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04"/>
            <p:cNvSpPr>
              <a:spLocks noChangeShapeType="1"/>
            </p:cNvSpPr>
            <p:nvPr/>
          </p:nvSpPr>
          <p:spPr bwMode="auto">
            <a:xfrm>
              <a:off x="6731001" y="1987551"/>
              <a:ext cx="0" cy="12223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11"/>
            <p:cNvSpPr>
              <a:spLocks noChangeShapeType="1"/>
            </p:cNvSpPr>
            <p:nvPr/>
          </p:nvSpPr>
          <p:spPr bwMode="auto">
            <a:xfrm flipV="1">
              <a:off x="7739063" y="2635324"/>
              <a:ext cx="7921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357"/>
            <p:cNvSpPr>
              <a:spLocks noChangeShapeType="1"/>
            </p:cNvSpPr>
            <p:nvPr/>
          </p:nvSpPr>
          <p:spPr bwMode="auto">
            <a:xfrm flipH="1" flipV="1">
              <a:off x="4217533" y="4293095"/>
              <a:ext cx="787855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57"/>
            <p:cNvSpPr>
              <a:spLocks noChangeShapeType="1"/>
            </p:cNvSpPr>
            <p:nvPr/>
          </p:nvSpPr>
          <p:spPr bwMode="auto">
            <a:xfrm flipH="1" flipV="1">
              <a:off x="5944385" y="4293095"/>
              <a:ext cx="787855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357"/>
            <p:cNvSpPr>
              <a:spLocks noChangeShapeType="1"/>
            </p:cNvSpPr>
            <p:nvPr/>
          </p:nvSpPr>
          <p:spPr bwMode="auto">
            <a:xfrm flipH="1" flipV="1">
              <a:off x="7672577" y="4293096"/>
              <a:ext cx="787855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46226" y="5589240"/>
            <a:ext cx="5227637" cy="819090"/>
            <a:chOff x="1546226" y="5274206"/>
            <a:chExt cx="5227637" cy="819090"/>
          </a:xfrm>
        </p:grpSpPr>
        <p:sp>
          <p:nvSpPr>
            <p:cNvPr id="146" name="Text Box 4"/>
            <p:cNvSpPr txBox="1">
              <a:spLocks noChangeArrowheads="1"/>
            </p:cNvSpPr>
            <p:nvPr/>
          </p:nvSpPr>
          <p:spPr bwMode="auto">
            <a:xfrm>
              <a:off x="1546226" y="5274206"/>
              <a:ext cx="5227637" cy="819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36000" rIns="18000" bIns="10800">
              <a:no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 b="1" u="none" dirty="0">
                  <a:latin typeface="+mn-ea"/>
                  <a:ea typeface="+mn-ea"/>
                </a:rPr>
                <a:t>ROM ― </a:t>
              </a:r>
              <a:r>
                <a:rPr lang="zh-CN" altLang="en-US" sz="2000" b="1" u="none" dirty="0">
                  <a:latin typeface="+mn-ea"/>
                  <a:ea typeface="+mn-ea"/>
                </a:rPr>
                <a:t>第</a:t>
              </a:r>
              <a:r>
                <a:rPr lang="en-US" altLang="zh-CN" sz="2000" b="1" u="none" dirty="0">
                  <a:latin typeface="+mn-ea"/>
                  <a:ea typeface="+mn-ea"/>
                </a:rPr>
                <a:t>1</a:t>
              </a:r>
              <a:r>
                <a:rPr lang="zh-CN" altLang="en-US" sz="2000" b="1" u="none" dirty="0">
                  <a:latin typeface="+mn-ea"/>
                  <a:ea typeface="+mn-ea"/>
                </a:rPr>
                <a:t>片</a:t>
              </a:r>
              <a:r>
                <a:rPr lang="en-US" altLang="zh-CN" sz="2000" b="1" u="none" dirty="0">
                  <a:latin typeface="+mn-ea"/>
                  <a:ea typeface="+mn-ea"/>
                </a:rPr>
                <a:t>CS</a:t>
              </a:r>
              <a:r>
                <a:rPr lang="zh-CN" altLang="en-US" sz="2000" b="1" u="none" dirty="0">
                  <a:latin typeface="+mn-ea"/>
                </a:rPr>
                <a:t>＝</a:t>
              </a:r>
              <a:r>
                <a:rPr lang="en-US" altLang="zh-CN" sz="2000" b="1" u="none" dirty="0">
                  <a:latin typeface="+mn-ea"/>
                  <a:ea typeface="+mn-ea"/>
                </a:rPr>
                <a:t>Y</a:t>
              </a:r>
              <a:r>
                <a:rPr lang="en-US" altLang="zh-CN" sz="2000" b="1" u="none" baseline="-18000" dirty="0">
                  <a:latin typeface="+mn-ea"/>
                  <a:ea typeface="+mn-ea"/>
                </a:rPr>
                <a:t>0</a:t>
              </a:r>
              <a:r>
                <a:rPr lang="zh-CN" altLang="en-US" sz="2000" b="1" u="none" dirty="0">
                  <a:latin typeface="+mn-ea"/>
                  <a:ea typeface="+mn-ea"/>
                </a:rPr>
                <a:t>，第</a:t>
              </a:r>
              <a:r>
                <a:rPr lang="en-US" altLang="zh-CN" sz="2000" b="1" u="none" dirty="0">
                  <a:latin typeface="+mn-ea"/>
                  <a:ea typeface="+mn-ea"/>
                </a:rPr>
                <a:t>2</a:t>
              </a:r>
              <a:r>
                <a:rPr lang="zh-CN" altLang="en-US" sz="2000" b="1" u="none" dirty="0">
                  <a:latin typeface="+mn-ea"/>
                  <a:ea typeface="+mn-ea"/>
                </a:rPr>
                <a:t>片</a:t>
              </a:r>
              <a:r>
                <a:rPr lang="en-US" altLang="zh-CN" sz="2000" b="1" u="none" dirty="0">
                  <a:latin typeface="+mn-ea"/>
                </a:rPr>
                <a:t>CS</a:t>
              </a:r>
              <a:r>
                <a:rPr lang="zh-CN" altLang="en-US" sz="2000" b="1" u="none" dirty="0">
                  <a:latin typeface="+mn-ea"/>
                </a:rPr>
                <a:t>＝</a:t>
              </a:r>
              <a:r>
                <a:rPr lang="en-US" altLang="zh-CN" sz="2000" b="1" u="none" dirty="0">
                  <a:latin typeface="+mn-ea"/>
                  <a:ea typeface="+mn-ea"/>
                </a:rPr>
                <a:t>Y</a:t>
              </a:r>
              <a:r>
                <a:rPr lang="en-US" altLang="zh-CN" sz="2000" b="1" u="none" baseline="-18000" dirty="0">
                  <a:latin typeface="+mn-ea"/>
                  <a:ea typeface="+mn-ea"/>
                </a:rPr>
                <a:t>1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000" b="1" u="none" dirty="0">
                  <a:latin typeface="+mn-ea"/>
                  <a:ea typeface="+mn-ea"/>
                </a:rPr>
                <a:t>SRAM― </a:t>
              </a:r>
              <a:r>
                <a:rPr lang="zh-CN" altLang="en-US" sz="2000" b="1" u="none" dirty="0">
                  <a:latin typeface="+mn-ea"/>
                  <a:ea typeface="+mn-ea"/>
                </a:rPr>
                <a:t>第</a:t>
              </a:r>
              <a:r>
                <a:rPr lang="en-US" altLang="zh-CN" sz="2000" b="1" u="none" dirty="0">
                  <a:latin typeface="+mn-ea"/>
                  <a:ea typeface="+mn-ea"/>
                </a:rPr>
                <a:t>1</a:t>
              </a:r>
              <a:r>
                <a:rPr lang="zh-CN" altLang="en-US" sz="2000" b="1" u="none" dirty="0">
                  <a:latin typeface="+mn-ea"/>
                  <a:ea typeface="+mn-ea"/>
                </a:rPr>
                <a:t>组</a:t>
              </a:r>
              <a:r>
                <a:rPr lang="en-US" altLang="zh-CN" sz="2000" b="1" u="none" dirty="0">
                  <a:latin typeface="+mn-ea"/>
                  <a:ea typeface="+mn-ea"/>
                </a:rPr>
                <a:t>CS</a:t>
              </a:r>
              <a:r>
                <a:rPr lang="zh-CN" altLang="en-US" sz="2000" b="1" u="none" dirty="0">
                  <a:latin typeface="+mn-ea"/>
                  <a:ea typeface="+mn-ea"/>
                </a:rPr>
                <a:t>＝</a:t>
              </a:r>
              <a:r>
                <a:rPr lang="en-US" altLang="zh-CN" sz="2000" b="1" u="none" dirty="0">
                  <a:latin typeface="+mn-ea"/>
                  <a:ea typeface="+mn-ea"/>
                </a:rPr>
                <a:t>Y</a:t>
              </a:r>
              <a:r>
                <a:rPr lang="en-US" altLang="zh-CN" sz="2000" b="1" u="none" baseline="-18000" dirty="0">
                  <a:latin typeface="+mn-ea"/>
                  <a:ea typeface="+mn-ea"/>
                </a:rPr>
                <a:t>2</a:t>
              </a:r>
              <a:r>
                <a:rPr lang="en-US" altLang="zh-CN" sz="2000" b="1" u="none" dirty="0">
                  <a:latin typeface="+mn-ea"/>
                  <a:ea typeface="+mn-ea"/>
                  <a:sym typeface="Symbol"/>
                </a:rPr>
                <a:t></a:t>
              </a:r>
              <a:r>
                <a:rPr lang="en-US" altLang="zh-CN" sz="2000" b="1" u="none" dirty="0">
                  <a:latin typeface="+mn-ea"/>
                  <a:ea typeface="+mn-ea"/>
                </a:rPr>
                <a:t>Y</a:t>
              </a:r>
              <a:r>
                <a:rPr lang="en-US" altLang="zh-CN" sz="2000" b="1" u="none" baseline="-18000" dirty="0">
                  <a:latin typeface="+mn-ea"/>
                  <a:ea typeface="+mn-ea"/>
                </a:rPr>
                <a:t>3</a:t>
              </a:r>
              <a:r>
                <a:rPr lang="zh-CN" altLang="en-US" sz="2000" b="1" u="none" dirty="0">
                  <a:latin typeface="+mn-ea"/>
                </a:rPr>
                <a:t>＝</a:t>
              </a:r>
              <a:r>
                <a:rPr lang="en-US" altLang="zh-CN" sz="2000" b="1" u="none" dirty="0">
                  <a:latin typeface="+mn-ea"/>
                </a:rPr>
                <a:t>Y</a:t>
              </a:r>
              <a:r>
                <a:rPr lang="en-US" altLang="zh-CN" sz="2000" b="1" u="none" baseline="-18000" dirty="0">
                  <a:latin typeface="+mn-ea"/>
                </a:rPr>
                <a:t>2</a:t>
              </a:r>
              <a:r>
                <a:rPr lang="en-US" altLang="zh-CN" sz="2000" b="1" u="none" dirty="0">
                  <a:latin typeface="宋体"/>
                  <a:ea typeface="宋体"/>
                </a:rPr>
                <a:t>•</a:t>
              </a:r>
              <a:r>
                <a:rPr lang="en-US" altLang="zh-CN" sz="2000" b="1" u="none" dirty="0">
                  <a:latin typeface="+mn-ea"/>
                </a:rPr>
                <a:t>Y</a:t>
              </a:r>
              <a:r>
                <a:rPr lang="en-US" altLang="zh-CN" sz="2000" b="1" u="none" baseline="-18000" dirty="0">
                  <a:latin typeface="+mn-ea"/>
                </a:rPr>
                <a:t>3</a:t>
              </a:r>
              <a:r>
                <a:rPr lang="zh-CN" altLang="en-US" sz="2000" b="1" u="none" dirty="0">
                  <a:latin typeface="+mn-ea"/>
                </a:rPr>
                <a:t>，其余类似</a:t>
              </a:r>
              <a:endParaRPr lang="en-US" altLang="zh-CN" sz="2000" b="1" u="none" dirty="0">
                <a:latin typeface="+mn-ea"/>
                <a:ea typeface="+mn-ea"/>
              </a:endParaRPr>
            </a:p>
          </p:txBody>
        </p:sp>
        <p:sp>
          <p:nvSpPr>
            <p:cNvPr id="142" name="Line 325"/>
            <p:cNvSpPr>
              <a:spLocks noChangeShapeType="1"/>
            </p:cNvSpPr>
            <p:nvPr/>
          </p:nvSpPr>
          <p:spPr bwMode="auto">
            <a:xfrm>
              <a:off x="3615656" y="5758611"/>
              <a:ext cx="19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25"/>
            <p:cNvSpPr>
              <a:spLocks noChangeShapeType="1"/>
            </p:cNvSpPr>
            <p:nvPr/>
          </p:nvSpPr>
          <p:spPr bwMode="auto">
            <a:xfrm>
              <a:off x="4026619" y="5756797"/>
              <a:ext cx="19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25"/>
            <p:cNvSpPr>
              <a:spLocks noChangeShapeType="1"/>
            </p:cNvSpPr>
            <p:nvPr/>
          </p:nvSpPr>
          <p:spPr bwMode="auto">
            <a:xfrm>
              <a:off x="3608030" y="5717491"/>
              <a:ext cx="63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5"/>
            <p:cNvSpPr>
              <a:spLocks noChangeShapeType="1"/>
            </p:cNvSpPr>
            <p:nvPr/>
          </p:nvSpPr>
          <p:spPr bwMode="auto">
            <a:xfrm>
              <a:off x="3127462" y="5754595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25"/>
            <p:cNvSpPr>
              <a:spLocks noChangeShapeType="1"/>
            </p:cNvSpPr>
            <p:nvPr/>
          </p:nvSpPr>
          <p:spPr bwMode="auto">
            <a:xfrm>
              <a:off x="4496839" y="5771311"/>
              <a:ext cx="19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325"/>
            <p:cNvSpPr>
              <a:spLocks noChangeShapeType="1"/>
            </p:cNvSpPr>
            <p:nvPr/>
          </p:nvSpPr>
          <p:spPr bwMode="auto">
            <a:xfrm>
              <a:off x="4837961" y="5769497"/>
              <a:ext cx="19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325"/>
            <p:cNvSpPr>
              <a:spLocks noChangeShapeType="1"/>
            </p:cNvSpPr>
            <p:nvPr/>
          </p:nvSpPr>
          <p:spPr bwMode="auto">
            <a:xfrm>
              <a:off x="3613728" y="5383538"/>
              <a:ext cx="19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325"/>
            <p:cNvSpPr>
              <a:spLocks noChangeShapeType="1"/>
            </p:cNvSpPr>
            <p:nvPr/>
          </p:nvSpPr>
          <p:spPr bwMode="auto">
            <a:xfrm>
              <a:off x="3125534" y="5379522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325"/>
            <p:cNvSpPr>
              <a:spLocks noChangeShapeType="1"/>
            </p:cNvSpPr>
            <p:nvPr/>
          </p:nvSpPr>
          <p:spPr bwMode="auto">
            <a:xfrm>
              <a:off x="5234943" y="5383538"/>
              <a:ext cx="19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325"/>
            <p:cNvSpPr>
              <a:spLocks noChangeShapeType="1"/>
            </p:cNvSpPr>
            <p:nvPr/>
          </p:nvSpPr>
          <p:spPr bwMode="auto">
            <a:xfrm>
              <a:off x="4746749" y="5379522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7596336" y="4653136"/>
            <a:ext cx="1368152" cy="1279121"/>
            <a:chOff x="2123728" y="1933161"/>
            <a:chExt cx="1368152" cy="1279121"/>
          </a:xfrm>
        </p:grpSpPr>
        <p:grpSp>
          <p:nvGrpSpPr>
            <p:cNvPr id="158" name="Group 371"/>
            <p:cNvGrpSpPr>
              <a:grpSpLocks/>
            </p:cNvGrpSpPr>
            <p:nvPr/>
          </p:nvGrpSpPr>
          <p:grpSpPr bwMode="auto">
            <a:xfrm>
              <a:off x="2529255" y="1933161"/>
              <a:ext cx="287338" cy="287338"/>
              <a:chOff x="4332" y="2614"/>
              <a:chExt cx="181" cy="181"/>
            </a:xfrm>
          </p:grpSpPr>
          <p:sp>
            <p:nvSpPr>
              <p:cNvPr id="180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600" b="1" u="none" dirty="0">
                    <a:latin typeface="宋体" pitchFamily="2" charset="-122"/>
                  </a:rPr>
                  <a:t>Y</a:t>
                </a:r>
                <a:r>
                  <a:rPr lang="en-US" altLang="zh-CN" sz="16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81" name="Line 373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9" name="Text Box 381"/>
            <p:cNvSpPr txBox="1">
              <a:spLocks noChangeArrowheads="1"/>
            </p:cNvSpPr>
            <p:nvPr/>
          </p:nvSpPr>
          <p:spPr bwMode="auto">
            <a:xfrm>
              <a:off x="2195736" y="2419351"/>
              <a:ext cx="504603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60" name="Oval 382"/>
            <p:cNvSpPr>
              <a:spLocks noChangeArrowheads="1"/>
            </p:cNvSpPr>
            <p:nvPr/>
          </p:nvSpPr>
          <p:spPr bwMode="auto">
            <a:xfrm>
              <a:off x="2446338" y="2635251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383"/>
            <p:cNvSpPr>
              <a:spLocks noChangeShapeType="1"/>
            </p:cNvSpPr>
            <p:nvPr/>
          </p:nvSpPr>
          <p:spPr bwMode="auto">
            <a:xfrm>
              <a:off x="2267744" y="2205038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84"/>
            <p:cNvSpPr>
              <a:spLocks noChangeShapeType="1"/>
            </p:cNvSpPr>
            <p:nvPr/>
          </p:nvSpPr>
          <p:spPr bwMode="auto">
            <a:xfrm>
              <a:off x="2627313" y="2205038"/>
              <a:ext cx="0" cy="1412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Oval 385"/>
            <p:cNvSpPr>
              <a:spLocks noChangeArrowheads="1"/>
            </p:cNvSpPr>
            <p:nvPr/>
          </p:nvSpPr>
          <p:spPr bwMode="auto">
            <a:xfrm>
              <a:off x="2235086" y="2341563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Text Box 386"/>
            <p:cNvSpPr txBox="1">
              <a:spLocks noChangeArrowheads="1"/>
            </p:cNvSpPr>
            <p:nvPr/>
          </p:nvSpPr>
          <p:spPr bwMode="auto">
            <a:xfrm>
              <a:off x="2989288" y="2419351"/>
              <a:ext cx="254001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165" name="Oval 387"/>
            <p:cNvSpPr>
              <a:spLocks noChangeArrowheads="1"/>
            </p:cNvSpPr>
            <p:nvPr/>
          </p:nvSpPr>
          <p:spPr bwMode="auto">
            <a:xfrm>
              <a:off x="3095378" y="2635251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388"/>
            <p:cNvSpPr>
              <a:spLocks noChangeShapeType="1"/>
            </p:cNvSpPr>
            <p:nvPr/>
          </p:nvSpPr>
          <p:spPr bwMode="auto">
            <a:xfrm>
              <a:off x="3131716" y="2277268"/>
              <a:ext cx="1588" cy="14366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09"/>
            <p:cNvSpPr>
              <a:spLocks noChangeShapeType="1"/>
            </p:cNvSpPr>
            <p:nvPr/>
          </p:nvSpPr>
          <p:spPr bwMode="auto">
            <a:xfrm flipV="1">
              <a:off x="2845272" y="2277267"/>
              <a:ext cx="0" cy="50366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10"/>
            <p:cNvSpPr>
              <a:spLocks noChangeShapeType="1"/>
            </p:cNvSpPr>
            <p:nvPr/>
          </p:nvSpPr>
          <p:spPr bwMode="auto">
            <a:xfrm>
              <a:off x="2843808" y="2276872"/>
              <a:ext cx="28870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Oval 468"/>
            <p:cNvSpPr>
              <a:spLocks noChangeArrowheads="1"/>
            </p:cNvSpPr>
            <p:nvPr/>
          </p:nvSpPr>
          <p:spPr bwMode="auto">
            <a:xfrm>
              <a:off x="2592388" y="2346326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Line 409"/>
            <p:cNvSpPr>
              <a:spLocks noChangeShapeType="1"/>
            </p:cNvSpPr>
            <p:nvPr/>
          </p:nvSpPr>
          <p:spPr bwMode="auto">
            <a:xfrm>
              <a:off x="2482851" y="2780928"/>
              <a:ext cx="36242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64"/>
            <p:cNvSpPr>
              <a:spLocks noChangeShapeType="1"/>
            </p:cNvSpPr>
            <p:nvPr/>
          </p:nvSpPr>
          <p:spPr bwMode="auto">
            <a:xfrm>
              <a:off x="2482851" y="2708276"/>
              <a:ext cx="794" cy="25161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64"/>
            <p:cNvSpPr>
              <a:spLocks noChangeShapeType="1"/>
            </p:cNvSpPr>
            <p:nvPr/>
          </p:nvSpPr>
          <p:spPr bwMode="auto">
            <a:xfrm flipH="1">
              <a:off x="3131716" y="2708920"/>
              <a:ext cx="124" cy="2509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Text Box 322"/>
            <p:cNvSpPr txBox="1">
              <a:spLocks noChangeArrowheads="1"/>
            </p:cNvSpPr>
            <p:nvPr/>
          </p:nvSpPr>
          <p:spPr bwMode="auto">
            <a:xfrm>
              <a:off x="2195736" y="1988964"/>
              <a:ext cx="323627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A</a:t>
              </a:r>
              <a:r>
                <a:rPr lang="en-US" altLang="zh-CN" sz="1600" b="1" u="none" baseline="-18000" dirty="0">
                  <a:latin typeface="宋体" pitchFamily="2" charset="-122"/>
                </a:rPr>
                <a:t>11</a:t>
              </a:r>
            </a:p>
          </p:txBody>
        </p:sp>
        <p:grpSp>
          <p:nvGrpSpPr>
            <p:cNvPr id="174" name="Group 371"/>
            <p:cNvGrpSpPr>
              <a:grpSpLocks/>
            </p:cNvGrpSpPr>
            <p:nvPr/>
          </p:nvGrpSpPr>
          <p:grpSpPr bwMode="auto">
            <a:xfrm>
              <a:off x="2123728" y="2924944"/>
              <a:ext cx="620714" cy="287338"/>
              <a:chOff x="4332" y="2614"/>
              <a:chExt cx="391" cy="181"/>
            </a:xfrm>
          </p:grpSpPr>
          <p:sp>
            <p:nvSpPr>
              <p:cNvPr id="178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39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600" b="1" u="none" dirty="0">
                    <a:latin typeface="宋体" pitchFamily="2" charset="-122"/>
                  </a:rPr>
                  <a:t>CS</a:t>
                </a:r>
                <a:r>
                  <a:rPr lang="en-US" altLang="zh-CN" sz="1600" b="1" u="none" baseline="-18000" dirty="0">
                    <a:latin typeface="宋体" pitchFamily="2" charset="-122"/>
                  </a:rPr>
                  <a:t>0#ROM</a:t>
                </a:r>
              </a:p>
            </p:txBody>
          </p:sp>
          <p:sp>
            <p:nvSpPr>
              <p:cNvPr id="179" name="Line 373"/>
              <p:cNvSpPr>
                <a:spLocks noChangeShapeType="1"/>
              </p:cNvSpPr>
              <p:nvPr/>
            </p:nvSpPr>
            <p:spPr bwMode="auto">
              <a:xfrm>
                <a:off x="4350" y="2645"/>
                <a:ext cx="3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175" name="Group 371"/>
            <p:cNvGrpSpPr>
              <a:grpSpLocks/>
            </p:cNvGrpSpPr>
            <p:nvPr/>
          </p:nvGrpSpPr>
          <p:grpSpPr bwMode="auto">
            <a:xfrm>
              <a:off x="2871166" y="2924944"/>
              <a:ext cx="620714" cy="287338"/>
              <a:chOff x="4332" y="2614"/>
              <a:chExt cx="391" cy="181"/>
            </a:xfrm>
          </p:grpSpPr>
          <p:sp>
            <p:nvSpPr>
              <p:cNvPr id="176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39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600" b="1" u="none" dirty="0">
                    <a:latin typeface="宋体" pitchFamily="2" charset="-122"/>
                  </a:rPr>
                  <a:t>CS</a:t>
                </a:r>
                <a:r>
                  <a:rPr lang="en-US" altLang="zh-CN" sz="1600" b="1" u="none" baseline="-18000" dirty="0">
                    <a:latin typeface="宋体" pitchFamily="2" charset="-122"/>
                  </a:rPr>
                  <a:t>1#ROM</a:t>
                </a:r>
              </a:p>
            </p:txBody>
          </p:sp>
          <p:sp>
            <p:nvSpPr>
              <p:cNvPr id="177" name="Line 373"/>
              <p:cNvSpPr>
                <a:spLocks noChangeShapeType="1"/>
              </p:cNvSpPr>
              <p:nvPr/>
            </p:nvSpPr>
            <p:spPr bwMode="auto">
              <a:xfrm>
                <a:off x="4350" y="2645"/>
                <a:ext cx="3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71600" y="4691608"/>
            <a:ext cx="5506865" cy="400110"/>
            <a:chOff x="1187623" y="4691608"/>
            <a:chExt cx="5506865" cy="400110"/>
          </a:xfrm>
        </p:grpSpPr>
        <p:sp>
          <p:nvSpPr>
            <p:cNvPr id="156" name="Text Box 77"/>
            <p:cNvSpPr txBox="1">
              <a:spLocks noChangeArrowheads="1"/>
            </p:cNvSpPr>
            <p:nvPr/>
          </p:nvSpPr>
          <p:spPr bwMode="auto">
            <a:xfrm>
              <a:off x="1187623" y="4691608"/>
              <a:ext cx="5506865" cy="40011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 anchor="ctr" anchorCtr="0">
              <a:spAutoFit/>
            </a:bodyPr>
            <a:lstStyle/>
            <a:p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思考①：</a:t>
              </a:r>
              <a:r>
                <a:rPr lang="en-US" altLang="zh-CN" sz="2000" b="1" u="none" dirty="0">
                  <a:latin typeface="宋体" pitchFamily="2" charset="-122"/>
                </a:rPr>
                <a:t>ROM</a:t>
              </a:r>
              <a:r>
                <a:rPr lang="en-US" altLang="zh-CN" sz="2000" b="1" u="none" baseline="-25000" dirty="0">
                  <a:latin typeface="宋体" pitchFamily="2" charset="-122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CS</a:t>
              </a:r>
              <a:r>
                <a:rPr lang="zh-CN" altLang="en-US" sz="2000" b="1" u="none" dirty="0">
                  <a:latin typeface="宋体" pitchFamily="2" charset="-122"/>
                </a:rPr>
                <a:t>线的有效逻辑可以如右图吗</a:t>
              </a:r>
              <a:r>
                <a:rPr lang="zh-CN" altLang="en-US" sz="2000" b="1" u="none" dirty="0">
                  <a:latin typeface="+mn-ea"/>
                </a:rPr>
                <a:t>？</a:t>
              </a:r>
              <a:endParaRPr lang="en-US" altLang="zh-CN" sz="2000" b="1" u="none" dirty="0">
                <a:latin typeface="+mn-ea"/>
              </a:endParaRPr>
            </a:p>
          </p:txBody>
        </p:sp>
        <p:sp>
          <p:nvSpPr>
            <p:cNvPr id="182" name="Line 325"/>
            <p:cNvSpPr>
              <a:spLocks noChangeShapeType="1"/>
            </p:cNvSpPr>
            <p:nvPr/>
          </p:nvSpPr>
          <p:spPr bwMode="auto">
            <a:xfrm>
              <a:off x="2794747" y="4790328"/>
              <a:ext cx="23513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71600" y="5189130"/>
            <a:ext cx="6448060" cy="400110"/>
            <a:chOff x="971600" y="5189130"/>
            <a:chExt cx="6448060" cy="400110"/>
          </a:xfrm>
        </p:grpSpPr>
        <p:sp>
          <p:nvSpPr>
            <p:cNvPr id="151" name="Text Box 77"/>
            <p:cNvSpPr txBox="1">
              <a:spLocks noChangeArrowheads="1"/>
            </p:cNvSpPr>
            <p:nvPr/>
          </p:nvSpPr>
          <p:spPr bwMode="auto">
            <a:xfrm>
              <a:off x="971600" y="5189130"/>
              <a:ext cx="6448060" cy="40011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 anchor="ctr" anchorCtr="0">
              <a:spAutoFit/>
            </a:bodyPr>
            <a:lstStyle/>
            <a:p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思考②：</a:t>
              </a:r>
              <a:r>
                <a:rPr lang="zh-CN" altLang="en-US" sz="2000" b="1" u="none" dirty="0">
                  <a:latin typeface="+mn-ea"/>
                </a:rPr>
                <a:t>用</a:t>
              </a:r>
              <a:r>
                <a:rPr lang="en-US" altLang="zh-CN" sz="2000" b="1" u="none" dirty="0">
                  <a:latin typeface="+mn-ea"/>
                </a:rPr>
                <a:t>3:8</a:t>
              </a:r>
              <a:r>
                <a:rPr lang="zh-CN" altLang="en-US" sz="2000" b="1" u="none" dirty="0">
                  <a:latin typeface="+mn-ea"/>
                </a:rPr>
                <a:t>译码器实现时，各芯片的</a:t>
              </a:r>
              <a:r>
                <a:rPr lang="en-US" altLang="zh-CN" sz="2000" b="1" u="none" dirty="0">
                  <a:latin typeface="+mn-ea"/>
                </a:rPr>
                <a:t>CS</a:t>
              </a:r>
              <a:r>
                <a:rPr lang="zh-CN" altLang="en-US" sz="2000" b="1" u="none" dirty="0">
                  <a:latin typeface="+mn-ea"/>
                </a:rPr>
                <a:t>线如何连接？</a:t>
              </a:r>
              <a:endParaRPr lang="en-US" altLang="zh-CN" sz="2000" b="1" u="none" dirty="0">
                <a:latin typeface="+mn-ea"/>
              </a:endParaRPr>
            </a:p>
          </p:txBody>
        </p:sp>
        <p:sp>
          <p:nvSpPr>
            <p:cNvPr id="183" name="Line 325"/>
            <p:cNvSpPr>
              <a:spLocks noChangeShapeType="1"/>
            </p:cNvSpPr>
            <p:nvPr/>
          </p:nvSpPr>
          <p:spPr bwMode="auto">
            <a:xfrm>
              <a:off x="5547454" y="5290322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762B-1201-4EBA-A120-C0B41B94483E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79388" y="431453"/>
            <a:ext cx="885710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+mn-ea"/>
                <a:ea typeface="+mn-ea"/>
              </a:rPr>
              <a:t>   ⑷</a:t>
            </a:r>
            <a:r>
              <a:rPr lang="zh-CN" altLang="en-US" b="1" u="none" dirty="0">
                <a:latin typeface="+mn-ea"/>
                <a:ea typeface="+mn-ea"/>
              </a:rPr>
              <a:t>主存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与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的连接图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none" dirty="0">
                <a:latin typeface="+mn-ea"/>
                <a:ea typeface="+mn-ea"/>
              </a:rPr>
              <a:t>假设主存地址从</a:t>
            </a:r>
            <a:r>
              <a:rPr lang="en-US" altLang="zh-CN" b="1" u="none" dirty="0">
                <a:latin typeface="+mn-ea"/>
                <a:ea typeface="+mn-ea"/>
              </a:rPr>
              <a:t>0</a:t>
            </a:r>
            <a:r>
              <a:rPr lang="zh-CN" altLang="en-US" b="1" u="none" dirty="0">
                <a:latin typeface="+mn-ea"/>
                <a:ea typeface="+mn-ea"/>
              </a:rPr>
              <a:t>开始</a:t>
            </a:r>
          </a:p>
        </p:txBody>
      </p:sp>
      <p:sp>
        <p:nvSpPr>
          <p:cNvPr id="454774" name="Text Box 118"/>
          <p:cNvSpPr txBox="1">
            <a:spLocks noChangeArrowheads="1"/>
          </p:cNvSpPr>
          <p:nvPr/>
        </p:nvSpPr>
        <p:spPr bwMode="auto">
          <a:xfrm>
            <a:off x="179388" y="3732128"/>
            <a:ext cx="87852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某</a:t>
            </a:r>
            <a:r>
              <a:rPr lang="en-US" altLang="zh-CN" sz="2200" b="1" u="none" dirty="0">
                <a:latin typeface="宋体" pitchFamily="2" charset="-122"/>
              </a:rPr>
              <a:t>16</a:t>
            </a:r>
            <a:r>
              <a:rPr lang="zh-CN" altLang="en-US" sz="2200" b="1" u="none" dirty="0">
                <a:latin typeface="宋体" pitchFamily="2" charset="-122"/>
              </a:rPr>
              <a:t>位</a:t>
            </a:r>
            <a:r>
              <a:rPr lang="en-US" altLang="zh-CN" sz="2200" b="1" u="none" dirty="0">
                <a:latin typeface="宋体" pitchFamily="2" charset="-122"/>
              </a:rPr>
              <a:t>CPU</a:t>
            </a:r>
            <a:r>
              <a:rPr lang="zh-CN" altLang="en-US" sz="2200" b="1" u="none" dirty="0">
                <a:latin typeface="宋体" pitchFamily="2" charset="-122"/>
              </a:rPr>
              <a:t>的存储器</a:t>
            </a:r>
            <a:r>
              <a:rPr lang="zh-CN" altLang="en-US" sz="2200" b="1" dirty="0">
                <a:latin typeface="宋体" pitchFamily="2" charset="-122"/>
              </a:rPr>
              <a:t>按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字</a:t>
            </a:r>
            <a:r>
              <a:rPr lang="zh-CN" altLang="en-US" sz="2200" b="1" dirty="0">
                <a:latin typeface="宋体" pitchFamily="2" charset="-122"/>
              </a:rPr>
              <a:t>编址</a:t>
            </a:r>
            <a:r>
              <a:rPr lang="zh-CN" altLang="en-US" sz="2200" b="1" u="none" dirty="0">
                <a:latin typeface="宋体" pitchFamily="2" charset="-122"/>
              </a:rPr>
              <a:t>，可寻址空间为</a:t>
            </a:r>
            <a:r>
              <a:rPr lang="en-US" altLang="zh-CN" sz="2200" b="1" u="none" dirty="0">
                <a:latin typeface="宋体" pitchFamily="2" charset="-122"/>
              </a:rPr>
              <a:t>20</a:t>
            </a:r>
            <a:r>
              <a:rPr lang="zh-CN" altLang="en-US" sz="2200" b="1" u="none" dirty="0">
                <a:latin typeface="宋体" pitchFamily="2" charset="-122"/>
              </a:rPr>
              <a:t>位，数据引脚宽度等于存储单元长度。欲配置</a:t>
            </a:r>
            <a:r>
              <a:rPr lang="en-US" altLang="zh-CN" sz="2200" b="1" u="none" dirty="0">
                <a:latin typeface="宋体" pitchFamily="2" charset="-122"/>
              </a:rPr>
              <a:t>512KB</a:t>
            </a:r>
            <a:r>
              <a:rPr lang="zh-CN" altLang="en-US" sz="2200" b="1" u="none" dirty="0">
                <a:latin typeface="宋体" pitchFamily="2" charset="-122"/>
              </a:rPr>
              <a:t>主存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前</a:t>
            </a:r>
            <a:r>
              <a:rPr lang="en-US" altLang="zh-CN" sz="2200" b="1" u="none" dirty="0">
                <a:latin typeface="宋体" pitchFamily="2" charset="-122"/>
              </a:rPr>
              <a:t>128KB</a:t>
            </a:r>
            <a:r>
              <a:rPr lang="zh-CN" altLang="en-US" sz="2200" b="1" u="none" dirty="0">
                <a:latin typeface="宋体" pitchFamily="2" charset="-122"/>
              </a:rPr>
              <a:t>为只读空间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，可用的芯片有</a:t>
            </a:r>
            <a:r>
              <a:rPr lang="en-US" altLang="zh-CN" sz="2200" b="1" u="none" dirty="0">
                <a:latin typeface="宋体" pitchFamily="2" charset="-122"/>
              </a:rPr>
              <a:t>64K×8b ROM</a:t>
            </a:r>
            <a:r>
              <a:rPr lang="zh-CN" altLang="en-US" sz="2200" b="1" u="none" dirty="0">
                <a:latin typeface="宋体" pitchFamily="2" charset="-122"/>
              </a:rPr>
              <a:t>、</a:t>
            </a:r>
            <a:r>
              <a:rPr lang="en-US" altLang="zh-CN" sz="2200" b="1" u="none" dirty="0">
                <a:latin typeface="宋体" pitchFamily="2" charset="-122"/>
              </a:rPr>
              <a:t>64K×16b SRAM</a:t>
            </a:r>
            <a:r>
              <a:rPr lang="zh-CN" altLang="en-US" sz="2200" b="1" u="none" dirty="0">
                <a:latin typeface="宋体" pitchFamily="2" charset="-122"/>
              </a:rPr>
              <a:t>。画出主存中各芯片所占主存的存储空间图，主存内部的连接图，及主存与</a:t>
            </a:r>
            <a:r>
              <a:rPr lang="en-US" altLang="zh-CN" sz="2200" b="1" u="none" dirty="0">
                <a:latin typeface="宋体" pitchFamily="2" charset="-122"/>
              </a:rPr>
              <a:t>CPU</a:t>
            </a:r>
            <a:r>
              <a:rPr lang="zh-CN" altLang="en-US" sz="2200" b="1" u="none" dirty="0">
                <a:latin typeface="宋体" pitchFamily="2" charset="-122"/>
              </a:rPr>
              <a:t>的连接图。</a:t>
            </a:r>
          </a:p>
        </p:txBody>
      </p:sp>
      <p:grpSp>
        <p:nvGrpSpPr>
          <p:cNvPr id="454781" name="Group 125"/>
          <p:cNvGrpSpPr>
            <a:grpSpLocks/>
          </p:cNvGrpSpPr>
          <p:nvPr/>
        </p:nvGrpSpPr>
        <p:grpSpPr bwMode="auto">
          <a:xfrm>
            <a:off x="1115616" y="1052736"/>
            <a:ext cx="5761038" cy="2058988"/>
            <a:chOff x="793" y="527"/>
            <a:chExt cx="3629" cy="1297"/>
          </a:xfrm>
        </p:grpSpPr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1746" y="527"/>
              <a:ext cx="1361" cy="129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773" name="Group 117"/>
            <p:cNvGrpSpPr>
              <a:grpSpLocks/>
            </p:cNvGrpSpPr>
            <p:nvPr/>
          </p:nvGrpSpPr>
          <p:grpSpPr bwMode="auto">
            <a:xfrm>
              <a:off x="3470" y="935"/>
              <a:ext cx="952" cy="889"/>
              <a:chOff x="3470" y="935"/>
              <a:chExt cx="952" cy="889"/>
            </a:xfrm>
          </p:grpSpPr>
          <p:sp>
            <p:nvSpPr>
              <p:cNvPr id="454669" name="Text Box 13"/>
              <p:cNvSpPr txBox="1">
                <a:spLocks noChangeArrowheads="1"/>
              </p:cNvSpPr>
              <p:nvPr/>
            </p:nvSpPr>
            <p:spPr bwMode="auto">
              <a:xfrm>
                <a:off x="3470" y="935"/>
                <a:ext cx="952" cy="889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 dirty="0">
                    <a:latin typeface="宋体" pitchFamily="2" charset="-122"/>
                  </a:rPr>
                  <a:t>       </a:t>
                </a:r>
                <a:r>
                  <a:rPr lang="zh-CN" altLang="en-US" b="1" u="none" dirty="0">
                    <a:latin typeface="宋体" pitchFamily="2" charset="-122"/>
                  </a:rPr>
                  <a:t>主</a:t>
                </a:r>
              </a:p>
              <a:p>
                <a:r>
                  <a:rPr lang="zh-CN" altLang="en-US" b="1" u="none" dirty="0">
                    <a:latin typeface="宋体" pitchFamily="2" charset="-122"/>
                  </a:rPr>
                  <a:t>       存</a:t>
                </a:r>
              </a:p>
            </p:txBody>
          </p:sp>
          <p:grpSp>
            <p:nvGrpSpPr>
              <p:cNvPr id="454670" name="Group 14"/>
              <p:cNvGrpSpPr>
                <a:grpSpLocks/>
              </p:cNvGrpSpPr>
              <p:nvPr/>
            </p:nvGrpSpPr>
            <p:grpSpPr bwMode="auto">
              <a:xfrm>
                <a:off x="3515" y="981"/>
                <a:ext cx="181" cy="181"/>
                <a:chOff x="3198" y="2523"/>
                <a:chExt cx="181" cy="181"/>
              </a:xfrm>
            </p:grpSpPr>
            <p:sp>
              <p:nvSpPr>
                <p:cNvPr id="4546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CS</a:t>
                  </a:r>
                </a:p>
              </p:txBody>
            </p:sp>
            <p:sp>
              <p:nvSpPr>
                <p:cNvPr id="454672" name="Line 16"/>
                <p:cNvSpPr>
                  <a:spLocks noChangeShapeType="1"/>
                </p:cNvSpPr>
                <p:nvPr/>
              </p:nvSpPr>
              <p:spPr bwMode="auto">
                <a:xfrm>
                  <a:off x="3213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673" name="Group 17"/>
              <p:cNvGrpSpPr>
                <a:grpSpLocks/>
              </p:cNvGrpSpPr>
              <p:nvPr/>
            </p:nvGrpSpPr>
            <p:grpSpPr bwMode="auto">
              <a:xfrm>
                <a:off x="3515" y="1312"/>
                <a:ext cx="181" cy="181"/>
                <a:chOff x="3198" y="1448"/>
                <a:chExt cx="181" cy="181"/>
              </a:xfrm>
            </p:grpSpPr>
            <p:sp>
              <p:nvSpPr>
                <p:cNvPr id="454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98" y="1448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 dirty="0">
                      <a:latin typeface="宋体" pitchFamily="2" charset="-122"/>
                    </a:rPr>
                    <a:t>WE</a:t>
                  </a:r>
                </a:p>
              </p:txBody>
            </p:sp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>
                  <a:off x="3200" y="1475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69" name="Text Box 113"/>
              <p:cNvSpPr txBox="1">
                <a:spLocks noChangeArrowheads="1"/>
              </p:cNvSpPr>
              <p:nvPr/>
            </p:nvSpPr>
            <p:spPr bwMode="auto">
              <a:xfrm>
                <a:off x="3515" y="1480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13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0" name="Text Box 114"/>
              <p:cNvSpPr txBox="1">
                <a:spLocks noChangeArrowheads="1"/>
              </p:cNvSpPr>
              <p:nvPr/>
            </p:nvSpPr>
            <p:spPr bwMode="auto">
              <a:xfrm>
                <a:off x="3515" y="166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7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</p:grpSp>
        <p:grpSp>
          <p:nvGrpSpPr>
            <p:cNvPr id="454778" name="Group 122"/>
            <p:cNvGrpSpPr>
              <a:grpSpLocks/>
            </p:cNvGrpSpPr>
            <p:nvPr/>
          </p:nvGrpSpPr>
          <p:grpSpPr bwMode="auto">
            <a:xfrm>
              <a:off x="793" y="527"/>
              <a:ext cx="772" cy="1297"/>
              <a:chOff x="793" y="527"/>
              <a:chExt cx="772" cy="1297"/>
            </a:xfrm>
          </p:grpSpPr>
          <p:sp>
            <p:nvSpPr>
              <p:cNvPr id="454703" name="Text Box 47"/>
              <p:cNvSpPr txBox="1">
                <a:spLocks noChangeArrowheads="1"/>
              </p:cNvSpPr>
              <p:nvPr/>
            </p:nvSpPr>
            <p:spPr bwMode="auto">
              <a:xfrm>
                <a:off x="793" y="527"/>
                <a:ext cx="772" cy="1297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 dirty="0">
                    <a:latin typeface="宋体" pitchFamily="2" charset="-122"/>
                  </a:rPr>
                  <a:t> CPU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54706" name="Text Box 50"/>
              <p:cNvSpPr txBox="1">
                <a:spLocks noChangeArrowheads="1"/>
              </p:cNvSpPr>
              <p:nvPr/>
            </p:nvSpPr>
            <p:spPr bwMode="auto">
              <a:xfrm>
                <a:off x="1338" y="1298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14</a:t>
                </a:r>
              </a:p>
            </p:txBody>
          </p:sp>
          <p:sp>
            <p:nvSpPr>
              <p:cNvPr id="454707" name="Text Box 51"/>
              <p:cNvSpPr txBox="1">
                <a:spLocks noChangeArrowheads="1"/>
              </p:cNvSpPr>
              <p:nvPr/>
            </p:nvSpPr>
            <p:spPr bwMode="auto">
              <a:xfrm>
                <a:off x="1338" y="1162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15</a:t>
                </a:r>
              </a:p>
            </p:txBody>
          </p:sp>
          <p:sp>
            <p:nvSpPr>
              <p:cNvPr id="454709" name="Text Box 53"/>
              <p:cNvSpPr txBox="1">
                <a:spLocks noChangeArrowheads="1"/>
              </p:cNvSpPr>
              <p:nvPr/>
            </p:nvSpPr>
            <p:spPr bwMode="auto">
              <a:xfrm>
                <a:off x="1066" y="1480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13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10" name="Group 54"/>
              <p:cNvGrpSpPr>
                <a:grpSpLocks/>
              </p:cNvGrpSpPr>
              <p:nvPr/>
            </p:nvGrpSpPr>
            <p:grpSpPr bwMode="auto">
              <a:xfrm>
                <a:off x="1340" y="754"/>
                <a:ext cx="181" cy="181"/>
                <a:chOff x="3198" y="2523"/>
                <a:chExt cx="181" cy="181"/>
              </a:xfrm>
            </p:grpSpPr>
            <p:sp>
              <p:nvSpPr>
                <p:cNvPr id="4547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RD</a:t>
                  </a:r>
                </a:p>
              </p:txBody>
            </p:sp>
            <p:sp>
              <p:nvSpPr>
                <p:cNvPr id="454712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713" name="Group 57"/>
              <p:cNvGrpSpPr>
                <a:grpSpLocks/>
              </p:cNvGrpSpPr>
              <p:nvPr/>
            </p:nvGrpSpPr>
            <p:grpSpPr bwMode="auto">
              <a:xfrm>
                <a:off x="1340" y="935"/>
                <a:ext cx="181" cy="181"/>
                <a:chOff x="3198" y="2523"/>
                <a:chExt cx="181" cy="181"/>
              </a:xfrm>
            </p:grpSpPr>
            <p:sp>
              <p:nvSpPr>
                <p:cNvPr id="4547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WR</a:t>
                  </a:r>
                </a:p>
              </p:txBody>
            </p:sp>
            <p:sp>
              <p:nvSpPr>
                <p:cNvPr id="454715" name="Line 59"/>
                <p:cNvSpPr>
                  <a:spLocks noChangeShapeType="1"/>
                </p:cNvSpPr>
                <p:nvPr/>
              </p:nvSpPr>
              <p:spPr bwMode="auto">
                <a:xfrm>
                  <a:off x="3206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19" name="Text Box 63"/>
              <p:cNvSpPr txBox="1">
                <a:spLocks noChangeArrowheads="1"/>
              </p:cNvSpPr>
              <p:nvPr/>
            </p:nvSpPr>
            <p:spPr bwMode="auto">
              <a:xfrm>
                <a:off x="1112" y="166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7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75" name="Group 119"/>
              <p:cNvGrpSpPr>
                <a:grpSpLocks/>
              </p:cNvGrpSpPr>
              <p:nvPr/>
            </p:nvGrpSpPr>
            <p:grpSpPr bwMode="auto">
              <a:xfrm>
                <a:off x="1156" y="574"/>
                <a:ext cx="363" cy="135"/>
                <a:chOff x="657" y="3067"/>
                <a:chExt cx="363" cy="135"/>
              </a:xfrm>
            </p:grpSpPr>
            <p:sp>
              <p:nvSpPr>
                <p:cNvPr id="45477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657" y="3067"/>
                  <a:ext cx="363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/>
                  <a:r>
                    <a:rPr lang="en-US" altLang="zh-CN" sz="1800" b="1" u="none">
                      <a:latin typeface="宋体" pitchFamily="2" charset="-122"/>
                    </a:rPr>
                    <a:t>IO/M</a:t>
                  </a:r>
                </a:p>
              </p:txBody>
            </p:sp>
            <p:sp>
              <p:nvSpPr>
                <p:cNvPr id="45477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914" y="3073"/>
                  <a:ext cx="7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4779" name="Text Box 123"/>
          <p:cNvSpPr txBox="1">
            <a:spLocks noChangeArrowheads="1"/>
          </p:cNvSpPr>
          <p:nvPr/>
        </p:nvSpPr>
        <p:spPr bwMode="auto">
          <a:xfrm>
            <a:off x="179388" y="561602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引子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不改变</a:t>
            </a:r>
            <a:r>
              <a:rPr lang="zh-CN" altLang="en-US" b="1" u="none" dirty="0">
                <a:latin typeface="宋体" pitchFamily="2" charset="-122"/>
              </a:rPr>
              <a:t>连接电路时，如何实现主存容量的可配置？</a:t>
            </a:r>
          </a:p>
        </p:txBody>
      </p:sp>
      <p:grpSp>
        <p:nvGrpSpPr>
          <p:cNvPr id="454809" name="Group 153"/>
          <p:cNvGrpSpPr>
            <a:grpSpLocks/>
          </p:cNvGrpSpPr>
          <p:nvPr/>
        </p:nvGrpSpPr>
        <p:grpSpPr bwMode="auto">
          <a:xfrm>
            <a:off x="2844404" y="1772815"/>
            <a:ext cx="2522538" cy="720725"/>
            <a:chOff x="1882" y="1026"/>
            <a:chExt cx="1589" cy="454"/>
          </a:xfrm>
        </p:grpSpPr>
        <p:sp>
          <p:nvSpPr>
            <p:cNvPr id="454789" name="Line 133"/>
            <p:cNvSpPr>
              <a:spLocks noChangeShapeType="1"/>
            </p:cNvSpPr>
            <p:nvPr/>
          </p:nvSpPr>
          <p:spPr bwMode="auto">
            <a:xfrm>
              <a:off x="1882" y="1026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4" name="Line 138"/>
            <p:cNvSpPr>
              <a:spLocks noChangeShapeType="1"/>
            </p:cNvSpPr>
            <p:nvPr/>
          </p:nvSpPr>
          <p:spPr bwMode="auto">
            <a:xfrm flipV="1">
              <a:off x="1882" y="1480"/>
              <a:ext cx="158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08" name="Group 152"/>
          <p:cNvGrpSpPr>
            <a:grpSpLocks/>
          </p:cNvGrpSpPr>
          <p:nvPr/>
        </p:nvGrpSpPr>
        <p:grpSpPr bwMode="auto">
          <a:xfrm>
            <a:off x="2341166" y="1341363"/>
            <a:ext cx="3024188" cy="1079500"/>
            <a:chOff x="1565" y="754"/>
            <a:chExt cx="1905" cy="680"/>
          </a:xfrm>
        </p:grpSpPr>
        <p:sp>
          <p:nvSpPr>
            <p:cNvPr id="454783" name="Text Box 127"/>
            <p:cNvSpPr txBox="1">
              <a:spLocks noChangeArrowheads="1"/>
            </p:cNvSpPr>
            <p:nvPr/>
          </p:nvSpPr>
          <p:spPr bwMode="auto">
            <a:xfrm>
              <a:off x="2789" y="754"/>
              <a:ext cx="182" cy="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85" name="Line 129"/>
            <p:cNvSpPr>
              <a:spLocks noChangeShapeType="1"/>
            </p:cNvSpPr>
            <p:nvPr/>
          </p:nvSpPr>
          <p:spPr bwMode="auto">
            <a:xfrm flipV="1">
              <a:off x="1565" y="1253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8" name="Line 142"/>
            <p:cNvSpPr>
              <a:spLocks noChangeShapeType="1"/>
            </p:cNvSpPr>
            <p:nvPr/>
          </p:nvSpPr>
          <p:spPr bwMode="auto">
            <a:xfrm flipV="1">
              <a:off x="1565" y="1389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9" name="Oval 143"/>
            <p:cNvSpPr>
              <a:spLocks noChangeArrowheads="1"/>
            </p:cNvSpPr>
            <p:nvPr/>
          </p:nvSpPr>
          <p:spPr bwMode="auto">
            <a:xfrm>
              <a:off x="2743" y="123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0" name="Oval 144"/>
            <p:cNvSpPr>
              <a:spLocks noChangeArrowheads="1"/>
            </p:cNvSpPr>
            <p:nvPr/>
          </p:nvSpPr>
          <p:spPr bwMode="auto">
            <a:xfrm>
              <a:off x="2740" y="1368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1" name="Oval 145"/>
            <p:cNvSpPr>
              <a:spLocks noChangeArrowheads="1"/>
            </p:cNvSpPr>
            <p:nvPr/>
          </p:nvSpPr>
          <p:spPr bwMode="auto">
            <a:xfrm>
              <a:off x="2970" y="1093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2" name="Line 146"/>
            <p:cNvSpPr>
              <a:spLocks noChangeShapeType="1"/>
            </p:cNvSpPr>
            <p:nvPr/>
          </p:nvSpPr>
          <p:spPr bwMode="auto">
            <a:xfrm flipV="1">
              <a:off x="3016" y="1117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4806" name="Line 150"/>
          <p:cNvSpPr>
            <a:spLocks noChangeShapeType="1"/>
          </p:cNvSpPr>
          <p:nvPr/>
        </p:nvSpPr>
        <p:spPr bwMode="auto">
          <a:xfrm flipV="1">
            <a:off x="2341166" y="2708920"/>
            <a:ext cx="3024188" cy="0"/>
          </a:xfrm>
          <a:prstGeom prst="line">
            <a:avLst/>
          </a:prstGeom>
          <a:noFill/>
          <a:ln w="38100" cmpd="dbl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4826" name="AutoShape 17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334883" y="1125463"/>
            <a:ext cx="1949386" cy="719137"/>
            <a:chOff x="2576557" y="981447"/>
            <a:chExt cx="1949386" cy="719137"/>
          </a:xfrm>
        </p:grpSpPr>
        <p:sp>
          <p:nvSpPr>
            <p:cNvPr id="454786" name="Text Box 130"/>
            <p:cNvSpPr txBox="1">
              <a:spLocks noChangeArrowheads="1"/>
            </p:cNvSpPr>
            <p:nvPr/>
          </p:nvSpPr>
          <p:spPr bwMode="auto">
            <a:xfrm>
              <a:off x="3301980" y="1268784"/>
              <a:ext cx="288925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454787" name="Line 131"/>
            <p:cNvSpPr>
              <a:spLocks noChangeShapeType="1"/>
            </p:cNvSpPr>
            <p:nvPr/>
          </p:nvSpPr>
          <p:spPr bwMode="auto">
            <a:xfrm flipV="1">
              <a:off x="2582842" y="1341809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0" name="Line 134"/>
            <p:cNvSpPr>
              <a:spLocks noChangeShapeType="1"/>
            </p:cNvSpPr>
            <p:nvPr/>
          </p:nvSpPr>
          <p:spPr bwMode="auto">
            <a:xfrm flipV="1">
              <a:off x="3590905" y="148468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1" name="Text Box 135"/>
            <p:cNvSpPr txBox="1">
              <a:spLocks noChangeArrowheads="1"/>
            </p:cNvSpPr>
            <p:nvPr/>
          </p:nvSpPr>
          <p:spPr bwMode="auto">
            <a:xfrm>
              <a:off x="3806805" y="981447"/>
              <a:ext cx="288925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92" name="Line 136"/>
            <p:cNvSpPr>
              <a:spLocks noChangeShapeType="1"/>
            </p:cNvSpPr>
            <p:nvPr/>
          </p:nvSpPr>
          <p:spPr bwMode="auto">
            <a:xfrm flipV="1">
              <a:off x="2582842" y="1052884"/>
              <a:ext cx="11509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3" name="Oval 137"/>
            <p:cNvSpPr>
              <a:spLocks noChangeArrowheads="1"/>
            </p:cNvSpPr>
            <p:nvPr/>
          </p:nvSpPr>
          <p:spPr bwMode="auto">
            <a:xfrm>
              <a:off x="3733780" y="1014784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95" name="Line 139"/>
            <p:cNvSpPr>
              <a:spLocks noChangeShapeType="1"/>
            </p:cNvSpPr>
            <p:nvPr/>
          </p:nvSpPr>
          <p:spPr bwMode="auto">
            <a:xfrm flipV="1">
              <a:off x="4094143" y="1268784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2"/>
            <p:cNvSpPr>
              <a:spLocks noChangeShapeType="1"/>
            </p:cNvSpPr>
            <p:nvPr/>
          </p:nvSpPr>
          <p:spPr bwMode="auto">
            <a:xfrm flipV="1">
              <a:off x="2576557" y="1628800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38734" y="1055586"/>
            <a:ext cx="3221698" cy="357190"/>
            <a:chOff x="5238734" y="908422"/>
            <a:chExt cx="3221698" cy="357190"/>
          </a:xfrm>
        </p:grpSpPr>
        <p:sp>
          <p:nvSpPr>
            <p:cNvPr id="79" name="Text Box 237"/>
            <p:cNvSpPr txBox="1">
              <a:spLocks noChangeArrowheads="1"/>
            </p:cNvSpPr>
            <p:nvPr/>
          </p:nvSpPr>
          <p:spPr bwMode="auto">
            <a:xfrm>
              <a:off x="5238734" y="908422"/>
              <a:ext cx="3221698" cy="35719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54000" rIns="18000" bIns="10800" anchor="ctr" anchorCtr="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CS</a:t>
              </a:r>
              <a:r>
                <a:rPr lang="zh-CN" altLang="en-US" sz="1800" b="1" u="none" dirty="0">
                  <a:latin typeface="宋体" pitchFamily="2" charset="-122"/>
                </a:rPr>
                <a:t>＝</a:t>
              </a:r>
              <a:r>
                <a:rPr lang="en-US" altLang="zh-CN" sz="1800" b="1" u="none" dirty="0">
                  <a:latin typeface="宋体" pitchFamily="2" charset="-122"/>
                </a:rPr>
                <a:t>((RD⊕WR)</a:t>
              </a:r>
              <a:r>
                <a:rPr lang="en-US" altLang="zh-CN" sz="1800" b="1" u="none" dirty="0">
                  <a:latin typeface="宋体"/>
                  <a:ea typeface="宋体"/>
                </a:rPr>
                <a:t>•</a:t>
              </a:r>
              <a:r>
                <a:rPr lang="en-US" altLang="zh-CN" sz="1800" b="1" u="none" dirty="0">
                  <a:latin typeface="宋体" pitchFamily="2" charset="-122"/>
                </a:rPr>
                <a:t>IO</a:t>
              </a:r>
              <a:r>
                <a:rPr lang="en-US" altLang="zh-CN" sz="1800" b="1" u="none" dirty="0"/>
                <a:t>/</a:t>
              </a:r>
              <a:r>
                <a:rPr lang="en-US" altLang="zh-CN" sz="1800" b="1" u="none" dirty="0">
                  <a:latin typeface="宋体" pitchFamily="2" charset="-122"/>
                </a:rPr>
                <a:t>M)</a:t>
              </a:r>
              <a:r>
                <a:rPr lang="en-US" altLang="zh-CN" sz="1800" b="1" u="none" dirty="0">
                  <a:latin typeface="宋体"/>
                  <a:ea typeface="宋体"/>
                </a:rPr>
                <a:t>•</a:t>
              </a:r>
              <a:r>
                <a:rPr lang="en-US" altLang="zh-CN" sz="1800" b="1" u="none" dirty="0">
                  <a:latin typeface="宋体" pitchFamily="2" charset="-122"/>
                </a:rPr>
                <a:t>(A</a:t>
              </a:r>
              <a:r>
                <a:rPr lang="en-US" altLang="zh-CN" sz="2000" b="1" u="none" baseline="-14000" dirty="0">
                  <a:latin typeface="宋体" pitchFamily="2" charset="-122"/>
                </a:rPr>
                <a:t>15</a:t>
              </a:r>
              <a:r>
                <a:rPr lang="en-US" altLang="zh-CN" sz="1600" b="1" u="none" dirty="0">
                  <a:latin typeface="宋体"/>
                  <a:ea typeface="宋体"/>
                </a:rPr>
                <a:t>•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>
                  <a:latin typeface="宋体" pitchFamily="2" charset="-122"/>
                </a:rPr>
                <a:t>14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5971520" y="997994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7183271" y="1004472"/>
              <a:ext cx="121229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6917784" y="969547"/>
              <a:ext cx="401005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777396" y="928906"/>
              <a:ext cx="2628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5264578" y="995853"/>
              <a:ext cx="221624" cy="298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432407" y="996973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655036" y="980755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044512" y="981549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3" name="AutoShape 331"/>
          <p:cNvSpPr>
            <a:spLocks/>
          </p:cNvSpPr>
          <p:nvPr/>
        </p:nvSpPr>
        <p:spPr bwMode="auto">
          <a:xfrm>
            <a:off x="611560" y="3408092"/>
            <a:ext cx="3244556" cy="324036"/>
          </a:xfrm>
          <a:prstGeom prst="borderCallout2">
            <a:avLst>
              <a:gd name="adj1" fmla="val 49492"/>
              <a:gd name="adj2" fmla="val 100525"/>
              <a:gd name="adj3" fmla="val 50962"/>
              <a:gd name="adj4" fmla="val 105398"/>
              <a:gd name="adj5" fmla="val 126274"/>
              <a:gd name="adj6" fmla="val 119775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 type="none" w="sm" len="med"/>
            <a:tailEnd type="arrow" w="med" len="sm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solidFill>
                  <a:srgbClr val="990099"/>
                </a:solidFill>
                <a:latin typeface="+mn-ea"/>
                <a:ea typeface="+mn-ea"/>
              </a:rPr>
              <a:t>与</a:t>
            </a:r>
            <a:r>
              <a:rPr lang="en-US" altLang="zh-CN" sz="1800" b="1" u="none" dirty="0">
                <a:solidFill>
                  <a:srgbClr val="990099"/>
                </a:solidFill>
                <a:latin typeface="+mn-ea"/>
                <a:ea typeface="+mn-ea"/>
              </a:rPr>
              <a:t>CPU</a:t>
            </a:r>
            <a:r>
              <a:rPr lang="zh-CN" altLang="en-US" sz="1800" b="1" u="none" dirty="0">
                <a:solidFill>
                  <a:srgbClr val="990099"/>
                </a:solidFill>
                <a:latin typeface="+mn-ea"/>
                <a:ea typeface="+mn-ea"/>
              </a:rPr>
              <a:t>相关的字长</a:t>
            </a:r>
            <a:r>
              <a:rPr lang="zh-CN" altLang="en-US" sz="1800" b="1" u="none" dirty="0">
                <a:latin typeface="+mn-ea"/>
                <a:ea typeface="+mn-ea"/>
              </a:rPr>
              <a:t>均指</a:t>
            </a:r>
            <a:r>
              <a:rPr lang="zh-CN" altLang="en-US" sz="1800" b="1" dirty="0">
                <a:latin typeface="+mn-ea"/>
                <a:ea typeface="+mn-ea"/>
              </a:rPr>
              <a:t>机器字长</a:t>
            </a:r>
          </a:p>
        </p:txBody>
      </p:sp>
      <p:sp>
        <p:nvSpPr>
          <p:cNvPr id="74" name="Line 150"/>
          <p:cNvSpPr>
            <a:spLocks noChangeShapeType="1"/>
          </p:cNvSpPr>
          <p:nvPr/>
        </p:nvSpPr>
        <p:spPr bwMode="auto">
          <a:xfrm flipV="1">
            <a:off x="2339900" y="2996952"/>
            <a:ext cx="3024188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triangle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" name="AutoShape 331"/>
          <p:cNvSpPr>
            <a:spLocks/>
          </p:cNvSpPr>
          <p:nvPr/>
        </p:nvSpPr>
        <p:spPr bwMode="auto">
          <a:xfrm>
            <a:off x="5329984" y="3408128"/>
            <a:ext cx="2482376" cy="324000"/>
          </a:xfrm>
          <a:prstGeom prst="borderCallout2">
            <a:avLst>
              <a:gd name="adj1" fmla="val 50505"/>
              <a:gd name="adj2" fmla="val -4"/>
              <a:gd name="adj3" fmla="val 49711"/>
              <a:gd name="adj4" fmla="val -6448"/>
              <a:gd name="adj5" fmla="val 128675"/>
              <a:gd name="adj6" fmla="val -1571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 type="none" w="sm" len="med"/>
            <a:tailEnd type="arrow" w="med" len="sm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solidFill>
                  <a:srgbClr val="990099"/>
                </a:solidFill>
                <a:latin typeface="+mn-ea"/>
                <a:ea typeface="+mn-ea"/>
              </a:rPr>
              <a:t>编址</a:t>
            </a:r>
            <a:r>
              <a:rPr lang="zh-CN" altLang="en-US" sz="1800" b="1" u="none" dirty="0">
                <a:latin typeface="+mn-ea"/>
                <a:ea typeface="+mn-ea"/>
              </a:rPr>
              <a:t>针对</a:t>
            </a:r>
            <a:r>
              <a:rPr lang="zh-CN" altLang="en-US" sz="1800" b="1" dirty="0">
                <a:latin typeface="+mn-ea"/>
                <a:ea typeface="+mn-ea"/>
              </a:rPr>
              <a:t>存储单元</a:t>
            </a:r>
            <a:r>
              <a:rPr lang="zh-CN" altLang="en-US" sz="1800" b="1" u="none" dirty="0">
                <a:latin typeface="+mn-ea"/>
                <a:ea typeface="+mn-ea"/>
              </a:rPr>
              <a:t>进行</a:t>
            </a:r>
          </a:p>
        </p:txBody>
      </p:sp>
      <p:sp>
        <p:nvSpPr>
          <p:cNvPr id="84" name="AutoShape 331"/>
          <p:cNvSpPr>
            <a:spLocks/>
          </p:cNvSpPr>
          <p:nvPr/>
        </p:nvSpPr>
        <p:spPr bwMode="auto">
          <a:xfrm>
            <a:off x="7333726" y="1772816"/>
            <a:ext cx="1558754" cy="720724"/>
          </a:xfrm>
          <a:prstGeom prst="borderCallout2">
            <a:avLst>
              <a:gd name="adj1" fmla="val 50505"/>
              <a:gd name="adj2" fmla="val -4"/>
              <a:gd name="adj3" fmla="val 51353"/>
              <a:gd name="adj4" fmla="val -13511"/>
              <a:gd name="adj5" fmla="val 108973"/>
              <a:gd name="adj6" fmla="val -35143"/>
            </a:avLst>
          </a:prstGeom>
          <a:solidFill>
            <a:srgbClr val="CCFFFF"/>
          </a:solidFill>
          <a:ln w="12700">
            <a:solidFill>
              <a:srgbClr val="FF3399"/>
            </a:solidFill>
            <a:prstDash val="sysDash"/>
            <a:miter lim="800000"/>
            <a:headEnd type="none" w="sm" len="med"/>
            <a:tailEnd type="arrow" w="med" len="sm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连接时</a:t>
            </a:r>
            <a:r>
              <a:rPr lang="zh-CN" altLang="en-US" sz="1800" b="1" u="none" dirty="0">
                <a:solidFill>
                  <a:srgbClr val="FF3399"/>
                </a:solidFill>
                <a:latin typeface="+mn-ea"/>
                <a:ea typeface="+mn-ea"/>
              </a:rPr>
              <a:t>不关心</a:t>
            </a:r>
            <a:r>
              <a:rPr lang="zh-CN" altLang="en-US" sz="1800" b="1" u="none" dirty="0">
                <a:latin typeface="+mn-ea"/>
                <a:ea typeface="+mn-ea"/>
              </a:rPr>
              <a:t>内部组成</a:t>
            </a:r>
            <a:r>
              <a:rPr lang="zh-CN" altLang="en-US" sz="1800" b="1" u="none" dirty="0">
                <a:solidFill>
                  <a:srgbClr val="FF3399"/>
                </a:solidFill>
                <a:latin typeface="+mn-ea"/>
                <a:ea typeface="+mn-ea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5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74" grpId="0"/>
      <p:bldP spid="454779" grpId="0"/>
      <p:bldP spid="454806" grpId="0" animBg="1"/>
      <p:bldP spid="83" grpId="0" animBg="1"/>
      <p:bldP spid="74" grpId="0" animBg="1"/>
      <p:bldP spid="7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EC18-5723-43A6-BCC6-9CC5546969EF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53803" name="Text Box 171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现代计算机的主存子系统组成：    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不考，拓展知识面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453804" name="Text Box 172"/>
          <p:cNvSpPr txBox="1">
            <a:spLocks noChangeArrowheads="1"/>
          </p:cNvSpPr>
          <p:nvPr/>
        </p:nvSpPr>
        <p:spPr bwMode="auto">
          <a:xfrm>
            <a:off x="179388" y="863281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①DRAMC</a:t>
            </a:r>
            <a:r>
              <a:rPr lang="zh-CN" altLang="en-US" b="1" u="none" dirty="0">
                <a:latin typeface="宋体" pitchFamily="2" charset="-122"/>
              </a:rPr>
              <a:t>支持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有限数量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主存模块</a:t>
            </a:r>
            <a:r>
              <a:rPr lang="zh-CN" altLang="en-US" b="1" u="none" dirty="0">
                <a:latin typeface="宋体" pitchFamily="2" charset="-122"/>
              </a:rPr>
              <a:t>       </a:t>
            </a:r>
            <a:r>
              <a:rPr lang="zh-CN" altLang="en-US" sz="1800" b="1" u="none" dirty="0">
                <a:latin typeface="宋体" pitchFamily="2" charset="-122"/>
              </a:rPr>
              <a:t>←</a:t>
            </a:r>
            <a:r>
              <a:rPr lang="en-US" altLang="zh-CN" sz="1800" b="1" u="none" dirty="0">
                <a:latin typeface="+mn-ea"/>
              </a:rPr>
              <a:t>DRAM</a:t>
            </a:r>
            <a:r>
              <a:rPr lang="zh-CN" altLang="en-US" sz="1800" b="1" u="none" dirty="0">
                <a:latin typeface="+mn-ea"/>
              </a:rPr>
              <a:t>字扩展方法所致</a:t>
            </a:r>
            <a:endParaRPr lang="zh-CN" altLang="en-US" sz="1800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u="none" dirty="0">
                <a:latin typeface="宋体" pitchFamily="2" charset="-122"/>
              </a:rPr>
              <a:t>              </a:t>
            </a:r>
            <a:r>
              <a:rPr lang="en-US" altLang="zh-CN" sz="2000" b="1" u="none" dirty="0">
                <a:latin typeface="+mn-ea"/>
                <a:ea typeface="+mn-ea"/>
              </a:rPr>
              <a:t>(</a:t>
            </a:r>
            <a:r>
              <a:rPr lang="zh-CN" altLang="en-US" sz="2000" b="1" u="none" dirty="0">
                <a:latin typeface="+mn-ea"/>
                <a:ea typeface="+mn-ea"/>
              </a:rPr>
              <a:t>≤</a:t>
            </a:r>
            <a:r>
              <a:rPr lang="en-US" altLang="zh-CN" sz="2000" b="1" u="none" dirty="0">
                <a:latin typeface="+mn-ea"/>
                <a:ea typeface="+mn-ea"/>
              </a:rPr>
              <a:t>BANK</a:t>
            </a:r>
            <a:r>
              <a:rPr lang="zh-CN" altLang="en-US" sz="2000" b="1" u="none" dirty="0">
                <a:latin typeface="宋体" pitchFamily="2" charset="-122"/>
              </a:rPr>
              <a:t>插槽数</a:t>
            </a:r>
            <a:r>
              <a:rPr lang="en-US" altLang="zh-CN" sz="2000" b="1" u="none" dirty="0">
                <a:latin typeface="宋体" pitchFamily="2" charset="-122"/>
              </a:rPr>
              <a:t>)  (</a:t>
            </a:r>
            <a:r>
              <a:rPr lang="zh-CN" altLang="en-US" sz="2000" b="1" u="none" dirty="0">
                <a:latin typeface="宋体" pitchFamily="2" charset="-122"/>
              </a:rPr>
              <a:t>内存条</a:t>
            </a:r>
            <a:r>
              <a:rPr lang="en-US" altLang="zh-CN" sz="2000" b="1" u="none" dirty="0">
                <a:latin typeface="宋体" pitchFamily="2" charset="-122"/>
              </a:rPr>
              <a:t>) 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453908" name="Group 276"/>
          <p:cNvGrpSpPr>
            <a:grpSpLocks/>
          </p:cNvGrpSpPr>
          <p:nvPr/>
        </p:nvGrpSpPr>
        <p:grpSpPr bwMode="auto">
          <a:xfrm>
            <a:off x="5580112" y="2099931"/>
            <a:ext cx="865187" cy="1833562"/>
            <a:chOff x="4967" y="1253"/>
            <a:chExt cx="545" cy="1155"/>
          </a:xfrm>
        </p:grpSpPr>
        <p:sp>
          <p:nvSpPr>
            <p:cNvPr id="453858" name="Line 226"/>
            <p:cNvSpPr>
              <a:spLocks noChangeShapeType="1"/>
            </p:cNvSpPr>
            <p:nvPr/>
          </p:nvSpPr>
          <p:spPr bwMode="auto">
            <a:xfrm>
              <a:off x="4967" y="1480"/>
              <a:ext cx="1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1" name="Line 229"/>
            <p:cNvSpPr>
              <a:spLocks noChangeShapeType="1"/>
            </p:cNvSpPr>
            <p:nvPr/>
          </p:nvSpPr>
          <p:spPr bwMode="auto">
            <a:xfrm>
              <a:off x="5286" y="1253"/>
              <a:ext cx="0" cy="115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2" name="Line 230"/>
            <p:cNvSpPr>
              <a:spLocks noChangeShapeType="1"/>
            </p:cNvSpPr>
            <p:nvPr/>
          </p:nvSpPr>
          <p:spPr bwMode="auto">
            <a:xfrm>
              <a:off x="4967" y="2090"/>
              <a:ext cx="22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3" name="Line 231"/>
            <p:cNvSpPr>
              <a:spLocks noChangeShapeType="1"/>
            </p:cNvSpPr>
            <p:nvPr/>
          </p:nvSpPr>
          <p:spPr bwMode="auto">
            <a:xfrm>
              <a:off x="5104" y="1253"/>
              <a:ext cx="0" cy="22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9" name="Text Box 237"/>
            <p:cNvSpPr txBox="1">
              <a:spLocks noChangeArrowheads="1"/>
            </p:cNvSpPr>
            <p:nvPr/>
          </p:nvSpPr>
          <p:spPr bwMode="auto">
            <a:xfrm>
              <a:off x="5329" y="1274"/>
              <a:ext cx="183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系统管理总线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SMB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453900" name="Line 268"/>
            <p:cNvSpPr>
              <a:spLocks noChangeShapeType="1"/>
            </p:cNvSpPr>
            <p:nvPr/>
          </p:nvSpPr>
          <p:spPr bwMode="auto">
            <a:xfrm>
              <a:off x="4967" y="1570"/>
              <a:ext cx="31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901" name="Line 269"/>
            <p:cNvSpPr>
              <a:spLocks noChangeShapeType="1"/>
            </p:cNvSpPr>
            <p:nvPr/>
          </p:nvSpPr>
          <p:spPr bwMode="auto">
            <a:xfrm>
              <a:off x="4967" y="2181"/>
              <a:ext cx="31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902" name="Line 270"/>
            <p:cNvSpPr>
              <a:spLocks noChangeShapeType="1"/>
            </p:cNvSpPr>
            <p:nvPr/>
          </p:nvSpPr>
          <p:spPr bwMode="auto">
            <a:xfrm>
              <a:off x="5195" y="1253"/>
              <a:ext cx="0" cy="83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53904" name="Picture 27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927" y="4990678"/>
            <a:ext cx="5040313" cy="1246634"/>
          </a:xfrm>
          <a:prstGeom prst="rect">
            <a:avLst/>
          </a:prstGeom>
          <a:noFill/>
        </p:spPr>
      </p:pic>
      <p:pic>
        <p:nvPicPr>
          <p:cNvPr id="453905" name="Picture 27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772816"/>
            <a:ext cx="2376488" cy="2195513"/>
          </a:xfrm>
          <a:prstGeom prst="rect">
            <a:avLst/>
          </a:prstGeom>
          <a:noFill/>
        </p:spPr>
      </p:pic>
      <p:sp>
        <p:nvSpPr>
          <p:cNvPr id="453907" name="Text Box 275"/>
          <p:cNvSpPr txBox="1">
            <a:spLocks noChangeArrowheads="1"/>
          </p:cNvSpPr>
          <p:nvPr/>
        </p:nvSpPr>
        <p:spPr bwMode="auto">
          <a:xfrm>
            <a:off x="179388" y="4005064"/>
            <a:ext cx="885710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②</a:t>
            </a:r>
            <a:r>
              <a:rPr lang="zh-CN" altLang="en-US" b="1" u="none" dirty="0">
                <a:latin typeface="宋体" pitchFamily="2" charset="-122"/>
              </a:rPr>
              <a:t>主存模块的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容量可变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接口统一      </a:t>
            </a:r>
            <a:r>
              <a:rPr lang="zh-CN" altLang="en-US" sz="1800" b="1" u="none" dirty="0">
                <a:latin typeface="宋体" pitchFamily="2" charset="-122"/>
              </a:rPr>
              <a:t>←容量可配置所</a:t>
            </a:r>
            <a:r>
              <a:rPr lang="zh-CN" altLang="en-US" sz="1800" b="1" u="none" dirty="0">
                <a:latin typeface="+mn-ea"/>
              </a:rPr>
              <a:t>致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>
                <a:latin typeface="宋体" pitchFamily="2" charset="-122"/>
              </a:rPr>
              <a:t>                                </a:t>
            </a:r>
            <a:r>
              <a:rPr lang="zh-CN" altLang="en-US" sz="2000" u="none" dirty="0">
                <a:latin typeface="宋体" pitchFamily="2" charset="-122"/>
              </a:rPr>
              <a:t>└</a:t>
            </a:r>
            <a:r>
              <a:rPr lang="zh-CN" altLang="en-US" sz="2000" b="1" u="none" dirty="0">
                <a:latin typeface="宋体" pitchFamily="2" charset="-122"/>
              </a:rPr>
              <a:t>→不同时期规格不同，常见</a:t>
            </a:r>
            <a:r>
              <a:rPr lang="en-US" altLang="zh-CN" sz="2000" b="1" u="none" dirty="0">
                <a:latin typeface="宋体" pitchFamily="2" charset="-122"/>
              </a:rPr>
              <a:t>168</a:t>
            </a:r>
            <a:r>
              <a:rPr lang="zh-CN" altLang="en-US" sz="2000" b="1" u="none" dirty="0">
                <a:latin typeface="宋体" pitchFamily="2" charset="-122"/>
              </a:rPr>
              <a:t>线</a:t>
            </a:r>
            <a:r>
              <a:rPr lang="en-US" altLang="zh-CN" sz="2000" b="1" u="none" dirty="0">
                <a:latin typeface="宋体" pitchFamily="2" charset="-122"/>
              </a:rPr>
              <a:t>DIMM</a:t>
            </a:r>
          </a:p>
        </p:txBody>
      </p:sp>
      <p:sp>
        <p:nvSpPr>
          <p:cNvPr id="453910" name="AutoShape 27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7675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755576" y="1738774"/>
            <a:ext cx="4826000" cy="2195513"/>
            <a:chOff x="3108326" y="1666766"/>
            <a:chExt cx="4826000" cy="2195513"/>
          </a:xfrm>
        </p:grpSpPr>
        <p:sp>
          <p:nvSpPr>
            <p:cNvPr id="453806" name="Line 174"/>
            <p:cNvSpPr>
              <a:spLocks noChangeShapeType="1"/>
            </p:cNvSpPr>
            <p:nvPr/>
          </p:nvSpPr>
          <p:spPr bwMode="auto">
            <a:xfrm>
              <a:off x="6276976" y="2243029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7" name="Line 175"/>
            <p:cNvSpPr>
              <a:spLocks noChangeShapeType="1"/>
            </p:cNvSpPr>
            <p:nvPr/>
          </p:nvSpPr>
          <p:spPr bwMode="auto">
            <a:xfrm>
              <a:off x="5843589" y="2636729"/>
              <a:ext cx="8651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8" name="Line 176"/>
            <p:cNvSpPr>
              <a:spLocks noChangeShapeType="1"/>
            </p:cNvSpPr>
            <p:nvPr/>
          </p:nvSpPr>
          <p:spPr bwMode="auto">
            <a:xfrm>
              <a:off x="5843589" y="2098566"/>
              <a:ext cx="86518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9" name="Line 177"/>
            <p:cNvSpPr>
              <a:spLocks noChangeShapeType="1"/>
            </p:cNvSpPr>
            <p:nvPr/>
          </p:nvSpPr>
          <p:spPr bwMode="auto">
            <a:xfrm flipV="1">
              <a:off x="5843589" y="2420829"/>
              <a:ext cx="8651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0" name="Line 178"/>
            <p:cNvSpPr>
              <a:spLocks noChangeShapeType="1"/>
            </p:cNvSpPr>
            <p:nvPr/>
          </p:nvSpPr>
          <p:spPr bwMode="auto">
            <a:xfrm>
              <a:off x="6134101" y="2098566"/>
              <a:ext cx="0" cy="10429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2" name="Line 180"/>
            <p:cNvSpPr>
              <a:spLocks noChangeShapeType="1"/>
            </p:cNvSpPr>
            <p:nvPr/>
          </p:nvSpPr>
          <p:spPr bwMode="auto">
            <a:xfrm flipV="1">
              <a:off x="5843589" y="3644791"/>
              <a:ext cx="865188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3" name="Line 181"/>
            <p:cNvSpPr>
              <a:spLocks noChangeShapeType="1"/>
            </p:cNvSpPr>
            <p:nvPr/>
          </p:nvSpPr>
          <p:spPr bwMode="auto">
            <a:xfrm flipV="1">
              <a:off x="5843589" y="2925654"/>
              <a:ext cx="5826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4" name="Line 182"/>
            <p:cNvSpPr>
              <a:spLocks noChangeShapeType="1"/>
            </p:cNvSpPr>
            <p:nvPr/>
          </p:nvSpPr>
          <p:spPr bwMode="auto">
            <a:xfrm>
              <a:off x="6423026" y="2781191"/>
              <a:ext cx="2857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5" name="Line 183"/>
            <p:cNvSpPr>
              <a:spLocks noChangeShapeType="1"/>
            </p:cNvSpPr>
            <p:nvPr/>
          </p:nvSpPr>
          <p:spPr bwMode="auto">
            <a:xfrm flipV="1">
              <a:off x="4116389" y="1811229"/>
              <a:ext cx="216058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6" name="Line 184"/>
            <p:cNvSpPr>
              <a:spLocks noChangeShapeType="1"/>
            </p:cNvSpPr>
            <p:nvPr/>
          </p:nvSpPr>
          <p:spPr bwMode="auto">
            <a:xfrm>
              <a:off x="6134101" y="3141554"/>
              <a:ext cx="57467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7" name="Text Box 185"/>
            <p:cNvSpPr txBox="1">
              <a:spLocks noChangeArrowheads="1"/>
            </p:cNvSpPr>
            <p:nvPr/>
          </p:nvSpPr>
          <p:spPr bwMode="auto">
            <a:xfrm>
              <a:off x="6708776" y="2027129"/>
              <a:ext cx="1225550" cy="795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BANK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内存条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453820" name="Text Box 188"/>
            <p:cNvSpPr txBox="1">
              <a:spLocks noChangeArrowheads="1"/>
            </p:cNvSpPr>
            <p:nvPr/>
          </p:nvSpPr>
          <p:spPr bwMode="auto">
            <a:xfrm>
              <a:off x="6708776" y="3066941"/>
              <a:ext cx="1225550" cy="793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BANK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内存条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453821" name="Line 189"/>
            <p:cNvSpPr>
              <a:spLocks noChangeShapeType="1"/>
            </p:cNvSpPr>
            <p:nvPr/>
          </p:nvSpPr>
          <p:spPr bwMode="auto">
            <a:xfrm flipV="1">
              <a:off x="5843589" y="3428891"/>
              <a:ext cx="865188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22" name="Line 190"/>
            <p:cNvSpPr>
              <a:spLocks noChangeShapeType="1"/>
            </p:cNvSpPr>
            <p:nvPr/>
          </p:nvSpPr>
          <p:spPr bwMode="auto">
            <a:xfrm>
              <a:off x="6421439" y="2781191"/>
              <a:ext cx="1588" cy="10080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26" name="Text Box 194"/>
            <p:cNvSpPr txBox="1">
              <a:spLocks noChangeArrowheads="1"/>
            </p:cNvSpPr>
            <p:nvPr/>
          </p:nvSpPr>
          <p:spPr bwMode="auto">
            <a:xfrm>
              <a:off x="3108326" y="1666766"/>
              <a:ext cx="1008063" cy="219551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r>
                <a:rPr lang="en-US" altLang="zh-CN" b="1" u="none" dirty="0">
                  <a:latin typeface="宋体" pitchFamily="2" charset="-122"/>
                </a:rPr>
                <a:t> CPU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53827" name="Text Box 195"/>
            <p:cNvSpPr txBox="1">
              <a:spLocks noChangeArrowheads="1"/>
            </p:cNvSpPr>
            <p:nvPr/>
          </p:nvSpPr>
          <p:spPr bwMode="auto">
            <a:xfrm>
              <a:off x="3292476" y="2098566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3828" name="Group 196"/>
            <p:cNvGrpSpPr>
              <a:grpSpLocks/>
            </p:cNvGrpSpPr>
            <p:nvPr/>
          </p:nvGrpSpPr>
          <p:grpSpPr bwMode="auto">
            <a:xfrm>
              <a:off x="3798889" y="2997091"/>
              <a:ext cx="287338" cy="287338"/>
              <a:chOff x="3198" y="2135"/>
              <a:chExt cx="181" cy="181"/>
            </a:xfrm>
          </p:grpSpPr>
          <p:sp>
            <p:nvSpPr>
              <p:cNvPr id="453829" name="Text Box 197"/>
              <p:cNvSpPr txBox="1">
                <a:spLocks noChangeArrowheads="1"/>
              </p:cNvSpPr>
              <p:nvPr/>
            </p:nvSpPr>
            <p:spPr bwMode="auto">
              <a:xfrm>
                <a:off x="3198" y="2135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RD</a:t>
                </a:r>
              </a:p>
            </p:txBody>
          </p:sp>
          <p:sp>
            <p:nvSpPr>
              <p:cNvPr id="453830" name="Line 198"/>
              <p:cNvSpPr>
                <a:spLocks noChangeShapeType="1"/>
              </p:cNvSpPr>
              <p:nvPr/>
            </p:nvSpPr>
            <p:spPr bwMode="auto">
              <a:xfrm>
                <a:off x="3208" y="2162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31" name="Group 199"/>
            <p:cNvGrpSpPr>
              <a:grpSpLocks/>
            </p:cNvGrpSpPr>
            <p:nvPr/>
          </p:nvGrpSpPr>
          <p:grpSpPr bwMode="auto">
            <a:xfrm>
              <a:off x="3798889" y="3284429"/>
              <a:ext cx="287338" cy="287338"/>
              <a:chOff x="3198" y="2135"/>
              <a:chExt cx="181" cy="181"/>
            </a:xfrm>
          </p:grpSpPr>
          <p:sp>
            <p:nvSpPr>
              <p:cNvPr id="453832" name="Text Box 200"/>
              <p:cNvSpPr txBox="1">
                <a:spLocks noChangeArrowheads="1"/>
              </p:cNvSpPr>
              <p:nvPr/>
            </p:nvSpPr>
            <p:spPr bwMode="auto">
              <a:xfrm>
                <a:off x="3198" y="2135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WR</a:t>
                </a:r>
              </a:p>
            </p:txBody>
          </p:sp>
          <p:sp>
            <p:nvSpPr>
              <p:cNvPr id="453833" name="Line 201"/>
              <p:cNvSpPr>
                <a:spLocks noChangeShapeType="1"/>
              </p:cNvSpPr>
              <p:nvPr/>
            </p:nvSpPr>
            <p:spPr bwMode="auto">
              <a:xfrm>
                <a:off x="3208" y="2162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37" name="Text Box 205"/>
            <p:cNvSpPr txBox="1">
              <a:spLocks noChangeArrowheads="1"/>
            </p:cNvSpPr>
            <p:nvPr/>
          </p:nvSpPr>
          <p:spPr bwMode="auto">
            <a:xfrm>
              <a:off x="3292476" y="1739791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3838" name="Line 206"/>
            <p:cNvSpPr>
              <a:spLocks noChangeShapeType="1"/>
            </p:cNvSpPr>
            <p:nvPr/>
          </p:nvSpPr>
          <p:spPr bwMode="auto">
            <a:xfrm>
              <a:off x="4116389" y="2925654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39" name="Line 207"/>
            <p:cNvSpPr>
              <a:spLocks noChangeShapeType="1"/>
            </p:cNvSpPr>
            <p:nvPr/>
          </p:nvSpPr>
          <p:spPr bwMode="auto">
            <a:xfrm>
              <a:off x="4116389" y="2243029"/>
              <a:ext cx="57626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0" name="Line 208"/>
            <p:cNvSpPr>
              <a:spLocks noChangeShapeType="1"/>
            </p:cNvSpPr>
            <p:nvPr/>
          </p:nvSpPr>
          <p:spPr bwMode="auto">
            <a:xfrm>
              <a:off x="4116389" y="3141554"/>
              <a:ext cx="5762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1" name="Line 209"/>
            <p:cNvSpPr>
              <a:spLocks noChangeShapeType="1"/>
            </p:cNvSpPr>
            <p:nvPr/>
          </p:nvSpPr>
          <p:spPr bwMode="auto">
            <a:xfrm>
              <a:off x="4116389" y="3428891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2" name="Text Box 210"/>
            <p:cNvSpPr txBox="1">
              <a:spLocks noChangeArrowheads="1"/>
            </p:cNvSpPr>
            <p:nvPr/>
          </p:nvSpPr>
          <p:spPr bwMode="auto">
            <a:xfrm>
              <a:off x="4692651" y="1955691"/>
              <a:ext cx="1150938" cy="1905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b"/>
            <a:lstStyle/>
            <a:p>
              <a:pPr algn="ctr"/>
              <a:endParaRPr lang="en-US" altLang="zh-CN" sz="1800" b="1" u="none" dirty="0"/>
            </a:p>
            <a:p>
              <a:pPr algn="ctr"/>
              <a:r>
                <a:rPr lang="zh-CN" altLang="en-US" b="1" u="none" dirty="0"/>
                <a:t>主存控制器</a:t>
              </a:r>
            </a:p>
          </p:txBody>
        </p:sp>
        <p:grpSp>
          <p:nvGrpSpPr>
            <p:cNvPr id="453845" name="Group 213"/>
            <p:cNvGrpSpPr>
              <a:grpSpLocks/>
            </p:cNvGrpSpPr>
            <p:nvPr/>
          </p:nvGrpSpPr>
          <p:grpSpPr bwMode="auto">
            <a:xfrm>
              <a:off x="5340351" y="2227154"/>
              <a:ext cx="503238" cy="290513"/>
              <a:chOff x="2744" y="1805"/>
              <a:chExt cx="317" cy="183"/>
            </a:xfrm>
          </p:grpSpPr>
          <p:sp>
            <p:nvSpPr>
              <p:cNvPr id="453846" name="Text Box 214"/>
              <p:cNvSpPr txBox="1">
                <a:spLocks noChangeArrowheads="1"/>
              </p:cNvSpPr>
              <p:nvPr/>
            </p:nvSpPr>
            <p:spPr bwMode="auto">
              <a:xfrm>
                <a:off x="2744" y="1805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3847" name="Line 215"/>
              <p:cNvSpPr>
                <a:spLocks noChangeShapeType="1"/>
              </p:cNvSpPr>
              <p:nvPr/>
            </p:nvSpPr>
            <p:spPr bwMode="auto">
              <a:xfrm>
                <a:off x="2761" y="1839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48" name="Text Box 216"/>
            <p:cNvSpPr txBox="1">
              <a:spLocks noChangeArrowheads="1"/>
            </p:cNvSpPr>
            <p:nvPr/>
          </p:nvSpPr>
          <p:spPr bwMode="auto">
            <a:xfrm>
              <a:off x="5027614" y="1957279"/>
              <a:ext cx="7921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15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3852" name="Group 220"/>
            <p:cNvGrpSpPr>
              <a:grpSpLocks/>
            </p:cNvGrpSpPr>
            <p:nvPr/>
          </p:nvGrpSpPr>
          <p:grpSpPr bwMode="auto">
            <a:xfrm>
              <a:off x="5338764" y="3251091"/>
              <a:ext cx="503238" cy="290513"/>
              <a:chOff x="2744" y="1778"/>
              <a:chExt cx="317" cy="183"/>
            </a:xfrm>
          </p:grpSpPr>
          <p:sp>
            <p:nvSpPr>
              <p:cNvPr id="453853" name="Text Box 221"/>
              <p:cNvSpPr txBox="1">
                <a:spLocks noChangeArrowheads="1"/>
              </p:cNvSpPr>
              <p:nvPr/>
            </p:nvSpPr>
            <p:spPr bwMode="auto">
              <a:xfrm>
                <a:off x="2744" y="1778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3854" name="Line 222"/>
              <p:cNvSpPr>
                <a:spLocks noChangeShapeType="1"/>
              </p:cNvSpPr>
              <p:nvPr/>
            </p:nvSpPr>
            <p:spPr bwMode="auto">
              <a:xfrm>
                <a:off x="2759" y="1812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55" name="Group 223"/>
            <p:cNvGrpSpPr>
              <a:grpSpLocks/>
            </p:cNvGrpSpPr>
            <p:nvPr/>
          </p:nvGrpSpPr>
          <p:grpSpPr bwMode="auto">
            <a:xfrm>
              <a:off x="5483226" y="2781191"/>
              <a:ext cx="287338" cy="287338"/>
              <a:chOff x="3198" y="1818"/>
              <a:chExt cx="181" cy="181"/>
            </a:xfrm>
          </p:grpSpPr>
          <p:sp>
            <p:nvSpPr>
              <p:cNvPr id="453856" name="Text Box 224"/>
              <p:cNvSpPr txBox="1">
                <a:spLocks noChangeArrowheads="1"/>
              </p:cNvSpPr>
              <p:nvPr/>
            </p:nvSpPr>
            <p:spPr bwMode="auto">
              <a:xfrm>
                <a:off x="3198" y="1818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3857" name="Line 225"/>
              <p:cNvSpPr>
                <a:spLocks noChangeShapeType="1"/>
              </p:cNvSpPr>
              <p:nvPr/>
            </p:nvSpPr>
            <p:spPr bwMode="auto">
              <a:xfrm>
                <a:off x="3209" y="1851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68" name="Line 236"/>
            <p:cNvSpPr>
              <a:spLocks noChangeShapeType="1"/>
            </p:cNvSpPr>
            <p:nvPr/>
          </p:nvSpPr>
          <p:spPr bwMode="auto">
            <a:xfrm flipV="1">
              <a:off x="6276976" y="1811229"/>
              <a:ext cx="0" cy="147320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870" name="Group 238"/>
            <p:cNvGrpSpPr>
              <a:grpSpLocks/>
            </p:cNvGrpSpPr>
            <p:nvPr/>
          </p:nvGrpSpPr>
          <p:grpSpPr bwMode="auto">
            <a:xfrm>
              <a:off x="5338764" y="2484329"/>
              <a:ext cx="503238" cy="290513"/>
              <a:chOff x="2744" y="1811"/>
              <a:chExt cx="317" cy="183"/>
            </a:xfrm>
          </p:grpSpPr>
          <p:sp>
            <p:nvSpPr>
              <p:cNvPr id="453871" name="Text Box 239"/>
              <p:cNvSpPr txBox="1">
                <a:spLocks noChangeArrowheads="1"/>
              </p:cNvSpPr>
              <p:nvPr/>
            </p:nvSpPr>
            <p:spPr bwMode="auto">
              <a:xfrm>
                <a:off x="2744" y="181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3872" name="Line 240"/>
              <p:cNvSpPr>
                <a:spLocks noChangeShapeType="1"/>
              </p:cNvSpPr>
              <p:nvPr/>
            </p:nvSpPr>
            <p:spPr bwMode="auto">
              <a:xfrm>
                <a:off x="2761" y="1845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77" name="Group 245"/>
            <p:cNvGrpSpPr>
              <a:grpSpLocks/>
            </p:cNvGrpSpPr>
            <p:nvPr/>
          </p:nvGrpSpPr>
          <p:grpSpPr bwMode="auto">
            <a:xfrm>
              <a:off x="5338764" y="3509854"/>
              <a:ext cx="503238" cy="290513"/>
              <a:chOff x="2744" y="1778"/>
              <a:chExt cx="317" cy="183"/>
            </a:xfrm>
          </p:grpSpPr>
          <p:sp>
            <p:nvSpPr>
              <p:cNvPr id="453878" name="Text Box 246"/>
              <p:cNvSpPr txBox="1">
                <a:spLocks noChangeArrowheads="1"/>
              </p:cNvSpPr>
              <p:nvPr/>
            </p:nvSpPr>
            <p:spPr bwMode="auto">
              <a:xfrm>
                <a:off x="2744" y="1778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3879" name="Line 247"/>
              <p:cNvSpPr>
                <a:spLocks noChangeShapeType="1"/>
              </p:cNvSpPr>
              <p:nvPr/>
            </p:nvSpPr>
            <p:spPr bwMode="auto">
              <a:xfrm>
                <a:off x="2759" y="1815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80" name="Line 248"/>
            <p:cNvSpPr>
              <a:spLocks noChangeShapeType="1"/>
            </p:cNvSpPr>
            <p:nvPr/>
          </p:nvSpPr>
          <p:spPr bwMode="auto">
            <a:xfrm>
              <a:off x="6276976" y="3284429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897" name="Group 265"/>
            <p:cNvGrpSpPr>
              <a:grpSpLocks/>
            </p:cNvGrpSpPr>
            <p:nvPr/>
          </p:nvGrpSpPr>
          <p:grpSpPr bwMode="auto">
            <a:xfrm>
              <a:off x="3540126" y="2781191"/>
              <a:ext cx="576263" cy="214313"/>
              <a:chOff x="657" y="2679"/>
              <a:chExt cx="363" cy="135"/>
            </a:xfrm>
          </p:grpSpPr>
          <p:sp>
            <p:nvSpPr>
              <p:cNvPr id="453898" name="Text Box 266"/>
              <p:cNvSpPr txBox="1">
                <a:spLocks noChangeArrowheads="1"/>
              </p:cNvSpPr>
              <p:nvPr/>
            </p:nvSpPr>
            <p:spPr bwMode="auto">
              <a:xfrm>
                <a:off x="657" y="2679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IO/M</a:t>
                </a:r>
              </a:p>
            </p:txBody>
          </p:sp>
          <p:sp>
            <p:nvSpPr>
              <p:cNvPr id="453899" name="Line 267"/>
              <p:cNvSpPr>
                <a:spLocks noChangeShapeType="1"/>
              </p:cNvSpPr>
              <p:nvPr/>
            </p:nvSpPr>
            <p:spPr bwMode="auto">
              <a:xfrm flipV="1">
                <a:off x="915" y="2685"/>
                <a:ext cx="7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" name="Line 182"/>
            <p:cNvSpPr>
              <a:spLocks noChangeShapeType="1"/>
            </p:cNvSpPr>
            <p:nvPr/>
          </p:nvSpPr>
          <p:spPr bwMode="auto">
            <a:xfrm>
              <a:off x="6426170" y="3789040"/>
              <a:ext cx="2857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45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804" grpId="0"/>
      <p:bldP spid="45390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83568" y="3745537"/>
            <a:ext cx="8065914" cy="2308324"/>
            <a:chOff x="719064" y="1563033"/>
            <a:chExt cx="8065914" cy="2308324"/>
          </a:xfrm>
        </p:grpSpPr>
        <p:sp>
          <p:nvSpPr>
            <p:cNvPr id="31" name="Text Box 265"/>
            <p:cNvSpPr txBox="1">
              <a:spLocks noChangeArrowheads="1"/>
            </p:cNvSpPr>
            <p:nvPr/>
          </p:nvSpPr>
          <p:spPr bwMode="auto">
            <a:xfrm>
              <a:off x="719064" y="1563033"/>
              <a:ext cx="8065914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   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例：</a:t>
              </a:r>
              <a:r>
                <a:rPr lang="zh-CN" altLang="en-US" sz="2000" b="1" u="none" dirty="0">
                  <a:latin typeface="宋体" pitchFamily="2" charset="-122"/>
                </a:rPr>
                <a:t>设</a:t>
              </a:r>
              <a:r>
                <a:rPr lang="en-US" altLang="zh-CN" sz="2000" b="1" u="none" dirty="0">
                  <a:latin typeface="宋体" pitchFamily="2" charset="-122"/>
                </a:rPr>
                <a:t>DRAMC</a:t>
              </a:r>
              <a:r>
                <a:rPr lang="zh-CN" altLang="en-US" sz="2000" b="1" u="none" dirty="0">
                  <a:latin typeface="宋体" pitchFamily="2" charset="-122"/>
                </a:rPr>
                <a:t>支持</a:t>
              </a:r>
              <a:r>
                <a:rPr lang="en-US" altLang="zh-CN" sz="2000" b="1" u="none" dirty="0">
                  <a:latin typeface="宋体" pitchFamily="2" charset="-122"/>
                </a:rPr>
                <a:t>4</a:t>
              </a:r>
              <a:r>
                <a:rPr lang="zh-CN" altLang="en-US" sz="2000" b="1" u="none" dirty="0">
                  <a:latin typeface="宋体" pitchFamily="2" charset="-122"/>
                </a:rPr>
                <a:t>个</a:t>
              </a:r>
              <a:r>
                <a:rPr lang="en-US" altLang="zh-CN" sz="2000" b="1" u="none" dirty="0">
                  <a:latin typeface="宋体" pitchFamily="2" charset="-122"/>
                </a:rPr>
                <a:t>BANK</a:t>
              </a:r>
              <a:r>
                <a:rPr lang="zh-CN" altLang="en-US" sz="2000" b="1" u="none" dirty="0">
                  <a:latin typeface="宋体" pitchFamily="2" charset="-122"/>
                </a:rPr>
                <a:t>，</a:t>
              </a:r>
              <a:r>
                <a:rPr lang="en-US" altLang="zh-CN" sz="2000" b="1" u="none" dirty="0">
                  <a:latin typeface="宋体" pitchFamily="2" charset="-122"/>
                </a:rPr>
                <a:t>BANK</a:t>
              </a:r>
              <a:r>
                <a:rPr lang="zh-CN" altLang="en-US" sz="2000" b="1" u="none" dirty="0">
                  <a:latin typeface="宋体" pitchFamily="2" charset="-122"/>
                </a:rPr>
                <a:t>采用</a:t>
              </a:r>
              <a:r>
                <a:rPr lang="en-US" altLang="zh-CN" sz="2000" b="1" u="none" dirty="0">
                  <a:latin typeface="宋体" pitchFamily="2" charset="-122"/>
                </a:rPr>
                <a:t>SIMM-30</a:t>
              </a:r>
              <a:r>
                <a:rPr lang="zh-CN" altLang="en-US" sz="2000" b="1" u="none" dirty="0">
                  <a:latin typeface="宋体" pitchFamily="2" charset="-122"/>
                </a:rPr>
                <a:t>接口</a:t>
              </a:r>
              <a:r>
                <a:rPr lang="en-US" altLang="zh-CN" sz="2000" b="1" u="none" dirty="0">
                  <a:latin typeface="宋体" pitchFamily="2" charset="-122"/>
                </a:rPr>
                <a:t>(12A/8D/RAS/CAS /WE/4</a:t>
              </a:r>
              <a:r>
                <a:rPr lang="zh-CN" altLang="en-US" sz="2000" b="1" u="none" dirty="0">
                  <a:latin typeface="宋体" pitchFamily="2" charset="-122"/>
                </a:rPr>
                <a:t>电源</a:t>
              </a:r>
              <a:r>
                <a:rPr lang="en-US" altLang="zh-CN" sz="2000" b="1" u="none" dirty="0">
                  <a:latin typeface="宋体" pitchFamily="2" charset="-122"/>
                </a:rPr>
                <a:t>/3</a:t>
              </a:r>
              <a:r>
                <a:rPr lang="zh-CN" altLang="en-US" sz="2000" b="1" u="none" dirty="0">
                  <a:latin typeface="宋体" pitchFamily="2" charset="-122"/>
                </a:rPr>
                <a:t>奇偶校验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zh-CN" altLang="en-US" sz="2000" b="1" u="none" dirty="0">
                  <a:latin typeface="宋体" pitchFamily="2" charset="-122"/>
                </a:rPr>
                <a:t>，则</a:t>
              </a:r>
              <a:r>
                <a:rPr lang="en-US" altLang="zh-CN" sz="2000" b="1" u="none" dirty="0">
                  <a:latin typeface="宋体" pitchFamily="2" charset="-122"/>
                </a:rPr>
                <a:t>DRAMC</a:t>
              </a:r>
              <a:r>
                <a:rPr lang="zh-CN" altLang="en-US" sz="2000" b="1" u="none" dirty="0">
                  <a:latin typeface="宋体" pitchFamily="2" charset="-122"/>
                </a:rPr>
                <a:t>支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lvl="0">
                <a:lnSpc>
                  <a:spcPct val="12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持的主存容量最多为</a:t>
              </a:r>
              <a:r>
                <a:rPr lang="zh-CN" altLang="en-US" sz="2000" b="1" dirty="0">
                  <a:latin typeface="宋体" pitchFamily="2" charset="-122"/>
                </a:rPr>
                <a:t>      </a:t>
              </a:r>
              <a:r>
                <a:rPr lang="zh-CN" altLang="en-US" sz="2000" b="1" u="none" dirty="0">
                  <a:latin typeface="宋体" pitchFamily="2" charset="-122"/>
                </a:rPr>
                <a:t>，外部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lvl="0">
                <a:lnSpc>
                  <a:spcPct val="12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地址引脚为</a:t>
              </a:r>
              <a:r>
                <a:rPr lang="zh-CN" altLang="en-US" sz="2000" b="1" dirty="0">
                  <a:latin typeface="宋体" pitchFamily="2" charset="-122"/>
                </a:rPr>
                <a:t>    </a:t>
              </a:r>
              <a:r>
                <a:rPr lang="zh-CN" altLang="en-US" sz="2000" b="1" u="none" dirty="0">
                  <a:latin typeface="宋体" pitchFamily="2" charset="-122"/>
                </a:rPr>
                <a:t>根。若配置的主存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lvl="0">
                <a:lnSpc>
                  <a:spcPct val="12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如右表，则</a:t>
              </a:r>
              <a:r>
                <a:rPr lang="en-US" altLang="zh-CN" sz="2000" b="1" u="none" dirty="0">
                  <a:latin typeface="宋体" pitchFamily="2" charset="-122"/>
                </a:rPr>
                <a:t>DRAMC</a:t>
              </a:r>
              <a:r>
                <a:rPr lang="zh-CN" altLang="en-US" sz="2000" b="1" u="none" dirty="0">
                  <a:latin typeface="宋体" pitchFamily="2" charset="-122"/>
                </a:rPr>
                <a:t>中</a:t>
              </a:r>
              <a:r>
                <a:rPr lang="en-US" altLang="zh-CN" sz="2000" b="1" u="none" dirty="0">
                  <a:latin typeface="宋体" pitchFamily="2" charset="-122"/>
                </a:rPr>
                <a:t>RAS</a:t>
              </a:r>
              <a:r>
                <a:rPr lang="en-US" altLang="zh-CN" sz="2000" b="1" u="none" baseline="-18000" dirty="0">
                  <a:latin typeface="宋体" pitchFamily="2" charset="-122"/>
                </a:rPr>
                <a:t>2</a:t>
              </a:r>
              <a:r>
                <a:rPr lang="zh-CN" altLang="en-US" sz="2000" b="1" u="none" dirty="0">
                  <a:latin typeface="宋体" pitchFamily="2" charset="-122"/>
                </a:rPr>
                <a:t>的有效逻辑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lvl="0">
                <a:lnSpc>
                  <a:spcPct val="12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地址部分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zh-CN" altLang="en-US" sz="2000" b="1" u="none" dirty="0">
                  <a:latin typeface="宋体" pitchFamily="2" charset="-122"/>
                </a:rPr>
                <a:t>为</a:t>
              </a:r>
              <a:r>
                <a:rPr lang="zh-CN" altLang="en-US" sz="2000" b="1" dirty="0">
                  <a:latin typeface="宋体" pitchFamily="2" charset="-122"/>
                </a:rPr>
                <a:t>                 </a:t>
              </a:r>
              <a:r>
                <a:rPr lang="zh-CN" altLang="en-US" sz="2000" b="1" u="none" dirty="0">
                  <a:latin typeface="宋体" pitchFamily="2" charset="-122"/>
                </a:rPr>
                <a:t>。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2" name="Line 371"/>
            <p:cNvSpPr>
              <a:spLocks noChangeShapeType="1"/>
            </p:cNvSpPr>
            <p:nvPr/>
          </p:nvSpPr>
          <p:spPr bwMode="auto">
            <a:xfrm>
              <a:off x="3020614" y="3118704"/>
              <a:ext cx="41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7B1-0FDE-4229-9F2A-E31BD37707C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43305" name="Text Box 265"/>
          <p:cNvSpPr txBox="1">
            <a:spLocks noChangeArrowheads="1"/>
          </p:cNvSpPr>
          <p:nvPr/>
        </p:nvSpPr>
        <p:spPr bwMode="auto">
          <a:xfrm>
            <a:off x="179388" y="332656"/>
            <a:ext cx="8785225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③</a:t>
            </a:r>
            <a:r>
              <a:rPr lang="zh-CN" altLang="en-US" b="1" u="none" dirty="0">
                <a:latin typeface="宋体" pitchFamily="2" charset="-122"/>
              </a:rPr>
              <a:t>系统启动时，</a:t>
            </a:r>
            <a:r>
              <a:rPr lang="en-US" altLang="zh-CN" b="1" u="none" dirty="0">
                <a:latin typeface="宋体" pitchFamily="2" charset="-122"/>
              </a:rPr>
              <a:t>BIOS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检测</a:t>
            </a:r>
            <a:r>
              <a:rPr lang="zh-CN" altLang="en-US" b="1" u="none" dirty="0">
                <a:latin typeface="宋体" pitchFamily="2" charset="-122"/>
              </a:rPr>
              <a:t>内存条容量、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分配</a:t>
            </a:r>
            <a:r>
              <a:rPr lang="zh-CN" altLang="en-US" b="1" u="none" dirty="0">
                <a:latin typeface="宋体" pitchFamily="2" charset="-122"/>
              </a:rPr>
              <a:t>内存条地址范围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硬件支持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90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容量检测方法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地址分配方法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43306" name="Text Box 266"/>
          <p:cNvSpPr txBox="1">
            <a:spLocks noChangeArrowheads="1"/>
          </p:cNvSpPr>
          <p:nvPr/>
        </p:nvSpPr>
        <p:spPr bwMode="auto">
          <a:xfrm>
            <a:off x="2699668" y="764704"/>
            <a:ext cx="6264944" cy="109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内存条包含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SPD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、连接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SMB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u="none" dirty="0">
                <a:latin typeface="+mn-lt"/>
              </a:rPr>
              <a:t>         (</a:t>
            </a:r>
            <a:r>
              <a:rPr lang="en-US" sz="1800" u="none" dirty="0">
                <a:latin typeface="+mn-lt"/>
              </a:rPr>
              <a:t>Serial Presence Detect</a:t>
            </a:r>
            <a:r>
              <a:rPr lang="en-US" altLang="zh-CN" sz="1800" u="none" dirty="0">
                <a:latin typeface="+mn-lt"/>
              </a:rPr>
              <a:t>)        (System Management Bus)</a:t>
            </a:r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itchFamily="2" charset="-122"/>
              </a:rPr>
              <a:t>       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zh-CN" altLang="en-US" sz="1800" b="1" u="none" dirty="0">
                <a:latin typeface="宋体" pitchFamily="2" charset="-122"/>
              </a:rPr>
              <a:t>串行存在检测</a:t>
            </a:r>
            <a:r>
              <a:rPr lang="en-US" altLang="zh-CN" sz="1800" b="1" u="none" dirty="0">
                <a:latin typeface="宋体" pitchFamily="2" charset="-122"/>
              </a:rPr>
              <a:t>]</a:t>
            </a:r>
            <a:r>
              <a:rPr lang="zh-CN" altLang="en-US" sz="1800" b="1" u="none" dirty="0">
                <a:latin typeface="宋体" pitchFamily="2" charset="-122"/>
              </a:rPr>
              <a:t>          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zh-CN" altLang="en-US" sz="1800" b="1" u="none" dirty="0">
                <a:latin typeface="宋体" pitchFamily="2" charset="-122"/>
              </a:rPr>
              <a:t>系统管理总线</a:t>
            </a:r>
            <a:r>
              <a:rPr lang="en-US" altLang="zh-CN" sz="1800" b="1" u="none" dirty="0">
                <a:latin typeface="宋体" pitchFamily="2" charset="-122"/>
              </a:rPr>
              <a:t>]</a:t>
            </a:r>
            <a:endParaRPr lang="zh-CN" altLang="en-US" sz="1800" u="none" dirty="0">
              <a:latin typeface="+mn-lt"/>
            </a:endParaRPr>
          </a:p>
        </p:txBody>
      </p:sp>
      <p:sp>
        <p:nvSpPr>
          <p:cNvPr id="343402" name="Text Box 362"/>
          <p:cNvSpPr txBox="1">
            <a:spLocks noChangeArrowheads="1"/>
          </p:cNvSpPr>
          <p:nvPr/>
        </p:nvSpPr>
        <p:spPr bwMode="auto">
          <a:xfrm>
            <a:off x="3347739" y="1794882"/>
            <a:ext cx="56168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依次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读取</a:t>
            </a:r>
            <a:r>
              <a:rPr lang="zh-CN" altLang="en-US" b="1" u="none" dirty="0">
                <a:latin typeface="宋体" pitchFamily="2" charset="-122"/>
              </a:rPr>
              <a:t>各</a:t>
            </a:r>
            <a:r>
              <a:rPr lang="en-US" altLang="zh-CN" b="1" u="none" dirty="0">
                <a:latin typeface="宋体" pitchFamily="2" charset="-122"/>
              </a:rPr>
              <a:t>BANK</a:t>
            </a:r>
            <a:r>
              <a:rPr lang="zh-CN" altLang="en-US" b="1" u="none" dirty="0">
                <a:latin typeface="宋体" pitchFamily="2" charset="-122"/>
              </a:rPr>
              <a:t>中的内存条信息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spc="-50" dirty="0">
                <a:latin typeface="宋体" pitchFamily="2" charset="-122"/>
              </a:rPr>
              <a:t>按</a:t>
            </a:r>
            <a:r>
              <a:rPr lang="en-US" altLang="zh-CN" b="1" u="none" spc="-50" dirty="0">
                <a:latin typeface="宋体" pitchFamily="2" charset="-122"/>
              </a:rPr>
              <a:t>BANK</a:t>
            </a:r>
            <a:r>
              <a:rPr lang="zh-CN" altLang="en-US" b="1" u="none" spc="-50" dirty="0">
                <a:latin typeface="宋体" pitchFamily="2" charset="-122"/>
              </a:rPr>
              <a:t>顺序</a:t>
            </a:r>
            <a:r>
              <a:rPr lang="zh-CN" altLang="en-US" b="1" u="none" spc="-50" dirty="0">
                <a:solidFill>
                  <a:srgbClr val="FF3399"/>
                </a:solidFill>
                <a:latin typeface="宋体" pitchFamily="2" charset="-122"/>
              </a:rPr>
              <a:t>约定</a:t>
            </a:r>
            <a:r>
              <a:rPr lang="zh-CN" altLang="en-US" b="1" u="none" spc="-50" dirty="0">
                <a:latin typeface="宋体" pitchFamily="2" charset="-122"/>
              </a:rPr>
              <a:t>各内存条的地址范围</a:t>
            </a:r>
          </a:p>
        </p:txBody>
      </p:sp>
      <p:sp>
        <p:nvSpPr>
          <p:cNvPr id="343414" name="AutoShape 3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9263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9" y="2780928"/>
            <a:ext cx="8497068" cy="1015663"/>
            <a:chOff x="179389" y="5524617"/>
            <a:chExt cx="8497068" cy="1015663"/>
          </a:xfrm>
        </p:grpSpPr>
        <p:sp>
          <p:nvSpPr>
            <p:cNvPr id="343308" name="Text Box 268"/>
            <p:cNvSpPr txBox="1">
              <a:spLocks noChangeArrowheads="1"/>
            </p:cNvSpPr>
            <p:nvPr/>
          </p:nvSpPr>
          <p:spPr bwMode="auto">
            <a:xfrm>
              <a:off x="179389" y="5524617"/>
              <a:ext cx="849706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5381625" indent="-5381625"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④</a:t>
              </a:r>
              <a:r>
                <a:rPr lang="zh-CN" altLang="en-US" b="1" u="none" dirty="0">
                  <a:latin typeface="宋体" pitchFamily="2" charset="-122"/>
                </a:rPr>
                <a:t>系统工作时，</a:t>
              </a:r>
              <a:r>
                <a:rPr lang="en-US" altLang="zh-CN" b="1" u="none" dirty="0">
                  <a:latin typeface="宋体" pitchFamily="2" charset="-122"/>
                </a:rPr>
                <a:t>DRAMC</a:t>
              </a:r>
              <a:r>
                <a:rPr lang="zh-CN" altLang="en-US" b="1" u="none" dirty="0">
                  <a:latin typeface="宋体" pitchFamily="2" charset="-122"/>
                </a:rPr>
                <a:t>根据地址</a:t>
              </a:r>
              <a:r>
                <a:rPr lang="zh-CN" altLang="en-US" b="1" dirty="0">
                  <a:solidFill>
                    <a:srgbClr val="990099"/>
                  </a:solidFill>
                  <a:latin typeface="宋体" pitchFamily="2" charset="-122"/>
                </a:rPr>
                <a:t>选择</a:t>
              </a:r>
              <a:r>
                <a:rPr lang="zh-CN" altLang="en-US" b="1" u="none" dirty="0">
                  <a:latin typeface="宋体" pitchFamily="2" charset="-122"/>
                </a:rPr>
                <a:t>内存条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使</a:t>
              </a:r>
              <a:r>
                <a:rPr lang="en-US" altLang="zh-CN" sz="2000" b="1" u="none" dirty="0" err="1">
                  <a:latin typeface="宋体" pitchFamily="2" charset="-122"/>
                </a:rPr>
                <a:t>RAS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i</a:t>
              </a:r>
              <a:r>
                <a:rPr lang="zh-CN" altLang="en-US" sz="2000" b="1" u="none" dirty="0">
                  <a:latin typeface="宋体" pitchFamily="2" charset="-122"/>
                </a:rPr>
                <a:t>有效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zh-CN" altLang="en-US" sz="2000" b="1" u="none" dirty="0">
                  <a:latin typeface="宋体" pitchFamily="2" charset="-122"/>
                </a:rPr>
                <a:t>、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                                    </a:t>
              </a:r>
              <a:r>
                <a:rPr lang="zh-CN" altLang="en-US" b="1" dirty="0">
                  <a:solidFill>
                    <a:srgbClr val="990099"/>
                  </a:solidFill>
                  <a:latin typeface="宋体" pitchFamily="2" charset="-122"/>
                </a:rPr>
                <a:t>中转</a:t>
              </a:r>
              <a:r>
                <a:rPr lang="zh-CN" altLang="en-US" b="1" u="none" dirty="0">
                  <a:latin typeface="宋体" pitchFamily="2" charset="-122"/>
                </a:rPr>
                <a:t>操作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产生行</a:t>
              </a:r>
              <a:r>
                <a:rPr lang="en-US" altLang="zh-CN" sz="2000" b="1" u="none" dirty="0">
                  <a:latin typeface="宋体" pitchFamily="2" charset="-122"/>
                </a:rPr>
                <a:t>/</a:t>
              </a:r>
              <a:r>
                <a:rPr lang="zh-CN" altLang="en-US" sz="2000" b="1" u="none" dirty="0">
                  <a:latin typeface="宋体" pitchFamily="2" charset="-122"/>
                </a:rPr>
                <a:t>列地址等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6" name="Line 371"/>
            <p:cNvSpPr>
              <a:spLocks noChangeShapeType="1"/>
            </p:cNvSpPr>
            <p:nvPr/>
          </p:nvSpPr>
          <p:spPr bwMode="auto">
            <a:xfrm>
              <a:off x="6821826" y="5699348"/>
              <a:ext cx="41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5468"/>
              </p:ext>
            </p:extLst>
          </p:nvPr>
        </p:nvGraphicFramePr>
        <p:xfrm>
          <a:off x="4896544" y="4221089"/>
          <a:ext cx="3744416" cy="1704000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插槽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内存条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分配的地址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 Box 364"/>
          <p:cNvSpPr txBox="1">
            <a:spLocks noChangeArrowheads="1"/>
          </p:cNvSpPr>
          <p:nvPr/>
        </p:nvSpPr>
        <p:spPr bwMode="auto">
          <a:xfrm>
            <a:off x="6949282" y="4590465"/>
            <a:ext cx="1620689" cy="1045907"/>
          </a:xfrm>
          <a:prstGeom prst="rect">
            <a:avLst/>
          </a:prstGeom>
          <a:noFill/>
          <a:ln w="19050">
            <a:noFill/>
            <a:prstDash val="sysDot"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 lvl="0"/>
            <a:r>
              <a:rPr lang="en-US" altLang="zh-CN" sz="2000" b="1" u="none" dirty="0">
                <a:latin typeface="宋体" pitchFamily="2" charset="-122"/>
              </a:rPr>
              <a:t>0K</a:t>
            </a:r>
            <a:r>
              <a:rPr lang="zh-CN" altLang="en-US" sz="2000" b="1" u="none" dirty="0">
                <a:latin typeface="宋体" pitchFamily="2" charset="-122"/>
              </a:rPr>
              <a:t>～</a:t>
            </a:r>
            <a:r>
              <a:rPr lang="en-US" altLang="zh-CN" sz="2000" b="1" u="none" dirty="0">
                <a:latin typeface="宋体" pitchFamily="2" charset="-122"/>
              </a:rPr>
              <a:t>256K-1</a:t>
            </a:r>
          </a:p>
          <a:p>
            <a:endParaRPr lang="en-US" altLang="zh-CN" sz="2000" b="1" u="none" dirty="0"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2000" b="1" u="none" dirty="0">
                <a:solidFill>
                  <a:srgbClr val="990099"/>
                </a:solidFill>
                <a:latin typeface="宋体" pitchFamily="2" charset="-122"/>
              </a:rPr>
              <a:t>256K</a:t>
            </a:r>
            <a:r>
              <a:rPr lang="zh-CN" altLang="en-US" sz="2000" b="1" u="none" dirty="0">
                <a:latin typeface="宋体" pitchFamily="2" charset="-122"/>
              </a:rPr>
              <a:t>～</a:t>
            </a:r>
            <a:r>
              <a:rPr lang="en-US" altLang="zh-CN" sz="2000" b="1" u="none" dirty="0">
                <a:latin typeface="宋体" pitchFamily="2" charset="-122"/>
              </a:rPr>
              <a:t>512K-1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6085186" y="4590465"/>
            <a:ext cx="721520" cy="1285258"/>
            <a:chOff x="2228394" y="3933056"/>
            <a:chExt cx="721520" cy="1285258"/>
          </a:xfrm>
        </p:grpSpPr>
        <p:sp>
          <p:nvSpPr>
            <p:cNvPr id="35" name="Text Box 364"/>
            <p:cNvSpPr txBox="1">
              <a:spLocks noChangeArrowheads="1"/>
            </p:cNvSpPr>
            <p:nvPr/>
          </p:nvSpPr>
          <p:spPr bwMode="auto">
            <a:xfrm>
              <a:off x="2228394" y="3933056"/>
              <a:ext cx="721520" cy="1045907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256KB</a:t>
              </a:r>
            </a:p>
            <a:p>
              <a:pPr algn="ctr"/>
              <a:endParaRPr lang="en-US" altLang="zh-CN" sz="2000" b="1" u="none" dirty="0">
                <a:latin typeface="宋体" pitchFamily="2" charset="-122"/>
              </a:endParaRPr>
            </a:p>
            <a:p>
              <a:pPr algn="ctr">
                <a:spcBef>
                  <a:spcPts val="300"/>
                </a:spcBef>
              </a:pPr>
              <a:r>
                <a:rPr lang="en-US" altLang="zh-CN" sz="2000" b="1" u="none" dirty="0">
                  <a:latin typeface="宋体" pitchFamily="2" charset="-122"/>
                </a:rPr>
                <a:t>256KB</a:t>
              </a: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 flipH="1">
              <a:off x="2368216" y="4290501"/>
              <a:ext cx="432048" cy="25796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H="1">
              <a:off x="2368216" y="4960345"/>
              <a:ext cx="432048" cy="25796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 Box 364"/>
          <p:cNvSpPr txBox="1">
            <a:spLocks noChangeArrowheads="1"/>
          </p:cNvSpPr>
          <p:nvPr/>
        </p:nvSpPr>
        <p:spPr bwMode="auto">
          <a:xfrm>
            <a:off x="2376325" y="5589240"/>
            <a:ext cx="2196693" cy="331527"/>
          </a:xfrm>
          <a:prstGeom prst="rect">
            <a:avLst/>
          </a:prstGeom>
          <a:noFill/>
          <a:ln w="19050">
            <a:noFill/>
            <a:prstDash val="sysDot"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>
              <a:spcBef>
                <a:spcPts val="700"/>
              </a:spcBef>
            </a:pPr>
            <a:r>
              <a:rPr lang="en-US" altLang="zh-CN" sz="2000" b="1" u="none" dirty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lang="en-US" altLang="zh-CN" sz="2000" b="1" u="none" baseline="-20000" dirty="0">
                <a:solidFill>
                  <a:srgbClr val="C00000"/>
                </a:solidFill>
                <a:latin typeface="宋体" pitchFamily="2" charset="-122"/>
              </a:rPr>
              <a:t>25</a:t>
            </a:r>
            <a:r>
              <a:rPr lang="en-US" altLang="zh-CN" sz="2000" b="1" u="none" dirty="0">
                <a:solidFill>
                  <a:srgbClr val="C00000"/>
                </a:solidFill>
              </a:rPr>
              <a:t>~</a:t>
            </a:r>
            <a:r>
              <a:rPr lang="en-US" altLang="zh-CN" sz="2000" b="1" u="none" dirty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lang="en-US" altLang="zh-CN" sz="2000" b="1" u="none" baseline="-20000" dirty="0">
                <a:solidFill>
                  <a:srgbClr val="C00000"/>
                </a:solidFill>
                <a:latin typeface="宋体" pitchFamily="2" charset="-122"/>
              </a:rPr>
              <a:t>18</a:t>
            </a:r>
            <a:r>
              <a:rPr lang="zh-CN" altLang="en-US" sz="2000" b="1" u="none" dirty="0">
                <a:solidFill>
                  <a:srgbClr val="C00000"/>
                </a:solidFill>
                <a:latin typeface="宋体" pitchFamily="2" charset="-122"/>
              </a:rPr>
              <a:t>＝</a:t>
            </a:r>
            <a:r>
              <a:rPr lang="en-US" altLang="zh-CN" sz="2000" b="1" u="none" dirty="0">
                <a:solidFill>
                  <a:srgbClr val="990099"/>
                </a:solidFill>
                <a:latin typeface="宋体" pitchFamily="2" charset="-122"/>
              </a:rPr>
              <a:t>00000001</a:t>
            </a:r>
          </a:p>
        </p:txBody>
      </p:sp>
      <p:sp>
        <p:nvSpPr>
          <p:cNvPr id="39" name="Text Box 364"/>
          <p:cNvSpPr txBox="1">
            <a:spLocks noChangeArrowheads="1"/>
          </p:cNvSpPr>
          <p:nvPr/>
        </p:nvSpPr>
        <p:spPr bwMode="auto">
          <a:xfrm>
            <a:off x="2149657" y="4509120"/>
            <a:ext cx="1703281" cy="720080"/>
          </a:xfrm>
          <a:prstGeom prst="rect">
            <a:avLst/>
          </a:prstGeom>
          <a:noFill/>
          <a:ln w="19050">
            <a:noFill/>
            <a:prstDash val="sysDot"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>
              <a:lnSpc>
                <a:spcPct val="105000"/>
              </a:lnSpc>
            </a:pPr>
            <a:r>
              <a:rPr lang="en-US" altLang="zh-CN" sz="2000" b="1" u="none" dirty="0">
                <a:solidFill>
                  <a:schemeClr val="accent2"/>
                </a:solidFill>
                <a:latin typeface="宋体" pitchFamily="2" charset="-122"/>
              </a:rPr>
              <a:t>        64MB</a:t>
            </a:r>
          </a:p>
          <a:p>
            <a:pPr>
              <a:lnSpc>
                <a:spcPct val="120000"/>
              </a:lnSpc>
            </a:pPr>
            <a:r>
              <a:rPr lang="en-US" altLang="zh-CN" sz="2000" b="1" u="none" dirty="0">
                <a:solidFill>
                  <a:srgbClr val="C00000"/>
                </a:solidFill>
                <a:latin typeface="宋体" pitchFamily="2" charset="-122"/>
              </a:rPr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3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3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305" grpId="0"/>
      <p:bldP spid="343306" grpId="0"/>
      <p:bldP spid="33" grpId="0"/>
      <p:bldP spid="38" grpId="0"/>
      <p:bldP spid="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571"/>
          <p:cNvSpPr txBox="1">
            <a:spLocks noChangeArrowheads="1"/>
          </p:cNvSpPr>
          <p:nvPr/>
        </p:nvSpPr>
        <p:spPr bwMode="auto">
          <a:xfrm>
            <a:off x="179387" y="2132856"/>
            <a:ext cx="8713093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、增强的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          </a:t>
            </a:r>
            <a:r>
              <a:rPr lang="en-US" altLang="zh-CN" sz="2000" b="1" u="none" dirty="0">
                <a:latin typeface="宋体" pitchFamily="2" charset="-122"/>
              </a:rPr>
              <a:t>--</a:t>
            </a:r>
            <a:r>
              <a:rPr lang="zh-CN" altLang="en-US" sz="2000" b="1" u="none" dirty="0">
                <a:latin typeface="宋体" pitchFamily="2" charset="-122"/>
              </a:rPr>
              <a:t>优化方法</a:t>
            </a:r>
            <a:r>
              <a:rPr lang="en-US" altLang="zh-CN" sz="2000" b="1" u="none" dirty="0">
                <a:latin typeface="宋体" pitchFamily="2" charset="-122"/>
              </a:rPr>
              <a:t>1(</a:t>
            </a:r>
            <a:r>
              <a:rPr lang="zh-CN" altLang="en-US" sz="2000" b="1" u="none" dirty="0">
                <a:latin typeface="宋体" pitchFamily="2" charset="-122"/>
              </a:rPr>
              <a:t>改进芯片工艺或组成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(1)FPM DRAM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u="none" dirty="0">
                <a:latin typeface="+mn-lt"/>
              </a:rPr>
              <a:t>Fast </a:t>
            </a:r>
            <a:r>
              <a:rPr lang="en-US" altLang="zh-CN" sz="2200" u="none" dirty="0">
                <a:solidFill>
                  <a:srgbClr val="990099"/>
                </a:solidFill>
                <a:latin typeface="+mn-lt"/>
              </a:rPr>
              <a:t>Page</a:t>
            </a:r>
            <a:r>
              <a:rPr lang="en-US" altLang="zh-CN" sz="2200" u="none" dirty="0">
                <a:latin typeface="+mn-lt"/>
              </a:rPr>
              <a:t> Mode</a:t>
            </a:r>
            <a:r>
              <a:rPr lang="en-US" altLang="zh-CN" sz="2200" u="none" dirty="0">
                <a:latin typeface="宋体" pitchFamily="2" charset="-122"/>
              </a:rPr>
              <a:t> </a:t>
            </a:r>
            <a:r>
              <a:rPr lang="en-US" altLang="zh-CN" sz="2200" b="1" u="none" dirty="0">
                <a:latin typeface="宋体" pitchFamily="2" charset="-122"/>
              </a:rPr>
              <a:t>DRAM)</a:t>
            </a:r>
            <a:r>
              <a:rPr lang="en-US" altLang="zh-CN" b="1" u="none" dirty="0">
                <a:latin typeface="宋体" pitchFamily="2" charset="-122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  </a:t>
            </a:r>
            <a:r>
              <a:rPr lang="zh-CN" altLang="en-US" sz="2000" u="none" dirty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←页</a:t>
            </a:r>
            <a:r>
              <a:rPr lang="zh-CN" altLang="en-US" sz="2000" b="1" u="none" dirty="0">
                <a:latin typeface="宋体" pitchFamily="2" charset="-122"/>
              </a:rPr>
              <a:t>指存储矩阵中同一行的所有单元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FBBE-7F63-43A3-A0BB-BD5DE415E0B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55748" name="Text Box 68"/>
          <p:cNvSpPr txBox="1">
            <a:spLocks noChangeArrowheads="1"/>
          </p:cNvSpPr>
          <p:nvPr/>
        </p:nvSpPr>
        <p:spPr bwMode="auto">
          <a:xfrm>
            <a:off x="179388" y="336538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 u="none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四、提高访存速度的技术    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--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主存的优化设计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55813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AutoShape 13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Text Box 69"/>
          <p:cNvSpPr txBox="1">
            <a:spLocks noChangeArrowheads="1"/>
          </p:cNvSpPr>
          <p:nvPr/>
        </p:nvSpPr>
        <p:spPr bwMode="auto">
          <a:xfrm>
            <a:off x="179512" y="5755322"/>
            <a:ext cx="223224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zh-CN" altLang="en-US" b="1" u="none" dirty="0">
              <a:solidFill>
                <a:schemeClr val="accent2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58600" y="4004168"/>
            <a:ext cx="7833880" cy="1729088"/>
            <a:chOff x="1058600" y="3932160"/>
            <a:chExt cx="7833880" cy="1729088"/>
          </a:xfrm>
        </p:grpSpPr>
        <p:sp>
          <p:nvSpPr>
            <p:cNvPr id="286" name="Line 267"/>
            <p:cNvSpPr>
              <a:spLocks noChangeShapeType="1"/>
            </p:cNvSpPr>
            <p:nvPr/>
          </p:nvSpPr>
          <p:spPr bwMode="auto">
            <a:xfrm>
              <a:off x="1679437" y="393305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268"/>
            <p:cNvSpPr>
              <a:spLocks noChangeShapeType="1"/>
            </p:cNvSpPr>
            <p:nvPr/>
          </p:nvSpPr>
          <p:spPr bwMode="auto">
            <a:xfrm>
              <a:off x="1679437" y="4149873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271"/>
            <p:cNvSpPr>
              <a:spLocks noChangeShapeType="1"/>
            </p:cNvSpPr>
            <p:nvPr/>
          </p:nvSpPr>
          <p:spPr bwMode="auto">
            <a:xfrm flipV="1">
              <a:off x="1679437" y="4293096"/>
              <a:ext cx="376976" cy="168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272"/>
            <p:cNvSpPr>
              <a:spLocks noChangeShapeType="1"/>
            </p:cNvSpPr>
            <p:nvPr/>
          </p:nvSpPr>
          <p:spPr bwMode="auto">
            <a:xfrm flipV="1">
              <a:off x="1678296" y="5552691"/>
              <a:ext cx="1873597" cy="134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273"/>
            <p:cNvSpPr>
              <a:spLocks noChangeShapeType="1"/>
            </p:cNvSpPr>
            <p:nvPr/>
          </p:nvSpPr>
          <p:spPr bwMode="auto">
            <a:xfrm flipV="1">
              <a:off x="2182352" y="4509119"/>
              <a:ext cx="6264695" cy="2181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Text Box 344"/>
            <p:cNvSpPr txBox="1">
              <a:spLocks noChangeArrowheads="1"/>
            </p:cNvSpPr>
            <p:nvPr/>
          </p:nvSpPr>
          <p:spPr bwMode="auto">
            <a:xfrm>
              <a:off x="1966328" y="3933056"/>
              <a:ext cx="46916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10800" rIns="0" bIns="1080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行</a:t>
              </a:r>
              <a:r>
                <a:rPr lang="en-US" altLang="zh-CN" sz="1600" b="1" u="none" dirty="0">
                  <a:latin typeface="宋体" pitchFamily="2" charset="-122"/>
                </a:rPr>
                <a:t>A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292" name="Text Box 404"/>
            <p:cNvSpPr txBox="1">
              <a:spLocks noChangeArrowheads="1"/>
            </p:cNvSpPr>
            <p:nvPr/>
          </p:nvSpPr>
          <p:spPr bwMode="auto">
            <a:xfrm>
              <a:off x="1174240" y="4294782"/>
              <a:ext cx="431800" cy="214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RAS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93" name="Line 405"/>
            <p:cNvSpPr>
              <a:spLocks noChangeShapeType="1"/>
            </p:cNvSpPr>
            <p:nvPr/>
          </p:nvSpPr>
          <p:spPr bwMode="auto">
            <a:xfrm>
              <a:off x="1231008" y="4293096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437"/>
            <p:cNvSpPr>
              <a:spLocks noChangeShapeType="1"/>
            </p:cNvSpPr>
            <p:nvPr/>
          </p:nvSpPr>
          <p:spPr bwMode="auto">
            <a:xfrm flipV="1">
              <a:off x="1333496" y="5013176"/>
              <a:ext cx="2315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/>
              <a:endParaRPr lang="zh-CN" altLang="en-US"/>
            </a:p>
          </p:txBody>
        </p:sp>
        <p:sp>
          <p:nvSpPr>
            <p:cNvPr id="295" name="Line 699"/>
            <p:cNvSpPr>
              <a:spLocks noChangeShapeType="1"/>
            </p:cNvSpPr>
            <p:nvPr/>
          </p:nvSpPr>
          <p:spPr bwMode="auto">
            <a:xfrm flipV="1">
              <a:off x="1823454" y="3932161"/>
              <a:ext cx="142690" cy="21691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700"/>
            <p:cNvSpPr>
              <a:spLocks noChangeShapeType="1"/>
            </p:cNvSpPr>
            <p:nvPr/>
          </p:nvSpPr>
          <p:spPr bwMode="auto">
            <a:xfrm>
              <a:off x="1822065" y="3932162"/>
              <a:ext cx="144264" cy="2169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Text Box 691"/>
            <p:cNvSpPr txBox="1">
              <a:spLocks noChangeArrowheads="1"/>
            </p:cNvSpPr>
            <p:nvPr/>
          </p:nvSpPr>
          <p:spPr bwMode="auto">
            <a:xfrm>
              <a:off x="1058600" y="3932160"/>
              <a:ext cx="547688" cy="21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4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98" name="Line 358"/>
            <p:cNvSpPr>
              <a:spLocks noChangeShapeType="1"/>
            </p:cNvSpPr>
            <p:nvPr/>
          </p:nvSpPr>
          <p:spPr bwMode="auto">
            <a:xfrm flipH="1">
              <a:off x="2066711" y="4152233"/>
              <a:ext cx="2829" cy="15090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267"/>
            <p:cNvSpPr>
              <a:spLocks noChangeShapeType="1"/>
            </p:cNvSpPr>
            <p:nvPr/>
          </p:nvSpPr>
          <p:spPr bwMode="auto">
            <a:xfrm>
              <a:off x="3118456" y="4040270"/>
              <a:ext cx="1009501" cy="303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269"/>
            <p:cNvSpPr>
              <a:spLocks noChangeShapeType="1"/>
            </p:cNvSpPr>
            <p:nvPr/>
          </p:nvSpPr>
          <p:spPr bwMode="auto">
            <a:xfrm flipV="1">
              <a:off x="2581227" y="3932161"/>
              <a:ext cx="465221" cy="89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270"/>
            <p:cNvSpPr>
              <a:spLocks noChangeShapeType="1"/>
            </p:cNvSpPr>
            <p:nvPr/>
          </p:nvSpPr>
          <p:spPr bwMode="auto">
            <a:xfrm flipV="1">
              <a:off x="2583459" y="4148384"/>
              <a:ext cx="462989" cy="158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Text Box 344"/>
            <p:cNvSpPr txBox="1">
              <a:spLocks noChangeArrowheads="1"/>
            </p:cNvSpPr>
            <p:nvPr/>
          </p:nvSpPr>
          <p:spPr bwMode="auto">
            <a:xfrm>
              <a:off x="2580359" y="3933951"/>
              <a:ext cx="466089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10800" rIns="0" bIns="1080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列</a:t>
              </a:r>
              <a:r>
                <a:rPr lang="en-US" altLang="zh-CN" sz="1600" b="1" u="none" dirty="0">
                  <a:latin typeface="宋体" pitchFamily="2" charset="-122"/>
                </a:rPr>
                <a:t>A1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03" name="Line 699"/>
            <p:cNvSpPr>
              <a:spLocks noChangeShapeType="1"/>
            </p:cNvSpPr>
            <p:nvPr/>
          </p:nvSpPr>
          <p:spPr bwMode="auto">
            <a:xfrm flipV="1">
              <a:off x="2437485" y="3933056"/>
              <a:ext cx="142690" cy="21691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700"/>
            <p:cNvSpPr>
              <a:spLocks noChangeShapeType="1"/>
            </p:cNvSpPr>
            <p:nvPr/>
          </p:nvSpPr>
          <p:spPr bwMode="auto">
            <a:xfrm>
              <a:off x="2436096" y="3933057"/>
              <a:ext cx="144264" cy="2169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699"/>
            <p:cNvSpPr>
              <a:spLocks noChangeShapeType="1"/>
            </p:cNvSpPr>
            <p:nvPr/>
          </p:nvSpPr>
          <p:spPr bwMode="auto">
            <a:xfrm flipV="1">
              <a:off x="3047837" y="4041513"/>
              <a:ext cx="71345" cy="10935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700"/>
            <p:cNvSpPr>
              <a:spLocks noChangeShapeType="1"/>
            </p:cNvSpPr>
            <p:nvPr/>
          </p:nvSpPr>
          <p:spPr bwMode="auto">
            <a:xfrm>
              <a:off x="3046448" y="3933951"/>
              <a:ext cx="72734" cy="10846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271"/>
            <p:cNvSpPr>
              <a:spLocks noChangeShapeType="1"/>
            </p:cNvSpPr>
            <p:nvPr/>
          </p:nvSpPr>
          <p:spPr bwMode="auto">
            <a:xfrm>
              <a:off x="1678297" y="4654820"/>
              <a:ext cx="936104" cy="239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273"/>
            <p:cNvSpPr>
              <a:spLocks noChangeShapeType="1"/>
            </p:cNvSpPr>
            <p:nvPr/>
          </p:nvSpPr>
          <p:spPr bwMode="auto">
            <a:xfrm flipV="1">
              <a:off x="2740340" y="4870735"/>
              <a:ext cx="957009" cy="605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318"/>
            <p:cNvSpPr>
              <a:spLocks noChangeShapeType="1"/>
            </p:cNvSpPr>
            <p:nvPr/>
          </p:nvSpPr>
          <p:spPr bwMode="auto">
            <a:xfrm>
              <a:off x="2614400" y="4653136"/>
              <a:ext cx="125940" cy="2170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Text Box 404"/>
            <p:cNvSpPr txBox="1">
              <a:spLocks noChangeArrowheads="1"/>
            </p:cNvSpPr>
            <p:nvPr/>
          </p:nvSpPr>
          <p:spPr bwMode="auto">
            <a:xfrm>
              <a:off x="1174240" y="4655035"/>
              <a:ext cx="431800" cy="214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1" name="Line 405"/>
            <p:cNvSpPr>
              <a:spLocks noChangeShapeType="1"/>
            </p:cNvSpPr>
            <p:nvPr/>
          </p:nvSpPr>
          <p:spPr bwMode="auto">
            <a:xfrm>
              <a:off x="1231008" y="4653349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271"/>
            <p:cNvSpPr>
              <a:spLocks noChangeShapeType="1"/>
            </p:cNvSpPr>
            <p:nvPr/>
          </p:nvSpPr>
          <p:spPr bwMode="auto">
            <a:xfrm>
              <a:off x="1678297" y="5229198"/>
              <a:ext cx="936798" cy="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273"/>
            <p:cNvSpPr>
              <a:spLocks noChangeShapeType="1"/>
            </p:cNvSpPr>
            <p:nvPr/>
          </p:nvSpPr>
          <p:spPr bwMode="auto">
            <a:xfrm>
              <a:off x="2745032" y="5009560"/>
              <a:ext cx="5702015" cy="40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Text Box 404"/>
            <p:cNvSpPr txBox="1">
              <a:spLocks noChangeArrowheads="1"/>
            </p:cNvSpPr>
            <p:nvPr/>
          </p:nvSpPr>
          <p:spPr bwMode="auto">
            <a:xfrm>
              <a:off x="1318256" y="5015075"/>
              <a:ext cx="277936" cy="214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5" name="Text Box 691"/>
            <p:cNvSpPr txBox="1">
              <a:spLocks noChangeArrowheads="1"/>
            </p:cNvSpPr>
            <p:nvPr/>
          </p:nvSpPr>
          <p:spPr bwMode="auto">
            <a:xfrm>
              <a:off x="1058600" y="5442691"/>
              <a:ext cx="547688" cy="21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16" name="Line 269"/>
            <p:cNvSpPr>
              <a:spLocks noChangeShapeType="1"/>
            </p:cNvSpPr>
            <p:nvPr/>
          </p:nvSpPr>
          <p:spPr bwMode="auto">
            <a:xfrm>
              <a:off x="3624106" y="5441105"/>
              <a:ext cx="287164" cy="89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270"/>
            <p:cNvSpPr>
              <a:spLocks noChangeShapeType="1"/>
            </p:cNvSpPr>
            <p:nvPr/>
          </p:nvSpPr>
          <p:spPr bwMode="auto">
            <a:xfrm>
              <a:off x="3626339" y="5658021"/>
              <a:ext cx="29034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Text Box 344"/>
            <p:cNvSpPr txBox="1">
              <a:spLocks noChangeArrowheads="1"/>
            </p:cNvSpPr>
            <p:nvPr/>
          </p:nvSpPr>
          <p:spPr bwMode="auto">
            <a:xfrm>
              <a:off x="3623238" y="5442892"/>
              <a:ext cx="29344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10800" rIns="0" bIns="1080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D1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19" name="Line 699"/>
            <p:cNvSpPr>
              <a:spLocks noChangeShapeType="1"/>
            </p:cNvSpPr>
            <p:nvPr/>
          </p:nvSpPr>
          <p:spPr bwMode="auto">
            <a:xfrm flipV="1">
              <a:off x="3912659" y="5549562"/>
              <a:ext cx="71345" cy="10935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700"/>
            <p:cNvSpPr>
              <a:spLocks noChangeShapeType="1"/>
            </p:cNvSpPr>
            <p:nvPr/>
          </p:nvSpPr>
          <p:spPr bwMode="auto">
            <a:xfrm>
              <a:off x="3911270" y="5442000"/>
              <a:ext cx="72734" cy="1084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699"/>
            <p:cNvSpPr>
              <a:spLocks noChangeShapeType="1"/>
            </p:cNvSpPr>
            <p:nvPr/>
          </p:nvSpPr>
          <p:spPr bwMode="auto">
            <a:xfrm flipV="1">
              <a:off x="3551893" y="5442892"/>
              <a:ext cx="71345" cy="10935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700"/>
            <p:cNvSpPr>
              <a:spLocks noChangeShapeType="1"/>
            </p:cNvSpPr>
            <p:nvPr/>
          </p:nvSpPr>
          <p:spPr bwMode="auto">
            <a:xfrm>
              <a:off x="3550504" y="5550456"/>
              <a:ext cx="72734" cy="1084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358"/>
            <p:cNvSpPr>
              <a:spLocks noChangeShapeType="1"/>
            </p:cNvSpPr>
            <p:nvPr/>
          </p:nvSpPr>
          <p:spPr bwMode="auto">
            <a:xfrm flipH="1">
              <a:off x="2689236" y="4149080"/>
              <a:ext cx="0" cy="1508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274"/>
            <p:cNvSpPr>
              <a:spLocks noChangeShapeType="1"/>
            </p:cNvSpPr>
            <p:nvPr/>
          </p:nvSpPr>
          <p:spPr bwMode="auto">
            <a:xfrm flipV="1">
              <a:off x="3694520" y="4650955"/>
              <a:ext cx="130632" cy="218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275"/>
            <p:cNvSpPr>
              <a:spLocks noChangeShapeType="1"/>
            </p:cNvSpPr>
            <p:nvPr/>
          </p:nvSpPr>
          <p:spPr bwMode="auto">
            <a:xfrm>
              <a:off x="3825152" y="4655035"/>
              <a:ext cx="51744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699"/>
            <p:cNvSpPr>
              <a:spLocks noChangeShapeType="1"/>
            </p:cNvSpPr>
            <p:nvPr/>
          </p:nvSpPr>
          <p:spPr bwMode="auto">
            <a:xfrm flipV="1">
              <a:off x="4127957" y="3933056"/>
              <a:ext cx="71345" cy="109354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700"/>
            <p:cNvSpPr>
              <a:spLocks noChangeShapeType="1"/>
            </p:cNvSpPr>
            <p:nvPr/>
          </p:nvSpPr>
          <p:spPr bwMode="auto">
            <a:xfrm>
              <a:off x="4126568" y="4040620"/>
              <a:ext cx="72734" cy="10846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273"/>
            <p:cNvSpPr>
              <a:spLocks noChangeShapeType="1"/>
            </p:cNvSpPr>
            <p:nvPr/>
          </p:nvSpPr>
          <p:spPr bwMode="auto">
            <a:xfrm>
              <a:off x="4472181" y="4871341"/>
              <a:ext cx="806515" cy="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318"/>
            <p:cNvSpPr>
              <a:spLocks noChangeShapeType="1"/>
            </p:cNvSpPr>
            <p:nvPr/>
          </p:nvSpPr>
          <p:spPr bwMode="auto">
            <a:xfrm>
              <a:off x="4342592" y="4652429"/>
              <a:ext cx="129590" cy="2170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358"/>
            <p:cNvSpPr>
              <a:spLocks noChangeShapeType="1"/>
            </p:cNvSpPr>
            <p:nvPr/>
          </p:nvSpPr>
          <p:spPr bwMode="auto">
            <a:xfrm>
              <a:off x="4414598" y="4149080"/>
              <a:ext cx="2" cy="151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Line 272"/>
            <p:cNvSpPr>
              <a:spLocks noChangeShapeType="1"/>
            </p:cNvSpPr>
            <p:nvPr/>
          </p:nvSpPr>
          <p:spPr bwMode="auto">
            <a:xfrm>
              <a:off x="3982554" y="5545227"/>
              <a:ext cx="1153516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269"/>
            <p:cNvSpPr>
              <a:spLocks noChangeShapeType="1"/>
            </p:cNvSpPr>
            <p:nvPr/>
          </p:nvSpPr>
          <p:spPr bwMode="auto">
            <a:xfrm flipV="1">
              <a:off x="1966328" y="3932161"/>
              <a:ext cx="465221" cy="89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Line 269"/>
            <p:cNvSpPr>
              <a:spLocks noChangeShapeType="1"/>
            </p:cNvSpPr>
            <p:nvPr/>
          </p:nvSpPr>
          <p:spPr bwMode="auto">
            <a:xfrm flipV="1">
              <a:off x="1966328" y="4148185"/>
              <a:ext cx="465221" cy="89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269"/>
            <p:cNvSpPr>
              <a:spLocks noChangeShapeType="1"/>
            </p:cNvSpPr>
            <p:nvPr/>
          </p:nvSpPr>
          <p:spPr bwMode="auto">
            <a:xfrm flipV="1">
              <a:off x="4199444" y="3933056"/>
              <a:ext cx="465221" cy="89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270"/>
            <p:cNvSpPr>
              <a:spLocks noChangeShapeType="1"/>
            </p:cNvSpPr>
            <p:nvPr/>
          </p:nvSpPr>
          <p:spPr bwMode="auto">
            <a:xfrm flipV="1">
              <a:off x="4201676" y="4149279"/>
              <a:ext cx="462989" cy="158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Text Box 344"/>
            <p:cNvSpPr txBox="1">
              <a:spLocks noChangeArrowheads="1"/>
            </p:cNvSpPr>
            <p:nvPr/>
          </p:nvSpPr>
          <p:spPr bwMode="auto">
            <a:xfrm>
              <a:off x="4198576" y="3934846"/>
              <a:ext cx="466089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10800" rIns="0" bIns="1080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列</a:t>
              </a:r>
              <a:r>
                <a:rPr lang="en-US" altLang="zh-CN" sz="1600" b="1" u="none" dirty="0">
                  <a:latin typeface="宋体" pitchFamily="2" charset="-122"/>
                </a:rPr>
                <a:t>A4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37" name="Line 699"/>
            <p:cNvSpPr>
              <a:spLocks noChangeShapeType="1"/>
            </p:cNvSpPr>
            <p:nvPr/>
          </p:nvSpPr>
          <p:spPr bwMode="auto">
            <a:xfrm flipV="1">
              <a:off x="4666054" y="4042408"/>
              <a:ext cx="71345" cy="10935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700"/>
            <p:cNvSpPr>
              <a:spLocks noChangeShapeType="1"/>
            </p:cNvSpPr>
            <p:nvPr/>
          </p:nvSpPr>
          <p:spPr bwMode="auto">
            <a:xfrm>
              <a:off x="4664665" y="3934846"/>
              <a:ext cx="72734" cy="10846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267"/>
            <p:cNvSpPr>
              <a:spLocks noChangeShapeType="1"/>
            </p:cNvSpPr>
            <p:nvPr/>
          </p:nvSpPr>
          <p:spPr bwMode="auto">
            <a:xfrm>
              <a:off x="4739873" y="4040270"/>
              <a:ext cx="1009501" cy="303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699"/>
            <p:cNvSpPr>
              <a:spLocks noChangeShapeType="1"/>
            </p:cNvSpPr>
            <p:nvPr/>
          </p:nvSpPr>
          <p:spPr bwMode="auto">
            <a:xfrm flipV="1">
              <a:off x="5749374" y="3933056"/>
              <a:ext cx="71345" cy="109354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700"/>
            <p:cNvSpPr>
              <a:spLocks noChangeShapeType="1"/>
            </p:cNvSpPr>
            <p:nvPr/>
          </p:nvSpPr>
          <p:spPr bwMode="auto">
            <a:xfrm>
              <a:off x="5747985" y="4040620"/>
              <a:ext cx="72734" cy="10846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269"/>
            <p:cNvSpPr>
              <a:spLocks noChangeShapeType="1"/>
            </p:cNvSpPr>
            <p:nvPr/>
          </p:nvSpPr>
          <p:spPr bwMode="auto">
            <a:xfrm flipV="1">
              <a:off x="5820861" y="3933056"/>
              <a:ext cx="465221" cy="89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270"/>
            <p:cNvSpPr>
              <a:spLocks noChangeShapeType="1"/>
            </p:cNvSpPr>
            <p:nvPr/>
          </p:nvSpPr>
          <p:spPr bwMode="auto">
            <a:xfrm flipV="1">
              <a:off x="5823093" y="4149279"/>
              <a:ext cx="462989" cy="158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Text Box 344"/>
            <p:cNvSpPr txBox="1">
              <a:spLocks noChangeArrowheads="1"/>
            </p:cNvSpPr>
            <p:nvPr/>
          </p:nvSpPr>
          <p:spPr bwMode="auto">
            <a:xfrm>
              <a:off x="5819993" y="3934846"/>
              <a:ext cx="466089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10800" rIns="0" bIns="1080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列</a:t>
              </a:r>
              <a:r>
                <a:rPr lang="en-US" altLang="zh-CN" sz="1600" b="1" u="none" dirty="0">
                  <a:latin typeface="宋体" pitchFamily="2" charset="-122"/>
                </a:rPr>
                <a:t>A3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45" name="Line 699"/>
            <p:cNvSpPr>
              <a:spLocks noChangeShapeType="1"/>
            </p:cNvSpPr>
            <p:nvPr/>
          </p:nvSpPr>
          <p:spPr bwMode="auto">
            <a:xfrm flipV="1">
              <a:off x="6287471" y="4042408"/>
              <a:ext cx="71345" cy="10935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Line 700"/>
            <p:cNvSpPr>
              <a:spLocks noChangeShapeType="1"/>
            </p:cNvSpPr>
            <p:nvPr/>
          </p:nvSpPr>
          <p:spPr bwMode="auto">
            <a:xfrm>
              <a:off x="6286082" y="3934846"/>
              <a:ext cx="72734" cy="10846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Line 269"/>
            <p:cNvSpPr>
              <a:spLocks noChangeShapeType="1"/>
            </p:cNvSpPr>
            <p:nvPr/>
          </p:nvSpPr>
          <p:spPr bwMode="auto">
            <a:xfrm>
              <a:off x="5208282" y="5442892"/>
              <a:ext cx="287164" cy="89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" name="Line 270"/>
            <p:cNvSpPr>
              <a:spLocks noChangeShapeType="1"/>
            </p:cNvSpPr>
            <p:nvPr/>
          </p:nvSpPr>
          <p:spPr bwMode="auto">
            <a:xfrm>
              <a:off x="5210515" y="5659808"/>
              <a:ext cx="29034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Text Box 344"/>
            <p:cNvSpPr txBox="1">
              <a:spLocks noChangeArrowheads="1"/>
            </p:cNvSpPr>
            <p:nvPr/>
          </p:nvSpPr>
          <p:spPr bwMode="auto">
            <a:xfrm>
              <a:off x="5207414" y="5444679"/>
              <a:ext cx="29344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10800" rIns="0" bIns="1080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D4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50" name="Line 699"/>
            <p:cNvSpPr>
              <a:spLocks noChangeShapeType="1"/>
            </p:cNvSpPr>
            <p:nvPr/>
          </p:nvSpPr>
          <p:spPr bwMode="auto">
            <a:xfrm flipV="1">
              <a:off x="5496835" y="5551349"/>
              <a:ext cx="71345" cy="10935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700"/>
            <p:cNvSpPr>
              <a:spLocks noChangeShapeType="1"/>
            </p:cNvSpPr>
            <p:nvPr/>
          </p:nvSpPr>
          <p:spPr bwMode="auto">
            <a:xfrm>
              <a:off x="5495446" y="5443787"/>
              <a:ext cx="72734" cy="1084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699"/>
            <p:cNvSpPr>
              <a:spLocks noChangeShapeType="1"/>
            </p:cNvSpPr>
            <p:nvPr/>
          </p:nvSpPr>
          <p:spPr bwMode="auto">
            <a:xfrm flipV="1">
              <a:off x="5136069" y="5444679"/>
              <a:ext cx="71345" cy="10935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700"/>
            <p:cNvSpPr>
              <a:spLocks noChangeShapeType="1"/>
            </p:cNvSpPr>
            <p:nvPr/>
          </p:nvSpPr>
          <p:spPr bwMode="auto">
            <a:xfrm>
              <a:off x="5134680" y="5552243"/>
              <a:ext cx="72734" cy="1084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272"/>
            <p:cNvSpPr>
              <a:spLocks noChangeShapeType="1"/>
            </p:cNvSpPr>
            <p:nvPr/>
          </p:nvSpPr>
          <p:spPr bwMode="auto">
            <a:xfrm>
              <a:off x="5566728" y="5545227"/>
              <a:ext cx="1153516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Line 269"/>
            <p:cNvSpPr>
              <a:spLocks noChangeShapeType="1"/>
            </p:cNvSpPr>
            <p:nvPr/>
          </p:nvSpPr>
          <p:spPr bwMode="auto">
            <a:xfrm>
              <a:off x="6792456" y="5442892"/>
              <a:ext cx="287164" cy="89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Line 270"/>
            <p:cNvSpPr>
              <a:spLocks noChangeShapeType="1"/>
            </p:cNvSpPr>
            <p:nvPr/>
          </p:nvSpPr>
          <p:spPr bwMode="auto">
            <a:xfrm>
              <a:off x="6794689" y="5659808"/>
              <a:ext cx="29034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Text Box 344"/>
            <p:cNvSpPr txBox="1">
              <a:spLocks noChangeArrowheads="1"/>
            </p:cNvSpPr>
            <p:nvPr/>
          </p:nvSpPr>
          <p:spPr bwMode="auto">
            <a:xfrm>
              <a:off x="6791588" y="5444679"/>
              <a:ext cx="29344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10800" rIns="0" bIns="1080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D3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58" name="Line 699"/>
            <p:cNvSpPr>
              <a:spLocks noChangeShapeType="1"/>
            </p:cNvSpPr>
            <p:nvPr/>
          </p:nvSpPr>
          <p:spPr bwMode="auto">
            <a:xfrm flipV="1">
              <a:off x="7081009" y="5551349"/>
              <a:ext cx="71345" cy="10935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Line 700"/>
            <p:cNvSpPr>
              <a:spLocks noChangeShapeType="1"/>
            </p:cNvSpPr>
            <p:nvPr/>
          </p:nvSpPr>
          <p:spPr bwMode="auto">
            <a:xfrm>
              <a:off x="7079620" y="5443787"/>
              <a:ext cx="72734" cy="1084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699"/>
            <p:cNvSpPr>
              <a:spLocks noChangeShapeType="1"/>
            </p:cNvSpPr>
            <p:nvPr/>
          </p:nvSpPr>
          <p:spPr bwMode="auto">
            <a:xfrm flipV="1">
              <a:off x="6720243" y="5444679"/>
              <a:ext cx="71345" cy="10935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Line 700"/>
            <p:cNvSpPr>
              <a:spLocks noChangeShapeType="1"/>
            </p:cNvSpPr>
            <p:nvPr/>
          </p:nvSpPr>
          <p:spPr bwMode="auto">
            <a:xfrm>
              <a:off x="6718854" y="5552243"/>
              <a:ext cx="72734" cy="1084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267"/>
            <p:cNvSpPr>
              <a:spLocks noChangeShapeType="1"/>
            </p:cNvSpPr>
            <p:nvPr/>
          </p:nvSpPr>
          <p:spPr bwMode="auto">
            <a:xfrm>
              <a:off x="6358816" y="4040270"/>
              <a:ext cx="1009501" cy="303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699"/>
            <p:cNvSpPr>
              <a:spLocks noChangeShapeType="1"/>
            </p:cNvSpPr>
            <p:nvPr/>
          </p:nvSpPr>
          <p:spPr bwMode="auto">
            <a:xfrm flipV="1">
              <a:off x="7368317" y="3933056"/>
              <a:ext cx="71345" cy="109354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700"/>
            <p:cNvSpPr>
              <a:spLocks noChangeShapeType="1"/>
            </p:cNvSpPr>
            <p:nvPr/>
          </p:nvSpPr>
          <p:spPr bwMode="auto">
            <a:xfrm>
              <a:off x="7366928" y="4040620"/>
              <a:ext cx="72734" cy="10846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269"/>
            <p:cNvSpPr>
              <a:spLocks noChangeShapeType="1"/>
            </p:cNvSpPr>
            <p:nvPr/>
          </p:nvSpPr>
          <p:spPr bwMode="auto">
            <a:xfrm flipV="1">
              <a:off x="7439804" y="3933056"/>
              <a:ext cx="465221" cy="89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270"/>
            <p:cNvSpPr>
              <a:spLocks noChangeShapeType="1"/>
            </p:cNvSpPr>
            <p:nvPr/>
          </p:nvSpPr>
          <p:spPr bwMode="auto">
            <a:xfrm flipV="1">
              <a:off x="7442036" y="4149279"/>
              <a:ext cx="462989" cy="158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Text Box 344"/>
            <p:cNvSpPr txBox="1">
              <a:spLocks noChangeArrowheads="1"/>
            </p:cNvSpPr>
            <p:nvPr/>
          </p:nvSpPr>
          <p:spPr bwMode="auto">
            <a:xfrm>
              <a:off x="7438936" y="3934846"/>
              <a:ext cx="466089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10800" rIns="0" bIns="1080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列</a:t>
              </a:r>
              <a:r>
                <a:rPr lang="en-US" altLang="zh-CN" sz="1600" b="1" u="none" dirty="0">
                  <a:latin typeface="宋体" pitchFamily="2" charset="-122"/>
                </a:rPr>
                <a:t>A2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68" name="Line 699"/>
            <p:cNvSpPr>
              <a:spLocks noChangeShapeType="1"/>
            </p:cNvSpPr>
            <p:nvPr/>
          </p:nvSpPr>
          <p:spPr bwMode="auto">
            <a:xfrm flipV="1">
              <a:off x="7906414" y="4042408"/>
              <a:ext cx="71345" cy="10935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700"/>
            <p:cNvSpPr>
              <a:spLocks noChangeShapeType="1"/>
            </p:cNvSpPr>
            <p:nvPr/>
          </p:nvSpPr>
          <p:spPr bwMode="auto">
            <a:xfrm>
              <a:off x="7905025" y="3934846"/>
              <a:ext cx="72734" cy="10846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Line 272"/>
            <p:cNvSpPr>
              <a:spLocks noChangeShapeType="1"/>
            </p:cNvSpPr>
            <p:nvPr/>
          </p:nvSpPr>
          <p:spPr bwMode="auto">
            <a:xfrm>
              <a:off x="7149454" y="5545227"/>
              <a:ext cx="1153516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269"/>
            <p:cNvSpPr>
              <a:spLocks noChangeShapeType="1"/>
            </p:cNvSpPr>
            <p:nvPr/>
          </p:nvSpPr>
          <p:spPr bwMode="auto">
            <a:xfrm>
              <a:off x="8375182" y="5442892"/>
              <a:ext cx="287164" cy="89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" name="Line 270"/>
            <p:cNvSpPr>
              <a:spLocks noChangeShapeType="1"/>
            </p:cNvSpPr>
            <p:nvPr/>
          </p:nvSpPr>
          <p:spPr bwMode="auto">
            <a:xfrm>
              <a:off x="8377415" y="5659808"/>
              <a:ext cx="29034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" name="Text Box 344"/>
            <p:cNvSpPr txBox="1">
              <a:spLocks noChangeArrowheads="1"/>
            </p:cNvSpPr>
            <p:nvPr/>
          </p:nvSpPr>
          <p:spPr bwMode="auto">
            <a:xfrm>
              <a:off x="8374314" y="5444679"/>
              <a:ext cx="29344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10800" rIns="0" bIns="1080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D2</a:t>
              </a:r>
              <a:endParaRPr lang="zh-CN" altLang="en-US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74" name="Line 699"/>
            <p:cNvSpPr>
              <a:spLocks noChangeShapeType="1"/>
            </p:cNvSpPr>
            <p:nvPr/>
          </p:nvSpPr>
          <p:spPr bwMode="auto">
            <a:xfrm flipV="1">
              <a:off x="8663735" y="5551349"/>
              <a:ext cx="71345" cy="10935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Line 700"/>
            <p:cNvSpPr>
              <a:spLocks noChangeShapeType="1"/>
            </p:cNvSpPr>
            <p:nvPr/>
          </p:nvSpPr>
          <p:spPr bwMode="auto">
            <a:xfrm>
              <a:off x="8662346" y="5443787"/>
              <a:ext cx="72734" cy="1084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699"/>
            <p:cNvSpPr>
              <a:spLocks noChangeShapeType="1"/>
            </p:cNvSpPr>
            <p:nvPr/>
          </p:nvSpPr>
          <p:spPr bwMode="auto">
            <a:xfrm flipV="1">
              <a:off x="8302969" y="5444679"/>
              <a:ext cx="71345" cy="10935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700"/>
            <p:cNvSpPr>
              <a:spLocks noChangeShapeType="1"/>
            </p:cNvSpPr>
            <p:nvPr/>
          </p:nvSpPr>
          <p:spPr bwMode="auto">
            <a:xfrm>
              <a:off x="8301580" y="5552243"/>
              <a:ext cx="72734" cy="1084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358"/>
            <p:cNvSpPr>
              <a:spLocks noChangeShapeType="1"/>
            </p:cNvSpPr>
            <p:nvPr/>
          </p:nvSpPr>
          <p:spPr bwMode="auto">
            <a:xfrm flipH="1">
              <a:off x="5998775" y="4149080"/>
              <a:ext cx="0" cy="151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Line 358"/>
            <p:cNvSpPr>
              <a:spLocks noChangeShapeType="1"/>
            </p:cNvSpPr>
            <p:nvPr/>
          </p:nvSpPr>
          <p:spPr bwMode="auto">
            <a:xfrm flipH="1">
              <a:off x="7652130" y="4149080"/>
              <a:ext cx="2829" cy="1508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Line 274"/>
            <p:cNvSpPr>
              <a:spLocks noChangeShapeType="1"/>
            </p:cNvSpPr>
            <p:nvPr/>
          </p:nvSpPr>
          <p:spPr bwMode="auto">
            <a:xfrm flipV="1">
              <a:off x="5278696" y="4653136"/>
              <a:ext cx="130632" cy="218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Line 275"/>
            <p:cNvSpPr>
              <a:spLocks noChangeShapeType="1"/>
            </p:cNvSpPr>
            <p:nvPr/>
          </p:nvSpPr>
          <p:spPr bwMode="auto">
            <a:xfrm>
              <a:off x="5409328" y="4657216"/>
              <a:ext cx="51744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Line 318"/>
            <p:cNvSpPr>
              <a:spLocks noChangeShapeType="1"/>
            </p:cNvSpPr>
            <p:nvPr/>
          </p:nvSpPr>
          <p:spPr bwMode="auto">
            <a:xfrm>
              <a:off x="5926768" y="4654610"/>
              <a:ext cx="126269" cy="2129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Line 358"/>
            <p:cNvSpPr>
              <a:spLocks noChangeShapeType="1"/>
            </p:cNvSpPr>
            <p:nvPr/>
          </p:nvSpPr>
          <p:spPr bwMode="auto">
            <a:xfrm flipH="1">
              <a:off x="3767602" y="4657216"/>
              <a:ext cx="3905" cy="783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358"/>
            <p:cNvSpPr>
              <a:spLocks noChangeShapeType="1"/>
            </p:cNvSpPr>
            <p:nvPr/>
          </p:nvSpPr>
          <p:spPr bwMode="auto">
            <a:xfrm flipH="1">
              <a:off x="5342894" y="4653136"/>
              <a:ext cx="7810" cy="7879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273"/>
            <p:cNvSpPr>
              <a:spLocks noChangeShapeType="1"/>
            </p:cNvSpPr>
            <p:nvPr/>
          </p:nvSpPr>
          <p:spPr bwMode="auto">
            <a:xfrm>
              <a:off x="6053471" y="4871341"/>
              <a:ext cx="809400" cy="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Line 274"/>
            <p:cNvSpPr>
              <a:spLocks noChangeShapeType="1"/>
            </p:cNvSpPr>
            <p:nvPr/>
          </p:nvSpPr>
          <p:spPr bwMode="auto">
            <a:xfrm flipV="1">
              <a:off x="6862871" y="4653136"/>
              <a:ext cx="130632" cy="218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Line 275"/>
            <p:cNvSpPr>
              <a:spLocks noChangeShapeType="1"/>
            </p:cNvSpPr>
            <p:nvPr/>
          </p:nvSpPr>
          <p:spPr bwMode="auto">
            <a:xfrm flipV="1">
              <a:off x="6993502" y="4652429"/>
              <a:ext cx="589447" cy="47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318"/>
            <p:cNvSpPr>
              <a:spLocks noChangeShapeType="1"/>
            </p:cNvSpPr>
            <p:nvPr/>
          </p:nvSpPr>
          <p:spPr bwMode="auto">
            <a:xfrm>
              <a:off x="7582952" y="4654610"/>
              <a:ext cx="119633" cy="2129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" name="Line 358"/>
            <p:cNvSpPr>
              <a:spLocks noChangeShapeType="1"/>
            </p:cNvSpPr>
            <p:nvPr/>
          </p:nvSpPr>
          <p:spPr bwMode="auto">
            <a:xfrm>
              <a:off x="6934878" y="4653136"/>
              <a:ext cx="1159" cy="7879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273"/>
            <p:cNvSpPr>
              <a:spLocks noChangeShapeType="1"/>
            </p:cNvSpPr>
            <p:nvPr/>
          </p:nvSpPr>
          <p:spPr bwMode="auto">
            <a:xfrm>
              <a:off x="7702585" y="4869462"/>
              <a:ext cx="744462" cy="1878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274"/>
            <p:cNvSpPr>
              <a:spLocks noChangeShapeType="1"/>
            </p:cNvSpPr>
            <p:nvPr/>
          </p:nvSpPr>
          <p:spPr bwMode="auto">
            <a:xfrm flipV="1">
              <a:off x="8447048" y="4653136"/>
              <a:ext cx="130632" cy="218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Line 275"/>
            <p:cNvSpPr>
              <a:spLocks noChangeShapeType="1"/>
            </p:cNvSpPr>
            <p:nvPr/>
          </p:nvSpPr>
          <p:spPr bwMode="auto">
            <a:xfrm>
              <a:off x="8577680" y="4657216"/>
              <a:ext cx="3014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Line 358"/>
            <p:cNvSpPr>
              <a:spLocks noChangeShapeType="1"/>
            </p:cNvSpPr>
            <p:nvPr/>
          </p:nvSpPr>
          <p:spPr bwMode="auto">
            <a:xfrm flipH="1">
              <a:off x="8511245" y="3932161"/>
              <a:ext cx="11339" cy="1513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274"/>
            <p:cNvSpPr>
              <a:spLocks noChangeShapeType="1"/>
            </p:cNvSpPr>
            <p:nvPr/>
          </p:nvSpPr>
          <p:spPr bwMode="auto">
            <a:xfrm flipV="1">
              <a:off x="8447048" y="4293096"/>
              <a:ext cx="130632" cy="218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275"/>
            <p:cNvSpPr>
              <a:spLocks noChangeShapeType="1"/>
            </p:cNvSpPr>
            <p:nvPr/>
          </p:nvSpPr>
          <p:spPr bwMode="auto">
            <a:xfrm>
              <a:off x="8577680" y="4297176"/>
              <a:ext cx="3014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318"/>
            <p:cNvSpPr>
              <a:spLocks noChangeShapeType="1"/>
            </p:cNvSpPr>
            <p:nvPr/>
          </p:nvSpPr>
          <p:spPr bwMode="auto">
            <a:xfrm>
              <a:off x="8447047" y="5009559"/>
              <a:ext cx="144018" cy="21964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274"/>
            <p:cNvSpPr>
              <a:spLocks noChangeShapeType="1"/>
            </p:cNvSpPr>
            <p:nvPr/>
          </p:nvSpPr>
          <p:spPr bwMode="auto">
            <a:xfrm flipV="1">
              <a:off x="2614400" y="5010995"/>
              <a:ext cx="130632" cy="218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Line 318"/>
            <p:cNvSpPr>
              <a:spLocks noChangeShapeType="1"/>
            </p:cNvSpPr>
            <p:nvPr/>
          </p:nvSpPr>
          <p:spPr bwMode="auto">
            <a:xfrm>
              <a:off x="2056412" y="4293096"/>
              <a:ext cx="125940" cy="2170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Line 275"/>
            <p:cNvSpPr>
              <a:spLocks noChangeShapeType="1"/>
            </p:cNvSpPr>
            <p:nvPr/>
          </p:nvSpPr>
          <p:spPr bwMode="auto">
            <a:xfrm>
              <a:off x="8591064" y="5229200"/>
              <a:ext cx="3014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Line 272"/>
            <p:cNvSpPr>
              <a:spLocks noChangeShapeType="1"/>
            </p:cNvSpPr>
            <p:nvPr/>
          </p:nvSpPr>
          <p:spPr bwMode="auto">
            <a:xfrm>
              <a:off x="8735080" y="5549190"/>
              <a:ext cx="143952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267"/>
            <p:cNvSpPr>
              <a:spLocks noChangeShapeType="1"/>
            </p:cNvSpPr>
            <p:nvPr/>
          </p:nvSpPr>
          <p:spPr bwMode="auto">
            <a:xfrm>
              <a:off x="7977759" y="4042389"/>
              <a:ext cx="9013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Text Box 326"/>
            <p:cNvSpPr txBox="1">
              <a:spLocks noChangeArrowheads="1"/>
            </p:cNvSpPr>
            <p:nvPr/>
          </p:nvSpPr>
          <p:spPr bwMode="auto">
            <a:xfrm>
              <a:off x="2938524" y="5249961"/>
              <a:ext cx="4318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err="1">
                  <a:latin typeface="宋体" pitchFamily="2" charset="-122"/>
                </a:rPr>
                <a:t>t</a:t>
              </a:r>
              <a:r>
                <a:rPr lang="en-US" altLang="zh-CN" sz="1600" b="1" u="none" baseline="-18000" dirty="0" err="1">
                  <a:latin typeface="宋体" pitchFamily="2" charset="-122"/>
                </a:rPr>
                <a:t>CAC</a:t>
              </a:r>
              <a:endParaRPr lang="en-US" altLang="zh-CN" sz="1600" b="1" u="none" baseline="-18000" dirty="0">
                <a:latin typeface="宋体" pitchFamily="2" charset="-122"/>
              </a:endParaRPr>
            </a:p>
          </p:txBody>
        </p:sp>
        <p:sp>
          <p:nvSpPr>
            <p:cNvPr id="403" name="Line 327"/>
            <p:cNvSpPr>
              <a:spLocks noChangeShapeType="1"/>
            </p:cNvSpPr>
            <p:nvPr/>
          </p:nvSpPr>
          <p:spPr bwMode="auto">
            <a:xfrm flipV="1">
              <a:off x="3364863" y="5373216"/>
              <a:ext cx="2576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Line 328"/>
            <p:cNvSpPr>
              <a:spLocks noChangeShapeType="1"/>
            </p:cNvSpPr>
            <p:nvPr/>
          </p:nvSpPr>
          <p:spPr bwMode="auto">
            <a:xfrm flipH="1" flipV="1">
              <a:off x="2686408" y="5373216"/>
              <a:ext cx="2523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358"/>
            <p:cNvSpPr>
              <a:spLocks noChangeShapeType="1"/>
            </p:cNvSpPr>
            <p:nvPr/>
          </p:nvSpPr>
          <p:spPr bwMode="auto">
            <a:xfrm flipH="1">
              <a:off x="3622512" y="5301208"/>
              <a:ext cx="0" cy="123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Text Box 326"/>
            <p:cNvSpPr txBox="1">
              <a:spLocks noChangeArrowheads="1"/>
            </p:cNvSpPr>
            <p:nvPr/>
          </p:nvSpPr>
          <p:spPr bwMode="auto">
            <a:xfrm>
              <a:off x="2210728" y="5249961"/>
              <a:ext cx="360486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err="1">
                  <a:latin typeface="宋体" pitchFamily="2" charset="-122"/>
                </a:rPr>
                <a:t>t</a:t>
              </a:r>
              <a:r>
                <a:rPr lang="en-US" altLang="zh-CN" sz="1600" b="1" u="none" baseline="-18000" dirty="0" err="1">
                  <a:latin typeface="宋体" pitchFamily="2" charset="-122"/>
                </a:rPr>
                <a:t>RCL</a:t>
              </a:r>
              <a:endParaRPr lang="en-US" altLang="zh-CN" sz="1600" b="1" u="none" baseline="-18000" dirty="0">
                <a:latin typeface="宋体" pitchFamily="2" charset="-122"/>
              </a:endParaRPr>
            </a:p>
          </p:txBody>
        </p:sp>
        <p:sp>
          <p:nvSpPr>
            <p:cNvPr id="407" name="Line 327"/>
            <p:cNvSpPr>
              <a:spLocks noChangeShapeType="1"/>
            </p:cNvSpPr>
            <p:nvPr/>
          </p:nvSpPr>
          <p:spPr bwMode="auto">
            <a:xfrm flipV="1">
              <a:off x="2570768" y="5373216"/>
              <a:ext cx="1036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Line 328"/>
            <p:cNvSpPr>
              <a:spLocks noChangeShapeType="1"/>
            </p:cNvSpPr>
            <p:nvPr/>
          </p:nvSpPr>
          <p:spPr bwMode="auto">
            <a:xfrm flipH="1" flipV="1">
              <a:off x="2066712" y="5373216"/>
              <a:ext cx="126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0" name="Text Box 70"/>
          <p:cNvSpPr txBox="1">
            <a:spLocks noChangeArrowheads="1"/>
          </p:cNvSpPr>
          <p:nvPr/>
        </p:nvSpPr>
        <p:spPr bwMode="auto">
          <a:xfrm>
            <a:off x="179388" y="836712"/>
            <a:ext cx="2232371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访存需求：</a:t>
            </a:r>
            <a:r>
              <a:rPr lang="zh-CN" altLang="en-US" sz="2200" b="1" u="none" dirty="0">
                <a:latin typeface="宋体" pitchFamily="2" charset="-122"/>
              </a:rPr>
              <a:t> </a:t>
            </a:r>
            <a:endParaRPr lang="en-US" altLang="zh-CN" sz="22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u="none" dirty="0">
                <a:latin typeface="宋体" pitchFamily="2" charset="-122"/>
              </a:rPr>
              <a:t> </a:t>
            </a:r>
            <a:endParaRPr lang="en-US" altLang="zh-CN" sz="16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优化方法：</a:t>
            </a:r>
            <a:endParaRPr lang="zh-CN" altLang="en-US" sz="1800" u="none" dirty="0">
              <a:latin typeface="宋体" pitchFamily="2" charset="-122"/>
            </a:endParaRPr>
          </a:p>
        </p:txBody>
      </p:sp>
      <p:sp>
        <p:nvSpPr>
          <p:cNvPr id="141" name="Text Box 70"/>
          <p:cNvSpPr txBox="1">
            <a:spLocks noChangeArrowheads="1"/>
          </p:cNvSpPr>
          <p:nvPr/>
        </p:nvSpPr>
        <p:spPr bwMode="auto">
          <a:xfrm>
            <a:off x="2123603" y="836712"/>
            <a:ext cx="6841009" cy="13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一次</a:t>
            </a:r>
            <a:r>
              <a:rPr lang="zh-CN" altLang="en-US" b="1" u="none" dirty="0">
                <a:latin typeface="宋体" pitchFamily="2" charset="-122"/>
              </a:rPr>
              <a:t>访问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多个连续单元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多次</a:t>
            </a:r>
            <a:r>
              <a:rPr lang="zh-CN" altLang="en-US" b="1" u="none" dirty="0">
                <a:latin typeface="宋体" pitchFamily="2" charset="-122"/>
              </a:rPr>
              <a:t>访存的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地址连续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(</a:t>
            </a:r>
            <a:r>
              <a:rPr lang="zh-CN" altLang="en-US" sz="1800" b="1" u="none" dirty="0">
                <a:latin typeface="宋体" pitchFamily="2" charset="-122"/>
              </a:rPr>
              <a:t>一个数据占多个单元</a:t>
            </a:r>
            <a:r>
              <a:rPr lang="en-US" altLang="zh-CN" sz="1800" b="1" u="none" dirty="0">
                <a:latin typeface="宋体" pitchFamily="2" charset="-122"/>
              </a:rPr>
              <a:t>)          (</a:t>
            </a:r>
            <a:r>
              <a:rPr lang="zh-CN" altLang="en-US" sz="1800" b="1" u="none" dirty="0">
                <a:latin typeface="宋体" pitchFamily="2" charset="-122"/>
              </a:rPr>
              <a:t>程序访问局部性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16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u="none" dirty="0">
                <a:latin typeface="宋体" pitchFamily="2" charset="-122"/>
              </a:rPr>
              <a:t>改进工艺、并行处理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多个</a:t>
            </a:r>
            <a:r>
              <a:rPr lang="en-US" altLang="zh-CN" sz="1800" b="1" u="none" dirty="0">
                <a:latin typeface="宋体" pitchFamily="2" charset="-122"/>
              </a:rPr>
              <a:t>MEM)</a:t>
            </a:r>
            <a:r>
              <a:rPr lang="zh-CN" altLang="en-US" b="1" u="none" dirty="0">
                <a:latin typeface="宋体" pitchFamily="2" charset="-122"/>
              </a:rPr>
              <a:t>、层次结构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多种</a:t>
            </a:r>
            <a:r>
              <a:rPr lang="en-US" altLang="zh-CN" sz="1800" b="1" u="none" dirty="0">
                <a:latin typeface="宋体" pitchFamily="2" charset="-122"/>
              </a:rPr>
              <a:t>MEM)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95611" y="3429000"/>
            <a:ext cx="6769001" cy="553998"/>
            <a:chOff x="2195611" y="3304233"/>
            <a:chExt cx="6769001" cy="553998"/>
          </a:xfrm>
        </p:grpSpPr>
        <p:sp>
          <p:nvSpPr>
            <p:cNvPr id="146" name="Text Box 571"/>
            <p:cNvSpPr txBox="1">
              <a:spLocks noChangeArrowheads="1"/>
            </p:cNvSpPr>
            <p:nvPr/>
          </p:nvSpPr>
          <p:spPr bwMode="auto">
            <a:xfrm>
              <a:off x="2195611" y="3304233"/>
              <a:ext cx="676900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同一行的操作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列地址可不连续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r>
                <a:rPr lang="zh-CN" altLang="en-US" b="1" u="none" dirty="0">
                  <a:latin typeface="宋体" pitchFamily="2" charset="-122"/>
                </a:rPr>
                <a:t>，可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共用</a:t>
              </a:r>
              <a:r>
                <a:rPr lang="en-US" altLang="zh-CN" b="1" u="none" dirty="0">
                  <a:latin typeface="宋体" pitchFamily="2" charset="-122"/>
                </a:rPr>
                <a:t>RAS</a:t>
              </a:r>
              <a:r>
                <a:rPr lang="zh-CN" altLang="en-US" b="1" u="none" dirty="0">
                  <a:latin typeface="宋体" pitchFamily="2" charset="-122"/>
                </a:rPr>
                <a:t>信号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7244610" y="3429000"/>
              <a:ext cx="406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8" name="Text Box 69"/>
          <p:cNvSpPr txBox="1">
            <a:spLocks noChangeArrowheads="1"/>
          </p:cNvSpPr>
          <p:nvPr/>
        </p:nvSpPr>
        <p:spPr bwMode="auto">
          <a:xfrm>
            <a:off x="2195734" y="5755322"/>
            <a:ext cx="66247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/>
              <a:t>T</a:t>
            </a:r>
            <a:r>
              <a:rPr lang="en-US" altLang="zh-CN" b="1" u="none" baseline="-18000" dirty="0">
                <a:latin typeface="+mn-ea"/>
                <a:ea typeface="+mn-ea"/>
              </a:rPr>
              <a:t>DRAM</a:t>
            </a:r>
            <a:r>
              <a:rPr lang="zh-CN" altLang="en-US" b="1" u="none" dirty="0">
                <a:latin typeface="+mn-ea"/>
              </a:rPr>
              <a:t>＝</a:t>
            </a:r>
            <a:r>
              <a:rPr lang="en-US" altLang="zh-CN" b="1" i="1" u="none" dirty="0">
                <a:solidFill>
                  <a:srgbClr val="990099"/>
                </a:solidFill>
              </a:rPr>
              <a:t>n·</a:t>
            </a:r>
            <a:r>
              <a:rPr lang="en-US" altLang="zh-CN" b="1" u="none" dirty="0">
                <a:latin typeface="+mn-ea"/>
                <a:ea typeface="+mn-ea"/>
              </a:rPr>
              <a:t>(</a:t>
            </a:r>
            <a:r>
              <a:rPr lang="en-US" altLang="zh-CN" b="1" i="1" u="none" dirty="0" err="1">
                <a:solidFill>
                  <a:srgbClr val="990099"/>
                </a:solidFill>
              </a:rPr>
              <a:t>t</a:t>
            </a:r>
            <a:r>
              <a:rPr lang="en-US" altLang="zh-CN" b="1" u="none" baseline="-18000" dirty="0" err="1">
                <a:solidFill>
                  <a:srgbClr val="990099"/>
                </a:solidFill>
                <a:latin typeface="+mn-ea"/>
              </a:rPr>
              <a:t>RCL</a:t>
            </a:r>
            <a:r>
              <a:rPr lang="en-US" altLang="zh-CN" b="1" u="none" dirty="0" err="1">
                <a:latin typeface="+mn-ea"/>
              </a:rPr>
              <a:t>+</a:t>
            </a:r>
            <a:r>
              <a:rPr lang="en-US" altLang="zh-CN" b="1" i="1" u="none" dirty="0" err="1"/>
              <a:t>t</a:t>
            </a:r>
            <a:r>
              <a:rPr lang="en-US" altLang="zh-CN" b="1" u="none" baseline="-18000" dirty="0" err="1">
                <a:latin typeface="+mn-ea"/>
              </a:rPr>
              <a:t>CAC</a:t>
            </a:r>
            <a:r>
              <a:rPr lang="en-US" altLang="zh-CN" b="1" u="none" dirty="0" err="1">
                <a:latin typeface="+mn-ea"/>
              </a:rPr>
              <a:t>+</a:t>
            </a:r>
            <a:r>
              <a:rPr lang="en-US" altLang="zh-CN" b="1" i="1" u="none" dirty="0" err="1"/>
              <a:t>t</a:t>
            </a:r>
            <a:r>
              <a:rPr lang="zh-CN" altLang="en-US" b="1" u="none" baseline="-18000" dirty="0">
                <a:latin typeface="+mn-ea"/>
              </a:rPr>
              <a:t>传送</a:t>
            </a:r>
            <a:r>
              <a:rPr lang="en-US" altLang="zh-CN" b="1" u="none" dirty="0">
                <a:latin typeface="+mn-ea"/>
              </a:rPr>
              <a:t>)</a:t>
            </a:r>
            <a:r>
              <a:rPr lang="zh-CN" altLang="en-US" b="1" u="none" dirty="0">
                <a:latin typeface="+mn-ea"/>
              </a:rPr>
              <a:t>，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>
                <a:latin typeface="+mn-ea"/>
                <a:ea typeface="+mn-ea"/>
              </a:rPr>
              <a:t>FPM</a:t>
            </a:r>
            <a:r>
              <a:rPr lang="zh-CN" altLang="en-US" b="1" u="none" dirty="0">
                <a:latin typeface="+mn-ea"/>
              </a:rPr>
              <a:t>＝</a:t>
            </a:r>
            <a:r>
              <a:rPr lang="en-US" altLang="zh-CN" b="1" i="1" u="none" dirty="0" err="1">
                <a:solidFill>
                  <a:srgbClr val="990099"/>
                </a:solidFill>
                <a:latin typeface="+mn-lt"/>
              </a:rPr>
              <a:t>t</a:t>
            </a:r>
            <a:r>
              <a:rPr lang="en-US" altLang="zh-CN" b="1" u="none" baseline="-18000" dirty="0" err="1">
                <a:solidFill>
                  <a:srgbClr val="990099"/>
                </a:solidFill>
                <a:latin typeface="+mn-ea"/>
              </a:rPr>
              <a:t>RCL</a:t>
            </a:r>
            <a:r>
              <a:rPr lang="en-US" altLang="zh-CN" b="1" u="none" dirty="0" err="1">
                <a:solidFill>
                  <a:srgbClr val="990099"/>
                </a:solidFill>
                <a:latin typeface="+mn-ea"/>
              </a:rPr>
              <a:t>+</a:t>
            </a:r>
            <a:r>
              <a:rPr lang="en-US" altLang="zh-CN" b="1" i="1" u="none" dirty="0" err="1">
                <a:latin typeface="+mn-lt"/>
              </a:rPr>
              <a:t>n</a:t>
            </a:r>
            <a:r>
              <a:rPr lang="en-US" altLang="zh-CN" b="1" i="1" u="none" dirty="0">
                <a:latin typeface="+mn-lt"/>
              </a:rPr>
              <a:t>·</a:t>
            </a:r>
            <a:r>
              <a:rPr lang="en-US" altLang="zh-CN" b="1" u="none" dirty="0">
                <a:latin typeface="+mn-ea"/>
              </a:rPr>
              <a:t>(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18000" dirty="0" err="1">
                <a:latin typeface="+mn-ea"/>
              </a:rPr>
              <a:t>CAC</a:t>
            </a:r>
            <a:r>
              <a:rPr lang="en-US" altLang="zh-CN" b="1" u="none" dirty="0" err="1">
                <a:latin typeface="+mn-ea"/>
              </a:rPr>
              <a:t>+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zh-CN" altLang="en-US" b="1" u="none" baseline="-18000" dirty="0">
                <a:latin typeface="+mn-ea"/>
              </a:rPr>
              <a:t>传送</a:t>
            </a:r>
            <a:r>
              <a:rPr lang="en-US" altLang="zh-CN" b="1" u="none" dirty="0">
                <a:latin typeface="+mn-ea"/>
              </a:rPr>
              <a:t>)</a:t>
            </a:r>
            <a:endParaRPr lang="zh-CN" altLang="en-US" b="1" u="none" dirty="0">
              <a:latin typeface="+mn-ea"/>
            </a:endParaRPr>
          </a:p>
        </p:txBody>
      </p:sp>
      <p:sp>
        <p:nvSpPr>
          <p:cNvPr id="138" name="AutoShape 62">
            <a:hlinkClick r:id="rId4" action="ppaction://hlinkpres?slideindex=57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4057693" y="6332812"/>
            <a:ext cx="287337" cy="54164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2-57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9" name="AutoShape 13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Box 426"/>
          <p:cNvSpPr txBox="1">
            <a:spLocks noChangeArrowheads="1"/>
          </p:cNvSpPr>
          <p:nvPr/>
        </p:nvSpPr>
        <p:spPr bwMode="auto">
          <a:xfrm>
            <a:off x="179387" y="332656"/>
            <a:ext cx="8785101" cy="461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(2)SDRAM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u="none" dirty="0">
                <a:latin typeface="+mn-lt"/>
              </a:rPr>
              <a:t>Synchronous</a:t>
            </a:r>
            <a:r>
              <a:rPr lang="en-US" altLang="zh-CN" sz="2200" b="1" u="none" dirty="0">
                <a:latin typeface="宋体" pitchFamily="2" charset="-122"/>
              </a:rPr>
              <a:t> DRAM)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优化原理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同步工作</a:t>
            </a:r>
            <a:r>
              <a:rPr lang="zh-CN" altLang="en-US" b="1" u="none" dirty="0">
                <a:latin typeface="宋体" pitchFamily="2" charset="-122"/>
              </a:rPr>
              <a:t>方式，可使</a:t>
            </a:r>
            <a:r>
              <a:rPr lang="zh-CN" altLang="en-US" b="1" dirty="0">
                <a:latin typeface="宋体" pitchFamily="2" charset="-122"/>
              </a:rPr>
              <a:t>操作控制时间</a:t>
            </a:r>
            <a:r>
              <a:rPr lang="zh-CN" altLang="en-US" b="1" u="none" dirty="0">
                <a:solidFill>
                  <a:srgbClr val="0070C0"/>
                </a:solidFill>
                <a:latin typeface="宋体" pitchFamily="2" charset="-122"/>
              </a:rPr>
              <a:t>最短</a:t>
            </a:r>
            <a:endParaRPr lang="en-US" altLang="zh-CN" b="1" u="none" dirty="0">
              <a:solidFill>
                <a:srgbClr val="0070C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zh-CN" altLang="en-US" sz="1800" b="1" u="none" dirty="0">
                <a:latin typeface="宋体" pitchFamily="2" charset="-122"/>
              </a:rPr>
              <a:t>                      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←所有操作信号同步于时钟信号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←信号保持时间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硬件组织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性能分析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*优化原理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支持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突发传输</a:t>
            </a:r>
            <a:r>
              <a:rPr lang="zh-CN" altLang="en-US" b="1" u="none" dirty="0">
                <a:latin typeface="宋体" pitchFamily="2" charset="-122"/>
              </a:rPr>
              <a:t>模式，可</a:t>
            </a:r>
            <a:r>
              <a:rPr lang="zh-CN" altLang="en-US" b="1" u="none" dirty="0">
                <a:solidFill>
                  <a:srgbClr val="0070C0"/>
                </a:solidFill>
                <a:latin typeface="宋体" pitchFamily="2" charset="-122"/>
              </a:rPr>
              <a:t>提高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带宽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zh-CN" sz="1800" b="1" u="none" dirty="0">
                <a:latin typeface="宋体" pitchFamily="2" charset="-122"/>
              </a:rPr>
              <a:t>                       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←一个操作传送多个数据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zh-CN" altLang="en-US" sz="1800" b="1" u="none" dirty="0">
                <a:latin typeface="宋体" pitchFamily="2" charset="-122"/>
              </a:rPr>
              <a:t>地址连续</a:t>
            </a:r>
            <a:r>
              <a:rPr lang="en-US" altLang="zh-CN" sz="1800" b="1" u="none" dirty="0">
                <a:latin typeface="宋体" pitchFamily="2" charset="-122"/>
              </a:rPr>
              <a:t>]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硬件组织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性能分析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sp>
        <p:nvSpPr>
          <p:cNvPr id="125" name="Text Box 409"/>
          <p:cNvSpPr txBox="1">
            <a:spLocks noChangeArrowheads="1"/>
          </p:cNvSpPr>
          <p:nvPr/>
        </p:nvSpPr>
        <p:spPr bwMode="auto">
          <a:xfrm>
            <a:off x="2555776" y="1634024"/>
            <a:ext cx="648072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设置锁存器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暂存</a:t>
            </a:r>
            <a:r>
              <a:rPr lang="en-US" altLang="zh-CN" sz="1800" b="1" u="none" dirty="0">
                <a:latin typeface="宋体" pitchFamily="2" charset="-122"/>
              </a:rPr>
              <a:t>I/O</a:t>
            </a:r>
            <a:r>
              <a:rPr lang="zh-CN" altLang="en-US" sz="1800" b="1" u="none" dirty="0">
                <a:latin typeface="宋体" pitchFamily="2" charset="-122"/>
              </a:rPr>
              <a:t>信号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，其余同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en-US" altLang="zh-CN" sz="1800" b="1" i="1" u="none" dirty="0"/>
              <a:t>T</a:t>
            </a:r>
            <a:r>
              <a:rPr lang="en-US" altLang="zh-CN" sz="1800" b="1" u="none" baseline="-18000" dirty="0">
                <a:latin typeface="+mn-ea"/>
              </a:rPr>
              <a:t>M</a:t>
            </a:r>
            <a:r>
              <a:rPr lang="zh-CN" altLang="en-US" sz="1800" b="1" u="none" dirty="0">
                <a:latin typeface="宋体" pitchFamily="2" charset="-122"/>
              </a:rPr>
              <a:t>相同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u="none" dirty="0"/>
              <a:t>T</a:t>
            </a:r>
            <a:r>
              <a:rPr lang="en-US" altLang="zh-CN" b="1" u="none" baseline="-18000" dirty="0">
                <a:latin typeface="+mn-ea"/>
              </a:rPr>
              <a:t>DRAM</a:t>
            </a:r>
            <a:r>
              <a:rPr lang="zh-CN" altLang="en-US" b="1" u="none" baseline="-18000" dirty="0">
                <a:latin typeface="+mn-ea"/>
              </a:rPr>
              <a:t>操控</a:t>
            </a:r>
            <a:r>
              <a:rPr lang="zh-CN" altLang="en-US" b="1" u="none" dirty="0">
                <a:latin typeface="+mn-ea"/>
              </a:rPr>
              <a:t>＝</a:t>
            </a:r>
            <a:r>
              <a:rPr lang="en-US" altLang="zh-CN" b="1" i="1" u="none" dirty="0" err="1"/>
              <a:t>n</a:t>
            </a:r>
            <a:r>
              <a:rPr lang="en-US" altLang="zh-CN" b="1" u="none" dirty="0" err="1">
                <a:latin typeface="+mn-ea"/>
                <a:sym typeface="Symbol"/>
              </a:rPr>
              <a:t></a:t>
            </a:r>
            <a:r>
              <a:rPr lang="en-US" altLang="zh-CN" b="1" i="1" u="none" dirty="0" err="1"/>
              <a:t>t</a:t>
            </a:r>
            <a:r>
              <a:rPr lang="en-US" altLang="zh-CN" b="1" u="none" baseline="-22000" dirty="0" err="1">
                <a:latin typeface="+mn-ea"/>
              </a:rPr>
              <a:t>CLK</a:t>
            </a:r>
            <a:r>
              <a:rPr lang="zh-CN" altLang="en-US" b="1" u="none" dirty="0">
                <a:latin typeface="+mn-ea"/>
              </a:rPr>
              <a:t> </a:t>
            </a:r>
            <a:r>
              <a:rPr lang="zh-CN" altLang="en-US" b="1" u="none" spc="300" dirty="0">
                <a:latin typeface="+mn-ea"/>
              </a:rPr>
              <a:t> </a:t>
            </a:r>
            <a:r>
              <a:rPr lang="zh-CN" altLang="en-US" sz="1800" b="1" u="none" dirty="0">
                <a:latin typeface="+mn-ea"/>
              </a:rPr>
              <a:t>←</a:t>
            </a:r>
            <a:r>
              <a:rPr lang="zh-CN" altLang="en-US" sz="1800" b="1" u="none" dirty="0">
                <a:solidFill>
                  <a:srgbClr val="990099"/>
                </a:solidFill>
                <a:latin typeface="+mn-ea"/>
                <a:ea typeface="+mn-ea"/>
              </a:rPr>
              <a:t>异步控制</a:t>
            </a:r>
            <a:r>
              <a:rPr lang="zh-CN" altLang="en-US" sz="1800" b="1" u="none" dirty="0">
                <a:latin typeface="+mn-ea"/>
                <a:ea typeface="+mn-ea"/>
              </a:rPr>
              <a:t>方式</a:t>
            </a:r>
            <a:r>
              <a:rPr lang="en-US" altLang="zh-CN" sz="1800" b="1" u="none" dirty="0">
                <a:latin typeface="+mn-ea"/>
                <a:ea typeface="+mn-ea"/>
              </a:rPr>
              <a:t>[</a:t>
            </a:r>
            <a:r>
              <a:rPr lang="zh-CN" altLang="en-US" sz="1800" b="1" u="none" dirty="0">
                <a:latin typeface="+mn-ea"/>
                <a:ea typeface="+mn-ea"/>
              </a:rPr>
              <a:t>访问者需</a:t>
            </a:r>
            <a:r>
              <a:rPr lang="zh-CN" altLang="en-US" sz="1800" b="1" dirty="0">
                <a:latin typeface="+mn-ea"/>
                <a:ea typeface="+mn-ea"/>
              </a:rPr>
              <a:t>一直等待</a:t>
            </a:r>
            <a:r>
              <a:rPr lang="en-US" altLang="zh-CN" sz="1800" b="1" u="none" dirty="0">
                <a:latin typeface="+mn-ea"/>
                <a:ea typeface="+mn-ea"/>
              </a:rPr>
              <a:t>]</a:t>
            </a:r>
            <a:endParaRPr lang="en-US" altLang="zh-CN" b="1" u="none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i="1" u="none" dirty="0"/>
              <a:t>T</a:t>
            </a:r>
            <a:r>
              <a:rPr lang="en-US" altLang="zh-CN" b="1" u="none" baseline="-18000" dirty="0">
                <a:latin typeface="+mn-ea"/>
              </a:rPr>
              <a:t>SDRAM</a:t>
            </a:r>
            <a:r>
              <a:rPr lang="zh-CN" altLang="en-US" b="1" u="none" baseline="-18000" dirty="0">
                <a:latin typeface="+mn-ea"/>
              </a:rPr>
              <a:t>操控</a:t>
            </a:r>
            <a:r>
              <a:rPr lang="zh-CN" altLang="en-US" b="1" u="none" dirty="0">
                <a:latin typeface="+mn-ea"/>
              </a:rPr>
              <a:t>＝</a:t>
            </a:r>
            <a:r>
              <a:rPr lang="en-US" altLang="zh-CN" b="1" u="none" dirty="0">
                <a:latin typeface="+mn-ea"/>
              </a:rPr>
              <a:t>2</a:t>
            </a:r>
            <a:r>
              <a:rPr lang="en-US" altLang="zh-CN" sz="1800" b="1" u="none" baseline="-25000" dirty="0">
                <a:latin typeface="+mn-lt"/>
              </a:rPr>
              <a:t> 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22000" dirty="0" err="1">
                <a:latin typeface="+mn-ea"/>
              </a:rPr>
              <a:t>CLK</a:t>
            </a:r>
            <a:r>
              <a:rPr lang="zh-CN" altLang="en-US" b="1" u="none" dirty="0">
                <a:latin typeface="+mn-ea"/>
              </a:rPr>
              <a:t>  </a:t>
            </a:r>
            <a:r>
              <a:rPr lang="zh-CN" altLang="en-US" sz="1800" b="1" u="none" dirty="0">
                <a:latin typeface="+mn-ea"/>
                <a:ea typeface="+mn-ea"/>
              </a:rPr>
              <a:t>←</a:t>
            </a:r>
            <a:r>
              <a:rPr lang="zh-CN" altLang="en-US" sz="1800" b="1" u="none" dirty="0">
                <a:solidFill>
                  <a:srgbClr val="FF3399"/>
                </a:solidFill>
                <a:latin typeface="+mn-ea"/>
                <a:ea typeface="+mn-ea"/>
              </a:rPr>
              <a:t>同步控制</a:t>
            </a:r>
            <a:r>
              <a:rPr lang="zh-CN" altLang="en-US" sz="1800" b="1" u="none" dirty="0">
                <a:latin typeface="+mn-ea"/>
                <a:ea typeface="+mn-ea"/>
              </a:rPr>
              <a:t>方式</a:t>
            </a:r>
            <a:r>
              <a:rPr lang="en-US" altLang="zh-CN" sz="1800" b="1" u="none" dirty="0">
                <a:latin typeface="+mn-ea"/>
                <a:ea typeface="+mn-ea"/>
              </a:rPr>
              <a:t>[</a:t>
            </a:r>
            <a:r>
              <a:rPr lang="zh-CN" altLang="en-US" sz="1800" b="1" u="none" dirty="0">
                <a:latin typeface="+mn-ea"/>
                <a:ea typeface="+mn-ea"/>
              </a:rPr>
              <a:t>访问者可</a:t>
            </a:r>
            <a:r>
              <a:rPr lang="zh-CN" altLang="en-US" sz="1800" b="1" dirty="0">
                <a:latin typeface="+mn-ea"/>
                <a:ea typeface="+mn-ea"/>
              </a:rPr>
              <a:t>并行工作</a:t>
            </a:r>
            <a:r>
              <a:rPr lang="en-US" altLang="zh-CN" sz="1800" b="1" u="none" dirty="0">
                <a:latin typeface="+mn-ea"/>
                <a:ea typeface="+mn-ea"/>
              </a:rPr>
              <a:t>]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539552" y="4869160"/>
            <a:ext cx="4500787" cy="1512168"/>
            <a:chOff x="539552" y="3212976"/>
            <a:chExt cx="4500787" cy="1512168"/>
          </a:xfrm>
        </p:grpSpPr>
        <p:sp>
          <p:nvSpPr>
            <p:cNvPr id="127" name="Line 461"/>
            <p:cNvSpPr>
              <a:spLocks noChangeShapeType="1"/>
            </p:cNvSpPr>
            <p:nvPr/>
          </p:nvSpPr>
          <p:spPr bwMode="auto">
            <a:xfrm flipH="1">
              <a:off x="1474515" y="3512942"/>
              <a:ext cx="5907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466"/>
            <p:cNvSpPr>
              <a:spLocks noChangeShapeType="1"/>
            </p:cNvSpPr>
            <p:nvPr/>
          </p:nvSpPr>
          <p:spPr bwMode="auto">
            <a:xfrm>
              <a:off x="1331640" y="3501009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467"/>
            <p:cNvSpPr>
              <a:spLocks noChangeShapeType="1"/>
            </p:cNvSpPr>
            <p:nvPr/>
          </p:nvSpPr>
          <p:spPr bwMode="auto">
            <a:xfrm flipH="1" flipV="1">
              <a:off x="1690811" y="3212977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六边形 129"/>
            <p:cNvSpPr/>
            <p:nvPr/>
          </p:nvSpPr>
          <p:spPr bwMode="auto">
            <a:xfrm>
              <a:off x="1474515" y="3573017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1" name="Line 514"/>
            <p:cNvSpPr>
              <a:spLocks noChangeShapeType="1"/>
            </p:cNvSpPr>
            <p:nvPr/>
          </p:nvSpPr>
          <p:spPr bwMode="auto">
            <a:xfrm>
              <a:off x="1331940" y="3717033"/>
              <a:ext cx="145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514"/>
            <p:cNvSpPr>
              <a:spLocks noChangeShapeType="1"/>
            </p:cNvSpPr>
            <p:nvPr/>
          </p:nvSpPr>
          <p:spPr bwMode="auto">
            <a:xfrm>
              <a:off x="1476104" y="3212977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六边形 132"/>
            <p:cNvSpPr/>
            <p:nvPr/>
          </p:nvSpPr>
          <p:spPr bwMode="auto">
            <a:xfrm>
              <a:off x="2774979" y="3933057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4" name="Line 467"/>
            <p:cNvSpPr>
              <a:spLocks noChangeShapeType="1"/>
            </p:cNvSpPr>
            <p:nvPr/>
          </p:nvSpPr>
          <p:spPr bwMode="auto">
            <a:xfrm flipH="1" flipV="1">
              <a:off x="1475955" y="3212976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514"/>
            <p:cNvSpPr>
              <a:spLocks noChangeShapeType="1"/>
            </p:cNvSpPr>
            <p:nvPr/>
          </p:nvSpPr>
          <p:spPr bwMode="auto">
            <a:xfrm>
              <a:off x="1692003" y="3501009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67"/>
            <p:cNvSpPr>
              <a:spLocks noChangeShapeType="1"/>
            </p:cNvSpPr>
            <p:nvPr/>
          </p:nvSpPr>
          <p:spPr bwMode="auto">
            <a:xfrm flipH="1" flipV="1">
              <a:off x="2122859" y="3212978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514"/>
            <p:cNvSpPr>
              <a:spLocks noChangeShapeType="1"/>
            </p:cNvSpPr>
            <p:nvPr/>
          </p:nvSpPr>
          <p:spPr bwMode="auto">
            <a:xfrm>
              <a:off x="1908152" y="3212978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67"/>
            <p:cNvSpPr>
              <a:spLocks noChangeShapeType="1"/>
            </p:cNvSpPr>
            <p:nvPr/>
          </p:nvSpPr>
          <p:spPr bwMode="auto">
            <a:xfrm flipH="1" flipV="1">
              <a:off x="1908003" y="3212977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514"/>
            <p:cNvSpPr>
              <a:spLocks noChangeShapeType="1"/>
            </p:cNvSpPr>
            <p:nvPr/>
          </p:nvSpPr>
          <p:spPr bwMode="auto">
            <a:xfrm>
              <a:off x="2124051" y="350101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467"/>
            <p:cNvSpPr>
              <a:spLocks noChangeShapeType="1"/>
            </p:cNvSpPr>
            <p:nvPr/>
          </p:nvSpPr>
          <p:spPr bwMode="auto">
            <a:xfrm flipH="1" flipV="1">
              <a:off x="2554907" y="3212978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514"/>
            <p:cNvSpPr>
              <a:spLocks noChangeShapeType="1"/>
            </p:cNvSpPr>
            <p:nvPr/>
          </p:nvSpPr>
          <p:spPr bwMode="auto">
            <a:xfrm>
              <a:off x="2340200" y="3212978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467"/>
            <p:cNvSpPr>
              <a:spLocks noChangeShapeType="1"/>
            </p:cNvSpPr>
            <p:nvPr/>
          </p:nvSpPr>
          <p:spPr bwMode="auto">
            <a:xfrm flipH="1" flipV="1">
              <a:off x="2340051" y="3212977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514"/>
            <p:cNvSpPr>
              <a:spLocks noChangeShapeType="1"/>
            </p:cNvSpPr>
            <p:nvPr/>
          </p:nvSpPr>
          <p:spPr bwMode="auto">
            <a:xfrm>
              <a:off x="2556099" y="350101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67"/>
            <p:cNvSpPr>
              <a:spLocks noChangeShapeType="1"/>
            </p:cNvSpPr>
            <p:nvPr/>
          </p:nvSpPr>
          <p:spPr bwMode="auto">
            <a:xfrm flipH="1" flipV="1">
              <a:off x="2986955" y="3212979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514"/>
            <p:cNvSpPr>
              <a:spLocks noChangeShapeType="1"/>
            </p:cNvSpPr>
            <p:nvPr/>
          </p:nvSpPr>
          <p:spPr bwMode="auto">
            <a:xfrm>
              <a:off x="2772248" y="3212979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467"/>
            <p:cNvSpPr>
              <a:spLocks noChangeShapeType="1"/>
            </p:cNvSpPr>
            <p:nvPr/>
          </p:nvSpPr>
          <p:spPr bwMode="auto">
            <a:xfrm flipH="1" flipV="1">
              <a:off x="2772099" y="3212978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514"/>
            <p:cNvSpPr>
              <a:spLocks noChangeShapeType="1"/>
            </p:cNvSpPr>
            <p:nvPr/>
          </p:nvSpPr>
          <p:spPr bwMode="auto">
            <a:xfrm>
              <a:off x="2988147" y="3501011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467"/>
            <p:cNvSpPr>
              <a:spLocks noChangeShapeType="1"/>
            </p:cNvSpPr>
            <p:nvPr/>
          </p:nvSpPr>
          <p:spPr bwMode="auto">
            <a:xfrm flipH="1" flipV="1">
              <a:off x="3419003" y="3212978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514"/>
            <p:cNvSpPr>
              <a:spLocks noChangeShapeType="1"/>
            </p:cNvSpPr>
            <p:nvPr/>
          </p:nvSpPr>
          <p:spPr bwMode="auto">
            <a:xfrm>
              <a:off x="3204296" y="3212978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67"/>
            <p:cNvSpPr>
              <a:spLocks noChangeShapeType="1"/>
            </p:cNvSpPr>
            <p:nvPr/>
          </p:nvSpPr>
          <p:spPr bwMode="auto">
            <a:xfrm flipH="1" flipV="1">
              <a:off x="3204147" y="3212977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514"/>
            <p:cNvSpPr>
              <a:spLocks noChangeShapeType="1"/>
            </p:cNvSpPr>
            <p:nvPr/>
          </p:nvSpPr>
          <p:spPr bwMode="auto">
            <a:xfrm>
              <a:off x="3420195" y="350101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67"/>
            <p:cNvSpPr>
              <a:spLocks noChangeShapeType="1"/>
            </p:cNvSpPr>
            <p:nvPr/>
          </p:nvSpPr>
          <p:spPr bwMode="auto">
            <a:xfrm flipH="1" flipV="1">
              <a:off x="3851051" y="3212979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514"/>
            <p:cNvSpPr>
              <a:spLocks noChangeShapeType="1"/>
            </p:cNvSpPr>
            <p:nvPr/>
          </p:nvSpPr>
          <p:spPr bwMode="auto">
            <a:xfrm>
              <a:off x="3636344" y="3212979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67"/>
            <p:cNvSpPr>
              <a:spLocks noChangeShapeType="1"/>
            </p:cNvSpPr>
            <p:nvPr/>
          </p:nvSpPr>
          <p:spPr bwMode="auto">
            <a:xfrm flipH="1" flipV="1">
              <a:off x="3636195" y="3212978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514"/>
            <p:cNvSpPr>
              <a:spLocks noChangeShapeType="1"/>
            </p:cNvSpPr>
            <p:nvPr/>
          </p:nvSpPr>
          <p:spPr bwMode="auto">
            <a:xfrm>
              <a:off x="3852243" y="3501011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67"/>
            <p:cNvSpPr>
              <a:spLocks noChangeShapeType="1"/>
            </p:cNvSpPr>
            <p:nvPr/>
          </p:nvSpPr>
          <p:spPr bwMode="auto">
            <a:xfrm flipH="1" flipV="1">
              <a:off x="4283099" y="3212979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514"/>
            <p:cNvSpPr>
              <a:spLocks noChangeShapeType="1"/>
            </p:cNvSpPr>
            <p:nvPr/>
          </p:nvSpPr>
          <p:spPr bwMode="auto">
            <a:xfrm>
              <a:off x="4068392" y="3212979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67"/>
            <p:cNvSpPr>
              <a:spLocks noChangeShapeType="1"/>
            </p:cNvSpPr>
            <p:nvPr/>
          </p:nvSpPr>
          <p:spPr bwMode="auto">
            <a:xfrm flipH="1" flipV="1">
              <a:off x="4068243" y="3212978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514"/>
            <p:cNvSpPr>
              <a:spLocks noChangeShapeType="1"/>
            </p:cNvSpPr>
            <p:nvPr/>
          </p:nvSpPr>
          <p:spPr bwMode="auto">
            <a:xfrm>
              <a:off x="4284291" y="3501011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67"/>
            <p:cNvSpPr>
              <a:spLocks noChangeShapeType="1"/>
            </p:cNvSpPr>
            <p:nvPr/>
          </p:nvSpPr>
          <p:spPr bwMode="auto">
            <a:xfrm flipH="1" flipV="1">
              <a:off x="4715147" y="3212980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14"/>
            <p:cNvSpPr>
              <a:spLocks noChangeShapeType="1"/>
            </p:cNvSpPr>
            <p:nvPr/>
          </p:nvSpPr>
          <p:spPr bwMode="auto">
            <a:xfrm>
              <a:off x="4500440" y="321298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467"/>
            <p:cNvSpPr>
              <a:spLocks noChangeShapeType="1"/>
            </p:cNvSpPr>
            <p:nvPr/>
          </p:nvSpPr>
          <p:spPr bwMode="auto">
            <a:xfrm flipH="1" flipV="1">
              <a:off x="4500291" y="3212979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14"/>
            <p:cNvSpPr>
              <a:spLocks noChangeShapeType="1"/>
            </p:cNvSpPr>
            <p:nvPr/>
          </p:nvSpPr>
          <p:spPr bwMode="auto">
            <a:xfrm>
              <a:off x="4716339" y="350101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514"/>
            <p:cNvSpPr>
              <a:spLocks noChangeShapeType="1"/>
            </p:cNvSpPr>
            <p:nvPr/>
          </p:nvSpPr>
          <p:spPr bwMode="auto">
            <a:xfrm>
              <a:off x="1906710" y="3717033"/>
              <a:ext cx="12950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六边形 164"/>
            <p:cNvSpPr/>
            <p:nvPr/>
          </p:nvSpPr>
          <p:spPr bwMode="auto">
            <a:xfrm>
              <a:off x="3203600" y="3573017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A2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66" name="Line 461"/>
            <p:cNvSpPr>
              <a:spLocks noChangeShapeType="1"/>
            </p:cNvSpPr>
            <p:nvPr/>
          </p:nvSpPr>
          <p:spPr bwMode="auto">
            <a:xfrm>
              <a:off x="2773391" y="3512942"/>
              <a:ext cx="1588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61"/>
            <p:cNvSpPr>
              <a:spLocks noChangeShapeType="1"/>
            </p:cNvSpPr>
            <p:nvPr/>
          </p:nvSpPr>
          <p:spPr bwMode="auto">
            <a:xfrm>
              <a:off x="3204147" y="3501009"/>
              <a:ext cx="299" cy="864418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六边形 167"/>
            <p:cNvSpPr/>
            <p:nvPr/>
          </p:nvSpPr>
          <p:spPr bwMode="auto">
            <a:xfrm>
              <a:off x="4498704" y="3933057"/>
              <a:ext cx="432343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69" name="Line 461"/>
            <p:cNvSpPr>
              <a:spLocks noChangeShapeType="1"/>
            </p:cNvSpPr>
            <p:nvPr/>
          </p:nvSpPr>
          <p:spPr bwMode="auto">
            <a:xfrm>
              <a:off x="4500291" y="3512942"/>
              <a:ext cx="0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467"/>
            <p:cNvSpPr>
              <a:spLocks noChangeShapeType="1"/>
            </p:cNvSpPr>
            <p:nvPr/>
          </p:nvSpPr>
          <p:spPr bwMode="auto">
            <a:xfrm flipH="1" flipV="1">
              <a:off x="4931047" y="3212977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514"/>
            <p:cNvSpPr>
              <a:spLocks noChangeShapeType="1"/>
            </p:cNvSpPr>
            <p:nvPr/>
          </p:nvSpPr>
          <p:spPr bwMode="auto">
            <a:xfrm>
              <a:off x="4932339" y="3212976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514"/>
            <p:cNvSpPr>
              <a:spLocks noChangeShapeType="1"/>
            </p:cNvSpPr>
            <p:nvPr/>
          </p:nvSpPr>
          <p:spPr bwMode="auto">
            <a:xfrm>
              <a:off x="1331939" y="4077073"/>
              <a:ext cx="1443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514"/>
            <p:cNvSpPr>
              <a:spLocks noChangeShapeType="1"/>
            </p:cNvSpPr>
            <p:nvPr/>
          </p:nvSpPr>
          <p:spPr bwMode="auto">
            <a:xfrm>
              <a:off x="3204147" y="4077073"/>
              <a:ext cx="13177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514"/>
            <p:cNvSpPr>
              <a:spLocks noChangeShapeType="1"/>
            </p:cNvSpPr>
            <p:nvPr/>
          </p:nvSpPr>
          <p:spPr bwMode="auto">
            <a:xfrm>
              <a:off x="3636195" y="3717033"/>
              <a:ext cx="1404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514"/>
            <p:cNvSpPr>
              <a:spLocks noChangeShapeType="1"/>
            </p:cNvSpPr>
            <p:nvPr/>
          </p:nvSpPr>
          <p:spPr bwMode="auto">
            <a:xfrm>
              <a:off x="4932339" y="4077070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Text Box 509"/>
            <p:cNvSpPr txBox="1">
              <a:spLocks noChangeArrowheads="1"/>
            </p:cNvSpPr>
            <p:nvPr/>
          </p:nvSpPr>
          <p:spPr bwMode="auto">
            <a:xfrm>
              <a:off x="539552" y="3284663"/>
              <a:ext cx="7905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线</a:t>
              </a:r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地址线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</a:p>
          </p:txBody>
        </p:sp>
        <p:sp>
          <p:nvSpPr>
            <p:cNvPr id="177" name="Text Box 533"/>
            <p:cNvSpPr txBox="1">
              <a:spLocks noChangeArrowheads="1"/>
            </p:cNvSpPr>
            <p:nvPr/>
          </p:nvSpPr>
          <p:spPr bwMode="auto">
            <a:xfrm>
              <a:off x="1980533" y="4077395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i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78" name="Line 461"/>
            <p:cNvSpPr>
              <a:spLocks noChangeShapeType="1"/>
            </p:cNvSpPr>
            <p:nvPr/>
          </p:nvSpPr>
          <p:spPr bwMode="auto">
            <a:xfrm>
              <a:off x="2325416" y="4255319"/>
              <a:ext cx="449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461"/>
            <p:cNvSpPr>
              <a:spLocks noChangeShapeType="1"/>
            </p:cNvSpPr>
            <p:nvPr/>
          </p:nvSpPr>
          <p:spPr bwMode="auto">
            <a:xfrm flipH="1">
              <a:off x="1475955" y="4255319"/>
              <a:ext cx="466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533"/>
            <p:cNvSpPr txBox="1">
              <a:spLocks noChangeArrowheads="1"/>
            </p:cNvSpPr>
            <p:nvPr/>
          </p:nvSpPr>
          <p:spPr bwMode="auto">
            <a:xfrm>
              <a:off x="3708725" y="4077395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i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81" name="Line 461"/>
            <p:cNvSpPr>
              <a:spLocks noChangeShapeType="1"/>
            </p:cNvSpPr>
            <p:nvPr/>
          </p:nvSpPr>
          <p:spPr bwMode="auto">
            <a:xfrm>
              <a:off x="4050728" y="4255319"/>
              <a:ext cx="449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461"/>
            <p:cNvSpPr>
              <a:spLocks noChangeShapeType="1"/>
            </p:cNvSpPr>
            <p:nvPr/>
          </p:nvSpPr>
          <p:spPr bwMode="auto">
            <a:xfrm flipH="1">
              <a:off x="3204147" y="4255319"/>
              <a:ext cx="466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Text Box 509"/>
            <p:cNvSpPr txBox="1">
              <a:spLocks noChangeArrowheads="1"/>
            </p:cNvSpPr>
            <p:nvPr/>
          </p:nvSpPr>
          <p:spPr bwMode="auto">
            <a:xfrm>
              <a:off x="2051720" y="4406032"/>
              <a:ext cx="1976346" cy="3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常规传输</a:t>
              </a:r>
              <a:r>
                <a:rPr lang="zh-CN" altLang="en-US" sz="2000" b="1" u="none" dirty="0">
                  <a:latin typeface="宋体" pitchFamily="2" charset="-122"/>
                </a:rPr>
                <a:t>模式</a:t>
              </a:r>
            </a:p>
          </p:txBody>
        </p:sp>
        <p:sp>
          <p:nvSpPr>
            <p:cNvPr id="184" name="Line 461"/>
            <p:cNvSpPr>
              <a:spLocks noChangeShapeType="1"/>
            </p:cNvSpPr>
            <p:nvPr/>
          </p:nvSpPr>
          <p:spPr bwMode="auto">
            <a:xfrm>
              <a:off x="4932040" y="3501008"/>
              <a:ext cx="0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5364088" y="4869160"/>
            <a:ext cx="3276352" cy="1512168"/>
            <a:chOff x="5364088" y="3212976"/>
            <a:chExt cx="3276352" cy="1512168"/>
          </a:xfrm>
        </p:grpSpPr>
        <p:sp>
          <p:nvSpPr>
            <p:cNvPr id="186" name="Line 461"/>
            <p:cNvSpPr>
              <a:spLocks noChangeShapeType="1"/>
            </p:cNvSpPr>
            <p:nvPr/>
          </p:nvSpPr>
          <p:spPr bwMode="auto">
            <a:xfrm>
              <a:off x="5512870" y="3512942"/>
              <a:ext cx="1588" cy="85216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466"/>
            <p:cNvSpPr>
              <a:spLocks noChangeShapeType="1"/>
            </p:cNvSpPr>
            <p:nvPr/>
          </p:nvSpPr>
          <p:spPr bwMode="auto">
            <a:xfrm>
              <a:off x="5364088" y="3501009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467"/>
            <p:cNvSpPr>
              <a:spLocks noChangeShapeType="1"/>
            </p:cNvSpPr>
            <p:nvPr/>
          </p:nvSpPr>
          <p:spPr bwMode="auto">
            <a:xfrm flipH="1" flipV="1">
              <a:off x="5723259" y="3212977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六边形 188"/>
            <p:cNvSpPr/>
            <p:nvPr/>
          </p:nvSpPr>
          <p:spPr bwMode="auto">
            <a:xfrm>
              <a:off x="5506963" y="3573017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90" name="Line 514"/>
            <p:cNvSpPr>
              <a:spLocks noChangeShapeType="1"/>
            </p:cNvSpPr>
            <p:nvPr/>
          </p:nvSpPr>
          <p:spPr bwMode="auto">
            <a:xfrm>
              <a:off x="5364388" y="3717033"/>
              <a:ext cx="145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514"/>
            <p:cNvSpPr>
              <a:spLocks noChangeShapeType="1"/>
            </p:cNvSpPr>
            <p:nvPr/>
          </p:nvSpPr>
          <p:spPr bwMode="auto">
            <a:xfrm>
              <a:off x="5508552" y="3212977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六边形 191"/>
            <p:cNvSpPr/>
            <p:nvPr/>
          </p:nvSpPr>
          <p:spPr bwMode="auto">
            <a:xfrm>
              <a:off x="6807427" y="3933057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93" name="Line 467"/>
            <p:cNvSpPr>
              <a:spLocks noChangeShapeType="1"/>
            </p:cNvSpPr>
            <p:nvPr/>
          </p:nvSpPr>
          <p:spPr bwMode="auto">
            <a:xfrm flipH="1" flipV="1">
              <a:off x="5508403" y="3212976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514"/>
            <p:cNvSpPr>
              <a:spLocks noChangeShapeType="1"/>
            </p:cNvSpPr>
            <p:nvPr/>
          </p:nvSpPr>
          <p:spPr bwMode="auto">
            <a:xfrm>
              <a:off x="5724451" y="3501009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467"/>
            <p:cNvSpPr>
              <a:spLocks noChangeShapeType="1"/>
            </p:cNvSpPr>
            <p:nvPr/>
          </p:nvSpPr>
          <p:spPr bwMode="auto">
            <a:xfrm flipH="1" flipV="1">
              <a:off x="6155307" y="3212978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514"/>
            <p:cNvSpPr>
              <a:spLocks noChangeShapeType="1"/>
            </p:cNvSpPr>
            <p:nvPr/>
          </p:nvSpPr>
          <p:spPr bwMode="auto">
            <a:xfrm>
              <a:off x="5940600" y="3212978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467"/>
            <p:cNvSpPr>
              <a:spLocks noChangeShapeType="1"/>
            </p:cNvSpPr>
            <p:nvPr/>
          </p:nvSpPr>
          <p:spPr bwMode="auto">
            <a:xfrm flipH="1" flipV="1">
              <a:off x="5940451" y="3212977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514"/>
            <p:cNvSpPr>
              <a:spLocks noChangeShapeType="1"/>
            </p:cNvSpPr>
            <p:nvPr/>
          </p:nvSpPr>
          <p:spPr bwMode="auto">
            <a:xfrm>
              <a:off x="6156499" y="350101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467"/>
            <p:cNvSpPr>
              <a:spLocks noChangeShapeType="1"/>
            </p:cNvSpPr>
            <p:nvPr/>
          </p:nvSpPr>
          <p:spPr bwMode="auto">
            <a:xfrm flipH="1" flipV="1">
              <a:off x="6587355" y="3212978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514"/>
            <p:cNvSpPr>
              <a:spLocks noChangeShapeType="1"/>
            </p:cNvSpPr>
            <p:nvPr/>
          </p:nvSpPr>
          <p:spPr bwMode="auto">
            <a:xfrm>
              <a:off x="6372648" y="3212978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467"/>
            <p:cNvSpPr>
              <a:spLocks noChangeShapeType="1"/>
            </p:cNvSpPr>
            <p:nvPr/>
          </p:nvSpPr>
          <p:spPr bwMode="auto">
            <a:xfrm flipH="1" flipV="1">
              <a:off x="6372499" y="3212977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514"/>
            <p:cNvSpPr>
              <a:spLocks noChangeShapeType="1"/>
            </p:cNvSpPr>
            <p:nvPr/>
          </p:nvSpPr>
          <p:spPr bwMode="auto">
            <a:xfrm>
              <a:off x="6588547" y="350101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467"/>
            <p:cNvSpPr>
              <a:spLocks noChangeShapeType="1"/>
            </p:cNvSpPr>
            <p:nvPr/>
          </p:nvSpPr>
          <p:spPr bwMode="auto">
            <a:xfrm flipH="1" flipV="1">
              <a:off x="7019403" y="3212979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514"/>
            <p:cNvSpPr>
              <a:spLocks noChangeShapeType="1"/>
            </p:cNvSpPr>
            <p:nvPr/>
          </p:nvSpPr>
          <p:spPr bwMode="auto">
            <a:xfrm>
              <a:off x="6804696" y="3212979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467"/>
            <p:cNvSpPr>
              <a:spLocks noChangeShapeType="1"/>
            </p:cNvSpPr>
            <p:nvPr/>
          </p:nvSpPr>
          <p:spPr bwMode="auto">
            <a:xfrm flipH="1" flipV="1">
              <a:off x="6804547" y="3212978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514"/>
            <p:cNvSpPr>
              <a:spLocks noChangeShapeType="1"/>
            </p:cNvSpPr>
            <p:nvPr/>
          </p:nvSpPr>
          <p:spPr bwMode="auto">
            <a:xfrm>
              <a:off x="7020595" y="3501011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467"/>
            <p:cNvSpPr>
              <a:spLocks noChangeShapeType="1"/>
            </p:cNvSpPr>
            <p:nvPr/>
          </p:nvSpPr>
          <p:spPr bwMode="auto">
            <a:xfrm flipH="1" flipV="1">
              <a:off x="7451451" y="3212978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514"/>
            <p:cNvSpPr>
              <a:spLocks noChangeShapeType="1"/>
            </p:cNvSpPr>
            <p:nvPr/>
          </p:nvSpPr>
          <p:spPr bwMode="auto">
            <a:xfrm>
              <a:off x="7236744" y="3212978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467"/>
            <p:cNvSpPr>
              <a:spLocks noChangeShapeType="1"/>
            </p:cNvSpPr>
            <p:nvPr/>
          </p:nvSpPr>
          <p:spPr bwMode="auto">
            <a:xfrm flipH="1" flipV="1">
              <a:off x="7236595" y="3212977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514"/>
            <p:cNvSpPr>
              <a:spLocks noChangeShapeType="1"/>
            </p:cNvSpPr>
            <p:nvPr/>
          </p:nvSpPr>
          <p:spPr bwMode="auto">
            <a:xfrm>
              <a:off x="7452643" y="350101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67"/>
            <p:cNvSpPr>
              <a:spLocks noChangeShapeType="1"/>
            </p:cNvSpPr>
            <p:nvPr/>
          </p:nvSpPr>
          <p:spPr bwMode="auto">
            <a:xfrm flipH="1" flipV="1">
              <a:off x="7883499" y="3212979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14"/>
            <p:cNvSpPr>
              <a:spLocks noChangeShapeType="1"/>
            </p:cNvSpPr>
            <p:nvPr/>
          </p:nvSpPr>
          <p:spPr bwMode="auto">
            <a:xfrm>
              <a:off x="7668792" y="3212979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67"/>
            <p:cNvSpPr>
              <a:spLocks noChangeShapeType="1"/>
            </p:cNvSpPr>
            <p:nvPr/>
          </p:nvSpPr>
          <p:spPr bwMode="auto">
            <a:xfrm flipH="1" flipV="1">
              <a:off x="7668643" y="3212978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14"/>
            <p:cNvSpPr>
              <a:spLocks noChangeShapeType="1"/>
            </p:cNvSpPr>
            <p:nvPr/>
          </p:nvSpPr>
          <p:spPr bwMode="auto">
            <a:xfrm>
              <a:off x="7884691" y="3501011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467"/>
            <p:cNvSpPr>
              <a:spLocks noChangeShapeType="1"/>
            </p:cNvSpPr>
            <p:nvPr/>
          </p:nvSpPr>
          <p:spPr bwMode="auto">
            <a:xfrm flipH="1" flipV="1">
              <a:off x="8315547" y="3212979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514"/>
            <p:cNvSpPr>
              <a:spLocks noChangeShapeType="1"/>
            </p:cNvSpPr>
            <p:nvPr/>
          </p:nvSpPr>
          <p:spPr bwMode="auto">
            <a:xfrm>
              <a:off x="8100840" y="3212979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67"/>
            <p:cNvSpPr>
              <a:spLocks noChangeShapeType="1"/>
            </p:cNvSpPr>
            <p:nvPr/>
          </p:nvSpPr>
          <p:spPr bwMode="auto">
            <a:xfrm flipH="1" flipV="1">
              <a:off x="8100691" y="3212978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14"/>
            <p:cNvSpPr>
              <a:spLocks noChangeShapeType="1"/>
            </p:cNvSpPr>
            <p:nvPr/>
          </p:nvSpPr>
          <p:spPr bwMode="auto">
            <a:xfrm>
              <a:off x="8316739" y="3501011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67"/>
            <p:cNvSpPr>
              <a:spLocks noChangeShapeType="1"/>
            </p:cNvSpPr>
            <p:nvPr/>
          </p:nvSpPr>
          <p:spPr bwMode="auto">
            <a:xfrm flipH="1" flipV="1">
              <a:off x="8532739" y="3212979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514"/>
            <p:cNvSpPr>
              <a:spLocks noChangeShapeType="1"/>
            </p:cNvSpPr>
            <p:nvPr/>
          </p:nvSpPr>
          <p:spPr bwMode="auto">
            <a:xfrm>
              <a:off x="5939158" y="3717033"/>
              <a:ext cx="2700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461"/>
            <p:cNvSpPr>
              <a:spLocks noChangeShapeType="1"/>
            </p:cNvSpPr>
            <p:nvPr/>
          </p:nvSpPr>
          <p:spPr bwMode="auto">
            <a:xfrm>
              <a:off x="6805839" y="3512943"/>
              <a:ext cx="0" cy="85216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六边形 221"/>
            <p:cNvSpPr/>
            <p:nvPr/>
          </p:nvSpPr>
          <p:spPr bwMode="auto">
            <a:xfrm>
              <a:off x="7236296" y="3933057"/>
              <a:ext cx="43204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23" name="Line 461"/>
            <p:cNvSpPr>
              <a:spLocks noChangeShapeType="1"/>
            </p:cNvSpPr>
            <p:nvPr/>
          </p:nvSpPr>
          <p:spPr bwMode="auto">
            <a:xfrm>
              <a:off x="8532440" y="3512942"/>
              <a:ext cx="794" cy="85216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514"/>
            <p:cNvSpPr>
              <a:spLocks noChangeShapeType="1"/>
            </p:cNvSpPr>
            <p:nvPr/>
          </p:nvSpPr>
          <p:spPr bwMode="auto">
            <a:xfrm>
              <a:off x="8532440" y="3212976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514"/>
            <p:cNvSpPr>
              <a:spLocks noChangeShapeType="1"/>
            </p:cNvSpPr>
            <p:nvPr/>
          </p:nvSpPr>
          <p:spPr bwMode="auto">
            <a:xfrm>
              <a:off x="5364387" y="4077073"/>
              <a:ext cx="1443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514"/>
            <p:cNvSpPr>
              <a:spLocks noChangeShapeType="1"/>
            </p:cNvSpPr>
            <p:nvPr/>
          </p:nvSpPr>
          <p:spPr bwMode="auto">
            <a:xfrm>
              <a:off x="8532440" y="4077070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Text Box 533"/>
            <p:cNvSpPr txBox="1">
              <a:spLocks noChangeArrowheads="1"/>
            </p:cNvSpPr>
            <p:nvPr/>
          </p:nvSpPr>
          <p:spPr bwMode="auto">
            <a:xfrm>
              <a:off x="6012981" y="4077072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i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28" name="Line 461"/>
            <p:cNvSpPr>
              <a:spLocks noChangeShapeType="1"/>
            </p:cNvSpPr>
            <p:nvPr/>
          </p:nvSpPr>
          <p:spPr bwMode="auto">
            <a:xfrm>
              <a:off x="6357864" y="4254996"/>
              <a:ext cx="449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461"/>
            <p:cNvSpPr>
              <a:spLocks noChangeShapeType="1"/>
            </p:cNvSpPr>
            <p:nvPr/>
          </p:nvSpPr>
          <p:spPr bwMode="auto">
            <a:xfrm flipH="1">
              <a:off x="5508403" y="4254996"/>
              <a:ext cx="466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六边形 229"/>
            <p:cNvSpPr/>
            <p:nvPr/>
          </p:nvSpPr>
          <p:spPr bwMode="auto">
            <a:xfrm>
              <a:off x="7668344" y="3933056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31" name="六边形 230"/>
            <p:cNvSpPr/>
            <p:nvPr/>
          </p:nvSpPr>
          <p:spPr bwMode="auto">
            <a:xfrm>
              <a:off x="8100392" y="3933056"/>
              <a:ext cx="433639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D4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32" name="Text Box 509"/>
            <p:cNvSpPr txBox="1">
              <a:spLocks noChangeArrowheads="1"/>
            </p:cNvSpPr>
            <p:nvPr/>
          </p:nvSpPr>
          <p:spPr bwMode="auto">
            <a:xfrm>
              <a:off x="6052038" y="4406032"/>
              <a:ext cx="1976346" cy="3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突发传输</a:t>
              </a:r>
              <a:r>
                <a:rPr lang="zh-CN" altLang="en-US" sz="2000" b="1" u="none" dirty="0">
                  <a:latin typeface="宋体" pitchFamily="2" charset="-122"/>
                </a:rPr>
                <a:t>模式</a:t>
              </a:r>
            </a:p>
          </p:txBody>
        </p:sp>
      </p:grpSp>
      <p:sp>
        <p:nvSpPr>
          <p:cNvPr id="233" name="Text Box 533"/>
          <p:cNvSpPr txBox="1">
            <a:spLocks noChangeArrowheads="1"/>
          </p:cNvSpPr>
          <p:nvPr/>
        </p:nvSpPr>
        <p:spPr bwMode="auto">
          <a:xfrm>
            <a:off x="2627784" y="4346860"/>
            <a:ext cx="3528952" cy="45029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常规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i="1" u="none" dirty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  <a:sym typeface="Symbol"/>
              </a:rPr>
              <a:t>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b="1" i="1" u="none" dirty="0">
                <a:solidFill>
                  <a:srgbClr val="990099"/>
                </a:solidFill>
                <a:latin typeface="+mn-lt"/>
              </a:rPr>
              <a:t>T</a:t>
            </a:r>
            <a:r>
              <a:rPr lang="zh-CN" altLang="en-US" b="1" u="none" baseline="-12000" dirty="0">
                <a:solidFill>
                  <a:srgbClr val="990099"/>
                </a:solidFill>
                <a:latin typeface="宋体" pitchFamily="2" charset="-122"/>
              </a:rPr>
              <a:t>存取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2000" dirty="0">
                <a:latin typeface="宋体" pitchFamily="2" charset="-122"/>
              </a:rPr>
              <a:t>传送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34" name="Text Box 604"/>
          <p:cNvSpPr txBox="1">
            <a:spLocks noChangeArrowheads="1"/>
          </p:cNvSpPr>
          <p:nvPr/>
        </p:nvSpPr>
        <p:spPr bwMode="auto">
          <a:xfrm>
            <a:off x="5938561" y="4337376"/>
            <a:ext cx="2881911" cy="4415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突发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i="1" u="none" dirty="0">
                <a:solidFill>
                  <a:srgbClr val="990099"/>
                </a:solidFill>
                <a:latin typeface="+mn-lt"/>
              </a:rPr>
              <a:t>T</a:t>
            </a:r>
            <a:r>
              <a:rPr lang="zh-CN" altLang="en-US" b="1" u="none" baseline="-12000" dirty="0">
                <a:solidFill>
                  <a:srgbClr val="990099"/>
                </a:solidFill>
                <a:latin typeface="宋体" pitchFamily="2" charset="-122"/>
              </a:rPr>
              <a:t>存取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i="1" u="none" dirty="0" err="1">
                <a:latin typeface="+mn-lt"/>
              </a:rPr>
              <a:t>n</a:t>
            </a:r>
            <a:r>
              <a:rPr lang="en-US" altLang="zh-CN" b="1" u="none" dirty="0" err="1">
                <a:latin typeface="宋体" pitchFamily="2" charset="-122"/>
                <a:sym typeface="Symbol"/>
              </a:rPr>
              <a:t>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zh-CN" altLang="en-US" b="1" u="none" baseline="-12000" dirty="0">
                <a:latin typeface="宋体" pitchFamily="2" charset="-122"/>
              </a:rPr>
              <a:t>传送</a:t>
            </a:r>
          </a:p>
        </p:txBody>
      </p:sp>
      <p:grpSp>
        <p:nvGrpSpPr>
          <p:cNvPr id="243" name="组合 242"/>
          <p:cNvGrpSpPr/>
          <p:nvPr/>
        </p:nvGrpSpPr>
        <p:grpSpPr>
          <a:xfrm>
            <a:off x="4284392" y="1273984"/>
            <a:ext cx="2059236" cy="1434936"/>
            <a:chOff x="3915893" y="1273984"/>
            <a:chExt cx="2059236" cy="1434936"/>
          </a:xfrm>
        </p:grpSpPr>
        <p:cxnSp>
          <p:nvCxnSpPr>
            <p:cNvPr id="244" name="直接箭头连接符 243"/>
            <p:cNvCxnSpPr/>
            <p:nvPr/>
          </p:nvCxnSpPr>
          <p:spPr bwMode="auto">
            <a:xfrm flipH="1">
              <a:off x="3915893" y="1273984"/>
              <a:ext cx="2059236" cy="14349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sm"/>
              <a:tailEnd type="arrow" w="med" len="sm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>
              <a:off x="4234392" y="2060848"/>
              <a:ext cx="295498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248" name="Text Box 409"/>
          <p:cNvSpPr txBox="1">
            <a:spLocks noChangeArrowheads="1"/>
          </p:cNvSpPr>
          <p:nvPr/>
        </p:nvSpPr>
        <p:spPr bwMode="auto">
          <a:xfrm>
            <a:off x="2555776" y="3905328"/>
            <a:ext cx="60306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设置计数器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产生地址信号、控制传送个数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49" name="AutoShape 331"/>
          <p:cNvSpPr>
            <a:spLocks/>
          </p:cNvSpPr>
          <p:nvPr/>
        </p:nvSpPr>
        <p:spPr bwMode="auto">
          <a:xfrm>
            <a:off x="5044382" y="548680"/>
            <a:ext cx="1975890" cy="324000"/>
          </a:xfrm>
          <a:prstGeom prst="borderCallout2">
            <a:avLst>
              <a:gd name="adj1" fmla="val 50505"/>
              <a:gd name="adj2" fmla="val 547"/>
              <a:gd name="adj3" fmla="val 50222"/>
              <a:gd name="adj4" fmla="val -11549"/>
              <a:gd name="adj5" fmla="val 255123"/>
              <a:gd name="adj6" fmla="val -2894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 type="none" w="sm" len="med"/>
            <a:tailEnd type="arrow" w="med" len="sm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宋体" pitchFamily="2" charset="-122"/>
              </a:rPr>
              <a:t>又称同步控制方式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250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21" name="直接箭头连接符 120"/>
          <p:cNvCxnSpPr/>
          <p:nvPr/>
        </p:nvCxnSpPr>
        <p:spPr bwMode="auto">
          <a:xfrm flipH="1">
            <a:off x="4714875" y="1273984"/>
            <a:ext cx="3277817" cy="498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sm"/>
            <a:tailEnd type="arrow" w="med" len="sm"/>
          </a:ln>
          <a:effectLst/>
        </p:spPr>
      </p:cxnSp>
      <p:cxnSp>
        <p:nvCxnSpPr>
          <p:cNvPr id="235" name="直接箭头连接符 234"/>
          <p:cNvCxnSpPr/>
          <p:nvPr/>
        </p:nvCxnSpPr>
        <p:spPr bwMode="auto">
          <a:xfrm flipH="1">
            <a:off x="5314010" y="3861048"/>
            <a:ext cx="1029619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sp>
        <p:nvSpPr>
          <p:cNvPr id="12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15652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5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34" grpId="0"/>
      <p:bldP spid="2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49</a:t>
            </a:fld>
            <a:endParaRPr lang="en-US" altLang="zh-CN" dirty="0"/>
          </a:p>
        </p:txBody>
      </p:sp>
      <p:sp>
        <p:nvSpPr>
          <p:cNvPr id="144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409"/>
          <p:cNvSpPr txBox="1">
            <a:spLocks noChangeArrowheads="1"/>
          </p:cNvSpPr>
          <p:nvPr/>
        </p:nvSpPr>
        <p:spPr bwMode="auto">
          <a:xfrm>
            <a:off x="179388" y="404664"/>
            <a:ext cx="8208838" cy="49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*SDRAM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组成示例：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基础上，增设锁存器、计数器等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同步工作原理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数据传送方式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  </a:t>
            </a:r>
          </a:p>
          <a:p>
            <a:pPr>
              <a:lnSpc>
                <a:spcPct val="10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操作控制过程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647576" y="908720"/>
            <a:ext cx="8316912" cy="1656185"/>
            <a:chOff x="683568" y="1340768"/>
            <a:chExt cx="8316912" cy="1656185"/>
          </a:xfrm>
        </p:grpSpPr>
        <p:sp>
          <p:nvSpPr>
            <p:cNvPr id="61" name="Rectangle 343"/>
            <p:cNvSpPr>
              <a:spLocks noChangeArrowheads="1"/>
            </p:cNvSpPr>
            <p:nvPr/>
          </p:nvSpPr>
          <p:spPr bwMode="auto">
            <a:xfrm>
              <a:off x="1511648" y="1412777"/>
              <a:ext cx="6732698" cy="1584176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344"/>
            <p:cNvSpPr txBox="1">
              <a:spLocks noChangeArrowheads="1"/>
            </p:cNvSpPr>
            <p:nvPr/>
          </p:nvSpPr>
          <p:spPr bwMode="auto">
            <a:xfrm>
              <a:off x="1798390" y="2492896"/>
              <a:ext cx="144145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工作方式</a:t>
              </a:r>
              <a:r>
                <a:rPr lang="en-US" altLang="zh-CN" sz="1800" b="1" u="none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63" name="Text Box 345"/>
            <p:cNvSpPr txBox="1">
              <a:spLocks noChangeArrowheads="1"/>
            </p:cNvSpPr>
            <p:nvPr/>
          </p:nvSpPr>
          <p:spPr bwMode="auto">
            <a:xfrm>
              <a:off x="3598590" y="2493590"/>
              <a:ext cx="144145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行地址锁存器</a:t>
              </a:r>
            </a:p>
          </p:txBody>
        </p:sp>
        <p:sp>
          <p:nvSpPr>
            <p:cNvPr id="64" name="Text Box 346"/>
            <p:cNvSpPr txBox="1">
              <a:spLocks noChangeArrowheads="1"/>
            </p:cNvSpPr>
            <p:nvPr/>
          </p:nvSpPr>
          <p:spPr bwMode="auto">
            <a:xfrm>
              <a:off x="3599880" y="2060848"/>
              <a:ext cx="14414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列地址锁存器</a:t>
              </a:r>
            </a:p>
          </p:txBody>
        </p:sp>
        <p:sp>
          <p:nvSpPr>
            <p:cNvPr id="65" name="Line 348"/>
            <p:cNvSpPr>
              <a:spLocks noChangeShapeType="1"/>
            </p:cNvSpPr>
            <p:nvPr/>
          </p:nvSpPr>
          <p:spPr bwMode="auto">
            <a:xfrm flipV="1">
              <a:off x="1367459" y="2636912"/>
              <a:ext cx="43427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49"/>
            <p:cNvSpPr>
              <a:spLocks noChangeShapeType="1"/>
            </p:cNvSpPr>
            <p:nvPr/>
          </p:nvSpPr>
          <p:spPr bwMode="auto">
            <a:xfrm flipV="1">
              <a:off x="3385567" y="2647543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50"/>
            <p:cNvSpPr>
              <a:spLocks noChangeShapeType="1"/>
            </p:cNvSpPr>
            <p:nvPr/>
          </p:nvSpPr>
          <p:spPr bwMode="auto">
            <a:xfrm flipH="1">
              <a:off x="3385564" y="2216259"/>
              <a:ext cx="0" cy="63667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51"/>
            <p:cNvSpPr>
              <a:spLocks noChangeShapeType="1"/>
            </p:cNvSpPr>
            <p:nvPr/>
          </p:nvSpPr>
          <p:spPr bwMode="auto">
            <a:xfrm flipV="1">
              <a:off x="3385567" y="2216258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353"/>
            <p:cNvSpPr>
              <a:spLocks noChangeShapeType="1"/>
            </p:cNvSpPr>
            <p:nvPr/>
          </p:nvSpPr>
          <p:spPr bwMode="auto">
            <a:xfrm>
              <a:off x="5040040" y="2636912"/>
              <a:ext cx="251024" cy="34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355"/>
            <p:cNvSpPr txBox="1">
              <a:spLocks noChangeArrowheads="1"/>
            </p:cNvSpPr>
            <p:nvPr/>
          </p:nvSpPr>
          <p:spPr bwMode="auto">
            <a:xfrm>
              <a:off x="5941046" y="2348879"/>
              <a:ext cx="1438275" cy="5757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1M×8b DRAM</a:t>
              </a:r>
            </a:p>
          </p:txBody>
        </p:sp>
        <p:sp>
          <p:nvSpPr>
            <p:cNvPr id="72" name="Text Box 356"/>
            <p:cNvSpPr txBox="1">
              <a:spLocks noChangeArrowheads="1"/>
            </p:cNvSpPr>
            <p:nvPr/>
          </p:nvSpPr>
          <p:spPr bwMode="auto">
            <a:xfrm>
              <a:off x="5291188" y="2348879"/>
              <a:ext cx="649859" cy="5757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行译码器</a:t>
              </a:r>
            </a:p>
          </p:txBody>
        </p:sp>
        <p:sp>
          <p:nvSpPr>
            <p:cNvPr id="74" name="Text Box 358"/>
            <p:cNvSpPr txBox="1">
              <a:spLocks noChangeArrowheads="1"/>
            </p:cNvSpPr>
            <p:nvPr/>
          </p:nvSpPr>
          <p:spPr bwMode="auto">
            <a:xfrm>
              <a:off x="5869609" y="1556792"/>
              <a:ext cx="15113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列译码器</a:t>
              </a:r>
            </a:p>
          </p:txBody>
        </p:sp>
        <p:sp>
          <p:nvSpPr>
            <p:cNvPr id="75" name="Text Box 359"/>
            <p:cNvSpPr txBox="1">
              <a:spLocks noChangeArrowheads="1"/>
            </p:cNvSpPr>
            <p:nvPr/>
          </p:nvSpPr>
          <p:spPr bwMode="auto">
            <a:xfrm>
              <a:off x="5941046" y="2061294"/>
              <a:ext cx="1438275" cy="2875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读放和</a:t>
              </a: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</a:p>
          </p:txBody>
        </p:sp>
        <p:sp>
          <p:nvSpPr>
            <p:cNvPr id="77" name="Text Box 360"/>
            <p:cNvSpPr txBox="1">
              <a:spLocks noChangeArrowheads="1"/>
            </p:cNvSpPr>
            <p:nvPr/>
          </p:nvSpPr>
          <p:spPr bwMode="auto">
            <a:xfrm>
              <a:off x="7704336" y="1657364"/>
              <a:ext cx="360040" cy="11235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缓冲器</a:t>
              </a:r>
            </a:p>
          </p:txBody>
        </p:sp>
        <p:sp>
          <p:nvSpPr>
            <p:cNvPr id="78" name="Text Box 361"/>
            <p:cNvSpPr txBox="1">
              <a:spLocks noChangeArrowheads="1"/>
            </p:cNvSpPr>
            <p:nvPr/>
          </p:nvSpPr>
          <p:spPr bwMode="auto">
            <a:xfrm>
              <a:off x="8424218" y="2089412"/>
              <a:ext cx="5762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9" name="Text Box 365"/>
            <p:cNvSpPr txBox="1">
              <a:spLocks noChangeArrowheads="1"/>
            </p:cNvSpPr>
            <p:nvPr/>
          </p:nvSpPr>
          <p:spPr bwMode="auto">
            <a:xfrm>
              <a:off x="935658" y="2225521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</p:txBody>
        </p:sp>
        <p:sp>
          <p:nvSpPr>
            <p:cNvPr id="80" name="Line 366"/>
            <p:cNvSpPr>
              <a:spLocks noChangeShapeType="1"/>
            </p:cNvSpPr>
            <p:nvPr/>
          </p:nvSpPr>
          <p:spPr bwMode="auto">
            <a:xfrm>
              <a:off x="964233" y="2282289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368"/>
            <p:cNvSpPr txBox="1">
              <a:spLocks noChangeArrowheads="1"/>
            </p:cNvSpPr>
            <p:nvPr/>
          </p:nvSpPr>
          <p:spPr bwMode="auto">
            <a:xfrm>
              <a:off x="935658" y="2009497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</a:p>
          </p:txBody>
        </p:sp>
        <p:sp>
          <p:nvSpPr>
            <p:cNvPr id="83" name="Line 369"/>
            <p:cNvSpPr>
              <a:spLocks noChangeShapeType="1"/>
            </p:cNvSpPr>
            <p:nvPr/>
          </p:nvSpPr>
          <p:spPr bwMode="auto">
            <a:xfrm>
              <a:off x="964233" y="2061185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71"/>
            <p:cNvSpPr>
              <a:spLocks noChangeShapeType="1"/>
            </p:cNvSpPr>
            <p:nvPr/>
          </p:nvSpPr>
          <p:spPr bwMode="auto">
            <a:xfrm>
              <a:off x="1056626" y="1821274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372"/>
            <p:cNvSpPr txBox="1">
              <a:spLocks noChangeArrowheads="1"/>
            </p:cNvSpPr>
            <p:nvPr/>
          </p:nvSpPr>
          <p:spPr bwMode="auto">
            <a:xfrm>
              <a:off x="935658" y="1768569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WE</a:t>
              </a:r>
            </a:p>
          </p:txBody>
        </p:sp>
        <p:sp>
          <p:nvSpPr>
            <p:cNvPr id="87" name="Line 374"/>
            <p:cNvSpPr>
              <a:spLocks noChangeShapeType="1"/>
            </p:cNvSpPr>
            <p:nvPr/>
          </p:nvSpPr>
          <p:spPr bwMode="auto">
            <a:xfrm>
              <a:off x="1061706" y="1587609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375"/>
            <p:cNvSpPr txBox="1">
              <a:spLocks noChangeArrowheads="1"/>
            </p:cNvSpPr>
            <p:nvPr/>
          </p:nvSpPr>
          <p:spPr bwMode="auto">
            <a:xfrm>
              <a:off x="935658" y="1535916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CE</a:t>
              </a:r>
            </a:p>
          </p:txBody>
        </p:sp>
        <p:sp>
          <p:nvSpPr>
            <p:cNvPr id="89" name="Text Box 376"/>
            <p:cNvSpPr txBox="1">
              <a:spLocks noChangeArrowheads="1"/>
            </p:cNvSpPr>
            <p:nvPr/>
          </p:nvSpPr>
          <p:spPr bwMode="auto">
            <a:xfrm>
              <a:off x="683568" y="2492896"/>
              <a:ext cx="683394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0" name="Line 377"/>
            <p:cNvSpPr>
              <a:spLocks noChangeShapeType="1"/>
            </p:cNvSpPr>
            <p:nvPr/>
          </p:nvSpPr>
          <p:spPr bwMode="auto">
            <a:xfrm>
              <a:off x="6120160" y="184482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82"/>
            <p:cNvSpPr>
              <a:spLocks noChangeShapeType="1"/>
            </p:cNvSpPr>
            <p:nvPr/>
          </p:nvSpPr>
          <p:spPr bwMode="auto">
            <a:xfrm>
              <a:off x="8064475" y="2233428"/>
              <a:ext cx="35974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85"/>
            <p:cNvSpPr>
              <a:spLocks noChangeShapeType="1"/>
            </p:cNvSpPr>
            <p:nvPr/>
          </p:nvSpPr>
          <p:spPr bwMode="auto">
            <a:xfrm>
              <a:off x="5041330" y="1700808"/>
              <a:ext cx="8266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86"/>
            <p:cNvSpPr>
              <a:spLocks noChangeShapeType="1"/>
            </p:cNvSpPr>
            <p:nvPr/>
          </p:nvSpPr>
          <p:spPr bwMode="auto">
            <a:xfrm flipV="1">
              <a:off x="4247952" y="1844824"/>
              <a:ext cx="0" cy="214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389"/>
            <p:cNvSpPr txBox="1">
              <a:spLocks noChangeArrowheads="1"/>
            </p:cNvSpPr>
            <p:nvPr/>
          </p:nvSpPr>
          <p:spPr bwMode="auto">
            <a:xfrm>
              <a:off x="2158753" y="1630436"/>
              <a:ext cx="647700" cy="79015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控制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逻辑</a:t>
              </a:r>
              <a:endParaRPr lang="zh-CN" altLang="en-US" sz="1800" b="1" u="none">
                <a:latin typeface="宋体" pitchFamily="2" charset="-122"/>
              </a:endParaRPr>
            </a:p>
          </p:txBody>
        </p:sp>
        <p:sp>
          <p:nvSpPr>
            <p:cNvPr id="95" name="Text Box 393"/>
            <p:cNvSpPr txBox="1">
              <a:spLocks noChangeArrowheads="1"/>
            </p:cNvSpPr>
            <p:nvPr/>
          </p:nvSpPr>
          <p:spPr bwMode="auto">
            <a:xfrm>
              <a:off x="935658" y="1340768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96" name="Line 394"/>
            <p:cNvSpPr>
              <a:spLocks noChangeShapeType="1"/>
            </p:cNvSpPr>
            <p:nvPr/>
          </p:nvSpPr>
          <p:spPr bwMode="auto">
            <a:xfrm flipV="1">
              <a:off x="1366763" y="1916832"/>
              <a:ext cx="79199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395"/>
            <p:cNvSpPr>
              <a:spLocks noChangeShapeType="1"/>
            </p:cNvSpPr>
            <p:nvPr/>
          </p:nvSpPr>
          <p:spPr bwMode="auto">
            <a:xfrm flipV="1">
              <a:off x="1366763" y="2132856"/>
              <a:ext cx="79199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396"/>
            <p:cNvSpPr>
              <a:spLocks noChangeShapeType="1"/>
            </p:cNvSpPr>
            <p:nvPr/>
          </p:nvSpPr>
          <p:spPr bwMode="auto">
            <a:xfrm flipV="1">
              <a:off x="1366763" y="1700808"/>
              <a:ext cx="79198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400"/>
            <p:cNvSpPr>
              <a:spLocks noChangeShapeType="1"/>
            </p:cNvSpPr>
            <p:nvPr/>
          </p:nvSpPr>
          <p:spPr bwMode="auto">
            <a:xfrm>
              <a:off x="1366763" y="2348360"/>
              <a:ext cx="791990" cy="23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01"/>
            <p:cNvSpPr>
              <a:spLocks noChangeShapeType="1"/>
            </p:cNvSpPr>
            <p:nvPr/>
          </p:nvSpPr>
          <p:spPr bwMode="auto">
            <a:xfrm>
              <a:off x="1583656" y="2852936"/>
              <a:ext cx="178810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405"/>
            <p:cNvSpPr txBox="1">
              <a:spLocks noChangeArrowheads="1"/>
            </p:cNvSpPr>
            <p:nvPr/>
          </p:nvSpPr>
          <p:spPr bwMode="auto">
            <a:xfrm>
              <a:off x="3204716" y="1520726"/>
              <a:ext cx="1835324" cy="32409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成组传送计数器</a:t>
              </a:r>
            </a:p>
          </p:txBody>
        </p:sp>
        <p:cxnSp>
          <p:nvCxnSpPr>
            <p:cNvPr id="102" name="直接箭头连接符 69"/>
            <p:cNvCxnSpPr>
              <a:stCxn id="94" idx="3"/>
            </p:cNvCxnSpPr>
            <p:nvPr/>
          </p:nvCxnSpPr>
          <p:spPr bwMode="auto">
            <a:xfrm>
              <a:off x="2806453" y="2025513"/>
              <a:ext cx="181371" cy="48734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3" name="直接箭头连接符 69"/>
            <p:cNvCxnSpPr>
              <a:endCxn id="94" idx="0"/>
            </p:cNvCxnSpPr>
            <p:nvPr/>
          </p:nvCxnSpPr>
          <p:spPr bwMode="auto">
            <a:xfrm>
              <a:off x="1366764" y="1484784"/>
              <a:ext cx="1115839" cy="1456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Line 383"/>
            <p:cNvSpPr>
              <a:spLocks noChangeShapeType="1"/>
            </p:cNvSpPr>
            <p:nvPr/>
          </p:nvSpPr>
          <p:spPr bwMode="auto">
            <a:xfrm flipV="1">
              <a:off x="7380909" y="2233428"/>
              <a:ext cx="323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377"/>
            <p:cNvSpPr>
              <a:spLocks noChangeShapeType="1"/>
            </p:cNvSpPr>
            <p:nvPr/>
          </p:nvSpPr>
          <p:spPr bwMode="auto">
            <a:xfrm>
              <a:off x="7128272" y="184482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361"/>
            <p:cNvSpPr txBox="1">
              <a:spLocks noChangeArrowheads="1"/>
            </p:cNvSpPr>
            <p:nvPr/>
          </p:nvSpPr>
          <p:spPr bwMode="auto">
            <a:xfrm>
              <a:off x="6337128" y="1844824"/>
              <a:ext cx="576262" cy="1786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baseline="-20000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07" name="Line 349"/>
            <p:cNvSpPr>
              <a:spLocks noChangeShapeType="1"/>
            </p:cNvSpPr>
            <p:nvPr/>
          </p:nvSpPr>
          <p:spPr bwMode="auto">
            <a:xfrm>
              <a:off x="1583656" y="2636912"/>
              <a:ext cx="0" cy="21602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2231752" y="1047215"/>
            <a:ext cx="5868862" cy="1341923"/>
            <a:chOff x="2267744" y="1479263"/>
            <a:chExt cx="5868862" cy="1341923"/>
          </a:xfrm>
        </p:grpSpPr>
        <p:sp>
          <p:nvSpPr>
            <p:cNvPr id="109" name="椭圆 108"/>
            <p:cNvSpPr/>
            <p:nvPr/>
          </p:nvSpPr>
          <p:spPr bwMode="auto">
            <a:xfrm>
              <a:off x="2267744" y="2460848"/>
              <a:ext cx="845418" cy="360338"/>
            </a:xfrm>
            <a:prstGeom prst="ellipse">
              <a:avLst/>
            </a:prstGeom>
            <a:noFill/>
            <a:ln w="15875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 bwMode="auto">
            <a:xfrm>
              <a:off x="3059832" y="1479263"/>
              <a:ext cx="720080" cy="437569"/>
            </a:xfrm>
            <a:prstGeom prst="ellipse">
              <a:avLst/>
            </a:prstGeom>
            <a:noFill/>
            <a:ln w="15875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 bwMode="auto">
            <a:xfrm>
              <a:off x="7596336" y="1628800"/>
              <a:ext cx="540270" cy="437569"/>
            </a:xfrm>
            <a:prstGeom prst="ellipse">
              <a:avLst/>
            </a:prstGeom>
            <a:noFill/>
            <a:ln w="15875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Text Box 409"/>
          <p:cNvSpPr txBox="1">
            <a:spLocks noChangeArrowheads="1"/>
          </p:cNvSpPr>
          <p:nvPr/>
        </p:nvSpPr>
        <p:spPr bwMode="auto">
          <a:xfrm>
            <a:off x="1403574" y="2675091"/>
            <a:ext cx="7344890" cy="211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</a:t>
            </a:r>
            <a:r>
              <a:rPr lang="en-US" altLang="zh-CN" b="1" u="none" baseline="-25000" dirty="0"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同步于</a:t>
            </a:r>
            <a:r>
              <a:rPr lang="en-US" altLang="zh-CN" b="1" u="none" dirty="0">
                <a:latin typeface="宋体" pitchFamily="2" charset="-122"/>
              </a:rPr>
              <a:t>CLK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内部操作</a:t>
            </a:r>
            <a:r>
              <a:rPr lang="zh-CN" altLang="en-US" b="1" u="none" dirty="0">
                <a:latin typeface="宋体" pitchFamily="2" charset="-122"/>
              </a:rPr>
              <a:t>异步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sz="22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仅支持</a:t>
            </a:r>
            <a:r>
              <a:rPr lang="zh-CN" altLang="en-US" b="1" u="none" dirty="0">
                <a:latin typeface="宋体" pitchFamily="2" charset="-122"/>
              </a:rPr>
              <a:t>突发传输方式，突发长度</a:t>
            </a:r>
            <a:r>
              <a:rPr lang="en-US" altLang="zh-CN" b="1" u="none" dirty="0">
                <a:latin typeface="宋体" pitchFamily="2" charset="-122"/>
              </a:rPr>
              <a:t>BL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en-US" altLang="zh-CN" sz="1800" u="none" dirty="0"/>
              <a:t>Burst Length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几种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u="none" dirty="0">
                <a:latin typeface="宋体" pitchFamily="2" charset="-122"/>
              </a:rPr>
              <a:t>   </a:t>
            </a:r>
            <a:r>
              <a:rPr lang="zh-CN" altLang="en-US" sz="2000" u="none" dirty="0">
                <a:latin typeface="宋体" pitchFamily="2" charset="-122"/>
              </a:rPr>
              <a:t>│                </a:t>
            </a:r>
            <a:r>
              <a:rPr lang="zh-CN" altLang="en-US" sz="2000" b="1" u="none" dirty="0">
                <a:latin typeface="宋体" pitchFamily="2" charset="-122"/>
              </a:rPr>
              <a:t>仅为</a:t>
            </a:r>
            <a:r>
              <a:rPr lang="zh-CN" altLang="en-US" sz="2000" b="1" dirty="0">
                <a:latin typeface="宋体" pitchFamily="2" charset="-122"/>
              </a:rPr>
              <a:t>同一行</a:t>
            </a:r>
            <a:r>
              <a:rPr lang="zh-CN" altLang="en-US" sz="2000" b="1" u="none" dirty="0">
                <a:latin typeface="宋体" pitchFamily="2" charset="-122"/>
              </a:rPr>
              <a:t>数据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仅改变列地址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2000" b="1" u="none" dirty="0">
                <a:latin typeface="宋体" pitchFamily="2" charset="-122"/>
              </a:rPr>
              <a:t>←</a:t>
            </a:r>
            <a:r>
              <a:rPr lang="zh-CN" altLang="en-US" sz="2000" u="none" dirty="0">
                <a:latin typeface="宋体" pitchFamily="2" charset="-122"/>
              </a:rPr>
              <a:t>┘</a:t>
            </a:r>
            <a:endParaRPr lang="en-US" altLang="zh-CN" sz="2000" u="none" dirty="0"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u="none" dirty="0">
                <a:latin typeface="宋体" pitchFamily="2" charset="-122"/>
              </a:rPr>
              <a:t>   └</a:t>
            </a:r>
            <a:r>
              <a:rPr lang="zh-CN" altLang="en-US" sz="2000" b="1" u="none" dirty="0">
                <a:latin typeface="宋体" pitchFamily="2" charset="-122"/>
              </a:rPr>
              <a:t>→常规传输时</a:t>
            </a:r>
            <a:r>
              <a:rPr lang="en-US" altLang="zh-CN" sz="2000" b="1" u="none" dirty="0">
                <a:latin typeface="宋体" pitchFamily="2" charset="-122"/>
              </a:rPr>
              <a:t>BL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1</a:t>
            </a:r>
            <a:r>
              <a:rPr lang="en-US" altLang="zh-CN" sz="1800" b="1" u="none" dirty="0">
                <a:latin typeface="宋体" pitchFamily="2" charset="-122"/>
              </a:rPr>
              <a:t>  </a:t>
            </a:r>
            <a:r>
              <a:rPr lang="en-US" altLang="zh-CN" sz="2000" b="1" u="none" dirty="0">
                <a:latin typeface="宋体" pitchFamily="2" charset="-122"/>
              </a:rPr>
              <a:t>    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列地址均由计数器发出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13" name="Text Box 409"/>
          <p:cNvSpPr txBox="1">
            <a:spLocks noChangeArrowheads="1"/>
          </p:cNvSpPr>
          <p:nvPr/>
        </p:nvSpPr>
        <p:spPr bwMode="auto">
          <a:xfrm>
            <a:off x="1403399" y="4721512"/>
            <a:ext cx="7561089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</a:t>
            </a:r>
            <a:r>
              <a:rPr lang="zh-CN" altLang="en-US" b="1" u="none" baseline="-25000" dirty="0">
                <a:latin typeface="宋体" pitchFamily="2" charset="-122"/>
              </a:rPr>
              <a:t> </a:t>
            </a:r>
            <a:r>
              <a:rPr lang="zh-CN" altLang="en-US" b="1" u="none" dirty="0">
                <a:latin typeface="宋体" pitchFamily="2" charset="-122"/>
              </a:rPr>
              <a:t>①设置</a:t>
            </a:r>
            <a:r>
              <a:rPr lang="en-US" altLang="zh-CN" b="1" u="none" dirty="0">
                <a:latin typeface="宋体" pitchFamily="2" charset="-122"/>
              </a:rPr>
              <a:t>BL</a:t>
            </a:r>
            <a:r>
              <a:rPr lang="zh-CN" altLang="en-US" b="1" u="none" dirty="0">
                <a:latin typeface="宋体" pitchFamily="2" charset="-122"/>
              </a:rPr>
              <a:t>，②启动操作，③数据传送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设置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BL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的方法：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操作过程优化：</a:t>
            </a:r>
            <a:r>
              <a:rPr lang="zh-CN" altLang="en-US" b="1" u="none" dirty="0">
                <a:latin typeface="宋体" pitchFamily="2" charset="-122"/>
              </a:rPr>
              <a:t>第①步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可缺省</a:t>
            </a:r>
            <a:r>
              <a:rPr lang="zh-CN" altLang="en-US" b="1" u="none" dirty="0">
                <a:latin typeface="宋体" pitchFamily="2" charset="-122"/>
              </a:rPr>
              <a:t>   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en-US" altLang="zh-CN" sz="2000" b="1" u="none" dirty="0">
                <a:latin typeface="宋体" pitchFamily="2" charset="-122"/>
              </a:rPr>
              <a:t>BL</a:t>
            </a:r>
            <a:r>
              <a:rPr lang="zh-CN" altLang="en-US" sz="2000" b="1" u="none" dirty="0">
                <a:latin typeface="宋体" pitchFamily="2" charset="-122"/>
              </a:rPr>
              <a:t>放在工作方式</a:t>
            </a:r>
            <a:r>
              <a:rPr lang="en-US" altLang="zh-CN" sz="2000" b="1" u="none" dirty="0">
                <a:latin typeface="宋体" pitchFamily="2" charset="-122"/>
              </a:rPr>
              <a:t>REG</a:t>
            </a:r>
            <a:r>
              <a:rPr lang="zh-CN" altLang="en-US" sz="2000" b="1" u="none" dirty="0">
                <a:latin typeface="宋体" pitchFamily="2" charset="-122"/>
              </a:rPr>
              <a:t>中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itchFamily="2" charset="-122"/>
              </a:rPr>
              <a:t>                           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←后续操作的</a:t>
            </a:r>
            <a:r>
              <a:rPr lang="en-US" altLang="zh-CN" sz="1800" b="1" u="none" dirty="0">
                <a:latin typeface="宋体" pitchFamily="2" charset="-122"/>
              </a:rPr>
              <a:t>BL</a:t>
            </a:r>
            <a:r>
              <a:rPr lang="zh-CN" altLang="en-US" sz="1800" b="1" u="none" dirty="0">
                <a:latin typeface="宋体" pitchFamily="2" charset="-122"/>
              </a:rPr>
              <a:t>相同时←</a:t>
            </a:r>
            <a:r>
              <a:rPr lang="zh-CN" altLang="en-US" sz="1800" u="none" dirty="0">
                <a:latin typeface="宋体" pitchFamily="2" charset="-122"/>
              </a:rPr>
              <a:t>┘</a:t>
            </a:r>
            <a:endParaRPr lang="en-US" altLang="zh-CN" sz="2000" u="none" dirty="0">
              <a:latin typeface="宋体" pitchFamily="2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563639" y="5157192"/>
            <a:ext cx="5184825" cy="553998"/>
            <a:chOff x="1403399" y="4365104"/>
            <a:chExt cx="5184825" cy="553998"/>
          </a:xfrm>
        </p:grpSpPr>
        <p:sp>
          <p:nvSpPr>
            <p:cNvPr id="118" name="Text Box 409"/>
            <p:cNvSpPr txBox="1">
              <a:spLocks noChangeArrowheads="1"/>
            </p:cNvSpPr>
            <p:nvPr/>
          </p:nvSpPr>
          <p:spPr bwMode="auto">
            <a:xfrm>
              <a:off x="1403399" y="4365104"/>
              <a:ext cx="51848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使用</a:t>
              </a:r>
              <a:r>
                <a:rPr lang="zh-CN" altLang="en-US" b="1" dirty="0">
                  <a:solidFill>
                    <a:srgbClr val="0070C0"/>
                  </a:solidFill>
                  <a:latin typeface="宋体" pitchFamily="2" charset="-122"/>
                </a:rPr>
                <a:t>特殊命令</a:t>
              </a:r>
              <a:r>
                <a:rPr lang="zh-CN" altLang="en-US" b="1" u="none" dirty="0">
                  <a:latin typeface="宋体" pitchFamily="2" charset="-122"/>
                </a:rPr>
                <a:t>   </a:t>
              </a:r>
              <a:r>
                <a:rPr lang="zh-CN" altLang="en-US" sz="2000" b="1" u="none" dirty="0">
                  <a:solidFill>
                    <a:srgbClr val="FF3399"/>
                  </a:solidFill>
                  <a:latin typeface="宋体" pitchFamily="2" charset="-122"/>
                </a:rPr>
                <a:t>→</a:t>
              </a:r>
              <a:r>
                <a:rPr lang="zh-CN" altLang="en-US" sz="2000" b="1" u="none" dirty="0">
                  <a:latin typeface="宋体" pitchFamily="2" charset="-122"/>
                </a:rPr>
                <a:t>需增设</a:t>
              </a:r>
              <a:r>
                <a:rPr lang="en-US" altLang="zh-CN" sz="2000" b="1" u="none" dirty="0">
                  <a:latin typeface="宋体" pitchFamily="2" charset="-122"/>
                </a:rPr>
                <a:t>CE</a:t>
              </a:r>
              <a:r>
                <a:rPr lang="zh-CN" altLang="en-US" sz="2000" b="1" u="none" dirty="0">
                  <a:latin typeface="宋体" pitchFamily="2" charset="-122"/>
                </a:rPr>
                <a:t>信号线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 bwMode="auto">
            <a:xfrm>
              <a:off x="4831457" y="4537695"/>
              <a:ext cx="25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745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240881" y="4847094"/>
            <a:ext cx="3010273" cy="1390218"/>
            <a:chOff x="4240881" y="4991110"/>
            <a:chExt cx="3010273" cy="1390218"/>
          </a:xfrm>
        </p:grpSpPr>
        <p:sp>
          <p:nvSpPr>
            <p:cNvPr id="40" name="Text Box 170"/>
            <p:cNvSpPr txBox="1">
              <a:spLocks noChangeArrowheads="1"/>
            </p:cNvSpPr>
            <p:nvPr/>
          </p:nvSpPr>
          <p:spPr bwMode="auto">
            <a:xfrm>
              <a:off x="6387058" y="6036276"/>
              <a:ext cx="864096" cy="345052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1" name="Text Box 170"/>
            <p:cNvSpPr txBox="1">
              <a:spLocks noChangeArrowheads="1"/>
            </p:cNvSpPr>
            <p:nvPr/>
          </p:nvSpPr>
          <p:spPr bwMode="auto">
            <a:xfrm>
              <a:off x="4240881" y="4991110"/>
              <a:ext cx="638199" cy="351239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9E2-EB6B-4598-894A-7D6A3648E85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b="1" u="none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三、层次结构存储系统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79388" y="908720"/>
            <a:ext cx="4460299" cy="404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、层次结构的引入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的用户需求：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用户需求的解决方案：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179388" y="2132856"/>
            <a:ext cx="8785225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程序访问的局部性原理（规律）：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程序运行时，指令和数据访问所呈现出的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zh-CN" altLang="en-US" b="1" dirty="0">
                <a:solidFill>
                  <a:srgbClr val="990099"/>
                </a:solidFill>
              </a:rPr>
              <a:t>簇聚</a:t>
            </a:r>
            <a:r>
              <a:rPr lang="zh-CN" altLang="en-US" b="1" u="none" dirty="0"/>
              <a:t>现象</a:t>
            </a:r>
            <a:endParaRPr lang="en-US" altLang="zh-CN" b="1" u="none" dirty="0"/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itchFamily="2" charset="-122"/>
              </a:rPr>
              <a:t>               示例：</a:t>
            </a:r>
            <a:r>
              <a:rPr lang="en-US" altLang="zh-CN" sz="1800" b="1" u="none" dirty="0">
                <a:latin typeface="宋体" pitchFamily="2" charset="-122"/>
              </a:rPr>
              <a:t>for (</a:t>
            </a:r>
            <a:r>
              <a:rPr lang="en-US" altLang="zh-CN" sz="1800" b="1" u="none" dirty="0" err="1">
                <a:latin typeface="宋体" pitchFamily="2" charset="-122"/>
              </a:rPr>
              <a:t>i</a:t>
            </a:r>
            <a:r>
              <a:rPr lang="en-US" altLang="zh-CN" sz="1800" b="1" u="none" dirty="0">
                <a:latin typeface="宋体" pitchFamily="2" charset="-122"/>
              </a:rPr>
              <a:t>=0</a:t>
            </a:r>
            <a:r>
              <a:rPr lang="zh-CN" altLang="en-US" sz="1800" b="1" u="none" dirty="0">
                <a:latin typeface="宋体" pitchFamily="2" charset="-122"/>
              </a:rPr>
              <a:t>；</a:t>
            </a:r>
            <a:r>
              <a:rPr lang="en-US" altLang="zh-CN" sz="1800" b="1" u="none" dirty="0" err="1">
                <a:latin typeface="宋体" pitchFamily="2" charset="-122"/>
              </a:rPr>
              <a:t>i</a:t>
            </a:r>
            <a:r>
              <a:rPr lang="en-US" altLang="zh-CN" sz="1800" b="1" u="none" dirty="0">
                <a:latin typeface="宋体" pitchFamily="2" charset="-122"/>
              </a:rPr>
              <a:t>&lt;n</a:t>
            </a:r>
            <a:r>
              <a:rPr lang="zh-CN" altLang="en-US" sz="1800" b="1" u="none" dirty="0">
                <a:latin typeface="宋体" pitchFamily="2" charset="-122"/>
              </a:rPr>
              <a:t>；</a:t>
            </a:r>
            <a:r>
              <a:rPr lang="en-US" altLang="zh-CN" sz="1800" b="1" u="none" dirty="0" err="1">
                <a:latin typeface="宋体" pitchFamily="2" charset="-122"/>
              </a:rPr>
              <a:t>i</a:t>
            </a:r>
            <a:r>
              <a:rPr lang="en-US" altLang="zh-CN" sz="1800" b="1" u="none" dirty="0">
                <a:latin typeface="宋体" pitchFamily="2" charset="-122"/>
              </a:rPr>
              <a:t>++) S=</a:t>
            </a:r>
            <a:r>
              <a:rPr lang="en-US" altLang="zh-CN" sz="1800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S</a:t>
            </a:r>
            <a:r>
              <a:rPr lang="en-US" altLang="zh-CN" sz="1800" b="1" u="none" dirty="0">
                <a:latin typeface="宋体" pitchFamily="2" charset="-122"/>
              </a:rPr>
              <a:t>+</a:t>
            </a:r>
            <a:r>
              <a:rPr lang="en-US" altLang="zh-CN" sz="18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A[</a:t>
            </a:r>
            <a:r>
              <a:rPr lang="en-US" altLang="zh-CN" sz="1800" b="1" u="none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i</a:t>
            </a:r>
            <a:r>
              <a:rPr lang="en-US" altLang="zh-CN" sz="18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]</a:t>
            </a:r>
            <a:r>
              <a:rPr lang="zh-CN" altLang="en-US" sz="1800" b="1" u="none" dirty="0">
                <a:latin typeface="宋体" pitchFamily="2" charset="-122"/>
              </a:rPr>
              <a:t>；</a:t>
            </a:r>
            <a:endParaRPr lang="en-US" altLang="zh-CN" b="1" u="none" dirty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时间局部性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空间局部性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2915816" y="1412776"/>
            <a:ext cx="41764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大容量、高速度、低价格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1907704" y="3284984"/>
            <a:ext cx="7056909" cy="105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82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最近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访问过的信息</a:t>
            </a:r>
            <a:r>
              <a:rPr lang="zh-CN" altLang="en-US" b="1" u="none" dirty="0">
                <a:latin typeface="宋体" pitchFamily="2" charset="-122"/>
              </a:rPr>
              <a:t>，将再次被访问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最近访问信息的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相邻信息</a:t>
            </a:r>
            <a:r>
              <a:rPr lang="zh-CN" altLang="en-US" b="1" u="none" dirty="0">
                <a:latin typeface="宋体" pitchFamily="2" charset="-122"/>
              </a:rPr>
              <a:t>，将很快被访问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563890" y="1856531"/>
            <a:ext cx="2376262" cy="348333"/>
            <a:chOff x="3203850" y="1915974"/>
            <a:chExt cx="2376262" cy="348333"/>
          </a:xfrm>
        </p:grpSpPr>
        <p:sp>
          <p:nvSpPr>
            <p:cNvPr id="24" name="Text Box 170"/>
            <p:cNvSpPr txBox="1">
              <a:spLocks noChangeArrowheads="1"/>
            </p:cNvSpPr>
            <p:nvPr/>
          </p:nvSpPr>
          <p:spPr bwMode="auto">
            <a:xfrm>
              <a:off x="3563888" y="1963710"/>
              <a:ext cx="1798038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×          ×</a:t>
              </a:r>
              <a:endParaRPr lang="zh-CN" altLang="en-US" sz="18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 rot="10800000">
              <a:off x="3203850" y="1915977"/>
              <a:ext cx="1008111" cy="204315"/>
            </a:xfrm>
            <a:prstGeom prst="bentConnector3">
              <a:avLst>
                <a:gd name="adj1" fmla="val 9996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4199940" y="1915974"/>
              <a:ext cx="12020" cy="20431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"/>
            <p:cNvCxnSpPr/>
            <p:nvPr/>
          </p:nvCxnSpPr>
          <p:spPr bwMode="auto">
            <a:xfrm rot="10800000">
              <a:off x="4572000" y="1916836"/>
              <a:ext cx="1008112" cy="203457"/>
            </a:xfrm>
            <a:prstGeom prst="bentConnector3">
              <a:avLst>
                <a:gd name="adj1" fmla="val 9996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580112" y="1916833"/>
              <a:ext cx="0" cy="20345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179389" y="4725144"/>
            <a:ext cx="7416948" cy="160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MEM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>
                <a:latin typeface="宋体" pitchFamily="2" charset="-122"/>
              </a:rPr>
              <a:t>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latin typeface="宋体" pitchFamily="2" charset="-122"/>
              </a:rPr>
              <a:t>快速</a:t>
            </a:r>
            <a:r>
              <a:rPr lang="en-US" altLang="zh-CN" b="1" u="none" dirty="0">
                <a:latin typeface="宋体" pitchFamily="2" charset="-122"/>
              </a:rPr>
              <a:t>MEM  </a:t>
            </a:r>
            <a:r>
              <a:rPr lang="zh-CN" altLang="en-US" b="1" u="none" dirty="0">
                <a:latin typeface="宋体" pitchFamily="2" charset="-122"/>
              </a:rPr>
              <a:t>＋  慢速</a:t>
            </a:r>
            <a:r>
              <a:rPr lang="en-US" altLang="zh-CN" b="1" u="none" dirty="0">
                <a:latin typeface="宋体" pitchFamily="2" charset="-122"/>
              </a:rPr>
              <a:t>MEM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速度保证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u="none" dirty="0">
                <a:latin typeface="宋体" pitchFamily="2" charset="-122"/>
              </a:rPr>
              <a:t>        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价格保证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            </a:t>
            </a:r>
            <a:r>
              <a:rPr lang="zh-CN" altLang="en-US" sz="2200" b="1" u="none" dirty="0">
                <a:latin typeface="宋体" pitchFamily="2" charset="-122"/>
              </a:rPr>
              <a:t>容量小        容量大</a:t>
            </a:r>
          </a:p>
        </p:txBody>
      </p:sp>
      <p:sp>
        <p:nvSpPr>
          <p:cNvPr id="33" name="AutoShape 338"/>
          <p:cNvSpPr>
            <a:spLocks/>
          </p:cNvSpPr>
          <p:nvPr/>
        </p:nvSpPr>
        <p:spPr bwMode="auto">
          <a:xfrm>
            <a:off x="7380312" y="4357580"/>
            <a:ext cx="1298306" cy="302673"/>
          </a:xfrm>
          <a:prstGeom prst="borderCallout2">
            <a:avLst>
              <a:gd name="adj1" fmla="val 48292"/>
              <a:gd name="adj2" fmla="val 312"/>
              <a:gd name="adj3" fmla="val 48120"/>
              <a:gd name="adj4" fmla="val -19139"/>
              <a:gd name="adj5" fmla="val 100130"/>
              <a:gd name="adj6" fmla="val -39476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FF33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利用局部性</a:t>
            </a:r>
          </a:p>
        </p:txBody>
      </p:sp>
      <p:sp>
        <p:nvSpPr>
          <p:cNvPr id="37" name="Text Box 170"/>
          <p:cNvSpPr txBox="1">
            <a:spLocks noChangeArrowheads="1"/>
          </p:cNvSpPr>
          <p:nvPr/>
        </p:nvSpPr>
        <p:spPr bwMode="auto">
          <a:xfrm>
            <a:off x="2627784" y="4797152"/>
            <a:ext cx="1656184" cy="3600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>
                <a:latin typeface="宋体" pitchFamily="2" charset="-122"/>
              </a:rPr>
              <a:t>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23928" y="5157192"/>
            <a:ext cx="3742256" cy="648072"/>
            <a:chOff x="3923928" y="5301208"/>
            <a:chExt cx="3742256" cy="648072"/>
          </a:xfrm>
        </p:grpSpPr>
        <p:sp>
          <p:nvSpPr>
            <p:cNvPr id="52" name="上箭头 51"/>
            <p:cNvSpPr/>
            <p:nvPr/>
          </p:nvSpPr>
          <p:spPr bwMode="auto">
            <a:xfrm>
              <a:off x="6730080" y="5361155"/>
              <a:ext cx="144015" cy="2571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170"/>
            <p:cNvSpPr txBox="1">
              <a:spLocks noChangeArrowheads="1"/>
            </p:cNvSpPr>
            <p:nvPr/>
          </p:nvSpPr>
          <p:spPr bwMode="auto">
            <a:xfrm>
              <a:off x="4857872" y="5313773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</a:p>
          </p:txBody>
        </p:sp>
        <p:sp>
          <p:nvSpPr>
            <p:cNvPr id="58" name="上箭头 57"/>
            <p:cNvSpPr/>
            <p:nvPr/>
          </p:nvSpPr>
          <p:spPr bwMode="auto">
            <a:xfrm>
              <a:off x="4713856" y="5366731"/>
              <a:ext cx="144015" cy="2571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6" name="Text Box 170"/>
            <p:cNvSpPr txBox="1">
              <a:spLocks noChangeArrowheads="1"/>
            </p:cNvSpPr>
            <p:nvPr/>
          </p:nvSpPr>
          <p:spPr bwMode="auto">
            <a:xfrm>
              <a:off x="3923928" y="5589240"/>
              <a:ext cx="3742256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200" b="1" u="none" dirty="0">
                  <a:latin typeface="宋体" pitchFamily="2" charset="-122"/>
                </a:rPr>
                <a:t>近期</a:t>
              </a:r>
              <a:r>
                <a:rPr lang="zh-CN" altLang="en-US" sz="2200" b="1" dirty="0">
                  <a:solidFill>
                    <a:srgbClr val="0070C0"/>
                  </a:solidFill>
                  <a:latin typeface="宋体" pitchFamily="2" charset="-122"/>
                </a:rPr>
                <a:t>常用</a:t>
              </a:r>
              <a:r>
                <a:rPr lang="zh-CN" altLang="en-US" sz="2200" b="1" u="none" dirty="0">
                  <a:latin typeface="宋体" pitchFamily="2" charset="-122"/>
                </a:rPr>
                <a:t>数据  近期</a:t>
              </a:r>
              <a:r>
                <a:rPr lang="zh-CN" altLang="en-US" sz="2200" b="1" dirty="0">
                  <a:solidFill>
                    <a:srgbClr val="0070C0"/>
                  </a:solidFill>
                  <a:latin typeface="宋体" pitchFamily="2" charset="-122"/>
                </a:rPr>
                <a:t>未用</a:t>
              </a:r>
              <a:r>
                <a:rPr lang="zh-CN" altLang="en-US" sz="2200" b="1" u="none" dirty="0">
                  <a:latin typeface="宋体" pitchFamily="2" charset="-122"/>
                </a:rPr>
                <a:t>数据</a:t>
              </a:r>
              <a:endParaRPr lang="zh-CN" altLang="en-US" sz="22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8" name="Text Box 170"/>
            <p:cNvSpPr txBox="1">
              <a:spLocks noChangeArrowheads="1"/>
            </p:cNvSpPr>
            <p:nvPr/>
          </p:nvSpPr>
          <p:spPr bwMode="auto">
            <a:xfrm>
              <a:off x="6876256" y="5301208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59149" y="4502635"/>
            <a:ext cx="1986955" cy="360040"/>
            <a:chOff x="4959149" y="4502635"/>
            <a:chExt cx="1986955" cy="360040"/>
          </a:xfrm>
        </p:grpSpPr>
        <p:sp>
          <p:nvSpPr>
            <p:cNvPr id="34" name="下弧形箭头 33"/>
            <p:cNvSpPr/>
            <p:nvPr/>
          </p:nvSpPr>
          <p:spPr bwMode="auto">
            <a:xfrm rot="10800000">
              <a:off x="4959149" y="4502635"/>
              <a:ext cx="1986955" cy="360040"/>
            </a:xfrm>
            <a:prstGeom prst="curved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Text Box 170"/>
            <p:cNvSpPr txBox="1">
              <a:spLocks noChangeArrowheads="1"/>
            </p:cNvSpPr>
            <p:nvPr/>
          </p:nvSpPr>
          <p:spPr bwMode="auto">
            <a:xfrm>
              <a:off x="5721966" y="4502635"/>
              <a:ext cx="362201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②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39688" y="4502635"/>
            <a:ext cx="146177" cy="360040"/>
            <a:chOff x="4639688" y="4502635"/>
            <a:chExt cx="146177" cy="360040"/>
          </a:xfrm>
        </p:grpSpPr>
        <p:cxnSp>
          <p:nvCxnSpPr>
            <p:cNvPr id="39" name="直接连接符 38"/>
            <p:cNvCxnSpPr/>
            <p:nvPr/>
          </p:nvCxnSpPr>
          <p:spPr bwMode="auto">
            <a:xfrm flipH="1">
              <a:off x="4639688" y="4502635"/>
              <a:ext cx="216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H="1" flipV="1">
              <a:off x="4785863" y="4508917"/>
              <a:ext cx="2" cy="3537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/>
      <p:bldP spid="118801" grpId="0"/>
      <p:bldP spid="118809" grpId="0"/>
      <p:bldP spid="118814" grpId="0"/>
      <p:bldP spid="118802" grpId="0"/>
      <p:bldP spid="33" grpId="0" animBg="1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50</a:t>
            </a:fld>
            <a:endParaRPr lang="en-US" altLang="zh-CN" dirty="0"/>
          </a:p>
        </p:txBody>
      </p:sp>
      <p:sp>
        <p:nvSpPr>
          <p:cNvPr id="3" name="Text Box 301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(3)DDR SDRAM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u="none" dirty="0">
                <a:latin typeface="+mn-lt"/>
              </a:rPr>
              <a:t>Double Data Rate </a:t>
            </a:r>
            <a:r>
              <a:rPr lang="en-US" altLang="zh-CN" sz="2200" b="1" u="none" dirty="0">
                <a:latin typeface="+mn-ea"/>
                <a:ea typeface="+mn-ea"/>
              </a:rPr>
              <a:t>SDRAM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*DDR SDRAM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组成：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" name="Text Box 303"/>
          <p:cNvSpPr txBox="1">
            <a:spLocks noChangeArrowheads="1"/>
          </p:cNvSpPr>
          <p:nvPr/>
        </p:nvSpPr>
        <p:spPr bwMode="auto">
          <a:xfrm>
            <a:off x="2230861" y="799544"/>
            <a:ext cx="680563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CLK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上升沿及下降沿</a:t>
            </a:r>
            <a:r>
              <a:rPr lang="zh-CN" altLang="en-US" b="1" u="none" dirty="0">
                <a:latin typeface="宋体" pitchFamily="2" charset="-122"/>
              </a:rPr>
              <a:t>都</a:t>
            </a:r>
            <a:r>
              <a:rPr lang="en-US" altLang="zh-CN" b="1" u="none" dirty="0">
                <a:latin typeface="宋体" pitchFamily="2" charset="-122"/>
              </a:rPr>
              <a:t>I/O       </a:t>
            </a:r>
            <a:r>
              <a:rPr lang="zh-CN" altLang="en-US" sz="1800" b="1" u="none" dirty="0">
                <a:latin typeface="宋体" pitchFamily="2" charset="-122"/>
              </a:rPr>
              <a:t>←</a:t>
            </a:r>
            <a:r>
              <a:rPr lang="en-US" altLang="zh-CN" sz="1800" b="1" u="none" dirty="0">
                <a:latin typeface="宋体" pitchFamily="2" charset="-122"/>
              </a:rPr>
              <a:t>SDRAM</a:t>
            </a:r>
            <a:r>
              <a:rPr lang="zh-CN" altLang="en-US" sz="1800" b="1" u="none" dirty="0">
                <a:latin typeface="宋体" pitchFamily="2" charset="-122"/>
              </a:rPr>
              <a:t>仅上升沿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存储矩阵中单元宽度</a:t>
            </a:r>
            <a:r>
              <a:rPr lang="zh-CN" altLang="en-US" b="1" u="none" dirty="0">
                <a:latin typeface="宋体" pitchFamily="2" charset="-122"/>
              </a:rPr>
              <a:t>是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宽度的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倍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I/O</a:t>
            </a:r>
            <a:r>
              <a:rPr lang="zh-CN" altLang="en-US" b="1" u="none" dirty="0">
                <a:latin typeface="宋体" pitchFamily="2" charset="-122"/>
              </a:rPr>
              <a:t>时需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拆分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合并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频率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zh-CN" altLang="en-US" b="1" u="none" dirty="0">
                <a:latin typeface="宋体" pitchFamily="2" charset="-122"/>
              </a:rPr>
              <a:t>工作频率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</a:t>
            </a:r>
          </a:p>
        </p:txBody>
      </p:sp>
      <p:sp>
        <p:nvSpPr>
          <p:cNvPr id="112" name="Text Box 303"/>
          <p:cNvSpPr txBox="1">
            <a:spLocks noChangeArrowheads="1"/>
          </p:cNvSpPr>
          <p:nvPr/>
        </p:nvSpPr>
        <p:spPr bwMode="auto">
          <a:xfrm>
            <a:off x="179512" y="4514344"/>
            <a:ext cx="46092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*DDR2 SDRAM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存储矩阵中单元宽度是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宽度的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倍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时需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拆分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合并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r>
              <a:rPr lang="en-US" altLang="zh-CN" b="1" u="none" dirty="0">
                <a:latin typeface="宋体" pitchFamily="2" charset="-122"/>
              </a:rPr>
              <a:t>     I/O</a:t>
            </a:r>
            <a:r>
              <a:rPr lang="zh-CN" altLang="en-US" b="1" u="none" dirty="0">
                <a:latin typeface="宋体" pitchFamily="2" charset="-122"/>
              </a:rPr>
              <a:t>频率＝工作频率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×2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788766" y="2276872"/>
            <a:ext cx="3815682" cy="1729085"/>
            <a:chOff x="4644008" y="2204864"/>
            <a:chExt cx="3815682" cy="1729085"/>
          </a:xfrm>
        </p:grpSpPr>
        <p:sp>
          <p:nvSpPr>
            <p:cNvPr id="147" name="Text Box 392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(100MHz)</a:t>
              </a:r>
              <a:r>
                <a:rPr lang="zh-CN" altLang="en-US" sz="1800" b="1" u="none" dirty="0">
                  <a:latin typeface="+mn-ea"/>
                  <a:ea typeface="+mn-ea"/>
                </a:rPr>
                <a:t>  </a:t>
              </a:r>
              <a:r>
                <a:rPr lang="en-US" altLang="zh-CN" sz="1800" b="1" u="none" dirty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+mn-ea"/>
                  <a:ea typeface="+mn-ea"/>
                </a:rPr>
                <a:t>100MHz</a:t>
              </a:r>
              <a:r>
                <a:rPr lang="en-US" altLang="zh-CN" sz="1800" b="1" u="none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48" name="Line 397"/>
            <p:cNvSpPr>
              <a:spLocks noChangeShapeType="1"/>
            </p:cNvSpPr>
            <p:nvPr/>
          </p:nvSpPr>
          <p:spPr bwMode="auto">
            <a:xfrm>
              <a:off x="5579913" y="2564631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00"/>
            <p:cNvSpPr>
              <a:spLocks noChangeShapeType="1"/>
            </p:cNvSpPr>
            <p:nvPr/>
          </p:nvSpPr>
          <p:spPr bwMode="auto">
            <a:xfrm>
              <a:off x="5004272" y="2564631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01"/>
            <p:cNvSpPr>
              <a:spLocks noChangeShapeType="1"/>
            </p:cNvSpPr>
            <p:nvPr/>
          </p:nvSpPr>
          <p:spPr bwMode="auto">
            <a:xfrm>
              <a:off x="5293022" y="2564631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02"/>
            <p:cNvSpPr>
              <a:spLocks noChangeShapeType="1"/>
            </p:cNvSpPr>
            <p:nvPr/>
          </p:nvSpPr>
          <p:spPr bwMode="auto">
            <a:xfrm flipH="1" flipV="1">
              <a:off x="5005859" y="2564630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03"/>
            <p:cNvSpPr>
              <a:spLocks noChangeShapeType="1"/>
            </p:cNvSpPr>
            <p:nvPr/>
          </p:nvSpPr>
          <p:spPr bwMode="auto">
            <a:xfrm>
              <a:off x="7379965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04"/>
            <p:cNvSpPr>
              <a:spLocks noChangeShapeType="1"/>
            </p:cNvSpPr>
            <p:nvPr/>
          </p:nvSpPr>
          <p:spPr bwMode="auto">
            <a:xfrm>
              <a:off x="7666905" y="2784493"/>
              <a:ext cx="1588" cy="677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05"/>
            <p:cNvSpPr>
              <a:spLocks noChangeShapeType="1"/>
            </p:cNvSpPr>
            <p:nvPr/>
          </p:nvSpPr>
          <p:spPr bwMode="auto">
            <a:xfrm flipH="1">
              <a:off x="7379964" y="2563341"/>
              <a:ext cx="2869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406"/>
            <p:cNvSpPr>
              <a:spLocks noChangeShapeType="1"/>
            </p:cNvSpPr>
            <p:nvPr/>
          </p:nvSpPr>
          <p:spPr bwMode="auto">
            <a:xfrm flipH="1">
              <a:off x="7666904" y="2850678"/>
              <a:ext cx="288478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07"/>
            <p:cNvSpPr>
              <a:spLocks noChangeShapeType="1"/>
            </p:cNvSpPr>
            <p:nvPr/>
          </p:nvSpPr>
          <p:spPr bwMode="auto">
            <a:xfrm flipH="1">
              <a:off x="8243861" y="2744316"/>
              <a:ext cx="595" cy="10795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408"/>
            <p:cNvSpPr>
              <a:spLocks noChangeShapeType="1"/>
            </p:cNvSpPr>
            <p:nvPr/>
          </p:nvSpPr>
          <p:spPr bwMode="auto">
            <a:xfrm flipH="1">
              <a:off x="7307732" y="2850678"/>
              <a:ext cx="7223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09"/>
            <p:cNvSpPr>
              <a:spLocks noChangeShapeType="1"/>
            </p:cNvSpPr>
            <p:nvPr/>
          </p:nvSpPr>
          <p:spPr bwMode="auto">
            <a:xfrm flipH="1">
              <a:off x="7955382" y="2563341"/>
              <a:ext cx="28847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10"/>
            <p:cNvSpPr>
              <a:spLocks noChangeShapeType="1"/>
            </p:cNvSpPr>
            <p:nvPr/>
          </p:nvSpPr>
          <p:spPr bwMode="auto">
            <a:xfrm>
              <a:off x="7379965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11"/>
            <p:cNvSpPr>
              <a:spLocks noChangeShapeType="1"/>
            </p:cNvSpPr>
            <p:nvPr/>
          </p:nvSpPr>
          <p:spPr bwMode="auto">
            <a:xfrm>
              <a:off x="7956971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12"/>
            <p:cNvSpPr>
              <a:spLocks noChangeShapeType="1"/>
            </p:cNvSpPr>
            <p:nvPr/>
          </p:nvSpPr>
          <p:spPr bwMode="auto">
            <a:xfrm>
              <a:off x="7956971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Rectangle 414"/>
            <p:cNvSpPr>
              <a:spLocks noChangeArrowheads="1"/>
            </p:cNvSpPr>
            <p:nvPr/>
          </p:nvSpPr>
          <p:spPr bwMode="auto">
            <a:xfrm>
              <a:off x="4644008" y="2923703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Text Box 415"/>
            <p:cNvSpPr txBox="1">
              <a:spLocks noChangeArrowheads="1"/>
            </p:cNvSpPr>
            <p:nvPr/>
          </p:nvSpPr>
          <p:spPr bwMode="auto">
            <a:xfrm>
              <a:off x="5760269" y="3645024"/>
              <a:ext cx="11879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DDR SDRAM</a:t>
              </a:r>
            </a:p>
          </p:txBody>
        </p:sp>
        <p:sp>
          <p:nvSpPr>
            <p:cNvPr id="164" name="Text Box 416"/>
            <p:cNvSpPr txBox="1">
              <a:spLocks noChangeArrowheads="1"/>
            </p:cNvSpPr>
            <p:nvPr/>
          </p:nvSpPr>
          <p:spPr bwMode="auto">
            <a:xfrm>
              <a:off x="4788473" y="2996952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存储体</a:t>
              </a:r>
              <a:endParaRPr lang="en-US" altLang="zh-CN" sz="1800" b="1" u="none" dirty="0"/>
            </a:p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 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165" name="Text Box 417"/>
            <p:cNvSpPr txBox="1">
              <a:spLocks noChangeArrowheads="1"/>
            </p:cNvSpPr>
            <p:nvPr/>
          </p:nvSpPr>
          <p:spPr bwMode="auto">
            <a:xfrm>
              <a:off x="6804843" y="2996952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166" name="Line 418"/>
            <p:cNvSpPr>
              <a:spLocks noChangeShapeType="1"/>
            </p:cNvSpPr>
            <p:nvPr/>
          </p:nvSpPr>
          <p:spPr bwMode="auto">
            <a:xfrm flipV="1">
              <a:off x="6083946" y="3356198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22"/>
            <p:cNvSpPr>
              <a:spLocks noChangeShapeType="1"/>
            </p:cNvSpPr>
            <p:nvPr/>
          </p:nvSpPr>
          <p:spPr bwMode="auto">
            <a:xfrm flipH="1">
              <a:off x="4932040" y="2852265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23"/>
            <p:cNvSpPr>
              <a:spLocks noChangeShapeType="1"/>
            </p:cNvSpPr>
            <p:nvPr/>
          </p:nvSpPr>
          <p:spPr bwMode="auto">
            <a:xfrm flipH="1">
              <a:off x="5293021" y="2850678"/>
              <a:ext cx="286891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429"/>
            <p:cNvSpPr>
              <a:spLocks noChangeShapeType="1"/>
            </p:cNvSpPr>
            <p:nvPr/>
          </p:nvSpPr>
          <p:spPr bwMode="auto">
            <a:xfrm flipH="1">
              <a:off x="6516737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435"/>
            <p:cNvSpPr txBox="1">
              <a:spLocks noChangeArrowheads="1"/>
            </p:cNvSpPr>
            <p:nvPr/>
          </p:nvSpPr>
          <p:spPr bwMode="auto">
            <a:xfrm>
              <a:off x="7885014" y="3069158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172" name="Line 436"/>
            <p:cNvSpPr>
              <a:spLocks noChangeShapeType="1"/>
            </p:cNvSpPr>
            <p:nvPr/>
          </p:nvSpPr>
          <p:spPr bwMode="auto">
            <a:xfrm flipH="1">
              <a:off x="8101036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32"/>
            <p:cNvSpPr>
              <a:spLocks noChangeShapeType="1"/>
            </p:cNvSpPr>
            <p:nvPr/>
          </p:nvSpPr>
          <p:spPr bwMode="auto">
            <a:xfrm>
              <a:off x="5866804" y="2564631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33"/>
            <p:cNvSpPr>
              <a:spLocks noChangeShapeType="1"/>
            </p:cNvSpPr>
            <p:nvPr/>
          </p:nvSpPr>
          <p:spPr bwMode="auto">
            <a:xfrm flipH="1">
              <a:off x="5579912" y="2563341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13"/>
            <p:cNvSpPr>
              <a:spLocks noChangeShapeType="1"/>
            </p:cNvSpPr>
            <p:nvPr/>
          </p:nvSpPr>
          <p:spPr bwMode="auto">
            <a:xfrm>
              <a:off x="7452272" y="3355405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22"/>
            <p:cNvSpPr>
              <a:spLocks noChangeShapeType="1"/>
            </p:cNvSpPr>
            <p:nvPr/>
          </p:nvSpPr>
          <p:spPr bwMode="auto">
            <a:xfrm flipH="1">
              <a:off x="5867920" y="2852663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08"/>
            <p:cNvSpPr>
              <a:spLocks noChangeShapeType="1"/>
            </p:cNvSpPr>
            <p:nvPr/>
          </p:nvSpPr>
          <p:spPr bwMode="auto">
            <a:xfrm flipH="1" flipV="1">
              <a:off x="8244408" y="2850678"/>
              <a:ext cx="7196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12"/>
            <p:cNvSpPr>
              <a:spLocks noChangeShapeType="1"/>
            </p:cNvSpPr>
            <p:nvPr/>
          </p:nvSpPr>
          <p:spPr bwMode="auto">
            <a:xfrm flipV="1">
              <a:off x="8244457" y="2564904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12"/>
            <p:cNvSpPr>
              <a:spLocks noChangeShapeType="1"/>
            </p:cNvSpPr>
            <p:nvPr/>
          </p:nvSpPr>
          <p:spPr bwMode="auto">
            <a:xfrm flipV="1">
              <a:off x="7668393" y="2564904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57060" y="2275979"/>
            <a:ext cx="3815682" cy="1729085"/>
            <a:chOff x="4644008" y="2204864"/>
            <a:chExt cx="3815682" cy="1729085"/>
          </a:xfrm>
        </p:grpSpPr>
        <p:sp>
          <p:nvSpPr>
            <p:cNvPr id="215" name="Text Box 392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(100MHz)</a:t>
              </a:r>
              <a:r>
                <a:rPr lang="zh-CN" altLang="en-US" sz="1800" b="1" u="none" dirty="0">
                  <a:latin typeface="+mn-ea"/>
                  <a:ea typeface="+mn-ea"/>
                </a:rPr>
                <a:t>  </a:t>
              </a:r>
              <a:r>
                <a:rPr lang="en-US" altLang="zh-CN" sz="1800" b="1" u="none" dirty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(100MHz)</a:t>
              </a:r>
            </a:p>
          </p:txBody>
        </p:sp>
        <p:sp>
          <p:nvSpPr>
            <p:cNvPr id="216" name="Line 397"/>
            <p:cNvSpPr>
              <a:spLocks noChangeShapeType="1"/>
            </p:cNvSpPr>
            <p:nvPr/>
          </p:nvSpPr>
          <p:spPr bwMode="auto">
            <a:xfrm>
              <a:off x="5579913" y="2564631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00"/>
            <p:cNvSpPr>
              <a:spLocks noChangeShapeType="1"/>
            </p:cNvSpPr>
            <p:nvPr/>
          </p:nvSpPr>
          <p:spPr bwMode="auto">
            <a:xfrm>
              <a:off x="5004272" y="2564631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401"/>
            <p:cNvSpPr>
              <a:spLocks noChangeShapeType="1"/>
            </p:cNvSpPr>
            <p:nvPr/>
          </p:nvSpPr>
          <p:spPr bwMode="auto">
            <a:xfrm>
              <a:off x="5293022" y="2564631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02"/>
            <p:cNvSpPr>
              <a:spLocks noChangeShapeType="1"/>
            </p:cNvSpPr>
            <p:nvPr/>
          </p:nvSpPr>
          <p:spPr bwMode="auto">
            <a:xfrm flipH="1" flipV="1">
              <a:off x="5005859" y="2564630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403"/>
            <p:cNvSpPr>
              <a:spLocks noChangeShapeType="1"/>
            </p:cNvSpPr>
            <p:nvPr/>
          </p:nvSpPr>
          <p:spPr bwMode="auto">
            <a:xfrm>
              <a:off x="7379965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404"/>
            <p:cNvSpPr>
              <a:spLocks noChangeShapeType="1"/>
            </p:cNvSpPr>
            <p:nvPr/>
          </p:nvSpPr>
          <p:spPr bwMode="auto">
            <a:xfrm>
              <a:off x="7666904" y="2563987"/>
              <a:ext cx="1589" cy="2882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05"/>
            <p:cNvSpPr>
              <a:spLocks noChangeShapeType="1"/>
            </p:cNvSpPr>
            <p:nvPr/>
          </p:nvSpPr>
          <p:spPr bwMode="auto">
            <a:xfrm flipH="1">
              <a:off x="7379964" y="2563341"/>
              <a:ext cx="2869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406"/>
            <p:cNvSpPr>
              <a:spLocks noChangeShapeType="1"/>
            </p:cNvSpPr>
            <p:nvPr/>
          </p:nvSpPr>
          <p:spPr bwMode="auto">
            <a:xfrm flipH="1">
              <a:off x="7666904" y="2850678"/>
              <a:ext cx="288478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407"/>
            <p:cNvSpPr>
              <a:spLocks noChangeShapeType="1"/>
            </p:cNvSpPr>
            <p:nvPr/>
          </p:nvSpPr>
          <p:spPr bwMode="auto">
            <a:xfrm flipH="1">
              <a:off x="8243860" y="2563987"/>
              <a:ext cx="595" cy="28827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408"/>
            <p:cNvSpPr>
              <a:spLocks noChangeShapeType="1"/>
            </p:cNvSpPr>
            <p:nvPr/>
          </p:nvSpPr>
          <p:spPr bwMode="auto">
            <a:xfrm flipH="1">
              <a:off x="7307611" y="2850678"/>
              <a:ext cx="7235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409"/>
            <p:cNvSpPr>
              <a:spLocks noChangeShapeType="1"/>
            </p:cNvSpPr>
            <p:nvPr/>
          </p:nvSpPr>
          <p:spPr bwMode="auto">
            <a:xfrm flipH="1">
              <a:off x="7955382" y="2563341"/>
              <a:ext cx="28847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410"/>
            <p:cNvSpPr>
              <a:spLocks noChangeShapeType="1"/>
            </p:cNvSpPr>
            <p:nvPr/>
          </p:nvSpPr>
          <p:spPr bwMode="auto">
            <a:xfrm>
              <a:off x="7379965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411"/>
            <p:cNvSpPr>
              <a:spLocks noChangeShapeType="1"/>
            </p:cNvSpPr>
            <p:nvPr/>
          </p:nvSpPr>
          <p:spPr bwMode="auto">
            <a:xfrm>
              <a:off x="7956971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412"/>
            <p:cNvSpPr>
              <a:spLocks noChangeShapeType="1"/>
            </p:cNvSpPr>
            <p:nvPr/>
          </p:nvSpPr>
          <p:spPr bwMode="auto">
            <a:xfrm>
              <a:off x="7956971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Rectangle 414"/>
            <p:cNvSpPr>
              <a:spLocks noChangeArrowheads="1"/>
            </p:cNvSpPr>
            <p:nvPr/>
          </p:nvSpPr>
          <p:spPr bwMode="auto">
            <a:xfrm>
              <a:off x="4644008" y="2923703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Text Box 415"/>
            <p:cNvSpPr txBox="1">
              <a:spLocks noChangeArrowheads="1"/>
            </p:cNvSpPr>
            <p:nvPr/>
          </p:nvSpPr>
          <p:spPr bwMode="auto">
            <a:xfrm>
              <a:off x="5760269" y="3645024"/>
              <a:ext cx="11879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基本</a:t>
              </a:r>
              <a:r>
                <a:rPr lang="en-US" altLang="zh-CN" sz="1800" b="1" u="none" dirty="0">
                  <a:latin typeface="宋体" pitchFamily="2" charset="-122"/>
                </a:rPr>
                <a:t>SDRAM</a:t>
              </a:r>
            </a:p>
          </p:txBody>
        </p:sp>
        <p:sp>
          <p:nvSpPr>
            <p:cNvPr id="232" name="Text Box 416"/>
            <p:cNvSpPr txBox="1">
              <a:spLocks noChangeArrowheads="1"/>
            </p:cNvSpPr>
            <p:nvPr/>
          </p:nvSpPr>
          <p:spPr bwMode="auto">
            <a:xfrm>
              <a:off x="4788473" y="2996952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存储体</a:t>
              </a:r>
              <a:endParaRPr lang="en-US" altLang="zh-CN" sz="1800" b="1" u="none" dirty="0"/>
            </a:p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  <a:latin typeface="+mn-lt"/>
                  <a:ea typeface="+mn-ea"/>
                </a:rPr>
                <a:t>2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  <a:latin typeface="+mn-lt"/>
                </a:rPr>
                <a:t>n</a:t>
              </a:r>
              <a:r>
                <a:rPr lang="en-US" altLang="zh-CN" sz="2000" b="1" u="none" dirty="0">
                  <a:solidFill>
                    <a:srgbClr val="CC3300"/>
                  </a:solidFill>
                  <a:latin typeface="+mn-lt"/>
                </a:rPr>
                <a:t>×w</a:t>
              </a:r>
              <a:endParaRPr lang="zh-CN" altLang="en-US" sz="2000" b="1" u="none" dirty="0">
                <a:solidFill>
                  <a:srgbClr val="CC3300"/>
                </a:solidFill>
                <a:latin typeface="+mn-lt"/>
              </a:endParaRPr>
            </a:p>
          </p:txBody>
        </p:sp>
        <p:sp>
          <p:nvSpPr>
            <p:cNvPr id="233" name="Text Box 417"/>
            <p:cNvSpPr txBox="1">
              <a:spLocks noChangeArrowheads="1"/>
            </p:cNvSpPr>
            <p:nvPr/>
          </p:nvSpPr>
          <p:spPr bwMode="auto">
            <a:xfrm>
              <a:off x="6804843" y="2996952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234" name="Line 418"/>
            <p:cNvSpPr>
              <a:spLocks noChangeShapeType="1"/>
            </p:cNvSpPr>
            <p:nvPr/>
          </p:nvSpPr>
          <p:spPr bwMode="auto">
            <a:xfrm flipV="1">
              <a:off x="6083946" y="3356198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422"/>
            <p:cNvSpPr>
              <a:spLocks noChangeShapeType="1"/>
            </p:cNvSpPr>
            <p:nvPr/>
          </p:nvSpPr>
          <p:spPr bwMode="auto">
            <a:xfrm flipH="1">
              <a:off x="4932040" y="2852265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423"/>
            <p:cNvSpPr>
              <a:spLocks noChangeShapeType="1"/>
            </p:cNvSpPr>
            <p:nvPr/>
          </p:nvSpPr>
          <p:spPr bwMode="auto">
            <a:xfrm flipH="1">
              <a:off x="5293021" y="2850678"/>
              <a:ext cx="286891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Text Box 424"/>
            <p:cNvSpPr txBox="1">
              <a:spLocks noChangeArrowheads="1"/>
            </p:cNvSpPr>
            <p:nvPr/>
          </p:nvSpPr>
          <p:spPr bwMode="auto">
            <a:xfrm>
              <a:off x="6300266" y="3068960"/>
              <a:ext cx="28790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38" name="Line 429"/>
            <p:cNvSpPr>
              <a:spLocks noChangeShapeType="1"/>
            </p:cNvSpPr>
            <p:nvPr/>
          </p:nvSpPr>
          <p:spPr bwMode="auto">
            <a:xfrm flipH="1">
              <a:off x="6516737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Text Box 435"/>
            <p:cNvSpPr txBox="1">
              <a:spLocks noChangeArrowheads="1"/>
            </p:cNvSpPr>
            <p:nvPr/>
          </p:nvSpPr>
          <p:spPr bwMode="auto">
            <a:xfrm>
              <a:off x="7885014" y="3069158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40" name="Line 436"/>
            <p:cNvSpPr>
              <a:spLocks noChangeShapeType="1"/>
            </p:cNvSpPr>
            <p:nvPr/>
          </p:nvSpPr>
          <p:spPr bwMode="auto">
            <a:xfrm flipH="1">
              <a:off x="8101036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632"/>
            <p:cNvSpPr>
              <a:spLocks noChangeShapeType="1"/>
            </p:cNvSpPr>
            <p:nvPr/>
          </p:nvSpPr>
          <p:spPr bwMode="auto">
            <a:xfrm>
              <a:off x="5866804" y="2564631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33"/>
            <p:cNvSpPr>
              <a:spLocks noChangeShapeType="1"/>
            </p:cNvSpPr>
            <p:nvPr/>
          </p:nvSpPr>
          <p:spPr bwMode="auto">
            <a:xfrm flipH="1">
              <a:off x="5579912" y="2563341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413"/>
            <p:cNvSpPr>
              <a:spLocks noChangeShapeType="1"/>
            </p:cNvSpPr>
            <p:nvPr/>
          </p:nvSpPr>
          <p:spPr bwMode="auto">
            <a:xfrm>
              <a:off x="7452272" y="3355405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422"/>
            <p:cNvSpPr>
              <a:spLocks noChangeShapeType="1"/>
            </p:cNvSpPr>
            <p:nvPr/>
          </p:nvSpPr>
          <p:spPr bwMode="auto">
            <a:xfrm flipH="1">
              <a:off x="5867920" y="2852663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408"/>
            <p:cNvSpPr>
              <a:spLocks noChangeShapeType="1"/>
            </p:cNvSpPr>
            <p:nvPr/>
          </p:nvSpPr>
          <p:spPr bwMode="auto">
            <a:xfrm flipH="1" flipV="1">
              <a:off x="8244408" y="2850678"/>
              <a:ext cx="7200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4788766" y="4581128"/>
            <a:ext cx="3815682" cy="1729085"/>
            <a:chOff x="4796408" y="4508227"/>
            <a:chExt cx="3815682" cy="1729085"/>
          </a:xfrm>
        </p:grpSpPr>
        <p:sp>
          <p:nvSpPr>
            <p:cNvPr id="249" name="Text Box 392"/>
            <p:cNvSpPr txBox="1">
              <a:spLocks noChangeArrowheads="1"/>
            </p:cNvSpPr>
            <p:nvPr/>
          </p:nvSpPr>
          <p:spPr bwMode="auto">
            <a:xfrm>
              <a:off x="4796408" y="4508227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(100MHz)</a:t>
              </a:r>
              <a:r>
                <a:rPr lang="zh-CN" altLang="en-US" sz="1800" b="1" u="none" dirty="0">
                  <a:latin typeface="+mn-ea"/>
                  <a:ea typeface="+mn-ea"/>
                </a:rPr>
                <a:t>  </a:t>
              </a:r>
              <a:r>
                <a:rPr lang="en-US" altLang="zh-CN" sz="1800" b="1" u="none" dirty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+mn-ea"/>
                  <a:ea typeface="+mn-ea"/>
                </a:rPr>
                <a:t>200MHz</a:t>
              </a:r>
              <a:r>
                <a:rPr lang="en-US" altLang="zh-CN" sz="1800" b="1" u="none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50" name="Line 397"/>
            <p:cNvSpPr>
              <a:spLocks noChangeShapeType="1"/>
            </p:cNvSpPr>
            <p:nvPr/>
          </p:nvSpPr>
          <p:spPr bwMode="auto">
            <a:xfrm>
              <a:off x="5732313" y="4867994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400"/>
            <p:cNvSpPr>
              <a:spLocks noChangeShapeType="1"/>
            </p:cNvSpPr>
            <p:nvPr/>
          </p:nvSpPr>
          <p:spPr bwMode="auto">
            <a:xfrm>
              <a:off x="5156672" y="4867994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401"/>
            <p:cNvSpPr>
              <a:spLocks noChangeShapeType="1"/>
            </p:cNvSpPr>
            <p:nvPr/>
          </p:nvSpPr>
          <p:spPr bwMode="auto">
            <a:xfrm>
              <a:off x="5445422" y="4867994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402"/>
            <p:cNvSpPr>
              <a:spLocks noChangeShapeType="1"/>
            </p:cNvSpPr>
            <p:nvPr/>
          </p:nvSpPr>
          <p:spPr bwMode="auto">
            <a:xfrm flipH="1" flipV="1">
              <a:off x="5158259" y="4867993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403"/>
            <p:cNvSpPr>
              <a:spLocks noChangeShapeType="1"/>
            </p:cNvSpPr>
            <p:nvPr/>
          </p:nvSpPr>
          <p:spPr bwMode="auto">
            <a:xfrm>
              <a:off x="7532365" y="4866704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404"/>
            <p:cNvSpPr>
              <a:spLocks noChangeShapeType="1"/>
            </p:cNvSpPr>
            <p:nvPr/>
          </p:nvSpPr>
          <p:spPr bwMode="auto">
            <a:xfrm flipH="1">
              <a:off x="7666904" y="5087856"/>
              <a:ext cx="1440" cy="6618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405"/>
            <p:cNvSpPr>
              <a:spLocks noChangeShapeType="1"/>
            </p:cNvSpPr>
            <p:nvPr/>
          </p:nvSpPr>
          <p:spPr bwMode="auto">
            <a:xfrm flipH="1">
              <a:off x="7532364" y="4866704"/>
              <a:ext cx="14347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406"/>
            <p:cNvSpPr>
              <a:spLocks noChangeShapeType="1"/>
            </p:cNvSpPr>
            <p:nvPr/>
          </p:nvSpPr>
          <p:spPr bwMode="auto">
            <a:xfrm flipH="1">
              <a:off x="7667699" y="5154041"/>
              <a:ext cx="14520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408"/>
            <p:cNvSpPr>
              <a:spLocks noChangeShapeType="1"/>
            </p:cNvSpPr>
            <p:nvPr/>
          </p:nvSpPr>
          <p:spPr bwMode="auto">
            <a:xfrm flipH="1">
              <a:off x="7460132" y="5154041"/>
              <a:ext cx="7223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409"/>
            <p:cNvSpPr>
              <a:spLocks noChangeShapeType="1"/>
            </p:cNvSpPr>
            <p:nvPr/>
          </p:nvSpPr>
          <p:spPr bwMode="auto">
            <a:xfrm flipH="1" flipV="1">
              <a:off x="8107782" y="4866704"/>
              <a:ext cx="145654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410"/>
            <p:cNvSpPr>
              <a:spLocks noChangeShapeType="1"/>
            </p:cNvSpPr>
            <p:nvPr/>
          </p:nvSpPr>
          <p:spPr bwMode="auto">
            <a:xfrm>
              <a:off x="7532365" y="493972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411"/>
            <p:cNvSpPr>
              <a:spLocks noChangeShapeType="1"/>
            </p:cNvSpPr>
            <p:nvPr/>
          </p:nvSpPr>
          <p:spPr bwMode="auto">
            <a:xfrm>
              <a:off x="8109371" y="4866704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412"/>
            <p:cNvSpPr>
              <a:spLocks noChangeShapeType="1"/>
            </p:cNvSpPr>
            <p:nvPr/>
          </p:nvSpPr>
          <p:spPr bwMode="auto">
            <a:xfrm>
              <a:off x="8109371" y="493972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Rectangle 414"/>
            <p:cNvSpPr>
              <a:spLocks noChangeArrowheads="1"/>
            </p:cNvSpPr>
            <p:nvPr/>
          </p:nvSpPr>
          <p:spPr bwMode="auto">
            <a:xfrm>
              <a:off x="4796408" y="5227066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" name="Text Box 415"/>
            <p:cNvSpPr txBox="1">
              <a:spLocks noChangeArrowheads="1"/>
            </p:cNvSpPr>
            <p:nvPr/>
          </p:nvSpPr>
          <p:spPr bwMode="auto">
            <a:xfrm>
              <a:off x="5912669" y="5948387"/>
              <a:ext cx="13675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DDR2 SDRAM</a:t>
              </a:r>
            </a:p>
          </p:txBody>
        </p:sp>
        <p:sp>
          <p:nvSpPr>
            <p:cNvPr id="266" name="Text Box 416"/>
            <p:cNvSpPr txBox="1">
              <a:spLocks noChangeArrowheads="1"/>
            </p:cNvSpPr>
            <p:nvPr/>
          </p:nvSpPr>
          <p:spPr bwMode="auto">
            <a:xfrm>
              <a:off x="4940873" y="5300315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存储体</a:t>
              </a:r>
              <a:endParaRPr lang="en-US" altLang="zh-CN" sz="1800" b="1" u="none" dirty="0"/>
            </a:p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2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  <a:latin typeface="+mn-ea"/>
                  <a:ea typeface="+mn-ea"/>
                </a:rPr>
                <a:t>-2</a:t>
              </a:r>
              <a:r>
                <a:rPr lang="en-US" altLang="zh-CN" sz="2000" b="1" u="none" dirty="0">
                  <a:solidFill>
                    <a:srgbClr val="CC3300"/>
                  </a:solidFill>
                </a:rPr>
                <a:t>×4w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267" name="Text Box 417"/>
            <p:cNvSpPr txBox="1">
              <a:spLocks noChangeArrowheads="1"/>
            </p:cNvSpPr>
            <p:nvPr/>
          </p:nvSpPr>
          <p:spPr bwMode="auto">
            <a:xfrm>
              <a:off x="6957243" y="5300315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268" name="Line 418"/>
            <p:cNvSpPr>
              <a:spLocks noChangeShapeType="1"/>
            </p:cNvSpPr>
            <p:nvPr/>
          </p:nvSpPr>
          <p:spPr bwMode="auto">
            <a:xfrm flipV="1">
              <a:off x="6236346" y="5659561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422"/>
            <p:cNvSpPr>
              <a:spLocks noChangeShapeType="1"/>
            </p:cNvSpPr>
            <p:nvPr/>
          </p:nvSpPr>
          <p:spPr bwMode="auto">
            <a:xfrm flipH="1">
              <a:off x="5084440" y="5155628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423"/>
            <p:cNvSpPr>
              <a:spLocks noChangeShapeType="1"/>
            </p:cNvSpPr>
            <p:nvPr/>
          </p:nvSpPr>
          <p:spPr bwMode="auto">
            <a:xfrm flipH="1">
              <a:off x="5436466" y="5154041"/>
              <a:ext cx="29584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Text Box 424"/>
            <p:cNvSpPr txBox="1">
              <a:spLocks noChangeArrowheads="1"/>
            </p:cNvSpPr>
            <p:nvPr/>
          </p:nvSpPr>
          <p:spPr bwMode="auto">
            <a:xfrm>
              <a:off x="6379818" y="5372323"/>
              <a:ext cx="36075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72" name="Line 429"/>
            <p:cNvSpPr>
              <a:spLocks noChangeShapeType="1"/>
            </p:cNvSpPr>
            <p:nvPr/>
          </p:nvSpPr>
          <p:spPr bwMode="auto">
            <a:xfrm flipH="1">
              <a:off x="6669137" y="558790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Text Box 435"/>
            <p:cNvSpPr txBox="1">
              <a:spLocks noChangeArrowheads="1"/>
            </p:cNvSpPr>
            <p:nvPr/>
          </p:nvSpPr>
          <p:spPr bwMode="auto">
            <a:xfrm>
              <a:off x="8037414" y="5372521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74" name="Line 436"/>
            <p:cNvSpPr>
              <a:spLocks noChangeShapeType="1"/>
            </p:cNvSpPr>
            <p:nvPr/>
          </p:nvSpPr>
          <p:spPr bwMode="auto">
            <a:xfrm flipH="1">
              <a:off x="8253436" y="558790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632"/>
            <p:cNvSpPr>
              <a:spLocks noChangeShapeType="1"/>
            </p:cNvSpPr>
            <p:nvPr/>
          </p:nvSpPr>
          <p:spPr bwMode="auto">
            <a:xfrm>
              <a:off x="6019204" y="4867994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633"/>
            <p:cNvSpPr>
              <a:spLocks noChangeShapeType="1"/>
            </p:cNvSpPr>
            <p:nvPr/>
          </p:nvSpPr>
          <p:spPr bwMode="auto">
            <a:xfrm flipH="1">
              <a:off x="5732312" y="4866704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413"/>
            <p:cNvSpPr>
              <a:spLocks noChangeShapeType="1"/>
            </p:cNvSpPr>
            <p:nvPr/>
          </p:nvSpPr>
          <p:spPr bwMode="auto">
            <a:xfrm>
              <a:off x="7604672" y="5658768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422"/>
            <p:cNvSpPr>
              <a:spLocks noChangeShapeType="1"/>
            </p:cNvSpPr>
            <p:nvPr/>
          </p:nvSpPr>
          <p:spPr bwMode="auto">
            <a:xfrm flipH="1">
              <a:off x="6020320" y="5156026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408"/>
            <p:cNvSpPr>
              <a:spLocks noChangeShapeType="1"/>
            </p:cNvSpPr>
            <p:nvPr/>
          </p:nvSpPr>
          <p:spPr bwMode="auto">
            <a:xfrm flipH="1" flipV="1">
              <a:off x="8396808" y="4869160"/>
              <a:ext cx="7196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412"/>
            <p:cNvSpPr>
              <a:spLocks noChangeShapeType="1"/>
            </p:cNvSpPr>
            <p:nvPr/>
          </p:nvSpPr>
          <p:spPr bwMode="auto">
            <a:xfrm flipV="1">
              <a:off x="7668344" y="4868267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403"/>
            <p:cNvSpPr>
              <a:spLocks noChangeShapeType="1"/>
            </p:cNvSpPr>
            <p:nvPr/>
          </p:nvSpPr>
          <p:spPr bwMode="auto">
            <a:xfrm>
              <a:off x="7812907" y="4869160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404"/>
            <p:cNvSpPr>
              <a:spLocks noChangeShapeType="1"/>
            </p:cNvSpPr>
            <p:nvPr/>
          </p:nvSpPr>
          <p:spPr bwMode="auto">
            <a:xfrm>
              <a:off x="7948886" y="5090312"/>
              <a:ext cx="0" cy="6372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405"/>
            <p:cNvSpPr>
              <a:spLocks noChangeShapeType="1"/>
            </p:cNvSpPr>
            <p:nvPr/>
          </p:nvSpPr>
          <p:spPr bwMode="auto">
            <a:xfrm flipH="1">
              <a:off x="7812906" y="4869160"/>
              <a:ext cx="14347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410"/>
            <p:cNvSpPr>
              <a:spLocks noChangeShapeType="1"/>
            </p:cNvSpPr>
            <p:nvPr/>
          </p:nvSpPr>
          <p:spPr bwMode="auto">
            <a:xfrm>
              <a:off x="7812907" y="4942185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412"/>
            <p:cNvSpPr>
              <a:spLocks noChangeShapeType="1"/>
            </p:cNvSpPr>
            <p:nvPr/>
          </p:nvSpPr>
          <p:spPr bwMode="auto">
            <a:xfrm flipV="1">
              <a:off x="7948886" y="4870723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406"/>
            <p:cNvSpPr>
              <a:spLocks noChangeShapeType="1"/>
            </p:cNvSpPr>
            <p:nvPr/>
          </p:nvSpPr>
          <p:spPr bwMode="auto">
            <a:xfrm flipH="1">
              <a:off x="7948884" y="5158976"/>
              <a:ext cx="160486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404"/>
            <p:cNvSpPr>
              <a:spLocks noChangeShapeType="1"/>
            </p:cNvSpPr>
            <p:nvPr/>
          </p:nvSpPr>
          <p:spPr bwMode="auto">
            <a:xfrm>
              <a:off x="8244408" y="5088749"/>
              <a:ext cx="1588" cy="677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406"/>
            <p:cNvSpPr>
              <a:spLocks noChangeShapeType="1"/>
            </p:cNvSpPr>
            <p:nvPr/>
          </p:nvSpPr>
          <p:spPr bwMode="auto">
            <a:xfrm flipH="1">
              <a:off x="8244408" y="5154934"/>
              <a:ext cx="144563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412"/>
            <p:cNvSpPr>
              <a:spLocks noChangeShapeType="1"/>
            </p:cNvSpPr>
            <p:nvPr/>
          </p:nvSpPr>
          <p:spPr bwMode="auto">
            <a:xfrm flipV="1">
              <a:off x="8244408" y="4869160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403"/>
            <p:cNvSpPr>
              <a:spLocks noChangeShapeType="1"/>
            </p:cNvSpPr>
            <p:nvPr/>
          </p:nvSpPr>
          <p:spPr bwMode="auto">
            <a:xfrm>
              <a:off x="8388971" y="4870053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410"/>
            <p:cNvSpPr>
              <a:spLocks noChangeShapeType="1"/>
            </p:cNvSpPr>
            <p:nvPr/>
          </p:nvSpPr>
          <p:spPr bwMode="auto">
            <a:xfrm>
              <a:off x="8388971" y="4943078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" name="Text Box 361"/>
          <p:cNvSpPr txBox="1">
            <a:spLocks noChangeArrowheads="1"/>
          </p:cNvSpPr>
          <p:nvPr/>
        </p:nvSpPr>
        <p:spPr bwMode="auto">
          <a:xfrm>
            <a:off x="5580112" y="4149080"/>
            <a:ext cx="3024336" cy="325592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114000"/>
              </a:lnSpc>
            </a:pPr>
            <a:r>
              <a:rPr lang="zh-CN" altLang="en-US" sz="1800" b="1" u="none" dirty="0">
                <a:latin typeface="宋体" pitchFamily="2" charset="-122"/>
              </a:rPr>
              <a:t>＝数据位数</a:t>
            </a:r>
            <a:r>
              <a:rPr lang="en-US" altLang="zh-CN" sz="1800" b="1" u="none" dirty="0">
                <a:latin typeface="宋体" pitchFamily="2" charset="-122"/>
              </a:rPr>
              <a:t>/</a:t>
            </a:r>
            <a:r>
              <a:rPr lang="zh-CN" altLang="en-US" sz="1800" b="1" u="none" dirty="0">
                <a:latin typeface="宋体" pitchFamily="2" charset="-122"/>
              </a:rPr>
              <a:t>地址＝</a:t>
            </a:r>
            <a:r>
              <a:rPr lang="en-US" altLang="zh-CN" sz="1800" b="1" u="none" dirty="0">
                <a:latin typeface="宋体" pitchFamily="2" charset="-122"/>
              </a:rPr>
              <a:t>I/O</a:t>
            </a:r>
            <a:r>
              <a:rPr lang="zh-CN" altLang="en-US" sz="1800" b="1" u="none" dirty="0">
                <a:latin typeface="宋体" pitchFamily="2" charset="-122"/>
              </a:rPr>
              <a:t>宽度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120" name="Text Box 303"/>
          <p:cNvSpPr txBox="1">
            <a:spLocks noChangeArrowheads="1"/>
          </p:cNvSpPr>
          <p:nvPr/>
        </p:nvSpPr>
        <p:spPr bwMode="auto">
          <a:xfrm>
            <a:off x="772743" y="4109010"/>
            <a:ext cx="4449447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000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000" b="1" u="none" dirty="0">
                <a:latin typeface="宋体" pitchFamily="2" charset="-122"/>
              </a:rPr>
              <a:t>DDR SDRAM</a:t>
            </a:r>
            <a:r>
              <a:rPr lang="zh-CN" altLang="en-US" sz="2000" b="1" u="none" dirty="0">
                <a:latin typeface="宋体" pitchFamily="2" charset="-122"/>
              </a:rPr>
              <a:t>的编址单位是多少？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04048" y="3140968"/>
            <a:ext cx="1728886" cy="532631"/>
            <a:chOff x="5004048" y="3140968"/>
            <a:chExt cx="1728886" cy="532631"/>
          </a:xfrm>
        </p:grpSpPr>
        <p:sp>
          <p:nvSpPr>
            <p:cNvPr id="118" name="Text Box 424"/>
            <p:cNvSpPr txBox="1">
              <a:spLocks noChangeArrowheads="1"/>
            </p:cNvSpPr>
            <p:nvPr/>
          </p:nvSpPr>
          <p:spPr bwMode="auto">
            <a:xfrm>
              <a:off x="5004048" y="3385567"/>
              <a:ext cx="1107035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2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  <a:latin typeface="+mn-ea"/>
                </a:rPr>
                <a:t>-1</a:t>
              </a:r>
              <a:r>
                <a:rPr lang="en-US" altLang="zh-CN" sz="2000" b="1" u="none" dirty="0">
                  <a:solidFill>
                    <a:srgbClr val="CC3300"/>
                  </a:solidFill>
                </a:rPr>
                <a:t>×2w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121" name="Text Box 424"/>
            <p:cNvSpPr txBox="1">
              <a:spLocks noChangeArrowheads="1"/>
            </p:cNvSpPr>
            <p:nvPr/>
          </p:nvSpPr>
          <p:spPr bwMode="auto">
            <a:xfrm>
              <a:off x="6373660" y="3140968"/>
              <a:ext cx="35927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44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9" grpId="0" animBg="1"/>
      <p:bldP spid="1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77"/>
          <p:cNvSpPr txBox="1">
            <a:spLocks noChangeArrowheads="1"/>
          </p:cNvSpPr>
          <p:nvPr/>
        </p:nvSpPr>
        <p:spPr bwMode="auto">
          <a:xfrm>
            <a:off x="179388" y="1341923"/>
            <a:ext cx="3502835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的编址方式：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性能优化要求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编址方式选择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179388" y="40285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、多体交叉存储器     </a:t>
            </a:r>
            <a:r>
              <a:rPr lang="en-US" altLang="zh-CN" sz="2000" b="1" u="none" dirty="0">
                <a:latin typeface="宋体" pitchFamily="2" charset="-122"/>
              </a:rPr>
              <a:t>--</a:t>
            </a:r>
            <a:r>
              <a:rPr lang="zh-CN" altLang="en-US" sz="2000" b="1" u="none" dirty="0">
                <a:latin typeface="宋体" pitchFamily="2" charset="-122"/>
              </a:rPr>
              <a:t>优化方法</a:t>
            </a:r>
            <a:r>
              <a:rPr lang="en-US" altLang="zh-CN" sz="2000" b="1" u="none" dirty="0">
                <a:latin typeface="宋体" pitchFamily="2" charset="-122"/>
              </a:rPr>
              <a:t>2(</a:t>
            </a:r>
            <a:r>
              <a:rPr lang="zh-CN" altLang="en-US" sz="2000" b="1" u="none" dirty="0">
                <a:latin typeface="宋体" pitchFamily="2" charset="-122"/>
              </a:rPr>
              <a:t>并行处理</a:t>
            </a:r>
            <a:r>
              <a:rPr lang="en-US" altLang="zh-CN" sz="2000" b="1" u="none" dirty="0">
                <a:latin typeface="宋体" pitchFamily="2" charset="-122"/>
              </a:rPr>
              <a:t>[</a:t>
            </a:r>
            <a:r>
              <a:rPr lang="zh-CN" altLang="en-US" sz="2000" b="1" u="none" dirty="0">
                <a:latin typeface="宋体" pitchFamily="2" charset="-122"/>
              </a:rPr>
              <a:t>多个</a:t>
            </a:r>
            <a:r>
              <a:rPr lang="en-US" altLang="zh-CN" sz="2000" b="1" u="none" dirty="0">
                <a:latin typeface="宋体" pitchFamily="2" charset="-122"/>
              </a:rPr>
              <a:t>MEM])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存储体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spc="-30" dirty="0">
                <a:latin typeface="宋体" pitchFamily="2" charset="-122"/>
              </a:rPr>
              <a:t>指具有存储矩阵、译码电路、读写电路的</a:t>
            </a:r>
            <a:r>
              <a:rPr lang="zh-CN" altLang="en-US" b="1" spc="-30" dirty="0">
                <a:latin typeface="宋体" pitchFamily="2" charset="-122"/>
              </a:rPr>
              <a:t>存储模块</a:t>
            </a:r>
            <a:endParaRPr lang="en-US" altLang="zh-CN" b="1" spc="-30" dirty="0">
              <a:latin typeface="宋体" pitchFamily="2" charset="-122"/>
            </a:endParaRPr>
          </a:p>
        </p:txBody>
      </p:sp>
      <p:sp>
        <p:nvSpPr>
          <p:cNvPr id="5" name="Text Box 76"/>
          <p:cNvSpPr txBox="1">
            <a:spLocks noChangeArrowheads="1"/>
          </p:cNvSpPr>
          <p:nvPr/>
        </p:nvSpPr>
        <p:spPr bwMode="auto">
          <a:xfrm>
            <a:off x="179388" y="5301208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的工作方式：</a:t>
            </a:r>
            <a:r>
              <a:rPr lang="zh-CN" altLang="en-US" b="1" u="none" dirty="0">
                <a:latin typeface="宋体" pitchFamily="2" charset="-122"/>
              </a:rPr>
              <a:t>交叉访问方式、并行访问方式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                (</a:t>
            </a:r>
            <a:r>
              <a:rPr lang="zh-CN" altLang="en-US" sz="1800" b="1" u="none" dirty="0">
                <a:latin typeface="宋体" pitchFamily="2" charset="-122"/>
              </a:rPr>
              <a:t>又称多体交叉存储器</a:t>
            </a:r>
            <a:r>
              <a:rPr lang="en-US" altLang="zh-CN" sz="1800" b="1" u="none" dirty="0">
                <a:latin typeface="宋体" pitchFamily="2" charset="-122"/>
              </a:rPr>
              <a:t>)  (</a:t>
            </a:r>
            <a:r>
              <a:rPr lang="zh-CN" altLang="en-US" sz="1800" b="1" u="none" dirty="0">
                <a:latin typeface="宋体" pitchFamily="2" charset="-122"/>
              </a:rPr>
              <a:t>又称多体并行存储器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62" name="Text Box 76"/>
          <p:cNvSpPr txBox="1">
            <a:spLocks noChangeArrowheads="1"/>
          </p:cNvSpPr>
          <p:nvPr/>
        </p:nvSpPr>
        <p:spPr bwMode="auto">
          <a:xfrm>
            <a:off x="1475656" y="3820978"/>
            <a:ext cx="691276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u="none" dirty="0">
                <a:latin typeface="宋体" pitchFamily="2" charset="-122"/>
              </a:rPr>
              <a:t>两种编址方式实现时，多体</a:t>
            </a:r>
            <a:r>
              <a:rPr lang="en-US" altLang="zh-CN" sz="2000" b="1" u="none" dirty="0">
                <a:latin typeface="宋体" pitchFamily="2" charset="-122"/>
              </a:rPr>
              <a:t>MEM</a:t>
            </a:r>
            <a:r>
              <a:rPr lang="zh-CN" altLang="en-US" sz="2000" b="1" u="none" dirty="0">
                <a:latin typeface="宋体" pitchFamily="2" charset="-122"/>
              </a:rPr>
              <a:t>的内部连线有何不同？</a:t>
            </a:r>
            <a:endParaRPr lang="en-US" altLang="zh-CN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63" name="Text Box 76"/>
          <p:cNvSpPr txBox="1">
            <a:spLocks noChangeArrowheads="1"/>
          </p:cNvSpPr>
          <p:nvPr/>
        </p:nvSpPr>
        <p:spPr bwMode="auto">
          <a:xfrm>
            <a:off x="3188631" y="4285545"/>
            <a:ext cx="57759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一次</a:t>
            </a:r>
            <a:r>
              <a:rPr lang="zh-CN" altLang="en-US" b="1" u="none" dirty="0">
                <a:latin typeface="宋体" pitchFamily="2" charset="-122"/>
              </a:rPr>
              <a:t>访问</a:t>
            </a:r>
            <a:r>
              <a:rPr lang="zh-CN" altLang="en-US" b="1" dirty="0">
                <a:latin typeface="宋体" pitchFamily="2" charset="-122"/>
              </a:rPr>
              <a:t>多个体</a:t>
            </a:r>
            <a:r>
              <a:rPr lang="zh-CN" altLang="en-US" b="1" u="none" dirty="0">
                <a:latin typeface="宋体" pitchFamily="2" charset="-122"/>
              </a:rPr>
              <a:t>的同一单元、地址应连续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交叉编址</a:t>
            </a:r>
            <a:r>
              <a:rPr lang="zh-CN" altLang="en-US" b="1" u="none" dirty="0">
                <a:latin typeface="宋体" pitchFamily="2" charset="-122"/>
              </a:rPr>
              <a:t>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6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331861" y="1844948"/>
            <a:ext cx="6840539" cy="1872977"/>
            <a:chOff x="1547813" y="1844948"/>
            <a:chExt cx="6840539" cy="1872977"/>
          </a:xfrm>
        </p:grpSpPr>
        <p:sp>
          <p:nvSpPr>
            <p:cNvPr id="8" name="Text Box 79"/>
            <p:cNvSpPr txBox="1">
              <a:spLocks noChangeArrowheads="1"/>
            </p:cNvSpPr>
            <p:nvPr/>
          </p:nvSpPr>
          <p:spPr bwMode="auto">
            <a:xfrm>
              <a:off x="2198688" y="3429000"/>
              <a:ext cx="604520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(a)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顺序编址</a:t>
              </a:r>
              <a:r>
                <a:rPr lang="zh-CN" altLang="en-US" sz="2000" b="1" u="none" dirty="0">
                  <a:latin typeface="宋体" pitchFamily="2" charset="-122"/>
                </a:rPr>
                <a:t>方式               </a:t>
              </a:r>
              <a:r>
                <a:rPr lang="en-US" altLang="zh-CN" sz="2000" b="1" u="none" dirty="0">
                  <a:latin typeface="宋体" pitchFamily="2" charset="-122"/>
                </a:rPr>
                <a:t>(b)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交叉编址</a:t>
              </a:r>
              <a:r>
                <a:rPr lang="zh-CN" altLang="en-US" sz="2000" b="1" u="none" dirty="0">
                  <a:latin typeface="宋体" pitchFamily="2" charset="-122"/>
                </a:rPr>
                <a:t>方式    </a:t>
              </a: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1619672" y="3068960"/>
              <a:ext cx="118784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模块地址：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6372200" y="3068960"/>
              <a:ext cx="1875161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体内地址  </a:t>
              </a: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体号</a:t>
              </a:r>
            </a:p>
          </p:txBody>
        </p:sp>
        <p:sp>
          <p:nvSpPr>
            <p:cNvPr id="14" name="Line 85"/>
            <p:cNvSpPr>
              <a:spLocks noChangeShapeType="1"/>
            </p:cNvSpPr>
            <p:nvPr/>
          </p:nvSpPr>
          <p:spPr bwMode="auto">
            <a:xfrm>
              <a:off x="7668344" y="306896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86"/>
            <p:cNvSpPr txBox="1">
              <a:spLocks noChangeArrowheads="1"/>
            </p:cNvSpPr>
            <p:nvPr/>
          </p:nvSpPr>
          <p:spPr bwMode="auto">
            <a:xfrm>
              <a:off x="7885114" y="2090311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6" name="Line 87"/>
            <p:cNvSpPr>
              <a:spLocks noChangeShapeType="1"/>
            </p:cNvSpPr>
            <p:nvPr/>
          </p:nvSpPr>
          <p:spPr bwMode="auto">
            <a:xfrm>
              <a:off x="7881939" y="23062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88"/>
            <p:cNvSpPr>
              <a:spLocks noChangeShapeType="1"/>
            </p:cNvSpPr>
            <p:nvPr/>
          </p:nvSpPr>
          <p:spPr bwMode="auto">
            <a:xfrm>
              <a:off x="7881939" y="25221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89"/>
            <p:cNvSpPr>
              <a:spLocks noChangeShapeType="1"/>
            </p:cNvSpPr>
            <p:nvPr/>
          </p:nvSpPr>
          <p:spPr bwMode="auto">
            <a:xfrm>
              <a:off x="7881939" y="2739598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90"/>
            <p:cNvSpPr txBox="1">
              <a:spLocks noChangeArrowheads="1"/>
            </p:cNvSpPr>
            <p:nvPr/>
          </p:nvSpPr>
          <p:spPr bwMode="auto">
            <a:xfrm>
              <a:off x="7092952" y="2090311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0" name="Line 91"/>
            <p:cNvSpPr>
              <a:spLocks noChangeShapeType="1"/>
            </p:cNvSpPr>
            <p:nvPr/>
          </p:nvSpPr>
          <p:spPr bwMode="auto">
            <a:xfrm>
              <a:off x="7092952" y="23062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2"/>
            <p:cNvSpPr>
              <a:spLocks noChangeShapeType="1"/>
            </p:cNvSpPr>
            <p:nvPr/>
          </p:nvSpPr>
          <p:spPr bwMode="auto">
            <a:xfrm>
              <a:off x="7092952" y="25221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93"/>
            <p:cNvSpPr>
              <a:spLocks noChangeShapeType="1"/>
            </p:cNvSpPr>
            <p:nvPr/>
          </p:nvSpPr>
          <p:spPr bwMode="auto">
            <a:xfrm>
              <a:off x="7092952" y="2739598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94"/>
            <p:cNvSpPr txBox="1">
              <a:spLocks noChangeArrowheads="1"/>
            </p:cNvSpPr>
            <p:nvPr/>
          </p:nvSpPr>
          <p:spPr bwMode="auto">
            <a:xfrm>
              <a:off x="6300789" y="2090311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4" name="Line 95"/>
            <p:cNvSpPr>
              <a:spLocks noChangeShapeType="1"/>
            </p:cNvSpPr>
            <p:nvPr/>
          </p:nvSpPr>
          <p:spPr bwMode="auto">
            <a:xfrm>
              <a:off x="6300789" y="23062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6"/>
            <p:cNvSpPr>
              <a:spLocks noChangeShapeType="1"/>
            </p:cNvSpPr>
            <p:nvPr/>
          </p:nvSpPr>
          <p:spPr bwMode="auto">
            <a:xfrm>
              <a:off x="6300789" y="25221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7"/>
            <p:cNvSpPr>
              <a:spLocks noChangeShapeType="1"/>
            </p:cNvSpPr>
            <p:nvPr/>
          </p:nvSpPr>
          <p:spPr bwMode="auto">
            <a:xfrm>
              <a:off x="6300789" y="2739598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98"/>
            <p:cNvSpPr txBox="1">
              <a:spLocks noChangeArrowheads="1"/>
            </p:cNvSpPr>
            <p:nvPr/>
          </p:nvSpPr>
          <p:spPr bwMode="auto">
            <a:xfrm>
              <a:off x="5508626" y="2090311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8" name="Line 99"/>
            <p:cNvSpPr>
              <a:spLocks noChangeShapeType="1"/>
            </p:cNvSpPr>
            <p:nvPr/>
          </p:nvSpPr>
          <p:spPr bwMode="auto">
            <a:xfrm>
              <a:off x="5508626" y="23062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00"/>
            <p:cNvSpPr>
              <a:spLocks noChangeShapeType="1"/>
            </p:cNvSpPr>
            <p:nvPr/>
          </p:nvSpPr>
          <p:spPr bwMode="auto">
            <a:xfrm>
              <a:off x="5508626" y="25221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01"/>
            <p:cNvSpPr>
              <a:spLocks noChangeShapeType="1"/>
            </p:cNvSpPr>
            <p:nvPr/>
          </p:nvSpPr>
          <p:spPr bwMode="auto">
            <a:xfrm>
              <a:off x="5508626" y="2739598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02"/>
            <p:cNvSpPr txBox="1">
              <a:spLocks noChangeArrowheads="1"/>
            </p:cNvSpPr>
            <p:nvPr/>
          </p:nvSpPr>
          <p:spPr bwMode="auto">
            <a:xfrm>
              <a:off x="5508626" y="1844948"/>
              <a:ext cx="28797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M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/>
                <a:t>    </a:t>
              </a:r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    M</a:t>
              </a:r>
              <a:r>
                <a:rPr lang="en-US" altLang="zh-CN" sz="1800" b="1" u="none" baseline="-20000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M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2" name="Text Box 103"/>
            <p:cNvSpPr txBox="1">
              <a:spLocks noChangeArrowheads="1"/>
            </p:cNvSpPr>
            <p:nvPr/>
          </p:nvSpPr>
          <p:spPr bwMode="auto">
            <a:xfrm>
              <a:off x="7596189" y="2090311"/>
              <a:ext cx="288925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8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12</a:t>
              </a:r>
            </a:p>
          </p:txBody>
        </p:sp>
        <p:sp>
          <p:nvSpPr>
            <p:cNvPr id="33" name="Text Box 104"/>
            <p:cNvSpPr txBox="1">
              <a:spLocks noChangeArrowheads="1"/>
            </p:cNvSpPr>
            <p:nvPr/>
          </p:nvSpPr>
          <p:spPr bwMode="auto">
            <a:xfrm>
              <a:off x="6804027" y="2090311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9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13</a:t>
              </a:r>
            </a:p>
          </p:txBody>
        </p:sp>
        <p:sp>
          <p:nvSpPr>
            <p:cNvPr id="34" name="Text Box 105"/>
            <p:cNvSpPr txBox="1">
              <a:spLocks noChangeArrowheads="1"/>
            </p:cNvSpPr>
            <p:nvPr/>
          </p:nvSpPr>
          <p:spPr bwMode="auto">
            <a:xfrm>
              <a:off x="6011864" y="2090311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14</a:t>
              </a:r>
            </a:p>
          </p:txBody>
        </p:sp>
        <p:sp>
          <p:nvSpPr>
            <p:cNvPr id="35" name="Text Box 106"/>
            <p:cNvSpPr txBox="1">
              <a:spLocks noChangeArrowheads="1"/>
            </p:cNvSpPr>
            <p:nvPr/>
          </p:nvSpPr>
          <p:spPr bwMode="auto">
            <a:xfrm>
              <a:off x="5148264" y="2090311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3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7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15</a:t>
              </a:r>
            </a:p>
          </p:txBody>
        </p:sp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2771801" y="3068960"/>
              <a:ext cx="1872207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体号  </a:t>
              </a:r>
              <a:r>
                <a:rPr lang="zh-CN" altLang="en-US" sz="1800" b="1" u="none" dirty="0">
                  <a:latin typeface="宋体" pitchFamily="2" charset="-122"/>
                </a:rPr>
                <a:t>体内地址</a:t>
              </a:r>
            </a:p>
          </p:txBody>
        </p:sp>
        <p:sp>
          <p:nvSpPr>
            <p:cNvPr id="40" name="Line 111"/>
            <p:cNvSpPr>
              <a:spLocks noChangeShapeType="1"/>
            </p:cNvSpPr>
            <p:nvPr/>
          </p:nvSpPr>
          <p:spPr bwMode="auto">
            <a:xfrm>
              <a:off x="3347864" y="306896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12"/>
            <p:cNvSpPr txBox="1">
              <a:spLocks noChangeArrowheads="1"/>
            </p:cNvSpPr>
            <p:nvPr/>
          </p:nvSpPr>
          <p:spPr bwMode="auto">
            <a:xfrm>
              <a:off x="4284663" y="2090311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42" name="Line 113"/>
            <p:cNvSpPr>
              <a:spLocks noChangeShapeType="1"/>
            </p:cNvSpPr>
            <p:nvPr/>
          </p:nvSpPr>
          <p:spPr bwMode="auto">
            <a:xfrm>
              <a:off x="4281488" y="23062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14"/>
            <p:cNvSpPr>
              <a:spLocks noChangeShapeType="1"/>
            </p:cNvSpPr>
            <p:nvPr/>
          </p:nvSpPr>
          <p:spPr bwMode="auto">
            <a:xfrm>
              <a:off x="4281488" y="25221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5"/>
            <p:cNvSpPr>
              <a:spLocks noChangeShapeType="1"/>
            </p:cNvSpPr>
            <p:nvPr/>
          </p:nvSpPr>
          <p:spPr bwMode="auto">
            <a:xfrm>
              <a:off x="4281488" y="2739598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16"/>
            <p:cNvSpPr txBox="1">
              <a:spLocks noChangeArrowheads="1"/>
            </p:cNvSpPr>
            <p:nvPr/>
          </p:nvSpPr>
          <p:spPr bwMode="auto">
            <a:xfrm>
              <a:off x="3492501" y="2090311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46" name="Line 117"/>
            <p:cNvSpPr>
              <a:spLocks noChangeShapeType="1"/>
            </p:cNvSpPr>
            <p:nvPr/>
          </p:nvSpPr>
          <p:spPr bwMode="auto">
            <a:xfrm>
              <a:off x="3492501" y="23062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18"/>
            <p:cNvSpPr>
              <a:spLocks noChangeShapeType="1"/>
            </p:cNvSpPr>
            <p:nvPr/>
          </p:nvSpPr>
          <p:spPr bwMode="auto">
            <a:xfrm>
              <a:off x="3492501" y="25221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19"/>
            <p:cNvSpPr>
              <a:spLocks noChangeShapeType="1"/>
            </p:cNvSpPr>
            <p:nvPr/>
          </p:nvSpPr>
          <p:spPr bwMode="auto">
            <a:xfrm>
              <a:off x="3492501" y="2739598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120"/>
            <p:cNvSpPr txBox="1">
              <a:spLocks noChangeArrowheads="1"/>
            </p:cNvSpPr>
            <p:nvPr/>
          </p:nvSpPr>
          <p:spPr bwMode="auto">
            <a:xfrm>
              <a:off x="2700338" y="2090311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50" name="Line 121"/>
            <p:cNvSpPr>
              <a:spLocks noChangeShapeType="1"/>
            </p:cNvSpPr>
            <p:nvPr/>
          </p:nvSpPr>
          <p:spPr bwMode="auto">
            <a:xfrm>
              <a:off x="2700338" y="23062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22"/>
            <p:cNvSpPr>
              <a:spLocks noChangeShapeType="1"/>
            </p:cNvSpPr>
            <p:nvPr/>
          </p:nvSpPr>
          <p:spPr bwMode="auto">
            <a:xfrm>
              <a:off x="2700338" y="25221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23"/>
            <p:cNvSpPr>
              <a:spLocks noChangeShapeType="1"/>
            </p:cNvSpPr>
            <p:nvPr/>
          </p:nvSpPr>
          <p:spPr bwMode="auto">
            <a:xfrm>
              <a:off x="2700338" y="2739598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24"/>
            <p:cNvSpPr txBox="1">
              <a:spLocks noChangeArrowheads="1"/>
            </p:cNvSpPr>
            <p:nvPr/>
          </p:nvSpPr>
          <p:spPr bwMode="auto">
            <a:xfrm>
              <a:off x="1908175" y="2090311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54" name="Line 125"/>
            <p:cNvSpPr>
              <a:spLocks noChangeShapeType="1"/>
            </p:cNvSpPr>
            <p:nvPr/>
          </p:nvSpPr>
          <p:spPr bwMode="auto">
            <a:xfrm>
              <a:off x="1908175" y="23062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26"/>
            <p:cNvSpPr>
              <a:spLocks noChangeShapeType="1"/>
            </p:cNvSpPr>
            <p:nvPr/>
          </p:nvSpPr>
          <p:spPr bwMode="auto">
            <a:xfrm>
              <a:off x="1908175" y="2522111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27"/>
            <p:cNvSpPr>
              <a:spLocks noChangeShapeType="1"/>
            </p:cNvSpPr>
            <p:nvPr/>
          </p:nvSpPr>
          <p:spPr bwMode="auto">
            <a:xfrm>
              <a:off x="1908175" y="2739598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128"/>
            <p:cNvSpPr txBox="1">
              <a:spLocks noChangeArrowheads="1"/>
            </p:cNvSpPr>
            <p:nvPr/>
          </p:nvSpPr>
          <p:spPr bwMode="auto">
            <a:xfrm>
              <a:off x="1908175" y="1844948"/>
              <a:ext cx="28797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M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/>
                <a:t>    </a:t>
              </a:r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    M</a:t>
              </a:r>
              <a:r>
                <a:rPr lang="en-US" altLang="zh-CN" sz="1800" b="1" u="none" baseline="-20000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M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58" name="Text Box 129"/>
            <p:cNvSpPr txBox="1">
              <a:spLocks noChangeArrowheads="1"/>
            </p:cNvSpPr>
            <p:nvPr/>
          </p:nvSpPr>
          <p:spPr bwMode="auto">
            <a:xfrm>
              <a:off x="3995738" y="2090311"/>
              <a:ext cx="288925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3</a:t>
              </a:r>
            </a:p>
          </p:txBody>
        </p:sp>
        <p:sp>
          <p:nvSpPr>
            <p:cNvPr id="59" name="Text Box 130"/>
            <p:cNvSpPr txBox="1">
              <a:spLocks noChangeArrowheads="1"/>
            </p:cNvSpPr>
            <p:nvPr/>
          </p:nvSpPr>
          <p:spPr bwMode="auto">
            <a:xfrm>
              <a:off x="3203576" y="2090311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4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7</a:t>
              </a:r>
            </a:p>
          </p:txBody>
        </p:sp>
        <p:sp>
          <p:nvSpPr>
            <p:cNvPr id="60" name="Text Box 131"/>
            <p:cNvSpPr txBox="1">
              <a:spLocks noChangeArrowheads="1"/>
            </p:cNvSpPr>
            <p:nvPr/>
          </p:nvSpPr>
          <p:spPr bwMode="auto">
            <a:xfrm>
              <a:off x="2411413" y="2090311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8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9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11</a:t>
              </a:r>
            </a:p>
          </p:txBody>
        </p:sp>
        <p:sp>
          <p:nvSpPr>
            <p:cNvPr id="61" name="Text Box 132"/>
            <p:cNvSpPr txBox="1">
              <a:spLocks noChangeArrowheads="1"/>
            </p:cNvSpPr>
            <p:nvPr/>
          </p:nvSpPr>
          <p:spPr bwMode="auto">
            <a:xfrm>
              <a:off x="1547813" y="2090311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12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15</a:t>
              </a:r>
            </a:p>
          </p:txBody>
        </p:sp>
        <p:sp>
          <p:nvSpPr>
            <p:cNvPr id="78" name="Text Box 80"/>
            <p:cNvSpPr txBox="1">
              <a:spLocks noChangeArrowheads="1"/>
            </p:cNvSpPr>
            <p:nvPr/>
          </p:nvSpPr>
          <p:spPr bwMode="auto">
            <a:xfrm>
              <a:off x="5220245" y="3068960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模块地址：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733242" y="2321172"/>
            <a:ext cx="6339035" cy="186361"/>
            <a:chOff x="1733242" y="2321172"/>
            <a:chExt cx="6339035" cy="186361"/>
          </a:xfrm>
        </p:grpSpPr>
        <p:sp>
          <p:nvSpPr>
            <p:cNvPr id="99" name="Text Box 81"/>
            <p:cNvSpPr txBox="1">
              <a:spLocks noChangeArrowheads="1"/>
            </p:cNvSpPr>
            <p:nvPr/>
          </p:nvSpPr>
          <p:spPr bwMode="auto">
            <a:xfrm>
              <a:off x="5331207" y="2326214"/>
              <a:ext cx="360000" cy="180000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0" name="Text Box 81"/>
            <p:cNvSpPr txBox="1">
              <a:spLocks noChangeArrowheads="1"/>
            </p:cNvSpPr>
            <p:nvPr/>
          </p:nvSpPr>
          <p:spPr bwMode="auto">
            <a:xfrm>
              <a:off x="6123021" y="2321278"/>
              <a:ext cx="360000" cy="180000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1" name="Text Box 81"/>
            <p:cNvSpPr txBox="1">
              <a:spLocks noChangeArrowheads="1"/>
            </p:cNvSpPr>
            <p:nvPr/>
          </p:nvSpPr>
          <p:spPr bwMode="auto">
            <a:xfrm>
              <a:off x="6920189" y="2322453"/>
              <a:ext cx="360000" cy="180000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u="none" dirty="0">
                  <a:latin typeface="宋体" pitchFamily="2" charset="-122"/>
                </a:rPr>
                <a:t>   </a:t>
              </a:r>
              <a:endParaRPr lang="zh-CN" altLang="en-US" sz="1800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81"/>
            <p:cNvSpPr txBox="1">
              <a:spLocks noChangeArrowheads="1"/>
            </p:cNvSpPr>
            <p:nvPr/>
          </p:nvSpPr>
          <p:spPr bwMode="auto">
            <a:xfrm>
              <a:off x="7712277" y="2327533"/>
              <a:ext cx="360000" cy="180000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Text Box 81"/>
            <p:cNvSpPr txBox="1">
              <a:spLocks noChangeArrowheads="1"/>
            </p:cNvSpPr>
            <p:nvPr/>
          </p:nvSpPr>
          <p:spPr bwMode="auto">
            <a:xfrm>
              <a:off x="1733242" y="2326108"/>
              <a:ext cx="360000" cy="180000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5" name="Text Box 81"/>
            <p:cNvSpPr txBox="1">
              <a:spLocks noChangeArrowheads="1"/>
            </p:cNvSpPr>
            <p:nvPr/>
          </p:nvSpPr>
          <p:spPr bwMode="auto">
            <a:xfrm>
              <a:off x="2525056" y="2321172"/>
              <a:ext cx="360000" cy="180000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6" name="Text Box 81"/>
            <p:cNvSpPr txBox="1">
              <a:spLocks noChangeArrowheads="1"/>
            </p:cNvSpPr>
            <p:nvPr/>
          </p:nvSpPr>
          <p:spPr bwMode="auto">
            <a:xfrm>
              <a:off x="3322224" y="2322347"/>
              <a:ext cx="360000" cy="180000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u="none" dirty="0">
                  <a:latin typeface="宋体" pitchFamily="2" charset="-122"/>
                </a:rPr>
                <a:t>   </a:t>
              </a:r>
              <a:endParaRPr lang="zh-CN" altLang="en-US" sz="1800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7" name="Text Box 81"/>
            <p:cNvSpPr txBox="1">
              <a:spLocks noChangeArrowheads="1"/>
            </p:cNvSpPr>
            <p:nvPr/>
          </p:nvSpPr>
          <p:spPr bwMode="auto">
            <a:xfrm>
              <a:off x="4114312" y="2327427"/>
              <a:ext cx="360000" cy="180000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7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64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5" grpId="0"/>
      <p:bldP spid="6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3"/>
          <p:cNvSpPr txBox="1">
            <a:spLocks noChangeArrowheads="1"/>
          </p:cNvSpPr>
          <p:nvPr/>
        </p:nvSpPr>
        <p:spPr bwMode="auto">
          <a:xfrm>
            <a:off x="179388" y="370359"/>
            <a:ext cx="878509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交叉访问方式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*优化原理：</a:t>
            </a:r>
            <a:r>
              <a:rPr lang="zh-CN" altLang="en-US" b="1" dirty="0">
                <a:latin typeface="宋体" pitchFamily="2" charset="-122"/>
              </a:rPr>
              <a:t>轮流访问</a:t>
            </a:r>
            <a:r>
              <a:rPr lang="zh-CN" altLang="en-US" b="1" u="none" dirty="0">
                <a:latin typeface="宋体" pitchFamily="2" charset="-122"/>
              </a:rPr>
              <a:t>各个存储体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≤</a:t>
            </a:r>
            <a:r>
              <a:rPr lang="en-US" altLang="zh-CN" sz="2000" b="1" u="none" dirty="0">
                <a:latin typeface="宋体" pitchFamily="2" charset="-122"/>
              </a:rPr>
              <a:t>m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，各体数据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分时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</a:t>
            </a:r>
            <a:r>
              <a:rPr lang="zh-CN" altLang="en-US" b="1" u="none" dirty="0">
                <a:latin typeface="宋体" pitchFamily="2" charset="-122"/>
              </a:rPr>
              <a:t>即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启动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T</a:t>
            </a:r>
            <a:r>
              <a:rPr lang="en-US" altLang="zh-CN" b="1" u="none" baseline="-16000" dirty="0">
                <a:solidFill>
                  <a:srgbClr val="990099"/>
                </a:solidFill>
                <a:latin typeface="宋体" pitchFamily="2" charset="-122"/>
              </a:rPr>
              <a:t>M</a:t>
            </a:r>
            <a:r>
              <a:rPr lang="en-US" altLang="zh-CN" sz="1000" b="1" u="none" baseline="-16000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/m</a:t>
            </a:r>
            <a:r>
              <a:rPr lang="zh-CN" altLang="en-US" b="1" u="none" dirty="0">
                <a:latin typeface="宋体" pitchFamily="2" charset="-122"/>
              </a:rPr>
              <a:t>  →</a:t>
            </a:r>
            <a:r>
              <a:rPr lang="en-US" altLang="zh-CN" b="1" u="none" dirty="0">
                <a:latin typeface="宋体" pitchFamily="2" charset="-122"/>
              </a:rPr>
              <a:t>B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dirty="0">
                <a:latin typeface="宋体" pitchFamily="2" charset="-122"/>
              </a:rPr>
              <a:t>/T</a:t>
            </a:r>
            <a:r>
              <a:rPr lang="zh-CN" altLang="en-US" b="1" u="none" baseline="-16000" dirty="0">
                <a:latin typeface="宋体" pitchFamily="2" charset="-122"/>
              </a:rPr>
              <a:t>启动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 err="1">
                <a:solidFill>
                  <a:srgbClr val="990099"/>
                </a:solidFill>
                <a:latin typeface="宋体" pitchFamily="2" charset="-122"/>
              </a:rPr>
              <a:t>m</a:t>
            </a:r>
            <a:r>
              <a:rPr lang="en-US" altLang="zh-CN" b="1" u="none" dirty="0" err="1">
                <a:sym typeface="Symbol"/>
              </a:rPr>
              <a:t>·</a:t>
            </a:r>
            <a:r>
              <a:rPr lang="en-US" altLang="zh-CN" b="1" u="none" dirty="0" err="1">
                <a:latin typeface="宋体" pitchFamily="2" charset="-122"/>
              </a:rPr>
              <a:t>B</a:t>
            </a:r>
            <a:r>
              <a:rPr lang="en-US" altLang="zh-CN" b="1" u="none" baseline="-16000" dirty="0" err="1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*存储器结构：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76" name="Text Box 73"/>
          <p:cNvSpPr txBox="1">
            <a:spLocks noChangeArrowheads="1"/>
          </p:cNvSpPr>
          <p:nvPr/>
        </p:nvSpPr>
        <p:spPr bwMode="auto">
          <a:xfrm>
            <a:off x="2483645" y="1736874"/>
            <a:ext cx="28804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须采用同步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接口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52</a:t>
            </a:fld>
            <a:endParaRPr lang="en-US" altLang="zh-CN"/>
          </a:p>
        </p:txBody>
      </p:sp>
      <p:grpSp>
        <p:nvGrpSpPr>
          <p:cNvPr id="161" name="组合 160"/>
          <p:cNvGrpSpPr/>
          <p:nvPr/>
        </p:nvGrpSpPr>
        <p:grpSpPr>
          <a:xfrm>
            <a:off x="659926" y="2276872"/>
            <a:ext cx="4704162" cy="2207136"/>
            <a:chOff x="1019966" y="1365880"/>
            <a:chExt cx="4704162" cy="2207136"/>
          </a:xfrm>
        </p:grpSpPr>
        <p:sp>
          <p:nvSpPr>
            <p:cNvPr id="6" name="Text Box 140"/>
            <p:cNvSpPr txBox="1">
              <a:spLocks noChangeArrowheads="1"/>
            </p:cNvSpPr>
            <p:nvPr/>
          </p:nvSpPr>
          <p:spPr bwMode="auto">
            <a:xfrm>
              <a:off x="1739204" y="1371866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" name="Rectangle 141"/>
            <p:cNvSpPr>
              <a:spLocks noChangeArrowheads="1"/>
            </p:cNvSpPr>
            <p:nvPr/>
          </p:nvSpPr>
          <p:spPr bwMode="auto">
            <a:xfrm>
              <a:off x="1113189" y="1773708"/>
              <a:ext cx="4538931" cy="179930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42"/>
            <p:cNvSpPr>
              <a:spLocks noChangeShapeType="1"/>
            </p:cNvSpPr>
            <p:nvPr/>
          </p:nvSpPr>
          <p:spPr bwMode="auto">
            <a:xfrm flipH="1">
              <a:off x="1620440" y="2132978"/>
              <a:ext cx="793" cy="24071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46"/>
            <p:cNvSpPr txBox="1">
              <a:spLocks noChangeArrowheads="1"/>
            </p:cNvSpPr>
            <p:nvPr/>
          </p:nvSpPr>
          <p:spPr bwMode="auto">
            <a:xfrm>
              <a:off x="1404541" y="2132979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" name="Line 147"/>
            <p:cNvSpPr>
              <a:spLocks noChangeShapeType="1"/>
            </p:cNvSpPr>
            <p:nvPr/>
          </p:nvSpPr>
          <p:spPr bwMode="auto">
            <a:xfrm flipH="1">
              <a:off x="1549003" y="222106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9"/>
            <p:cNvSpPr>
              <a:spLocks noChangeShapeType="1"/>
            </p:cNvSpPr>
            <p:nvPr/>
          </p:nvSpPr>
          <p:spPr bwMode="auto">
            <a:xfrm flipH="1">
              <a:off x="5580112" y="1628800"/>
              <a:ext cx="0" cy="187220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1"/>
            <p:cNvSpPr>
              <a:spLocks noChangeShapeType="1"/>
            </p:cNvSpPr>
            <p:nvPr/>
          </p:nvSpPr>
          <p:spPr bwMode="auto">
            <a:xfrm flipV="1">
              <a:off x="1187624" y="3375453"/>
              <a:ext cx="3687002" cy="315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2"/>
            <p:cNvSpPr>
              <a:spLocks noChangeShapeType="1"/>
            </p:cNvSpPr>
            <p:nvPr/>
          </p:nvSpPr>
          <p:spPr bwMode="auto">
            <a:xfrm>
              <a:off x="1187624" y="1628800"/>
              <a:ext cx="4937" cy="1763564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59"/>
            <p:cNvSpPr>
              <a:spLocks noChangeShapeType="1"/>
            </p:cNvSpPr>
            <p:nvPr/>
          </p:nvSpPr>
          <p:spPr bwMode="auto">
            <a:xfrm>
              <a:off x="2112590" y="2132979"/>
              <a:ext cx="1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60"/>
            <p:cNvSpPr>
              <a:spLocks noChangeShapeType="1"/>
            </p:cNvSpPr>
            <p:nvPr/>
          </p:nvSpPr>
          <p:spPr bwMode="auto">
            <a:xfrm>
              <a:off x="1979291" y="1628800"/>
              <a:ext cx="421" cy="216024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62"/>
            <p:cNvSpPr txBox="1">
              <a:spLocks noChangeArrowheads="1"/>
            </p:cNvSpPr>
            <p:nvPr/>
          </p:nvSpPr>
          <p:spPr bwMode="auto">
            <a:xfrm>
              <a:off x="5382965" y="1371866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WE</a:t>
              </a:r>
            </a:p>
          </p:txBody>
        </p:sp>
        <p:sp>
          <p:nvSpPr>
            <p:cNvPr id="84" name="Line 163"/>
            <p:cNvSpPr>
              <a:spLocks noChangeShapeType="1"/>
            </p:cNvSpPr>
            <p:nvPr/>
          </p:nvSpPr>
          <p:spPr bwMode="auto">
            <a:xfrm>
              <a:off x="5436220" y="136588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64"/>
            <p:cNvSpPr txBox="1">
              <a:spLocks noChangeArrowheads="1"/>
            </p:cNvSpPr>
            <p:nvPr/>
          </p:nvSpPr>
          <p:spPr bwMode="auto">
            <a:xfrm>
              <a:off x="1333228" y="1845717"/>
              <a:ext cx="4174087" cy="28713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存储器控制部件</a:t>
              </a:r>
            </a:p>
          </p:txBody>
        </p:sp>
        <p:sp>
          <p:nvSpPr>
            <p:cNvPr id="66" name="Text Box 210"/>
            <p:cNvSpPr txBox="1">
              <a:spLocks noChangeArrowheads="1"/>
            </p:cNvSpPr>
            <p:nvPr/>
          </p:nvSpPr>
          <p:spPr bwMode="auto">
            <a:xfrm>
              <a:off x="2734841" y="1580326"/>
              <a:ext cx="180975" cy="1915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+mn-lt"/>
                </a:rPr>
                <a:t>w</a:t>
              </a:r>
              <a:endParaRPr lang="en-US" altLang="zh-CN" sz="1800" b="1" u="none" baseline="-18000" dirty="0">
                <a:solidFill>
                  <a:srgbClr val="FF3399"/>
                </a:solidFill>
                <a:latin typeface="+mn-lt"/>
              </a:endParaRPr>
            </a:p>
          </p:txBody>
        </p:sp>
        <p:sp>
          <p:nvSpPr>
            <p:cNvPr id="67" name="Line 211"/>
            <p:cNvSpPr>
              <a:spLocks noChangeShapeType="1"/>
            </p:cNvSpPr>
            <p:nvPr/>
          </p:nvSpPr>
          <p:spPr bwMode="auto">
            <a:xfrm flipH="1">
              <a:off x="2915369" y="1643336"/>
              <a:ext cx="144463" cy="9683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31640" y="2348880"/>
              <a:ext cx="935315" cy="864096"/>
              <a:chOff x="1331565" y="4005064"/>
              <a:chExt cx="935315" cy="864096"/>
            </a:xfrm>
          </p:grpSpPr>
          <p:sp>
            <p:nvSpPr>
              <p:cNvPr id="87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90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05065"/>
                <a:ext cx="933727" cy="3066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93" name="Line 157"/>
              <p:cNvSpPr>
                <a:spLocks noChangeShapeType="1"/>
              </p:cNvSpPr>
              <p:nvPr/>
            </p:nvSpPr>
            <p:spPr bwMode="auto">
              <a:xfrm>
                <a:off x="1998514" y="403896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96" name="Line 157"/>
              <p:cNvSpPr>
                <a:spLocks noChangeShapeType="1"/>
              </p:cNvSpPr>
              <p:nvPr/>
            </p:nvSpPr>
            <p:spPr bwMode="auto">
              <a:xfrm>
                <a:off x="1981617" y="4615032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2411760" y="2348880"/>
              <a:ext cx="935315" cy="864096"/>
              <a:chOff x="1331565" y="4005064"/>
              <a:chExt cx="935315" cy="864096"/>
            </a:xfrm>
          </p:grpSpPr>
          <p:sp>
            <p:nvSpPr>
              <p:cNvPr id="99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00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8"/>
                <a:ext cx="933727" cy="2910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101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103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3491880" y="2348880"/>
              <a:ext cx="935315" cy="864096"/>
              <a:chOff x="1331565" y="4005064"/>
              <a:chExt cx="935315" cy="864096"/>
            </a:xfrm>
          </p:grpSpPr>
          <p:sp>
            <p:nvSpPr>
              <p:cNvPr id="105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06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107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109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4572000" y="2348880"/>
              <a:ext cx="935315" cy="864096"/>
              <a:chOff x="1331565" y="4005064"/>
              <a:chExt cx="935315" cy="864096"/>
            </a:xfrm>
          </p:grpSpPr>
          <p:sp>
            <p:nvSpPr>
              <p:cNvPr id="111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12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113" name="Line 157"/>
              <p:cNvSpPr>
                <a:spLocks noChangeShapeType="1"/>
              </p:cNvSpPr>
              <p:nvPr/>
            </p:nvSpPr>
            <p:spPr bwMode="auto">
              <a:xfrm>
                <a:off x="1998514" y="404690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115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" name="Line 159"/>
            <p:cNvSpPr>
              <a:spLocks noChangeShapeType="1"/>
            </p:cNvSpPr>
            <p:nvPr/>
          </p:nvSpPr>
          <p:spPr bwMode="auto">
            <a:xfrm flipH="1">
              <a:off x="3184977" y="2132978"/>
              <a:ext cx="0" cy="21590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42"/>
            <p:cNvSpPr>
              <a:spLocks noChangeShapeType="1"/>
            </p:cNvSpPr>
            <p:nvPr/>
          </p:nvSpPr>
          <p:spPr bwMode="auto">
            <a:xfrm flipH="1">
              <a:off x="2697986" y="2132979"/>
              <a:ext cx="1806" cy="21679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146"/>
            <p:cNvSpPr txBox="1">
              <a:spLocks noChangeArrowheads="1"/>
            </p:cNvSpPr>
            <p:nvPr/>
          </p:nvSpPr>
          <p:spPr bwMode="auto">
            <a:xfrm>
              <a:off x="2482086" y="2132979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0" name="Line 147"/>
            <p:cNvSpPr>
              <a:spLocks noChangeShapeType="1"/>
            </p:cNvSpPr>
            <p:nvPr/>
          </p:nvSpPr>
          <p:spPr bwMode="auto">
            <a:xfrm flipH="1">
              <a:off x="2626548" y="222106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42"/>
            <p:cNvSpPr>
              <a:spLocks noChangeShapeType="1"/>
            </p:cNvSpPr>
            <p:nvPr/>
          </p:nvSpPr>
          <p:spPr bwMode="auto">
            <a:xfrm flipH="1">
              <a:off x="3794704" y="2132979"/>
              <a:ext cx="2381" cy="21971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146"/>
            <p:cNvSpPr txBox="1">
              <a:spLocks noChangeArrowheads="1"/>
            </p:cNvSpPr>
            <p:nvPr/>
          </p:nvSpPr>
          <p:spPr bwMode="auto">
            <a:xfrm>
              <a:off x="3580392" y="2132979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3" name="Line 147"/>
            <p:cNvSpPr>
              <a:spLocks noChangeShapeType="1"/>
            </p:cNvSpPr>
            <p:nvPr/>
          </p:nvSpPr>
          <p:spPr bwMode="auto">
            <a:xfrm flipH="1">
              <a:off x="3724854" y="2222732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59"/>
            <p:cNvSpPr>
              <a:spLocks noChangeShapeType="1"/>
            </p:cNvSpPr>
            <p:nvPr/>
          </p:nvSpPr>
          <p:spPr bwMode="auto">
            <a:xfrm flipH="1">
              <a:off x="4282390" y="2132978"/>
              <a:ext cx="1578" cy="21971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59"/>
            <p:cNvSpPr>
              <a:spLocks noChangeShapeType="1"/>
            </p:cNvSpPr>
            <p:nvPr/>
          </p:nvSpPr>
          <p:spPr bwMode="auto">
            <a:xfrm flipH="1">
              <a:off x="5361616" y="2132979"/>
              <a:ext cx="2471" cy="21971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42"/>
            <p:cNvSpPr>
              <a:spLocks noChangeShapeType="1"/>
            </p:cNvSpPr>
            <p:nvPr/>
          </p:nvSpPr>
          <p:spPr bwMode="auto">
            <a:xfrm>
              <a:off x="4873038" y="2132856"/>
              <a:ext cx="1588" cy="2207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46"/>
            <p:cNvSpPr txBox="1">
              <a:spLocks noChangeArrowheads="1"/>
            </p:cNvSpPr>
            <p:nvPr/>
          </p:nvSpPr>
          <p:spPr bwMode="auto">
            <a:xfrm>
              <a:off x="4658726" y="2132979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8" name="Line 147"/>
            <p:cNvSpPr>
              <a:spLocks noChangeShapeType="1"/>
            </p:cNvSpPr>
            <p:nvPr/>
          </p:nvSpPr>
          <p:spPr bwMode="auto">
            <a:xfrm flipH="1">
              <a:off x="4803188" y="2221712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59"/>
            <p:cNvSpPr>
              <a:spLocks noChangeShapeType="1"/>
            </p:cNvSpPr>
            <p:nvPr/>
          </p:nvSpPr>
          <p:spPr bwMode="auto">
            <a:xfrm flipV="1">
              <a:off x="2106539" y="3501008"/>
              <a:ext cx="347357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59"/>
            <p:cNvSpPr>
              <a:spLocks noChangeShapeType="1"/>
            </p:cNvSpPr>
            <p:nvPr/>
          </p:nvSpPr>
          <p:spPr bwMode="auto">
            <a:xfrm flipH="1">
              <a:off x="2112592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5"/>
            <p:cNvSpPr>
              <a:spLocks noChangeShapeType="1"/>
            </p:cNvSpPr>
            <p:nvPr/>
          </p:nvSpPr>
          <p:spPr bwMode="auto">
            <a:xfrm flipV="1">
              <a:off x="4860032" y="3212976"/>
              <a:ext cx="3175" cy="1793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45"/>
            <p:cNvSpPr>
              <a:spLocks noChangeShapeType="1"/>
            </p:cNvSpPr>
            <p:nvPr/>
          </p:nvSpPr>
          <p:spPr bwMode="auto">
            <a:xfrm flipV="1">
              <a:off x="3783087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45"/>
            <p:cNvSpPr>
              <a:spLocks noChangeShapeType="1"/>
            </p:cNvSpPr>
            <p:nvPr/>
          </p:nvSpPr>
          <p:spPr bwMode="auto">
            <a:xfrm flipV="1">
              <a:off x="2699792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5"/>
            <p:cNvSpPr>
              <a:spLocks noChangeShapeType="1"/>
            </p:cNvSpPr>
            <p:nvPr/>
          </p:nvSpPr>
          <p:spPr bwMode="auto">
            <a:xfrm flipV="1">
              <a:off x="1619672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140"/>
            <p:cNvSpPr txBox="1">
              <a:spLocks noChangeArrowheads="1"/>
            </p:cNvSpPr>
            <p:nvPr/>
          </p:nvSpPr>
          <p:spPr bwMode="auto">
            <a:xfrm>
              <a:off x="1019966" y="1371866"/>
              <a:ext cx="64313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11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 flipH="1">
              <a:off x="2987823" y="1580326"/>
              <a:ext cx="421" cy="26449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59"/>
            <p:cNvSpPr>
              <a:spLocks noChangeShapeType="1"/>
            </p:cNvSpPr>
            <p:nvPr/>
          </p:nvSpPr>
          <p:spPr bwMode="auto">
            <a:xfrm flipH="1">
              <a:off x="320384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59"/>
            <p:cNvSpPr>
              <a:spLocks noChangeShapeType="1"/>
            </p:cNvSpPr>
            <p:nvPr/>
          </p:nvSpPr>
          <p:spPr bwMode="auto">
            <a:xfrm flipH="1">
              <a:off x="428396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59"/>
            <p:cNvSpPr>
              <a:spLocks noChangeShapeType="1"/>
            </p:cNvSpPr>
            <p:nvPr/>
          </p:nvSpPr>
          <p:spPr bwMode="auto">
            <a:xfrm flipH="1">
              <a:off x="536408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59"/>
            <p:cNvSpPr>
              <a:spLocks noChangeShapeType="1"/>
            </p:cNvSpPr>
            <p:nvPr/>
          </p:nvSpPr>
          <p:spPr bwMode="auto">
            <a:xfrm flipH="1">
              <a:off x="4788024" y="1628800"/>
              <a:ext cx="0" cy="21602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140"/>
            <p:cNvSpPr txBox="1">
              <a:spLocks noChangeArrowheads="1"/>
            </p:cNvSpPr>
            <p:nvPr/>
          </p:nvSpPr>
          <p:spPr bwMode="auto">
            <a:xfrm>
              <a:off x="2699792" y="1371866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4" name="Text Box 162"/>
            <p:cNvSpPr txBox="1">
              <a:spLocks noChangeArrowheads="1"/>
            </p:cNvSpPr>
            <p:nvPr/>
          </p:nvSpPr>
          <p:spPr bwMode="auto">
            <a:xfrm>
              <a:off x="4590877" y="1371866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155" name="Line 163"/>
            <p:cNvSpPr>
              <a:spLocks noChangeShapeType="1"/>
            </p:cNvSpPr>
            <p:nvPr/>
          </p:nvSpPr>
          <p:spPr bwMode="auto">
            <a:xfrm>
              <a:off x="4644132" y="136588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59"/>
            <p:cNvSpPr>
              <a:spLocks noChangeShapeType="1"/>
            </p:cNvSpPr>
            <p:nvPr/>
          </p:nvSpPr>
          <p:spPr bwMode="auto">
            <a:xfrm flipH="1">
              <a:off x="3923928" y="1628800"/>
              <a:ext cx="0" cy="21602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162"/>
            <p:cNvSpPr txBox="1">
              <a:spLocks noChangeArrowheads="1"/>
            </p:cNvSpPr>
            <p:nvPr/>
          </p:nvSpPr>
          <p:spPr bwMode="auto">
            <a:xfrm>
              <a:off x="3707904" y="1371866"/>
              <a:ext cx="432048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CLK</a:t>
              </a:r>
            </a:p>
          </p:txBody>
        </p:sp>
      </p:grpSp>
      <p:sp>
        <p:nvSpPr>
          <p:cNvPr id="339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" name="AutoShape 62">
            <a:hlinkClick r:id="rId3" action="ppaction://hlinkpres?slideindex=20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7302039" y="646707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  <p:sp>
        <p:nvSpPr>
          <p:cNvPr id="198" name="AutoShape 62">
            <a:hlinkClick r:id="rId4" action="ppaction://hlinkpres?slideindex=23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3930888" y="645961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  <p:grpSp>
        <p:nvGrpSpPr>
          <p:cNvPr id="190" name="组合 189"/>
          <p:cNvGrpSpPr/>
          <p:nvPr/>
        </p:nvGrpSpPr>
        <p:grpSpPr>
          <a:xfrm>
            <a:off x="5724128" y="3212976"/>
            <a:ext cx="3240360" cy="2160238"/>
            <a:chOff x="5724128" y="4077072"/>
            <a:chExt cx="3240360" cy="2160238"/>
          </a:xfrm>
        </p:grpSpPr>
        <p:sp>
          <p:nvSpPr>
            <p:cNvPr id="191" name="Rectangle 784"/>
            <p:cNvSpPr>
              <a:spLocks noChangeArrowheads="1"/>
            </p:cNvSpPr>
            <p:nvPr/>
          </p:nvSpPr>
          <p:spPr bwMode="auto">
            <a:xfrm>
              <a:off x="6300192" y="4365103"/>
              <a:ext cx="1151954" cy="227441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Rectangle 784"/>
            <p:cNvSpPr>
              <a:spLocks noChangeArrowheads="1"/>
            </p:cNvSpPr>
            <p:nvPr/>
          </p:nvSpPr>
          <p:spPr bwMode="auto">
            <a:xfrm>
              <a:off x="6588224" y="4682446"/>
              <a:ext cx="1151345" cy="227441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784"/>
            <p:cNvSpPr>
              <a:spLocks noChangeArrowheads="1"/>
            </p:cNvSpPr>
            <p:nvPr/>
          </p:nvSpPr>
          <p:spPr bwMode="auto">
            <a:xfrm>
              <a:off x="6870394" y="4989728"/>
              <a:ext cx="1163504" cy="227441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784"/>
            <p:cNvSpPr>
              <a:spLocks noChangeArrowheads="1"/>
            </p:cNvSpPr>
            <p:nvPr/>
          </p:nvSpPr>
          <p:spPr bwMode="auto">
            <a:xfrm>
              <a:off x="7157817" y="5295347"/>
              <a:ext cx="1163504" cy="227441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Text Box 213"/>
            <p:cNvSpPr txBox="1">
              <a:spLocks noChangeArrowheads="1"/>
            </p:cNvSpPr>
            <p:nvPr/>
          </p:nvSpPr>
          <p:spPr bwMode="auto">
            <a:xfrm>
              <a:off x="7361758" y="5699978"/>
              <a:ext cx="1458714" cy="249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     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2T</a:t>
              </a:r>
              <a:r>
                <a:rPr lang="en-US" altLang="zh-CN" sz="1800" b="1" u="none" baseline="-20000" dirty="0">
                  <a:latin typeface="宋体" pitchFamily="2" charset="-122"/>
                </a:rPr>
                <a:t>M</a:t>
              </a:r>
            </a:p>
          </p:txBody>
        </p:sp>
        <p:sp>
          <p:nvSpPr>
            <p:cNvPr id="202" name="Line 214"/>
            <p:cNvSpPr>
              <a:spLocks noChangeShapeType="1"/>
            </p:cNvSpPr>
            <p:nvPr/>
          </p:nvSpPr>
          <p:spPr bwMode="auto">
            <a:xfrm>
              <a:off x="6301780" y="5660926"/>
              <a:ext cx="2519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215"/>
            <p:cNvSpPr>
              <a:spLocks noChangeShapeType="1"/>
            </p:cNvSpPr>
            <p:nvPr/>
          </p:nvSpPr>
          <p:spPr bwMode="auto">
            <a:xfrm flipV="1">
              <a:off x="6289425" y="4303617"/>
              <a:ext cx="10766" cy="1933693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216"/>
            <p:cNvSpPr>
              <a:spLocks noChangeShapeType="1"/>
            </p:cNvSpPr>
            <p:nvPr/>
          </p:nvSpPr>
          <p:spPr bwMode="auto">
            <a:xfrm>
              <a:off x="6446242" y="4376644"/>
              <a:ext cx="10064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217"/>
            <p:cNvSpPr>
              <a:spLocks noChangeShapeType="1"/>
            </p:cNvSpPr>
            <p:nvPr/>
          </p:nvSpPr>
          <p:spPr bwMode="auto">
            <a:xfrm flipV="1">
              <a:off x="6228184" y="4685849"/>
              <a:ext cx="36093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218"/>
            <p:cNvSpPr>
              <a:spLocks noChangeShapeType="1"/>
            </p:cNvSpPr>
            <p:nvPr/>
          </p:nvSpPr>
          <p:spPr bwMode="auto">
            <a:xfrm>
              <a:off x="6733580" y="4685849"/>
              <a:ext cx="10064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219"/>
            <p:cNvSpPr>
              <a:spLocks noChangeShapeType="1"/>
            </p:cNvSpPr>
            <p:nvPr/>
          </p:nvSpPr>
          <p:spPr bwMode="auto">
            <a:xfrm flipV="1">
              <a:off x="7452146" y="4293093"/>
              <a:ext cx="174" cy="1944217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20"/>
            <p:cNvSpPr>
              <a:spLocks noChangeShapeType="1"/>
            </p:cNvSpPr>
            <p:nvPr/>
          </p:nvSpPr>
          <p:spPr bwMode="auto">
            <a:xfrm>
              <a:off x="6228184" y="4994161"/>
              <a:ext cx="6482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21"/>
            <p:cNvSpPr>
              <a:spLocks noChangeShapeType="1"/>
            </p:cNvSpPr>
            <p:nvPr/>
          </p:nvSpPr>
          <p:spPr bwMode="auto">
            <a:xfrm>
              <a:off x="7020917" y="4994161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22"/>
            <p:cNvSpPr>
              <a:spLocks noChangeShapeType="1"/>
            </p:cNvSpPr>
            <p:nvPr/>
          </p:nvSpPr>
          <p:spPr bwMode="auto">
            <a:xfrm flipV="1">
              <a:off x="6228184" y="5297387"/>
              <a:ext cx="935608" cy="317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23"/>
            <p:cNvSpPr>
              <a:spLocks noChangeShapeType="1"/>
            </p:cNvSpPr>
            <p:nvPr/>
          </p:nvSpPr>
          <p:spPr bwMode="auto">
            <a:xfrm>
              <a:off x="7308255" y="5300563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24"/>
            <p:cNvSpPr>
              <a:spLocks noChangeShapeType="1"/>
            </p:cNvSpPr>
            <p:nvPr/>
          </p:nvSpPr>
          <p:spPr bwMode="auto">
            <a:xfrm flipH="1" flipV="1">
              <a:off x="7163792" y="530056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25"/>
            <p:cNvSpPr>
              <a:spLocks noChangeShapeType="1"/>
            </p:cNvSpPr>
            <p:nvPr/>
          </p:nvSpPr>
          <p:spPr bwMode="auto">
            <a:xfrm flipV="1">
              <a:off x="7163792" y="5516463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226"/>
            <p:cNvSpPr>
              <a:spLocks noChangeShapeType="1"/>
            </p:cNvSpPr>
            <p:nvPr/>
          </p:nvSpPr>
          <p:spPr bwMode="auto">
            <a:xfrm flipV="1">
              <a:off x="7308255" y="530056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27"/>
            <p:cNvSpPr>
              <a:spLocks noChangeShapeType="1"/>
            </p:cNvSpPr>
            <p:nvPr/>
          </p:nvSpPr>
          <p:spPr bwMode="auto">
            <a:xfrm>
              <a:off x="7597180" y="4376644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28"/>
            <p:cNvSpPr>
              <a:spLocks noChangeShapeType="1"/>
            </p:cNvSpPr>
            <p:nvPr/>
          </p:nvSpPr>
          <p:spPr bwMode="auto">
            <a:xfrm>
              <a:off x="7886105" y="4685849"/>
              <a:ext cx="7905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29"/>
            <p:cNvSpPr>
              <a:spLocks noChangeShapeType="1"/>
            </p:cNvSpPr>
            <p:nvPr/>
          </p:nvSpPr>
          <p:spPr bwMode="auto">
            <a:xfrm>
              <a:off x="8173442" y="4994161"/>
              <a:ext cx="5032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230"/>
            <p:cNvSpPr>
              <a:spLocks noChangeShapeType="1"/>
            </p:cNvSpPr>
            <p:nvPr/>
          </p:nvSpPr>
          <p:spPr bwMode="auto">
            <a:xfrm>
              <a:off x="8460780" y="5300563"/>
              <a:ext cx="2159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Text Box 231"/>
            <p:cNvSpPr txBox="1">
              <a:spLocks noChangeArrowheads="1"/>
            </p:cNvSpPr>
            <p:nvPr/>
          </p:nvSpPr>
          <p:spPr bwMode="auto">
            <a:xfrm>
              <a:off x="8820820" y="5516463"/>
              <a:ext cx="143668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+mn-ea"/>
                  <a:ea typeface="+mn-ea"/>
                </a:rPr>
                <a:t>t</a:t>
              </a:r>
            </a:p>
          </p:txBody>
        </p:sp>
        <p:sp>
          <p:nvSpPr>
            <p:cNvPr id="227" name="Line 232"/>
            <p:cNvSpPr>
              <a:spLocks noChangeShapeType="1"/>
            </p:cNvSpPr>
            <p:nvPr/>
          </p:nvSpPr>
          <p:spPr bwMode="auto">
            <a:xfrm flipH="1" flipV="1">
              <a:off x="8316317" y="530056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233"/>
            <p:cNvSpPr>
              <a:spLocks noChangeShapeType="1"/>
            </p:cNvSpPr>
            <p:nvPr/>
          </p:nvSpPr>
          <p:spPr bwMode="auto">
            <a:xfrm flipV="1">
              <a:off x="8316317" y="5516463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234"/>
            <p:cNvSpPr>
              <a:spLocks noChangeShapeType="1"/>
            </p:cNvSpPr>
            <p:nvPr/>
          </p:nvSpPr>
          <p:spPr bwMode="auto">
            <a:xfrm flipV="1">
              <a:off x="8460780" y="530056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235"/>
            <p:cNvSpPr>
              <a:spLocks noChangeShapeType="1"/>
            </p:cNvSpPr>
            <p:nvPr/>
          </p:nvSpPr>
          <p:spPr bwMode="auto">
            <a:xfrm flipH="1" flipV="1">
              <a:off x="8028980" y="499416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236"/>
            <p:cNvSpPr>
              <a:spLocks noChangeShapeType="1"/>
            </p:cNvSpPr>
            <p:nvPr/>
          </p:nvSpPr>
          <p:spPr bwMode="auto">
            <a:xfrm flipV="1">
              <a:off x="8028980" y="5210061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37"/>
            <p:cNvSpPr>
              <a:spLocks noChangeShapeType="1"/>
            </p:cNvSpPr>
            <p:nvPr/>
          </p:nvSpPr>
          <p:spPr bwMode="auto">
            <a:xfrm flipV="1">
              <a:off x="8173442" y="499416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38"/>
            <p:cNvSpPr>
              <a:spLocks noChangeShapeType="1"/>
            </p:cNvSpPr>
            <p:nvPr/>
          </p:nvSpPr>
          <p:spPr bwMode="auto">
            <a:xfrm flipH="1" flipV="1">
              <a:off x="6876455" y="499416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39"/>
            <p:cNvSpPr>
              <a:spLocks noChangeShapeType="1"/>
            </p:cNvSpPr>
            <p:nvPr/>
          </p:nvSpPr>
          <p:spPr bwMode="auto">
            <a:xfrm flipV="1">
              <a:off x="6876455" y="5210061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40"/>
            <p:cNvSpPr>
              <a:spLocks noChangeShapeType="1"/>
            </p:cNvSpPr>
            <p:nvPr/>
          </p:nvSpPr>
          <p:spPr bwMode="auto">
            <a:xfrm flipV="1">
              <a:off x="7020917" y="499416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41"/>
            <p:cNvSpPr>
              <a:spLocks noChangeShapeType="1"/>
            </p:cNvSpPr>
            <p:nvPr/>
          </p:nvSpPr>
          <p:spPr bwMode="auto">
            <a:xfrm flipH="1" flipV="1">
              <a:off x="6587777" y="468584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42"/>
            <p:cNvSpPr>
              <a:spLocks noChangeShapeType="1"/>
            </p:cNvSpPr>
            <p:nvPr/>
          </p:nvSpPr>
          <p:spPr bwMode="auto">
            <a:xfrm flipV="1">
              <a:off x="6587777" y="4901749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43"/>
            <p:cNvSpPr>
              <a:spLocks noChangeShapeType="1"/>
            </p:cNvSpPr>
            <p:nvPr/>
          </p:nvSpPr>
          <p:spPr bwMode="auto">
            <a:xfrm flipV="1">
              <a:off x="6732240" y="468584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244"/>
            <p:cNvSpPr>
              <a:spLocks noChangeShapeType="1"/>
            </p:cNvSpPr>
            <p:nvPr/>
          </p:nvSpPr>
          <p:spPr bwMode="auto">
            <a:xfrm flipH="1" flipV="1">
              <a:off x="7740055" y="468584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245"/>
            <p:cNvSpPr>
              <a:spLocks noChangeShapeType="1"/>
            </p:cNvSpPr>
            <p:nvPr/>
          </p:nvSpPr>
          <p:spPr bwMode="auto">
            <a:xfrm flipV="1">
              <a:off x="7740055" y="4901749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246"/>
            <p:cNvSpPr>
              <a:spLocks noChangeShapeType="1"/>
            </p:cNvSpPr>
            <p:nvPr/>
          </p:nvSpPr>
          <p:spPr bwMode="auto">
            <a:xfrm flipV="1">
              <a:off x="7884517" y="468584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7"/>
            <p:cNvSpPr>
              <a:spLocks noChangeShapeType="1"/>
            </p:cNvSpPr>
            <p:nvPr/>
          </p:nvSpPr>
          <p:spPr bwMode="auto">
            <a:xfrm flipH="1" flipV="1">
              <a:off x="7452717" y="437664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48"/>
            <p:cNvSpPr>
              <a:spLocks noChangeShapeType="1"/>
            </p:cNvSpPr>
            <p:nvPr/>
          </p:nvSpPr>
          <p:spPr bwMode="auto">
            <a:xfrm flipV="1">
              <a:off x="7452717" y="4592544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9"/>
            <p:cNvSpPr>
              <a:spLocks noChangeShapeType="1"/>
            </p:cNvSpPr>
            <p:nvPr/>
          </p:nvSpPr>
          <p:spPr bwMode="auto">
            <a:xfrm flipV="1">
              <a:off x="7597180" y="437664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50"/>
            <p:cNvSpPr>
              <a:spLocks noChangeShapeType="1"/>
            </p:cNvSpPr>
            <p:nvPr/>
          </p:nvSpPr>
          <p:spPr bwMode="auto">
            <a:xfrm flipV="1">
              <a:off x="6301780" y="4592544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51"/>
            <p:cNvSpPr>
              <a:spLocks noChangeShapeType="1"/>
            </p:cNvSpPr>
            <p:nvPr/>
          </p:nvSpPr>
          <p:spPr bwMode="auto">
            <a:xfrm flipV="1">
              <a:off x="6446242" y="437664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Text Box 252"/>
            <p:cNvSpPr txBox="1">
              <a:spLocks noChangeArrowheads="1"/>
            </p:cNvSpPr>
            <p:nvPr/>
          </p:nvSpPr>
          <p:spPr bwMode="auto">
            <a:xfrm>
              <a:off x="5725715" y="5230713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53" name="Text Box 253"/>
            <p:cNvSpPr txBox="1">
              <a:spLocks noChangeArrowheads="1"/>
            </p:cNvSpPr>
            <p:nvPr/>
          </p:nvSpPr>
          <p:spPr bwMode="auto">
            <a:xfrm>
              <a:off x="5724128" y="4934471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54" name="Text Box 254"/>
            <p:cNvSpPr txBox="1">
              <a:spLocks noChangeArrowheads="1"/>
            </p:cNvSpPr>
            <p:nvPr/>
          </p:nvSpPr>
          <p:spPr bwMode="auto">
            <a:xfrm>
              <a:off x="5724128" y="4631923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1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55" name="Text Box 255"/>
            <p:cNvSpPr txBox="1">
              <a:spLocks noChangeArrowheads="1"/>
            </p:cNvSpPr>
            <p:nvPr/>
          </p:nvSpPr>
          <p:spPr bwMode="auto">
            <a:xfrm>
              <a:off x="5724128" y="4327114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56" name="Line 258"/>
            <p:cNvSpPr>
              <a:spLocks noChangeShapeType="1"/>
            </p:cNvSpPr>
            <p:nvPr/>
          </p:nvSpPr>
          <p:spPr bwMode="auto">
            <a:xfrm flipV="1">
              <a:off x="8605242" y="4293093"/>
              <a:ext cx="0" cy="1944217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259"/>
            <p:cNvSpPr>
              <a:spLocks noChangeShapeType="1"/>
            </p:cNvSpPr>
            <p:nvPr/>
          </p:nvSpPr>
          <p:spPr bwMode="auto">
            <a:xfrm>
              <a:off x="6589117" y="559107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60"/>
            <p:cNvSpPr>
              <a:spLocks noChangeShapeType="1"/>
            </p:cNvSpPr>
            <p:nvPr/>
          </p:nvSpPr>
          <p:spPr bwMode="auto">
            <a:xfrm>
              <a:off x="7163792" y="559107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62"/>
            <p:cNvSpPr>
              <a:spLocks noChangeShapeType="1"/>
            </p:cNvSpPr>
            <p:nvPr/>
          </p:nvSpPr>
          <p:spPr bwMode="auto">
            <a:xfrm>
              <a:off x="7740055" y="559107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263"/>
            <p:cNvSpPr>
              <a:spLocks noChangeShapeType="1"/>
            </p:cNvSpPr>
            <p:nvPr/>
          </p:nvSpPr>
          <p:spPr bwMode="auto">
            <a:xfrm>
              <a:off x="8316317" y="559107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264"/>
            <p:cNvSpPr>
              <a:spLocks noChangeShapeType="1"/>
            </p:cNvSpPr>
            <p:nvPr/>
          </p:nvSpPr>
          <p:spPr bwMode="auto">
            <a:xfrm>
              <a:off x="7452717" y="5591076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271"/>
            <p:cNvSpPr>
              <a:spLocks noChangeShapeType="1"/>
            </p:cNvSpPr>
            <p:nvPr/>
          </p:nvSpPr>
          <p:spPr bwMode="auto">
            <a:xfrm>
              <a:off x="8605242" y="5589488"/>
              <a:ext cx="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272"/>
            <p:cNvSpPr>
              <a:spLocks noChangeShapeType="1"/>
            </p:cNvSpPr>
            <p:nvPr/>
          </p:nvSpPr>
          <p:spPr bwMode="auto">
            <a:xfrm flipH="1" flipV="1">
              <a:off x="8605242" y="437664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273"/>
            <p:cNvSpPr>
              <a:spLocks noChangeShapeType="1"/>
            </p:cNvSpPr>
            <p:nvPr/>
          </p:nvSpPr>
          <p:spPr bwMode="auto">
            <a:xfrm flipV="1">
              <a:off x="8603655" y="4592544"/>
              <a:ext cx="730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241"/>
            <p:cNvSpPr>
              <a:spLocks noChangeShapeType="1"/>
            </p:cNvSpPr>
            <p:nvPr/>
          </p:nvSpPr>
          <p:spPr bwMode="auto">
            <a:xfrm flipH="1" flipV="1">
              <a:off x="6300192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42"/>
            <p:cNvSpPr>
              <a:spLocks noChangeShapeType="1"/>
            </p:cNvSpPr>
            <p:nvPr/>
          </p:nvSpPr>
          <p:spPr bwMode="auto">
            <a:xfrm flipV="1">
              <a:off x="6300192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243"/>
            <p:cNvSpPr>
              <a:spLocks noChangeShapeType="1"/>
            </p:cNvSpPr>
            <p:nvPr/>
          </p:nvSpPr>
          <p:spPr bwMode="auto">
            <a:xfrm flipV="1">
              <a:off x="6372200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Line 242"/>
            <p:cNvSpPr>
              <a:spLocks noChangeShapeType="1"/>
            </p:cNvSpPr>
            <p:nvPr/>
          </p:nvSpPr>
          <p:spPr bwMode="auto">
            <a:xfrm flipV="1">
              <a:off x="6372200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241"/>
            <p:cNvSpPr>
              <a:spLocks noChangeShapeType="1"/>
            </p:cNvSpPr>
            <p:nvPr/>
          </p:nvSpPr>
          <p:spPr bwMode="auto">
            <a:xfrm flipH="1" flipV="1">
              <a:off x="8604002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Line 242"/>
            <p:cNvSpPr>
              <a:spLocks noChangeShapeType="1"/>
            </p:cNvSpPr>
            <p:nvPr/>
          </p:nvSpPr>
          <p:spPr bwMode="auto">
            <a:xfrm>
              <a:off x="8604002" y="4077072"/>
              <a:ext cx="7267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242"/>
            <p:cNvSpPr>
              <a:spLocks noChangeShapeType="1"/>
            </p:cNvSpPr>
            <p:nvPr/>
          </p:nvSpPr>
          <p:spPr bwMode="auto">
            <a:xfrm>
              <a:off x="6227515" y="4293096"/>
              <a:ext cx="7267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261"/>
            <p:cNvSpPr>
              <a:spLocks noChangeShapeType="1"/>
            </p:cNvSpPr>
            <p:nvPr/>
          </p:nvSpPr>
          <p:spPr bwMode="auto">
            <a:xfrm>
              <a:off x="6300192" y="5589240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259"/>
            <p:cNvSpPr>
              <a:spLocks noChangeShapeType="1"/>
            </p:cNvSpPr>
            <p:nvPr/>
          </p:nvSpPr>
          <p:spPr bwMode="auto">
            <a:xfrm>
              <a:off x="6876256" y="5589240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Line 262"/>
            <p:cNvSpPr>
              <a:spLocks noChangeShapeType="1"/>
            </p:cNvSpPr>
            <p:nvPr/>
          </p:nvSpPr>
          <p:spPr bwMode="auto">
            <a:xfrm>
              <a:off x="8028384" y="5589240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251"/>
            <p:cNvSpPr>
              <a:spLocks noChangeShapeType="1"/>
            </p:cNvSpPr>
            <p:nvPr/>
          </p:nvSpPr>
          <p:spPr bwMode="auto">
            <a:xfrm flipV="1">
              <a:off x="6300192" y="436510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" name="Line 242"/>
            <p:cNvSpPr>
              <a:spLocks noChangeShapeType="1"/>
            </p:cNvSpPr>
            <p:nvPr/>
          </p:nvSpPr>
          <p:spPr bwMode="auto">
            <a:xfrm>
              <a:off x="6228184" y="4365104"/>
              <a:ext cx="726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Text Box 255"/>
            <p:cNvSpPr txBox="1">
              <a:spLocks noChangeArrowheads="1"/>
            </p:cNvSpPr>
            <p:nvPr/>
          </p:nvSpPr>
          <p:spPr bwMode="auto">
            <a:xfrm>
              <a:off x="5724128" y="4077197"/>
              <a:ext cx="538842" cy="24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CLK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75" name="Line 241"/>
            <p:cNvSpPr>
              <a:spLocks noChangeShapeType="1"/>
            </p:cNvSpPr>
            <p:nvPr/>
          </p:nvSpPr>
          <p:spPr bwMode="auto">
            <a:xfrm flipH="1" flipV="1">
              <a:off x="6452592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242"/>
            <p:cNvSpPr>
              <a:spLocks noChangeShapeType="1"/>
            </p:cNvSpPr>
            <p:nvPr/>
          </p:nvSpPr>
          <p:spPr bwMode="auto">
            <a:xfrm flipV="1">
              <a:off x="6452592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243"/>
            <p:cNvSpPr>
              <a:spLocks noChangeShapeType="1"/>
            </p:cNvSpPr>
            <p:nvPr/>
          </p:nvSpPr>
          <p:spPr bwMode="auto">
            <a:xfrm flipV="1">
              <a:off x="6524600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242"/>
            <p:cNvSpPr>
              <a:spLocks noChangeShapeType="1"/>
            </p:cNvSpPr>
            <p:nvPr/>
          </p:nvSpPr>
          <p:spPr bwMode="auto">
            <a:xfrm flipV="1">
              <a:off x="6524600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Line 241"/>
            <p:cNvSpPr>
              <a:spLocks noChangeShapeType="1"/>
            </p:cNvSpPr>
            <p:nvPr/>
          </p:nvSpPr>
          <p:spPr bwMode="auto">
            <a:xfrm flipH="1" flipV="1">
              <a:off x="6588224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Line 242"/>
            <p:cNvSpPr>
              <a:spLocks noChangeShapeType="1"/>
            </p:cNvSpPr>
            <p:nvPr/>
          </p:nvSpPr>
          <p:spPr bwMode="auto">
            <a:xfrm flipV="1">
              <a:off x="6588224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Line 243"/>
            <p:cNvSpPr>
              <a:spLocks noChangeShapeType="1"/>
            </p:cNvSpPr>
            <p:nvPr/>
          </p:nvSpPr>
          <p:spPr bwMode="auto">
            <a:xfrm flipV="1">
              <a:off x="6660232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Line 242"/>
            <p:cNvSpPr>
              <a:spLocks noChangeShapeType="1"/>
            </p:cNvSpPr>
            <p:nvPr/>
          </p:nvSpPr>
          <p:spPr bwMode="auto">
            <a:xfrm flipV="1">
              <a:off x="6660232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Line 241"/>
            <p:cNvSpPr>
              <a:spLocks noChangeShapeType="1"/>
            </p:cNvSpPr>
            <p:nvPr/>
          </p:nvSpPr>
          <p:spPr bwMode="auto">
            <a:xfrm flipH="1" flipV="1">
              <a:off x="6740624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242"/>
            <p:cNvSpPr>
              <a:spLocks noChangeShapeType="1"/>
            </p:cNvSpPr>
            <p:nvPr/>
          </p:nvSpPr>
          <p:spPr bwMode="auto">
            <a:xfrm flipV="1">
              <a:off x="6740624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243"/>
            <p:cNvSpPr>
              <a:spLocks noChangeShapeType="1"/>
            </p:cNvSpPr>
            <p:nvPr/>
          </p:nvSpPr>
          <p:spPr bwMode="auto">
            <a:xfrm flipV="1">
              <a:off x="6812632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Line 242"/>
            <p:cNvSpPr>
              <a:spLocks noChangeShapeType="1"/>
            </p:cNvSpPr>
            <p:nvPr/>
          </p:nvSpPr>
          <p:spPr bwMode="auto">
            <a:xfrm flipV="1">
              <a:off x="6812632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Line 241"/>
            <p:cNvSpPr>
              <a:spLocks noChangeShapeType="1"/>
            </p:cNvSpPr>
            <p:nvPr/>
          </p:nvSpPr>
          <p:spPr bwMode="auto">
            <a:xfrm flipH="1" flipV="1">
              <a:off x="6876256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242"/>
            <p:cNvSpPr>
              <a:spLocks noChangeShapeType="1"/>
            </p:cNvSpPr>
            <p:nvPr/>
          </p:nvSpPr>
          <p:spPr bwMode="auto">
            <a:xfrm flipV="1">
              <a:off x="6876256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" name="Line 243"/>
            <p:cNvSpPr>
              <a:spLocks noChangeShapeType="1"/>
            </p:cNvSpPr>
            <p:nvPr/>
          </p:nvSpPr>
          <p:spPr bwMode="auto">
            <a:xfrm flipV="1">
              <a:off x="6948264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242"/>
            <p:cNvSpPr>
              <a:spLocks noChangeShapeType="1"/>
            </p:cNvSpPr>
            <p:nvPr/>
          </p:nvSpPr>
          <p:spPr bwMode="auto">
            <a:xfrm flipV="1">
              <a:off x="6948264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241"/>
            <p:cNvSpPr>
              <a:spLocks noChangeShapeType="1"/>
            </p:cNvSpPr>
            <p:nvPr/>
          </p:nvSpPr>
          <p:spPr bwMode="auto">
            <a:xfrm flipH="1" flipV="1">
              <a:off x="7028656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Line 242"/>
            <p:cNvSpPr>
              <a:spLocks noChangeShapeType="1"/>
            </p:cNvSpPr>
            <p:nvPr/>
          </p:nvSpPr>
          <p:spPr bwMode="auto">
            <a:xfrm flipV="1">
              <a:off x="7028656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Line 243"/>
            <p:cNvSpPr>
              <a:spLocks noChangeShapeType="1"/>
            </p:cNvSpPr>
            <p:nvPr/>
          </p:nvSpPr>
          <p:spPr bwMode="auto">
            <a:xfrm flipV="1">
              <a:off x="7100664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242"/>
            <p:cNvSpPr>
              <a:spLocks noChangeShapeType="1"/>
            </p:cNvSpPr>
            <p:nvPr/>
          </p:nvSpPr>
          <p:spPr bwMode="auto">
            <a:xfrm flipV="1">
              <a:off x="7100664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241"/>
            <p:cNvSpPr>
              <a:spLocks noChangeShapeType="1"/>
            </p:cNvSpPr>
            <p:nvPr/>
          </p:nvSpPr>
          <p:spPr bwMode="auto">
            <a:xfrm flipH="1" flipV="1">
              <a:off x="7164288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242"/>
            <p:cNvSpPr>
              <a:spLocks noChangeShapeType="1"/>
            </p:cNvSpPr>
            <p:nvPr/>
          </p:nvSpPr>
          <p:spPr bwMode="auto">
            <a:xfrm flipV="1">
              <a:off x="7164288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243"/>
            <p:cNvSpPr>
              <a:spLocks noChangeShapeType="1"/>
            </p:cNvSpPr>
            <p:nvPr/>
          </p:nvSpPr>
          <p:spPr bwMode="auto">
            <a:xfrm flipV="1">
              <a:off x="7236296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Line 242"/>
            <p:cNvSpPr>
              <a:spLocks noChangeShapeType="1"/>
            </p:cNvSpPr>
            <p:nvPr/>
          </p:nvSpPr>
          <p:spPr bwMode="auto">
            <a:xfrm flipV="1">
              <a:off x="7236296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Line 241"/>
            <p:cNvSpPr>
              <a:spLocks noChangeShapeType="1"/>
            </p:cNvSpPr>
            <p:nvPr/>
          </p:nvSpPr>
          <p:spPr bwMode="auto">
            <a:xfrm flipH="1" flipV="1">
              <a:off x="7316688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Line 242"/>
            <p:cNvSpPr>
              <a:spLocks noChangeShapeType="1"/>
            </p:cNvSpPr>
            <p:nvPr/>
          </p:nvSpPr>
          <p:spPr bwMode="auto">
            <a:xfrm flipV="1">
              <a:off x="7316688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243"/>
            <p:cNvSpPr>
              <a:spLocks noChangeShapeType="1"/>
            </p:cNvSpPr>
            <p:nvPr/>
          </p:nvSpPr>
          <p:spPr bwMode="auto">
            <a:xfrm flipV="1">
              <a:off x="7388696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Line 242"/>
            <p:cNvSpPr>
              <a:spLocks noChangeShapeType="1"/>
            </p:cNvSpPr>
            <p:nvPr/>
          </p:nvSpPr>
          <p:spPr bwMode="auto">
            <a:xfrm flipV="1">
              <a:off x="7388696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Line 241"/>
            <p:cNvSpPr>
              <a:spLocks noChangeShapeType="1"/>
            </p:cNvSpPr>
            <p:nvPr/>
          </p:nvSpPr>
          <p:spPr bwMode="auto">
            <a:xfrm flipH="1" flipV="1">
              <a:off x="7452320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Line 242"/>
            <p:cNvSpPr>
              <a:spLocks noChangeShapeType="1"/>
            </p:cNvSpPr>
            <p:nvPr/>
          </p:nvSpPr>
          <p:spPr bwMode="auto">
            <a:xfrm flipV="1">
              <a:off x="7452320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243"/>
            <p:cNvSpPr>
              <a:spLocks noChangeShapeType="1"/>
            </p:cNvSpPr>
            <p:nvPr/>
          </p:nvSpPr>
          <p:spPr bwMode="auto">
            <a:xfrm flipV="1">
              <a:off x="7524328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Line 242"/>
            <p:cNvSpPr>
              <a:spLocks noChangeShapeType="1"/>
            </p:cNvSpPr>
            <p:nvPr/>
          </p:nvSpPr>
          <p:spPr bwMode="auto">
            <a:xfrm flipV="1">
              <a:off x="7524328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" name="Line 241"/>
            <p:cNvSpPr>
              <a:spLocks noChangeShapeType="1"/>
            </p:cNvSpPr>
            <p:nvPr/>
          </p:nvSpPr>
          <p:spPr bwMode="auto">
            <a:xfrm flipH="1" flipV="1">
              <a:off x="7604720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Line 242"/>
            <p:cNvSpPr>
              <a:spLocks noChangeShapeType="1"/>
            </p:cNvSpPr>
            <p:nvPr/>
          </p:nvSpPr>
          <p:spPr bwMode="auto">
            <a:xfrm flipV="1">
              <a:off x="7604720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" name="Line 243"/>
            <p:cNvSpPr>
              <a:spLocks noChangeShapeType="1"/>
            </p:cNvSpPr>
            <p:nvPr/>
          </p:nvSpPr>
          <p:spPr bwMode="auto">
            <a:xfrm flipV="1">
              <a:off x="7676728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Line 242"/>
            <p:cNvSpPr>
              <a:spLocks noChangeShapeType="1"/>
            </p:cNvSpPr>
            <p:nvPr/>
          </p:nvSpPr>
          <p:spPr bwMode="auto">
            <a:xfrm flipV="1">
              <a:off x="7676728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Line 241"/>
            <p:cNvSpPr>
              <a:spLocks noChangeShapeType="1"/>
            </p:cNvSpPr>
            <p:nvPr/>
          </p:nvSpPr>
          <p:spPr bwMode="auto">
            <a:xfrm flipH="1" flipV="1">
              <a:off x="7740352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242"/>
            <p:cNvSpPr>
              <a:spLocks noChangeShapeType="1"/>
            </p:cNvSpPr>
            <p:nvPr/>
          </p:nvSpPr>
          <p:spPr bwMode="auto">
            <a:xfrm flipV="1">
              <a:off x="7740352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243"/>
            <p:cNvSpPr>
              <a:spLocks noChangeShapeType="1"/>
            </p:cNvSpPr>
            <p:nvPr/>
          </p:nvSpPr>
          <p:spPr bwMode="auto">
            <a:xfrm flipV="1">
              <a:off x="7812360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242"/>
            <p:cNvSpPr>
              <a:spLocks noChangeShapeType="1"/>
            </p:cNvSpPr>
            <p:nvPr/>
          </p:nvSpPr>
          <p:spPr bwMode="auto">
            <a:xfrm flipV="1">
              <a:off x="7812360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" name="Line 241"/>
            <p:cNvSpPr>
              <a:spLocks noChangeShapeType="1"/>
            </p:cNvSpPr>
            <p:nvPr/>
          </p:nvSpPr>
          <p:spPr bwMode="auto">
            <a:xfrm flipH="1" flipV="1">
              <a:off x="7892752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" name="Line 242"/>
            <p:cNvSpPr>
              <a:spLocks noChangeShapeType="1"/>
            </p:cNvSpPr>
            <p:nvPr/>
          </p:nvSpPr>
          <p:spPr bwMode="auto">
            <a:xfrm flipV="1">
              <a:off x="7892752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" name="Line 243"/>
            <p:cNvSpPr>
              <a:spLocks noChangeShapeType="1"/>
            </p:cNvSpPr>
            <p:nvPr/>
          </p:nvSpPr>
          <p:spPr bwMode="auto">
            <a:xfrm flipV="1">
              <a:off x="7964760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" name="Line 242"/>
            <p:cNvSpPr>
              <a:spLocks noChangeShapeType="1"/>
            </p:cNvSpPr>
            <p:nvPr/>
          </p:nvSpPr>
          <p:spPr bwMode="auto">
            <a:xfrm flipV="1">
              <a:off x="7964760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" name="Line 241"/>
            <p:cNvSpPr>
              <a:spLocks noChangeShapeType="1"/>
            </p:cNvSpPr>
            <p:nvPr/>
          </p:nvSpPr>
          <p:spPr bwMode="auto">
            <a:xfrm flipH="1" flipV="1">
              <a:off x="8028384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Line 242"/>
            <p:cNvSpPr>
              <a:spLocks noChangeShapeType="1"/>
            </p:cNvSpPr>
            <p:nvPr/>
          </p:nvSpPr>
          <p:spPr bwMode="auto">
            <a:xfrm flipV="1">
              <a:off x="8028384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" name="Line 243"/>
            <p:cNvSpPr>
              <a:spLocks noChangeShapeType="1"/>
            </p:cNvSpPr>
            <p:nvPr/>
          </p:nvSpPr>
          <p:spPr bwMode="auto">
            <a:xfrm flipV="1">
              <a:off x="8100392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Line 242"/>
            <p:cNvSpPr>
              <a:spLocks noChangeShapeType="1"/>
            </p:cNvSpPr>
            <p:nvPr/>
          </p:nvSpPr>
          <p:spPr bwMode="auto">
            <a:xfrm flipV="1">
              <a:off x="8100392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" name="Line 241"/>
            <p:cNvSpPr>
              <a:spLocks noChangeShapeType="1"/>
            </p:cNvSpPr>
            <p:nvPr/>
          </p:nvSpPr>
          <p:spPr bwMode="auto">
            <a:xfrm flipH="1" flipV="1">
              <a:off x="8180784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242"/>
            <p:cNvSpPr>
              <a:spLocks noChangeShapeType="1"/>
            </p:cNvSpPr>
            <p:nvPr/>
          </p:nvSpPr>
          <p:spPr bwMode="auto">
            <a:xfrm flipV="1">
              <a:off x="8180784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243"/>
            <p:cNvSpPr>
              <a:spLocks noChangeShapeType="1"/>
            </p:cNvSpPr>
            <p:nvPr/>
          </p:nvSpPr>
          <p:spPr bwMode="auto">
            <a:xfrm flipV="1">
              <a:off x="8252792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242"/>
            <p:cNvSpPr>
              <a:spLocks noChangeShapeType="1"/>
            </p:cNvSpPr>
            <p:nvPr/>
          </p:nvSpPr>
          <p:spPr bwMode="auto">
            <a:xfrm flipV="1">
              <a:off x="8252792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" name="Line 241"/>
            <p:cNvSpPr>
              <a:spLocks noChangeShapeType="1"/>
            </p:cNvSpPr>
            <p:nvPr/>
          </p:nvSpPr>
          <p:spPr bwMode="auto">
            <a:xfrm flipH="1" flipV="1">
              <a:off x="8316416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Line 242"/>
            <p:cNvSpPr>
              <a:spLocks noChangeShapeType="1"/>
            </p:cNvSpPr>
            <p:nvPr/>
          </p:nvSpPr>
          <p:spPr bwMode="auto">
            <a:xfrm flipV="1">
              <a:off x="8316416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Line 243"/>
            <p:cNvSpPr>
              <a:spLocks noChangeShapeType="1"/>
            </p:cNvSpPr>
            <p:nvPr/>
          </p:nvSpPr>
          <p:spPr bwMode="auto">
            <a:xfrm flipV="1">
              <a:off x="8388424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" name="Line 242"/>
            <p:cNvSpPr>
              <a:spLocks noChangeShapeType="1"/>
            </p:cNvSpPr>
            <p:nvPr/>
          </p:nvSpPr>
          <p:spPr bwMode="auto">
            <a:xfrm flipV="1">
              <a:off x="8388424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" name="Line 241"/>
            <p:cNvSpPr>
              <a:spLocks noChangeShapeType="1"/>
            </p:cNvSpPr>
            <p:nvPr/>
          </p:nvSpPr>
          <p:spPr bwMode="auto">
            <a:xfrm flipH="1" flipV="1">
              <a:off x="8468816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" name="Line 242"/>
            <p:cNvSpPr>
              <a:spLocks noChangeShapeType="1"/>
            </p:cNvSpPr>
            <p:nvPr/>
          </p:nvSpPr>
          <p:spPr bwMode="auto">
            <a:xfrm flipV="1">
              <a:off x="8468816" y="4077072"/>
              <a:ext cx="73819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" name="Line 243"/>
            <p:cNvSpPr>
              <a:spLocks noChangeShapeType="1"/>
            </p:cNvSpPr>
            <p:nvPr/>
          </p:nvSpPr>
          <p:spPr bwMode="auto">
            <a:xfrm flipV="1">
              <a:off x="8540824" y="407719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" name="Line 242"/>
            <p:cNvSpPr>
              <a:spLocks noChangeShapeType="1"/>
            </p:cNvSpPr>
            <p:nvPr/>
          </p:nvSpPr>
          <p:spPr bwMode="auto">
            <a:xfrm flipV="1">
              <a:off x="8540824" y="4293096"/>
              <a:ext cx="7404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66" name="直接箭头连接符 265"/>
          <p:cNvCxnSpPr/>
          <p:nvPr/>
        </p:nvCxnSpPr>
        <p:spPr bwMode="auto">
          <a:xfrm flipH="1">
            <a:off x="3779912" y="1310050"/>
            <a:ext cx="3877939" cy="1073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sm"/>
            <a:tailEnd type="arrow" w="med" len="sm"/>
          </a:ln>
          <a:effectLst/>
        </p:spPr>
      </p:cxnSp>
      <p:sp>
        <p:nvSpPr>
          <p:cNvPr id="272" name="AutoShape 331"/>
          <p:cNvSpPr>
            <a:spLocks/>
          </p:cNvSpPr>
          <p:nvPr/>
        </p:nvSpPr>
        <p:spPr bwMode="auto">
          <a:xfrm>
            <a:off x="4067944" y="548778"/>
            <a:ext cx="2232248" cy="324000"/>
          </a:xfrm>
          <a:prstGeom prst="borderCallout2">
            <a:avLst>
              <a:gd name="adj1" fmla="val 50505"/>
              <a:gd name="adj2" fmla="val -4"/>
              <a:gd name="adj3" fmla="val 49711"/>
              <a:gd name="adj4" fmla="val -6448"/>
              <a:gd name="adj5" fmla="val 125734"/>
              <a:gd name="adj6" fmla="val -3924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 type="none" w="sm" len="med"/>
            <a:tailEnd type="arrow" w="med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+mn-ea"/>
              </a:rPr>
              <a:t>不同体的操作有重叠</a:t>
            </a:r>
          </a:p>
        </p:txBody>
      </p:sp>
      <p:sp>
        <p:nvSpPr>
          <p:cNvPr id="274" name="Text Box 73"/>
          <p:cNvSpPr txBox="1">
            <a:spLocks noChangeArrowheads="1"/>
          </p:cNvSpPr>
          <p:nvPr/>
        </p:nvSpPr>
        <p:spPr bwMode="auto">
          <a:xfrm>
            <a:off x="179389" y="4509408"/>
            <a:ext cx="266435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*工作原理： 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*与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的连接：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75" name="Text Box 73"/>
          <p:cNvSpPr txBox="1">
            <a:spLocks noChangeArrowheads="1"/>
          </p:cNvSpPr>
          <p:nvPr/>
        </p:nvSpPr>
        <p:spPr bwMode="auto">
          <a:xfrm>
            <a:off x="971477" y="4509408"/>
            <a:ext cx="498887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  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同步工作方式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sz="2000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每隔</a:t>
            </a:r>
            <a:r>
              <a:rPr lang="en-US" altLang="zh-CN" b="1" dirty="0">
                <a:latin typeface="宋体" pitchFamily="2" charset="-122"/>
              </a:rPr>
              <a:t>T</a:t>
            </a:r>
            <a:r>
              <a:rPr lang="en-US" altLang="zh-CN" b="1" baseline="-16000" dirty="0">
                <a:latin typeface="宋体" pitchFamily="2" charset="-122"/>
              </a:rPr>
              <a:t>M</a:t>
            </a:r>
            <a:r>
              <a:rPr lang="en-US" altLang="zh-CN" sz="1000" b="1" baseline="-16000" dirty="0"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/m</a:t>
            </a:r>
            <a:r>
              <a:rPr lang="zh-CN" altLang="en-US" b="1" dirty="0">
                <a:latin typeface="宋体" pitchFamily="2" charset="-122"/>
              </a:rPr>
              <a:t>启动</a:t>
            </a:r>
            <a:r>
              <a:rPr lang="zh-CN" altLang="en-US" b="1" u="none" dirty="0">
                <a:latin typeface="宋体" pitchFamily="2" charset="-122"/>
              </a:rPr>
              <a:t>一个体</a:t>
            </a:r>
            <a:r>
              <a:rPr lang="en-US" altLang="zh-CN" sz="2000" b="1" u="none" dirty="0">
                <a:latin typeface="宋体" pitchFamily="2" charset="-122"/>
              </a:rPr>
              <a:t>(T</a:t>
            </a:r>
            <a:r>
              <a:rPr lang="en-US" altLang="zh-CN" sz="2000" b="1" u="none" baseline="-16000" dirty="0">
                <a:latin typeface="宋体" pitchFamily="2" charset="-122"/>
              </a:rPr>
              <a:t>M</a:t>
            </a:r>
            <a:r>
              <a:rPr lang="zh-CN" altLang="en-US" sz="2000" b="1" u="none" dirty="0">
                <a:latin typeface="宋体" pitchFamily="2" charset="-122"/>
              </a:rPr>
              <a:t>后可输出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dirty="0">
                <a:latin typeface="宋体" pitchFamily="2" charset="-122"/>
              </a:rPr>
              <a:t>突发传输</a:t>
            </a:r>
            <a:r>
              <a:rPr lang="zh-CN" altLang="en-US" b="1" u="none" dirty="0">
                <a:latin typeface="宋体" pitchFamily="2" charset="-122"/>
              </a:rPr>
              <a:t>方式</a:t>
            </a:r>
            <a:r>
              <a:rPr lang="en-US" altLang="zh-CN" sz="2000" b="1" u="none" dirty="0">
                <a:latin typeface="宋体" pitchFamily="2" charset="-122"/>
              </a:rPr>
              <a:t>(B</a:t>
            </a:r>
            <a:r>
              <a:rPr lang="en-US" altLang="zh-CN" sz="2000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sz="2000" b="1" u="none" baseline="-16000" dirty="0">
                <a:latin typeface="宋体" pitchFamily="2" charset="-122"/>
              </a:rPr>
              <a:t>M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 err="1">
                <a:latin typeface="宋体" pitchFamily="2" charset="-122"/>
              </a:rPr>
              <a:t>m</a:t>
            </a:r>
            <a:r>
              <a:rPr lang="en-US" altLang="zh-CN" sz="2000" b="1" u="none" dirty="0" err="1">
                <a:latin typeface="宋体" pitchFamily="2" charset="-122"/>
                <a:sym typeface="Symbol"/>
              </a:rPr>
              <a:t></a:t>
            </a:r>
            <a:r>
              <a:rPr lang="en-US" altLang="zh-CN" sz="2000" b="1" u="none" dirty="0" err="1">
                <a:latin typeface="宋体" pitchFamily="2" charset="-122"/>
              </a:rPr>
              <a:t>B</a:t>
            </a:r>
            <a:r>
              <a:rPr lang="en-US" altLang="zh-CN" sz="2000" b="1" u="none" baseline="-18000" dirty="0" err="1">
                <a:latin typeface="宋体" pitchFamily="2" charset="-122"/>
              </a:rPr>
              <a:t>M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        </a:t>
            </a:r>
            <a:r>
              <a:rPr lang="zh-CN" altLang="en-US" b="1" u="none" dirty="0">
                <a:latin typeface="宋体" pitchFamily="2" charset="-122"/>
              </a:rPr>
              <a:t>与同步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相同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724128" y="5157191"/>
            <a:ext cx="2960666" cy="648073"/>
            <a:chOff x="5724128" y="5661247"/>
            <a:chExt cx="2960666" cy="648073"/>
          </a:xfrm>
        </p:grpSpPr>
        <p:sp>
          <p:nvSpPr>
            <p:cNvPr id="329" name="六边形 328"/>
            <p:cNvSpPr/>
            <p:nvPr/>
          </p:nvSpPr>
          <p:spPr bwMode="auto">
            <a:xfrm>
              <a:off x="7442254" y="5662140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D0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0" name="六边形 329"/>
            <p:cNvSpPr/>
            <p:nvPr/>
          </p:nvSpPr>
          <p:spPr bwMode="auto">
            <a:xfrm>
              <a:off x="7730286" y="5662140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1" name="六边形 330"/>
            <p:cNvSpPr/>
            <p:nvPr/>
          </p:nvSpPr>
          <p:spPr bwMode="auto">
            <a:xfrm>
              <a:off x="8018318" y="5662140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2" name="六边形 331"/>
            <p:cNvSpPr/>
            <p:nvPr/>
          </p:nvSpPr>
          <p:spPr bwMode="auto">
            <a:xfrm>
              <a:off x="8306350" y="5662140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4" name="Line 514"/>
            <p:cNvSpPr>
              <a:spLocks noChangeShapeType="1"/>
            </p:cNvSpPr>
            <p:nvPr/>
          </p:nvSpPr>
          <p:spPr bwMode="auto">
            <a:xfrm>
              <a:off x="6227515" y="5806156"/>
              <a:ext cx="1224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514"/>
            <p:cNvSpPr>
              <a:spLocks noChangeShapeType="1"/>
            </p:cNvSpPr>
            <p:nvPr/>
          </p:nvSpPr>
          <p:spPr bwMode="auto">
            <a:xfrm>
              <a:off x="8597825" y="5806156"/>
              <a:ext cx="86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Text Box 252"/>
            <p:cNvSpPr txBox="1">
              <a:spLocks noChangeArrowheads="1"/>
            </p:cNvSpPr>
            <p:nvPr/>
          </p:nvSpPr>
          <p:spPr bwMode="auto">
            <a:xfrm>
              <a:off x="5724128" y="5661247"/>
              <a:ext cx="535668" cy="648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输出</a:t>
              </a:r>
              <a:endParaRPr lang="en-US" altLang="zh-CN" sz="1800" b="1" u="none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输入</a:t>
              </a:r>
            </a:p>
          </p:txBody>
        </p:sp>
        <p:sp>
          <p:nvSpPr>
            <p:cNvPr id="277" name="六边形 276"/>
            <p:cNvSpPr/>
            <p:nvPr/>
          </p:nvSpPr>
          <p:spPr bwMode="auto">
            <a:xfrm>
              <a:off x="6305087" y="602128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D0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78" name="六边形 277"/>
            <p:cNvSpPr/>
            <p:nvPr/>
          </p:nvSpPr>
          <p:spPr bwMode="auto">
            <a:xfrm>
              <a:off x="6593119" y="602128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79" name="六边形 278"/>
            <p:cNvSpPr/>
            <p:nvPr/>
          </p:nvSpPr>
          <p:spPr bwMode="auto">
            <a:xfrm>
              <a:off x="6881151" y="602128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80" name="六边形 279"/>
            <p:cNvSpPr/>
            <p:nvPr/>
          </p:nvSpPr>
          <p:spPr bwMode="auto">
            <a:xfrm>
              <a:off x="7169183" y="602128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81" name="Line 514"/>
            <p:cNvSpPr>
              <a:spLocks noChangeShapeType="1"/>
            </p:cNvSpPr>
            <p:nvPr/>
          </p:nvSpPr>
          <p:spPr bwMode="auto">
            <a:xfrm>
              <a:off x="6228184" y="6165304"/>
              <a:ext cx="86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514"/>
            <p:cNvSpPr>
              <a:spLocks noChangeShapeType="1"/>
            </p:cNvSpPr>
            <p:nvPr/>
          </p:nvSpPr>
          <p:spPr bwMode="auto">
            <a:xfrm>
              <a:off x="7460658" y="6165304"/>
              <a:ext cx="1224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39" name="直接箭头连接符 238"/>
          <p:cNvCxnSpPr/>
          <p:nvPr/>
        </p:nvCxnSpPr>
        <p:spPr bwMode="auto">
          <a:xfrm flipH="1">
            <a:off x="1956071" y="1243147"/>
            <a:ext cx="3336009" cy="110573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41" name="AutoShape 331"/>
          <p:cNvSpPr>
            <a:spLocks/>
          </p:cNvSpPr>
          <p:nvPr/>
        </p:nvSpPr>
        <p:spPr bwMode="auto">
          <a:xfrm>
            <a:off x="323528" y="1412874"/>
            <a:ext cx="1021531" cy="324000"/>
          </a:xfrm>
          <a:prstGeom prst="borderCallout2">
            <a:avLst>
              <a:gd name="adj1" fmla="val 49600"/>
              <a:gd name="adj2" fmla="val 99651"/>
              <a:gd name="adj3" fmla="val 49109"/>
              <a:gd name="adj4" fmla="val 112826"/>
              <a:gd name="adj5" fmla="val 272715"/>
              <a:gd name="adj6" fmla="val 13144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 type="none" w="sm" len="med"/>
            <a:tailEnd type="arrow" w="med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+mn-ea"/>
              </a:rPr>
              <a:t>首个体号</a:t>
            </a:r>
          </a:p>
        </p:txBody>
      </p:sp>
    </p:spTree>
    <p:extLst>
      <p:ext uri="{BB962C8B-B14F-4D97-AF65-F5344CB8AC3E}">
        <p14:creationId xmlns:p14="http://schemas.microsoft.com/office/powerpoint/2010/main" val="16886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1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115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426"/>
          <p:cNvSpPr txBox="1">
            <a:spLocks noChangeArrowheads="1"/>
          </p:cNvSpPr>
          <p:nvPr/>
        </p:nvSpPr>
        <p:spPr bwMode="auto">
          <a:xfrm>
            <a:off x="179512" y="341650"/>
            <a:ext cx="8712968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并行访问方式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r>
              <a:rPr lang="zh-CN" altLang="en-US" b="1" dirty="0">
                <a:latin typeface="宋体" pitchFamily="2" charset="-122"/>
              </a:rPr>
              <a:t>同时访问</a:t>
            </a:r>
            <a:r>
              <a:rPr lang="zh-CN" altLang="en-US" b="1" u="none" dirty="0">
                <a:latin typeface="宋体" pitchFamily="2" charset="-122"/>
              </a:rPr>
              <a:t>各个存储体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≤</a:t>
            </a:r>
            <a:r>
              <a:rPr lang="en-US" altLang="zh-CN" sz="2000" b="1" u="none" dirty="0">
                <a:latin typeface="宋体" pitchFamily="2" charset="-122"/>
              </a:rPr>
              <a:t>m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，各体数据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同时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</a:t>
            </a:r>
            <a:r>
              <a:rPr lang="zh-CN" altLang="en-US" b="1" u="none" dirty="0">
                <a:latin typeface="宋体" pitchFamily="2" charset="-122"/>
              </a:rPr>
              <a:t>即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 err="1">
                <a:solidFill>
                  <a:srgbClr val="FF3399"/>
                </a:solidFill>
                <a:latin typeface="宋体" pitchFamily="2" charset="-122"/>
                <a:sym typeface="Symbol"/>
              </a:rPr>
              <a:t>m</a:t>
            </a:r>
            <a:r>
              <a:rPr lang="en-US" altLang="zh-CN" b="1" u="none" dirty="0" err="1">
                <a:latin typeface="+mn-lt"/>
                <a:sym typeface="Symbol"/>
              </a:rPr>
              <a:t></a:t>
            </a:r>
            <a:r>
              <a:rPr lang="en-US" altLang="zh-CN" b="1" u="none" dirty="0" err="1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T</a:t>
            </a:r>
            <a:r>
              <a:rPr lang="en-US" altLang="zh-CN" b="1" u="none" baseline="-16000" dirty="0">
                <a:solidFill>
                  <a:srgbClr val="990099"/>
                </a:solidFill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   →</a:t>
            </a:r>
            <a:r>
              <a:rPr lang="en-US" altLang="zh-CN" b="1" u="none" dirty="0">
                <a:latin typeface="宋体" pitchFamily="2" charset="-122"/>
              </a:rPr>
              <a:t>B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dirty="0">
                <a:latin typeface="宋体" pitchFamily="2" charset="-122"/>
              </a:rPr>
              <a:t>/T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solidFill>
                  <a:srgbClr val="990099"/>
                </a:solidFill>
                <a:latin typeface="宋体" pitchFamily="2" charset="-122"/>
              </a:rPr>
              <a:t>m</a:t>
            </a:r>
            <a:r>
              <a:rPr lang="en-US" altLang="zh-CN" b="1" u="none" dirty="0" err="1">
                <a:sym typeface="Symbol"/>
              </a:rPr>
              <a:t>·</a:t>
            </a:r>
            <a:r>
              <a:rPr lang="en-US" altLang="zh-CN" b="1" u="none" dirty="0" err="1">
                <a:latin typeface="宋体" pitchFamily="2" charset="-122"/>
              </a:rPr>
              <a:t>B</a:t>
            </a:r>
            <a:r>
              <a:rPr lang="en-US" altLang="zh-CN" b="1" u="none" baseline="-16000" dirty="0" err="1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*存储器结构：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*工作原理：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工作方式同存储体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none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同时启动</a:t>
            </a:r>
            <a:r>
              <a:rPr lang="zh-CN" altLang="en-US" b="1" u="none" dirty="0">
                <a:latin typeface="宋体" pitchFamily="2" charset="-122"/>
              </a:rPr>
              <a:t>各个存储体，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dirty="0">
                <a:latin typeface="宋体" pitchFamily="2" charset="-122"/>
              </a:rPr>
              <a:t>常规传输</a:t>
            </a:r>
            <a:r>
              <a:rPr lang="zh-CN" altLang="en-US" b="1" u="none" dirty="0">
                <a:latin typeface="宋体" pitchFamily="2" charset="-122"/>
              </a:rPr>
              <a:t>方式</a:t>
            </a:r>
            <a:r>
              <a:rPr lang="en-US" altLang="zh-CN" sz="1800" b="1" u="none" dirty="0">
                <a:latin typeface="宋体" pitchFamily="2" charset="-122"/>
              </a:rPr>
              <a:t>(B</a:t>
            </a:r>
            <a:r>
              <a:rPr lang="en-US" altLang="zh-CN" sz="1800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sz="1800" b="1" u="none" baseline="-16000" dirty="0">
                <a:latin typeface="宋体" pitchFamily="2" charset="-122"/>
              </a:rPr>
              <a:t>M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en-US" altLang="zh-CN" sz="1800" b="1" u="none" dirty="0">
                <a:latin typeface="宋体" pitchFamily="2" charset="-122"/>
              </a:rPr>
              <a:t>w/T</a:t>
            </a:r>
            <a:r>
              <a:rPr lang="en-US" altLang="zh-CN" sz="1800" b="1" u="none" baseline="-18000" dirty="0">
                <a:latin typeface="宋体" pitchFamily="2" charset="-122"/>
              </a:rPr>
              <a:t>M</a:t>
            </a:r>
            <a:r>
              <a:rPr lang="en-US" altLang="zh-CN" sz="1800" b="1" u="none" dirty="0">
                <a:latin typeface="宋体" pitchFamily="2" charset="-122"/>
              </a:rPr>
              <a:t>) 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20" name="Text Box 426"/>
          <p:cNvSpPr txBox="1">
            <a:spLocks noChangeArrowheads="1"/>
          </p:cNvSpPr>
          <p:nvPr/>
        </p:nvSpPr>
        <p:spPr bwMode="auto">
          <a:xfrm>
            <a:off x="2483768" y="1700808"/>
            <a:ext cx="65527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增设</a:t>
            </a:r>
            <a:r>
              <a:rPr lang="zh-CN" altLang="en-US" b="1" dirty="0">
                <a:latin typeface="宋体" pitchFamily="2" charset="-122"/>
              </a:rPr>
              <a:t>数据掩码</a:t>
            </a:r>
            <a:r>
              <a:rPr lang="zh-CN" altLang="en-US" b="1" u="none" dirty="0">
                <a:latin typeface="宋体" pitchFamily="2" charset="-122"/>
              </a:rPr>
              <a:t>引脚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指明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同时写入</a:t>
            </a:r>
            <a:r>
              <a:rPr lang="zh-CN" altLang="en-US" sz="2000" b="1" u="none" dirty="0">
                <a:latin typeface="宋体" pitchFamily="2" charset="-122"/>
              </a:rPr>
              <a:t>的体号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  <a:p>
            <a:r>
              <a:rPr lang="zh-CN" altLang="en-US" sz="1800" b="1" u="none" dirty="0">
                <a:latin typeface="+mn-ea"/>
              </a:rPr>
              <a:t>                            </a:t>
            </a:r>
            <a:r>
              <a:rPr lang="zh-CN" altLang="en-US" sz="1800" u="none" dirty="0">
                <a:latin typeface="+mn-ea"/>
              </a:rPr>
              <a:t>└</a:t>
            </a:r>
            <a:r>
              <a:rPr lang="zh-CN" altLang="en-US" sz="1800" b="1" u="none" dirty="0">
                <a:latin typeface="+mn-ea"/>
              </a:rPr>
              <a:t>←读出处理放在</a:t>
            </a:r>
            <a:r>
              <a:rPr lang="en-US" altLang="zh-CN" sz="1800" b="1" u="none" dirty="0">
                <a:solidFill>
                  <a:srgbClr val="990099"/>
                </a:solidFill>
                <a:latin typeface="+mn-ea"/>
              </a:rPr>
              <a:t>CPU</a:t>
            </a:r>
            <a:r>
              <a:rPr lang="zh-CN" altLang="en-US" sz="1800" b="1" u="none" dirty="0">
                <a:solidFill>
                  <a:srgbClr val="990099"/>
                </a:solidFill>
                <a:latin typeface="+mn-ea"/>
              </a:rPr>
              <a:t>内部</a:t>
            </a:r>
            <a:r>
              <a:rPr lang="zh-CN" altLang="en-US" sz="1800" b="1" u="none" dirty="0">
                <a:latin typeface="+mn-ea"/>
              </a:rPr>
              <a:t>更快</a:t>
            </a:r>
            <a:endParaRPr lang="en-US" altLang="zh-CN" sz="1800" u="none" dirty="0">
              <a:latin typeface="宋体" pitchFamily="2" charset="-122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539552" y="2564904"/>
            <a:ext cx="5808834" cy="2232248"/>
            <a:chOff x="40433" y="1340768"/>
            <a:chExt cx="5808834" cy="2232248"/>
          </a:xfrm>
        </p:grpSpPr>
        <p:sp>
          <p:nvSpPr>
            <p:cNvPr id="122" name="Rectangle 141"/>
            <p:cNvSpPr>
              <a:spLocks noChangeArrowheads="1"/>
            </p:cNvSpPr>
            <p:nvPr/>
          </p:nvSpPr>
          <p:spPr bwMode="auto">
            <a:xfrm>
              <a:off x="827584" y="1672010"/>
              <a:ext cx="4555905" cy="190100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142"/>
            <p:cNvSpPr>
              <a:spLocks noChangeShapeType="1"/>
            </p:cNvSpPr>
            <p:nvPr/>
          </p:nvSpPr>
          <p:spPr bwMode="auto">
            <a:xfrm>
              <a:off x="1326703" y="1572222"/>
              <a:ext cx="5706" cy="8014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146"/>
            <p:cNvSpPr txBox="1">
              <a:spLocks noChangeArrowheads="1"/>
            </p:cNvSpPr>
            <p:nvPr/>
          </p:nvSpPr>
          <p:spPr bwMode="auto">
            <a:xfrm>
              <a:off x="1116509" y="208005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25" name="Line 147"/>
            <p:cNvSpPr>
              <a:spLocks noChangeShapeType="1"/>
            </p:cNvSpPr>
            <p:nvPr/>
          </p:nvSpPr>
          <p:spPr bwMode="auto">
            <a:xfrm flipH="1">
              <a:off x="1260971" y="216676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49"/>
            <p:cNvSpPr>
              <a:spLocks noChangeShapeType="1"/>
            </p:cNvSpPr>
            <p:nvPr/>
          </p:nvSpPr>
          <p:spPr bwMode="auto">
            <a:xfrm flipH="1">
              <a:off x="5292080" y="2348878"/>
              <a:ext cx="0" cy="115212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51"/>
            <p:cNvSpPr>
              <a:spLocks noChangeShapeType="1"/>
            </p:cNvSpPr>
            <p:nvPr/>
          </p:nvSpPr>
          <p:spPr bwMode="auto">
            <a:xfrm flipV="1">
              <a:off x="899592" y="3375453"/>
              <a:ext cx="3687002" cy="315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52"/>
            <p:cNvSpPr>
              <a:spLocks noChangeShapeType="1"/>
            </p:cNvSpPr>
            <p:nvPr/>
          </p:nvSpPr>
          <p:spPr bwMode="auto">
            <a:xfrm>
              <a:off x="904529" y="2083864"/>
              <a:ext cx="0" cy="13085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59"/>
            <p:cNvSpPr>
              <a:spLocks noChangeShapeType="1"/>
            </p:cNvSpPr>
            <p:nvPr/>
          </p:nvSpPr>
          <p:spPr bwMode="auto">
            <a:xfrm flipH="1">
              <a:off x="1799693" y="2215182"/>
              <a:ext cx="507" cy="1336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162"/>
            <p:cNvSpPr txBox="1">
              <a:spLocks noChangeArrowheads="1"/>
            </p:cNvSpPr>
            <p:nvPr/>
          </p:nvSpPr>
          <p:spPr bwMode="auto">
            <a:xfrm>
              <a:off x="5483399" y="2234197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131" name="Line 163"/>
            <p:cNvSpPr>
              <a:spLocks noChangeShapeType="1"/>
            </p:cNvSpPr>
            <p:nvPr/>
          </p:nvSpPr>
          <p:spPr bwMode="auto">
            <a:xfrm>
              <a:off x="5536654" y="2234197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1043608" y="2348880"/>
              <a:ext cx="935315" cy="864096"/>
              <a:chOff x="1331565" y="4005064"/>
              <a:chExt cx="935315" cy="864096"/>
            </a:xfrm>
          </p:grpSpPr>
          <p:sp>
            <p:nvSpPr>
              <p:cNvPr id="206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207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05065"/>
                <a:ext cx="933727" cy="3066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208" name="Line 157"/>
              <p:cNvSpPr>
                <a:spLocks noChangeShapeType="1"/>
              </p:cNvSpPr>
              <p:nvPr/>
            </p:nvSpPr>
            <p:spPr bwMode="auto">
              <a:xfrm>
                <a:off x="1998514" y="403896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210" name="Line 157"/>
              <p:cNvSpPr>
                <a:spLocks noChangeShapeType="1"/>
              </p:cNvSpPr>
              <p:nvPr/>
            </p:nvSpPr>
            <p:spPr bwMode="auto">
              <a:xfrm>
                <a:off x="1981617" y="4615032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2123728" y="2348880"/>
              <a:ext cx="935315" cy="864096"/>
              <a:chOff x="1331565" y="4005064"/>
              <a:chExt cx="935315" cy="864096"/>
            </a:xfrm>
          </p:grpSpPr>
          <p:sp>
            <p:nvSpPr>
              <p:cNvPr id="201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202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8"/>
                <a:ext cx="933727" cy="2910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203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205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3203848" y="2348880"/>
              <a:ext cx="935315" cy="864096"/>
              <a:chOff x="1331565" y="4005064"/>
              <a:chExt cx="935315" cy="864096"/>
            </a:xfrm>
          </p:grpSpPr>
          <p:sp>
            <p:nvSpPr>
              <p:cNvPr id="196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97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198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200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4283968" y="2348880"/>
              <a:ext cx="935315" cy="864096"/>
              <a:chOff x="1331565" y="4005064"/>
              <a:chExt cx="935315" cy="864096"/>
            </a:xfrm>
          </p:grpSpPr>
          <p:sp>
            <p:nvSpPr>
              <p:cNvPr id="191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92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193" name="Line 157"/>
              <p:cNvSpPr>
                <a:spLocks noChangeShapeType="1"/>
              </p:cNvSpPr>
              <p:nvPr/>
            </p:nvSpPr>
            <p:spPr bwMode="auto">
              <a:xfrm>
                <a:off x="1998514" y="404690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195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6" name="Line 142"/>
            <p:cNvSpPr>
              <a:spLocks noChangeShapeType="1"/>
            </p:cNvSpPr>
            <p:nvPr/>
          </p:nvSpPr>
          <p:spPr bwMode="auto">
            <a:xfrm flipH="1">
              <a:off x="2409954" y="1556792"/>
              <a:ext cx="1806" cy="79298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46"/>
            <p:cNvSpPr txBox="1">
              <a:spLocks noChangeArrowheads="1"/>
            </p:cNvSpPr>
            <p:nvPr/>
          </p:nvSpPr>
          <p:spPr bwMode="auto">
            <a:xfrm>
              <a:off x="2194054" y="206084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8" name="Line 147"/>
            <p:cNvSpPr>
              <a:spLocks noChangeShapeType="1"/>
            </p:cNvSpPr>
            <p:nvPr/>
          </p:nvSpPr>
          <p:spPr bwMode="auto">
            <a:xfrm flipH="1">
              <a:off x="2338516" y="214755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42"/>
            <p:cNvSpPr>
              <a:spLocks noChangeShapeType="1"/>
            </p:cNvSpPr>
            <p:nvPr/>
          </p:nvSpPr>
          <p:spPr bwMode="auto">
            <a:xfrm>
              <a:off x="3506672" y="1556792"/>
              <a:ext cx="0" cy="79589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146"/>
            <p:cNvSpPr txBox="1">
              <a:spLocks noChangeArrowheads="1"/>
            </p:cNvSpPr>
            <p:nvPr/>
          </p:nvSpPr>
          <p:spPr bwMode="auto">
            <a:xfrm>
              <a:off x="3292360" y="208386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41" name="Line 147"/>
            <p:cNvSpPr>
              <a:spLocks noChangeShapeType="1"/>
            </p:cNvSpPr>
            <p:nvPr/>
          </p:nvSpPr>
          <p:spPr bwMode="auto">
            <a:xfrm flipH="1">
              <a:off x="3436822" y="217057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2"/>
            <p:cNvSpPr>
              <a:spLocks noChangeShapeType="1"/>
            </p:cNvSpPr>
            <p:nvPr/>
          </p:nvSpPr>
          <p:spPr bwMode="auto">
            <a:xfrm flipH="1">
              <a:off x="4586593" y="1556792"/>
              <a:ext cx="793" cy="79679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Text Box 146"/>
            <p:cNvSpPr txBox="1">
              <a:spLocks noChangeArrowheads="1"/>
            </p:cNvSpPr>
            <p:nvPr/>
          </p:nvSpPr>
          <p:spPr bwMode="auto">
            <a:xfrm>
              <a:off x="4370694" y="206465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44" name="Line 147"/>
            <p:cNvSpPr>
              <a:spLocks noChangeShapeType="1"/>
            </p:cNvSpPr>
            <p:nvPr/>
          </p:nvSpPr>
          <p:spPr bwMode="auto">
            <a:xfrm flipH="1">
              <a:off x="4515156" y="215136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59"/>
            <p:cNvSpPr>
              <a:spLocks noChangeShapeType="1"/>
            </p:cNvSpPr>
            <p:nvPr/>
          </p:nvSpPr>
          <p:spPr bwMode="auto">
            <a:xfrm flipV="1">
              <a:off x="1818507" y="3501008"/>
              <a:ext cx="347357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59"/>
            <p:cNvSpPr>
              <a:spLocks noChangeShapeType="1"/>
            </p:cNvSpPr>
            <p:nvPr/>
          </p:nvSpPr>
          <p:spPr bwMode="auto">
            <a:xfrm flipH="1">
              <a:off x="1824560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45"/>
            <p:cNvSpPr>
              <a:spLocks noChangeShapeType="1"/>
            </p:cNvSpPr>
            <p:nvPr/>
          </p:nvSpPr>
          <p:spPr bwMode="auto">
            <a:xfrm flipV="1">
              <a:off x="4572000" y="3212976"/>
              <a:ext cx="3175" cy="1793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45"/>
            <p:cNvSpPr>
              <a:spLocks noChangeShapeType="1"/>
            </p:cNvSpPr>
            <p:nvPr/>
          </p:nvSpPr>
          <p:spPr bwMode="auto">
            <a:xfrm flipV="1">
              <a:off x="3495055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5"/>
            <p:cNvSpPr>
              <a:spLocks noChangeShapeType="1"/>
            </p:cNvSpPr>
            <p:nvPr/>
          </p:nvSpPr>
          <p:spPr bwMode="auto">
            <a:xfrm flipV="1">
              <a:off x="2411760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45"/>
            <p:cNvSpPr>
              <a:spLocks noChangeShapeType="1"/>
            </p:cNvSpPr>
            <p:nvPr/>
          </p:nvSpPr>
          <p:spPr bwMode="auto">
            <a:xfrm flipV="1">
              <a:off x="1331640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140"/>
            <p:cNvSpPr txBox="1">
              <a:spLocks noChangeArrowheads="1"/>
            </p:cNvSpPr>
            <p:nvPr/>
          </p:nvSpPr>
          <p:spPr bwMode="auto">
            <a:xfrm>
              <a:off x="40433" y="1985187"/>
              <a:ext cx="64313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11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52" name="Line 159"/>
            <p:cNvSpPr>
              <a:spLocks noChangeShapeType="1"/>
            </p:cNvSpPr>
            <p:nvPr/>
          </p:nvSpPr>
          <p:spPr bwMode="auto">
            <a:xfrm flipH="1">
              <a:off x="2915816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59"/>
            <p:cNvSpPr>
              <a:spLocks noChangeShapeType="1"/>
            </p:cNvSpPr>
            <p:nvPr/>
          </p:nvSpPr>
          <p:spPr bwMode="auto">
            <a:xfrm flipH="1">
              <a:off x="3995936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59"/>
            <p:cNvSpPr>
              <a:spLocks noChangeShapeType="1"/>
            </p:cNvSpPr>
            <p:nvPr/>
          </p:nvSpPr>
          <p:spPr bwMode="auto">
            <a:xfrm flipH="1">
              <a:off x="5076056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59"/>
            <p:cNvSpPr>
              <a:spLocks noChangeShapeType="1"/>
            </p:cNvSpPr>
            <p:nvPr/>
          </p:nvSpPr>
          <p:spPr bwMode="auto">
            <a:xfrm flipH="1">
              <a:off x="5292079" y="2348880"/>
              <a:ext cx="18282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Text Box 140"/>
            <p:cNvSpPr txBox="1">
              <a:spLocks noChangeArrowheads="1"/>
            </p:cNvSpPr>
            <p:nvPr/>
          </p:nvSpPr>
          <p:spPr bwMode="auto">
            <a:xfrm>
              <a:off x="971600" y="1340892"/>
              <a:ext cx="72008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31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24</a:t>
              </a:r>
            </a:p>
          </p:txBody>
        </p:sp>
        <p:sp>
          <p:nvSpPr>
            <p:cNvPr id="157" name="Text Box 162"/>
            <p:cNvSpPr txBox="1">
              <a:spLocks noChangeArrowheads="1"/>
            </p:cNvSpPr>
            <p:nvPr/>
          </p:nvSpPr>
          <p:spPr bwMode="auto">
            <a:xfrm>
              <a:off x="5508104" y="167201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WE</a:t>
              </a:r>
            </a:p>
          </p:txBody>
        </p:sp>
        <p:sp>
          <p:nvSpPr>
            <p:cNvPr id="158" name="Line 163"/>
            <p:cNvSpPr>
              <a:spLocks noChangeShapeType="1"/>
            </p:cNvSpPr>
            <p:nvPr/>
          </p:nvSpPr>
          <p:spPr bwMode="auto">
            <a:xfrm>
              <a:off x="5561359" y="167201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Text Box 381"/>
            <p:cNvSpPr txBox="1">
              <a:spLocks noChangeArrowheads="1"/>
            </p:cNvSpPr>
            <p:nvPr/>
          </p:nvSpPr>
          <p:spPr bwMode="auto">
            <a:xfrm>
              <a:off x="1619673" y="1916956"/>
              <a:ext cx="36004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60" name="Oval 382"/>
            <p:cNvSpPr>
              <a:spLocks noChangeArrowheads="1"/>
            </p:cNvSpPr>
            <p:nvPr/>
          </p:nvSpPr>
          <p:spPr bwMode="auto">
            <a:xfrm>
              <a:off x="1763688" y="2132856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Oval 382"/>
            <p:cNvSpPr>
              <a:spLocks noChangeArrowheads="1"/>
            </p:cNvSpPr>
            <p:nvPr/>
          </p:nvSpPr>
          <p:spPr bwMode="auto">
            <a:xfrm>
              <a:off x="1691680" y="1843807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159"/>
            <p:cNvSpPr>
              <a:spLocks noChangeShapeType="1"/>
            </p:cNvSpPr>
            <p:nvPr/>
          </p:nvSpPr>
          <p:spPr bwMode="auto">
            <a:xfrm flipH="1">
              <a:off x="1907704" y="1572222"/>
              <a:ext cx="0" cy="33866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59"/>
            <p:cNvSpPr>
              <a:spLocks noChangeShapeType="1"/>
            </p:cNvSpPr>
            <p:nvPr/>
          </p:nvSpPr>
          <p:spPr bwMode="auto">
            <a:xfrm flipH="1">
              <a:off x="1727240" y="1766868"/>
              <a:ext cx="0" cy="676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 flipV="1">
              <a:off x="1726179" y="1772816"/>
              <a:ext cx="374872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59"/>
            <p:cNvSpPr>
              <a:spLocks noChangeShapeType="1"/>
            </p:cNvSpPr>
            <p:nvPr/>
          </p:nvSpPr>
          <p:spPr bwMode="auto">
            <a:xfrm flipH="1">
              <a:off x="2879812" y="2221130"/>
              <a:ext cx="507" cy="1336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381"/>
            <p:cNvSpPr txBox="1">
              <a:spLocks noChangeArrowheads="1"/>
            </p:cNvSpPr>
            <p:nvPr/>
          </p:nvSpPr>
          <p:spPr bwMode="auto">
            <a:xfrm>
              <a:off x="2699792" y="1922904"/>
              <a:ext cx="36004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67" name="Oval 382"/>
            <p:cNvSpPr>
              <a:spLocks noChangeArrowheads="1"/>
            </p:cNvSpPr>
            <p:nvPr/>
          </p:nvSpPr>
          <p:spPr bwMode="auto">
            <a:xfrm>
              <a:off x="2843807" y="2138804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Oval 382"/>
            <p:cNvSpPr>
              <a:spLocks noChangeArrowheads="1"/>
            </p:cNvSpPr>
            <p:nvPr/>
          </p:nvSpPr>
          <p:spPr bwMode="auto">
            <a:xfrm>
              <a:off x="2771799" y="18497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159"/>
            <p:cNvSpPr>
              <a:spLocks noChangeShapeType="1"/>
            </p:cNvSpPr>
            <p:nvPr/>
          </p:nvSpPr>
          <p:spPr bwMode="auto">
            <a:xfrm flipH="1">
              <a:off x="2987823" y="1572222"/>
              <a:ext cx="0" cy="3446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59"/>
            <p:cNvSpPr>
              <a:spLocks noChangeShapeType="1"/>
            </p:cNvSpPr>
            <p:nvPr/>
          </p:nvSpPr>
          <p:spPr bwMode="auto">
            <a:xfrm flipH="1">
              <a:off x="2807359" y="1772816"/>
              <a:ext cx="0" cy="676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59"/>
            <p:cNvSpPr>
              <a:spLocks noChangeShapeType="1"/>
            </p:cNvSpPr>
            <p:nvPr/>
          </p:nvSpPr>
          <p:spPr bwMode="auto">
            <a:xfrm flipH="1">
              <a:off x="3959932" y="2221130"/>
              <a:ext cx="507" cy="1336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Text Box 381"/>
            <p:cNvSpPr txBox="1">
              <a:spLocks noChangeArrowheads="1"/>
            </p:cNvSpPr>
            <p:nvPr/>
          </p:nvSpPr>
          <p:spPr bwMode="auto">
            <a:xfrm>
              <a:off x="3779912" y="1922904"/>
              <a:ext cx="36004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73" name="Oval 382"/>
            <p:cNvSpPr>
              <a:spLocks noChangeArrowheads="1"/>
            </p:cNvSpPr>
            <p:nvPr/>
          </p:nvSpPr>
          <p:spPr bwMode="auto">
            <a:xfrm>
              <a:off x="3923927" y="2138804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Oval 382"/>
            <p:cNvSpPr>
              <a:spLocks noChangeArrowheads="1"/>
            </p:cNvSpPr>
            <p:nvPr/>
          </p:nvSpPr>
          <p:spPr bwMode="auto">
            <a:xfrm>
              <a:off x="3851919" y="18497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159"/>
            <p:cNvSpPr>
              <a:spLocks noChangeShapeType="1"/>
            </p:cNvSpPr>
            <p:nvPr/>
          </p:nvSpPr>
          <p:spPr bwMode="auto">
            <a:xfrm flipH="1">
              <a:off x="4067943" y="1572222"/>
              <a:ext cx="1682" cy="3446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59"/>
            <p:cNvSpPr>
              <a:spLocks noChangeShapeType="1"/>
            </p:cNvSpPr>
            <p:nvPr/>
          </p:nvSpPr>
          <p:spPr bwMode="auto">
            <a:xfrm flipH="1">
              <a:off x="3887479" y="1772816"/>
              <a:ext cx="0" cy="676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59"/>
            <p:cNvSpPr>
              <a:spLocks noChangeShapeType="1"/>
            </p:cNvSpPr>
            <p:nvPr/>
          </p:nvSpPr>
          <p:spPr bwMode="auto">
            <a:xfrm flipH="1">
              <a:off x="5040052" y="2221130"/>
              <a:ext cx="507" cy="1336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381"/>
            <p:cNvSpPr txBox="1">
              <a:spLocks noChangeArrowheads="1"/>
            </p:cNvSpPr>
            <p:nvPr/>
          </p:nvSpPr>
          <p:spPr bwMode="auto">
            <a:xfrm>
              <a:off x="4860032" y="1922904"/>
              <a:ext cx="36004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79" name="Oval 382"/>
            <p:cNvSpPr>
              <a:spLocks noChangeArrowheads="1"/>
            </p:cNvSpPr>
            <p:nvPr/>
          </p:nvSpPr>
          <p:spPr bwMode="auto">
            <a:xfrm>
              <a:off x="5004047" y="2138804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Oval 382"/>
            <p:cNvSpPr>
              <a:spLocks noChangeArrowheads="1"/>
            </p:cNvSpPr>
            <p:nvPr/>
          </p:nvSpPr>
          <p:spPr bwMode="auto">
            <a:xfrm>
              <a:off x="4932039" y="18497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Line 159"/>
            <p:cNvSpPr>
              <a:spLocks noChangeShapeType="1"/>
            </p:cNvSpPr>
            <p:nvPr/>
          </p:nvSpPr>
          <p:spPr bwMode="auto">
            <a:xfrm flipH="1">
              <a:off x="5148063" y="1572222"/>
              <a:ext cx="0" cy="3446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159"/>
            <p:cNvSpPr>
              <a:spLocks noChangeShapeType="1"/>
            </p:cNvSpPr>
            <p:nvPr/>
          </p:nvSpPr>
          <p:spPr bwMode="auto">
            <a:xfrm flipH="1">
              <a:off x="4967599" y="1772816"/>
              <a:ext cx="0" cy="676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51"/>
            <p:cNvSpPr>
              <a:spLocks noChangeShapeType="1"/>
            </p:cNvSpPr>
            <p:nvPr/>
          </p:nvSpPr>
          <p:spPr bwMode="auto">
            <a:xfrm flipV="1">
              <a:off x="683568" y="2083862"/>
              <a:ext cx="220961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Text Box 140"/>
            <p:cNvSpPr txBox="1">
              <a:spLocks noChangeArrowheads="1"/>
            </p:cNvSpPr>
            <p:nvPr/>
          </p:nvSpPr>
          <p:spPr bwMode="auto">
            <a:xfrm>
              <a:off x="4355134" y="1340768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5" name="Text Box 140"/>
            <p:cNvSpPr txBox="1">
              <a:spLocks noChangeArrowheads="1"/>
            </p:cNvSpPr>
            <p:nvPr/>
          </p:nvSpPr>
          <p:spPr bwMode="auto">
            <a:xfrm>
              <a:off x="3203848" y="1340768"/>
              <a:ext cx="64993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15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8</a:t>
              </a:r>
            </a:p>
          </p:txBody>
        </p:sp>
        <p:sp>
          <p:nvSpPr>
            <p:cNvPr id="186" name="Text Box 140"/>
            <p:cNvSpPr txBox="1">
              <a:spLocks noChangeArrowheads="1"/>
            </p:cNvSpPr>
            <p:nvPr/>
          </p:nvSpPr>
          <p:spPr bwMode="auto">
            <a:xfrm>
              <a:off x="2121870" y="1340768"/>
              <a:ext cx="7219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23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16</a:t>
              </a:r>
            </a:p>
          </p:txBody>
        </p:sp>
        <p:sp>
          <p:nvSpPr>
            <p:cNvPr id="187" name="Text Box 140"/>
            <p:cNvSpPr txBox="1">
              <a:spLocks noChangeArrowheads="1"/>
            </p:cNvSpPr>
            <p:nvPr/>
          </p:nvSpPr>
          <p:spPr bwMode="auto">
            <a:xfrm>
              <a:off x="1737182" y="1340892"/>
              <a:ext cx="386546" cy="215900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DM</a:t>
              </a:r>
              <a:r>
                <a:rPr lang="en-US" altLang="zh-CN" sz="1800" b="1" u="none" baseline="-16000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188" name="Text Box 140"/>
            <p:cNvSpPr txBox="1">
              <a:spLocks noChangeArrowheads="1"/>
            </p:cNvSpPr>
            <p:nvPr/>
          </p:nvSpPr>
          <p:spPr bwMode="auto">
            <a:xfrm>
              <a:off x="2817302" y="1340768"/>
              <a:ext cx="386546" cy="215900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DM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89" name="Text Box 140"/>
            <p:cNvSpPr txBox="1">
              <a:spLocks noChangeArrowheads="1"/>
            </p:cNvSpPr>
            <p:nvPr/>
          </p:nvSpPr>
          <p:spPr bwMode="auto">
            <a:xfrm>
              <a:off x="3897422" y="1340768"/>
              <a:ext cx="386546" cy="215900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DM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90" name="Text Box 140"/>
            <p:cNvSpPr txBox="1">
              <a:spLocks noChangeArrowheads="1"/>
            </p:cNvSpPr>
            <p:nvPr/>
          </p:nvSpPr>
          <p:spPr bwMode="auto">
            <a:xfrm>
              <a:off x="4977542" y="1340768"/>
              <a:ext cx="386546" cy="215900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DM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</p:grpSp>
      <p:cxnSp>
        <p:nvCxnSpPr>
          <p:cNvPr id="214" name="直接箭头连接符 213"/>
          <p:cNvCxnSpPr/>
          <p:nvPr/>
        </p:nvCxnSpPr>
        <p:spPr bwMode="auto">
          <a:xfrm>
            <a:off x="5292080" y="1203618"/>
            <a:ext cx="1005155" cy="64120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0" name="Text Box 76"/>
          <p:cNvSpPr txBox="1">
            <a:spLocks noChangeArrowheads="1"/>
          </p:cNvSpPr>
          <p:nvPr/>
        </p:nvSpPr>
        <p:spPr bwMode="auto">
          <a:xfrm>
            <a:off x="1371110" y="4901098"/>
            <a:ext cx="665727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u="none" dirty="0">
                <a:latin typeface="宋体" pitchFamily="2" charset="-122"/>
              </a:rPr>
              <a:t>地址为何只有</a:t>
            </a:r>
            <a:r>
              <a:rPr lang="en-US" altLang="zh-CN" sz="2000" b="1" u="none" dirty="0">
                <a:latin typeface="宋体" pitchFamily="2" charset="-122"/>
              </a:rPr>
              <a:t>10</a:t>
            </a:r>
            <a:r>
              <a:rPr lang="zh-CN" altLang="en-US" sz="2000" b="1" u="none" dirty="0">
                <a:latin typeface="宋体" pitchFamily="2" charset="-122"/>
              </a:rPr>
              <a:t>位？无</a:t>
            </a:r>
            <a:r>
              <a:rPr lang="en-US" altLang="zh-CN" sz="2000" b="1" u="none" dirty="0">
                <a:latin typeface="宋体" pitchFamily="2" charset="-122"/>
              </a:rPr>
              <a:t>DM</a:t>
            </a:r>
            <a:r>
              <a:rPr lang="en-US" altLang="zh-CN" sz="2000" b="1" u="none" baseline="-16000" dirty="0">
                <a:latin typeface="宋体" pitchFamily="2" charset="-122"/>
              </a:rPr>
              <a:t>3</a:t>
            </a:r>
            <a:r>
              <a:rPr lang="en-US" altLang="zh-CN" sz="2000" b="1" u="none" dirty="0"/>
              <a:t>~</a:t>
            </a:r>
            <a:r>
              <a:rPr lang="en-US" altLang="zh-CN" sz="2000" b="1" u="none" dirty="0">
                <a:latin typeface="宋体" pitchFamily="2" charset="-122"/>
              </a:rPr>
              <a:t>DM</a:t>
            </a:r>
            <a:r>
              <a:rPr lang="en-US" altLang="zh-CN" sz="2000" b="1" u="none" baseline="-16000" dirty="0">
                <a:latin typeface="宋体" pitchFamily="2" charset="-122"/>
              </a:rPr>
              <a:t>0</a:t>
            </a:r>
            <a:r>
              <a:rPr lang="zh-CN" altLang="en-US" sz="2000" b="1" u="none" dirty="0">
                <a:latin typeface="宋体" pitchFamily="2" charset="-122"/>
              </a:rPr>
              <a:t>时的存储单元长度？</a:t>
            </a:r>
            <a:endParaRPr lang="en-US" altLang="zh-CN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aphicFrame>
        <p:nvGraphicFramePr>
          <p:cNvPr id="98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63713"/>
              </p:ext>
            </p:extLst>
          </p:nvPr>
        </p:nvGraphicFramePr>
        <p:xfrm>
          <a:off x="6516216" y="2630248"/>
          <a:ext cx="2448272" cy="1446824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DM</a:t>
                      </a:r>
                      <a:r>
                        <a:rPr kumimoji="1" lang="en-US" altLang="zh-CN" sz="16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DM</a:t>
                      </a:r>
                      <a:r>
                        <a:rPr kumimoji="1" lang="en-US" altLang="zh-CN" sz="16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(M</a:t>
                      </a:r>
                      <a:r>
                        <a:rPr kumimoji="1" lang="en-US" altLang="zh-CN" sz="16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(M</a:t>
                      </a:r>
                      <a:r>
                        <a:rPr kumimoji="1" lang="en-US" altLang="zh-CN" sz="1600" b="1" i="0" u="none" strike="noStrike" kern="1200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(M</a:t>
                      </a:r>
                      <a:r>
                        <a:rPr kumimoji="1" lang="en-US" altLang="zh-CN" sz="1600" b="1" i="0" u="none" strike="noStrike" kern="1200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某位为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(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600" b="1" i="0" u="none" strike="noStrike" kern="1200" cap="none" normalizeH="0" baseline="-18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i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)1B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9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F9C6-287A-4C1D-977D-019E9FEC8784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456808" name="Text Box 104"/>
          <p:cNvSpPr txBox="1">
            <a:spLocks noChangeArrowheads="1"/>
          </p:cNvSpPr>
          <p:nvPr/>
        </p:nvSpPr>
        <p:spPr bwMode="auto">
          <a:xfrm>
            <a:off x="179388" y="332656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多体并行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的连接：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引脚变化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数据引脚宽度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zh-CN" altLang="en-US" b="1" u="none" dirty="0">
                <a:latin typeface="宋体" pitchFamily="2" charset="-122"/>
              </a:rPr>
              <a:t>主存单元长度</a:t>
            </a:r>
            <a:r>
              <a:rPr lang="en-US" altLang="zh-CN" b="1" u="none" dirty="0">
                <a:latin typeface="宋体" pitchFamily="2" charset="-122"/>
              </a:rPr>
              <a:t>×m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</a:t>
            </a:r>
            <a:r>
              <a:rPr lang="zh-CN" altLang="en-US" b="1" u="none" dirty="0">
                <a:latin typeface="宋体" pitchFamily="2" charset="-122"/>
              </a:rPr>
              <a:t>地址低位引脚</a:t>
            </a:r>
            <a:r>
              <a:rPr lang="en-US" altLang="zh-CN" sz="2000" b="1" u="none" dirty="0">
                <a:latin typeface="宋体" pitchFamily="2" charset="-122"/>
              </a:rPr>
              <a:t>(log</a:t>
            </a:r>
            <a:r>
              <a:rPr lang="en-US" altLang="zh-CN" sz="2000" b="1" u="none" baseline="-28000" dirty="0">
                <a:latin typeface="宋体" pitchFamily="2" charset="-122"/>
              </a:rPr>
              <a:t>2</a:t>
            </a:r>
            <a:r>
              <a:rPr lang="en-US" altLang="zh-CN" sz="2000" b="1" u="none" dirty="0">
                <a:latin typeface="宋体" pitchFamily="2" charset="-122"/>
              </a:rPr>
              <a:t>m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b="1" u="none" dirty="0">
                <a:latin typeface="宋体" pitchFamily="2" charset="-122"/>
              </a:rPr>
              <a:t>数据掩码引脚</a:t>
            </a:r>
            <a:r>
              <a:rPr lang="en-US" altLang="zh-CN" sz="2000" b="1" u="none" dirty="0">
                <a:latin typeface="宋体" pitchFamily="2" charset="-122"/>
              </a:rPr>
              <a:t>(m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graphicFrame>
        <p:nvGraphicFramePr>
          <p:cNvPr id="457025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03904"/>
              </p:ext>
            </p:extLst>
          </p:nvPr>
        </p:nvGraphicFramePr>
        <p:xfrm>
          <a:off x="3851920" y="1877400"/>
          <a:ext cx="4896544" cy="1568744"/>
        </p:xfrm>
        <a:graphic>
          <a:graphicData uri="http://schemas.openxmlformats.org/drawingml/2006/table">
            <a:tbl>
              <a:tblPr/>
              <a:tblGrid>
                <a:gridCol w="237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BE#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负逻辑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读的长度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写的长度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1110/1101/1011/0111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Mi)1B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7026" name="Text Box 322"/>
          <p:cNvSpPr txBox="1">
            <a:spLocks noChangeArrowheads="1"/>
          </p:cNvSpPr>
          <p:nvPr/>
        </p:nvSpPr>
        <p:spPr bwMode="auto">
          <a:xfrm>
            <a:off x="179388" y="3451066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MEM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与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DRAMC</a:t>
            </a:r>
            <a:r>
              <a:rPr lang="zh-CN" altLang="en-US" b="1" u="none" dirty="0">
                <a:latin typeface="宋体" pitchFamily="2" charset="-122"/>
              </a:rPr>
              <a:t>默认地址低位为</a:t>
            </a:r>
            <a:r>
              <a:rPr lang="en-US" altLang="zh-CN" b="1" u="none" dirty="0">
                <a:latin typeface="宋体" pitchFamily="2" charset="-122"/>
              </a:rPr>
              <a:t>0</a:t>
            </a:r>
            <a:r>
              <a:rPr lang="zh-CN" altLang="en-US" b="1" u="none" dirty="0">
                <a:latin typeface="宋体" pitchFamily="2" charset="-122"/>
              </a:rPr>
              <a:t>、其余同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57123" name="Group 419"/>
          <p:cNvGrpSpPr>
            <a:grpSpLocks/>
          </p:cNvGrpSpPr>
          <p:nvPr/>
        </p:nvGrpSpPr>
        <p:grpSpPr bwMode="auto">
          <a:xfrm>
            <a:off x="1585943" y="3933403"/>
            <a:ext cx="6626225" cy="2447925"/>
            <a:chOff x="1111" y="2296"/>
            <a:chExt cx="4174" cy="1542"/>
          </a:xfrm>
        </p:grpSpPr>
        <p:sp>
          <p:nvSpPr>
            <p:cNvPr id="457028" name="Text Box 324"/>
            <p:cNvSpPr txBox="1">
              <a:spLocks noChangeArrowheads="1"/>
            </p:cNvSpPr>
            <p:nvPr/>
          </p:nvSpPr>
          <p:spPr bwMode="auto">
            <a:xfrm>
              <a:off x="1111" y="2342"/>
              <a:ext cx="1180" cy="149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Intel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80486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 CPU</a:t>
              </a:r>
            </a:p>
          </p:txBody>
        </p:sp>
        <p:sp>
          <p:nvSpPr>
            <p:cNvPr id="457029" name="Text Box 325"/>
            <p:cNvSpPr txBox="1">
              <a:spLocks noChangeArrowheads="1"/>
            </p:cNvSpPr>
            <p:nvPr/>
          </p:nvSpPr>
          <p:spPr bwMode="auto">
            <a:xfrm>
              <a:off x="1770" y="2296"/>
              <a:ext cx="499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31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7030" name="Text Box 326"/>
            <p:cNvSpPr txBox="1">
              <a:spLocks noChangeArrowheads="1"/>
            </p:cNvSpPr>
            <p:nvPr/>
          </p:nvSpPr>
          <p:spPr bwMode="auto">
            <a:xfrm>
              <a:off x="1725" y="2523"/>
              <a:ext cx="545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31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</a:p>
          </p:txBody>
        </p:sp>
        <p:grpSp>
          <p:nvGrpSpPr>
            <p:cNvPr id="457031" name="Group 327"/>
            <p:cNvGrpSpPr>
              <a:grpSpLocks/>
            </p:cNvGrpSpPr>
            <p:nvPr/>
          </p:nvGrpSpPr>
          <p:grpSpPr bwMode="auto">
            <a:xfrm>
              <a:off x="1927" y="3476"/>
              <a:ext cx="363" cy="135"/>
              <a:chOff x="2154" y="2796"/>
              <a:chExt cx="363" cy="135"/>
            </a:xfrm>
          </p:grpSpPr>
          <p:sp>
            <p:nvSpPr>
              <p:cNvPr id="457032" name="Text Box 328"/>
              <p:cNvSpPr txBox="1">
                <a:spLocks noChangeArrowheads="1"/>
              </p:cNvSpPr>
              <p:nvPr/>
            </p:nvSpPr>
            <p:spPr bwMode="auto">
              <a:xfrm>
                <a:off x="2154" y="2796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M/IO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57033" name="Line 329"/>
              <p:cNvSpPr>
                <a:spLocks noChangeShapeType="1"/>
              </p:cNvSpPr>
              <p:nvPr/>
            </p:nvSpPr>
            <p:spPr bwMode="auto">
              <a:xfrm flipV="1">
                <a:off x="2352" y="2804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34" name="Line 330"/>
            <p:cNvSpPr>
              <a:spLocks noChangeShapeType="1"/>
            </p:cNvSpPr>
            <p:nvPr/>
          </p:nvSpPr>
          <p:spPr bwMode="auto">
            <a:xfrm>
              <a:off x="2290" y="2613"/>
              <a:ext cx="408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6" name="Line 332"/>
            <p:cNvSpPr>
              <a:spLocks noChangeShapeType="1"/>
            </p:cNvSpPr>
            <p:nvPr/>
          </p:nvSpPr>
          <p:spPr bwMode="auto">
            <a:xfrm>
              <a:off x="2290" y="3566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7" name="Line 333"/>
            <p:cNvSpPr>
              <a:spLocks noChangeShapeType="1"/>
            </p:cNvSpPr>
            <p:nvPr/>
          </p:nvSpPr>
          <p:spPr bwMode="auto">
            <a:xfrm flipV="1">
              <a:off x="2290" y="3747"/>
              <a:ext cx="408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8" name="Line 334"/>
            <p:cNvSpPr>
              <a:spLocks noChangeShapeType="1"/>
            </p:cNvSpPr>
            <p:nvPr/>
          </p:nvSpPr>
          <p:spPr bwMode="auto">
            <a:xfrm flipV="1">
              <a:off x="2290" y="3384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039" name="Group 335"/>
            <p:cNvGrpSpPr>
              <a:grpSpLocks/>
            </p:cNvGrpSpPr>
            <p:nvPr/>
          </p:nvGrpSpPr>
          <p:grpSpPr bwMode="auto">
            <a:xfrm>
              <a:off x="2000" y="3657"/>
              <a:ext cx="272" cy="136"/>
              <a:chOff x="385" y="3067"/>
              <a:chExt cx="272" cy="136"/>
            </a:xfrm>
          </p:grpSpPr>
          <p:sp>
            <p:nvSpPr>
              <p:cNvPr id="457040" name="Text Box 336"/>
              <p:cNvSpPr txBox="1">
                <a:spLocks noChangeArrowheads="1"/>
              </p:cNvSpPr>
              <p:nvPr/>
            </p:nvSpPr>
            <p:spPr bwMode="auto">
              <a:xfrm>
                <a:off x="385" y="3067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W/R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57041" name="Line 337"/>
              <p:cNvSpPr>
                <a:spLocks noChangeShapeType="1"/>
              </p:cNvSpPr>
              <p:nvPr/>
            </p:nvSpPr>
            <p:spPr bwMode="auto">
              <a:xfrm flipV="1">
                <a:off x="555" y="3076"/>
                <a:ext cx="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42" name="Group 338"/>
            <p:cNvGrpSpPr>
              <a:grpSpLocks/>
            </p:cNvGrpSpPr>
            <p:nvPr/>
          </p:nvGrpSpPr>
          <p:grpSpPr bwMode="auto">
            <a:xfrm>
              <a:off x="2018" y="3310"/>
              <a:ext cx="272" cy="136"/>
              <a:chOff x="4377" y="890"/>
              <a:chExt cx="272" cy="136"/>
            </a:xfrm>
          </p:grpSpPr>
          <p:sp>
            <p:nvSpPr>
              <p:cNvPr id="457043" name="Text Box 339"/>
              <p:cNvSpPr txBox="1">
                <a:spLocks noChangeArrowheads="1"/>
              </p:cNvSpPr>
              <p:nvPr/>
            </p:nvSpPr>
            <p:spPr bwMode="auto">
              <a:xfrm>
                <a:off x="4377" y="890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ADS</a:t>
                </a:r>
              </a:p>
            </p:txBody>
          </p:sp>
          <p:sp>
            <p:nvSpPr>
              <p:cNvPr id="457044" name="Line 340"/>
              <p:cNvSpPr>
                <a:spLocks noChangeShapeType="1"/>
              </p:cNvSpPr>
              <p:nvPr/>
            </p:nvSpPr>
            <p:spPr bwMode="auto">
              <a:xfrm>
                <a:off x="4407" y="899"/>
                <a:ext cx="2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45" name="Group 341"/>
            <p:cNvGrpSpPr>
              <a:grpSpLocks/>
            </p:cNvGrpSpPr>
            <p:nvPr/>
          </p:nvGrpSpPr>
          <p:grpSpPr bwMode="auto">
            <a:xfrm>
              <a:off x="1701" y="2704"/>
              <a:ext cx="589" cy="182"/>
              <a:chOff x="2200" y="3702"/>
              <a:chExt cx="589" cy="182"/>
            </a:xfrm>
          </p:grpSpPr>
          <p:sp>
            <p:nvSpPr>
              <p:cNvPr id="457046" name="Text Box 342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047" name="Line 343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048" name="Line 344"/>
              <p:cNvSpPr>
                <a:spLocks noChangeShapeType="1"/>
              </p:cNvSpPr>
              <p:nvPr/>
            </p:nvSpPr>
            <p:spPr bwMode="auto">
              <a:xfrm>
                <a:off x="2560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49" name="Line 345"/>
            <p:cNvSpPr>
              <a:spLocks noChangeShapeType="1"/>
            </p:cNvSpPr>
            <p:nvPr/>
          </p:nvSpPr>
          <p:spPr bwMode="auto">
            <a:xfrm>
              <a:off x="2290" y="2795"/>
              <a:ext cx="408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3" name="Line 359"/>
            <p:cNvSpPr>
              <a:spLocks noChangeShapeType="1"/>
            </p:cNvSpPr>
            <p:nvPr/>
          </p:nvSpPr>
          <p:spPr bwMode="auto">
            <a:xfrm>
              <a:off x="3741" y="2977"/>
              <a:ext cx="7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4" name="Line 360"/>
            <p:cNvSpPr>
              <a:spLocks noChangeShapeType="1"/>
            </p:cNvSpPr>
            <p:nvPr/>
          </p:nvSpPr>
          <p:spPr bwMode="auto">
            <a:xfrm>
              <a:off x="3741" y="2614"/>
              <a:ext cx="772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6" name="Line 362"/>
            <p:cNvSpPr>
              <a:spLocks noChangeShapeType="1"/>
            </p:cNvSpPr>
            <p:nvPr/>
          </p:nvSpPr>
          <p:spPr bwMode="auto">
            <a:xfrm flipH="1">
              <a:off x="3923" y="2614"/>
              <a:ext cx="1" cy="72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7" name="Line 363"/>
            <p:cNvSpPr>
              <a:spLocks noChangeShapeType="1"/>
            </p:cNvSpPr>
            <p:nvPr/>
          </p:nvSpPr>
          <p:spPr bwMode="auto">
            <a:xfrm flipV="1">
              <a:off x="3741" y="3566"/>
              <a:ext cx="77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8" name="Line 364"/>
            <p:cNvSpPr>
              <a:spLocks noChangeShapeType="1"/>
            </p:cNvSpPr>
            <p:nvPr/>
          </p:nvSpPr>
          <p:spPr bwMode="auto">
            <a:xfrm flipV="1">
              <a:off x="3741" y="3748"/>
              <a:ext cx="7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9" name="Line 365"/>
            <p:cNvSpPr>
              <a:spLocks noChangeShapeType="1"/>
            </p:cNvSpPr>
            <p:nvPr/>
          </p:nvSpPr>
          <p:spPr bwMode="auto">
            <a:xfrm>
              <a:off x="4106" y="2750"/>
              <a:ext cx="40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0" name="Line 366"/>
            <p:cNvSpPr>
              <a:spLocks noChangeShapeType="1"/>
            </p:cNvSpPr>
            <p:nvPr/>
          </p:nvSpPr>
          <p:spPr bwMode="auto">
            <a:xfrm flipV="1">
              <a:off x="2290" y="2432"/>
              <a:ext cx="222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1" name="Line 367"/>
            <p:cNvSpPr>
              <a:spLocks noChangeShapeType="1"/>
            </p:cNvSpPr>
            <p:nvPr/>
          </p:nvSpPr>
          <p:spPr bwMode="auto">
            <a:xfrm>
              <a:off x="3924" y="3339"/>
              <a:ext cx="589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2" name="Text Box 368"/>
            <p:cNvSpPr txBox="1">
              <a:spLocks noChangeArrowheads="1"/>
            </p:cNvSpPr>
            <p:nvPr/>
          </p:nvSpPr>
          <p:spPr bwMode="auto">
            <a:xfrm>
              <a:off x="4513" y="2387"/>
              <a:ext cx="772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BANK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57073" name="Text Box 369"/>
            <p:cNvSpPr txBox="1">
              <a:spLocks noChangeArrowheads="1"/>
            </p:cNvSpPr>
            <p:nvPr/>
          </p:nvSpPr>
          <p:spPr bwMode="auto">
            <a:xfrm>
              <a:off x="4513" y="3203"/>
              <a:ext cx="772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1# BANK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57074" name="Line 370"/>
            <p:cNvSpPr>
              <a:spLocks noChangeShapeType="1"/>
            </p:cNvSpPr>
            <p:nvPr/>
          </p:nvSpPr>
          <p:spPr bwMode="auto">
            <a:xfrm flipV="1">
              <a:off x="3741" y="3430"/>
              <a:ext cx="7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5" name="Line 371"/>
            <p:cNvSpPr>
              <a:spLocks noChangeShapeType="1"/>
            </p:cNvSpPr>
            <p:nvPr/>
          </p:nvSpPr>
          <p:spPr bwMode="auto">
            <a:xfrm flipH="1">
              <a:off x="4105" y="2750"/>
              <a:ext cx="1" cy="99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89" name="Text Box 385"/>
            <p:cNvSpPr txBox="1">
              <a:spLocks noChangeArrowheads="1"/>
            </p:cNvSpPr>
            <p:nvPr/>
          </p:nvSpPr>
          <p:spPr bwMode="auto">
            <a:xfrm>
              <a:off x="2698" y="2524"/>
              <a:ext cx="1043" cy="1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b"/>
            <a:lstStyle/>
            <a:p>
              <a:pPr algn="ctr"/>
              <a:endParaRPr lang="en-US" altLang="zh-CN" sz="1800" b="1" u="none" dirty="0"/>
            </a:p>
            <a:p>
              <a:pPr algn="ctr"/>
              <a:r>
                <a:rPr lang="zh-CN" altLang="en-US" b="1" u="none" dirty="0"/>
                <a:t>主存控制器</a:t>
              </a:r>
            </a:p>
          </p:txBody>
        </p:sp>
        <p:grpSp>
          <p:nvGrpSpPr>
            <p:cNvPr id="457090" name="Group 386"/>
            <p:cNvGrpSpPr>
              <a:grpSpLocks/>
            </p:cNvGrpSpPr>
            <p:nvPr/>
          </p:nvGrpSpPr>
          <p:grpSpPr bwMode="auto">
            <a:xfrm>
              <a:off x="3424" y="2728"/>
              <a:ext cx="317" cy="183"/>
              <a:chOff x="2744" y="1841"/>
              <a:chExt cx="317" cy="183"/>
            </a:xfrm>
          </p:grpSpPr>
          <p:sp>
            <p:nvSpPr>
              <p:cNvPr id="457091" name="Text Box 387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092" name="Line 388"/>
              <p:cNvSpPr>
                <a:spLocks noChangeShapeType="1"/>
              </p:cNvSpPr>
              <p:nvPr/>
            </p:nvSpPr>
            <p:spPr bwMode="auto">
              <a:xfrm>
                <a:off x="2766" y="1874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93" name="Text Box 389"/>
            <p:cNvSpPr txBox="1">
              <a:spLocks noChangeArrowheads="1"/>
            </p:cNvSpPr>
            <p:nvPr/>
          </p:nvSpPr>
          <p:spPr bwMode="auto">
            <a:xfrm>
              <a:off x="3196" y="2525"/>
              <a:ext cx="49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15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7094" name="Group 390"/>
            <p:cNvGrpSpPr>
              <a:grpSpLocks/>
            </p:cNvGrpSpPr>
            <p:nvPr/>
          </p:nvGrpSpPr>
          <p:grpSpPr bwMode="auto">
            <a:xfrm>
              <a:off x="3423" y="3311"/>
              <a:ext cx="317" cy="183"/>
              <a:chOff x="2744" y="1841"/>
              <a:chExt cx="317" cy="183"/>
            </a:xfrm>
          </p:grpSpPr>
          <p:sp>
            <p:nvSpPr>
              <p:cNvPr id="457095" name="Text Box 391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7096" name="Line 392"/>
              <p:cNvSpPr>
                <a:spLocks noChangeShapeType="1"/>
              </p:cNvSpPr>
              <p:nvPr/>
            </p:nvSpPr>
            <p:spPr bwMode="auto">
              <a:xfrm>
                <a:off x="2766" y="1872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97" name="Group 393"/>
            <p:cNvGrpSpPr>
              <a:grpSpLocks/>
            </p:cNvGrpSpPr>
            <p:nvPr/>
          </p:nvGrpSpPr>
          <p:grpSpPr bwMode="auto">
            <a:xfrm>
              <a:off x="3514" y="3657"/>
              <a:ext cx="181" cy="181"/>
              <a:chOff x="3198" y="2523"/>
              <a:chExt cx="181" cy="181"/>
            </a:xfrm>
          </p:grpSpPr>
          <p:sp>
            <p:nvSpPr>
              <p:cNvPr id="457098" name="Text Box 39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7099" name="Line 395"/>
              <p:cNvSpPr>
                <a:spLocks noChangeShapeType="1"/>
              </p:cNvSpPr>
              <p:nvPr/>
            </p:nvSpPr>
            <p:spPr bwMode="auto">
              <a:xfrm>
                <a:off x="3198" y="2550"/>
                <a:ext cx="16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00" name="Line 396"/>
            <p:cNvSpPr>
              <a:spLocks noChangeShapeType="1"/>
            </p:cNvSpPr>
            <p:nvPr/>
          </p:nvSpPr>
          <p:spPr bwMode="auto">
            <a:xfrm flipH="1">
              <a:off x="4014" y="2431"/>
              <a:ext cx="0" cy="81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101" name="Group 397"/>
            <p:cNvGrpSpPr>
              <a:grpSpLocks/>
            </p:cNvGrpSpPr>
            <p:nvPr/>
          </p:nvGrpSpPr>
          <p:grpSpPr bwMode="auto">
            <a:xfrm>
              <a:off x="3423" y="2884"/>
              <a:ext cx="317" cy="183"/>
              <a:chOff x="2744" y="1841"/>
              <a:chExt cx="317" cy="183"/>
            </a:xfrm>
          </p:grpSpPr>
          <p:sp>
            <p:nvSpPr>
              <p:cNvPr id="457102" name="Text Box 398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103" name="Line 399"/>
              <p:cNvSpPr>
                <a:spLocks noChangeShapeType="1"/>
              </p:cNvSpPr>
              <p:nvPr/>
            </p:nvSpPr>
            <p:spPr bwMode="auto">
              <a:xfrm>
                <a:off x="2772" y="1878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104" name="Group 400"/>
            <p:cNvGrpSpPr>
              <a:grpSpLocks/>
            </p:cNvGrpSpPr>
            <p:nvPr/>
          </p:nvGrpSpPr>
          <p:grpSpPr bwMode="auto">
            <a:xfrm>
              <a:off x="3423" y="3474"/>
              <a:ext cx="317" cy="183"/>
              <a:chOff x="2744" y="1841"/>
              <a:chExt cx="317" cy="183"/>
            </a:xfrm>
          </p:grpSpPr>
          <p:sp>
            <p:nvSpPr>
              <p:cNvPr id="457105" name="Text Box 401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7106" name="Line 402"/>
              <p:cNvSpPr>
                <a:spLocks noChangeShapeType="1"/>
              </p:cNvSpPr>
              <p:nvPr/>
            </p:nvSpPr>
            <p:spPr bwMode="auto">
              <a:xfrm>
                <a:off x="2778" y="1878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07" name="Line 403"/>
            <p:cNvSpPr>
              <a:spLocks noChangeShapeType="1"/>
            </p:cNvSpPr>
            <p:nvPr/>
          </p:nvSpPr>
          <p:spPr bwMode="auto">
            <a:xfrm>
              <a:off x="4014" y="3249"/>
              <a:ext cx="49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111" name="Group 407"/>
            <p:cNvGrpSpPr>
              <a:grpSpLocks/>
            </p:cNvGrpSpPr>
            <p:nvPr/>
          </p:nvGrpSpPr>
          <p:grpSpPr bwMode="auto">
            <a:xfrm>
              <a:off x="3152" y="3067"/>
              <a:ext cx="589" cy="182"/>
              <a:chOff x="2200" y="3702"/>
              <a:chExt cx="589" cy="182"/>
            </a:xfrm>
          </p:grpSpPr>
          <p:sp>
            <p:nvSpPr>
              <p:cNvPr id="457112" name="Text Box 408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113" name="Line 409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114" name="Line 410"/>
              <p:cNvSpPr>
                <a:spLocks noChangeShapeType="1"/>
              </p:cNvSpPr>
              <p:nvPr/>
            </p:nvSpPr>
            <p:spPr bwMode="auto">
              <a:xfrm>
                <a:off x="2551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17" name="Line 413"/>
            <p:cNvSpPr>
              <a:spLocks noChangeShapeType="1"/>
            </p:cNvSpPr>
            <p:nvPr/>
          </p:nvSpPr>
          <p:spPr bwMode="auto">
            <a:xfrm flipV="1">
              <a:off x="5148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18" name="Line 414"/>
            <p:cNvSpPr>
              <a:spLocks noChangeShapeType="1"/>
            </p:cNvSpPr>
            <p:nvPr/>
          </p:nvSpPr>
          <p:spPr bwMode="auto">
            <a:xfrm>
              <a:off x="3742" y="3113"/>
              <a:ext cx="1406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19" name="Line 415"/>
            <p:cNvSpPr>
              <a:spLocks noChangeShapeType="1"/>
            </p:cNvSpPr>
            <p:nvPr/>
          </p:nvSpPr>
          <p:spPr bwMode="auto">
            <a:xfrm flipV="1">
              <a:off x="5012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0" name="Line 416"/>
            <p:cNvSpPr>
              <a:spLocks noChangeShapeType="1"/>
            </p:cNvSpPr>
            <p:nvPr/>
          </p:nvSpPr>
          <p:spPr bwMode="auto">
            <a:xfrm flipV="1">
              <a:off x="4876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1" name="Line 417"/>
            <p:cNvSpPr>
              <a:spLocks noChangeShapeType="1"/>
            </p:cNvSpPr>
            <p:nvPr/>
          </p:nvSpPr>
          <p:spPr bwMode="auto">
            <a:xfrm flipV="1">
              <a:off x="4740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2" name="Line 418"/>
            <p:cNvSpPr>
              <a:spLocks noChangeShapeType="1"/>
            </p:cNvSpPr>
            <p:nvPr/>
          </p:nvSpPr>
          <p:spPr bwMode="auto">
            <a:xfrm flipV="1">
              <a:off x="3742" y="2840"/>
              <a:ext cx="77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116013" y="1798637"/>
            <a:ext cx="2303462" cy="1630363"/>
            <a:chOff x="1116013" y="1643050"/>
            <a:chExt cx="2303462" cy="1630363"/>
          </a:xfrm>
        </p:grpSpPr>
        <p:sp>
          <p:nvSpPr>
            <p:cNvPr id="99" name="Text Box 110"/>
            <p:cNvSpPr txBox="1">
              <a:spLocks noChangeArrowheads="1"/>
            </p:cNvSpPr>
            <p:nvPr/>
          </p:nvSpPr>
          <p:spPr bwMode="auto">
            <a:xfrm>
              <a:off x="1116013" y="1643050"/>
              <a:ext cx="1873250" cy="163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Intel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80486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 CPU</a:t>
              </a:r>
            </a:p>
          </p:txBody>
        </p:sp>
        <p:sp>
          <p:nvSpPr>
            <p:cNvPr id="100" name="Text Box 111"/>
            <p:cNvSpPr txBox="1">
              <a:spLocks noChangeArrowheads="1"/>
            </p:cNvSpPr>
            <p:nvPr/>
          </p:nvSpPr>
          <p:spPr bwMode="auto">
            <a:xfrm>
              <a:off x="2162175" y="2204807"/>
              <a:ext cx="792162" cy="2304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rgbClr val="C00000"/>
                  </a:solidFill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1" name="Text Box 112"/>
            <p:cNvSpPr txBox="1">
              <a:spLocks noChangeArrowheads="1"/>
            </p:cNvSpPr>
            <p:nvPr/>
          </p:nvSpPr>
          <p:spPr bwMode="auto">
            <a:xfrm>
              <a:off x="2090738" y="1643050"/>
              <a:ext cx="8651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00000"/>
                  </a:solidFill>
                  <a:latin typeface="宋体" pitchFamily="2" charset="-122"/>
                </a:rPr>
                <a:t>2</a:t>
              </a:r>
            </a:p>
          </p:txBody>
        </p:sp>
        <p:grpSp>
          <p:nvGrpSpPr>
            <p:cNvPr id="102" name="Group 113"/>
            <p:cNvGrpSpPr>
              <a:grpSpLocks/>
            </p:cNvGrpSpPr>
            <p:nvPr/>
          </p:nvGrpSpPr>
          <p:grpSpPr bwMode="auto">
            <a:xfrm>
              <a:off x="2411413" y="2770175"/>
              <a:ext cx="576262" cy="214312"/>
              <a:chOff x="2154" y="2689"/>
              <a:chExt cx="363" cy="135"/>
            </a:xfrm>
          </p:grpSpPr>
          <p:sp>
            <p:nvSpPr>
              <p:cNvPr id="125" name="Text Box 114"/>
              <p:cNvSpPr txBox="1">
                <a:spLocks noChangeArrowheads="1"/>
              </p:cNvSpPr>
              <p:nvPr/>
            </p:nvSpPr>
            <p:spPr bwMode="auto">
              <a:xfrm>
                <a:off x="2154" y="2689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M/IO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26" name="Line 115"/>
              <p:cNvSpPr>
                <a:spLocks noChangeShapeType="1"/>
              </p:cNvSpPr>
              <p:nvPr/>
            </p:nvSpPr>
            <p:spPr bwMode="auto">
              <a:xfrm flipV="1">
                <a:off x="2352" y="2697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" name="Line 116"/>
            <p:cNvSpPr>
              <a:spLocks noChangeShapeType="1"/>
            </p:cNvSpPr>
            <p:nvPr/>
          </p:nvSpPr>
          <p:spPr bwMode="auto">
            <a:xfrm>
              <a:off x="2987675" y="1785925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>
              <a:off x="2987675" y="2363130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8"/>
            <p:cNvSpPr>
              <a:spLocks noChangeShapeType="1"/>
            </p:cNvSpPr>
            <p:nvPr/>
          </p:nvSpPr>
          <p:spPr bwMode="auto">
            <a:xfrm>
              <a:off x="2987675" y="2913075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9"/>
            <p:cNvSpPr>
              <a:spLocks noChangeShapeType="1"/>
            </p:cNvSpPr>
            <p:nvPr/>
          </p:nvSpPr>
          <p:spPr bwMode="auto">
            <a:xfrm>
              <a:off x="2987675" y="3155689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20"/>
            <p:cNvSpPr>
              <a:spLocks noChangeShapeType="1"/>
            </p:cNvSpPr>
            <p:nvPr/>
          </p:nvSpPr>
          <p:spPr bwMode="auto">
            <a:xfrm>
              <a:off x="2987675" y="262573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" name="Group 121"/>
            <p:cNvGrpSpPr>
              <a:grpSpLocks/>
            </p:cNvGrpSpPr>
            <p:nvPr/>
          </p:nvGrpSpPr>
          <p:grpSpPr bwMode="auto">
            <a:xfrm>
              <a:off x="2527300" y="3011476"/>
              <a:ext cx="431800" cy="215900"/>
              <a:chOff x="385" y="2931"/>
              <a:chExt cx="272" cy="136"/>
            </a:xfrm>
          </p:grpSpPr>
          <p:sp>
            <p:nvSpPr>
              <p:cNvPr id="122" name="Text Box 122"/>
              <p:cNvSpPr txBox="1">
                <a:spLocks noChangeArrowheads="1"/>
              </p:cNvSpPr>
              <p:nvPr/>
            </p:nvSpPr>
            <p:spPr bwMode="auto">
              <a:xfrm>
                <a:off x="385" y="2931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W/R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23" name="Line 123"/>
              <p:cNvSpPr>
                <a:spLocks noChangeShapeType="1"/>
              </p:cNvSpPr>
              <p:nvPr/>
            </p:nvSpPr>
            <p:spPr bwMode="auto">
              <a:xfrm flipV="1">
                <a:off x="558" y="2943"/>
                <a:ext cx="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9" name="Group 124"/>
            <p:cNvGrpSpPr>
              <a:grpSpLocks/>
            </p:cNvGrpSpPr>
            <p:nvPr/>
          </p:nvGrpSpPr>
          <p:grpSpPr bwMode="auto">
            <a:xfrm>
              <a:off x="2555875" y="2506650"/>
              <a:ext cx="431800" cy="215900"/>
              <a:chOff x="4377" y="783"/>
              <a:chExt cx="272" cy="136"/>
            </a:xfrm>
          </p:grpSpPr>
          <p:sp>
            <p:nvSpPr>
              <p:cNvPr id="120" name="Text Box 125"/>
              <p:cNvSpPr txBox="1">
                <a:spLocks noChangeArrowheads="1"/>
              </p:cNvSpPr>
              <p:nvPr/>
            </p:nvSpPr>
            <p:spPr bwMode="auto">
              <a:xfrm>
                <a:off x="4377" y="783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ADS</a:t>
                </a:r>
              </a:p>
            </p:txBody>
          </p:sp>
          <p:sp>
            <p:nvSpPr>
              <p:cNvPr id="121" name="Line 126"/>
              <p:cNvSpPr>
                <a:spLocks noChangeShapeType="1"/>
              </p:cNvSpPr>
              <p:nvPr/>
            </p:nvSpPr>
            <p:spPr bwMode="auto">
              <a:xfrm>
                <a:off x="4401" y="792"/>
                <a:ext cx="2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Group 127"/>
            <p:cNvGrpSpPr>
              <a:grpSpLocks/>
            </p:cNvGrpSpPr>
            <p:nvPr/>
          </p:nvGrpSpPr>
          <p:grpSpPr bwMode="auto">
            <a:xfrm>
              <a:off x="2052638" y="1930387"/>
              <a:ext cx="935037" cy="288925"/>
              <a:chOff x="2200" y="3702"/>
              <a:chExt cx="589" cy="182"/>
            </a:xfrm>
          </p:grpSpPr>
          <p:sp>
            <p:nvSpPr>
              <p:cNvPr id="117" name="Text Box 128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C00000"/>
                    </a:solidFill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 dirty="0">
                    <a:solidFill>
                      <a:srgbClr val="C00000"/>
                    </a:solidFill>
                    <a:latin typeface="宋体" pitchFamily="2" charset="-122"/>
                  </a:rPr>
                  <a:t>3</a:t>
                </a:r>
                <a:r>
                  <a:rPr lang="zh-CN" altLang="en-US" sz="1800" b="1" u="none" dirty="0">
                    <a:solidFill>
                      <a:srgbClr val="C00000"/>
                    </a:solidFill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solidFill>
                      <a:srgbClr val="C00000"/>
                    </a:solidFill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 dirty="0">
                    <a:solidFill>
                      <a:srgbClr val="C00000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18" name="Line 129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130"/>
              <p:cNvSpPr>
                <a:spLocks noChangeShapeType="1"/>
              </p:cNvSpPr>
              <p:nvPr/>
            </p:nvSpPr>
            <p:spPr bwMode="auto">
              <a:xfrm>
                <a:off x="2560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1" name="Line 131"/>
            <p:cNvSpPr>
              <a:spLocks noChangeShapeType="1"/>
            </p:cNvSpPr>
            <p:nvPr/>
          </p:nvSpPr>
          <p:spPr bwMode="auto">
            <a:xfrm>
              <a:off x="2987675" y="2074850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5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0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BC1B-969B-43BB-8BE4-C288F023884C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79388" y="3298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、双端口存储器       </a:t>
            </a:r>
            <a:r>
              <a:rPr lang="en-US" altLang="zh-CN" sz="2000" b="1" u="none" dirty="0">
                <a:latin typeface="宋体" pitchFamily="2" charset="-122"/>
              </a:rPr>
              <a:t>--</a:t>
            </a:r>
            <a:r>
              <a:rPr lang="zh-CN" altLang="en-US" sz="2000" b="1" u="none" dirty="0">
                <a:latin typeface="宋体" pitchFamily="2" charset="-122"/>
              </a:rPr>
              <a:t>优化方法</a:t>
            </a:r>
            <a:r>
              <a:rPr lang="en-US" altLang="zh-CN" sz="2000" b="1" u="none" dirty="0">
                <a:latin typeface="宋体" pitchFamily="2" charset="-122"/>
              </a:rPr>
              <a:t>2(</a:t>
            </a:r>
            <a:r>
              <a:rPr lang="zh-CN" altLang="en-US" sz="2000" b="1" u="none" dirty="0">
                <a:latin typeface="宋体" pitchFamily="2" charset="-122"/>
              </a:rPr>
              <a:t>并行处理</a:t>
            </a:r>
            <a:r>
              <a:rPr lang="en-US" altLang="zh-CN" sz="2000" b="1" u="none" dirty="0">
                <a:latin typeface="宋体" pitchFamily="2" charset="-122"/>
              </a:rPr>
              <a:t>[</a:t>
            </a:r>
            <a:r>
              <a:rPr lang="zh-CN" altLang="en-US" sz="2000" b="1" u="none" dirty="0">
                <a:latin typeface="宋体" pitchFamily="2" charset="-122"/>
              </a:rPr>
              <a:t>多个操作</a:t>
            </a:r>
            <a:r>
              <a:rPr lang="en-US" altLang="zh-CN" sz="2000" b="1" u="none" dirty="0">
                <a:latin typeface="宋体" pitchFamily="2" charset="-122"/>
              </a:rPr>
              <a:t>])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*优化原理：</a:t>
            </a:r>
            <a:r>
              <a:rPr lang="zh-CN" altLang="en-US" b="1" dirty="0">
                <a:latin typeface="宋体" pitchFamily="2" charset="-122"/>
              </a:rPr>
              <a:t>同时处理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个访问请求，即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T</a:t>
            </a:r>
            <a:r>
              <a:rPr lang="en-US" altLang="zh-CN" b="1" u="none" baseline="-16000" dirty="0">
                <a:solidFill>
                  <a:srgbClr val="990099"/>
                </a:solidFill>
                <a:latin typeface="宋体" pitchFamily="2" charset="-122"/>
              </a:rPr>
              <a:t>M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存储器结构：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92548" name="Text Box 36"/>
          <p:cNvSpPr txBox="1">
            <a:spLocks noChangeArrowheads="1"/>
          </p:cNvSpPr>
          <p:nvPr/>
        </p:nvSpPr>
        <p:spPr bwMode="auto">
          <a:xfrm>
            <a:off x="2411760" y="1261209"/>
            <a:ext cx="586784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增设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译码</a:t>
            </a:r>
            <a:r>
              <a:rPr lang="en-US" altLang="zh-CN" b="1" u="none" dirty="0">
                <a:latin typeface="宋体" pitchFamily="2" charset="-122"/>
              </a:rPr>
              <a:t>+I/O)</a:t>
            </a:r>
            <a:r>
              <a:rPr lang="zh-CN" altLang="en-US" b="1" u="none" dirty="0">
                <a:latin typeface="宋体" pitchFamily="2" charset="-122"/>
              </a:rPr>
              <a:t>电路、冲突判断逻辑电路</a:t>
            </a:r>
          </a:p>
        </p:txBody>
      </p:sp>
      <p:grpSp>
        <p:nvGrpSpPr>
          <p:cNvPr id="192578" name="Group 66"/>
          <p:cNvGrpSpPr>
            <a:grpSpLocks/>
          </p:cNvGrpSpPr>
          <p:nvPr/>
        </p:nvGrpSpPr>
        <p:grpSpPr bwMode="auto">
          <a:xfrm>
            <a:off x="1285875" y="1815108"/>
            <a:ext cx="7389813" cy="2592387"/>
            <a:chOff x="629" y="255"/>
            <a:chExt cx="4655" cy="1633"/>
          </a:xfrm>
        </p:grpSpPr>
        <p:sp>
          <p:nvSpPr>
            <p:cNvPr id="192618" name="Rectangle 106"/>
            <p:cNvSpPr>
              <a:spLocks noChangeArrowheads="1"/>
            </p:cNvSpPr>
            <p:nvPr/>
          </p:nvSpPr>
          <p:spPr bwMode="auto">
            <a:xfrm>
              <a:off x="1247" y="255"/>
              <a:ext cx="3402" cy="1633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79" name="Text Box 67"/>
            <p:cNvSpPr txBox="1">
              <a:spLocks noChangeArrowheads="1"/>
            </p:cNvSpPr>
            <p:nvPr/>
          </p:nvSpPr>
          <p:spPr bwMode="auto">
            <a:xfrm>
              <a:off x="2154" y="891"/>
              <a:ext cx="1588" cy="49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2K×8</a:t>
              </a: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SRAM</a:t>
              </a:r>
              <a:r>
                <a:rPr lang="zh-CN" altLang="en-US" sz="2000" b="1" u="none" dirty="0">
                  <a:latin typeface="宋体" pitchFamily="2" charset="-122"/>
                </a:rPr>
                <a:t>阵列</a:t>
              </a:r>
            </a:p>
          </p:txBody>
        </p:sp>
        <p:sp>
          <p:nvSpPr>
            <p:cNvPr id="192580" name="Text Box 68"/>
            <p:cNvSpPr txBox="1">
              <a:spLocks noChangeArrowheads="1"/>
            </p:cNvSpPr>
            <p:nvPr/>
          </p:nvSpPr>
          <p:spPr bwMode="auto">
            <a:xfrm>
              <a:off x="675" y="138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3L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0L</a:t>
              </a:r>
            </a:p>
          </p:txBody>
        </p:sp>
        <p:sp>
          <p:nvSpPr>
            <p:cNvPr id="192581" name="Line 69"/>
            <p:cNvSpPr>
              <a:spLocks noChangeShapeType="1"/>
            </p:cNvSpPr>
            <p:nvPr/>
          </p:nvSpPr>
          <p:spPr bwMode="auto">
            <a:xfrm flipV="1">
              <a:off x="1610" y="482"/>
              <a:ext cx="544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2" name="Line 70"/>
            <p:cNvSpPr>
              <a:spLocks noChangeShapeType="1"/>
            </p:cNvSpPr>
            <p:nvPr/>
          </p:nvSpPr>
          <p:spPr bwMode="auto">
            <a:xfrm flipH="1" flipV="1">
              <a:off x="1111" y="346"/>
              <a:ext cx="17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3" name="Text Box 71"/>
            <p:cNvSpPr txBox="1">
              <a:spLocks noChangeArrowheads="1"/>
            </p:cNvSpPr>
            <p:nvPr/>
          </p:nvSpPr>
          <p:spPr bwMode="auto">
            <a:xfrm>
              <a:off x="2154" y="1434"/>
              <a:ext cx="1588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判断逻辑</a:t>
              </a:r>
            </a:p>
          </p:txBody>
        </p:sp>
        <p:sp>
          <p:nvSpPr>
            <p:cNvPr id="192584" name="Text Box 72"/>
            <p:cNvSpPr txBox="1">
              <a:spLocks noChangeArrowheads="1"/>
            </p:cNvSpPr>
            <p:nvPr/>
          </p:nvSpPr>
          <p:spPr bwMode="auto">
            <a:xfrm>
              <a:off x="702" y="255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7L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0L</a:t>
              </a:r>
            </a:p>
          </p:txBody>
        </p:sp>
        <p:grpSp>
          <p:nvGrpSpPr>
            <p:cNvPr id="192585" name="Group 73"/>
            <p:cNvGrpSpPr>
              <a:grpSpLocks/>
            </p:cNvGrpSpPr>
            <p:nvPr/>
          </p:nvGrpSpPr>
          <p:grpSpPr bwMode="auto">
            <a:xfrm>
              <a:off x="883" y="709"/>
              <a:ext cx="227" cy="181"/>
              <a:chOff x="883" y="754"/>
              <a:chExt cx="227" cy="181"/>
            </a:xfrm>
          </p:grpSpPr>
          <p:sp>
            <p:nvSpPr>
              <p:cNvPr id="192586" name="Text Box 74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587" name="Line 75"/>
              <p:cNvSpPr>
                <a:spLocks noChangeShapeType="1"/>
              </p:cNvSpPr>
              <p:nvPr/>
            </p:nvSpPr>
            <p:spPr bwMode="auto">
              <a:xfrm>
                <a:off x="890" y="781"/>
                <a:ext cx="15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588" name="Group 76"/>
            <p:cNvGrpSpPr>
              <a:grpSpLocks/>
            </p:cNvGrpSpPr>
            <p:nvPr/>
          </p:nvGrpSpPr>
          <p:grpSpPr bwMode="auto">
            <a:xfrm>
              <a:off x="733" y="1707"/>
              <a:ext cx="409" cy="181"/>
              <a:chOff x="733" y="1707"/>
              <a:chExt cx="409" cy="181"/>
            </a:xfrm>
          </p:grpSpPr>
          <p:sp>
            <p:nvSpPr>
              <p:cNvPr id="192589" name="Text Box 77"/>
              <p:cNvSpPr txBox="1">
                <a:spLocks noChangeArrowheads="1"/>
              </p:cNvSpPr>
              <p:nvPr/>
            </p:nvSpPr>
            <p:spPr bwMode="auto">
              <a:xfrm>
                <a:off x="733" y="1707"/>
                <a:ext cx="409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BUSY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590" name="Line 78"/>
              <p:cNvSpPr>
                <a:spLocks noChangeShapeType="1"/>
              </p:cNvSpPr>
              <p:nvPr/>
            </p:nvSpPr>
            <p:spPr bwMode="auto">
              <a:xfrm>
                <a:off x="763" y="1735"/>
                <a:ext cx="3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591" name="Text Box 79"/>
            <p:cNvSpPr txBox="1">
              <a:spLocks noChangeArrowheads="1"/>
            </p:cNvSpPr>
            <p:nvPr/>
          </p:nvSpPr>
          <p:spPr bwMode="auto">
            <a:xfrm>
              <a:off x="2154" y="572"/>
              <a:ext cx="590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92592" name="Text Box 80"/>
            <p:cNvSpPr txBox="1">
              <a:spLocks noChangeArrowheads="1"/>
            </p:cNvSpPr>
            <p:nvPr/>
          </p:nvSpPr>
          <p:spPr bwMode="auto">
            <a:xfrm>
              <a:off x="2154" y="391"/>
              <a:ext cx="59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列选择</a:t>
              </a:r>
            </a:p>
          </p:txBody>
        </p:sp>
        <p:sp>
          <p:nvSpPr>
            <p:cNvPr id="192593" name="Text Box 81"/>
            <p:cNvSpPr txBox="1">
              <a:spLocks noChangeArrowheads="1"/>
            </p:cNvSpPr>
            <p:nvPr/>
          </p:nvSpPr>
          <p:spPr bwMode="auto">
            <a:xfrm>
              <a:off x="1746" y="890"/>
              <a:ext cx="227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行选择</a:t>
              </a:r>
            </a:p>
          </p:txBody>
        </p:sp>
        <p:sp>
          <p:nvSpPr>
            <p:cNvPr id="192594" name="Line 82"/>
            <p:cNvSpPr>
              <a:spLocks noChangeShapeType="1"/>
            </p:cNvSpPr>
            <p:nvPr/>
          </p:nvSpPr>
          <p:spPr bwMode="auto">
            <a:xfrm>
              <a:off x="1973" y="93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5" name="Line 83"/>
            <p:cNvSpPr>
              <a:spLocks noChangeShapeType="1"/>
            </p:cNvSpPr>
            <p:nvPr/>
          </p:nvSpPr>
          <p:spPr bwMode="auto">
            <a:xfrm>
              <a:off x="1973" y="13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6" name="Text Box 84"/>
            <p:cNvSpPr txBox="1">
              <a:spLocks noChangeArrowheads="1"/>
            </p:cNvSpPr>
            <p:nvPr/>
          </p:nvSpPr>
          <p:spPr bwMode="auto">
            <a:xfrm>
              <a:off x="629" y="1072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10L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4L</a:t>
              </a:r>
            </a:p>
          </p:txBody>
        </p:sp>
        <p:sp>
          <p:nvSpPr>
            <p:cNvPr id="192597" name="Line 85"/>
            <p:cNvSpPr>
              <a:spLocks noChangeShapeType="1"/>
            </p:cNvSpPr>
            <p:nvPr/>
          </p:nvSpPr>
          <p:spPr bwMode="auto">
            <a:xfrm>
              <a:off x="1111" y="1162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8" name="Line 86"/>
            <p:cNvSpPr>
              <a:spLocks noChangeShapeType="1"/>
            </p:cNvSpPr>
            <p:nvPr/>
          </p:nvSpPr>
          <p:spPr bwMode="auto">
            <a:xfrm>
              <a:off x="1111" y="1480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9" name="Line 87"/>
            <p:cNvSpPr>
              <a:spLocks noChangeShapeType="1"/>
            </p:cNvSpPr>
            <p:nvPr/>
          </p:nvSpPr>
          <p:spPr bwMode="auto">
            <a:xfrm flipV="1">
              <a:off x="1111" y="799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0" name="Line 88"/>
            <p:cNvSpPr>
              <a:spLocks noChangeShapeType="1"/>
            </p:cNvSpPr>
            <p:nvPr/>
          </p:nvSpPr>
          <p:spPr bwMode="auto">
            <a:xfrm>
              <a:off x="1337" y="618"/>
              <a:ext cx="1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1" name="Line 89"/>
            <p:cNvSpPr>
              <a:spLocks noChangeShapeType="1"/>
            </p:cNvSpPr>
            <p:nvPr/>
          </p:nvSpPr>
          <p:spPr bwMode="auto">
            <a:xfrm flipV="1">
              <a:off x="1519" y="709"/>
              <a:ext cx="0" cy="10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2" name="Line 90"/>
            <p:cNvSpPr>
              <a:spLocks noChangeShapeType="1"/>
            </p:cNvSpPr>
            <p:nvPr/>
          </p:nvSpPr>
          <p:spPr bwMode="auto">
            <a:xfrm flipH="1" flipV="1">
              <a:off x="1610" y="482"/>
              <a:ext cx="0" cy="99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3" name="Line 91"/>
            <p:cNvSpPr>
              <a:spLocks noChangeShapeType="1"/>
            </p:cNvSpPr>
            <p:nvPr/>
          </p:nvSpPr>
          <p:spPr bwMode="auto">
            <a:xfrm>
              <a:off x="1429" y="1570"/>
              <a:ext cx="7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4" name="Line 92"/>
            <p:cNvSpPr>
              <a:spLocks noChangeShapeType="1"/>
            </p:cNvSpPr>
            <p:nvPr/>
          </p:nvSpPr>
          <p:spPr bwMode="auto">
            <a:xfrm flipH="1">
              <a:off x="1111" y="1797"/>
              <a:ext cx="131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5" name="Line 93"/>
            <p:cNvSpPr>
              <a:spLocks noChangeShapeType="1"/>
            </p:cNvSpPr>
            <p:nvPr/>
          </p:nvSpPr>
          <p:spPr bwMode="auto">
            <a:xfrm flipV="1">
              <a:off x="1111" y="618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6" name="Line 94"/>
            <p:cNvSpPr>
              <a:spLocks noChangeShapeType="1"/>
            </p:cNvSpPr>
            <p:nvPr/>
          </p:nvSpPr>
          <p:spPr bwMode="auto">
            <a:xfrm flipV="1">
              <a:off x="1519" y="708"/>
              <a:ext cx="635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7" name="Text Box 95"/>
            <p:cNvSpPr txBox="1">
              <a:spLocks noChangeArrowheads="1"/>
            </p:cNvSpPr>
            <p:nvPr/>
          </p:nvSpPr>
          <p:spPr bwMode="auto">
            <a:xfrm>
              <a:off x="3152" y="571"/>
              <a:ext cx="590" cy="27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92608" name="Text Box 96"/>
            <p:cNvSpPr txBox="1">
              <a:spLocks noChangeArrowheads="1"/>
            </p:cNvSpPr>
            <p:nvPr/>
          </p:nvSpPr>
          <p:spPr bwMode="auto">
            <a:xfrm>
              <a:off x="3152" y="391"/>
              <a:ext cx="590" cy="18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列选择</a:t>
              </a:r>
            </a:p>
          </p:txBody>
        </p:sp>
        <p:sp>
          <p:nvSpPr>
            <p:cNvPr id="192609" name="Text Box 97"/>
            <p:cNvSpPr txBox="1">
              <a:spLocks noChangeArrowheads="1"/>
            </p:cNvSpPr>
            <p:nvPr/>
          </p:nvSpPr>
          <p:spPr bwMode="auto">
            <a:xfrm>
              <a:off x="3924" y="890"/>
              <a:ext cx="227" cy="49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行选择</a:t>
              </a:r>
            </a:p>
          </p:txBody>
        </p:sp>
        <p:sp>
          <p:nvSpPr>
            <p:cNvPr id="192610" name="Line 98"/>
            <p:cNvSpPr>
              <a:spLocks noChangeShapeType="1"/>
            </p:cNvSpPr>
            <p:nvPr/>
          </p:nvSpPr>
          <p:spPr bwMode="auto">
            <a:xfrm flipH="1">
              <a:off x="3742" y="93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1" name="Line 99"/>
            <p:cNvSpPr>
              <a:spLocks noChangeShapeType="1"/>
            </p:cNvSpPr>
            <p:nvPr/>
          </p:nvSpPr>
          <p:spPr bwMode="auto">
            <a:xfrm flipH="1">
              <a:off x="3743" y="13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2" name="Line 100"/>
            <p:cNvSpPr>
              <a:spLocks noChangeShapeType="1"/>
            </p:cNvSpPr>
            <p:nvPr/>
          </p:nvSpPr>
          <p:spPr bwMode="auto">
            <a:xfrm flipH="1">
              <a:off x="4150" y="1162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3" name="Line 101"/>
            <p:cNvSpPr>
              <a:spLocks noChangeShapeType="1"/>
            </p:cNvSpPr>
            <p:nvPr/>
          </p:nvSpPr>
          <p:spPr bwMode="auto">
            <a:xfrm>
              <a:off x="3426" y="1797"/>
              <a:ext cx="135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4" name="Line 102"/>
            <p:cNvSpPr>
              <a:spLocks noChangeShapeType="1"/>
            </p:cNvSpPr>
            <p:nvPr/>
          </p:nvSpPr>
          <p:spPr bwMode="auto">
            <a:xfrm flipH="1" flipV="1">
              <a:off x="3742" y="618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5" name="Line 103"/>
            <p:cNvSpPr>
              <a:spLocks noChangeShapeType="1"/>
            </p:cNvSpPr>
            <p:nvPr/>
          </p:nvSpPr>
          <p:spPr bwMode="auto">
            <a:xfrm flipH="1">
              <a:off x="3742" y="482"/>
              <a:ext cx="544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6" name="Line 104"/>
            <p:cNvSpPr>
              <a:spLocks noChangeShapeType="1"/>
            </p:cNvSpPr>
            <p:nvPr/>
          </p:nvSpPr>
          <p:spPr bwMode="auto">
            <a:xfrm flipH="1">
              <a:off x="3742" y="1480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7" name="Line 105"/>
            <p:cNvSpPr>
              <a:spLocks noChangeShapeType="1"/>
            </p:cNvSpPr>
            <p:nvPr/>
          </p:nvSpPr>
          <p:spPr bwMode="auto">
            <a:xfrm flipV="1">
              <a:off x="3016" y="346"/>
              <a:ext cx="17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9" name="AutoShape 107"/>
            <p:cNvSpPr>
              <a:spLocks noChangeArrowheads="1"/>
            </p:cNvSpPr>
            <p:nvPr/>
          </p:nvSpPr>
          <p:spPr bwMode="auto">
            <a:xfrm rot="10800000">
              <a:off x="2744" y="708"/>
              <a:ext cx="408" cy="182"/>
            </a:xfrm>
            <a:custGeom>
              <a:avLst/>
              <a:gdLst>
                <a:gd name="G0" fmla="+- 6480 0 0"/>
                <a:gd name="G1" fmla="+- 8894 0 0"/>
                <a:gd name="G2" fmla="+- 6171 0 0"/>
                <a:gd name="G3" fmla="+- 21600 0 6480"/>
                <a:gd name="G4" fmla="+- 21600 0 8894"/>
                <a:gd name="G5" fmla="*/ G0 21600 G3"/>
                <a:gd name="G6" fmla="*/ G1 21600 G3"/>
                <a:gd name="G7" fmla="*/ G2 G3 21600"/>
                <a:gd name="G8" fmla="*/ 10800 21600 G3"/>
                <a:gd name="G9" fmla="*/ G4 21600 G3"/>
                <a:gd name="G10" fmla="+- 21600 0 G7"/>
                <a:gd name="G11" fmla="+- G5 0 G8"/>
                <a:gd name="G12" fmla="+- G6 0 G8"/>
                <a:gd name="G13" fmla="*/ G12 G7 G11"/>
                <a:gd name="G14" fmla="+- 21600 0 G13"/>
                <a:gd name="G15" fmla="+- G0 0 10800"/>
                <a:gd name="G16" fmla="+- G1 0 10800"/>
                <a:gd name="G17" fmla="*/ G2 G16 G15"/>
                <a:gd name="T0" fmla="*/ 10800 w 21600"/>
                <a:gd name="T1" fmla="*/ 0 h 21600"/>
                <a:gd name="T2" fmla="*/ 0 w 21600"/>
                <a:gd name="T3" fmla="*/ 15429 h 21600"/>
                <a:gd name="T4" fmla="*/ 10800 w 21600"/>
                <a:gd name="T5" fmla="*/ 18151 h 21600"/>
                <a:gd name="T6" fmla="*/ 21600 w 21600"/>
                <a:gd name="T7" fmla="*/ 1542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13 w 21600"/>
                <a:gd name="T13" fmla="*/ G6 h 21600"/>
                <a:gd name="T14" fmla="*/ G14 w 21600"/>
                <a:gd name="T15" fmla="*/ G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00" y="0"/>
                  </a:moveTo>
                  <a:lnTo>
                    <a:pt x="6480" y="6171"/>
                  </a:lnTo>
                  <a:lnTo>
                    <a:pt x="8894" y="6171"/>
                  </a:lnTo>
                  <a:lnTo>
                    <a:pt x="8894" y="12706"/>
                  </a:lnTo>
                  <a:lnTo>
                    <a:pt x="4320" y="12706"/>
                  </a:lnTo>
                  <a:lnTo>
                    <a:pt x="4320" y="9257"/>
                  </a:lnTo>
                  <a:lnTo>
                    <a:pt x="0" y="15429"/>
                  </a:lnTo>
                  <a:lnTo>
                    <a:pt x="4320" y="21600"/>
                  </a:lnTo>
                  <a:lnTo>
                    <a:pt x="4320" y="18151"/>
                  </a:lnTo>
                  <a:lnTo>
                    <a:pt x="17280" y="18151"/>
                  </a:lnTo>
                  <a:lnTo>
                    <a:pt x="17280" y="21600"/>
                  </a:lnTo>
                  <a:lnTo>
                    <a:pt x="21600" y="15429"/>
                  </a:lnTo>
                  <a:lnTo>
                    <a:pt x="17280" y="9257"/>
                  </a:lnTo>
                  <a:lnTo>
                    <a:pt x="17280" y="12706"/>
                  </a:lnTo>
                  <a:lnTo>
                    <a:pt x="12706" y="12706"/>
                  </a:lnTo>
                  <a:lnTo>
                    <a:pt x="12706" y="6171"/>
                  </a:lnTo>
                  <a:lnTo>
                    <a:pt x="15120" y="617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620" name="Line 108"/>
            <p:cNvSpPr>
              <a:spLocks noChangeShapeType="1"/>
            </p:cNvSpPr>
            <p:nvPr/>
          </p:nvSpPr>
          <p:spPr bwMode="auto">
            <a:xfrm flipH="1" flipV="1">
              <a:off x="2744" y="618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1" name="Line 109"/>
            <p:cNvSpPr>
              <a:spLocks noChangeShapeType="1"/>
            </p:cNvSpPr>
            <p:nvPr/>
          </p:nvSpPr>
          <p:spPr bwMode="auto">
            <a:xfrm flipH="1" flipV="1">
              <a:off x="2880" y="346"/>
              <a:ext cx="0" cy="2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2" name="Line 110"/>
            <p:cNvSpPr>
              <a:spLocks noChangeShapeType="1"/>
            </p:cNvSpPr>
            <p:nvPr/>
          </p:nvSpPr>
          <p:spPr bwMode="auto">
            <a:xfrm flipV="1">
              <a:off x="3016" y="618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3" name="Line 111"/>
            <p:cNvSpPr>
              <a:spLocks noChangeShapeType="1"/>
            </p:cNvSpPr>
            <p:nvPr/>
          </p:nvSpPr>
          <p:spPr bwMode="auto">
            <a:xfrm flipH="1" flipV="1">
              <a:off x="3016" y="346"/>
              <a:ext cx="0" cy="2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4" name="Line 112"/>
            <p:cNvSpPr>
              <a:spLocks noChangeShapeType="1"/>
            </p:cNvSpPr>
            <p:nvPr/>
          </p:nvSpPr>
          <p:spPr bwMode="auto">
            <a:xfrm>
              <a:off x="1429" y="799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5" name="Line 113"/>
            <p:cNvSpPr>
              <a:spLocks noChangeShapeType="1"/>
            </p:cNvSpPr>
            <p:nvPr/>
          </p:nvSpPr>
          <p:spPr bwMode="auto">
            <a:xfrm flipV="1">
              <a:off x="1338" y="1661"/>
              <a:ext cx="8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6" name="Line 114"/>
            <p:cNvSpPr>
              <a:spLocks noChangeShapeType="1"/>
            </p:cNvSpPr>
            <p:nvPr/>
          </p:nvSpPr>
          <p:spPr bwMode="auto">
            <a:xfrm>
              <a:off x="2426" y="1706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2627" name="Group 115"/>
            <p:cNvGrpSpPr>
              <a:grpSpLocks/>
            </p:cNvGrpSpPr>
            <p:nvPr/>
          </p:nvGrpSpPr>
          <p:grpSpPr bwMode="auto">
            <a:xfrm>
              <a:off x="884" y="528"/>
              <a:ext cx="227" cy="181"/>
              <a:chOff x="883" y="754"/>
              <a:chExt cx="227" cy="181"/>
            </a:xfrm>
          </p:grpSpPr>
          <p:sp>
            <p:nvSpPr>
              <p:cNvPr id="192628" name="Text Box 116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629" name="Line 117"/>
              <p:cNvSpPr>
                <a:spLocks noChangeShapeType="1"/>
              </p:cNvSpPr>
              <p:nvPr/>
            </p:nvSpPr>
            <p:spPr bwMode="auto">
              <a:xfrm>
                <a:off x="890" y="780"/>
                <a:ext cx="15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30" name="Line 118"/>
            <p:cNvSpPr>
              <a:spLocks noChangeShapeType="1"/>
            </p:cNvSpPr>
            <p:nvPr/>
          </p:nvSpPr>
          <p:spPr bwMode="auto">
            <a:xfrm>
              <a:off x="3424" y="1706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1" name="Text Box 119"/>
            <p:cNvSpPr txBox="1">
              <a:spLocks noChangeArrowheads="1"/>
            </p:cNvSpPr>
            <p:nvPr/>
          </p:nvSpPr>
          <p:spPr bwMode="auto">
            <a:xfrm>
              <a:off x="3788" y="981"/>
              <a:ext cx="181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/>
                <a:t>……</a:t>
              </a:r>
              <a:endParaRPr lang="en-US" altLang="zh-CN" sz="1800" b="1" u="none" baseline="-20000"/>
            </a:p>
          </p:txBody>
        </p:sp>
        <p:sp>
          <p:nvSpPr>
            <p:cNvPr id="192632" name="Line 120"/>
            <p:cNvSpPr>
              <a:spLocks noChangeShapeType="1"/>
            </p:cNvSpPr>
            <p:nvPr/>
          </p:nvSpPr>
          <p:spPr bwMode="auto">
            <a:xfrm flipH="1" flipV="1">
              <a:off x="4286" y="482"/>
              <a:ext cx="0" cy="99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3" name="Line 121"/>
            <p:cNvSpPr>
              <a:spLocks noChangeShapeType="1"/>
            </p:cNvSpPr>
            <p:nvPr/>
          </p:nvSpPr>
          <p:spPr bwMode="auto">
            <a:xfrm flipV="1">
              <a:off x="4377" y="710"/>
              <a:ext cx="0" cy="10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4" name="Line 122"/>
            <p:cNvSpPr>
              <a:spLocks noChangeShapeType="1"/>
            </p:cNvSpPr>
            <p:nvPr/>
          </p:nvSpPr>
          <p:spPr bwMode="auto">
            <a:xfrm flipH="1" flipV="1">
              <a:off x="3742" y="709"/>
              <a:ext cx="63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5" name="Line 123"/>
            <p:cNvSpPr>
              <a:spLocks noChangeShapeType="1"/>
            </p:cNvSpPr>
            <p:nvPr/>
          </p:nvSpPr>
          <p:spPr bwMode="auto">
            <a:xfrm flipH="1" flipV="1">
              <a:off x="3742" y="799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6" name="Line 124"/>
            <p:cNvSpPr>
              <a:spLocks noChangeShapeType="1"/>
            </p:cNvSpPr>
            <p:nvPr/>
          </p:nvSpPr>
          <p:spPr bwMode="auto">
            <a:xfrm>
              <a:off x="4558" y="618"/>
              <a:ext cx="1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7" name="Line 125"/>
            <p:cNvSpPr>
              <a:spLocks noChangeShapeType="1"/>
            </p:cNvSpPr>
            <p:nvPr/>
          </p:nvSpPr>
          <p:spPr bwMode="auto">
            <a:xfrm flipH="1">
              <a:off x="3742" y="1570"/>
              <a:ext cx="7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8" name="Line 126"/>
            <p:cNvSpPr>
              <a:spLocks noChangeShapeType="1"/>
            </p:cNvSpPr>
            <p:nvPr/>
          </p:nvSpPr>
          <p:spPr bwMode="auto">
            <a:xfrm>
              <a:off x="4468" y="799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9" name="Line 127"/>
            <p:cNvSpPr>
              <a:spLocks noChangeShapeType="1"/>
            </p:cNvSpPr>
            <p:nvPr/>
          </p:nvSpPr>
          <p:spPr bwMode="auto">
            <a:xfrm flipH="1" flipV="1">
              <a:off x="3742" y="1661"/>
              <a:ext cx="8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40" name="Text Box 128"/>
            <p:cNvSpPr txBox="1">
              <a:spLocks noChangeArrowheads="1"/>
            </p:cNvSpPr>
            <p:nvPr/>
          </p:nvSpPr>
          <p:spPr bwMode="auto">
            <a:xfrm>
              <a:off x="4785" y="138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3R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0R</a:t>
              </a:r>
            </a:p>
          </p:txBody>
        </p:sp>
        <p:sp>
          <p:nvSpPr>
            <p:cNvPr id="192641" name="Text Box 129"/>
            <p:cNvSpPr txBox="1">
              <a:spLocks noChangeArrowheads="1"/>
            </p:cNvSpPr>
            <p:nvPr/>
          </p:nvSpPr>
          <p:spPr bwMode="auto">
            <a:xfrm>
              <a:off x="4785" y="255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7R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0R</a:t>
              </a:r>
            </a:p>
          </p:txBody>
        </p:sp>
        <p:grpSp>
          <p:nvGrpSpPr>
            <p:cNvPr id="192642" name="Group 130"/>
            <p:cNvGrpSpPr>
              <a:grpSpLocks/>
            </p:cNvGrpSpPr>
            <p:nvPr/>
          </p:nvGrpSpPr>
          <p:grpSpPr bwMode="auto">
            <a:xfrm>
              <a:off x="4785" y="709"/>
              <a:ext cx="227" cy="181"/>
              <a:chOff x="883" y="754"/>
              <a:chExt cx="227" cy="181"/>
            </a:xfrm>
          </p:grpSpPr>
          <p:sp>
            <p:nvSpPr>
              <p:cNvPr id="192643" name="Text Box 131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44" name="Line 132"/>
              <p:cNvSpPr>
                <a:spLocks noChangeShapeType="1"/>
              </p:cNvSpPr>
              <p:nvPr/>
            </p:nvSpPr>
            <p:spPr bwMode="auto">
              <a:xfrm>
                <a:off x="890" y="781"/>
                <a:ext cx="15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645" name="Group 133"/>
            <p:cNvGrpSpPr>
              <a:grpSpLocks/>
            </p:cNvGrpSpPr>
            <p:nvPr/>
          </p:nvGrpSpPr>
          <p:grpSpPr bwMode="auto">
            <a:xfrm>
              <a:off x="4784" y="1707"/>
              <a:ext cx="409" cy="181"/>
              <a:chOff x="733" y="1707"/>
              <a:chExt cx="409" cy="181"/>
            </a:xfrm>
          </p:grpSpPr>
          <p:sp>
            <p:nvSpPr>
              <p:cNvPr id="192646" name="Text Box 134"/>
              <p:cNvSpPr txBox="1">
                <a:spLocks noChangeArrowheads="1"/>
              </p:cNvSpPr>
              <p:nvPr/>
            </p:nvSpPr>
            <p:spPr bwMode="auto">
              <a:xfrm>
                <a:off x="733" y="1707"/>
                <a:ext cx="409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BUSY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47" name="Line 135"/>
              <p:cNvSpPr>
                <a:spLocks noChangeShapeType="1"/>
              </p:cNvSpPr>
              <p:nvPr/>
            </p:nvSpPr>
            <p:spPr bwMode="auto">
              <a:xfrm>
                <a:off x="763" y="1735"/>
                <a:ext cx="3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48" name="Text Box 136"/>
            <p:cNvSpPr txBox="1">
              <a:spLocks noChangeArrowheads="1"/>
            </p:cNvSpPr>
            <p:nvPr/>
          </p:nvSpPr>
          <p:spPr bwMode="auto">
            <a:xfrm>
              <a:off x="4785" y="1072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10R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4R</a:t>
              </a:r>
            </a:p>
          </p:txBody>
        </p:sp>
        <p:grpSp>
          <p:nvGrpSpPr>
            <p:cNvPr id="192649" name="Group 137"/>
            <p:cNvGrpSpPr>
              <a:grpSpLocks/>
            </p:cNvGrpSpPr>
            <p:nvPr/>
          </p:nvGrpSpPr>
          <p:grpSpPr bwMode="auto">
            <a:xfrm>
              <a:off x="4785" y="527"/>
              <a:ext cx="227" cy="181"/>
              <a:chOff x="883" y="754"/>
              <a:chExt cx="227" cy="181"/>
            </a:xfrm>
          </p:grpSpPr>
          <p:sp>
            <p:nvSpPr>
              <p:cNvPr id="192650" name="Text Box 138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51" name="Line 139"/>
              <p:cNvSpPr>
                <a:spLocks noChangeShapeType="1"/>
              </p:cNvSpPr>
              <p:nvPr/>
            </p:nvSpPr>
            <p:spPr bwMode="auto">
              <a:xfrm>
                <a:off x="890" y="785"/>
                <a:ext cx="15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52" name="Text Box 140"/>
            <p:cNvSpPr txBox="1">
              <a:spLocks noChangeArrowheads="1"/>
            </p:cNvSpPr>
            <p:nvPr/>
          </p:nvSpPr>
          <p:spPr bwMode="auto">
            <a:xfrm>
              <a:off x="2018" y="981"/>
              <a:ext cx="181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/>
                <a:t>……</a:t>
              </a:r>
              <a:endParaRPr lang="en-US" altLang="zh-CN" sz="1800" b="1" u="none" baseline="-20000"/>
            </a:p>
          </p:txBody>
        </p:sp>
      </p:grpSp>
      <p:sp>
        <p:nvSpPr>
          <p:cNvPr id="192653" name="Text Box 141"/>
          <p:cNvSpPr txBox="1">
            <a:spLocks noChangeArrowheads="1"/>
          </p:cNvSpPr>
          <p:nvPr/>
        </p:nvSpPr>
        <p:spPr bwMode="auto">
          <a:xfrm>
            <a:off x="179388" y="4466494"/>
            <a:ext cx="37445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存储元连接方法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solidFill>
                <a:schemeClr val="accent2"/>
              </a:solidFill>
              <a:latin typeface="Times New Roman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冲突判断逻辑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92656" name="Text Box 144"/>
          <p:cNvSpPr txBox="1">
            <a:spLocks noChangeArrowheads="1"/>
          </p:cNvSpPr>
          <p:nvPr/>
        </p:nvSpPr>
        <p:spPr bwMode="auto">
          <a:xfrm>
            <a:off x="755453" y="5949280"/>
            <a:ext cx="4104579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3-2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P137—13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17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20</a:t>
            </a:r>
          </a:p>
        </p:txBody>
      </p:sp>
      <p:sp>
        <p:nvSpPr>
          <p:cNvPr id="9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8" name="Text Box 141"/>
          <p:cNvSpPr txBox="1">
            <a:spLocks noChangeArrowheads="1"/>
          </p:cNvSpPr>
          <p:nvPr/>
        </p:nvSpPr>
        <p:spPr bwMode="auto">
          <a:xfrm>
            <a:off x="3563764" y="4496111"/>
            <a:ext cx="3888556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个独立的</a:t>
            </a:r>
            <a:r>
              <a:rPr lang="zh-CN" altLang="en-US" b="1" u="none" dirty="0">
                <a:latin typeface="宋体" pitchFamily="2" charset="-122"/>
              </a:rPr>
              <a:t>行选线、数据线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3203723" y="4928159"/>
            <a:ext cx="5760889" cy="517065"/>
            <a:chOff x="179388" y="4508496"/>
            <a:chExt cx="5760889" cy="517065"/>
          </a:xfrm>
        </p:grpSpPr>
        <p:sp>
          <p:nvSpPr>
            <p:cNvPr id="90" name="Text Box 37"/>
            <p:cNvSpPr txBox="1">
              <a:spLocks noChangeArrowheads="1"/>
            </p:cNvSpPr>
            <p:nvPr/>
          </p:nvSpPr>
          <p:spPr bwMode="auto">
            <a:xfrm>
              <a:off x="179388" y="4508496"/>
              <a:ext cx="5760889" cy="517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A</a:t>
              </a:r>
              <a:r>
                <a:rPr lang="en-US" altLang="zh-CN" b="1" u="none" baseline="-16000" dirty="0">
                  <a:latin typeface="宋体" pitchFamily="2" charset="-122"/>
                </a:rPr>
                <a:t>L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>
                  <a:latin typeface="宋体" pitchFamily="2" charset="-122"/>
                </a:rPr>
                <a:t>A</a:t>
              </a:r>
              <a:r>
                <a:rPr lang="en-US" altLang="zh-CN" b="1" u="none" baseline="-16000" dirty="0">
                  <a:latin typeface="宋体" pitchFamily="2" charset="-122"/>
                </a:rPr>
                <a:t>R</a:t>
              </a:r>
              <a:r>
                <a:rPr lang="zh-CN" altLang="en-US" b="1" u="none" dirty="0">
                  <a:latin typeface="宋体" pitchFamily="2" charset="-122"/>
                </a:rPr>
                <a:t>时有冲突，使</a:t>
              </a:r>
              <a:r>
                <a:rPr lang="en-US" altLang="zh-CN" b="1" u="none" dirty="0">
                  <a:latin typeface="宋体" pitchFamily="2" charset="-122"/>
                </a:rPr>
                <a:t>BUSY</a:t>
              </a:r>
              <a:r>
                <a:rPr lang="en-US" altLang="zh-CN" b="1" u="none" baseline="-16000" dirty="0">
                  <a:latin typeface="宋体" pitchFamily="2" charset="-122"/>
                </a:rPr>
                <a:t>L</a:t>
              </a:r>
              <a:r>
                <a:rPr lang="zh-CN" altLang="en-US" b="1" u="none" dirty="0">
                  <a:latin typeface="宋体" pitchFamily="2" charset="-122"/>
                </a:rPr>
                <a:t>或</a:t>
              </a:r>
              <a:r>
                <a:rPr lang="en-US" altLang="zh-CN" b="1" u="none" dirty="0">
                  <a:latin typeface="宋体" pitchFamily="2" charset="-122"/>
                </a:rPr>
                <a:t>BUSY</a:t>
              </a:r>
              <a:r>
                <a:rPr lang="en-US" altLang="zh-CN" b="1" u="none" baseline="-16000" dirty="0">
                  <a:latin typeface="宋体" pitchFamily="2" charset="-122"/>
                </a:rPr>
                <a:t>R</a:t>
              </a:r>
              <a:r>
                <a:rPr lang="zh-CN" altLang="en-US" b="1" u="none" dirty="0">
                  <a:latin typeface="宋体" pitchFamily="2" charset="-122"/>
                </a:rPr>
                <a:t>有效</a:t>
              </a:r>
              <a:endParaRPr lang="zh-CN" altLang="en-US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2" name="Line 142"/>
            <p:cNvSpPr>
              <a:spLocks noChangeShapeType="1"/>
            </p:cNvSpPr>
            <p:nvPr/>
          </p:nvSpPr>
          <p:spPr bwMode="auto">
            <a:xfrm>
              <a:off x="2966053" y="4601636"/>
              <a:ext cx="64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42"/>
            <p:cNvSpPr>
              <a:spLocks noChangeShapeType="1"/>
            </p:cNvSpPr>
            <p:nvPr/>
          </p:nvSpPr>
          <p:spPr bwMode="auto">
            <a:xfrm>
              <a:off x="3970518" y="4605517"/>
              <a:ext cx="64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" name="Text Box 123"/>
          <p:cNvSpPr txBox="1">
            <a:spLocks noChangeArrowheads="1"/>
          </p:cNvSpPr>
          <p:nvPr/>
        </p:nvSpPr>
        <p:spPr bwMode="auto">
          <a:xfrm>
            <a:off x="179388" y="5445224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引子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优化方法</a:t>
            </a:r>
            <a:r>
              <a:rPr lang="en-US" altLang="zh-CN" b="1" u="none" dirty="0">
                <a:latin typeface="宋体" pitchFamily="2" charset="-122"/>
              </a:rPr>
              <a:t>3(</a:t>
            </a:r>
            <a:r>
              <a:rPr lang="zh-CN" altLang="en-US" b="1" u="none" dirty="0">
                <a:latin typeface="宋体" pitchFamily="2" charset="-122"/>
              </a:rPr>
              <a:t>层次结构</a:t>
            </a:r>
            <a:r>
              <a:rPr lang="en-US" altLang="zh-CN" b="1" u="none" dirty="0">
                <a:latin typeface="宋体" pitchFamily="2" charset="-122"/>
              </a:rPr>
              <a:t>[</a:t>
            </a:r>
            <a:r>
              <a:rPr lang="zh-CN" altLang="en-US" b="1" u="none" dirty="0">
                <a:latin typeface="宋体" pitchFamily="2" charset="-122"/>
              </a:rPr>
              <a:t>多种</a:t>
            </a:r>
            <a:r>
              <a:rPr lang="en-US" altLang="zh-CN" b="1" u="none" dirty="0">
                <a:latin typeface="宋体" pitchFamily="2" charset="-122"/>
              </a:rPr>
              <a:t>MEM])</a:t>
            </a:r>
          </a:p>
        </p:txBody>
      </p:sp>
      <p:sp>
        <p:nvSpPr>
          <p:cNvPr id="9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48" grpId="0"/>
      <p:bldP spid="192653" grpId="0"/>
      <p:bldP spid="192656" grpId="0" animBg="1"/>
      <p:bldP spid="88" grpId="0"/>
      <p:bldP spid="9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624" y="2511465"/>
            <a:ext cx="7416554" cy="1471533"/>
            <a:chOff x="395536" y="2173491"/>
            <a:chExt cx="7416554" cy="1471533"/>
          </a:xfrm>
        </p:grpSpPr>
        <p:sp>
          <p:nvSpPr>
            <p:cNvPr id="44" name="Rectangle 419"/>
            <p:cNvSpPr>
              <a:spLocks noChangeArrowheads="1"/>
            </p:cNvSpPr>
            <p:nvPr/>
          </p:nvSpPr>
          <p:spPr bwMode="auto">
            <a:xfrm>
              <a:off x="2339752" y="2276599"/>
              <a:ext cx="3168875" cy="13684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u="none"/>
            </a:p>
          </p:txBody>
        </p:sp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115616" y="2494087"/>
              <a:ext cx="136842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>
              <a:off x="1115616" y="2636962"/>
              <a:ext cx="13684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24"/>
            <p:cNvSpPr>
              <a:spLocks noChangeShapeType="1"/>
            </p:cNvSpPr>
            <p:nvPr/>
          </p:nvSpPr>
          <p:spPr bwMode="auto">
            <a:xfrm flipV="1">
              <a:off x="5364164" y="2494087"/>
              <a:ext cx="139065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6"/>
            <p:cNvSpPr>
              <a:spLocks noChangeShapeType="1"/>
            </p:cNvSpPr>
            <p:nvPr/>
          </p:nvSpPr>
          <p:spPr bwMode="auto">
            <a:xfrm>
              <a:off x="5364164" y="2636962"/>
              <a:ext cx="139065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427"/>
            <p:cNvSpPr>
              <a:spLocks noChangeArrowheads="1"/>
            </p:cNvSpPr>
            <p:nvPr/>
          </p:nvSpPr>
          <p:spPr bwMode="auto">
            <a:xfrm>
              <a:off x="3131840" y="3070349"/>
              <a:ext cx="2016126" cy="5032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 存储体</a:t>
              </a:r>
              <a:r>
                <a:rPr lang="en-US" altLang="zh-CN" sz="2000" b="1" u="none" dirty="0">
                  <a:latin typeface="宋体" pitchFamily="2" charset="-122"/>
                </a:rPr>
                <a:t>(     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51" name="Rectangle 428"/>
            <p:cNvSpPr>
              <a:spLocks noChangeArrowheads="1"/>
            </p:cNvSpPr>
            <p:nvPr/>
          </p:nvSpPr>
          <p:spPr bwMode="auto">
            <a:xfrm>
              <a:off x="2483768" y="2349624"/>
              <a:ext cx="2880397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/>
                <a:t>控制器</a:t>
              </a:r>
              <a:r>
                <a:rPr lang="en-US" altLang="zh-CN" sz="1600" b="1" u="none" dirty="0">
                  <a:latin typeface="+mn-ea"/>
                  <a:ea typeface="+mn-ea"/>
                </a:rPr>
                <a:t>(</a:t>
              </a:r>
              <a:r>
                <a:rPr lang="zh-CN" altLang="en-US" sz="1600" b="1" u="none" dirty="0">
                  <a:latin typeface="+mn-ea"/>
                  <a:ea typeface="+mn-ea"/>
                </a:rPr>
                <a:t>地址变换</a:t>
              </a:r>
              <a:r>
                <a:rPr lang="en-US" altLang="zh-CN" sz="1600" b="1" u="none" dirty="0">
                  <a:latin typeface="+mn-ea"/>
                  <a:ea typeface="+mn-ea"/>
                </a:rPr>
                <a:t>+</a:t>
              </a:r>
              <a:r>
                <a:rPr lang="zh-CN" altLang="en-US" sz="1600" b="1" u="none" dirty="0">
                  <a:latin typeface="+mn-ea"/>
                  <a:ea typeface="+mn-ea"/>
                </a:rPr>
                <a:t>层次管理</a:t>
              </a:r>
              <a:r>
                <a:rPr lang="en-US" altLang="zh-CN" sz="1600" b="1" u="none" dirty="0">
                  <a:latin typeface="+mn-ea"/>
                  <a:ea typeface="+mn-ea"/>
                </a:rPr>
                <a:t>)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sp>
          <p:nvSpPr>
            <p:cNvPr id="53" name="Line 430"/>
            <p:cNvSpPr>
              <a:spLocks noChangeShapeType="1"/>
            </p:cNvSpPr>
            <p:nvPr/>
          </p:nvSpPr>
          <p:spPr bwMode="auto">
            <a:xfrm>
              <a:off x="4427539" y="2709987"/>
              <a:ext cx="0" cy="360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431"/>
            <p:cNvSpPr txBox="1">
              <a:spLocks noChangeArrowheads="1"/>
            </p:cNvSpPr>
            <p:nvPr/>
          </p:nvSpPr>
          <p:spPr bwMode="auto">
            <a:xfrm>
              <a:off x="3276601" y="2735387"/>
              <a:ext cx="11160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55" name="Line 432"/>
            <p:cNvSpPr>
              <a:spLocks noChangeShapeType="1"/>
            </p:cNvSpPr>
            <p:nvPr/>
          </p:nvSpPr>
          <p:spPr bwMode="auto">
            <a:xfrm>
              <a:off x="4716464" y="2709987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433"/>
            <p:cNvSpPr txBox="1">
              <a:spLocks noChangeArrowheads="1"/>
            </p:cNvSpPr>
            <p:nvPr/>
          </p:nvSpPr>
          <p:spPr bwMode="auto">
            <a:xfrm>
              <a:off x="395536" y="2370177"/>
              <a:ext cx="720725" cy="504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57" name="Text Box 434"/>
            <p:cNvSpPr txBox="1">
              <a:spLocks noChangeArrowheads="1"/>
            </p:cNvSpPr>
            <p:nvPr/>
          </p:nvSpPr>
          <p:spPr bwMode="auto">
            <a:xfrm>
              <a:off x="6754815" y="2349624"/>
              <a:ext cx="105727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(DRAM)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cxnSp>
          <p:nvCxnSpPr>
            <p:cNvPr id="58" name="直接箭头连接符 19"/>
            <p:cNvCxnSpPr>
              <a:endCxn id="50" idx="1"/>
            </p:cNvCxnSpPr>
            <p:nvPr/>
          </p:nvCxnSpPr>
          <p:spPr bwMode="auto">
            <a:xfrm>
              <a:off x="1115616" y="2781424"/>
              <a:ext cx="2016224" cy="54054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9" name="直接箭头连接符 20"/>
            <p:cNvCxnSpPr>
              <a:stCxn id="50" idx="3"/>
              <a:endCxn id="57" idx="1"/>
            </p:cNvCxnSpPr>
            <p:nvPr/>
          </p:nvCxnSpPr>
          <p:spPr bwMode="auto">
            <a:xfrm flipV="1">
              <a:off x="5147966" y="2781424"/>
              <a:ext cx="1606849" cy="540544"/>
            </a:xfrm>
            <a:prstGeom prst="bentConnector3">
              <a:avLst>
                <a:gd name="adj1" fmla="val 35096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36" name="Text Box 452"/>
            <p:cNvSpPr txBox="1">
              <a:spLocks noChangeArrowheads="1"/>
            </p:cNvSpPr>
            <p:nvPr/>
          </p:nvSpPr>
          <p:spPr bwMode="auto">
            <a:xfrm>
              <a:off x="5652170" y="2173491"/>
              <a:ext cx="10080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</p:grpSp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DE44-0410-405B-B10E-B536DECB8F3A}" type="slidenum">
              <a:rPr lang="en-US" altLang="zh-CN"/>
              <a:pPr/>
              <a:t>56</a:t>
            </a:fld>
            <a:endParaRPr lang="en-US" altLang="zh-CN" dirty="0"/>
          </a:p>
        </p:txBody>
      </p:sp>
      <p:sp>
        <p:nvSpPr>
          <p:cNvPr id="459156" name="Text Box 404"/>
          <p:cNvSpPr txBox="1">
            <a:spLocks noChangeArrowheads="1"/>
          </p:cNvSpPr>
          <p:nvPr/>
        </p:nvSpPr>
        <p:spPr bwMode="auto">
          <a:xfrm>
            <a:off x="838200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u="none" dirty="0">
                <a:latin typeface="宋体" pitchFamily="2" charset="-122"/>
              </a:rPr>
              <a:t>§3.4  </a:t>
            </a:r>
            <a:r>
              <a:rPr lang="zh-CN" altLang="en-US" sz="2800" b="1" u="none" dirty="0">
                <a:latin typeface="宋体" pitchFamily="2" charset="-122"/>
              </a:rPr>
              <a:t>高速缓冲存储器</a:t>
            </a:r>
          </a:p>
        </p:txBody>
      </p:sp>
      <p:sp>
        <p:nvSpPr>
          <p:cNvPr id="459157" name="Text Box 405"/>
          <p:cNvSpPr txBox="1">
            <a:spLocks noChangeArrowheads="1"/>
          </p:cNvSpPr>
          <p:nvPr/>
        </p:nvSpPr>
        <p:spPr bwMode="auto">
          <a:xfrm>
            <a:off x="179388" y="1433102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的基本原理</a:t>
            </a:r>
          </a:p>
        </p:txBody>
      </p:sp>
      <p:sp>
        <p:nvSpPr>
          <p:cNvPr id="459159" name="Text Box 407"/>
          <p:cNvSpPr txBox="1">
            <a:spLocks noChangeArrowheads="1"/>
          </p:cNvSpPr>
          <p:nvPr/>
        </p:nvSpPr>
        <p:spPr bwMode="auto">
          <a:xfrm>
            <a:off x="3275607" y="1895312"/>
            <a:ext cx="54728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是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快速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缓冲器</a:t>
            </a:r>
            <a:r>
              <a:rPr lang="zh-CN" altLang="en-US" b="1" u="none" dirty="0">
                <a:latin typeface="宋体" pitchFamily="2" charset="-122"/>
              </a:rPr>
              <a:t>，有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组端口</a:t>
            </a:r>
          </a:p>
        </p:txBody>
      </p:sp>
      <p:sp>
        <p:nvSpPr>
          <p:cNvPr id="459203" name="Text Box 451"/>
          <p:cNvSpPr txBox="1">
            <a:spLocks noChangeArrowheads="1"/>
          </p:cNvSpPr>
          <p:nvPr/>
        </p:nvSpPr>
        <p:spPr bwMode="auto">
          <a:xfrm>
            <a:off x="6412508" y="2510195"/>
            <a:ext cx="10080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r"/>
            <a:r>
              <a:rPr lang="zh-CN" altLang="en-US" sz="1800" b="1" u="none" dirty="0">
                <a:latin typeface="宋体" pitchFamily="2" charset="-122"/>
              </a:rPr>
              <a:t>主存地址</a:t>
            </a:r>
          </a:p>
        </p:txBody>
      </p:sp>
      <p:sp>
        <p:nvSpPr>
          <p:cNvPr id="459216" name="Text Box 464"/>
          <p:cNvSpPr txBox="1">
            <a:spLocks noChangeArrowheads="1"/>
          </p:cNvSpPr>
          <p:nvPr/>
        </p:nvSpPr>
        <p:spPr bwMode="auto">
          <a:xfrm>
            <a:off x="2267744" y="4423210"/>
            <a:ext cx="669686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>
                <a:latin typeface="+mn-lt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i="1" u="none" dirty="0" err="1">
                <a:latin typeface="+mn-lt"/>
              </a:rPr>
              <a:t>N</a:t>
            </a:r>
            <a:r>
              <a:rPr lang="en-US" altLang="zh-CN" b="1" u="none" baseline="-16000" dirty="0" err="1">
                <a:latin typeface="宋体" pitchFamily="2" charset="-122"/>
              </a:rPr>
              <a:t>c</a:t>
            </a:r>
            <a:r>
              <a:rPr lang="en-US" altLang="zh-CN" b="1" u="none" baseline="-18000" dirty="0">
                <a:latin typeface="宋体" pitchFamily="2" charset="-122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/(</a:t>
            </a:r>
            <a:r>
              <a:rPr lang="en-US" altLang="zh-CN" b="1" i="1" u="none" dirty="0" err="1">
                <a:latin typeface="+mn-lt"/>
              </a:rPr>
              <a:t>N</a:t>
            </a:r>
            <a:r>
              <a:rPr lang="en-US" altLang="zh-CN" b="1" u="none" baseline="-16000" dirty="0" err="1">
                <a:latin typeface="宋体" pitchFamily="2" charset="-122"/>
              </a:rPr>
              <a:t>c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i="1" u="none" dirty="0">
                <a:latin typeface="+mn-lt"/>
              </a:rPr>
              <a:t>N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zh-CN" altLang="en-US" sz="2200" b="1" u="none" dirty="0">
                <a:latin typeface="宋体" pitchFamily="2" charset="-122"/>
              </a:rPr>
              <a:t>命中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次数</a:t>
            </a:r>
            <a:r>
              <a:rPr lang="en-US" altLang="zh-CN" sz="2200" b="1" u="none" dirty="0">
                <a:latin typeface="宋体" pitchFamily="2" charset="-122"/>
              </a:rPr>
              <a:t>/</a:t>
            </a:r>
            <a:r>
              <a:rPr lang="zh-CN" altLang="en-US" sz="2200" b="1" u="none" dirty="0">
                <a:latin typeface="宋体" pitchFamily="2" charset="-122"/>
              </a:rPr>
              <a:t>访存总次数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459217" name="Text Box 465"/>
          <p:cNvSpPr txBox="1">
            <a:spLocks noChangeArrowheads="1"/>
          </p:cNvSpPr>
          <p:nvPr/>
        </p:nvSpPr>
        <p:spPr bwMode="auto">
          <a:xfrm>
            <a:off x="2195489" y="5301208"/>
            <a:ext cx="676912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i="1" u="none" dirty="0" err="1">
                <a:latin typeface="+mn-lt"/>
              </a:rPr>
              <a:t>H</a:t>
            </a:r>
            <a:r>
              <a:rPr lang="en-US" altLang="zh-CN" b="1" u="none" dirty="0" err="1">
                <a:latin typeface="+mn-lt"/>
              </a:rPr>
              <a:t>·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c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en-US" altLang="zh-CN" b="1" u="none" dirty="0">
                <a:latin typeface="宋体" pitchFamily="2" charset="-122"/>
              </a:rPr>
              <a:t>)(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c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c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en-US" altLang="zh-CN" b="1" u="none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zh-CN" altLang="en-US" b="1" u="none" dirty="0">
                <a:latin typeface="宋体" pitchFamily="2" charset="-122"/>
              </a:rPr>
              <a:t>   </a:t>
            </a:r>
            <a:r>
              <a:rPr lang="zh-CN" altLang="en-US" sz="1800" b="1" u="none" dirty="0">
                <a:latin typeface="宋体" pitchFamily="2" charset="-122"/>
              </a:rPr>
              <a:t>←</a:t>
            </a:r>
            <a:r>
              <a:rPr lang="en-US" altLang="zh-CN" sz="1800" b="1" i="1" u="none" dirty="0"/>
              <a:t>T</a:t>
            </a:r>
            <a:r>
              <a:rPr lang="zh-CN" altLang="en-US" sz="1800" b="1" u="none" baseline="-16000" dirty="0">
                <a:latin typeface="宋体" pitchFamily="2" charset="-122"/>
              </a:rPr>
              <a:t>缺失</a:t>
            </a:r>
            <a:r>
              <a:rPr lang="zh-CN" altLang="en-US" sz="1800" b="1" u="none" dirty="0"/>
              <a:t>指缺失引起的</a:t>
            </a:r>
            <a:r>
              <a:rPr lang="zh-CN" altLang="en-US" sz="1800" b="1" u="none" dirty="0">
                <a:solidFill>
                  <a:srgbClr val="990099"/>
                </a:solidFill>
              </a:rPr>
              <a:t>停顿时间</a:t>
            </a:r>
            <a:endParaRPr lang="zh-CN" altLang="en-US" b="1" u="none" dirty="0">
              <a:solidFill>
                <a:srgbClr val="990099"/>
              </a:solidFill>
              <a:latin typeface="+mn-ea"/>
            </a:endParaRPr>
          </a:p>
        </p:txBody>
      </p:sp>
      <p:sp>
        <p:nvSpPr>
          <p:cNvPr id="459205" name="Text Box 453"/>
          <p:cNvSpPr txBox="1">
            <a:spLocks noChangeArrowheads="1"/>
          </p:cNvSpPr>
          <p:nvPr/>
        </p:nvSpPr>
        <p:spPr bwMode="auto">
          <a:xfrm>
            <a:off x="5435451" y="2254806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37" name="线形标注 2 36"/>
          <p:cNvSpPr/>
          <p:nvPr/>
        </p:nvSpPr>
        <p:spPr bwMode="auto">
          <a:xfrm>
            <a:off x="6243862" y="4977208"/>
            <a:ext cx="2061938" cy="324000"/>
          </a:xfrm>
          <a:prstGeom prst="borderCallout2">
            <a:avLst>
              <a:gd name="adj1" fmla="val 49976"/>
              <a:gd name="adj2" fmla="val -540"/>
              <a:gd name="adj3" fmla="val 50188"/>
              <a:gd name="adj4" fmla="val -7693"/>
              <a:gd name="adj5" fmla="val 142189"/>
              <a:gd name="adj6" fmla="val -34338"/>
            </a:avLst>
          </a:prstGeom>
          <a:noFill/>
          <a:ln w="1270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层间</a:t>
            </a: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itchFamily="18" charset="0"/>
                <a:ea typeface="宋体" pitchFamily="2" charset="-122"/>
              </a:rPr>
              <a:t>透明交换</a:t>
            </a: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所需</a:t>
            </a:r>
          </a:p>
        </p:txBody>
      </p:sp>
      <p:sp>
        <p:nvSpPr>
          <p:cNvPr id="43" name="线形标注 2 42"/>
          <p:cNvSpPr/>
          <p:nvPr/>
        </p:nvSpPr>
        <p:spPr bwMode="auto">
          <a:xfrm>
            <a:off x="6516216" y="3838982"/>
            <a:ext cx="2000546" cy="324000"/>
          </a:xfrm>
          <a:prstGeom prst="borderCallout2">
            <a:avLst>
              <a:gd name="adj1" fmla="val 49976"/>
              <a:gd name="adj2" fmla="val -540"/>
              <a:gd name="adj3" fmla="val 50188"/>
              <a:gd name="adj4" fmla="val -7693"/>
              <a:gd name="adj5" fmla="val -254"/>
              <a:gd name="adj6" fmla="val -36718"/>
            </a:avLst>
          </a:prstGeom>
          <a:noFill/>
          <a:ln w="1270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u="none" dirty="0">
                <a:latin typeface="宋体" pitchFamily="2" charset="-122"/>
              </a:rPr>
              <a:t>内容为主存中</a:t>
            </a:r>
            <a:r>
              <a:rPr lang="zh-CN" altLang="en-US" sz="1800" b="1" u="none" dirty="0">
                <a:solidFill>
                  <a:srgbClr val="FF3399"/>
                </a:solidFill>
                <a:latin typeface="宋体" pitchFamily="2" charset="-122"/>
              </a:rPr>
              <a:t>副本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33" name="Text Box 526"/>
          <p:cNvSpPr txBox="1">
            <a:spLocks noChangeArrowheads="1"/>
          </p:cNvSpPr>
          <p:nvPr/>
        </p:nvSpPr>
        <p:spPr bwMode="auto">
          <a:xfrm>
            <a:off x="179512" y="909881"/>
            <a:ext cx="87851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的组成、工作流程、实现技术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映射</a:t>
            </a:r>
            <a:r>
              <a:rPr lang="en-US" altLang="zh-CN" sz="2000" b="1" u="none" dirty="0">
                <a:latin typeface="宋体" pitchFamily="2" charset="-122"/>
              </a:rPr>
              <a:t>/</a:t>
            </a:r>
            <a:r>
              <a:rPr lang="zh-CN" altLang="en-US" sz="2000" b="1" u="none" dirty="0">
                <a:latin typeface="宋体" pitchFamily="2" charset="-122"/>
              </a:rPr>
              <a:t>替换</a:t>
            </a:r>
            <a:r>
              <a:rPr lang="en-US" altLang="zh-CN" sz="2000" b="1" u="none" dirty="0">
                <a:latin typeface="宋体" pitchFamily="2" charset="-122"/>
              </a:rPr>
              <a:t>/</a:t>
            </a:r>
            <a:r>
              <a:rPr lang="zh-CN" altLang="en-US" sz="2000" b="1" u="none" dirty="0">
                <a:latin typeface="宋体" pitchFamily="2" charset="-122"/>
              </a:rPr>
              <a:t>写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41" name="Text Box 462"/>
          <p:cNvSpPr txBox="1">
            <a:spLocks noChangeArrowheads="1"/>
          </p:cNvSpPr>
          <p:nvPr/>
        </p:nvSpPr>
        <p:spPr bwMode="auto">
          <a:xfrm>
            <a:off x="179512" y="1916832"/>
            <a:ext cx="3456508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的外部接口：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的性能指标：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命中率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FF0000"/>
                </a:solidFill>
                <a:latin typeface="宋体" pitchFamily="2" charset="-122"/>
              </a:rPr>
              <a:t>√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平均访问时间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2" name="Text Box 407"/>
          <p:cNvSpPr txBox="1">
            <a:spLocks noChangeArrowheads="1"/>
          </p:cNvSpPr>
          <p:nvPr/>
        </p:nvSpPr>
        <p:spPr bwMode="auto">
          <a:xfrm>
            <a:off x="3388096" y="4030035"/>
            <a:ext cx="2552056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适于所有缓冲器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2.96296E-6 L -0.03941 0.18194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5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2.96296E-6 L -0.48455 -0.00255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459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3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5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5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157" grpId="0" animBg="1"/>
      <p:bldP spid="459159" grpId="0"/>
      <p:bldP spid="459203" grpId="0"/>
      <p:bldP spid="459203" grpId="1"/>
      <p:bldP spid="459216" grpId="0"/>
      <p:bldP spid="459217" grpId="0"/>
      <p:bldP spid="459205" grpId="0"/>
      <p:bldP spid="459205" grpId="1"/>
      <p:bldP spid="37" grpId="0" animBg="1"/>
      <p:bldP spid="43" grpId="0" animBg="1"/>
      <p:bldP spid="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52" name="Text Box 188"/>
          <p:cNvSpPr txBox="1">
            <a:spLocks noChangeArrowheads="1"/>
          </p:cNvSpPr>
          <p:nvPr/>
        </p:nvSpPr>
        <p:spPr bwMode="auto">
          <a:xfrm>
            <a:off x="179388" y="1772816"/>
            <a:ext cx="5392744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减小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T</a:t>
            </a:r>
            <a:r>
              <a:rPr lang="en-US" altLang="zh-CN" b="1" u="none" baseline="-18000" dirty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的方法分析：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①提高</a:t>
            </a:r>
            <a:r>
              <a:rPr lang="en-US" altLang="zh-CN" b="1" i="1" u="none" dirty="0">
                <a:solidFill>
                  <a:schemeClr val="accent2"/>
                </a:solidFill>
                <a:latin typeface="+mn-lt"/>
              </a:rPr>
              <a:t>H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利用程序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访问局部性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②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减小</a:t>
            </a:r>
            <a:r>
              <a:rPr lang="en-US" altLang="zh-CN" b="1" i="1" u="none" dirty="0">
                <a:solidFill>
                  <a:schemeClr val="accent2"/>
                </a:solidFill>
              </a:rPr>
              <a:t>T</a:t>
            </a:r>
            <a:r>
              <a:rPr lang="zh-CN" altLang="en-US" b="1" u="none" baseline="-20000" dirty="0">
                <a:solidFill>
                  <a:schemeClr val="accent2"/>
                </a:solidFill>
                <a:latin typeface="宋体" pitchFamily="2" charset="-122"/>
              </a:rPr>
              <a:t>调入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*Cache-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主存的信息交换单位：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90660" name="Text Box 196"/>
          <p:cNvSpPr txBox="1">
            <a:spLocks noChangeArrowheads="1"/>
          </p:cNvSpPr>
          <p:nvPr/>
        </p:nvSpPr>
        <p:spPr bwMode="auto">
          <a:xfrm>
            <a:off x="2843808" y="3140968"/>
            <a:ext cx="604867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i="1" u="none" dirty="0">
                <a:latin typeface="+mn-lt"/>
              </a:rPr>
              <a:t>T</a:t>
            </a:r>
            <a:r>
              <a:rPr lang="zh-CN" altLang="en-US" sz="2200" b="1" u="none" baseline="-16000" dirty="0">
                <a:latin typeface="宋体" pitchFamily="2" charset="-122"/>
              </a:rPr>
              <a:t>调入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i="1" u="none" dirty="0">
                <a:latin typeface="+mn-lt"/>
              </a:rPr>
              <a:t>n</a:t>
            </a:r>
            <a:r>
              <a:rPr lang="en-US" altLang="zh-CN" sz="2200" b="1" u="none" dirty="0">
                <a:latin typeface="宋体" pitchFamily="2" charset="-122"/>
                <a:sym typeface="Symbol"/>
              </a:rPr>
              <a:t>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b="1" i="1" u="none" dirty="0">
                <a:latin typeface="+mn-lt"/>
              </a:rPr>
              <a:t>T</a:t>
            </a:r>
            <a:r>
              <a:rPr lang="zh-CN" altLang="en-US" sz="2200" b="1" u="none" baseline="-16000" dirty="0">
                <a:latin typeface="宋体" pitchFamily="2" charset="-122"/>
              </a:rPr>
              <a:t>存取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i="1" u="none" dirty="0">
                <a:latin typeface="+mn-lt"/>
              </a:rPr>
              <a:t>T</a:t>
            </a:r>
            <a:r>
              <a:rPr lang="zh-CN" altLang="en-US" sz="2200" b="1" u="none" baseline="-16000" dirty="0">
                <a:latin typeface="宋体" pitchFamily="2" charset="-122"/>
              </a:rPr>
              <a:t>传送</a:t>
            </a:r>
            <a:r>
              <a:rPr lang="en-US" altLang="zh-CN" sz="2200" b="1" u="none" dirty="0">
                <a:latin typeface="宋体" pitchFamily="2" charset="-122"/>
              </a:rPr>
              <a:t>)     </a:t>
            </a:r>
            <a:r>
              <a:rPr lang="en-US" altLang="zh-CN" sz="2200" b="1" i="1" u="none" dirty="0">
                <a:latin typeface="+mn-lt"/>
              </a:rPr>
              <a:t>T</a:t>
            </a:r>
            <a:r>
              <a:rPr lang="zh-CN" altLang="en-US" sz="2200" b="1" u="none" baseline="-18000" dirty="0">
                <a:latin typeface="宋体" pitchFamily="2" charset="-122"/>
              </a:rPr>
              <a:t>调入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i="1" u="none" dirty="0">
                <a:latin typeface="+mn-lt"/>
              </a:rPr>
              <a:t>T</a:t>
            </a:r>
            <a:r>
              <a:rPr lang="zh-CN" altLang="en-US" sz="2200" b="1" u="none" baseline="-18000" dirty="0">
                <a:latin typeface="宋体" pitchFamily="2" charset="-122"/>
              </a:rPr>
              <a:t>存取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itchFamily="2" charset="-122"/>
              </a:rPr>
              <a:t>＋</a:t>
            </a:r>
            <a:r>
              <a:rPr lang="en-US" altLang="zh-CN" sz="2200" b="1" i="1" u="none" dirty="0" err="1">
                <a:latin typeface="+mn-lt"/>
              </a:rPr>
              <a:t>n</a:t>
            </a:r>
            <a:r>
              <a:rPr lang="en-US" altLang="zh-CN" sz="2200" b="1" u="none" dirty="0" err="1">
                <a:latin typeface="宋体" pitchFamily="2" charset="-122"/>
                <a:sym typeface="Symbol"/>
              </a:rPr>
              <a:t></a:t>
            </a:r>
            <a:r>
              <a:rPr lang="en-US" altLang="zh-CN" sz="2200" b="1" i="1" u="none" dirty="0" err="1">
                <a:latin typeface="+mn-lt"/>
              </a:rPr>
              <a:t>T</a:t>
            </a:r>
            <a:r>
              <a:rPr lang="zh-CN" altLang="en-US" sz="2200" b="1" u="none" baseline="-18000" dirty="0">
                <a:latin typeface="宋体" pitchFamily="2" charset="-122"/>
              </a:rPr>
              <a:t>传送</a:t>
            </a:r>
            <a:r>
              <a:rPr lang="zh-CN" altLang="en-US" sz="2200" u="none" dirty="0">
                <a:latin typeface="宋体" pitchFamily="2" charset="-122"/>
              </a:rPr>
              <a:t>  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1CFB-EA08-4D81-82E8-340B26DA6928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90649" name="Text Box 185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的存储空间管理  </a:t>
            </a:r>
          </a:p>
        </p:txBody>
      </p:sp>
      <p:sp>
        <p:nvSpPr>
          <p:cNvPr id="190650" name="Text Box 186"/>
          <p:cNvSpPr txBox="1">
            <a:spLocks noChangeArrowheads="1"/>
          </p:cNvSpPr>
          <p:nvPr/>
        </p:nvSpPr>
        <p:spPr bwMode="auto">
          <a:xfrm>
            <a:off x="179388" y="83834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(1)Cache-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主存的信息交换单位      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目标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减小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， 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>
                <a:latin typeface="宋体" pitchFamily="2" charset="-122"/>
              </a:rPr>
              <a:t>命中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i="1" u="none" dirty="0"/>
              <a:t>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zh-CN" altLang="en-US" b="1" u="none" dirty="0">
                <a:latin typeface="宋体" pitchFamily="2" charset="-122"/>
              </a:rPr>
              <a:t>≥</a:t>
            </a:r>
            <a:r>
              <a:rPr lang="en-US" altLang="zh-CN" b="1" i="1" u="none" dirty="0"/>
              <a:t> T</a:t>
            </a:r>
            <a:r>
              <a:rPr lang="zh-CN" altLang="en-US" b="1" u="none" baseline="-16000" dirty="0">
                <a:latin typeface="宋体" pitchFamily="2" charset="-122"/>
              </a:rPr>
              <a:t>调入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90675" name="Text Box 211"/>
          <p:cNvSpPr txBox="1">
            <a:spLocks noChangeArrowheads="1"/>
          </p:cNvSpPr>
          <p:nvPr/>
        </p:nvSpPr>
        <p:spPr bwMode="auto">
          <a:xfrm>
            <a:off x="2844203" y="2708920"/>
            <a:ext cx="27359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利用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突发传输</a:t>
            </a:r>
            <a:r>
              <a:rPr lang="zh-CN" altLang="en-US" b="1" u="none" dirty="0">
                <a:latin typeface="宋体" pitchFamily="2" charset="-122"/>
              </a:rPr>
              <a:t>模式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90679" name="Text Box 215"/>
          <p:cNvSpPr txBox="1">
            <a:spLocks noChangeArrowheads="1"/>
          </p:cNvSpPr>
          <p:nvPr/>
        </p:nvSpPr>
        <p:spPr bwMode="auto">
          <a:xfrm>
            <a:off x="5724128" y="2204864"/>
            <a:ext cx="31683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相邻信息</a:t>
            </a:r>
            <a:r>
              <a:rPr lang="zh-CN" altLang="en-US" b="1" u="none" dirty="0">
                <a:latin typeface="宋体" pitchFamily="2" charset="-122"/>
              </a:rPr>
              <a:t>放在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sp>
        <p:nvSpPr>
          <p:cNvPr id="190680" name="AutoShape 216"/>
          <p:cNvSpPr>
            <a:spLocks noChangeArrowheads="1"/>
          </p:cNvSpPr>
          <p:nvPr/>
        </p:nvSpPr>
        <p:spPr bwMode="auto">
          <a:xfrm>
            <a:off x="5436096" y="2348880"/>
            <a:ext cx="328639" cy="294872"/>
          </a:xfrm>
          <a:prstGeom prst="rightArrow">
            <a:avLst>
              <a:gd name="adj1" fmla="val 34274"/>
              <a:gd name="adj2" fmla="val 4876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695" name="Text Box 231"/>
          <p:cNvSpPr txBox="1">
            <a:spLocks noChangeArrowheads="1"/>
          </p:cNvSpPr>
          <p:nvPr/>
        </p:nvSpPr>
        <p:spPr bwMode="auto">
          <a:xfrm>
            <a:off x="179388" y="364502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                       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Block</a:t>
            </a:r>
            <a:r>
              <a:rPr lang="en-US" altLang="zh-CN" b="1" u="none" dirty="0">
                <a:latin typeface="宋体" pitchFamily="2" charset="-122"/>
              </a:rPr>
              <a:t>,</a:t>
            </a:r>
            <a:r>
              <a:rPr lang="zh-CN" altLang="en-US" b="1" u="none" dirty="0">
                <a:latin typeface="宋体" pitchFamily="2" charset="-122"/>
              </a:rPr>
              <a:t>又称字块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块的大小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u="none" dirty="0"/>
              <a:t>n</a:t>
            </a:r>
            <a:r>
              <a:rPr lang="zh-CN" altLang="en-US" b="1" u="none" dirty="0">
                <a:latin typeface="宋体" pitchFamily="2" charset="-122"/>
              </a:rPr>
              <a:t>个存储字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即主存字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为常数   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块大小的选择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较高时的</a:t>
            </a:r>
            <a:r>
              <a:rPr lang="en-US" altLang="zh-CN" b="1" i="1" u="none" dirty="0">
                <a:latin typeface="+mn-lt"/>
              </a:rPr>
              <a:t>n</a:t>
            </a:r>
            <a:r>
              <a:rPr lang="en-US" altLang="zh-CN" b="1" u="none" dirty="0">
                <a:latin typeface="宋体" pitchFamily="2" charset="-122"/>
              </a:rPr>
              <a:t>        </a:t>
            </a:r>
            <a:r>
              <a:rPr lang="zh-CN" altLang="en-US" sz="1800" b="1" u="none" dirty="0">
                <a:latin typeface="宋体" pitchFamily="2" charset="-122"/>
              </a:rPr>
              <a:t>←结构负责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zh-CN" altLang="en-US" sz="1800" b="1" u="none" dirty="0">
                <a:latin typeface="宋体" pitchFamily="2" charset="-122"/>
              </a:rPr>
              <a:t>与组成无关</a:t>
            </a:r>
            <a:r>
              <a:rPr lang="en-US" altLang="zh-CN" sz="1800" b="1" u="none" dirty="0">
                <a:latin typeface="宋体" pitchFamily="2" charset="-122"/>
              </a:rPr>
              <a:t>]</a:t>
            </a:r>
            <a:endParaRPr lang="en-US" altLang="zh-CN" sz="2000" b="1" u="none" dirty="0">
              <a:latin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rot="10800000" flipV="1">
            <a:off x="5507584" y="2677618"/>
            <a:ext cx="722734" cy="353201"/>
          </a:xfrm>
          <a:prstGeom prst="bentConnector3">
            <a:avLst>
              <a:gd name="adj1" fmla="val -573"/>
            </a:avLst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5" name="AutoShape 216"/>
          <p:cNvSpPr>
            <a:spLocks noChangeArrowheads="1"/>
          </p:cNvSpPr>
          <p:nvPr/>
        </p:nvSpPr>
        <p:spPr bwMode="auto">
          <a:xfrm>
            <a:off x="5899545" y="3284984"/>
            <a:ext cx="328639" cy="294872"/>
          </a:xfrm>
          <a:prstGeom prst="rightArrow">
            <a:avLst>
              <a:gd name="adj1" fmla="val 34274"/>
              <a:gd name="adj2" fmla="val 4876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979192" y="5229200"/>
            <a:ext cx="4825056" cy="720080"/>
            <a:chOff x="1619672" y="5301208"/>
            <a:chExt cx="4825056" cy="720080"/>
          </a:xfrm>
        </p:grpSpPr>
        <p:sp>
          <p:nvSpPr>
            <p:cNvPr id="29" name="Rectangle 141"/>
            <p:cNvSpPr>
              <a:spLocks noChangeArrowheads="1"/>
            </p:cNvSpPr>
            <p:nvPr/>
          </p:nvSpPr>
          <p:spPr bwMode="auto">
            <a:xfrm>
              <a:off x="3338163" y="5301208"/>
              <a:ext cx="3106565" cy="72008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81"/>
            <p:cNvSpPr txBox="1">
              <a:spLocks noChangeArrowheads="1"/>
            </p:cNvSpPr>
            <p:nvPr/>
          </p:nvSpPr>
          <p:spPr bwMode="auto">
            <a:xfrm>
              <a:off x="3491880" y="5445224"/>
              <a:ext cx="858788" cy="43229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18" name="Text Box 82"/>
            <p:cNvSpPr txBox="1">
              <a:spLocks noChangeArrowheads="1"/>
            </p:cNvSpPr>
            <p:nvPr/>
          </p:nvSpPr>
          <p:spPr bwMode="auto">
            <a:xfrm>
              <a:off x="5441404" y="5373043"/>
              <a:ext cx="858788" cy="5762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9" name="Text Box 83"/>
            <p:cNvSpPr txBox="1">
              <a:spLocks noChangeArrowheads="1"/>
            </p:cNvSpPr>
            <p:nvPr/>
          </p:nvSpPr>
          <p:spPr bwMode="auto">
            <a:xfrm>
              <a:off x="1619672" y="5517232"/>
              <a:ext cx="863600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cxnSp>
          <p:nvCxnSpPr>
            <p:cNvPr id="4" name="直接箭头连接符 3"/>
            <p:cNvCxnSpPr>
              <a:stCxn id="17" idx="3"/>
              <a:endCxn id="18" idx="1"/>
            </p:cNvCxnSpPr>
            <p:nvPr/>
          </p:nvCxnSpPr>
          <p:spPr bwMode="auto">
            <a:xfrm flipV="1">
              <a:off x="4350668" y="5661162"/>
              <a:ext cx="1090736" cy="21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9" idx="3"/>
              <a:endCxn id="17" idx="1"/>
            </p:cNvCxnSpPr>
            <p:nvPr/>
          </p:nvCxnSpPr>
          <p:spPr bwMode="auto">
            <a:xfrm>
              <a:off x="2483272" y="5661248"/>
              <a:ext cx="1008608" cy="1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8" name="Text Box 451"/>
            <p:cNvSpPr txBox="1">
              <a:spLocks noChangeArrowheads="1"/>
            </p:cNvSpPr>
            <p:nvPr/>
          </p:nvSpPr>
          <p:spPr bwMode="auto">
            <a:xfrm>
              <a:off x="2555776" y="5373216"/>
              <a:ext cx="68150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次</a:t>
              </a:r>
            </a:p>
          </p:txBody>
        </p:sp>
      </p:grpSp>
      <p:sp>
        <p:nvSpPr>
          <p:cNvPr id="30" name="Text Box 451"/>
          <p:cNvSpPr txBox="1">
            <a:spLocks noChangeArrowheads="1"/>
          </p:cNvSpPr>
          <p:nvPr/>
        </p:nvSpPr>
        <p:spPr bwMode="auto">
          <a:xfrm>
            <a:off x="4879838" y="5301208"/>
            <a:ext cx="681509" cy="2700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0" rIns="18000" bIns="0"/>
          <a:lstStyle/>
          <a:p>
            <a:pPr algn="r"/>
            <a:r>
              <a:rPr lang="zh-CN" altLang="en-US" sz="1800" b="1" u="none" dirty="0">
                <a:latin typeface="宋体" pitchFamily="2" charset="-122"/>
              </a:rPr>
              <a:t>？</a:t>
            </a:r>
            <a:r>
              <a:rPr lang="en-US" altLang="zh-CN" sz="1800" b="1" u="none" dirty="0">
                <a:latin typeface="宋体" pitchFamily="2" charset="-122"/>
              </a:rPr>
              <a:t>/</a:t>
            </a:r>
            <a:r>
              <a:rPr lang="zh-CN" altLang="en-US" sz="1800" b="1" u="none" dirty="0">
                <a:latin typeface="宋体" pitchFamily="2" charset="-122"/>
              </a:rPr>
              <a:t>次</a:t>
            </a:r>
          </a:p>
        </p:txBody>
      </p:sp>
      <p:sp>
        <p:nvSpPr>
          <p:cNvPr id="26" name="Text Box 451"/>
          <p:cNvSpPr txBox="1">
            <a:spLocks noChangeArrowheads="1"/>
          </p:cNvSpPr>
          <p:nvPr/>
        </p:nvSpPr>
        <p:spPr bwMode="auto">
          <a:xfrm>
            <a:off x="4878283" y="5296042"/>
            <a:ext cx="681509" cy="28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r"/>
            <a:r>
              <a:rPr lang="zh-CN" altLang="en-US" sz="1800" b="1" u="none" dirty="0">
                <a:latin typeface="宋体" pitchFamily="2" charset="-122"/>
              </a:rPr>
              <a:t>块</a:t>
            </a:r>
            <a:r>
              <a:rPr lang="en-US" altLang="zh-CN" sz="1800" b="1" u="none" dirty="0">
                <a:latin typeface="宋体" pitchFamily="2" charset="-122"/>
              </a:rPr>
              <a:t>/</a:t>
            </a:r>
            <a:r>
              <a:rPr lang="zh-CN" altLang="en-US" sz="1800" b="1" u="none" dirty="0">
                <a:latin typeface="宋体" pitchFamily="2" charset="-122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9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52" grpId="0"/>
      <p:bldP spid="190660" grpId="0"/>
      <p:bldP spid="190650" grpId="0"/>
      <p:bldP spid="190675" grpId="0"/>
      <p:bldP spid="190679" grpId="0"/>
      <p:bldP spid="190680" grpId="0" animBg="1"/>
      <p:bldP spid="190695" grpId="0"/>
      <p:bldP spid="25" grpId="0" animBg="1"/>
      <p:bldP spid="30" grpId="0" animBg="1"/>
      <p:bldP spid="30" grpId="1" animBg="1"/>
      <p:bldP spid="2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/>
          <p:cNvGrpSpPr/>
          <p:nvPr/>
        </p:nvGrpSpPr>
        <p:grpSpPr>
          <a:xfrm>
            <a:off x="1043608" y="2202661"/>
            <a:ext cx="7517781" cy="3026539"/>
            <a:chOff x="1043608" y="2131990"/>
            <a:chExt cx="7517781" cy="3026539"/>
          </a:xfrm>
        </p:grpSpPr>
        <p:sp>
          <p:nvSpPr>
            <p:cNvPr id="159" name="Text Box 180"/>
            <p:cNvSpPr txBox="1">
              <a:spLocks noChangeArrowheads="1"/>
            </p:cNvSpPr>
            <p:nvPr/>
          </p:nvSpPr>
          <p:spPr bwMode="auto">
            <a:xfrm>
              <a:off x="7840664" y="2663803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60" name="Text Box 181"/>
            <p:cNvSpPr txBox="1">
              <a:spLocks noChangeArrowheads="1"/>
            </p:cNvSpPr>
            <p:nvPr/>
          </p:nvSpPr>
          <p:spPr bwMode="auto">
            <a:xfrm>
              <a:off x="7840664" y="4004940"/>
              <a:ext cx="7207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6000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161" name="Text Box 182"/>
            <p:cNvSpPr txBox="1">
              <a:spLocks noChangeArrowheads="1"/>
            </p:cNvSpPr>
            <p:nvPr/>
          </p:nvSpPr>
          <p:spPr bwMode="auto">
            <a:xfrm>
              <a:off x="6256339" y="2133578"/>
              <a:ext cx="9350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solidFill>
                    <a:srgbClr val="CC3300"/>
                  </a:solidFill>
                  <a:latin typeface="宋体" pitchFamily="2" charset="-122"/>
                </a:rPr>
                <a:t>主存</a:t>
              </a:r>
              <a:endParaRPr lang="zh-CN" altLang="en-US" sz="20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62" name="Text Box 183"/>
            <p:cNvSpPr txBox="1">
              <a:spLocks noChangeArrowheads="1"/>
            </p:cNvSpPr>
            <p:nvPr/>
          </p:nvSpPr>
          <p:spPr bwMode="auto">
            <a:xfrm>
              <a:off x="7379989" y="3313091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163" name="Text Box 184"/>
            <p:cNvSpPr txBox="1">
              <a:spLocks noChangeArrowheads="1"/>
            </p:cNvSpPr>
            <p:nvPr/>
          </p:nvSpPr>
          <p:spPr bwMode="auto">
            <a:xfrm>
              <a:off x="6256339" y="2446316"/>
              <a:ext cx="936625" cy="720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/>
                <a:t>…</a:t>
              </a:r>
            </a:p>
          </p:txBody>
        </p:sp>
        <p:sp>
          <p:nvSpPr>
            <p:cNvPr id="164" name="Line 185"/>
            <p:cNvSpPr>
              <a:spLocks noChangeShapeType="1"/>
            </p:cNvSpPr>
            <p:nvPr/>
          </p:nvSpPr>
          <p:spPr bwMode="auto">
            <a:xfrm>
              <a:off x="6256339" y="2951141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86"/>
            <p:cNvSpPr>
              <a:spLocks noChangeShapeType="1"/>
            </p:cNvSpPr>
            <p:nvPr/>
          </p:nvSpPr>
          <p:spPr bwMode="auto">
            <a:xfrm>
              <a:off x="6256339" y="266221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87"/>
            <p:cNvSpPr txBox="1">
              <a:spLocks noChangeArrowheads="1"/>
            </p:cNvSpPr>
            <p:nvPr/>
          </p:nvSpPr>
          <p:spPr bwMode="auto">
            <a:xfrm>
              <a:off x="7237414" y="2446316"/>
              <a:ext cx="503238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67" name="Text Box 188"/>
            <p:cNvSpPr txBox="1">
              <a:spLocks noChangeArrowheads="1"/>
            </p:cNvSpPr>
            <p:nvPr/>
          </p:nvSpPr>
          <p:spPr bwMode="auto">
            <a:xfrm>
              <a:off x="7394576" y="2706666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  <a:endParaRPr lang="en-US" altLang="zh-CN" sz="1800" b="1" u="none" baseline="-20000"/>
            </a:p>
          </p:txBody>
        </p:sp>
        <p:sp>
          <p:nvSpPr>
            <p:cNvPr id="168" name="Text Box 189"/>
            <p:cNvSpPr txBox="1">
              <a:spLocks noChangeArrowheads="1"/>
            </p:cNvSpPr>
            <p:nvPr/>
          </p:nvSpPr>
          <p:spPr bwMode="auto">
            <a:xfrm>
              <a:off x="6256339" y="3167041"/>
              <a:ext cx="936625" cy="621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169" name="Text Box 190"/>
            <p:cNvSpPr txBox="1">
              <a:spLocks noChangeArrowheads="1"/>
            </p:cNvSpPr>
            <p:nvPr/>
          </p:nvSpPr>
          <p:spPr bwMode="auto">
            <a:xfrm>
              <a:off x="6256339" y="3788271"/>
              <a:ext cx="936625" cy="7230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/>
                <a:t>…</a:t>
              </a:r>
            </a:p>
          </p:txBody>
        </p:sp>
        <p:sp>
          <p:nvSpPr>
            <p:cNvPr id="170" name="Line 191"/>
            <p:cNvSpPr>
              <a:spLocks noChangeShapeType="1"/>
            </p:cNvSpPr>
            <p:nvPr/>
          </p:nvSpPr>
          <p:spPr bwMode="auto">
            <a:xfrm>
              <a:off x="6256339" y="4295452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92"/>
            <p:cNvSpPr>
              <a:spLocks noChangeShapeType="1"/>
            </p:cNvSpPr>
            <p:nvPr/>
          </p:nvSpPr>
          <p:spPr bwMode="auto">
            <a:xfrm>
              <a:off x="6256339" y="4006527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AutoShape 193"/>
            <p:cNvSpPr>
              <a:spLocks/>
            </p:cNvSpPr>
            <p:nvPr/>
          </p:nvSpPr>
          <p:spPr bwMode="auto">
            <a:xfrm>
              <a:off x="7740651" y="2517753"/>
              <a:ext cx="71438" cy="576263"/>
            </a:xfrm>
            <a:prstGeom prst="righ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AutoShape 194"/>
            <p:cNvSpPr>
              <a:spLocks/>
            </p:cNvSpPr>
            <p:nvPr/>
          </p:nvSpPr>
          <p:spPr bwMode="auto">
            <a:xfrm>
              <a:off x="7740651" y="3862065"/>
              <a:ext cx="71438" cy="574675"/>
            </a:xfrm>
            <a:prstGeom prst="rightBrace">
              <a:avLst>
                <a:gd name="adj1" fmla="val 6703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Text Box 195"/>
            <p:cNvSpPr txBox="1">
              <a:spLocks noChangeArrowheads="1"/>
            </p:cNvSpPr>
            <p:nvPr/>
          </p:nvSpPr>
          <p:spPr bwMode="auto">
            <a:xfrm>
              <a:off x="7237414" y="3789040"/>
              <a:ext cx="503238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75" name="Text Box 196"/>
            <p:cNvSpPr txBox="1">
              <a:spLocks noChangeArrowheads="1"/>
            </p:cNvSpPr>
            <p:nvPr/>
          </p:nvSpPr>
          <p:spPr bwMode="auto">
            <a:xfrm>
              <a:off x="7394576" y="4049390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  <a:endParaRPr lang="en-US" altLang="zh-CN" sz="1800" b="1" u="none" baseline="-20000"/>
            </a:p>
          </p:txBody>
        </p:sp>
        <p:sp>
          <p:nvSpPr>
            <p:cNvPr id="176" name="Line 211"/>
            <p:cNvSpPr>
              <a:spLocks noChangeShapeType="1"/>
            </p:cNvSpPr>
            <p:nvPr/>
          </p:nvSpPr>
          <p:spPr bwMode="auto">
            <a:xfrm>
              <a:off x="5580112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12"/>
            <p:cNvSpPr>
              <a:spLocks noChangeShapeType="1"/>
            </p:cNvSpPr>
            <p:nvPr/>
          </p:nvSpPr>
          <p:spPr bwMode="auto">
            <a:xfrm>
              <a:off x="7481888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13"/>
            <p:cNvSpPr>
              <a:spLocks noChangeShapeType="1"/>
            </p:cNvSpPr>
            <p:nvPr/>
          </p:nvSpPr>
          <p:spPr bwMode="auto">
            <a:xfrm>
              <a:off x="8561388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Text Box 214"/>
            <p:cNvSpPr txBox="1">
              <a:spLocks noChangeArrowheads="1"/>
            </p:cNvSpPr>
            <p:nvPr/>
          </p:nvSpPr>
          <p:spPr bwMode="auto">
            <a:xfrm>
              <a:off x="6300192" y="4581128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180" name="Text Box 215"/>
            <p:cNvSpPr txBox="1">
              <a:spLocks noChangeArrowheads="1"/>
            </p:cNvSpPr>
            <p:nvPr/>
          </p:nvSpPr>
          <p:spPr bwMode="auto">
            <a:xfrm>
              <a:off x="7769226" y="4581128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181" name="Line 216"/>
            <p:cNvSpPr>
              <a:spLocks noChangeShapeType="1"/>
            </p:cNvSpPr>
            <p:nvPr/>
          </p:nvSpPr>
          <p:spPr bwMode="auto">
            <a:xfrm>
              <a:off x="8201026" y="472400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217"/>
            <p:cNvSpPr>
              <a:spLocks noChangeShapeType="1"/>
            </p:cNvSpPr>
            <p:nvPr/>
          </p:nvSpPr>
          <p:spPr bwMode="auto">
            <a:xfrm>
              <a:off x="6731993" y="4724003"/>
              <a:ext cx="7514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218"/>
            <p:cNvSpPr>
              <a:spLocks noChangeShapeType="1"/>
            </p:cNvSpPr>
            <p:nvPr/>
          </p:nvSpPr>
          <p:spPr bwMode="auto">
            <a:xfrm flipH="1">
              <a:off x="7481888" y="472400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219"/>
            <p:cNvSpPr>
              <a:spLocks noChangeShapeType="1"/>
            </p:cNvSpPr>
            <p:nvPr/>
          </p:nvSpPr>
          <p:spPr bwMode="auto">
            <a:xfrm flipH="1">
              <a:off x="5580112" y="4724003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Text Box 220"/>
            <p:cNvSpPr txBox="1">
              <a:spLocks noChangeArrowheads="1"/>
            </p:cNvSpPr>
            <p:nvPr/>
          </p:nvSpPr>
          <p:spPr bwMode="auto">
            <a:xfrm>
              <a:off x="4932040" y="4652566"/>
              <a:ext cx="576263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86" name="Text Box 221"/>
            <p:cNvSpPr txBox="1">
              <a:spLocks noChangeArrowheads="1"/>
            </p:cNvSpPr>
            <p:nvPr/>
          </p:nvSpPr>
          <p:spPr bwMode="auto">
            <a:xfrm>
              <a:off x="5580112" y="4866878"/>
              <a:ext cx="1900189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87" name="Text Box 222"/>
            <p:cNvSpPr txBox="1">
              <a:spLocks noChangeArrowheads="1"/>
            </p:cNvSpPr>
            <p:nvPr/>
          </p:nvSpPr>
          <p:spPr bwMode="auto">
            <a:xfrm>
              <a:off x="7480301" y="4866878"/>
              <a:ext cx="108108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188" name="Text Box 162"/>
            <p:cNvSpPr txBox="1">
              <a:spLocks noChangeArrowheads="1"/>
            </p:cNvSpPr>
            <p:nvPr/>
          </p:nvSpPr>
          <p:spPr bwMode="auto">
            <a:xfrm>
              <a:off x="1043608" y="2637606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9" name="Text Box 163"/>
            <p:cNvSpPr txBox="1">
              <a:spLocks noChangeArrowheads="1"/>
            </p:cNvSpPr>
            <p:nvPr/>
          </p:nvSpPr>
          <p:spPr bwMode="auto">
            <a:xfrm>
              <a:off x="1043608" y="3813451"/>
              <a:ext cx="7207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6000" dirty="0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190" name="Text Box 164"/>
            <p:cNvSpPr txBox="1">
              <a:spLocks noChangeArrowheads="1"/>
            </p:cNvSpPr>
            <p:nvPr/>
          </p:nvSpPr>
          <p:spPr bwMode="auto">
            <a:xfrm>
              <a:off x="3087687" y="2131990"/>
              <a:ext cx="9350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  <a:latin typeface="宋体" pitchFamily="2" charset="-122"/>
                </a:rPr>
                <a:t>Cache</a:t>
              </a:r>
              <a:endParaRPr lang="zh-CN" altLang="en-US" sz="20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91" name="Text Box 165"/>
            <p:cNvSpPr txBox="1">
              <a:spLocks noChangeArrowheads="1"/>
            </p:cNvSpPr>
            <p:nvPr/>
          </p:nvSpPr>
          <p:spPr bwMode="auto">
            <a:xfrm>
              <a:off x="4211637" y="3214313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192" name="Text Box 166"/>
            <p:cNvSpPr txBox="1">
              <a:spLocks noChangeArrowheads="1"/>
            </p:cNvSpPr>
            <p:nvPr/>
          </p:nvSpPr>
          <p:spPr bwMode="auto">
            <a:xfrm>
              <a:off x="3087687" y="2420888"/>
              <a:ext cx="936625" cy="7207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3" name="Line 167"/>
            <p:cNvSpPr>
              <a:spLocks noChangeShapeType="1"/>
            </p:cNvSpPr>
            <p:nvPr/>
          </p:nvSpPr>
          <p:spPr bwMode="auto">
            <a:xfrm>
              <a:off x="3087687" y="2925713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168"/>
            <p:cNvSpPr>
              <a:spLocks noChangeShapeType="1"/>
            </p:cNvSpPr>
            <p:nvPr/>
          </p:nvSpPr>
          <p:spPr bwMode="auto">
            <a:xfrm>
              <a:off x="3087687" y="2636788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Text Box 169"/>
            <p:cNvSpPr txBox="1">
              <a:spLocks noChangeArrowheads="1"/>
            </p:cNvSpPr>
            <p:nvPr/>
          </p:nvSpPr>
          <p:spPr bwMode="auto">
            <a:xfrm>
              <a:off x="4068762" y="2420888"/>
              <a:ext cx="503238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96" name="Text Box 170"/>
            <p:cNvSpPr txBox="1">
              <a:spLocks noChangeArrowheads="1"/>
            </p:cNvSpPr>
            <p:nvPr/>
          </p:nvSpPr>
          <p:spPr bwMode="auto">
            <a:xfrm>
              <a:off x="4211960" y="2706665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197" name="Text Box 172"/>
            <p:cNvSpPr txBox="1">
              <a:spLocks noChangeArrowheads="1"/>
            </p:cNvSpPr>
            <p:nvPr/>
          </p:nvSpPr>
          <p:spPr bwMode="auto">
            <a:xfrm>
              <a:off x="3087687" y="3570735"/>
              <a:ext cx="936625" cy="722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8" name="Line 173"/>
            <p:cNvSpPr>
              <a:spLocks noChangeShapeType="1"/>
            </p:cNvSpPr>
            <p:nvPr/>
          </p:nvSpPr>
          <p:spPr bwMode="auto">
            <a:xfrm>
              <a:off x="3087687" y="407719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74"/>
            <p:cNvSpPr>
              <a:spLocks noChangeShapeType="1"/>
            </p:cNvSpPr>
            <p:nvPr/>
          </p:nvSpPr>
          <p:spPr bwMode="auto">
            <a:xfrm>
              <a:off x="3087687" y="3788271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75"/>
            <p:cNvSpPr>
              <a:spLocks/>
            </p:cNvSpPr>
            <p:nvPr/>
          </p:nvSpPr>
          <p:spPr bwMode="auto">
            <a:xfrm>
              <a:off x="1835696" y="2420888"/>
              <a:ext cx="72008" cy="720725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Text Box 176"/>
            <p:cNvSpPr txBox="1">
              <a:spLocks noChangeArrowheads="1"/>
            </p:cNvSpPr>
            <p:nvPr/>
          </p:nvSpPr>
          <p:spPr bwMode="auto">
            <a:xfrm>
              <a:off x="4068762" y="3571527"/>
              <a:ext cx="503238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02" name="Text Box 177"/>
            <p:cNvSpPr txBox="1">
              <a:spLocks noChangeArrowheads="1"/>
            </p:cNvSpPr>
            <p:nvPr/>
          </p:nvSpPr>
          <p:spPr bwMode="auto">
            <a:xfrm>
              <a:off x="4211960" y="3856560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203" name="AutoShape 178"/>
            <p:cNvSpPr>
              <a:spLocks/>
            </p:cNvSpPr>
            <p:nvPr/>
          </p:nvSpPr>
          <p:spPr bwMode="auto">
            <a:xfrm>
              <a:off x="1835696" y="3598320"/>
              <a:ext cx="72008" cy="720725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Line 265"/>
            <p:cNvSpPr>
              <a:spLocks noChangeShapeType="1"/>
            </p:cNvSpPr>
            <p:nvPr/>
          </p:nvSpPr>
          <p:spPr bwMode="auto">
            <a:xfrm>
              <a:off x="1980059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266"/>
            <p:cNvSpPr>
              <a:spLocks noChangeShapeType="1"/>
            </p:cNvSpPr>
            <p:nvPr/>
          </p:nvSpPr>
          <p:spPr bwMode="auto">
            <a:xfrm>
              <a:off x="3348484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267"/>
            <p:cNvSpPr>
              <a:spLocks noChangeShapeType="1"/>
            </p:cNvSpPr>
            <p:nvPr/>
          </p:nvSpPr>
          <p:spPr bwMode="auto">
            <a:xfrm>
              <a:off x="4427984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Text Box 268"/>
            <p:cNvSpPr txBox="1">
              <a:spLocks noChangeArrowheads="1"/>
            </p:cNvSpPr>
            <p:nvPr/>
          </p:nvSpPr>
          <p:spPr bwMode="auto">
            <a:xfrm>
              <a:off x="2556322" y="4583853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208" name="Text Box 269"/>
            <p:cNvSpPr txBox="1">
              <a:spLocks noChangeArrowheads="1"/>
            </p:cNvSpPr>
            <p:nvPr/>
          </p:nvSpPr>
          <p:spPr bwMode="auto">
            <a:xfrm>
              <a:off x="3635822" y="4583853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209" name="Line 270"/>
            <p:cNvSpPr>
              <a:spLocks noChangeShapeType="1"/>
            </p:cNvSpPr>
            <p:nvPr/>
          </p:nvSpPr>
          <p:spPr bwMode="auto">
            <a:xfrm>
              <a:off x="4067622" y="472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71"/>
            <p:cNvSpPr>
              <a:spLocks noChangeShapeType="1"/>
            </p:cNvSpPr>
            <p:nvPr/>
          </p:nvSpPr>
          <p:spPr bwMode="auto">
            <a:xfrm>
              <a:off x="2988122" y="472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72"/>
            <p:cNvSpPr>
              <a:spLocks noChangeShapeType="1"/>
            </p:cNvSpPr>
            <p:nvPr/>
          </p:nvSpPr>
          <p:spPr bwMode="auto">
            <a:xfrm flipH="1">
              <a:off x="3348484" y="4726728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73"/>
            <p:cNvSpPr>
              <a:spLocks noChangeShapeType="1"/>
            </p:cNvSpPr>
            <p:nvPr/>
          </p:nvSpPr>
          <p:spPr bwMode="auto">
            <a:xfrm flipH="1">
              <a:off x="1980059" y="4726728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 Box 274"/>
            <p:cNvSpPr txBox="1">
              <a:spLocks noChangeArrowheads="1"/>
            </p:cNvSpPr>
            <p:nvPr/>
          </p:nvSpPr>
          <p:spPr bwMode="auto">
            <a:xfrm>
              <a:off x="1189484" y="4655291"/>
              <a:ext cx="720725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14" name="Text Box 275"/>
            <p:cNvSpPr txBox="1">
              <a:spLocks noChangeArrowheads="1"/>
            </p:cNvSpPr>
            <p:nvPr/>
          </p:nvSpPr>
          <p:spPr bwMode="auto">
            <a:xfrm>
              <a:off x="1980059" y="4869603"/>
              <a:ext cx="136683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行号</a:t>
              </a:r>
            </a:p>
          </p:txBody>
        </p:sp>
        <p:sp>
          <p:nvSpPr>
            <p:cNvPr id="215" name="Text Box 276"/>
            <p:cNvSpPr txBox="1">
              <a:spLocks noChangeArrowheads="1"/>
            </p:cNvSpPr>
            <p:nvPr/>
          </p:nvSpPr>
          <p:spPr bwMode="auto">
            <a:xfrm>
              <a:off x="3346897" y="4869603"/>
              <a:ext cx="108108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216" name="Text Box 172"/>
            <p:cNvSpPr txBox="1">
              <a:spLocks noChangeArrowheads="1"/>
            </p:cNvSpPr>
            <p:nvPr/>
          </p:nvSpPr>
          <p:spPr bwMode="auto">
            <a:xfrm>
              <a:off x="3087686" y="3140324"/>
              <a:ext cx="936625" cy="430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944390" y="2203328"/>
            <a:ext cx="1077019" cy="1681687"/>
            <a:chOff x="1800374" y="2132657"/>
            <a:chExt cx="1077019" cy="1681687"/>
          </a:xfrm>
        </p:grpSpPr>
        <p:sp>
          <p:nvSpPr>
            <p:cNvPr id="218" name="Text Box 283"/>
            <p:cNvSpPr txBox="1">
              <a:spLocks noChangeArrowheads="1"/>
            </p:cNvSpPr>
            <p:nvPr/>
          </p:nvSpPr>
          <p:spPr bwMode="auto">
            <a:xfrm>
              <a:off x="1800374" y="2132657"/>
              <a:ext cx="1077019" cy="288925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</a:t>
              </a:r>
              <a:r>
                <a:rPr lang="zh-CN" altLang="en-US" sz="1800" b="1" u="none" dirty="0"/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</a:p>
          </p:txBody>
        </p:sp>
        <p:sp>
          <p:nvSpPr>
            <p:cNvPr id="219" name="Text Box 284"/>
            <p:cNvSpPr txBox="1">
              <a:spLocks noChangeArrowheads="1"/>
            </p:cNvSpPr>
            <p:nvPr/>
          </p:nvSpPr>
          <p:spPr bwMode="auto">
            <a:xfrm>
              <a:off x="2222501" y="2420888"/>
              <a:ext cx="654891" cy="2413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0" name="Text Box 285"/>
            <p:cNvSpPr txBox="1">
              <a:spLocks noChangeArrowheads="1"/>
            </p:cNvSpPr>
            <p:nvPr/>
          </p:nvSpPr>
          <p:spPr bwMode="auto">
            <a:xfrm>
              <a:off x="1835695" y="2420888"/>
              <a:ext cx="386805" cy="24132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1" name="Text Box 286"/>
            <p:cNvSpPr txBox="1">
              <a:spLocks noChangeArrowheads="1"/>
            </p:cNvSpPr>
            <p:nvPr/>
          </p:nvSpPr>
          <p:spPr bwMode="auto">
            <a:xfrm>
              <a:off x="2195413" y="3212976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222" name="Text Box 284"/>
            <p:cNvSpPr txBox="1">
              <a:spLocks noChangeArrowheads="1"/>
            </p:cNvSpPr>
            <p:nvPr/>
          </p:nvSpPr>
          <p:spPr bwMode="auto">
            <a:xfrm>
              <a:off x="2222502" y="3573016"/>
              <a:ext cx="654891" cy="2413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3" name="Text Box 285"/>
            <p:cNvSpPr txBox="1">
              <a:spLocks noChangeArrowheads="1"/>
            </p:cNvSpPr>
            <p:nvPr/>
          </p:nvSpPr>
          <p:spPr bwMode="auto">
            <a:xfrm>
              <a:off x="1835696" y="3573710"/>
              <a:ext cx="386805" cy="24063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</p:grp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83C-9693-4A37-B642-9464476FA25A}" type="slidenum">
              <a:rPr lang="en-US" altLang="zh-CN"/>
              <a:pPr/>
              <a:t>58</a:t>
            </a:fld>
            <a:endParaRPr lang="en-US" altLang="zh-CN" dirty="0"/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50407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的存储空间管理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的编址单位：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*Cache-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主存间的信息交换管理：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203848" y="714762"/>
            <a:ext cx="56886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主存字</a:t>
            </a:r>
            <a:r>
              <a:rPr lang="en-US" altLang="zh-CN" sz="1800" b="1" u="none" dirty="0">
                <a:latin typeface="宋体" pitchFamily="2" charset="-122"/>
              </a:rPr>
              <a:t>(=</a:t>
            </a:r>
            <a:r>
              <a:rPr lang="zh-CN" altLang="en-US" sz="1800" b="1" u="none" dirty="0">
                <a:latin typeface="宋体" pitchFamily="2" charset="-122"/>
              </a:rPr>
              <a:t>主存编址单位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zh-CN" altLang="en-US" sz="1800" b="1" u="none" dirty="0">
                <a:latin typeface="宋体" pitchFamily="2" charset="-122"/>
              </a:rPr>
              <a:t>←主存的缓冲器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462855" name="Text Box 7"/>
          <p:cNvSpPr txBox="1">
            <a:spLocks noChangeArrowheads="1"/>
          </p:cNvSpPr>
          <p:nvPr/>
        </p:nvSpPr>
        <p:spPr bwMode="auto">
          <a:xfrm>
            <a:off x="179388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①</a:t>
            </a:r>
            <a:r>
              <a:rPr lang="zh-CN" altLang="en-US" b="1" u="none" spc="-50" dirty="0">
                <a:latin typeface="宋体" pitchFamily="2" charset="-122"/>
              </a:rPr>
              <a:t>主存与</a:t>
            </a:r>
            <a:r>
              <a:rPr lang="en-US" altLang="zh-CN" b="1" u="none" spc="-50" dirty="0">
                <a:latin typeface="宋体" pitchFamily="2" charset="-122"/>
              </a:rPr>
              <a:t>Cache</a:t>
            </a:r>
            <a:r>
              <a:rPr lang="zh-CN" altLang="en-US" b="1" u="none" spc="-50" dirty="0">
                <a:latin typeface="宋体" pitchFamily="2" charset="-122"/>
              </a:rPr>
              <a:t>的存储空间，都</a:t>
            </a:r>
            <a:r>
              <a:rPr lang="zh-CN" altLang="en-US" b="1" spc="-50" dirty="0">
                <a:solidFill>
                  <a:schemeClr val="accent2"/>
                </a:solidFill>
                <a:latin typeface="宋体" pitchFamily="2" charset="-122"/>
              </a:rPr>
              <a:t>划分</a:t>
            </a:r>
            <a:r>
              <a:rPr lang="zh-CN" altLang="en-US" b="1" u="none" spc="-50" dirty="0">
                <a:latin typeface="宋体" pitchFamily="2" charset="-122"/>
              </a:rPr>
              <a:t>成大小为块的若干</a:t>
            </a:r>
            <a:r>
              <a:rPr lang="zh-CN" altLang="en-US" b="1" u="none" spc="-50" dirty="0">
                <a:solidFill>
                  <a:srgbClr val="990099"/>
                </a:solidFill>
                <a:latin typeface="宋体" pitchFamily="2" charset="-122"/>
              </a:rPr>
              <a:t>区域</a:t>
            </a:r>
          </a:p>
        </p:txBody>
      </p:sp>
      <p:sp>
        <p:nvSpPr>
          <p:cNvPr id="463084" name="AutoShape 2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138" name="Text Box 290"/>
          <p:cNvSpPr txBox="1">
            <a:spLocks noChangeArrowheads="1"/>
          </p:cNvSpPr>
          <p:nvPr/>
        </p:nvSpPr>
        <p:spPr bwMode="auto">
          <a:xfrm>
            <a:off x="179388" y="53012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②Cache</a:t>
            </a:r>
            <a:r>
              <a:rPr lang="zh-CN" altLang="en-US" b="1" u="none" dirty="0">
                <a:latin typeface="宋体" pitchFamily="2" charset="-122"/>
              </a:rPr>
              <a:t>每行需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有效位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(V)</a:t>
            </a:r>
            <a:r>
              <a:rPr lang="zh-CN" altLang="en-US" b="1" u="none" dirty="0">
                <a:latin typeface="宋体" pitchFamily="2" charset="-122"/>
              </a:rPr>
              <a:t>表示其数据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是</a:t>
            </a:r>
            <a:r>
              <a:rPr lang="en-US" altLang="zh-CN" b="1" dirty="0">
                <a:solidFill>
                  <a:srgbClr val="0070C0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否有效</a:t>
            </a:r>
            <a:endParaRPr lang="en-US" altLang="zh-CN" b="1" u="none" dirty="0">
              <a:solidFill>
                <a:srgbClr val="0070C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每行需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标记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表示其数据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来自的主存块</a:t>
            </a:r>
          </a:p>
        </p:txBody>
      </p:sp>
      <p:sp>
        <p:nvSpPr>
          <p:cNvPr id="463139" name="Text Box 291"/>
          <p:cNvSpPr txBox="1">
            <a:spLocks noChangeArrowheads="1"/>
          </p:cNvSpPr>
          <p:nvPr/>
        </p:nvSpPr>
        <p:spPr bwMode="auto">
          <a:xfrm>
            <a:off x="2049165" y="2492896"/>
            <a:ext cx="972244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u="none" dirty="0">
                <a:latin typeface="宋体" pitchFamily="2" charset="-122"/>
              </a:rPr>
              <a:t>0    *</a:t>
            </a:r>
          </a:p>
        </p:txBody>
      </p:sp>
      <p:sp>
        <p:nvSpPr>
          <p:cNvPr id="463140" name="Text Box 292"/>
          <p:cNvSpPr txBox="1">
            <a:spLocks noChangeArrowheads="1"/>
          </p:cNvSpPr>
          <p:nvPr/>
        </p:nvSpPr>
        <p:spPr bwMode="auto">
          <a:xfrm>
            <a:off x="2050753" y="3645024"/>
            <a:ext cx="970655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u="none" dirty="0">
                <a:latin typeface="宋体" pitchFamily="2" charset="-122"/>
              </a:rPr>
              <a:t>0    *</a:t>
            </a:r>
          </a:p>
        </p:txBody>
      </p:sp>
      <p:sp>
        <p:nvSpPr>
          <p:cNvPr id="463141" name="Rectangle 293"/>
          <p:cNvSpPr>
            <a:spLocks noChangeArrowheads="1"/>
          </p:cNvSpPr>
          <p:nvPr/>
        </p:nvSpPr>
        <p:spPr bwMode="auto">
          <a:xfrm>
            <a:off x="5941218" y="3237712"/>
            <a:ext cx="935038" cy="719137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u="none" dirty="0">
                <a:latin typeface="+mn-ea"/>
                <a:ea typeface="+mn-ea"/>
              </a:rPr>
              <a:t>块</a:t>
            </a:r>
            <a:r>
              <a:rPr lang="en-US" altLang="zh-CN" sz="2000" b="1" u="none" dirty="0" err="1">
                <a:latin typeface="+mn-ea"/>
                <a:ea typeface="+mn-ea"/>
              </a:rPr>
              <a:t>i</a:t>
            </a:r>
            <a:endParaRPr lang="zh-CN" altLang="en-US" b="1" u="none" dirty="0">
              <a:latin typeface="+mn-ea"/>
              <a:ea typeface="+mn-ea"/>
            </a:endParaRPr>
          </a:p>
        </p:txBody>
      </p:sp>
      <p:sp>
        <p:nvSpPr>
          <p:cNvPr id="463142" name="Text Box 294"/>
          <p:cNvSpPr txBox="1">
            <a:spLocks noChangeArrowheads="1"/>
          </p:cNvSpPr>
          <p:nvPr/>
        </p:nvSpPr>
        <p:spPr bwMode="auto">
          <a:xfrm>
            <a:off x="2050753" y="2492896"/>
            <a:ext cx="970655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80000"/>
              </a:lnSpc>
            </a:pPr>
            <a:r>
              <a:rPr lang="en-US" altLang="zh-CN" sz="1800" b="1" u="none" dirty="0">
                <a:solidFill>
                  <a:srgbClr val="FF3300"/>
                </a:solidFill>
                <a:latin typeface="宋体" pitchFamily="2" charset="-122"/>
              </a:rPr>
              <a:t>1    </a:t>
            </a:r>
            <a:r>
              <a:rPr lang="en-US" altLang="zh-CN" sz="1800" b="1" u="none" dirty="0" err="1">
                <a:solidFill>
                  <a:srgbClr val="FF3300"/>
                </a:solidFill>
                <a:latin typeface="宋体" pitchFamily="2" charset="-122"/>
              </a:rPr>
              <a:t>i</a:t>
            </a:r>
            <a:endParaRPr lang="en-US" altLang="zh-CN" sz="1800" b="1" u="none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226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3887441" y="1124744"/>
            <a:ext cx="2642765" cy="148747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7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46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46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46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2.96296E-6 L -0.31302 -0.10857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463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63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46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4" grpId="0"/>
      <p:bldP spid="462855" grpId="0"/>
      <p:bldP spid="463138" grpId="0"/>
      <p:bldP spid="463139" grpId="0"/>
      <p:bldP spid="463139" grpId="1"/>
      <p:bldP spid="463140" grpId="0"/>
      <p:bldP spid="463141" grpId="0" animBg="1"/>
      <p:bldP spid="463141" grpId="1" animBg="1"/>
      <p:bldP spid="46314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EE0B-8A5B-423C-B2B3-15359246134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512088" name="Text Box 88"/>
          <p:cNvSpPr txBox="1">
            <a:spLocks noChangeArrowheads="1"/>
          </p:cNvSpPr>
          <p:nvPr/>
        </p:nvSpPr>
        <p:spPr bwMode="auto">
          <a:xfrm>
            <a:off x="179388" y="3165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的存储器结构：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①Cache</a:t>
            </a:r>
            <a:r>
              <a:rPr lang="zh-CN" altLang="en-US" b="1" u="none" dirty="0">
                <a:latin typeface="宋体" pitchFamily="2" charset="-122"/>
              </a:rPr>
              <a:t>是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行的数组</a:t>
            </a:r>
            <a:r>
              <a:rPr lang="zh-CN" altLang="en-US" b="1" u="none" dirty="0">
                <a:latin typeface="宋体" pitchFamily="2" charset="-122"/>
              </a:rPr>
              <a:t>，每行包含缓存块信息、管理信息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14822" y="1388070"/>
            <a:ext cx="6913562" cy="1656184"/>
            <a:chOff x="1114822" y="1340768"/>
            <a:chExt cx="6913562" cy="1656184"/>
          </a:xfrm>
        </p:grpSpPr>
        <p:sp>
          <p:nvSpPr>
            <p:cNvPr id="68" name="Rectangle 99"/>
            <p:cNvSpPr>
              <a:spLocks noChangeArrowheads="1"/>
            </p:cNvSpPr>
            <p:nvPr/>
          </p:nvSpPr>
          <p:spPr bwMode="auto">
            <a:xfrm>
              <a:off x="5508626" y="1340768"/>
              <a:ext cx="2519585" cy="16557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9" name="Rectangle 99"/>
            <p:cNvSpPr>
              <a:spLocks noChangeArrowheads="1"/>
            </p:cNvSpPr>
            <p:nvPr/>
          </p:nvSpPr>
          <p:spPr bwMode="auto">
            <a:xfrm>
              <a:off x="2195909" y="1341190"/>
              <a:ext cx="5832475" cy="16557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00" name="Text Box 100"/>
            <p:cNvSpPr txBox="1">
              <a:spLocks noChangeArrowheads="1"/>
            </p:cNvSpPr>
            <p:nvPr/>
          </p:nvSpPr>
          <p:spPr bwMode="auto">
            <a:xfrm>
              <a:off x="3275409" y="1412627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</a:p>
          </p:txBody>
        </p:sp>
        <p:sp>
          <p:nvSpPr>
            <p:cNvPr id="512101" name="Text Box 101"/>
            <p:cNvSpPr txBox="1">
              <a:spLocks noChangeArrowheads="1"/>
            </p:cNvSpPr>
            <p:nvPr/>
          </p:nvSpPr>
          <p:spPr bwMode="auto">
            <a:xfrm>
              <a:off x="2340372" y="1412627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03" name="Text Box 103"/>
            <p:cNvSpPr txBox="1">
              <a:spLocks noChangeArrowheads="1"/>
            </p:cNvSpPr>
            <p:nvPr/>
          </p:nvSpPr>
          <p:spPr bwMode="auto">
            <a:xfrm>
              <a:off x="4285059" y="1412627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512104" name="Text Box 104"/>
            <p:cNvSpPr txBox="1">
              <a:spLocks noChangeArrowheads="1"/>
            </p:cNvSpPr>
            <p:nvPr/>
          </p:nvSpPr>
          <p:spPr bwMode="auto">
            <a:xfrm>
              <a:off x="3273822" y="1772990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</a:p>
          </p:txBody>
        </p:sp>
        <p:sp>
          <p:nvSpPr>
            <p:cNvPr id="512105" name="Text Box 105"/>
            <p:cNvSpPr txBox="1">
              <a:spLocks noChangeArrowheads="1"/>
            </p:cNvSpPr>
            <p:nvPr/>
          </p:nvSpPr>
          <p:spPr bwMode="auto">
            <a:xfrm>
              <a:off x="2338784" y="1772990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07" name="Text Box 107"/>
            <p:cNvSpPr txBox="1">
              <a:spLocks noChangeArrowheads="1"/>
            </p:cNvSpPr>
            <p:nvPr/>
          </p:nvSpPr>
          <p:spPr bwMode="auto">
            <a:xfrm>
              <a:off x="4283472" y="1772990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512108" name="Text Box 108"/>
            <p:cNvSpPr txBox="1">
              <a:spLocks noChangeArrowheads="1"/>
            </p:cNvSpPr>
            <p:nvPr/>
          </p:nvSpPr>
          <p:spPr bwMode="auto">
            <a:xfrm>
              <a:off x="3273822" y="2636590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</a:p>
          </p:txBody>
        </p:sp>
        <p:sp>
          <p:nvSpPr>
            <p:cNvPr id="512109" name="Text Box 109"/>
            <p:cNvSpPr txBox="1">
              <a:spLocks noChangeArrowheads="1"/>
            </p:cNvSpPr>
            <p:nvPr/>
          </p:nvSpPr>
          <p:spPr bwMode="auto">
            <a:xfrm>
              <a:off x="2338784" y="2636590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10" name="Text Box 110"/>
            <p:cNvSpPr txBox="1">
              <a:spLocks noChangeArrowheads="1"/>
            </p:cNvSpPr>
            <p:nvPr/>
          </p:nvSpPr>
          <p:spPr bwMode="auto">
            <a:xfrm>
              <a:off x="5577284" y="2638177"/>
              <a:ext cx="2306637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512111" name="Text Box 111"/>
            <p:cNvSpPr txBox="1">
              <a:spLocks noChangeArrowheads="1"/>
            </p:cNvSpPr>
            <p:nvPr/>
          </p:nvSpPr>
          <p:spPr bwMode="auto">
            <a:xfrm>
              <a:off x="4283472" y="2636590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512112" name="Text Box 112"/>
            <p:cNvSpPr txBox="1">
              <a:spLocks noChangeArrowheads="1"/>
            </p:cNvSpPr>
            <p:nvPr/>
          </p:nvSpPr>
          <p:spPr bwMode="auto">
            <a:xfrm>
              <a:off x="3562747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3" name="Text Box 113"/>
            <p:cNvSpPr txBox="1">
              <a:spLocks noChangeArrowheads="1"/>
            </p:cNvSpPr>
            <p:nvPr/>
          </p:nvSpPr>
          <p:spPr bwMode="auto">
            <a:xfrm>
              <a:off x="2626122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4" name="Text Box 114"/>
            <p:cNvSpPr txBox="1">
              <a:spLocks noChangeArrowheads="1"/>
            </p:cNvSpPr>
            <p:nvPr/>
          </p:nvSpPr>
          <p:spPr bwMode="auto">
            <a:xfrm>
              <a:off x="4643834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5" name="Text Box 115"/>
            <p:cNvSpPr txBox="1">
              <a:spLocks noChangeArrowheads="1"/>
            </p:cNvSpPr>
            <p:nvPr/>
          </p:nvSpPr>
          <p:spPr bwMode="auto">
            <a:xfrm>
              <a:off x="6585347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7" name="Text Box 117"/>
            <p:cNvSpPr txBox="1">
              <a:spLocks noChangeArrowheads="1"/>
            </p:cNvSpPr>
            <p:nvPr/>
          </p:nvSpPr>
          <p:spPr bwMode="auto">
            <a:xfrm>
              <a:off x="1259284" y="1412627"/>
              <a:ext cx="863600" cy="28733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  <a:r>
                <a:rPr lang="zh-CN" altLang="en-US" sz="1800" b="1" u="none">
                  <a:latin typeface="宋体" pitchFamily="2" charset="-122"/>
                </a:rPr>
                <a:t>行</a:t>
              </a:r>
            </a:p>
          </p:txBody>
        </p:sp>
        <p:sp>
          <p:nvSpPr>
            <p:cNvPr id="512118" name="Text Box 118"/>
            <p:cNvSpPr txBox="1">
              <a:spLocks noChangeArrowheads="1"/>
            </p:cNvSpPr>
            <p:nvPr/>
          </p:nvSpPr>
          <p:spPr bwMode="auto">
            <a:xfrm>
              <a:off x="1114822" y="2638177"/>
              <a:ext cx="1008062" cy="28733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  <a:r>
                <a:rPr lang="en-US" altLang="zh-CN" sz="1800" b="1" u="none" baseline="30000">
                  <a:latin typeface="宋体" pitchFamily="2" charset="-122"/>
                </a:rPr>
                <a:t>c</a:t>
              </a:r>
              <a:r>
                <a:rPr lang="en-US" altLang="zh-CN" sz="1800" b="1" u="none">
                  <a:latin typeface="宋体" pitchFamily="2" charset="-122"/>
                </a:rPr>
                <a:t>-1</a:t>
              </a:r>
              <a:r>
                <a:rPr lang="zh-CN" altLang="en-US" sz="1800" b="1" u="none">
                  <a:latin typeface="宋体" pitchFamily="2" charset="-122"/>
                </a:rPr>
                <a:t>行</a:t>
              </a:r>
            </a:p>
          </p:txBody>
        </p:sp>
        <p:sp>
          <p:nvSpPr>
            <p:cNvPr id="512121" name="Text Box 121"/>
            <p:cNvSpPr txBox="1">
              <a:spLocks noChangeArrowheads="1"/>
            </p:cNvSpPr>
            <p:nvPr/>
          </p:nvSpPr>
          <p:spPr bwMode="auto">
            <a:xfrm>
              <a:off x="5580459" y="1414215"/>
              <a:ext cx="2306637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512122" name="Text Box 122"/>
            <p:cNvSpPr txBox="1">
              <a:spLocks noChangeArrowheads="1"/>
            </p:cNvSpPr>
            <p:nvPr/>
          </p:nvSpPr>
          <p:spPr bwMode="auto">
            <a:xfrm>
              <a:off x="5583634" y="1774577"/>
              <a:ext cx="2306637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95910" y="1323613"/>
            <a:ext cx="5832476" cy="2105387"/>
            <a:chOff x="2195910" y="1276311"/>
            <a:chExt cx="5832476" cy="2105387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5508626" y="1276311"/>
              <a:ext cx="0" cy="20086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 Box 182"/>
            <p:cNvSpPr txBox="1">
              <a:spLocks noChangeArrowheads="1"/>
            </p:cNvSpPr>
            <p:nvPr/>
          </p:nvSpPr>
          <p:spPr bwMode="auto">
            <a:xfrm>
              <a:off x="6373267" y="3068960"/>
              <a:ext cx="9350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数据区</a:t>
              </a:r>
            </a:p>
          </p:txBody>
        </p:sp>
        <p:sp>
          <p:nvSpPr>
            <p:cNvPr id="66" name="Text Box 182"/>
            <p:cNvSpPr txBox="1">
              <a:spLocks noChangeArrowheads="1"/>
            </p:cNvSpPr>
            <p:nvPr/>
          </p:nvSpPr>
          <p:spPr bwMode="auto">
            <a:xfrm>
              <a:off x="2986484" y="3044254"/>
              <a:ext cx="2017712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管理区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目录表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67" name="AutoShape 28"/>
            <p:cNvSpPr>
              <a:spLocks/>
            </p:cNvSpPr>
            <p:nvPr/>
          </p:nvSpPr>
          <p:spPr bwMode="auto">
            <a:xfrm rot="16200000">
              <a:off x="6768245" y="1826071"/>
              <a:ext cx="72009" cy="2448273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AutoShape 28"/>
            <p:cNvSpPr>
              <a:spLocks/>
            </p:cNvSpPr>
            <p:nvPr/>
          </p:nvSpPr>
          <p:spPr bwMode="auto">
            <a:xfrm rot="16200000">
              <a:off x="3780000" y="1430114"/>
              <a:ext cx="72008" cy="3240187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" name="Text Box 124"/>
          <p:cNvSpPr txBox="1">
            <a:spLocks noChangeArrowheads="1"/>
          </p:cNvSpPr>
          <p:nvPr/>
        </p:nvSpPr>
        <p:spPr bwMode="auto">
          <a:xfrm>
            <a:off x="179388" y="475998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②</a:t>
            </a:r>
            <a:r>
              <a:rPr lang="zh-CN" altLang="en-US" b="1" u="none" dirty="0">
                <a:latin typeface="宋体" pitchFamily="2" charset="-122"/>
              </a:rPr>
              <a:t>行中缓存块的大小、编址单位，都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与主存块相同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     Cache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行数＝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</a:t>
            </a:r>
            <a:r>
              <a:rPr lang="en-US" altLang="zh-CN" b="1" u="none" dirty="0">
                <a:latin typeface="宋体" pitchFamily="2" charset="-122"/>
              </a:rPr>
              <a:t>÷</a:t>
            </a:r>
            <a:r>
              <a:rPr lang="zh-CN" altLang="en-US" b="1" u="none" dirty="0">
                <a:latin typeface="宋体" pitchFamily="2" charset="-122"/>
              </a:rPr>
              <a:t>块大小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 块内地址位数＝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24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块大小</a:t>
            </a:r>
            <a:r>
              <a:rPr lang="en-US" altLang="zh-CN" b="1" u="none" dirty="0">
                <a:latin typeface="宋体" pitchFamily="2" charset="-122"/>
              </a:rPr>
              <a:t>÷</a:t>
            </a:r>
            <a:r>
              <a:rPr lang="zh-CN" altLang="en-US" b="1" u="none" dirty="0">
                <a:latin typeface="宋体" pitchFamily="2" charset="-122"/>
              </a:rPr>
              <a:t>主存字大小</a:t>
            </a:r>
            <a:r>
              <a:rPr lang="en-US" altLang="zh-CN" b="1" u="none" dirty="0">
                <a:latin typeface="宋体" pitchFamily="2" charset="-122"/>
              </a:rPr>
              <a:t>) </a:t>
            </a:r>
          </a:p>
        </p:txBody>
      </p:sp>
      <p:sp>
        <p:nvSpPr>
          <p:cNvPr id="74" name="Text Box 124"/>
          <p:cNvSpPr txBox="1">
            <a:spLocks noChangeArrowheads="1"/>
          </p:cNvSpPr>
          <p:nvPr/>
        </p:nvSpPr>
        <p:spPr bwMode="auto">
          <a:xfrm>
            <a:off x="179512" y="3851175"/>
            <a:ext cx="8785101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术语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容量：</a:t>
            </a:r>
            <a:r>
              <a:rPr lang="zh-CN" altLang="en-US" sz="2200" b="1" u="none" dirty="0">
                <a:latin typeface="宋体" pitchFamily="2" charset="-122"/>
              </a:rPr>
              <a:t>指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数据区的容量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              Cache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总容量：</a:t>
            </a:r>
            <a:r>
              <a:rPr lang="zh-CN" altLang="en-US" sz="2200" b="1" u="none" dirty="0">
                <a:latin typeface="宋体" pitchFamily="2" charset="-122"/>
              </a:rPr>
              <a:t>指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数据区＋管理区的容量之和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75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331"/>
          <p:cNvSpPr>
            <a:spLocks/>
          </p:cNvSpPr>
          <p:nvPr/>
        </p:nvSpPr>
        <p:spPr bwMode="auto">
          <a:xfrm>
            <a:off x="5652120" y="3501008"/>
            <a:ext cx="2846871" cy="324000"/>
          </a:xfrm>
          <a:prstGeom prst="borderCallout2">
            <a:avLst>
              <a:gd name="adj1" fmla="val 50645"/>
              <a:gd name="adj2" fmla="val -304"/>
              <a:gd name="adj3" fmla="val 52610"/>
              <a:gd name="adj4" fmla="val -8222"/>
              <a:gd name="adj5" fmla="val -204197"/>
              <a:gd name="adj6" fmla="val -1976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 type="none" w="sm" len="med"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存放</a:t>
            </a:r>
            <a:r>
              <a:rPr lang="zh-CN" altLang="en-US" sz="1800" b="1" u="none" dirty="0">
                <a:solidFill>
                  <a:srgbClr val="C00000"/>
                </a:solidFill>
                <a:latin typeface="+mn-ea"/>
                <a:ea typeface="+mn-ea"/>
              </a:rPr>
              <a:t>缓冲器管理</a:t>
            </a:r>
            <a:r>
              <a:rPr lang="zh-CN" altLang="en-US" sz="1800" b="1" u="none" dirty="0">
                <a:latin typeface="+mn-ea"/>
                <a:ea typeface="+mn-ea"/>
              </a:rPr>
              <a:t>的其余信息</a:t>
            </a:r>
          </a:p>
        </p:txBody>
      </p:sp>
      <p:sp>
        <p:nvSpPr>
          <p:cNvPr id="35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63"/>
          <p:cNvSpPr txBox="1">
            <a:spLocks noChangeArrowheads="1"/>
          </p:cNvSpPr>
          <p:nvPr/>
        </p:nvSpPr>
        <p:spPr bwMode="auto">
          <a:xfrm>
            <a:off x="179388" y="2851299"/>
            <a:ext cx="2664420" cy="269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参数要求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内容要求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传递要求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90836" name="Text Box 20"/>
          <p:cNvSpPr txBox="1">
            <a:spLocks noChangeArrowheads="1"/>
          </p:cNvSpPr>
          <p:nvPr/>
        </p:nvSpPr>
        <p:spPr bwMode="auto">
          <a:xfrm>
            <a:off x="179388" y="40466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、存储系统的层次结构       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结构分析</a:t>
            </a:r>
            <a:r>
              <a:rPr lang="en-US" altLang="zh-CN" sz="1800" b="1" u="none" dirty="0">
                <a:latin typeface="宋体" pitchFamily="2" charset="-122"/>
              </a:rPr>
              <a:t>/</a:t>
            </a:r>
            <a:r>
              <a:rPr lang="zh-CN" altLang="en-US" sz="1800" b="1" u="none" dirty="0">
                <a:latin typeface="宋体" pitchFamily="2" charset="-122"/>
              </a:rPr>
              <a:t>设计、组成</a:t>
            </a:r>
            <a:r>
              <a:rPr lang="zh-CN" altLang="en-US" sz="1800" b="1" dirty="0">
                <a:latin typeface="宋体" pitchFamily="2" charset="-122"/>
              </a:rPr>
              <a:t>认知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实现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*层次结构的组织：</a:t>
            </a:r>
            <a:r>
              <a:rPr lang="zh-CN" altLang="en-US" b="1" u="none" dirty="0">
                <a:latin typeface="宋体" pitchFamily="2" charset="-122"/>
              </a:rPr>
              <a:t>多种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级联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串联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zh-CN" altLang="en-US" sz="1800" b="1" u="none" dirty="0">
                <a:latin typeface="宋体" pitchFamily="2" charset="-122"/>
              </a:rPr>
              <a:t>上下级关系</a:t>
            </a:r>
            <a:r>
              <a:rPr lang="en-US" altLang="zh-CN" sz="1800" b="1" u="none" dirty="0">
                <a:latin typeface="宋体" pitchFamily="2" charset="-122"/>
              </a:rPr>
              <a:t>])</a:t>
            </a:r>
            <a:endParaRPr lang="zh-CN" altLang="en-US" sz="18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2555776" y="2851299"/>
            <a:ext cx="6408837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b="1" u="none" baseline="-20000" dirty="0">
                <a:latin typeface="宋体" pitchFamily="2" charset="-122"/>
              </a:rPr>
              <a:t>M1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&lt;&lt;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b="1" u="none" baseline="-20000" dirty="0">
                <a:latin typeface="宋体" pitchFamily="2" charset="-122"/>
              </a:rPr>
              <a:t>M2</a:t>
            </a:r>
            <a:r>
              <a:rPr lang="en-US" altLang="zh-CN" b="1" u="none" dirty="0">
                <a:latin typeface="宋体" pitchFamily="2" charset="-122"/>
              </a:rPr>
              <a:t>&lt;&lt;…&lt;&lt;</a:t>
            </a:r>
            <a:r>
              <a:rPr lang="en-US" altLang="zh-CN" b="1" i="1" u="none" dirty="0" err="1">
                <a:latin typeface="+mn-lt"/>
              </a:rPr>
              <a:t>S</a:t>
            </a:r>
            <a:r>
              <a:rPr lang="en-US" altLang="zh-CN" b="1" u="none" baseline="-20000" dirty="0" err="1">
                <a:latin typeface="宋体" pitchFamily="2" charset="-122"/>
              </a:rPr>
              <a:t>Mn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M1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&lt;&lt;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M2</a:t>
            </a:r>
            <a:r>
              <a:rPr lang="en-US" altLang="zh-CN" b="1" u="none" dirty="0">
                <a:latin typeface="宋体" pitchFamily="2" charset="-122"/>
              </a:rPr>
              <a:t>&lt;&lt;…&lt;&lt;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20000" dirty="0" err="1">
                <a:latin typeface="宋体" pitchFamily="2" charset="-122"/>
              </a:rPr>
              <a:t>Mn</a:t>
            </a:r>
            <a:r>
              <a:rPr lang="en-US" altLang="zh-CN" b="1" u="none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目标：</a:t>
            </a:r>
            <a:r>
              <a:rPr lang="en-US" altLang="zh-CN" sz="2000" b="1" i="1" u="none" dirty="0">
                <a:latin typeface="+mn-lt"/>
              </a:rPr>
              <a:t>c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en-US" altLang="zh-CN" sz="2000" b="1" i="1" u="none" dirty="0">
                <a:latin typeface="+mn-lt"/>
              </a:rPr>
              <a:t>c</a:t>
            </a:r>
            <a:r>
              <a:rPr lang="en-US" altLang="zh-CN" sz="2000" b="1" u="none" baseline="-16000" dirty="0">
                <a:latin typeface="宋体" pitchFamily="2" charset="-122"/>
              </a:rPr>
              <a:t>1</a:t>
            </a:r>
            <a:r>
              <a:rPr lang="en-US" altLang="zh-CN" sz="2000" b="1" i="1" u="none" dirty="0">
                <a:latin typeface="+mn-lt"/>
              </a:rPr>
              <a:t>S</a:t>
            </a:r>
            <a:r>
              <a:rPr lang="en-US" altLang="zh-CN" sz="2000" b="1" u="none" baseline="-16000" dirty="0">
                <a:latin typeface="宋体" pitchFamily="2" charset="-122"/>
              </a:rPr>
              <a:t>M1</a:t>
            </a:r>
            <a:r>
              <a:rPr lang="en-US" altLang="zh-CN" sz="2000" b="1" u="none" dirty="0">
                <a:latin typeface="宋体" pitchFamily="2" charset="-122"/>
              </a:rPr>
              <a:t>+</a:t>
            </a:r>
            <a:r>
              <a:rPr lang="en-US" altLang="zh-CN" sz="2000" b="1" i="1" u="none" dirty="0"/>
              <a:t>c</a:t>
            </a:r>
            <a:r>
              <a:rPr lang="en-US" altLang="zh-CN" sz="2000" b="1" u="none" baseline="-16000" dirty="0">
                <a:latin typeface="宋体" pitchFamily="2" charset="-122"/>
              </a:rPr>
              <a:t>2</a:t>
            </a:r>
            <a:r>
              <a:rPr lang="en-US" altLang="zh-CN" sz="2000" b="1" i="1" u="none" dirty="0"/>
              <a:t>S</a:t>
            </a:r>
            <a:r>
              <a:rPr lang="en-US" altLang="zh-CN" sz="2000" b="1" u="none" baseline="-16000" dirty="0">
                <a:latin typeface="宋体" pitchFamily="2" charset="-122"/>
              </a:rPr>
              <a:t>M2</a:t>
            </a:r>
            <a:r>
              <a:rPr lang="en-US" altLang="zh-CN" sz="2000" b="1" u="none" dirty="0">
                <a:latin typeface="宋体" pitchFamily="2" charset="-122"/>
              </a:rPr>
              <a:t>+…+</a:t>
            </a:r>
            <a:r>
              <a:rPr lang="en-US" altLang="zh-CN" sz="2000" b="1" i="1" u="none" dirty="0" err="1"/>
              <a:t>c</a:t>
            </a:r>
            <a:r>
              <a:rPr lang="en-US" altLang="zh-CN" sz="2000" b="1" u="none" baseline="-16000" dirty="0" err="1">
                <a:latin typeface="宋体" pitchFamily="2" charset="-122"/>
              </a:rPr>
              <a:t>n</a:t>
            </a:r>
            <a:r>
              <a:rPr lang="en-US" altLang="zh-CN" sz="2000" b="1" i="1" u="none" dirty="0" err="1"/>
              <a:t>S</a:t>
            </a:r>
            <a:r>
              <a:rPr lang="en-US" altLang="zh-CN" sz="2000" b="1" u="none" baseline="-16000" dirty="0" err="1">
                <a:latin typeface="宋体" pitchFamily="2" charset="-122"/>
              </a:rPr>
              <a:t>Mn</a:t>
            </a:r>
            <a:r>
              <a:rPr lang="en-US" altLang="zh-CN" sz="2000" b="1" u="none" dirty="0">
                <a:latin typeface="宋体" pitchFamily="2" charset="-122"/>
              </a:rPr>
              <a:t>)/(</a:t>
            </a:r>
            <a:r>
              <a:rPr lang="en-US" altLang="zh-CN" sz="2000" b="1" i="1" u="none" dirty="0"/>
              <a:t>S</a:t>
            </a:r>
            <a:r>
              <a:rPr lang="en-US" altLang="zh-CN" sz="2000" b="1" u="none" baseline="-16000" dirty="0">
                <a:latin typeface="宋体" pitchFamily="2" charset="-122"/>
              </a:rPr>
              <a:t>M1</a:t>
            </a:r>
            <a:r>
              <a:rPr lang="en-US" altLang="zh-CN" sz="2000" b="1" u="none" dirty="0">
                <a:latin typeface="宋体" pitchFamily="2" charset="-122"/>
              </a:rPr>
              <a:t>+</a:t>
            </a:r>
            <a:r>
              <a:rPr lang="en-US" altLang="zh-CN" sz="2000" b="1" i="1" u="none" dirty="0"/>
              <a:t>S</a:t>
            </a:r>
            <a:r>
              <a:rPr lang="en-US" altLang="zh-CN" sz="2000" b="1" u="none" baseline="-16000" dirty="0">
                <a:latin typeface="宋体" pitchFamily="2" charset="-122"/>
              </a:rPr>
              <a:t>M2</a:t>
            </a:r>
            <a:r>
              <a:rPr lang="en-US" altLang="zh-CN" sz="2000" b="1" u="none" dirty="0">
                <a:latin typeface="宋体" pitchFamily="2" charset="-122"/>
              </a:rPr>
              <a:t>+…+</a:t>
            </a:r>
            <a:r>
              <a:rPr lang="en-US" altLang="zh-CN" sz="2000" b="1" i="1" u="none" dirty="0" err="1"/>
              <a:t>S</a:t>
            </a:r>
            <a:r>
              <a:rPr lang="en-US" altLang="zh-CN" sz="2000" b="1" u="none" baseline="-16000" dirty="0" err="1">
                <a:latin typeface="宋体" pitchFamily="2" charset="-122"/>
              </a:rPr>
              <a:t>Mn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en-US" altLang="zh-CN" sz="2000" b="1" i="1" u="none" dirty="0"/>
              <a:t> </a:t>
            </a:r>
            <a:r>
              <a:rPr lang="zh-CN" altLang="en-US" sz="2000" b="1" u="none" dirty="0"/>
              <a:t>≈ </a:t>
            </a:r>
            <a:r>
              <a:rPr lang="en-US" altLang="zh-CN" sz="2000" b="1" i="1" u="none" dirty="0" err="1"/>
              <a:t>c</a:t>
            </a:r>
            <a:r>
              <a:rPr lang="en-US" altLang="zh-CN" sz="2000" b="1" u="none" baseline="-16000" dirty="0" err="1">
                <a:latin typeface="宋体" pitchFamily="2" charset="-122"/>
              </a:rPr>
              <a:t>n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290866" name="Text Box 50"/>
          <p:cNvSpPr txBox="1">
            <a:spLocks noChangeArrowheads="1"/>
          </p:cNvSpPr>
          <p:nvPr/>
        </p:nvSpPr>
        <p:spPr bwMode="auto">
          <a:xfrm>
            <a:off x="2555651" y="4941168"/>
            <a:ext cx="6408837" cy="126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各级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间的信息传递</a:t>
            </a:r>
            <a:r>
              <a:rPr lang="zh-CN" altLang="en-US" b="1" u="none" dirty="0"/>
              <a:t>是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透明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itchFamily="2" charset="-122"/>
              </a:rPr>
              <a:t>                          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←外部不可见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黑匣子</a:t>
            </a:r>
            <a:r>
              <a:rPr lang="en-US" altLang="zh-CN" sz="1800" b="1" u="none" dirty="0">
                <a:latin typeface="+mn-ea"/>
                <a:ea typeface="+mn-ea"/>
              </a:rPr>
              <a:t>)</a:t>
            </a:r>
            <a:r>
              <a:rPr lang="zh-CN" altLang="en-US" sz="1800" u="none" dirty="0">
                <a:latin typeface="宋体" pitchFamily="2" charset="-122"/>
              </a:rPr>
              <a:t> 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外部特性：</a:t>
            </a:r>
            <a:r>
              <a:rPr lang="zh-CN" altLang="en-US" sz="2000" b="1" u="none" dirty="0">
                <a:latin typeface="宋体" pitchFamily="2" charset="-122"/>
              </a:rPr>
              <a:t>操作方法同</a:t>
            </a:r>
            <a:r>
              <a:rPr lang="zh-CN" altLang="en-US" sz="2000" b="1" dirty="0">
                <a:latin typeface="宋体" pitchFamily="2" charset="-122"/>
              </a:rPr>
              <a:t>单一</a:t>
            </a:r>
            <a:r>
              <a:rPr lang="en-US" altLang="zh-CN" sz="2000" b="1" dirty="0">
                <a:latin typeface="宋体" pitchFamily="2" charset="-122"/>
              </a:rPr>
              <a:t>MEM</a:t>
            </a:r>
            <a:r>
              <a:rPr lang="zh-CN" altLang="en-US" sz="2000" b="1" u="none" dirty="0">
                <a:latin typeface="宋体" pitchFamily="2" charset="-122"/>
              </a:rPr>
              <a:t>，存取周期</a:t>
            </a:r>
            <a:r>
              <a:rPr lang="zh-CN" altLang="en-US" sz="2000" b="1" dirty="0">
                <a:latin typeface="宋体" pitchFamily="2" charset="-122"/>
              </a:rPr>
              <a:t>不固定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90908" name="Text Box 92"/>
          <p:cNvSpPr txBox="1">
            <a:spLocks noChangeArrowheads="1"/>
          </p:cNvSpPr>
          <p:nvPr/>
        </p:nvSpPr>
        <p:spPr bwMode="auto">
          <a:xfrm>
            <a:off x="2555305" y="3787403"/>
            <a:ext cx="6409183" cy="122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上级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中信息为下级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中信息的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副本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itchFamily="2" charset="-122"/>
              </a:rPr>
              <a:t>                           改过后需写回←</a:t>
            </a:r>
            <a:r>
              <a:rPr lang="zh-CN" altLang="en-US" sz="1800" u="none" dirty="0">
                <a:latin typeface="宋体" pitchFamily="2" charset="-122"/>
              </a:rPr>
              <a:t>┘</a:t>
            </a:r>
            <a:r>
              <a:rPr lang="zh-CN" altLang="en-US" sz="1800" b="1" u="none" dirty="0">
                <a:latin typeface="宋体" pitchFamily="2" charset="-122"/>
              </a:rPr>
              <a:t> 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有效容量：</a:t>
            </a:r>
            <a:r>
              <a:rPr lang="en-US" altLang="zh-CN" sz="2000" b="1" i="1" u="none" dirty="0">
                <a:latin typeface="+mn-lt"/>
              </a:rPr>
              <a:t>S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i="1" u="none" dirty="0" err="1">
                <a:latin typeface="+mn-lt"/>
              </a:rPr>
              <a:t>S</a:t>
            </a:r>
            <a:r>
              <a:rPr lang="en-US" altLang="zh-CN" sz="2000" b="1" u="none" baseline="-20000" dirty="0" err="1">
                <a:latin typeface="宋体" pitchFamily="2" charset="-122"/>
              </a:rPr>
              <a:t>Mn</a:t>
            </a:r>
            <a:r>
              <a:rPr lang="en-US" altLang="zh-CN" sz="2000" b="1" u="none" dirty="0">
                <a:latin typeface="宋体" pitchFamily="2" charset="-122"/>
              </a:rPr>
              <a:t> 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90935" name="Group 119"/>
          <p:cNvGrpSpPr>
            <a:grpSpLocks/>
          </p:cNvGrpSpPr>
          <p:nvPr/>
        </p:nvGrpSpPr>
        <p:grpSpPr bwMode="auto">
          <a:xfrm>
            <a:off x="1620787" y="1411139"/>
            <a:ext cx="6119813" cy="1368425"/>
            <a:chOff x="930" y="1388"/>
            <a:chExt cx="3855" cy="862"/>
          </a:xfrm>
        </p:grpSpPr>
        <p:sp>
          <p:nvSpPr>
            <p:cNvPr id="290936" name="Rectangle 120"/>
            <p:cNvSpPr>
              <a:spLocks noChangeArrowheads="1"/>
            </p:cNvSpPr>
            <p:nvPr/>
          </p:nvSpPr>
          <p:spPr bwMode="auto">
            <a:xfrm>
              <a:off x="1973" y="1388"/>
              <a:ext cx="2812" cy="861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zh-CN" sz="2000" b="1" u="none" dirty="0"/>
            </a:p>
            <a:p>
              <a:endParaRPr lang="en-US" altLang="zh-CN" sz="2000" b="1" u="none" dirty="0"/>
            </a:p>
            <a:p>
              <a:r>
                <a:rPr lang="en-US" altLang="zh-CN" sz="2000" b="1" u="none" dirty="0"/>
                <a:t>      </a:t>
              </a:r>
              <a:r>
                <a:rPr lang="zh-CN" altLang="en-US" sz="2000" b="1" u="none" dirty="0"/>
                <a:t>存储系统</a:t>
              </a:r>
            </a:p>
          </p:txBody>
        </p:sp>
        <p:sp>
          <p:nvSpPr>
            <p:cNvPr id="290937" name="Text Box 121"/>
            <p:cNvSpPr txBox="1">
              <a:spLocks noChangeArrowheads="1"/>
            </p:cNvSpPr>
            <p:nvPr/>
          </p:nvSpPr>
          <p:spPr bwMode="auto">
            <a:xfrm>
              <a:off x="1020" y="1524"/>
              <a:ext cx="590" cy="18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290938" name="Text Box 122"/>
            <p:cNvSpPr txBox="1">
              <a:spLocks noChangeArrowheads="1"/>
            </p:cNvSpPr>
            <p:nvPr/>
          </p:nvSpPr>
          <p:spPr bwMode="auto">
            <a:xfrm>
              <a:off x="2109" y="1478"/>
              <a:ext cx="465" cy="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 dirty="0">
                  <a:latin typeface="宋体" pitchFamily="2" charset="-122"/>
                </a:rPr>
                <a:t>M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90939" name="Text Box 123"/>
            <p:cNvSpPr txBox="1">
              <a:spLocks noChangeArrowheads="1"/>
            </p:cNvSpPr>
            <p:nvPr/>
          </p:nvSpPr>
          <p:spPr bwMode="auto">
            <a:xfrm>
              <a:off x="2880" y="1463"/>
              <a:ext cx="453" cy="4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290940" name="Text Box 124"/>
            <p:cNvSpPr txBox="1">
              <a:spLocks noChangeArrowheads="1"/>
            </p:cNvSpPr>
            <p:nvPr/>
          </p:nvSpPr>
          <p:spPr bwMode="auto">
            <a:xfrm>
              <a:off x="4240" y="1458"/>
              <a:ext cx="454" cy="7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n</a:t>
              </a:r>
            </a:p>
          </p:txBody>
        </p:sp>
        <p:sp>
          <p:nvSpPr>
            <p:cNvPr id="290942" name="Rectangle 126"/>
            <p:cNvSpPr>
              <a:spLocks noChangeArrowheads="1"/>
            </p:cNvSpPr>
            <p:nvPr/>
          </p:nvSpPr>
          <p:spPr bwMode="auto">
            <a:xfrm>
              <a:off x="930" y="1388"/>
              <a:ext cx="861" cy="86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3" name="Text Box 127"/>
            <p:cNvSpPr txBox="1">
              <a:spLocks noChangeArrowheads="1"/>
            </p:cNvSpPr>
            <p:nvPr/>
          </p:nvSpPr>
          <p:spPr bwMode="auto">
            <a:xfrm>
              <a:off x="1111" y="2023"/>
              <a:ext cx="453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endParaRPr lang="en-US" altLang="zh-CN" sz="2000" b="1" u="none" baseline="-1400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90944" name="AutoShape 128"/>
            <p:cNvSpPr>
              <a:spLocks noChangeArrowheads="1"/>
            </p:cNvSpPr>
            <p:nvPr/>
          </p:nvSpPr>
          <p:spPr bwMode="auto">
            <a:xfrm>
              <a:off x="1610" y="1524"/>
              <a:ext cx="499" cy="181"/>
            </a:xfrm>
            <a:prstGeom prst="leftRightArrow">
              <a:avLst>
                <a:gd name="adj1" fmla="val 50278"/>
                <a:gd name="adj2" fmla="val 5027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5" name="AutoShape 129"/>
            <p:cNvSpPr>
              <a:spLocks noChangeArrowheads="1"/>
            </p:cNvSpPr>
            <p:nvPr/>
          </p:nvSpPr>
          <p:spPr bwMode="auto">
            <a:xfrm>
              <a:off x="2576" y="1570"/>
              <a:ext cx="304" cy="113"/>
            </a:xfrm>
            <a:prstGeom prst="leftRightArrow">
              <a:avLst>
                <a:gd name="adj1" fmla="val 50000"/>
                <a:gd name="adj2" fmla="val 5882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6" name="AutoShape 130"/>
            <p:cNvSpPr>
              <a:spLocks noChangeArrowheads="1"/>
            </p:cNvSpPr>
            <p:nvPr/>
          </p:nvSpPr>
          <p:spPr bwMode="auto">
            <a:xfrm>
              <a:off x="3340" y="1615"/>
              <a:ext cx="272" cy="91"/>
            </a:xfrm>
            <a:prstGeom prst="leftRightArrow">
              <a:avLst>
                <a:gd name="adj1" fmla="val 49454"/>
                <a:gd name="adj2" fmla="val 8571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7" name="AutoShape 131"/>
            <p:cNvSpPr>
              <a:spLocks noChangeArrowheads="1"/>
            </p:cNvSpPr>
            <p:nvPr/>
          </p:nvSpPr>
          <p:spPr bwMode="auto">
            <a:xfrm>
              <a:off x="3958" y="1660"/>
              <a:ext cx="272" cy="46"/>
            </a:xfrm>
            <a:prstGeom prst="leftRightArrow">
              <a:avLst>
                <a:gd name="adj1" fmla="val 49454"/>
                <a:gd name="adj2" fmla="val 16956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8" name="Text Box 132"/>
            <p:cNvSpPr txBox="1">
              <a:spLocks noChangeArrowheads="1"/>
            </p:cNvSpPr>
            <p:nvPr/>
          </p:nvSpPr>
          <p:spPr bwMode="auto">
            <a:xfrm>
              <a:off x="3606" y="1612"/>
              <a:ext cx="31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b="1" u="none" dirty="0">
                  <a:latin typeface="宋体" pitchFamily="2" charset="-122"/>
                </a:rPr>
                <a:t>…</a:t>
              </a:r>
              <a:endParaRPr lang="en-US" altLang="zh-CN" b="1" u="none" baseline="-14000" dirty="0">
                <a:latin typeface="宋体" pitchFamily="2" charset="-122"/>
              </a:endParaRPr>
            </a:p>
          </p:txBody>
        </p:sp>
      </p:grpSp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F8FB49E2-EB6B-4598-894A-7D6A3648E85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1" name="AutoShape 338"/>
          <p:cNvSpPr>
            <a:spLocks/>
          </p:cNvSpPr>
          <p:nvPr/>
        </p:nvSpPr>
        <p:spPr bwMode="auto">
          <a:xfrm>
            <a:off x="7740600" y="980728"/>
            <a:ext cx="1223888" cy="324000"/>
          </a:xfrm>
          <a:prstGeom prst="borderCallout2">
            <a:avLst>
              <a:gd name="adj1" fmla="val 48292"/>
              <a:gd name="adj2" fmla="val 312"/>
              <a:gd name="adj3" fmla="val 48120"/>
              <a:gd name="adj4" fmla="val -19139"/>
              <a:gd name="adj5" fmla="val 164904"/>
              <a:gd name="adj6" fmla="val -3444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>
                <a:latin typeface="宋体" pitchFamily="2" charset="-122"/>
              </a:rPr>
              <a:t>非易失性</a:t>
            </a:r>
            <a:r>
              <a:rPr lang="en-US" altLang="zh-CN" sz="1600" b="1" u="none" dirty="0">
                <a:latin typeface="宋体" pitchFamily="2" charset="-122"/>
              </a:rPr>
              <a:t>MEM</a:t>
            </a:r>
            <a:endParaRPr lang="zh-CN" altLang="en-US" sz="16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7" grpId="0"/>
      <p:bldP spid="290866" grpId="0"/>
      <p:bldP spid="29090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100"/>
          <p:cNvSpPr txBox="1">
            <a:spLocks noChangeArrowheads="1"/>
          </p:cNvSpPr>
          <p:nvPr/>
        </p:nvSpPr>
        <p:spPr bwMode="auto">
          <a:xfrm>
            <a:off x="179389" y="798135"/>
            <a:ext cx="2952452" cy="572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完成访问过程：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*相关技术：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*实现要求：  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87823" y="1810323"/>
            <a:ext cx="1800202" cy="3202853"/>
            <a:chOff x="2843807" y="1381047"/>
            <a:chExt cx="1800202" cy="3202853"/>
          </a:xfrm>
        </p:grpSpPr>
        <p:sp>
          <p:nvSpPr>
            <p:cNvPr id="67" name="AutoShape 141"/>
            <p:cNvSpPr>
              <a:spLocks noChangeArrowheads="1"/>
            </p:cNvSpPr>
            <p:nvPr/>
          </p:nvSpPr>
          <p:spPr bwMode="auto">
            <a:xfrm>
              <a:off x="2843807" y="1381047"/>
              <a:ext cx="1800201" cy="288000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8" name="AutoShape 145"/>
            <p:cNvSpPr>
              <a:spLocks noChangeArrowheads="1"/>
            </p:cNvSpPr>
            <p:nvPr/>
          </p:nvSpPr>
          <p:spPr bwMode="auto">
            <a:xfrm>
              <a:off x="2843809" y="4295900"/>
              <a:ext cx="1800200" cy="288000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>
              <a:off x="3744925" y="1667583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743908" y="3253223"/>
              <a:ext cx="1017" cy="10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E1D3-7BEF-40B7-B6BC-F12FCC1EE449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77" name="Text Box 100"/>
          <p:cNvSpPr txBox="1">
            <a:spLocks noChangeArrowheads="1"/>
          </p:cNvSpPr>
          <p:nvPr/>
        </p:nvSpPr>
        <p:spPr bwMode="auto">
          <a:xfrm>
            <a:off x="1115616" y="1268760"/>
            <a:ext cx="62530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+mn-ea"/>
                <a:ea typeface="+mn-ea"/>
              </a:rPr>
              <a:t>①</a:t>
            </a:r>
            <a:r>
              <a:rPr lang="zh-CN" altLang="en-US" b="1" u="none" dirty="0">
                <a:latin typeface="+mn-ea"/>
                <a:ea typeface="+mn-ea"/>
              </a:rPr>
              <a:t>地址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变换</a:t>
            </a:r>
            <a:r>
              <a:rPr lang="zh-CN" altLang="en-US" b="1" u="none" dirty="0">
                <a:latin typeface="+mn-ea"/>
                <a:ea typeface="+mn-ea"/>
              </a:rPr>
              <a:t>，②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访问</a:t>
            </a:r>
            <a:r>
              <a:rPr lang="en-US" altLang="zh-CN" b="1" u="none" dirty="0">
                <a:latin typeface="+mn-ea"/>
                <a:ea typeface="+mn-ea"/>
              </a:rPr>
              <a:t>Cache</a:t>
            </a:r>
            <a:r>
              <a:rPr lang="zh-CN" altLang="en-US" b="1" u="none" dirty="0">
                <a:latin typeface="+mn-ea"/>
                <a:ea typeface="+mn-ea"/>
              </a:rPr>
              <a:t>，③数据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写回</a:t>
            </a:r>
            <a:r>
              <a:rPr lang="zh-CN" altLang="en-US" b="1" u="none" dirty="0">
                <a:latin typeface="+mn-ea"/>
                <a:ea typeface="+mn-ea"/>
              </a:rPr>
              <a:t>主存</a:t>
            </a:r>
          </a:p>
        </p:txBody>
      </p:sp>
      <p:sp>
        <p:nvSpPr>
          <p:cNvPr id="63" name="AutoShape 9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9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587521" y="3682467"/>
            <a:ext cx="3235489" cy="894626"/>
            <a:chOff x="1443505" y="3470480"/>
            <a:chExt cx="3235489" cy="894626"/>
          </a:xfrm>
        </p:grpSpPr>
        <p:sp>
          <p:nvSpPr>
            <p:cNvPr id="80" name="Text Box 105"/>
            <p:cNvSpPr txBox="1">
              <a:spLocks noChangeArrowheads="1"/>
            </p:cNvSpPr>
            <p:nvPr/>
          </p:nvSpPr>
          <p:spPr bwMode="auto">
            <a:xfrm>
              <a:off x="1443505" y="3974568"/>
              <a:ext cx="1509267" cy="288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81" name="Text Box 107"/>
            <p:cNvSpPr txBox="1">
              <a:spLocks noChangeArrowheads="1"/>
            </p:cNvSpPr>
            <p:nvPr/>
          </p:nvSpPr>
          <p:spPr bwMode="auto">
            <a:xfrm>
              <a:off x="2627908" y="3583655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>
              <a:stCxn id="79" idx="1"/>
              <a:endCxn id="80" idx="0"/>
            </p:cNvCxnSpPr>
            <p:nvPr/>
          </p:nvCxnSpPr>
          <p:spPr bwMode="auto">
            <a:xfrm rot="10800000" flipV="1">
              <a:off x="2198139" y="3848536"/>
              <a:ext cx="608646" cy="1260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132"/>
            <p:cNvSpPr txBox="1">
              <a:spLocks noChangeArrowheads="1"/>
            </p:cNvSpPr>
            <p:nvPr/>
          </p:nvSpPr>
          <p:spPr bwMode="auto">
            <a:xfrm>
              <a:off x="3539724" y="3974568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6" name="直接箭头连接符 129"/>
            <p:cNvCxnSpPr>
              <a:stCxn id="80" idx="2"/>
            </p:cNvCxnSpPr>
            <p:nvPr/>
          </p:nvCxnSpPr>
          <p:spPr bwMode="auto">
            <a:xfrm rot="16200000" flipH="1">
              <a:off x="2920263" y="3540444"/>
              <a:ext cx="102538" cy="154678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>
              <a:stCxn id="110" idx="2"/>
              <a:endCxn id="79" idx="0"/>
            </p:cNvCxnSpPr>
            <p:nvPr/>
          </p:nvCxnSpPr>
          <p:spPr bwMode="auto">
            <a:xfrm flipH="1">
              <a:off x="3742890" y="3470480"/>
              <a:ext cx="1" cy="216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AutoShape 103"/>
            <p:cNvSpPr>
              <a:spLocks noChangeArrowheads="1"/>
            </p:cNvSpPr>
            <p:nvPr/>
          </p:nvSpPr>
          <p:spPr bwMode="auto">
            <a:xfrm>
              <a:off x="2806785" y="3686536"/>
              <a:ext cx="1872209" cy="324000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/>
                <a:t>写操作？</a:t>
              </a:r>
            </a:p>
          </p:txBody>
        </p:sp>
      </p:grpSp>
      <p:sp>
        <p:nvSpPr>
          <p:cNvPr id="87" name="Text Box 98"/>
          <p:cNvSpPr txBox="1">
            <a:spLocks noChangeArrowheads="1"/>
          </p:cNvSpPr>
          <p:nvPr/>
        </p:nvSpPr>
        <p:spPr bwMode="auto">
          <a:xfrm>
            <a:off x="179388" y="346193"/>
            <a:ext cx="871309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的工作流程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90" name="Text Box 200"/>
          <p:cNvSpPr txBox="1">
            <a:spLocks noChangeArrowheads="1"/>
          </p:cNvSpPr>
          <p:nvPr/>
        </p:nvSpPr>
        <p:spPr bwMode="auto">
          <a:xfrm>
            <a:off x="4067944" y="908720"/>
            <a:ext cx="4824536" cy="3416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lnSpc>
                <a:spcPct val="90000"/>
              </a:lnSpc>
              <a:tabLst>
                <a:tab pos="85725" algn="l"/>
              </a:tabLst>
            </a:pPr>
            <a:r>
              <a:rPr lang="zh-CN" altLang="en-US" sz="1800" b="1" u="none" dirty="0">
                <a:solidFill>
                  <a:srgbClr val="990099"/>
                </a:solidFill>
                <a:latin typeface="+mn-ea"/>
                <a:ea typeface="+mn-ea"/>
                <a:cs typeface="Times New Roman" panose="02020603050405020304" pitchFamily="18" charset="0"/>
              </a:rPr>
              <a:t>场景：</a:t>
            </a:r>
            <a:r>
              <a:rPr lang="zh-CN" altLang="en-US" sz="1800" b="1" u="none" dirty="0">
                <a:latin typeface="+mn-ea"/>
                <a:ea typeface="+mn-ea"/>
                <a:cs typeface="Times New Roman" panose="02020603050405020304" pitchFamily="18" charset="0"/>
              </a:rPr>
              <a:t>学生迟到时，老师怎么给其安排座位？</a:t>
            </a:r>
            <a:endParaRPr lang="en-US" altLang="zh-CN" sz="1800" b="1" u="none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9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12752" y="1916832"/>
            <a:ext cx="1682984" cy="1152128"/>
            <a:chOff x="296728" y="1844824"/>
            <a:chExt cx="1682984" cy="1152128"/>
          </a:xfrm>
        </p:grpSpPr>
        <p:sp>
          <p:nvSpPr>
            <p:cNvPr id="131" name="Text Box 101"/>
            <p:cNvSpPr txBox="1">
              <a:spLocks noChangeArrowheads="1"/>
            </p:cNvSpPr>
            <p:nvPr/>
          </p:nvSpPr>
          <p:spPr bwMode="auto">
            <a:xfrm>
              <a:off x="529627" y="2060848"/>
              <a:ext cx="913879" cy="64807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2" name="Text Box 453"/>
            <p:cNvSpPr txBox="1">
              <a:spLocks noChangeArrowheads="1"/>
            </p:cNvSpPr>
            <p:nvPr/>
          </p:nvSpPr>
          <p:spPr bwMode="auto">
            <a:xfrm>
              <a:off x="626203" y="1844824"/>
              <a:ext cx="720725" cy="196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133" name="Text Box 101"/>
            <p:cNvSpPr txBox="1">
              <a:spLocks noChangeArrowheads="1"/>
            </p:cNvSpPr>
            <p:nvPr/>
          </p:nvSpPr>
          <p:spPr bwMode="auto">
            <a:xfrm>
              <a:off x="529628" y="2060135"/>
              <a:ext cx="122388" cy="64878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4" name="Text Box 101"/>
            <p:cNvSpPr txBox="1">
              <a:spLocks noChangeArrowheads="1"/>
            </p:cNvSpPr>
            <p:nvPr/>
          </p:nvSpPr>
          <p:spPr bwMode="auto">
            <a:xfrm>
              <a:off x="652015" y="2060848"/>
              <a:ext cx="215230" cy="64807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5" name="Text Box 101"/>
            <p:cNvSpPr txBox="1">
              <a:spLocks noChangeArrowheads="1"/>
            </p:cNvSpPr>
            <p:nvPr/>
          </p:nvSpPr>
          <p:spPr bwMode="auto">
            <a:xfrm>
              <a:off x="868038" y="2060848"/>
              <a:ext cx="143665" cy="6480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6" name="Text Box 101"/>
            <p:cNvSpPr txBox="1">
              <a:spLocks noChangeArrowheads="1"/>
            </p:cNvSpPr>
            <p:nvPr/>
          </p:nvSpPr>
          <p:spPr bwMode="auto">
            <a:xfrm>
              <a:off x="1012054" y="2060848"/>
              <a:ext cx="431452" cy="64807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>
              <a:off x="529627" y="2189624"/>
              <a:ext cx="91387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530223" y="2318400"/>
              <a:ext cx="91387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530858" y="2574176"/>
              <a:ext cx="91387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 Box 105"/>
            <p:cNvSpPr txBox="1">
              <a:spLocks noChangeArrowheads="1"/>
            </p:cNvSpPr>
            <p:nvPr/>
          </p:nvSpPr>
          <p:spPr bwMode="auto">
            <a:xfrm>
              <a:off x="1748548" y="2077576"/>
              <a:ext cx="231164" cy="60703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41" name="Line 420"/>
            <p:cNvSpPr>
              <a:spLocks noChangeShapeType="1"/>
            </p:cNvSpPr>
            <p:nvPr/>
          </p:nvSpPr>
          <p:spPr bwMode="auto">
            <a:xfrm flipV="1">
              <a:off x="301941" y="2348880"/>
              <a:ext cx="22247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422"/>
            <p:cNvSpPr>
              <a:spLocks noChangeShapeType="1"/>
            </p:cNvSpPr>
            <p:nvPr/>
          </p:nvSpPr>
          <p:spPr bwMode="auto">
            <a:xfrm>
              <a:off x="301942" y="2420888"/>
              <a:ext cx="221239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22"/>
            <p:cNvSpPr>
              <a:spLocks noChangeShapeType="1"/>
            </p:cNvSpPr>
            <p:nvPr/>
          </p:nvSpPr>
          <p:spPr bwMode="auto">
            <a:xfrm>
              <a:off x="296728" y="2492896"/>
              <a:ext cx="22123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20"/>
            <p:cNvSpPr>
              <a:spLocks noChangeShapeType="1"/>
            </p:cNvSpPr>
            <p:nvPr/>
          </p:nvSpPr>
          <p:spPr bwMode="auto">
            <a:xfrm flipV="1">
              <a:off x="1444737" y="2348880"/>
              <a:ext cx="30381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22"/>
            <p:cNvSpPr>
              <a:spLocks noChangeShapeType="1"/>
            </p:cNvSpPr>
            <p:nvPr/>
          </p:nvSpPr>
          <p:spPr bwMode="auto">
            <a:xfrm>
              <a:off x="1443506" y="2420888"/>
              <a:ext cx="303811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422"/>
            <p:cNvSpPr>
              <a:spLocks noChangeShapeType="1"/>
            </p:cNvSpPr>
            <p:nvPr/>
          </p:nvSpPr>
          <p:spPr bwMode="auto">
            <a:xfrm>
              <a:off x="1449150" y="2492896"/>
              <a:ext cx="292953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453"/>
            <p:cNvSpPr txBox="1">
              <a:spLocks noChangeArrowheads="1"/>
            </p:cNvSpPr>
            <p:nvPr/>
          </p:nvSpPr>
          <p:spPr bwMode="auto">
            <a:xfrm>
              <a:off x="778603" y="2800693"/>
              <a:ext cx="1085527" cy="196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层次结构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841774" y="2314347"/>
            <a:ext cx="5690667" cy="2663601"/>
            <a:chOff x="2697758" y="2348880"/>
            <a:chExt cx="5690667" cy="2663601"/>
          </a:xfrm>
        </p:grpSpPr>
        <p:sp>
          <p:nvSpPr>
            <p:cNvPr id="99" name="Rectangle 111"/>
            <p:cNvSpPr>
              <a:spLocks noChangeArrowheads="1"/>
            </p:cNvSpPr>
            <p:nvPr/>
          </p:nvSpPr>
          <p:spPr bwMode="auto">
            <a:xfrm>
              <a:off x="5004049" y="2924944"/>
              <a:ext cx="3384376" cy="20875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Text Box 132"/>
            <p:cNvSpPr txBox="1">
              <a:spLocks noChangeArrowheads="1"/>
            </p:cNvSpPr>
            <p:nvPr/>
          </p:nvSpPr>
          <p:spPr bwMode="auto">
            <a:xfrm>
              <a:off x="4412155" y="275933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33"/>
            <p:cNvSpPr txBox="1">
              <a:spLocks noChangeArrowheads="1"/>
            </p:cNvSpPr>
            <p:nvPr/>
          </p:nvSpPr>
          <p:spPr bwMode="auto">
            <a:xfrm>
              <a:off x="2843808" y="2348880"/>
              <a:ext cx="18002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AutoShape 134"/>
            <p:cNvSpPr>
              <a:spLocks noChangeArrowheads="1"/>
            </p:cNvSpPr>
            <p:nvPr/>
          </p:nvSpPr>
          <p:spPr bwMode="auto">
            <a:xfrm>
              <a:off x="3059832" y="2852936"/>
              <a:ext cx="1368152" cy="324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命中？</a:t>
              </a:r>
            </a:p>
          </p:txBody>
        </p:sp>
        <p:sp>
          <p:nvSpPr>
            <p:cNvPr id="108" name="Text Box 139"/>
            <p:cNvSpPr txBox="1">
              <a:spLocks noChangeArrowheads="1"/>
            </p:cNvSpPr>
            <p:nvPr/>
          </p:nvSpPr>
          <p:spPr bwMode="auto">
            <a:xfrm>
              <a:off x="3527052" y="3140223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0" name="Text Box 143"/>
            <p:cNvSpPr txBox="1">
              <a:spLocks noChangeArrowheads="1"/>
            </p:cNvSpPr>
            <p:nvPr/>
          </p:nvSpPr>
          <p:spPr bwMode="auto">
            <a:xfrm>
              <a:off x="2697758" y="3429000"/>
              <a:ext cx="2090266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>
              <a:stCxn id="107" idx="2"/>
              <a:endCxn id="110" idx="0"/>
            </p:cNvCxnSpPr>
            <p:nvPr/>
          </p:nvCxnSpPr>
          <p:spPr bwMode="auto">
            <a:xfrm flipH="1">
              <a:off x="3742891" y="3176936"/>
              <a:ext cx="1017" cy="252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>
              <a:stCxn id="106" idx="2"/>
              <a:endCxn id="107" idx="0"/>
            </p:cNvCxnSpPr>
            <p:nvPr/>
          </p:nvCxnSpPr>
          <p:spPr bwMode="auto">
            <a:xfrm>
              <a:off x="3743908" y="2636880"/>
              <a:ext cx="0" cy="216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64"/>
            <p:cNvCxnSpPr/>
            <p:nvPr/>
          </p:nvCxnSpPr>
          <p:spPr bwMode="auto">
            <a:xfrm>
              <a:off x="4427984" y="3017370"/>
              <a:ext cx="1872313" cy="12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Line 140"/>
            <p:cNvSpPr>
              <a:spLocks noChangeShapeType="1"/>
            </p:cNvSpPr>
            <p:nvPr/>
          </p:nvSpPr>
          <p:spPr bwMode="auto">
            <a:xfrm flipH="1" flipV="1">
              <a:off x="3744924" y="3281130"/>
              <a:ext cx="14038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128"/>
            <p:cNvSpPr txBox="1">
              <a:spLocks noChangeArrowheads="1"/>
            </p:cNvSpPr>
            <p:nvPr/>
          </p:nvSpPr>
          <p:spPr bwMode="auto">
            <a:xfrm>
              <a:off x="7380362" y="4653136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292080" y="3030343"/>
            <a:ext cx="3096345" cy="1838834"/>
            <a:chOff x="5292079" y="2740840"/>
            <a:chExt cx="3096345" cy="1838834"/>
          </a:xfrm>
        </p:grpSpPr>
        <p:sp>
          <p:nvSpPr>
            <p:cNvPr id="109" name="AutoShape 114"/>
            <p:cNvSpPr>
              <a:spLocks noChangeArrowheads="1"/>
            </p:cNvSpPr>
            <p:nvPr/>
          </p:nvSpPr>
          <p:spPr bwMode="auto">
            <a:xfrm>
              <a:off x="5508312" y="2816932"/>
              <a:ext cx="1872000" cy="324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Text Box 115"/>
            <p:cNvSpPr txBox="1">
              <a:spLocks noChangeArrowheads="1"/>
            </p:cNvSpPr>
            <p:nvPr/>
          </p:nvSpPr>
          <p:spPr bwMode="auto">
            <a:xfrm>
              <a:off x="5436096" y="4185084"/>
              <a:ext cx="2010362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到行</a:t>
              </a:r>
              <a:r>
                <a:rPr lang="en-US" altLang="zh-CN" sz="1600" b="1" u="none" dirty="0" err="1">
                  <a:latin typeface="宋体" pitchFamily="2" charset="-122"/>
                </a:rPr>
                <a:t>i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3" name="Text Box 117"/>
            <p:cNvSpPr txBox="1">
              <a:spLocks noChangeArrowheads="1"/>
            </p:cNvSpPr>
            <p:nvPr/>
          </p:nvSpPr>
          <p:spPr bwMode="auto">
            <a:xfrm>
              <a:off x="5508104" y="3163525"/>
              <a:ext cx="92438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(=</a:t>
              </a:r>
              <a:r>
                <a:rPr lang="zh-CN" altLang="en-US" sz="1600" b="1" u="none" dirty="0">
                  <a:latin typeface="宋体" pitchFamily="2" charset="-122"/>
                </a:rPr>
                <a:t>行</a:t>
              </a:r>
              <a:r>
                <a:rPr lang="en-US" altLang="zh-CN" sz="1600" b="1" u="none" dirty="0" err="1">
                  <a:latin typeface="宋体" pitchFamily="2" charset="-122"/>
                </a:rPr>
                <a:t>i</a:t>
              </a:r>
              <a:r>
                <a:rPr lang="en-US" altLang="zh-CN" sz="1600" b="1" u="none" dirty="0">
                  <a:latin typeface="宋体" pitchFamily="2" charset="-122"/>
                </a:rPr>
                <a:t>) 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47" name="Line 118"/>
            <p:cNvSpPr>
              <a:spLocks noChangeShapeType="1"/>
            </p:cNvSpPr>
            <p:nvPr/>
          </p:nvSpPr>
          <p:spPr bwMode="auto">
            <a:xfrm>
              <a:off x="5292079" y="2960948"/>
              <a:ext cx="694" cy="1618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Text Box 121"/>
            <p:cNvSpPr txBox="1">
              <a:spLocks noChangeArrowheads="1"/>
            </p:cNvSpPr>
            <p:nvPr/>
          </p:nvSpPr>
          <p:spPr bwMode="auto">
            <a:xfrm>
              <a:off x="7417883" y="274084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49" name="Text Box 124"/>
            <p:cNvSpPr txBox="1">
              <a:spLocks noChangeArrowheads="1"/>
            </p:cNvSpPr>
            <p:nvPr/>
          </p:nvSpPr>
          <p:spPr bwMode="auto">
            <a:xfrm>
              <a:off x="6805240" y="3176972"/>
              <a:ext cx="1583184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选出</a:t>
              </a:r>
              <a:r>
                <a:rPr lang="zh-CN" altLang="en-US" sz="1800" b="1" u="none" dirty="0">
                  <a:latin typeface="宋体" pitchFamily="2" charset="-122"/>
                </a:rPr>
                <a:t>牺牲行</a:t>
              </a: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en-US" altLang="zh-CN" sz="1600" b="1" u="none" dirty="0" err="1">
                  <a:latin typeface="宋体" pitchFamily="2" charset="-122"/>
                </a:rPr>
                <a:t>i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51" name="直接箭头连接符 150"/>
            <p:cNvCxnSpPr>
              <a:stCxn id="109" idx="2"/>
              <a:endCxn id="111" idx="0"/>
            </p:cNvCxnSpPr>
            <p:nvPr/>
          </p:nvCxnSpPr>
          <p:spPr bwMode="auto">
            <a:xfrm flipH="1">
              <a:off x="6441277" y="3140932"/>
              <a:ext cx="3035" cy="1044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2" name="直接箭头连接符 75"/>
            <p:cNvCxnSpPr>
              <a:stCxn id="109" idx="3"/>
              <a:endCxn id="149" idx="0"/>
            </p:cNvCxnSpPr>
            <p:nvPr/>
          </p:nvCxnSpPr>
          <p:spPr bwMode="auto">
            <a:xfrm>
              <a:off x="7380312" y="2978932"/>
              <a:ext cx="216520" cy="19804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>
              <a:stCxn id="149" idx="2"/>
              <a:endCxn id="158" idx="0"/>
            </p:cNvCxnSpPr>
            <p:nvPr/>
          </p:nvCxnSpPr>
          <p:spPr bwMode="auto">
            <a:xfrm>
              <a:off x="7596832" y="3464972"/>
              <a:ext cx="0" cy="216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81"/>
            <p:cNvCxnSpPr>
              <a:stCxn id="158" idx="2"/>
            </p:cNvCxnSpPr>
            <p:nvPr/>
          </p:nvCxnSpPr>
          <p:spPr bwMode="auto">
            <a:xfrm rot="5400000">
              <a:off x="6975027" y="3438313"/>
              <a:ext cx="91090" cy="115252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81"/>
            <p:cNvCxnSpPr>
              <a:stCxn id="111" idx="2"/>
            </p:cNvCxnSpPr>
            <p:nvPr/>
          </p:nvCxnSpPr>
          <p:spPr bwMode="auto">
            <a:xfrm rot="5400000">
              <a:off x="5813383" y="3951780"/>
              <a:ext cx="106591" cy="11491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6" name="Text Box 126"/>
            <p:cNvSpPr txBox="1">
              <a:spLocks noChangeArrowheads="1"/>
            </p:cNvSpPr>
            <p:nvPr/>
          </p:nvSpPr>
          <p:spPr bwMode="auto">
            <a:xfrm>
              <a:off x="6804247" y="3681028"/>
              <a:ext cx="792585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7" name="Text Box 126"/>
            <p:cNvSpPr txBox="1">
              <a:spLocks noChangeArrowheads="1"/>
            </p:cNvSpPr>
            <p:nvPr/>
          </p:nvSpPr>
          <p:spPr bwMode="auto">
            <a:xfrm>
              <a:off x="7596335" y="3681028"/>
              <a:ext cx="792089" cy="300011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8" name="Text Box 126"/>
            <p:cNvSpPr txBox="1">
              <a:spLocks noChangeArrowheads="1"/>
            </p:cNvSpPr>
            <p:nvPr/>
          </p:nvSpPr>
          <p:spPr bwMode="auto">
            <a:xfrm>
              <a:off x="6805240" y="3681028"/>
              <a:ext cx="1583184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腾空</a:t>
              </a:r>
              <a:r>
                <a:rPr lang="zh-CN" altLang="en-US" sz="1800" b="1" u="none" dirty="0">
                  <a:latin typeface="宋体" pitchFamily="2" charset="-122"/>
                </a:rPr>
                <a:t>行中内容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59" name="Text Box 158"/>
          <p:cNvSpPr txBox="1">
            <a:spLocks noChangeArrowheads="1"/>
          </p:cNvSpPr>
          <p:nvPr/>
        </p:nvSpPr>
        <p:spPr bwMode="auto">
          <a:xfrm>
            <a:off x="2123479" y="5013176"/>
            <a:ext cx="67690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映射规则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块可调入哪些行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zh-CN" altLang="en-US" sz="1800" b="1" u="none" dirty="0">
                <a:latin typeface="宋体" pitchFamily="2" charset="-122"/>
              </a:rPr>
              <a:t>影响查找方法</a:t>
            </a:r>
            <a:r>
              <a:rPr lang="en-US" altLang="zh-CN" sz="1800" b="1" u="none" dirty="0">
                <a:latin typeface="宋体" pitchFamily="2" charset="-122"/>
              </a:rPr>
              <a:t>])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替换算法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如何选牺牲行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全部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由硬件完成</a:t>
            </a:r>
            <a:r>
              <a:rPr lang="zh-CN" altLang="en-US" b="1" u="none" dirty="0">
                <a:latin typeface="宋体" pitchFamily="2" charset="-122"/>
              </a:rPr>
              <a:t>！              </a:t>
            </a:r>
            <a:r>
              <a:rPr lang="zh-CN" altLang="en-US" sz="1800" b="1" u="none" dirty="0">
                <a:latin typeface="宋体" pitchFamily="2" charset="-122"/>
              </a:rPr>
              <a:t>←目标为高速访问</a:t>
            </a:r>
            <a:endParaRPr lang="zh-CN" altLang="en-US" sz="1600" b="1" u="none" dirty="0">
              <a:latin typeface="宋体" pitchFamily="2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4932040" y="2276872"/>
            <a:ext cx="1657152" cy="841327"/>
            <a:chOff x="4932040" y="1773064"/>
            <a:chExt cx="1657152" cy="841327"/>
          </a:xfrm>
        </p:grpSpPr>
        <p:sp>
          <p:nvSpPr>
            <p:cNvPr id="120" name="Text Box 148"/>
            <p:cNvSpPr txBox="1">
              <a:spLocks noChangeArrowheads="1"/>
            </p:cNvSpPr>
            <p:nvPr/>
          </p:nvSpPr>
          <p:spPr bwMode="auto">
            <a:xfrm>
              <a:off x="5508104" y="1773064"/>
              <a:ext cx="1081088" cy="288000"/>
            </a:xfrm>
            <a:prstGeom prst="rect">
              <a:avLst/>
            </a:prstGeom>
            <a:noFill/>
            <a:ln w="12700" cmpd="sng">
              <a:solidFill>
                <a:srgbClr val="9900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映射规则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1" name="直接箭头连接符 120"/>
            <p:cNvCxnSpPr>
              <a:stCxn id="120" idx="1"/>
            </p:cNvCxnSpPr>
            <p:nvPr/>
          </p:nvCxnSpPr>
          <p:spPr bwMode="auto">
            <a:xfrm flipH="1">
              <a:off x="4932040" y="1917064"/>
              <a:ext cx="576064" cy="92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2" name="直接箭头连接符 121"/>
            <p:cNvCxnSpPr>
              <a:stCxn id="120" idx="2"/>
            </p:cNvCxnSpPr>
            <p:nvPr/>
          </p:nvCxnSpPr>
          <p:spPr bwMode="auto">
            <a:xfrm>
              <a:off x="6048648" y="2061064"/>
              <a:ext cx="0" cy="5533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3" name="组合 122"/>
          <p:cNvGrpSpPr/>
          <p:nvPr/>
        </p:nvGrpSpPr>
        <p:grpSpPr>
          <a:xfrm>
            <a:off x="6948264" y="2308733"/>
            <a:ext cx="1081088" cy="1120267"/>
            <a:chOff x="5939184" y="1845320"/>
            <a:chExt cx="1081088" cy="1120267"/>
          </a:xfrm>
        </p:grpSpPr>
        <p:sp>
          <p:nvSpPr>
            <p:cNvPr id="124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288000"/>
            </a:xfrm>
            <a:prstGeom prst="rect">
              <a:avLst/>
            </a:prstGeom>
            <a:noFill/>
            <a:ln w="12700" cmpd="sng">
              <a:solidFill>
                <a:srgbClr val="9900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替换算法</a:t>
              </a:r>
            </a:p>
          </p:txBody>
        </p:sp>
        <p:cxnSp>
          <p:nvCxnSpPr>
            <p:cNvPr id="125" name="直接箭头连接符 124"/>
            <p:cNvCxnSpPr>
              <a:stCxn id="124" idx="2"/>
            </p:cNvCxnSpPr>
            <p:nvPr/>
          </p:nvCxnSpPr>
          <p:spPr bwMode="auto">
            <a:xfrm flipH="1">
              <a:off x="6191460" y="2133320"/>
              <a:ext cx="288268" cy="8322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1449150" y="3573016"/>
            <a:ext cx="1106626" cy="397515"/>
            <a:chOff x="6084168" y="1845320"/>
            <a:chExt cx="1106626" cy="397515"/>
          </a:xfrm>
        </p:grpSpPr>
        <p:sp>
          <p:nvSpPr>
            <p:cNvPr id="127" name="Text Box 148"/>
            <p:cNvSpPr txBox="1">
              <a:spLocks noChangeArrowheads="1"/>
            </p:cNvSpPr>
            <p:nvPr/>
          </p:nvSpPr>
          <p:spPr bwMode="auto">
            <a:xfrm>
              <a:off x="6084168" y="1845320"/>
              <a:ext cx="818594" cy="288000"/>
            </a:xfrm>
            <a:prstGeom prst="rect">
              <a:avLst/>
            </a:prstGeom>
            <a:noFill/>
            <a:ln w="12700" cmpd="sng">
              <a:solidFill>
                <a:srgbClr val="9900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写策略</a:t>
              </a:r>
            </a:p>
          </p:txBody>
        </p:sp>
        <p:cxnSp>
          <p:nvCxnSpPr>
            <p:cNvPr id="128" name="直接箭头连接符 66"/>
            <p:cNvCxnSpPr>
              <a:stCxn id="127" idx="3"/>
            </p:cNvCxnSpPr>
            <p:nvPr/>
          </p:nvCxnSpPr>
          <p:spPr bwMode="auto">
            <a:xfrm>
              <a:off x="6902762" y="1989320"/>
              <a:ext cx="288032" cy="2535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5" name="组合 94"/>
          <p:cNvGrpSpPr/>
          <p:nvPr/>
        </p:nvGrpSpPr>
        <p:grpSpPr>
          <a:xfrm>
            <a:off x="8028384" y="4331017"/>
            <a:ext cx="865064" cy="1042199"/>
            <a:chOff x="5939184" y="1091121"/>
            <a:chExt cx="865064" cy="1042199"/>
          </a:xfrm>
        </p:grpSpPr>
        <p:sp>
          <p:nvSpPr>
            <p:cNvPr id="96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865064" cy="288000"/>
            </a:xfrm>
            <a:prstGeom prst="rect">
              <a:avLst/>
            </a:prstGeom>
            <a:noFill/>
            <a:ln w="12700" cmpd="sng">
              <a:solidFill>
                <a:srgbClr val="9900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写策略</a:t>
              </a:r>
            </a:p>
          </p:txBody>
        </p:sp>
        <p:cxnSp>
          <p:nvCxnSpPr>
            <p:cNvPr id="97" name="直接箭头连接符 66"/>
            <p:cNvCxnSpPr>
              <a:stCxn id="96" idx="0"/>
            </p:cNvCxnSpPr>
            <p:nvPr/>
          </p:nvCxnSpPr>
          <p:spPr bwMode="auto">
            <a:xfrm flipH="1" flipV="1">
              <a:off x="6012160" y="1091121"/>
              <a:ext cx="359556" cy="7541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5" name="Text Box 158"/>
          <p:cNvSpPr txBox="1">
            <a:spLocks noChangeArrowheads="1"/>
          </p:cNvSpPr>
          <p:nvPr/>
        </p:nvSpPr>
        <p:spPr bwMode="auto">
          <a:xfrm>
            <a:off x="5292080" y="5467290"/>
            <a:ext cx="280831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写策略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何时写回主存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cxnSp>
        <p:nvCxnSpPr>
          <p:cNvPr id="167" name="直接箭头连接符 166"/>
          <p:cNvCxnSpPr/>
          <p:nvPr/>
        </p:nvCxnSpPr>
        <p:spPr bwMode="auto">
          <a:xfrm rot="5400000">
            <a:off x="7289742" y="2511461"/>
            <a:ext cx="2665418" cy="18002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triangle" w="sm" len="sm"/>
            <a:tailEnd type="arrow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14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706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的基本结构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*基本组成：</a:t>
            </a:r>
            <a:r>
              <a:rPr lang="zh-CN" altLang="en-US" b="1" u="none" dirty="0">
                <a:latin typeface="宋体" pitchFamily="2" charset="-122"/>
              </a:rPr>
              <a:t>存储体、映射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替换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读写机构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地址变换</a:t>
            </a:r>
            <a:r>
              <a:rPr lang="en-US" altLang="zh-CN" sz="1800" b="1" u="none" dirty="0">
                <a:latin typeface="宋体" pitchFamily="2" charset="-122"/>
              </a:rPr>
              <a:t>+</a:t>
            </a:r>
            <a:r>
              <a:rPr lang="zh-CN" altLang="en-US" sz="1800" b="1" u="none" dirty="0">
                <a:latin typeface="宋体" pitchFamily="2" charset="-122"/>
              </a:rPr>
              <a:t>层间管理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Text Box 189"/>
          <p:cNvSpPr txBox="1">
            <a:spLocks noChangeArrowheads="1"/>
          </p:cNvSpPr>
          <p:nvPr/>
        </p:nvSpPr>
        <p:spPr bwMode="auto">
          <a:xfrm>
            <a:off x="164785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控制信号的状态需求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83547"/>
              </p:ext>
            </p:extLst>
          </p:nvPr>
        </p:nvGraphicFramePr>
        <p:xfrm>
          <a:off x="1547664" y="4725144"/>
          <a:ext cx="70083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命中</a:t>
                      </a: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①</a:t>
                      </a:r>
                      <a:r>
                        <a:rPr lang="en-US" altLang="zh-CN" sz="2000" b="1" u="none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=1</a:t>
                      </a:r>
                      <a:r>
                        <a:rPr lang="zh-CN" altLang="en-US" sz="2000" b="1" u="none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、      ③无效、④无效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缺失</a:t>
                      </a: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有空闲行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latin typeface="宋体" pitchFamily="2" charset="-122"/>
                        </a:rPr>
                        <a:t>①</a:t>
                      </a:r>
                      <a:r>
                        <a:rPr lang="en-US" altLang="zh-CN" sz="2000" b="1" u="none" dirty="0">
                          <a:latin typeface="宋体" pitchFamily="2" charset="-122"/>
                        </a:rPr>
                        <a:t>=</a:t>
                      </a:r>
                      <a:r>
                        <a:rPr lang="en-US" altLang="zh-CN" sz="2000" b="1" u="none" dirty="0">
                          <a:solidFill>
                            <a:schemeClr val="accent2"/>
                          </a:solidFill>
                          <a:latin typeface="宋体" pitchFamily="2" charset="-122"/>
                        </a:rPr>
                        <a:t>0</a:t>
                      </a:r>
                      <a:r>
                        <a:rPr lang="zh-CN" altLang="en-US" sz="2000" b="1" u="none" dirty="0">
                          <a:latin typeface="宋体" pitchFamily="2" charset="-122"/>
                        </a:rPr>
                        <a:t>、②</a:t>
                      </a:r>
                      <a:r>
                        <a:rPr lang="en-US" altLang="zh-CN" sz="2000" b="1" u="none" dirty="0">
                          <a:latin typeface="宋体" pitchFamily="2" charset="-122"/>
                        </a:rPr>
                        <a:t>=1</a:t>
                      </a:r>
                      <a:r>
                        <a:rPr lang="zh-CN" altLang="en-US" sz="2000" b="1" u="none" dirty="0">
                          <a:latin typeface="宋体" pitchFamily="2" charset="-122"/>
                        </a:rPr>
                        <a:t>、③无效、④</a:t>
                      </a:r>
                      <a:r>
                        <a:rPr lang="zh-CN" altLang="en-US" sz="2000" b="1" u="none" dirty="0">
                          <a:solidFill>
                            <a:schemeClr val="accent2"/>
                          </a:solidFill>
                          <a:latin typeface="宋体" pitchFamily="2" charset="-122"/>
                        </a:rPr>
                        <a:t>有效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CC3300"/>
                          </a:solidFill>
                        </a:rPr>
                        <a:t>无空闲行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缓存块未改过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latin typeface="宋体" pitchFamily="2" charset="-122"/>
                        </a:rPr>
                        <a:t>①</a:t>
                      </a:r>
                      <a:r>
                        <a:rPr lang="en-US" altLang="zh-CN" sz="2000" b="1" u="none" dirty="0">
                          <a:latin typeface="宋体" pitchFamily="2" charset="-122"/>
                        </a:rPr>
                        <a:t>=</a:t>
                      </a:r>
                      <a:r>
                        <a:rPr lang="en-US" altLang="zh-CN" sz="2000" b="1" u="none" dirty="0">
                          <a:solidFill>
                            <a:schemeClr val="accent2"/>
                          </a:solidFill>
                          <a:latin typeface="宋体" pitchFamily="2" charset="-122"/>
                        </a:rPr>
                        <a:t>0</a:t>
                      </a:r>
                      <a:r>
                        <a:rPr lang="zh-CN" altLang="en-US" sz="2000" b="1" u="none" dirty="0">
                          <a:latin typeface="宋体" pitchFamily="2" charset="-122"/>
                        </a:rPr>
                        <a:t>、②</a:t>
                      </a:r>
                      <a:r>
                        <a:rPr lang="en-US" altLang="zh-CN" sz="2000" b="1" u="none" dirty="0">
                          <a:solidFill>
                            <a:srgbClr val="CC3300"/>
                          </a:solidFill>
                          <a:latin typeface="宋体" pitchFamily="2" charset="-122"/>
                        </a:rPr>
                        <a:t>=0</a:t>
                      </a:r>
                      <a:r>
                        <a:rPr lang="zh-CN" altLang="en-US" sz="2000" b="1" u="none" dirty="0">
                          <a:latin typeface="宋体" pitchFamily="2" charset="-122"/>
                        </a:rPr>
                        <a:t>、③无效、④</a:t>
                      </a:r>
                      <a:r>
                        <a:rPr lang="zh-CN" altLang="en-US" sz="2000" b="1" u="none" dirty="0">
                          <a:solidFill>
                            <a:schemeClr val="accent2"/>
                          </a:solidFill>
                          <a:latin typeface="宋体" pitchFamily="2" charset="-122"/>
                        </a:rPr>
                        <a:t>有效</a:t>
                      </a:r>
                      <a:r>
                        <a:rPr lang="zh-CN" altLang="en-US" sz="2000" b="1" u="none" dirty="0">
                          <a:latin typeface="宋体" pitchFamily="2" charset="-122"/>
                        </a:rPr>
                        <a:t> 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缓存块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已改过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latin typeface="宋体" pitchFamily="2" charset="-122"/>
                        </a:rPr>
                        <a:t>①</a:t>
                      </a:r>
                      <a:r>
                        <a:rPr lang="en-US" altLang="zh-CN" sz="2000" b="1" u="none" dirty="0">
                          <a:latin typeface="宋体" pitchFamily="2" charset="-122"/>
                        </a:rPr>
                        <a:t>=</a:t>
                      </a:r>
                      <a:r>
                        <a:rPr lang="en-US" altLang="zh-CN" sz="2000" b="1" u="none" dirty="0">
                          <a:solidFill>
                            <a:schemeClr val="accent2"/>
                          </a:solidFill>
                          <a:latin typeface="宋体" pitchFamily="2" charset="-122"/>
                        </a:rPr>
                        <a:t>0</a:t>
                      </a:r>
                      <a:r>
                        <a:rPr lang="zh-CN" altLang="en-US" sz="2000" b="1" u="none" dirty="0">
                          <a:latin typeface="宋体" pitchFamily="2" charset="-122"/>
                        </a:rPr>
                        <a:t>、②</a:t>
                      </a:r>
                      <a:r>
                        <a:rPr lang="en-US" altLang="zh-CN" sz="2000" b="1" u="none" dirty="0">
                          <a:solidFill>
                            <a:srgbClr val="CC3300"/>
                          </a:solidFill>
                          <a:latin typeface="宋体" pitchFamily="2" charset="-122"/>
                        </a:rPr>
                        <a:t>=0</a:t>
                      </a:r>
                      <a:r>
                        <a:rPr lang="zh-CN" altLang="en-US" sz="2000" b="1" u="none" dirty="0">
                          <a:latin typeface="宋体" pitchFamily="2" charset="-122"/>
                        </a:rPr>
                        <a:t>、③</a:t>
                      </a:r>
                      <a:r>
                        <a:rPr lang="zh-CN" altLang="en-US" sz="2000" b="1" u="none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有效</a:t>
                      </a:r>
                      <a:r>
                        <a:rPr lang="zh-CN" altLang="en-US" sz="2000" b="1" u="none" dirty="0">
                          <a:latin typeface="宋体" pitchFamily="2" charset="-122"/>
                        </a:rPr>
                        <a:t>、④</a:t>
                      </a:r>
                      <a:r>
                        <a:rPr lang="zh-CN" altLang="en-US" sz="2000" b="1" u="none" dirty="0">
                          <a:solidFill>
                            <a:schemeClr val="accent2"/>
                          </a:solidFill>
                          <a:latin typeface="宋体" pitchFamily="2" charset="-122"/>
                        </a:rPr>
                        <a:t>有效</a:t>
                      </a:r>
                      <a:r>
                        <a:rPr lang="zh-CN" altLang="en-US" sz="2000" b="1" u="none" dirty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AutoShape 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94167" y="1348319"/>
            <a:ext cx="7982289" cy="2800761"/>
            <a:chOff x="694167" y="1276311"/>
            <a:chExt cx="7982289" cy="2800761"/>
          </a:xfrm>
        </p:grpSpPr>
        <p:sp>
          <p:nvSpPr>
            <p:cNvPr id="345" name="Rectangle 193"/>
            <p:cNvSpPr>
              <a:spLocks noChangeArrowheads="1"/>
            </p:cNvSpPr>
            <p:nvPr/>
          </p:nvSpPr>
          <p:spPr bwMode="auto">
            <a:xfrm>
              <a:off x="2555776" y="1276311"/>
              <a:ext cx="5040560" cy="1792649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Rectangle 194"/>
            <p:cNvSpPr>
              <a:spLocks noChangeArrowheads="1"/>
            </p:cNvSpPr>
            <p:nvPr/>
          </p:nvSpPr>
          <p:spPr bwMode="auto">
            <a:xfrm>
              <a:off x="1017173" y="1916832"/>
              <a:ext cx="602499" cy="3603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sp>
          <p:nvSpPr>
            <p:cNvPr id="347" name="Text Box 195"/>
            <p:cNvSpPr txBox="1">
              <a:spLocks noChangeArrowheads="1"/>
            </p:cNvSpPr>
            <p:nvPr/>
          </p:nvSpPr>
          <p:spPr bwMode="auto">
            <a:xfrm>
              <a:off x="1496733" y="1456320"/>
              <a:ext cx="864791" cy="288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348" name="Text Box 196"/>
            <p:cNvSpPr txBox="1">
              <a:spLocks noChangeArrowheads="1"/>
            </p:cNvSpPr>
            <p:nvPr/>
          </p:nvSpPr>
          <p:spPr bwMode="auto">
            <a:xfrm>
              <a:off x="4823817" y="3115891"/>
              <a:ext cx="972319" cy="31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系统总线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49" name="Rectangle 197"/>
            <p:cNvSpPr>
              <a:spLocks noChangeArrowheads="1"/>
            </p:cNvSpPr>
            <p:nvPr/>
          </p:nvSpPr>
          <p:spPr bwMode="auto">
            <a:xfrm>
              <a:off x="2699841" y="1557114"/>
              <a:ext cx="1008063" cy="108294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存储体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(SRAM)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350" name="Rectangle 199"/>
            <p:cNvSpPr>
              <a:spLocks noChangeArrowheads="1"/>
            </p:cNvSpPr>
            <p:nvPr/>
          </p:nvSpPr>
          <p:spPr bwMode="auto">
            <a:xfrm>
              <a:off x="4932042" y="1557486"/>
              <a:ext cx="175830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地址映射机构</a:t>
              </a:r>
            </a:p>
          </p:txBody>
        </p:sp>
        <p:sp>
          <p:nvSpPr>
            <p:cNvPr id="351" name="Text Box 201"/>
            <p:cNvSpPr txBox="1">
              <a:spLocks noChangeArrowheads="1"/>
            </p:cNvSpPr>
            <p:nvPr/>
          </p:nvSpPr>
          <p:spPr bwMode="auto">
            <a:xfrm>
              <a:off x="1690588" y="1844824"/>
              <a:ext cx="865188" cy="5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52" name="Rectangle 212"/>
            <p:cNvSpPr>
              <a:spLocks noChangeArrowheads="1"/>
            </p:cNvSpPr>
            <p:nvPr/>
          </p:nvSpPr>
          <p:spPr bwMode="auto">
            <a:xfrm>
              <a:off x="7884369" y="1484784"/>
              <a:ext cx="792087" cy="151196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  <a:endParaRPr lang="zh-CN" altLang="en-US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(DRAM)</a:t>
              </a:r>
            </a:p>
          </p:txBody>
        </p:sp>
        <p:sp>
          <p:nvSpPr>
            <p:cNvPr id="353" name="Rectangle 215"/>
            <p:cNvSpPr>
              <a:spLocks noChangeArrowheads="1"/>
            </p:cNvSpPr>
            <p:nvPr/>
          </p:nvSpPr>
          <p:spPr bwMode="auto">
            <a:xfrm>
              <a:off x="5652120" y="2564781"/>
              <a:ext cx="1038227" cy="28977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替换机构</a:t>
              </a:r>
            </a:p>
          </p:txBody>
        </p:sp>
        <p:sp>
          <p:nvSpPr>
            <p:cNvPr id="354" name="Text Box 231"/>
            <p:cNvSpPr txBox="1">
              <a:spLocks noChangeArrowheads="1"/>
            </p:cNvSpPr>
            <p:nvPr/>
          </p:nvSpPr>
          <p:spPr bwMode="auto">
            <a:xfrm>
              <a:off x="694167" y="1341463"/>
              <a:ext cx="504825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355" name="Text Box 232"/>
            <p:cNvSpPr txBox="1">
              <a:spLocks noChangeArrowheads="1"/>
            </p:cNvSpPr>
            <p:nvPr/>
          </p:nvSpPr>
          <p:spPr bwMode="auto">
            <a:xfrm>
              <a:off x="2700536" y="3116585"/>
              <a:ext cx="1295400" cy="240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 </a:t>
              </a: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56" name="Text Box 233"/>
            <p:cNvSpPr txBox="1">
              <a:spLocks noChangeArrowheads="1"/>
            </p:cNvSpPr>
            <p:nvPr/>
          </p:nvSpPr>
          <p:spPr bwMode="auto">
            <a:xfrm>
              <a:off x="6803058" y="3115890"/>
              <a:ext cx="505246" cy="241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57" name="Text Box 234"/>
            <p:cNvSpPr txBox="1">
              <a:spLocks noChangeArrowheads="1"/>
            </p:cNvSpPr>
            <p:nvPr/>
          </p:nvSpPr>
          <p:spPr bwMode="auto">
            <a:xfrm>
              <a:off x="7452320" y="3114427"/>
              <a:ext cx="503238" cy="242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358" name="Rectangle 199"/>
            <p:cNvSpPr>
              <a:spLocks noChangeArrowheads="1"/>
            </p:cNvSpPr>
            <p:nvPr/>
          </p:nvSpPr>
          <p:spPr bwMode="auto">
            <a:xfrm rot="5400000">
              <a:off x="4786314" y="2350591"/>
              <a:ext cx="554184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359" name="直接箭头连接符 192"/>
            <p:cNvCxnSpPr/>
            <p:nvPr/>
          </p:nvCxnSpPr>
          <p:spPr bwMode="auto">
            <a:xfrm rot="10800000" flipV="1">
              <a:off x="5194773" y="1844824"/>
              <a:ext cx="457349" cy="432320"/>
            </a:xfrm>
            <a:prstGeom prst="bentConnector3">
              <a:avLst>
                <a:gd name="adj1" fmla="val -117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0" name="直接箭头连接符 192"/>
            <p:cNvCxnSpPr>
              <a:stCxn id="358" idx="2"/>
            </p:cNvCxnSpPr>
            <p:nvPr/>
          </p:nvCxnSpPr>
          <p:spPr bwMode="auto">
            <a:xfrm flipH="1">
              <a:off x="4211960" y="2481956"/>
              <a:ext cx="72008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1" name="直接箭头连接符 192"/>
            <p:cNvCxnSpPr/>
            <p:nvPr/>
          </p:nvCxnSpPr>
          <p:spPr bwMode="auto">
            <a:xfrm flipH="1">
              <a:off x="4211961" y="1701155"/>
              <a:ext cx="7200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2" name="Text Box 235"/>
            <p:cNvSpPr txBox="1">
              <a:spLocks noChangeArrowheads="1"/>
            </p:cNvSpPr>
            <p:nvPr/>
          </p:nvSpPr>
          <p:spPr bwMode="auto">
            <a:xfrm>
              <a:off x="4355976" y="1457916"/>
              <a:ext cx="468052" cy="504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命中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cxnSp>
          <p:nvCxnSpPr>
            <p:cNvPr id="363" name="直接箭头连接符 192"/>
            <p:cNvCxnSpPr>
              <a:stCxn id="353" idx="1"/>
            </p:cNvCxnSpPr>
            <p:nvPr/>
          </p:nvCxnSpPr>
          <p:spPr bwMode="auto">
            <a:xfrm flipH="1" flipV="1">
              <a:off x="5194772" y="2708398"/>
              <a:ext cx="457348" cy="12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4" name="直接箭头连接符 192"/>
            <p:cNvCxnSpPr/>
            <p:nvPr/>
          </p:nvCxnSpPr>
          <p:spPr bwMode="auto">
            <a:xfrm>
              <a:off x="6357142" y="1844824"/>
              <a:ext cx="0" cy="71995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65" name="Text Box 235"/>
            <p:cNvSpPr txBox="1">
              <a:spLocks noChangeArrowheads="1"/>
            </p:cNvSpPr>
            <p:nvPr/>
          </p:nvSpPr>
          <p:spPr bwMode="auto">
            <a:xfrm>
              <a:off x="6012160" y="1844824"/>
              <a:ext cx="344982" cy="703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候选行</a:t>
              </a:r>
            </a:p>
          </p:txBody>
        </p:sp>
        <p:cxnSp>
          <p:nvCxnSpPr>
            <p:cNvPr id="366" name="直接箭头连接符 192"/>
            <p:cNvCxnSpPr>
              <a:endCxn id="358" idx="1"/>
            </p:cNvCxnSpPr>
            <p:nvPr/>
          </p:nvCxnSpPr>
          <p:spPr bwMode="auto">
            <a:xfrm>
              <a:off x="5063406" y="1846931"/>
              <a:ext cx="0" cy="3579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7" name="直接箭头连接符 192"/>
            <p:cNvCxnSpPr/>
            <p:nvPr/>
          </p:nvCxnSpPr>
          <p:spPr bwMode="auto">
            <a:xfrm>
              <a:off x="1474961" y="1412132"/>
              <a:ext cx="5833343" cy="434800"/>
            </a:xfrm>
            <a:prstGeom prst="bentConnector3">
              <a:avLst>
                <a:gd name="adj1" fmla="val 10004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8" name="Rectangle 199"/>
            <p:cNvSpPr>
              <a:spLocks noChangeArrowheads="1"/>
            </p:cNvSpPr>
            <p:nvPr/>
          </p:nvSpPr>
          <p:spPr bwMode="auto">
            <a:xfrm rot="5400000">
              <a:off x="3612765" y="1965586"/>
              <a:ext cx="935659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369" name="直接箭头连接符 192"/>
            <p:cNvCxnSpPr>
              <a:stCxn id="368" idx="2"/>
              <a:endCxn id="349" idx="3"/>
            </p:cNvCxnSpPr>
            <p:nvPr/>
          </p:nvCxnSpPr>
          <p:spPr bwMode="auto">
            <a:xfrm flipH="1">
              <a:off x="3707904" y="2096952"/>
              <a:ext cx="241326" cy="16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0" name="Text Box 235"/>
            <p:cNvSpPr txBox="1">
              <a:spLocks noChangeArrowheads="1"/>
            </p:cNvSpPr>
            <p:nvPr/>
          </p:nvSpPr>
          <p:spPr bwMode="auto">
            <a:xfrm>
              <a:off x="4355976" y="2215160"/>
              <a:ext cx="468052" cy="507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所选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71" name="Rectangle 199"/>
            <p:cNvSpPr>
              <a:spLocks noChangeArrowheads="1"/>
            </p:cNvSpPr>
            <p:nvPr/>
          </p:nvSpPr>
          <p:spPr bwMode="auto">
            <a:xfrm>
              <a:off x="7180138" y="1846933"/>
              <a:ext cx="344190" cy="11500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读写机构</a:t>
              </a:r>
            </a:p>
          </p:txBody>
        </p:sp>
        <p:cxnSp>
          <p:nvCxnSpPr>
            <p:cNvPr id="372" name="直接箭头连接符 192"/>
            <p:cNvCxnSpPr>
              <a:stCxn id="353" idx="3"/>
            </p:cNvCxnSpPr>
            <p:nvPr/>
          </p:nvCxnSpPr>
          <p:spPr bwMode="auto">
            <a:xfrm flipV="1">
              <a:off x="6690347" y="2708398"/>
              <a:ext cx="489791" cy="126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3" name="直接箭头连接符 192"/>
            <p:cNvCxnSpPr/>
            <p:nvPr/>
          </p:nvCxnSpPr>
          <p:spPr bwMode="auto">
            <a:xfrm>
              <a:off x="5495456" y="2709668"/>
              <a:ext cx="1684682" cy="215276"/>
            </a:xfrm>
            <a:prstGeom prst="bentConnector3">
              <a:avLst>
                <a:gd name="adj1" fmla="val -77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74" name="直接箭头连接符 192"/>
            <p:cNvCxnSpPr/>
            <p:nvPr/>
          </p:nvCxnSpPr>
          <p:spPr bwMode="auto">
            <a:xfrm>
              <a:off x="1187623" y="1340124"/>
              <a:ext cx="6252295" cy="504700"/>
            </a:xfrm>
            <a:prstGeom prst="bentConnector3">
              <a:avLst>
                <a:gd name="adj1" fmla="val 9996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直接箭头连接符 192"/>
            <p:cNvCxnSpPr/>
            <p:nvPr/>
          </p:nvCxnSpPr>
          <p:spPr bwMode="auto">
            <a:xfrm>
              <a:off x="7452320" y="2996752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6" name="直接箭头连接符 192"/>
            <p:cNvCxnSpPr/>
            <p:nvPr/>
          </p:nvCxnSpPr>
          <p:spPr bwMode="auto">
            <a:xfrm>
              <a:off x="7308304" y="2996952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7" name="直接箭头连接符 192"/>
            <p:cNvCxnSpPr/>
            <p:nvPr/>
          </p:nvCxnSpPr>
          <p:spPr bwMode="auto">
            <a:xfrm>
              <a:off x="5868144" y="1412776"/>
              <a:ext cx="0" cy="1447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78" name="直接箭头连接符 192"/>
            <p:cNvCxnSpPr/>
            <p:nvPr/>
          </p:nvCxnSpPr>
          <p:spPr bwMode="auto">
            <a:xfrm flipV="1">
              <a:off x="1187623" y="1340124"/>
              <a:ext cx="1" cy="5767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9" name="直接箭头连接符 192"/>
            <p:cNvCxnSpPr>
              <a:stCxn id="349" idx="2"/>
            </p:cNvCxnSpPr>
            <p:nvPr/>
          </p:nvCxnSpPr>
          <p:spPr bwMode="auto">
            <a:xfrm flipH="1">
              <a:off x="3203872" y="2640062"/>
              <a:ext cx="1" cy="78893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0" name="直接箭头连接符 192"/>
            <p:cNvCxnSpPr/>
            <p:nvPr/>
          </p:nvCxnSpPr>
          <p:spPr bwMode="auto">
            <a:xfrm flipV="1">
              <a:off x="8316416" y="2998770"/>
              <a:ext cx="0" cy="430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1" name="直接箭头连接符 192"/>
            <p:cNvCxnSpPr/>
            <p:nvPr/>
          </p:nvCxnSpPr>
          <p:spPr bwMode="auto">
            <a:xfrm flipV="1">
              <a:off x="8100392" y="2996752"/>
              <a:ext cx="0" cy="4322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2" name="直接箭头连接符 192"/>
            <p:cNvCxnSpPr/>
            <p:nvPr/>
          </p:nvCxnSpPr>
          <p:spPr bwMode="auto">
            <a:xfrm>
              <a:off x="8532440" y="2996752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3" name="直接箭头连接符 192"/>
            <p:cNvCxnSpPr/>
            <p:nvPr/>
          </p:nvCxnSpPr>
          <p:spPr bwMode="auto">
            <a:xfrm>
              <a:off x="2195736" y="3429000"/>
              <a:ext cx="6480720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4" name="直接箭头连接符 192"/>
            <p:cNvCxnSpPr>
              <a:stCxn id="346" idx="3"/>
              <a:endCxn id="349" idx="1"/>
            </p:cNvCxnSpPr>
            <p:nvPr/>
          </p:nvCxnSpPr>
          <p:spPr bwMode="auto">
            <a:xfrm>
              <a:off x="1619672" y="2096988"/>
              <a:ext cx="1080169" cy="16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5" name="直接箭头连接符 192"/>
            <p:cNvCxnSpPr/>
            <p:nvPr/>
          </p:nvCxnSpPr>
          <p:spPr bwMode="auto">
            <a:xfrm flipH="1" flipV="1">
              <a:off x="1474962" y="1411488"/>
              <a:ext cx="694" cy="5053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6" name="直接箭头连接符 192"/>
            <p:cNvCxnSpPr/>
            <p:nvPr/>
          </p:nvCxnSpPr>
          <p:spPr bwMode="auto">
            <a:xfrm>
              <a:off x="6588224" y="1846933"/>
              <a:ext cx="591914" cy="285923"/>
            </a:xfrm>
            <a:prstGeom prst="bentConnector3">
              <a:avLst>
                <a:gd name="adj1" fmla="val -63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7" name="Text Box 235"/>
            <p:cNvSpPr txBox="1">
              <a:spLocks noChangeArrowheads="1"/>
            </p:cNvSpPr>
            <p:nvPr/>
          </p:nvSpPr>
          <p:spPr bwMode="auto">
            <a:xfrm>
              <a:off x="1403648" y="3501008"/>
              <a:ext cx="7128792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图注：①是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否命中  ②是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否有空行  ③是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否需写回  ④是否需调入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spcBef>
                  <a:spcPts val="300"/>
                </a:spcBef>
              </a:pPr>
              <a:r>
                <a:rPr lang="zh-CN" altLang="en-US" sz="1800" b="1" u="none" dirty="0">
                  <a:latin typeface="宋体" pitchFamily="2" charset="-122"/>
                </a:rPr>
                <a:t>      </a:t>
              </a:r>
              <a:r>
                <a:rPr lang="zh-CN" altLang="en-US" sz="900" b="1" u="none" dirty="0">
                  <a:latin typeface="宋体" pitchFamily="2" charset="-122"/>
                </a:rPr>
                <a:t>■</a:t>
              </a:r>
              <a:r>
                <a:rPr lang="zh-CN" altLang="en-US" sz="1800" b="1" u="none" dirty="0">
                  <a:latin typeface="宋体" pitchFamily="2" charset="-122"/>
                </a:rPr>
                <a:t>、□表示</a:t>
              </a:r>
              <a:r>
                <a:rPr lang="en-US" altLang="zh-CN" sz="1800" b="1" u="none" dirty="0">
                  <a:latin typeface="宋体" pitchFamily="2" charset="-122"/>
                </a:rPr>
                <a:t>MUX</a:t>
              </a:r>
              <a:r>
                <a:rPr lang="zh-CN" altLang="en-US" sz="1800" b="1" u="none" dirty="0">
                  <a:latin typeface="宋体" pitchFamily="2" charset="-122"/>
                </a:rPr>
                <a:t>控制端信号为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zh-CN" altLang="en-US" sz="1800" b="1" u="none" dirty="0">
                  <a:latin typeface="宋体" pitchFamily="2" charset="-122"/>
                </a:rPr>
                <a:t>、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所选择的入端</a:t>
              </a:r>
            </a:p>
          </p:txBody>
        </p:sp>
        <p:cxnSp>
          <p:nvCxnSpPr>
            <p:cNvPr id="388" name="直接箭头连接符 192"/>
            <p:cNvCxnSpPr>
              <a:endCxn id="368" idx="3"/>
            </p:cNvCxnSpPr>
            <p:nvPr/>
          </p:nvCxnSpPr>
          <p:spPr bwMode="auto">
            <a:xfrm flipV="1">
              <a:off x="4080595" y="2564781"/>
              <a:ext cx="0" cy="36016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9" name="Text Box 235"/>
            <p:cNvSpPr txBox="1">
              <a:spLocks noChangeArrowheads="1"/>
            </p:cNvSpPr>
            <p:nvPr/>
          </p:nvSpPr>
          <p:spPr bwMode="auto">
            <a:xfrm>
              <a:off x="5076056" y="1901769"/>
              <a:ext cx="288032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②</a:t>
              </a:r>
            </a:p>
          </p:txBody>
        </p:sp>
        <p:sp>
          <p:nvSpPr>
            <p:cNvPr id="390" name="Text Box 235"/>
            <p:cNvSpPr txBox="1">
              <a:spLocks noChangeArrowheads="1"/>
            </p:cNvSpPr>
            <p:nvPr/>
          </p:nvSpPr>
          <p:spPr bwMode="auto">
            <a:xfrm>
              <a:off x="6781549" y="2464126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③</a:t>
              </a:r>
            </a:p>
          </p:txBody>
        </p:sp>
        <p:sp>
          <p:nvSpPr>
            <p:cNvPr id="391" name="Text Box 235"/>
            <p:cNvSpPr txBox="1">
              <a:spLocks noChangeArrowheads="1"/>
            </p:cNvSpPr>
            <p:nvPr/>
          </p:nvSpPr>
          <p:spPr bwMode="auto">
            <a:xfrm>
              <a:off x="6804247" y="1888584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④</a:t>
              </a:r>
            </a:p>
          </p:txBody>
        </p:sp>
        <p:sp>
          <p:nvSpPr>
            <p:cNvPr id="392" name="Text Box 235"/>
            <p:cNvSpPr txBox="1">
              <a:spLocks noChangeArrowheads="1"/>
            </p:cNvSpPr>
            <p:nvPr/>
          </p:nvSpPr>
          <p:spPr bwMode="auto">
            <a:xfrm>
              <a:off x="4102673" y="2661818"/>
              <a:ext cx="262730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①</a:t>
              </a:r>
            </a:p>
          </p:txBody>
        </p:sp>
        <p:cxnSp>
          <p:nvCxnSpPr>
            <p:cNvPr id="394" name="直接箭头连接符 192"/>
            <p:cNvCxnSpPr/>
            <p:nvPr/>
          </p:nvCxnSpPr>
          <p:spPr bwMode="auto">
            <a:xfrm flipV="1">
              <a:off x="3851920" y="1276311"/>
              <a:ext cx="0" cy="17926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4" name="矩形 3"/>
            <p:cNvSpPr/>
            <p:nvPr/>
          </p:nvSpPr>
          <p:spPr bwMode="auto">
            <a:xfrm>
              <a:off x="4156964" y="1658693"/>
              <a:ext cx="45719" cy="72008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4156964" y="2450659"/>
              <a:ext cx="45719" cy="7200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136076" y="2234757"/>
              <a:ext cx="45719" cy="72008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5140329" y="2674896"/>
              <a:ext cx="45719" cy="7200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箭头连接符 192"/>
            <p:cNvCxnSpPr/>
            <p:nvPr/>
          </p:nvCxnSpPr>
          <p:spPr bwMode="auto">
            <a:xfrm rot="10800000" flipV="1">
              <a:off x="4068639" y="1844824"/>
              <a:ext cx="1308101" cy="1080120"/>
            </a:xfrm>
            <a:prstGeom prst="bentConnector3">
              <a:avLst>
                <a:gd name="adj1" fmla="val 99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994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79712" y="3272546"/>
            <a:ext cx="4030366" cy="1445511"/>
            <a:chOff x="1979712" y="3272546"/>
            <a:chExt cx="4030366" cy="1445511"/>
          </a:xfrm>
        </p:grpSpPr>
        <p:cxnSp>
          <p:nvCxnSpPr>
            <p:cNvPr id="92" name="直接箭头连接符 157"/>
            <p:cNvCxnSpPr/>
            <p:nvPr/>
          </p:nvCxnSpPr>
          <p:spPr bwMode="auto">
            <a:xfrm rot="5400000">
              <a:off x="3886090" y="1366170"/>
              <a:ext cx="217611" cy="40303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3" name="直接箭头连接符 158"/>
            <p:cNvCxnSpPr/>
            <p:nvPr/>
          </p:nvCxnSpPr>
          <p:spPr bwMode="auto">
            <a:xfrm rot="16200000" flipH="1">
              <a:off x="1546875" y="3922994"/>
              <a:ext cx="1007681" cy="142007"/>
            </a:xfrm>
            <a:prstGeom prst="bentConnector3">
              <a:avLst>
                <a:gd name="adj1" fmla="val 99947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4" name="Text Box 309"/>
            <p:cNvSpPr txBox="1">
              <a:spLocks noChangeArrowheads="1"/>
            </p:cNvSpPr>
            <p:nvPr/>
          </p:nvSpPr>
          <p:spPr bwMode="auto">
            <a:xfrm>
              <a:off x="2190151" y="4299601"/>
              <a:ext cx="691670" cy="4184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sp>
          <p:nvSpPr>
            <p:cNvPr id="95" name="AutoShape 178"/>
            <p:cNvSpPr>
              <a:spLocks/>
            </p:cNvSpPr>
            <p:nvPr/>
          </p:nvSpPr>
          <p:spPr bwMode="auto">
            <a:xfrm>
              <a:off x="2123728" y="4296713"/>
              <a:ext cx="72008" cy="421344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62</a:t>
            </a:fld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95735" y="3559172"/>
            <a:ext cx="4883164" cy="2015679"/>
            <a:chOff x="1617662" y="1334011"/>
            <a:chExt cx="4883164" cy="2015679"/>
          </a:xfrm>
        </p:grpSpPr>
        <p:sp>
          <p:nvSpPr>
            <p:cNvPr id="13" name="Text Box 275"/>
            <p:cNvSpPr txBox="1">
              <a:spLocks noChangeArrowheads="1"/>
            </p:cNvSpPr>
            <p:nvPr/>
          </p:nvSpPr>
          <p:spPr bwMode="auto">
            <a:xfrm>
              <a:off x="1617662" y="1621349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" name="Text Box 276"/>
            <p:cNvSpPr txBox="1">
              <a:spLocks noChangeArrowheads="1"/>
            </p:cNvSpPr>
            <p:nvPr/>
          </p:nvSpPr>
          <p:spPr bwMode="auto">
            <a:xfrm>
              <a:off x="1617663" y="2630999"/>
              <a:ext cx="720725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15" name="Text Box 277"/>
            <p:cNvSpPr txBox="1">
              <a:spLocks noChangeArrowheads="1"/>
            </p:cNvSpPr>
            <p:nvPr/>
          </p:nvSpPr>
          <p:spPr bwMode="auto">
            <a:xfrm>
              <a:off x="1617663" y="2126174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6" name="Text Box 290"/>
            <p:cNvSpPr txBox="1">
              <a:spLocks noChangeArrowheads="1"/>
            </p:cNvSpPr>
            <p:nvPr/>
          </p:nvSpPr>
          <p:spPr bwMode="auto">
            <a:xfrm>
              <a:off x="3929058" y="1624517"/>
              <a:ext cx="571504" cy="122713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7" name="Text Box 278"/>
            <p:cNvSpPr txBox="1">
              <a:spLocks noChangeArrowheads="1"/>
            </p:cNvSpPr>
            <p:nvPr/>
          </p:nvSpPr>
          <p:spPr bwMode="auto">
            <a:xfrm>
              <a:off x="2338388" y="1624517"/>
              <a:ext cx="661976" cy="12271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8" name="Text Box 279"/>
            <p:cNvSpPr txBox="1">
              <a:spLocks noChangeArrowheads="1"/>
            </p:cNvSpPr>
            <p:nvPr/>
          </p:nvSpPr>
          <p:spPr bwMode="auto">
            <a:xfrm>
              <a:off x="2286554" y="1334011"/>
              <a:ext cx="2357454" cy="231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有效位  标记  状态</a:t>
              </a:r>
            </a:p>
          </p:txBody>
        </p:sp>
        <p:sp>
          <p:nvSpPr>
            <p:cNvPr id="19" name="Text Box 280"/>
            <p:cNvSpPr txBox="1">
              <a:spLocks noChangeArrowheads="1"/>
            </p:cNvSpPr>
            <p:nvPr/>
          </p:nvSpPr>
          <p:spPr bwMode="auto">
            <a:xfrm>
              <a:off x="4556139" y="1621349"/>
              <a:ext cx="1944687" cy="12239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0" name="Line 281"/>
            <p:cNvSpPr>
              <a:spLocks noChangeShapeType="1"/>
            </p:cNvSpPr>
            <p:nvPr/>
          </p:nvSpPr>
          <p:spPr bwMode="auto">
            <a:xfrm>
              <a:off x="4557726" y="1837249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82"/>
            <p:cNvSpPr>
              <a:spLocks noChangeShapeType="1"/>
            </p:cNvSpPr>
            <p:nvPr/>
          </p:nvSpPr>
          <p:spPr bwMode="auto">
            <a:xfrm>
              <a:off x="4556139" y="2124586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3"/>
            <p:cNvSpPr>
              <a:spLocks noChangeShapeType="1"/>
            </p:cNvSpPr>
            <p:nvPr/>
          </p:nvSpPr>
          <p:spPr bwMode="auto">
            <a:xfrm>
              <a:off x="4556139" y="2340486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84"/>
            <p:cNvSpPr>
              <a:spLocks noChangeShapeType="1"/>
            </p:cNvSpPr>
            <p:nvPr/>
          </p:nvSpPr>
          <p:spPr bwMode="auto">
            <a:xfrm>
              <a:off x="4556139" y="2629411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85"/>
            <p:cNvSpPr>
              <a:spLocks noChangeShapeType="1"/>
            </p:cNvSpPr>
            <p:nvPr/>
          </p:nvSpPr>
          <p:spPr bwMode="auto">
            <a:xfrm>
              <a:off x="4845064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86"/>
            <p:cNvSpPr>
              <a:spLocks noChangeShapeType="1"/>
            </p:cNvSpPr>
            <p:nvPr/>
          </p:nvSpPr>
          <p:spPr bwMode="auto">
            <a:xfrm>
              <a:off x="6213489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87"/>
            <p:cNvSpPr>
              <a:spLocks noChangeShapeType="1"/>
            </p:cNvSpPr>
            <p:nvPr/>
          </p:nvSpPr>
          <p:spPr bwMode="auto">
            <a:xfrm>
              <a:off x="5421326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8"/>
            <p:cNvSpPr>
              <a:spLocks noChangeShapeType="1"/>
            </p:cNvSpPr>
            <p:nvPr/>
          </p:nvSpPr>
          <p:spPr bwMode="auto">
            <a:xfrm>
              <a:off x="5708664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289"/>
            <p:cNvSpPr txBox="1">
              <a:spLocks noChangeArrowheads="1"/>
            </p:cNvSpPr>
            <p:nvPr/>
          </p:nvSpPr>
          <p:spPr bwMode="auto">
            <a:xfrm>
              <a:off x="4823916" y="1334011"/>
              <a:ext cx="1476276" cy="231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缓存块</a:t>
              </a:r>
            </a:p>
          </p:txBody>
        </p:sp>
        <p:sp>
          <p:nvSpPr>
            <p:cNvPr id="29" name="Text Box 290"/>
            <p:cNvSpPr txBox="1">
              <a:spLocks noChangeArrowheads="1"/>
            </p:cNvSpPr>
            <p:nvPr/>
          </p:nvSpPr>
          <p:spPr bwMode="auto">
            <a:xfrm>
              <a:off x="3000364" y="1624517"/>
              <a:ext cx="928694" cy="1227138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30" name="Line 291"/>
            <p:cNvSpPr>
              <a:spLocks noChangeShapeType="1"/>
            </p:cNvSpPr>
            <p:nvPr/>
          </p:nvSpPr>
          <p:spPr bwMode="auto">
            <a:xfrm>
              <a:off x="2338388" y="1837249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92"/>
            <p:cNvSpPr>
              <a:spLocks noChangeShapeType="1"/>
            </p:cNvSpPr>
            <p:nvPr/>
          </p:nvSpPr>
          <p:spPr bwMode="auto">
            <a:xfrm flipV="1">
              <a:off x="2338388" y="2126174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93"/>
            <p:cNvSpPr>
              <a:spLocks noChangeShapeType="1"/>
            </p:cNvSpPr>
            <p:nvPr/>
          </p:nvSpPr>
          <p:spPr bwMode="auto">
            <a:xfrm flipV="1">
              <a:off x="2338388" y="2342074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94"/>
            <p:cNvSpPr>
              <a:spLocks noChangeShapeType="1"/>
            </p:cNvSpPr>
            <p:nvPr/>
          </p:nvSpPr>
          <p:spPr bwMode="auto">
            <a:xfrm>
              <a:off x="2338388" y="2629411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95"/>
            <p:cNvSpPr txBox="1">
              <a:spLocks noChangeArrowheads="1"/>
            </p:cNvSpPr>
            <p:nvPr/>
          </p:nvSpPr>
          <p:spPr bwMode="auto">
            <a:xfrm>
              <a:off x="3402013" y="1764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35" name="Text Box 296"/>
            <p:cNvSpPr txBox="1">
              <a:spLocks noChangeArrowheads="1"/>
            </p:cNvSpPr>
            <p:nvPr/>
          </p:nvSpPr>
          <p:spPr bwMode="auto">
            <a:xfrm>
              <a:off x="3402013" y="226904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36" name="Text Box 297"/>
            <p:cNvSpPr txBox="1">
              <a:spLocks noChangeArrowheads="1"/>
            </p:cNvSpPr>
            <p:nvPr/>
          </p:nvSpPr>
          <p:spPr bwMode="auto">
            <a:xfrm>
              <a:off x="2554288" y="1621349"/>
              <a:ext cx="1836000" cy="230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       a    s3</a:t>
              </a:r>
            </a:p>
          </p:txBody>
        </p:sp>
        <p:sp>
          <p:nvSpPr>
            <p:cNvPr id="37" name="Text Box 298"/>
            <p:cNvSpPr txBox="1">
              <a:spLocks noChangeArrowheads="1"/>
            </p:cNvSpPr>
            <p:nvPr/>
          </p:nvSpPr>
          <p:spPr bwMode="auto">
            <a:xfrm>
              <a:off x="2554288" y="2124586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    s0</a:t>
              </a:r>
            </a:p>
          </p:txBody>
        </p:sp>
        <p:sp>
          <p:nvSpPr>
            <p:cNvPr id="38" name="Text Box 299"/>
            <p:cNvSpPr txBox="1">
              <a:spLocks noChangeArrowheads="1"/>
            </p:cNvSpPr>
            <p:nvPr/>
          </p:nvSpPr>
          <p:spPr bwMode="auto">
            <a:xfrm>
              <a:off x="2554288" y="2629411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b    s1</a:t>
              </a:r>
            </a:p>
          </p:txBody>
        </p:sp>
        <p:sp>
          <p:nvSpPr>
            <p:cNvPr id="39" name="Text Box 300"/>
            <p:cNvSpPr txBox="1">
              <a:spLocks noChangeArrowheads="1"/>
            </p:cNvSpPr>
            <p:nvPr/>
          </p:nvSpPr>
          <p:spPr bwMode="auto">
            <a:xfrm>
              <a:off x="5043501" y="176739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40" name="Text Box 301"/>
            <p:cNvSpPr txBox="1">
              <a:spLocks noChangeArrowheads="1"/>
            </p:cNvSpPr>
            <p:nvPr/>
          </p:nvSpPr>
          <p:spPr bwMode="auto">
            <a:xfrm>
              <a:off x="5043501" y="2272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41" name="Text Box 302"/>
            <p:cNvSpPr txBox="1">
              <a:spLocks noChangeArrowheads="1"/>
            </p:cNvSpPr>
            <p:nvPr/>
          </p:nvSpPr>
          <p:spPr bwMode="auto">
            <a:xfrm>
              <a:off x="5835664" y="176739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42" name="Text Box 303"/>
            <p:cNvSpPr txBox="1">
              <a:spLocks noChangeArrowheads="1"/>
            </p:cNvSpPr>
            <p:nvPr/>
          </p:nvSpPr>
          <p:spPr bwMode="auto">
            <a:xfrm>
              <a:off x="5835664" y="2272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43" name="Text Box 309"/>
            <p:cNvSpPr txBox="1">
              <a:spLocks noChangeArrowheads="1"/>
            </p:cNvSpPr>
            <p:nvPr/>
          </p:nvSpPr>
          <p:spPr bwMode="auto">
            <a:xfrm>
              <a:off x="2338388" y="3062353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203377" y="2708027"/>
            <a:ext cx="4751387" cy="575370"/>
            <a:chOff x="2627313" y="187747"/>
            <a:chExt cx="4751387" cy="575370"/>
          </a:xfrm>
        </p:grpSpPr>
        <p:grpSp>
          <p:nvGrpSpPr>
            <p:cNvPr id="57" name="Group 264"/>
            <p:cNvGrpSpPr>
              <a:grpSpLocks/>
            </p:cNvGrpSpPr>
            <p:nvPr/>
          </p:nvGrpSpPr>
          <p:grpSpPr bwMode="auto">
            <a:xfrm>
              <a:off x="2627313" y="188442"/>
              <a:ext cx="4751387" cy="574675"/>
              <a:chOff x="1655" y="74"/>
              <a:chExt cx="2993" cy="362"/>
            </a:xfrm>
          </p:grpSpPr>
          <p:sp>
            <p:nvSpPr>
              <p:cNvPr id="62" name="Text Box 265"/>
              <p:cNvSpPr txBox="1">
                <a:spLocks noChangeArrowheads="1"/>
              </p:cNvSpPr>
              <p:nvPr/>
            </p:nvSpPr>
            <p:spPr bwMode="auto">
              <a:xfrm>
                <a:off x="3741" y="74"/>
                <a:ext cx="907" cy="36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  <a:r>
                  <a:rPr lang="en-US" altLang="zh-CN" sz="1800" b="1" u="none" dirty="0">
                    <a:latin typeface="宋体" pitchFamily="2" charset="-122"/>
                  </a:rPr>
                  <a:t>(t)</a:t>
                </a:r>
              </a:p>
            </p:txBody>
          </p:sp>
          <p:sp>
            <p:nvSpPr>
              <p:cNvPr id="63" name="Text Box 266"/>
              <p:cNvSpPr txBox="1">
                <a:spLocks noChangeArrowheads="1"/>
              </p:cNvSpPr>
              <p:nvPr/>
            </p:nvSpPr>
            <p:spPr bwMode="auto">
              <a:xfrm>
                <a:off x="1655" y="165"/>
                <a:ext cx="63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主存地址</a:t>
                </a:r>
              </a:p>
            </p:txBody>
          </p:sp>
          <p:sp>
            <p:nvSpPr>
              <p:cNvPr id="64" name="Text Box 267"/>
              <p:cNvSpPr txBox="1">
                <a:spLocks noChangeArrowheads="1"/>
              </p:cNvSpPr>
              <p:nvPr/>
            </p:nvSpPr>
            <p:spPr bwMode="auto">
              <a:xfrm>
                <a:off x="3105" y="255"/>
                <a:ext cx="636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索引</a:t>
                </a:r>
                <a:r>
                  <a:rPr lang="en-US" altLang="zh-CN" sz="1800" b="1" u="none" dirty="0">
                    <a:latin typeface="宋体" pitchFamily="2" charset="-122"/>
                  </a:rPr>
                  <a:t>(j) </a:t>
                </a:r>
              </a:p>
            </p:txBody>
          </p:sp>
          <p:sp>
            <p:nvSpPr>
              <p:cNvPr id="65" name="Text Box 268"/>
              <p:cNvSpPr txBox="1">
                <a:spLocks noChangeArrowheads="1"/>
              </p:cNvSpPr>
              <p:nvPr/>
            </p:nvSpPr>
            <p:spPr bwMode="auto">
              <a:xfrm>
                <a:off x="2334" y="255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标记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i</a:t>
                </a:r>
                <a:r>
                  <a:rPr lang="en-US" altLang="zh-CN" sz="1800" b="1" u="none" dirty="0">
                    <a:latin typeface="宋体" pitchFamily="2" charset="-122"/>
                  </a:rPr>
                  <a:t>) </a:t>
                </a:r>
              </a:p>
            </p:txBody>
          </p:sp>
        </p:grpSp>
        <p:sp>
          <p:nvSpPr>
            <p:cNvPr id="60" name="Text Box 328"/>
            <p:cNvSpPr txBox="1">
              <a:spLocks noChangeArrowheads="1"/>
            </p:cNvSpPr>
            <p:nvPr/>
          </p:nvSpPr>
          <p:spPr bwMode="auto">
            <a:xfrm>
              <a:off x="3705225" y="187747"/>
              <a:ext cx="2233613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</p:grpSp>
      <p:sp>
        <p:nvSpPr>
          <p:cNvPr id="74" name="Text Box 332"/>
          <p:cNvSpPr txBox="1">
            <a:spLocks noChangeArrowheads="1"/>
          </p:cNvSpPr>
          <p:nvPr/>
        </p:nvSpPr>
        <p:spPr bwMode="auto">
          <a:xfrm>
            <a:off x="5148064" y="5942194"/>
            <a:ext cx="2664296" cy="28803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空闲行＝有效位为</a:t>
            </a:r>
            <a:r>
              <a:rPr lang="en-US" altLang="zh-CN" sz="1800" b="1" u="none" dirty="0">
                <a:latin typeface="宋体" pitchFamily="2" charset="-122"/>
              </a:rPr>
              <a:t>0</a:t>
            </a:r>
            <a:r>
              <a:rPr lang="zh-CN" altLang="en-US" sz="1800" b="1" u="none" dirty="0">
                <a:latin typeface="宋体" pitchFamily="2" charset="-122"/>
              </a:rPr>
              <a:t>的行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5066322" y="3284984"/>
            <a:ext cx="2386791" cy="2507290"/>
            <a:chOff x="4490258" y="1059823"/>
            <a:chExt cx="2386791" cy="2507290"/>
          </a:xfrm>
        </p:grpSpPr>
        <p:sp>
          <p:nvSpPr>
            <p:cNvPr id="76" name="Text Box 315"/>
            <p:cNvSpPr txBox="1">
              <a:spLocks noChangeArrowheads="1"/>
            </p:cNvSpPr>
            <p:nvPr/>
          </p:nvSpPr>
          <p:spPr bwMode="auto">
            <a:xfrm>
              <a:off x="4571529" y="3061409"/>
              <a:ext cx="1944687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多路选择器</a:t>
              </a:r>
            </a:p>
          </p:txBody>
        </p:sp>
        <p:sp>
          <p:nvSpPr>
            <p:cNvPr id="77" name="Line 317"/>
            <p:cNvSpPr>
              <a:spLocks noChangeShapeType="1"/>
            </p:cNvSpPr>
            <p:nvPr/>
          </p:nvSpPr>
          <p:spPr bwMode="auto">
            <a:xfrm flipH="1">
              <a:off x="4716016" y="2851655"/>
              <a:ext cx="0" cy="21069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8" name="直接箭头连接符 157"/>
            <p:cNvCxnSpPr/>
            <p:nvPr/>
          </p:nvCxnSpPr>
          <p:spPr bwMode="auto">
            <a:xfrm flipH="1">
              <a:off x="6732240" y="1059823"/>
              <a:ext cx="7370" cy="21461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9" name="Line 317"/>
            <p:cNvSpPr>
              <a:spLocks noChangeShapeType="1"/>
            </p:cNvSpPr>
            <p:nvPr/>
          </p:nvSpPr>
          <p:spPr bwMode="auto">
            <a:xfrm flipH="1">
              <a:off x="5580112" y="2852598"/>
              <a:ext cx="0" cy="20975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317"/>
            <p:cNvSpPr>
              <a:spLocks noChangeShapeType="1"/>
            </p:cNvSpPr>
            <p:nvPr/>
          </p:nvSpPr>
          <p:spPr bwMode="auto">
            <a:xfrm flipH="1">
              <a:off x="6372200" y="2845311"/>
              <a:ext cx="0" cy="21704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317"/>
            <p:cNvSpPr>
              <a:spLocks noChangeShapeType="1"/>
            </p:cNvSpPr>
            <p:nvPr/>
          </p:nvSpPr>
          <p:spPr bwMode="auto">
            <a:xfrm flipH="1" flipV="1">
              <a:off x="6516216" y="3205424"/>
              <a:ext cx="216024" cy="5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2" name="直接箭头连接符 157"/>
            <p:cNvCxnSpPr>
              <a:stCxn id="76" idx="2"/>
            </p:cNvCxnSpPr>
            <p:nvPr/>
          </p:nvCxnSpPr>
          <p:spPr bwMode="auto">
            <a:xfrm rot="16200000" flipH="1">
              <a:off x="6101625" y="2791688"/>
              <a:ext cx="217672" cy="13331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Text Box 301"/>
            <p:cNvSpPr txBox="1">
              <a:spLocks noChangeArrowheads="1"/>
            </p:cNvSpPr>
            <p:nvPr/>
          </p:nvSpPr>
          <p:spPr bwMode="auto">
            <a:xfrm>
              <a:off x="5004048" y="277724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84" name="Text Box 303"/>
            <p:cNvSpPr txBox="1">
              <a:spLocks noChangeArrowheads="1"/>
            </p:cNvSpPr>
            <p:nvPr/>
          </p:nvSpPr>
          <p:spPr bwMode="auto">
            <a:xfrm>
              <a:off x="5796211" y="277724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cxnSp>
          <p:nvCxnSpPr>
            <p:cNvPr id="85" name="直接箭头连接符 157"/>
            <p:cNvCxnSpPr/>
            <p:nvPr/>
          </p:nvCxnSpPr>
          <p:spPr bwMode="auto">
            <a:xfrm rot="16200000" flipH="1">
              <a:off x="4863221" y="2833061"/>
              <a:ext cx="271920" cy="1017845"/>
            </a:xfrm>
            <a:prstGeom prst="bentConnector4">
              <a:avLst>
                <a:gd name="adj1" fmla="val 99832"/>
                <a:gd name="adj2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等腰三角形 85"/>
            <p:cNvSpPr/>
            <p:nvPr/>
          </p:nvSpPr>
          <p:spPr bwMode="auto">
            <a:xfrm rot="5400000">
              <a:off x="5495312" y="3427504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87" name="线形标注 2 86"/>
          <p:cNvSpPr/>
          <p:nvPr/>
        </p:nvSpPr>
        <p:spPr bwMode="auto">
          <a:xfrm>
            <a:off x="7956376" y="5417914"/>
            <a:ext cx="792088" cy="308255"/>
          </a:xfrm>
          <a:prstGeom prst="borderCallout2">
            <a:avLst>
              <a:gd name="adj1" fmla="val 49976"/>
              <a:gd name="adj2" fmla="val -540"/>
              <a:gd name="adj3" fmla="val 48887"/>
              <a:gd name="adj4" fmla="val -15288"/>
              <a:gd name="adj5" fmla="val 94169"/>
              <a:gd name="adj6" fmla="val -22402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三态门</a:t>
            </a:r>
          </a:p>
        </p:txBody>
      </p:sp>
      <p:sp>
        <p:nvSpPr>
          <p:cNvPr id="8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58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6" name="Text Box 174"/>
          <p:cNvSpPr txBox="1">
            <a:spLocks noChangeArrowheads="1"/>
          </p:cNvSpPr>
          <p:nvPr/>
        </p:nvSpPr>
        <p:spPr bwMode="auto">
          <a:xfrm>
            <a:off x="179511" y="5899338"/>
            <a:ext cx="32872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数据访问方法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b="1" u="none" dirty="0">
              <a:solidFill>
                <a:schemeClr val="accent2"/>
              </a:solidFill>
              <a:latin typeface="宋体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835695" y="3276189"/>
            <a:ext cx="3057575" cy="2552935"/>
            <a:chOff x="1259631" y="3348197"/>
            <a:chExt cx="3057575" cy="2552935"/>
          </a:xfrm>
        </p:grpSpPr>
        <p:sp>
          <p:nvSpPr>
            <p:cNvPr id="104" name="Line 321"/>
            <p:cNvSpPr>
              <a:spLocks noChangeShapeType="1"/>
            </p:cNvSpPr>
            <p:nvPr/>
          </p:nvSpPr>
          <p:spPr bwMode="auto">
            <a:xfrm flipH="1">
              <a:off x="3349873" y="5214562"/>
              <a:ext cx="0" cy="1440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321"/>
            <p:cNvSpPr>
              <a:spLocks noChangeShapeType="1"/>
            </p:cNvSpPr>
            <p:nvPr/>
          </p:nvSpPr>
          <p:spPr bwMode="auto">
            <a:xfrm flipH="1" flipV="1">
              <a:off x="3349514" y="5646759"/>
              <a:ext cx="359" cy="1438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21"/>
            <p:cNvSpPr>
              <a:spLocks noChangeShapeType="1"/>
            </p:cNvSpPr>
            <p:nvPr/>
          </p:nvSpPr>
          <p:spPr bwMode="auto">
            <a:xfrm flipH="1">
              <a:off x="2485777" y="5214563"/>
              <a:ext cx="0" cy="1440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21"/>
            <p:cNvSpPr>
              <a:spLocks noChangeShapeType="1"/>
            </p:cNvSpPr>
            <p:nvPr/>
          </p:nvSpPr>
          <p:spPr bwMode="auto">
            <a:xfrm flipH="1" flipV="1">
              <a:off x="2485777" y="5646611"/>
              <a:ext cx="0" cy="1440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276"/>
            <p:cNvSpPr txBox="1">
              <a:spLocks noChangeArrowheads="1"/>
            </p:cNvSpPr>
            <p:nvPr/>
          </p:nvSpPr>
          <p:spPr bwMode="auto">
            <a:xfrm>
              <a:off x="2151791" y="5686819"/>
              <a:ext cx="18997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09" name="Line 321"/>
            <p:cNvSpPr>
              <a:spLocks noChangeShapeType="1"/>
            </p:cNvSpPr>
            <p:nvPr/>
          </p:nvSpPr>
          <p:spPr bwMode="auto">
            <a:xfrm flipV="1">
              <a:off x="2303747" y="5799011"/>
              <a:ext cx="18002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10" name="直接箭头连接符 157"/>
            <p:cNvCxnSpPr/>
            <p:nvPr/>
          </p:nvCxnSpPr>
          <p:spPr bwMode="auto">
            <a:xfrm rot="5400000">
              <a:off x="2729447" y="1878381"/>
              <a:ext cx="117944" cy="30575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1" name="直接箭头连接符 158"/>
            <p:cNvCxnSpPr/>
            <p:nvPr/>
          </p:nvCxnSpPr>
          <p:spPr bwMode="auto">
            <a:xfrm rot="16200000" flipH="1">
              <a:off x="1137315" y="3588459"/>
              <a:ext cx="2332867" cy="2088234"/>
            </a:xfrm>
            <a:prstGeom prst="bentConnector3">
              <a:avLst>
                <a:gd name="adj1" fmla="val 105528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3347864" y="4509120"/>
              <a:ext cx="0" cy="75049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13" name="直接连接符 172"/>
            <p:cNvCxnSpPr/>
            <p:nvPr/>
          </p:nvCxnSpPr>
          <p:spPr bwMode="auto">
            <a:xfrm>
              <a:off x="2483769" y="4509120"/>
              <a:ext cx="1" cy="7560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sp>
        <p:nvSpPr>
          <p:cNvPr id="90" name="Text Box 189"/>
          <p:cNvSpPr txBox="1">
            <a:spLocks noChangeArrowheads="1"/>
          </p:cNvSpPr>
          <p:nvPr/>
        </p:nvSpPr>
        <p:spPr bwMode="auto">
          <a:xfrm>
            <a:off x="179388" y="380271"/>
            <a:ext cx="8425060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地址映射机构：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任务：查找目标行</a:t>
            </a:r>
            <a:r>
              <a:rPr lang="en-US" altLang="zh-CN" sz="2000" b="1" u="none" dirty="0">
                <a:latin typeface="宋体" pitchFamily="2" charset="-122"/>
              </a:rPr>
              <a:t>[</a:t>
            </a:r>
            <a:r>
              <a:rPr lang="zh-CN" altLang="en-US" sz="2000" b="1" u="none" dirty="0">
                <a:latin typeface="宋体" pitchFamily="2" charset="-122"/>
              </a:rPr>
              <a:t>命中时</a:t>
            </a:r>
            <a:r>
              <a:rPr lang="en-US" altLang="zh-CN" sz="2000" b="1" u="none" dirty="0">
                <a:latin typeface="宋体" pitchFamily="2" charset="-122"/>
              </a:rPr>
              <a:t>]</a:t>
            </a:r>
            <a:r>
              <a:rPr lang="zh-CN" altLang="en-US" sz="2000" b="1" u="none" dirty="0">
                <a:latin typeface="宋体" pitchFamily="2" charset="-122"/>
              </a:rPr>
              <a:t>或空闲行</a:t>
            </a:r>
            <a:r>
              <a:rPr lang="en-US" altLang="zh-CN" sz="2000" b="1" u="none" dirty="0">
                <a:latin typeface="宋体" pitchFamily="2" charset="-122"/>
              </a:rPr>
              <a:t>[</a:t>
            </a:r>
            <a:r>
              <a:rPr lang="zh-CN" altLang="en-US" sz="2000" b="1" u="none" dirty="0">
                <a:latin typeface="宋体" pitchFamily="2" charset="-122"/>
              </a:rPr>
              <a:t>缺失时</a:t>
            </a:r>
            <a:r>
              <a:rPr lang="en-US" altLang="zh-CN" sz="2000" b="1" u="none" dirty="0">
                <a:latin typeface="宋体" pitchFamily="2" charset="-122"/>
              </a:rPr>
              <a:t>])</a:t>
            </a:r>
            <a:endParaRPr lang="en-US" altLang="zh-CN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组成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有效位</a:t>
            </a:r>
            <a:r>
              <a:rPr lang="en-US" altLang="zh-CN" sz="2200" b="1" u="none" dirty="0">
                <a:latin typeface="宋体" pitchFamily="2" charset="-122"/>
              </a:rPr>
              <a:t>(V)</a:t>
            </a:r>
            <a:r>
              <a:rPr lang="zh-CN" altLang="en-US" sz="2200" b="1" u="none" dirty="0">
                <a:latin typeface="宋体" pitchFamily="2" charset="-122"/>
              </a:rPr>
              <a:t>及标记</a:t>
            </a:r>
            <a:r>
              <a:rPr lang="en-US" altLang="zh-CN" sz="2200" b="1" u="none" dirty="0">
                <a:latin typeface="宋体" pitchFamily="2" charset="-122"/>
              </a:rPr>
              <a:t>(Tag)</a:t>
            </a:r>
            <a:r>
              <a:rPr lang="zh-CN" altLang="en-US" sz="2200" b="1" u="none" dirty="0">
                <a:latin typeface="宋体" pitchFamily="2" charset="-122"/>
              </a:rPr>
              <a:t>、比较器</a:t>
            </a:r>
            <a:endParaRPr lang="en-US" altLang="zh-CN" sz="2200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查找范围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  <a:spcBef>
                <a:spcPts val="300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查找方法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91" name="Text Box 189"/>
          <p:cNvSpPr txBox="1">
            <a:spLocks noChangeArrowheads="1"/>
          </p:cNvSpPr>
          <p:nvPr/>
        </p:nvSpPr>
        <p:spPr bwMode="auto">
          <a:xfrm>
            <a:off x="2520280" y="1283856"/>
            <a:ext cx="651621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主存块号＝</a:t>
            </a:r>
            <a:r>
              <a:rPr lang="en-US" altLang="zh-CN" sz="2200" b="1" u="none" dirty="0">
                <a:latin typeface="宋体" pitchFamily="2" charset="-122"/>
              </a:rPr>
              <a:t>&lt;</a:t>
            </a:r>
            <a:r>
              <a:rPr lang="zh-CN" altLang="en-US" sz="2200" b="1" u="none" dirty="0">
                <a:latin typeface="宋体" pitchFamily="2" charset="-122"/>
              </a:rPr>
              <a:t>标记</a:t>
            </a:r>
            <a:r>
              <a:rPr lang="en-US" altLang="zh-CN" sz="2200" b="1" u="none" dirty="0">
                <a:latin typeface="宋体" pitchFamily="2" charset="-122"/>
              </a:rPr>
              <a:t>,</a:t>
            </a:r>
            <a:r>
              <a:rPr lang="zh-CN" altLang="en-US" sz="2200" b="1" u="none" dirty="0">
                <a:latin typeface="宋体" pitchFamily="2" charset="-122"/>
              </a:rPr>
              <a:t>索引</a:t>
            </a:r>
            <a:r>
              <a:rPr lang="en-US" altLang="zh-CN" sz="2200" b="1" u="none" dirty="0">
                <a:latin typeface="宋体" pitchFamily="2" charset="-122"/>
              </a:rPr>
              <a:t>&gt;</a:t>
            </a:r>
            <a:r>
              <a:rPr lang="zh-CN" altLang="en-US" sz="2200" b="1" u="none" dirty="0">
                <a:latin typeface="宋体" pitchFamily="2" charset="-122"/>
              </a:rPr>
              <a:t>，候选行＝索引指向的行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endParaRPr lang="en-US" altLang="zh-CN" sz="2200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    索引＝</a:t>
            </a:r>
            <a:r>
              <a:rPr lang="en-US" altLang="zh-CN" sz="2200" b="1" i="1" u="none" dirty="0">
                <a:solidFill>
                  <a:srgbClr val="990099"/>
                </a:solidFill>
                <a:latin typeface="+mn-lt"/>
              </a:rPr>
              <a:t>f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主存块号</a:t>
            </a:r>
            <a:r>
              <a:rPr lang="en-US" altLang="zh-CN" sz="2200" b="1" u="none" dirty="0">
                <a:latin typeface="宋体" pitchFamily="2" charset="-122"/>
              </a:rPr>
              <a:t>)         </a:t>
            </a:r>
            <a:r>
              <a:rPr lang="zh-CN" altLang="en-US" sz="1800" b="1" u="none" dirty="0">
                <a:latin typeface="宋体" pitchFamily="2" charset="-122"/>
              </a:rPr>
              <a:t>←</a:t>
            </a:r>
            <a:r>
              <a:rPr lang="en-US" altLang="zh-CN" sz="1800" b="1" i="1" u="none" dirty="0">
                <a:solidFill>
                  <a:srgbClr val="FF3399"/>
                </a:solidFill>
              </a:rPr>
              <a:t> </a:t>
            </a:r>
            <a:r>
              <a:rPr lang="en-US" altLang="zh-CN" sz="1800" b="1" i="1" u="none" dirty="0"/>
              <a:t>f </a:t>
            </a:r>
            <a:r>
              <a:rPr lang="zh-CN" altLang="en-US" sz="1800" b="1" u="none" dirty="0">
                <a:latin typeface="宋体" pitchFamily="2" charset="-122"/>
              </a:rPr>
              <a:t>取决于</a:t>
            </a: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映射规则</a:t>
            </a:r>
            <a:endParaRPr lang="en-US" altLang="zh-CN" sz="22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用比较器判断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候选行的</a:t>
            </a:r>
            <a:r>
              <a:rPr lang="en-US" altLang="zh-CN" sz="1800" b="1" u="none" dirty="0">
                <a:latin typeface="宋体" pitchFamily="2" charset="-122"/>
              </a:rPr>
              <a:t>V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r>
              <a:rPr lang="zh-CN" altLang="en-US" sz="1800" b="1" u="none" dirty="0">
                <a:latin typeface="宋体" pitchFamily="2" charset="-122"/>
              </a:rPr>
              <a:t>、</a:t>
            </a:r>
            <a:r>
              <a:rPr lang="en-US" altLang="zh-CN" sz="1800" b="1" u="none" dirty="0">
                <a:latin typeface="宋体" pitchFamily="2" charset="-122"/>
              </a:rPr>
              <a:t>Tag</a:t>
            </a:r>
            <a:r>
              <a:rPr lang="zh-CN" altLang="en-US" sz="1800" b="1" u="none" dirty="0">
                <a:latin typeface="宋体" pitchFamily="2" charset="-122"/>
              </a:rPr>
              <a:t>＝主存地址中标记？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043354" y="5214562"/>
            <a:ext cx="1106718" cy="943655"/>
            <a:chOff x="4043354" y="5214562"/>
            <a:chExt cx="1106718" cy="943655"/>
          </a:xfrm>
        </p:grpSpPr>
        <p:sp>
          <p:nvSpPr>
            <p:cNvPr id="98" name="Text Box 329"/>
            <p:cNvSpPr txBox="1">
              <a:spLocks noChangeArrowheads="1"/>
            </p:cNvSpPr>
            <p:nvPr/>
          </p:nvSpPr>
          <p:spPr bwMode="auto">
            <a:xfrm>
              <a:off x="4431084" y="6008745"/>
              <a:ext cx="143657" cy="149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9" name="Line 320"/>
            <p:cNvSpPr>
              <a:spLocks noChangeShapeType="1"/>
            </p:cNvSpPr>
            <p:nvPr/>
          </p:nvSpPr>
          <p:spPr bwMode="auto">
            <a:xfrm>
              <a:off x="4043354" y="5431183"/>
              <a:ext cx="10331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0" name="直接箭头连接符 157"/>
            <p:cNvCxnSpPr>
              <a:stCxn id="102" idx="6"/>
            </p:cNvCxnSpPr>
            <p:nvPr/>
          </p:nvCxnSpPr>
          <p:spPr bwMode="auto">
            <a:xfrm flipV="1">
              <a:off x="4648125" y="6084138"/>
              <a:ext cx="501947" cy="7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57"/>
            <p:cNvCxnSpPr>
              <a:endCxn id="98" idx="1"/>
            </p:cNvCxnSpPr>
            <p:nvPr/>
          </p:nvCxnSpPr>
          <p:spPr bwMode="auto">
            <a:xfrm rot="16200000" flipH="1">
              <a:off x="3995324" y="5647720"/>
              <a:ext cx="652297" cy="21922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02" name="Oval 331"/>
            <p:cNvSpPr>
              <a:spLocks noChangeArrowheads="1"/>
            </p:cNvSpPr>
            <p:nvPr/>
          </p:nvSpPr>
          <p:spPr bwMode="auto">
            <a:xfrm>
              <a:off x="4575100" y="6048346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276"/>
            <p:cNvSpPr txBox="1">
              <a:spLocks noChangeArrowheads="1"/>
            </p:cNvSpPr>
            <p:nvPr/>
          </p:nvSpPr>
          <p:spPr bwMode="auto">
            <a:xfrm>
              <a:off x="4718025" y="5214562"/>
              <a:ext cx="26845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5" name="Text Box 276"/>
            <p:cNvSpPr txBox="1">
              <a:spLocks noChangeArrowheads="1"/>
            </p:cNvSpPr>
            <p:nvPr/>
          </p:nvSpPr>
          <p:spPr bwMode="auto">
            <a:xfrm>
              <a:off x="4718025" y="5870185"/>
              <a:ext cx="26845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≠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7" grpId="0" animBg="1"/>
      <p:bldP spid="9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49077" y="2780928"/>
            <a:ext cx="4955171" cy="1948997"/>
            <a:chOff x="1849077" y="2847460"/>
            <a:chExt cx="4955171" cy="1948997"/>
          </a:xfrm>
        </p:grpSpPr>
        <p:sp>
          <p:nvSpPr>
            <p:cNvPr id="87" name="Text Box 309"/>
            <p:cNvSpPr txBox="1">
              <a:spLocks noChangeArrowheads="1"/>
            </p:cNvSpPr>
            <p:nvPr/>
          </p:nvSpPr>
          <p:spPr bwMode="auto">
            <a:xfrm>
              <a:off x="1915500" y="3587889"/>
              <a:ext cx="691670" cy="4184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sp>
          <p:nvSpPr>
            <p:cNvPr id="95" name="Text Box 275"/>
            <p:cNvSpPr txBox="1">
              <a:spLocks noChangeArrowheads="1"/>
            </p:cNvSpPr>
            <p:nvPr/>
          </p:nvSpPr>
          <p:spPr bwMode="auto">
            <a:xfrm>
              <a:off x="1921084" y="3134798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6" name="Text Box 276"/>
            <p:cNvSpPr txBox="1">
              <a:spLocks noChangeArrowheads="1"/>
            </p:cNvSpPr>
            <p:nvPr/>
          </p:nvSpPr>
          <p:spPr bwMode="auto">
            <a:xfrm>
              <a:off x="1921085" y="4144448"/>
              <a:ext cx="720725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97" name="Text Box 277"/>
            <p:cNvSpPr txBox="1">
              <a:spLocks noChangeArrowheads="1"/>
            </p:cNvSpPr>
            <p:nvPr/>
          </p:nvSpPr>
          <p:spPr bwMode="auto">
            <a:xfrm>
              <a:off x="1921085" y="3639623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94" name="Text Box 290"/>
            <p:cNvSpPr txBox="1">
              <a:spLocks noChangeArrowheads="1"/>
            </p:cNvSpPr>
            <p:nvPr/>
          </p:nvSpPr>
          <p:spPr bwMode="auto">
            <a:xfrm>
              <a:off x="4232480" y="3137966"/>
              <a:ext cx="571504" cy="12271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8" name="Text Box 278"/>
            <p:cNvSpPr txBox="1">
              <a:spLocks noChangeArrowheads="1"/>
            </p:cNvSpPr>
            <p:nvPr/>
          </p:nvSpPr>
          <p:spPr bwMode="auto">
            <a:xfrm>
              <a:off x="2641810" y="3137966"/>
              <a:ext cx="661976" cy="12271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9" name="Text Box 279"/>
            <p:cNvSpPr txBox="1">
              <a:spLocks noChangeArrowheads="1"/>
            </p:cNvSpPr>
            <p:nvPr/>
          </p:nvSpPr>
          <p:spPr bwMode="auto">
            <a:xfrm>
              <a:off x="2589976" y="2847460"/>
              <a:ext cx="2357454" cy="231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有效位  标记   状态</a:t>
              </a:r>
            </a:p>
          </p:txBody>
        </p:sp>
        <p:sp>
          <p:nvSpPr>
            <p:cNvPr id="100" name="Text Box 280"/>
            <p:cNvSpPr txBox="1">
              <a:spLocks noChangeArrowheads="1"/>
            </p:cNvSpPr>
            <p:nvPr/>
          </p:nvSpPr>
          <p:spPr bwMode="auto">
            <a:xfrm>
              <a:off x="4859561" y="3134798"/>
              <a:ext cx="1944687" cy="12239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01" name="Line 281"/>
            <p:cNvSpPr>
              <a:spLocks noChangeShapeType="1"/>
            </p:cNvSpPr>
            <p:nvPr/>
          </p:nvSpPr>
          <p:spPr bwMode="auto">
            <a:xfrm>
              <a:off x="4861148" y="3350698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82"/>
            <p:cNvSpPr>
              <a:spLocks noChangeShapeType="1"/>
            </p:cNvSpPr>
            <p:nvPr/>
          </p:nvSpPr>
          <p:spPr bwMode="auto">
            <a:xfrm>
              <a:off x="4859561" y="3638035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3"/>
            <p:cNvSpPr>
              <a:spLocks noChangeShapeType="1"/>
            </p:cNvSpPr>
            <p:nvPr/>
          </p:nvSpPr>
          <p:spPr bwMode="auto">
            <a:xfrm>
              <a:off x="4859561" y="3853935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84"/>
            <p:cNvSpPr>
              <a:spLocks noChangeShapeType="1"/>
            </p:cNvSpPr>
            <p:nvPr/>
          </p:nvSpPr>
          <p:spPr bwMode="auto">
            <a:xfrm>
              <a:off x="4859561" y="4142860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85"/>
            <p:cNvSpPr>
              <a:spLocks noChangeShapeType="1"/>
            </p:cNvSpPr>
            <p:nvPr/>
          </p:nvSpPr>
          <p:spPr bwMode="auto">
            <a:xfrm>
              <a:off x="5148486" y="3134798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86"/>
            <p:cNvSpPr>
              <a:spLocks noChangeShapeType="1"/>
            </p:cNvSpPr>
            <p:nvPr/>
          </p:nvSpPr>
          <p:spPr bwMode="auto">
            <a:xfrm>
              <a:off x="6516911" y="3134798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87"/>
            <p:cNvSpPr>
              <a:spLocks noChangeShapeType="1"/>
            </p:cNvSpPr>
            <p:nvPr/>
          </p:nvSpPr>
          <p:spPr bwMode="auto">
            <a:xfrm>
              <a:off x="5724748" y="3134798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88"/>
            <p:cNvSpPr>
              <a:spLocks noChangeShapeType="1"/>
            </p:cNvSpPr>
            <p:nvPr/>
          </p:nvSpPr>
          <p:spPr bwMode="auto">
            <a:xfrm>
              <a:off x="6012086" y="3134798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289"/>
            <p:cNvSpPr txBox="1">
              <a:spLocks noChangeArrowheads="1"/>
            </p:cNvSpPr>
            <p:nvPr/>
          </p:nvSpPr>
          <p:spPr bwMode="auto">
            <a:xfrm>
              <a:off x="5364386" y="2847460"/>
              <a:ext cx="9366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10" name="Text Box 290"/>
            <p:cNvSpPr txBox="1">
              <a:spLocks noChangeArrowheads="1"/>
            </p:cNvSpPr>
            <p:nvPr/>
          </p:nvSpPr>
          <p:spPr bwMode="auto">
            <a:xfrm>
              <a:off x="3303786" y="3137966"/>
              <a:ext cx="928694" cy="1227138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11" name="Line 291"/>
            <p:cNvSpPr>
              <a:spLocks noChangeShapeType="1"/>
            </p:cNvSpPr>
            <p:nvPr/>
          </p:nvSpPr>
          <p:spPr bwMode="auto">
            <a:xfrm>
              <a:off x="2641810" y="3350698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2"/>
            <p:cNvSpPr>
              <a:spLocks noChangeShapeType="1"/>
            </p:cNvSpPr>
            <p:nvPr/>
          </p:nvSpPr>
          <p:spPr bwMode="auto">
            <a:xfrm flipV="1">
              <a:off x="2641810" y="3639623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93"/>
            <p:cNvSpPr>
              <a:spLocks noChangeShapeType="1"/>
            </p:cNvSpPr>
            <p:nvPr/>
          </p:nvSpPr>
          <p:spPr bwMode="auto">
            <a:xfrm flipV="1">
              <a:off x="2641810" y="3855523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94"/>
            <p:cNvSpPr>
              <a:spLocks noChangeShapeType="1"/>
            </p:cNvSpPr>
            <p:nvPr/>
          </p:nvSpPr>
          <p:spPr bwMode="auto">
            <a:xfrm>
              <a:off x="2641810" y="4142860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295"/>
            <p:cNvSpPr txBox="1">
              <a:spLocks noChangeArrowheads="1"/>
            </p:cNvSpPr>
            <p:nvPr/>
          </p:nvSpPr>
          <p:spPr bwMode="auto">
            <a:xfrm>
              <a:off x="3705435" y="32776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16" name="Text Box 296"/>
            <p:cNvSpPr txBox="1">
              <a:spLocks noChangeArrowheads="1"/>
            </p:cNvSpPr>
            <p:nvPr/>
          </p:nvSpPr>
          <p:spPr bwMode="auto">
            <a:xfrm>
              <a:off x="3705435" y="3782498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7" name="Text Box 297"/>
            <p:cNvSpPr txBox="1">
              <a:spLocks noChangeArrowheads="1"/>
            </p:cNvSpPr>
            <p:nvPr/>
          </p:nvSpPr>
          <p:spPr bwMode="auto">
            <a:xfrm>
              <a:off x="2857710" y="3134798"/>
              <a:ext cx="1836000" cy="230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       a    s3</a:t>
              </a:r>
            </a:p>
          </p:txBody>
        </p:sp>
        <p:sp>
          <p:nvSpPr>
            <p:cNvPr id="118" name="Text Box 298"/>
            <p:cNvSpPr txBox="1">
              <a:spLocks noChangeArrowheads="1"/>
            </p:cNvSpPr>
            <p:nvPr/>
          </p:nvSpPr>
          <p:spPr bwMode="auto">
            <a:xfrm>
              <a:off x="2857710" y="3638035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    s0</a:t>
              </a:r>
            </a:p>
          </p:txBody>
        </p:sp>
        <p:sp>
          <p:nvSpPr>
            <p:cNvPr id="119" name="Text Box 299"/>
            <p:cNvSpPr txBox="1">
              <a:spLocks noChangeArrowheads="1"/>
            </p:cNvSpPr>
            <p:nvPr/>
          </p:nvSpPr>
          <p:spPr bwMode="auto">
            <a:xfrm>
              <a:off x="2857710" y="4142860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b    s1</a:t>
              </a:r>
            </a:p>
          </p:txBody>
        </p:sp>
        <p:sp>
          <p:nvSpPr>
            <p:cNvPr id="120" name="Text Box 300"/>
            <p:cNvSpPr txBox="1">
              <a:spLocks noChangeArrowheads="1"/>
            </p:cNvSpPr>
            <p:nvPr/>
          </p:nvSpPr>
          <p:spPr bwMode="auto">
            <a:xfrm>
              <a:off x="5346923" y="3280848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1" name="Text Box 301"/>
            <p:cNvSpPr txBox="1">
              <a:spLocks noChangeArrowheads="1"/>
            </p:cNvSpPr>
            <p:nvPr/>
          </p:nvSpPr>
          <p:spPr bwMode="auto">
            <a:xfrm>
              <a:off x="5346923" y="37856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2" name="Text Box 302"/>
            <p:cNvSpPr txBox="1">
              <a:spLocks noChangeArrowheads="1"/>
            </p:cNvSpPr>
            <p:nvPr/>
          </p:nvSpPr>
          <p:spPr bwMode="auto">
            <a:xfrm>
              <a:off x="6139086" y="3280848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3" name="Text Box 303"/>
            <p:cNvSpPr txBox="1">
              <a:spLocks noChangeArrowheads="1"/>
            </p:cNvSpPr>
            <p:nvPr/>
          </p:nvSpPr>
          <p:spPr bwMode="auto">
            <a:xfrm>
              <a:off x="6139086" y="37856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88" name="AutoShape 178"/>
            <p:cNvSpPr>
              <a:spLocks/>
            </p:cNvSpPr>
            <p:nvPr/>
          </p:nvSpPr>
          <p:spPr bwMode="auto">
            <a:xfrm>
              <a:off x="1849077" y="3585001"/>
              <a:ext cx="72008" cy="421344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309"/>
            <p:cNvSpPr txBox="1">
              <a:spLocks noChangeArrowheads="1"/>
            </p:cNvSpPr>
            <p:nvPr/>
          </p:nvSpPr>
          <p:spPr bwMode="auto">
            <a:xfrm>
              <a:off x="4199970" y="4509120"/>
              <a:ext cx="1631141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更新</a:t>
              </a:r>
              <a:r>
                <a:rPr lang="en-US" altLang="zh-CN" sz="1800" b="1" u="none" dirty="0"/>
                <a:t>/</a:t>
              </a:r>
              <a:r>
                <a:rPr lang="zh-CN" altLang="en-US" sz="1800" b="1" u="none" dirty="0"/>
                <a:t>选择部件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63</a:t>
            </a:fld>
            <a:endParaRPr lang="en-US" altLang="zh-CN" dirty="0"/>
          </a:p>
        </p:txBody>
      </p:sp>
      <p:sp>
        <p:nvSpPr>
          <p:cNvPr id="279" name="Text Box 174"/>
          <p:cNvSpPr txBox="1">
            <a:spLocks noChangeArrowheads="1"/>
          </p:cNvSpPr>
          <p:nvPr/>
        </p:nvSpPr>
        <p:spPr bwMode="auto">
          <a:xfrm>
            <a:off x="179389" y="402049"/>
            <a:ext cx="756096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替换机构： 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任务：选出牺牲行、腾空行中数据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组成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状态位、状态更新及选择部件等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状态更新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牺牲行选择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数据腾空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96" name="Text Box 174"/>
          <p:cNvSpPr txBox="1">
            <a:spLocks noChangeArrowheads="1"/>
          </p:cNvSpPr>
          <p:nvPr/>
        </p:nvSpPr>
        <p:spPr bwMode="auto">
          <a:xfrm>
            <a:off x="179512" y="479715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读写机构：</a:t>
            </a:r>
            <a:r>
              <a:rPr lang="zh-CN" altLang="en-US" b="1" u="none" dirty="0">
                <a:latin typeface="宋体" pitchFamily="2" charset="-122"/>
              </a:rPr>
              <a:t> 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任务：读出</a:t>
            </a:r>
            <a:r>
              <a:rPr lang="en-US" altLang="zh-CN" sz="2000" b="1" u="none" dirty="0">
                <a:latin typeface="宋体" pitchFamily="2" charset="-122"/>
              </a:rPr>
              <a:t>/</a:t>
            </a:r>
            <a:r>
              <a:rPr lang="zh-CN" altLang="en-US" sz="2000" b="1" u="none" dirty="0">
                <a:latin typeface="宋体" pitchFamily="2" charset="-122"/>
              </a:rPr>
              <a:t>写回主存块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访存部件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访问粒度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主存块或存储字</a:t>
            </a:r>
            <a:r>
              <a:rPr lang="zh-CN" altLang="en-US" sz="2000" b="1" u="none" dirty="0">
                <a:latin typeface="宋体" pitchFamily="2" charset="-122"/>
              </a:rPr>
              <a:t>                  </a:t>
            </a:r>
            <a:r>
              <a:rPr lang="zh-CN" altLang="en-US" sz="1800" b="1" u="none" dirty="0">
                <a:latin typeface="宋体" pitchFamily="2" charset="-122"/>
              </a:rPr>
              <a:t>←取决于写策略</a:t>
            </a:r>
          </a:p>
        </p:txBody>
      </p:sp>
      <p:sp>
        <p:nvSpPr>
          <p:cNvPr id="90" name="Text Box 309"/>
          <p:cNvSpPr txBox="1">
            <a:spLocks noChangeArrowheads="1"/>
          </p:cNvSpPr>
          <p:nvPr/>
        </p:nvSpPr>
        <p:spPr bwMode="auto">
          <a:xfrm>
            <a:off x="4232480" y="3507765"/>
            <a:ext cx="569330" cy="418456"/>
          </a:xfrm>
          <a:prstGeom prst="rect">
            <a:avLst/>
          </a:prstGeom>
          <a:solidFill>
            <a:srgbClr val="FFCC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endParaRPr lang="zh-CN" altLang="en-US" sz="1800" b="1" u="none" dirty="0"/>
          </a:p>
        </p:txBody>
      </p:sp>
      <p:sp>
        <p:nvSpPr>
          <p:cNvPr id="9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1" name="Text Box 174"/>
          <p:cNvSpPr txBox="1">
            <a:spLocks noChangeArrowheads="1"/>
          </p:cNvSpPr>
          <p:nvPr/>
        </p:nvSpPr>
        <p:spPr bwMode="auto">
          <a:xfrm>
            <a:off x="2411760" y="1305720"/>
            <a:ext cx="66602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修改</a:t>
            </a:r>
            <a:r>
              <a:rPr lang="zh-CN" altLang="en-US" sz="2200" b="1" dirty="0">
                <a:latin typeface="宋体" pitchFamily="2" charset="-122"/>
              </a:rPr>
              <a:t>候选行中</a:t>
            </a:r>
            <a:r>
              <a:rPr lang="zh-CN" altLang="en-US" sz="2200" b="1" u="none" dirty="0">
                <a:solidFill>
                  <a:srgbClr val="0070C0"/>
                </a:solidFill>
                <a:latin typeface="宋体" pitchFamily="2" charset="-122"/>
              </a:rPr>
              <a:t>各个行</a:t>
            </a:r>
            <a:r>
              <a:rPr lang="zh-CN" altLang="en-US" sz="2200" b="1" u="none" dirty="0">
                <a:latin typeface="宋体" pitchFamily="2" charset="-122"/>
              </a:rPr>
              <a:t>的状态</a:t>
            </a:r>
            <a:r>
              <a:rPr lang="zh-CN" altLang="en-US" sz="2200" b="1" u="none" dirty="0">
                <a:solidFill>
                  <a:srgbClr val="0070C0"/>
                </a:solidFill>
                <a:latin typeface="宋体" pitchFamily="2" charset="-122"/>
              </a:rPr>
              <a:t>       </a:t>
            </a:r>
            <a:r>
              <a:rPr lang="zh-CN" altLang="en-US" sz="1800" b="1" u="none" dirty="0">
                <a:latin typeface="宋体" pitchFamily="2" charset="-122"/>
              </a:rPr>
              <a:t>←取决于替换算法</a:t>
            </a:r>
            <a:endParaRPr lang="zh-CN" altLang="en-US" sz="2200" b="1" u="none" dirty="0">
              <a:solidFill>
                <a:srgbClr val="0070C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>
                <a:latin typeface="宋体" pitchFamily="2" charset="-122"/>
              </a:rPr>
              <a:t>根据</a:t>
            </a:r>
            <a:r>
              <a:rPr lang="zh-CN" altLang="en-US" sz="2200" b="1" dirty="0">
                <a:latin typeface="宋体" pitchFamily="2" charset="-122"/>
              </a:rPr>
              <a:t>候选行中</a:t>
            </a:r>
            <a:r>
              <a:rPr lang="zh-CN" altLang="en-US" sz="2200" b="1" u="none" dirty="0">
                <a:latin typeface="宋体" pitchFamily="2" charset="-122"/>
              </a:rPr>
              <a:t>各行的状态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sz="2200" b="1" u="none" dirty="0">
                <a:latin typeface="宋体" pitchFamily="2" charset="-122"/>
              </a:rPr>
              <a:t>   </a:t>
            </a:r>
            <a:r>
              <a:rPr lang="zh-CN" altLang="en-US" sz="1800" b="1" u="none" dirty="0">
                <a:latin typeface="宋体" pitchFamily="2" charset="-122"/>
              </a:rPr>
              <a:t>←取决于替换算法</a:t>
            </a:r>
            <a:endParaRPr lang="en-US" altLang="zh-CN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丢弃</a:t>
            </a:r>
            <a:r>
              <a:rPr lang="zh-CN" altLang="en-US" sz="2200" b="1" u="none" dirty="0">
                <a:latin typeface="宋体" pitchFamily="2" charset="-122"/>
              </a:rPr>
              <a:t>或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写回</a:t>
            </a:r>
            <a:r>
              <a:rPr lang="zh-CN" altLang="en-US" sz="2200" b="1" u="none" dirty="0">
                <a:latin typeface="宋体" pitchFamily="2" charset="-122"/>
              </a:rPr>
              <a:t>主存                 </a:t>
            </a:r>
            <a:r>
              <a:rPr lang="zh-CN" altLang="en-US" sz="1800" b="1" u="none" dirty="0">
                <a:latin typeface="宋体" pitchFamily="2" charset="-122"/>
              </a:rPr>
              <a:t>←取决于写策略</a:t>
            </a:r>
            <a:endParaRPr lang="en-US" altLang="zh-CN" u="none" dirty="0">
              <a:latin typeface="宋体" pitchFamily="2" charset="-122"/>
            </a:endParaRPr>
          </a:p>
        </p:txBody>
      </p:sp>
      <p:sp>
        <p:nvSpPr>
          <p:cNvPr id="52" name="Text Box 309"/>
          <p:cNvSpPr txBox="1">
            <a:spLocks noChangeArrowheads="1"/>
          </p:cNvSpPr>
          <p:nvPr/>
        </p:nvSpPr>
        <p:spPr bwMode="auto">
          <a:xfrm>
            <a:off x="4234654" y="3674989"/>
            <a:ext cx="569330" cy="106870"/>
          </a:xfrm>
          <a:prstGeom prst="rect">
            <a:avLst/>
          </a:prstGeom>
          <a:solidFill>
            <a:srgbClr val="FF3399">
              <a:alpha val="80000"/>
            </a:srgbClr>
          </a:solidFill>
          <a:ln w="9525">
            <a:solidFill>
              <a:srgbClr val="FF3399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endParaRPr lang="zh-CN" altLang="en-US" sz="1800" b="1" u="none" dirty="0"/>
          </a:p>
        </p:txBody>
      </p:sp>
    </p:spTree>
    <p:extLst>
      <p:ext uri="{BB962C8B-B14F-4D97-AF65-F5344CB8AC3E}">
        <p14:creationId xmlns:p14="http://schemas.microsoft.com/office/powerpoint/2010/main" val="422301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  <p:bldP spid="90" grpId="0" animBg="1"/>
      <p:bldP spid="5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270"/>
          <p:cNvSpPr txBox="1">
            <a:spLocks noChangeArrowheads="1"/>
          </p:cNvSpPr>
          <p:nvPr/>
        </p:nvSpPr>
        <p:spPr bwMode="auto">
          <a:xfrm>
            <a:off x="7596336" y="2545594"/>
            <a:ext cx="936104" cy="396081"/>
          </a:xfrm>
          <a:prstGeom prst="rect">
            <a:avLst/>
          </a:prstGeom>
          <a:solidFill>
            <a:srgbClr val="FFCCFF"/>
          </a:solidFill>
          <a:ln w="952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54000" bIns="10800"/>
          <a:lstStyle/>
          <a:p>
            <a:pPr>
              <a:lnSpc>
                <a:spcPct val="125000"/>
              </a:lnSpc>
            </a:pP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83825" y="2545594"/>
            <a:ext cx="1880463" cy="991455"/>
            <a:chOff x="1035353" y="2456855"/>
            <a:chExt cx="1880463" cy="991455"/>
          </a:xfrm>
        </p:grpSpPr>
        <p:sp>
          <p:nvSpPr>
            <p:cNvPr id="71" name="Text Box 270"/>
            <p:cNvSpPr txBox="1">
              <a:spLocks noChangeArrowheads="1"/>
            </p:cNvSpPr>
            <p:nvPr/>
          </p:nvSpPr>
          <p:spPr bwMode="auto">
            <a:xfrm>
              <a:off x="1035353" y="2456855"/>
              <a:ext cx="584319" cy="39608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25" name="Text Box 270"/>
            <p:cNvSpPr txBox="1">
              <a:spLocks noChangeArrowheads="1"/>
            </p:cNvSpPr>
            <p:nvPr/>
          </p:nvSpPr>
          <p:spPr bwMode="auto">
            <a:xfrm>
              <a:off x="1115616" y="3052229"/>
              <a:ext cx="1800200" cy="39608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候选行数＝</a:t>
              </a:r>
              <a:r>
                <a:rPr lang="en-US" altLang="zh-CN" sz="2000" b="1" u="none" dirty="0">
                  <a:latin typeface="宋体" pitchFamily="2" charset="-122"/>
                </a:rPr>
                <a:t>1</a:t>
              </a:r>
              <a:r>
                <a:rPr lang="zh-CN" altLang="en-US" sz="2000" b="1" u="none" dirty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70" name="Text Box 207"/>
          <p:cNvSpPr txBox="1">
            <a:spLocks noChangeArrowheads="1"/>
          </p:cNvSpPr>
          <p:nvPr/>
        </p:nvSpPr>
        <p:spPr bwMode="auto">
          <a:xfrm>
            <a:off x="179388" y="1987239"/>
            <a:ext cx="849706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、直接映射</a:t>
            </a:r>
            <a:r>
              <a:rPr lang="en-US" altLang="zh-CN" b="1" u="none" dirty="0">
                <a:latin typeface="+mn-ea"/>
                <a:ea typeface="+mn-ea"/>
              </a:rPr>
              <a:t>(</a:t>
            </a:r>
            <a:r>
              <a:rPr lang="en-US" altLang="zh-CN" u="none" dirty="0">
                <a:latin typeface="+mn-lt"/>
              </a:rPr>
              <a:t>Direct</a:t>
            </a:r>
            <a:r>
              <a:rPr lang="en-US" altLang="zh-CN" sz="2000" u="none" dirty="0">
                <a:latin typeface="+mn-ea"/>
                <a:ea typeface="+mn-ea"/>
              </a:rPr>
              <a:t> </a:t>
            </a:r>
            <a:r>
              <a:rPr lang="en-US" altLang="zh-CN" u="none" dirty="0">
                <a:latin typeface="+mn-lt"/>
              </a:rPr>
              <a:t>mapping</a:t>
            </a:r>
            <a:r>
              <a:rPr lang="en-US" altLang="zh-CN" b="1" u="none" dirty="0">
                <a:latin typeface="+mn-ea"/>
                <a:ea typeface="+mn-ea"/>
              </a:rPr>
              <a:t>)</a:t>
            </a:r>
            <a:endParaRPr lang="zh-CN" altLang="en-US" b="1" u="none" dirty="0">
              <a:solidFill>
                <a:srgbClr val="FF3399"/>
              </a:solidFill>
              <a:latin typeface="+mn-ea"/>
              <a:ea typeface="+mn-ea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*映射规则：</a:t>
            </a:r>
            <a:r>
              <a:rPr lang="zh-CN" altLang="en-US" b="1" u="none" spc="-50" dirty="0">
                <a:latin typeface="宋体" pitchFamily="2" charset="-122"/>
              </a:rPr>
              <a:t>主存块</a:t>
            </a:r>
            <a:r>
              <a:rPr lang="en-US" altLang="zh-CN" b="1" u="none" spc="-50" dirty="0" err="1">
                <a:latin typeface="宋体" pitchFamily="2" charset="-122"/>
              </a:rPr>
              <a:t>i</a:t>
            </a:r>
            <a:r>
              <a:rPr lang="zh-CN" altLang="en-US" b="1" u="none" spc="-50" dirty="0">
                <a:latin typeface="宋体" pitchFamily="2" charset="-122"/>
              </a:rPr>
              <a:t>可放到</a:t>
            </a:r>
            <a:r>
              <a:rPr lang="en-US" altLang="zh-CN" b="1" u="none" spc="-50" dirty="0">
                <a:latin typeface="宋体" pitchFamily="2" charset="-122"/>
              </a:rPr>
              <a:t>Cache</a:t>
            </a:r>
            <a:r>
              <a:rPr lang="zh-CN" altLang="en-US" b="1" u="none" spc="-50" dirty="0">
                <a:latin typeface="宋体" pitchFamily="2" charset="-122"/>
              </a:rPr>
              <a:t>的</a:t>
            </a:r>
            <a:r>
              <a:rPr lang="zh-CN" altLang="en-US" b="1" spc="-50" dirty="0">
                <a:latin typeface="宋体" pitchFamily="2" charset="-122"/>
              </a:rPr>
              <a:t>某个</a:t>
            </a:r>
            <a:r>
              <a:rPr lang="zh-CN" altLang="en-US" b="1" u="none" spc="-50" dirty="0">
                <a:latin typeface="宋体" pitchFamily="2" charset="-122"/>
              </a:rPr>
              <a:t>行</a:t>
            </a:r>
            <a:r>
              <a:rPr lang="en-US" altLang="zh-CN" b="1" u="none" spc="-50" dirty="0">
                <a:latin typeface="宋体" pitchFamily="2" charset="-122"/>
              </a:rPr>
              <a:t>j</a:t>
            </a:r>
            <a:r>
              <a:rPr lang="zh-CN" altLang="en-US" b="1" u="none" spc="-50" dirty="0">
                <a:latin typeface="宋体" pitchFamily="2" charset="-122"/>
              </a:rPr>
              <a:t>中，</a:t>
            </a:r>
            <a:r>
              <a:rPr lang="en-US" altLang="zh-CN" b="1" u="none" dirty="0">
                <a:latin typeface="宋体" pitchFamily="2" charset="-122"/>
              </a:rPr>
              <a:t>j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en-US" altLang="zh-CN" b="1" u="none" dirty="0">
                <a:latin typeface="宋体" pitchFamily="2" charset="-122"/>
              </a:rPr>
              <a:t> mod G</a:t>
            </a:r>
          </a:p>
          <a:p>
            <a:pPr marL="2060575" indent="-2060575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latin typeface="宋体" pitchFamily="2" charset="-122"/>
              </a:rPr>
              <a:t>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地址划分：</a:t>
            </a: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30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*行标记选定：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索引＝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标记＝</a:t>
            </a:r>
            <a:r>
              <a:rPr lang="zh-CN" altLang="en-US" b="1" u="none" dirty="0">
                <a:latin typeface="宋体" pitchFamily="2" charset="-122"/>
              </a:rPr>
              <a:t>主存块号－索引＝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013C-6D66-4466-93B5-267E3532D361}" type="slidenum">
              <a:rPr lang="en-US" altLang="zh-CN"/>
              <a:pPr/>
              <a:t>64</a:t>
            </a:fld>
            <a:endParaRPr lang="en-US" altLang="zh-CN" dirty="0"/>
          </a:p>
        </p:txBody>
      </p:sp>
      <p:sp>
        <p:nvSpPr>
          <p:cNvPr id="158017" name="AutoShape 3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018" name="AutoShape 3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179263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b="1" u="none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二、</a:t>
            </a:r>
            <a:r>
              <a:rPr lang="en-US" altLang="zh-CN" dirty="0"/>
              <a:t>Cache</a:t>
            </a:r>
            <a:r>
              <a:rPr lang="zh-CN" altLang="en-US" dirty="0"/>
              <a:t>的地址映射方式</a:t>
            </a:r>
          </a:p>
        </p:txBody>
      </p:sp>
      <p:sp>
        <p:nvSpPr>
          <p:cNvPr id="69" name="Text Box 128"/>
          <p:cNvSpPr txBox="1">
            <a:spLocks noChangeArrowheads="1"/>
          </p:cNvSpPr>
          <p:nvPr/>
        </p:nvSpPr>
        <p:spPr bwMode="auto">
          <a:xfrm>
            <a:off x="179388" y="908720"/>
            <a:ext cx="885710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*任务：</a:t>
            </a:r>
            <a:r>
              <a:rPr lang="zh-CN" altLang="en-US" b="1" u="none" dirty="0">
                <a:latin typeface="宋体" pitchFamily="2" charset="-122"/>
              </a:rPr>
              <a:t>确定一个主存块可</a:t>
            </a:r>
            <a:r>
              <a:rPr lang="zh-CN" altLang="en-US" b="1" dirty="0">
                <a:latin typeface="宋体" pitchFamily="2" charset="-122"/>
              </a:rPr>
              <a:t>放到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哪些行</a:t>
            </a:r>
            <a:r>
              <a:rPr lang="zh-CN" altLang="en-US" b="1" u="none" dirty="0">
                <a:latin typeface="宋体" pitchFamily="2" charset="-122"/>
              </a:rPr>
              <a:t>  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受限于映射规则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spc="-100" dirty="0">
                <a:latin typeface="宋体" pitchFamily="2" charset="-122"/>
              </a:rPr>
              <a:t>块</a:t>
            </a:r>
            <a:r>
              <a:rPr lang="zh-CN" altLang="en-US" b="1" spc="-100" dirty="0">
                <a:latin typeface="宋体" pitchFamily="2" charset="-122"/>
              </a:rPr>
              <a:t>调入</a:t>
            </a:r>
            <a:r>
              <a:rPr lang="zh-CN" altLang="en-US" b="1" u="none" spc="-100" dirty="0">
                <a:latin typeface="宋体" pitchFamily="2" charset="-122"/>
              </a:rPr>
              <a:t>时的</a:t>
            </a:r>
            <a:r>
              <a:rPr lang="zh-CN" altLang="en-US" b="1" u="none" spc="-100" dirty="0">
                <a:solidFill>
                  <a:srgbClr val="990099"/>
                </a:solidFill>
              </a:rPr>
              <a:t>冲突率</a:t>
            </a:r>
            <a:r>
              <a:rPr lang="zh-CN" altLang="en-US" b="1" u="none" spc="-100" dirty="0"/>
              <a:t>、地址变换的</a:t>
            </a:r>
            <a:r>
              <a:rPr lang="zh-CN" altLang="en-US" b="1" u="none" spc="-100" dirty="0">
                <a:solidFill>
                  <a:srgbClr val="990099"/>
                </a:solidFill>
              </a:rPr>
              <a:t>速度与成本</a:t>
            </a:r>
          </a:p>
          <a:p>
            <a:pPr>
              <a:lnSpc>
                <a:spcPct val="90000"/>
              </a:lnSpc>
            </a:pPr>
            <a:r>
              <a:rPr lang="zh-CN" altLang="en-US" sz="2000" b="1" u="none" dirty="0">
                <a:latin typeface="宋体" pitchFamily="2" charset="-122"/>
              </a:rPr>
              <a:t>                  </a:t>
            </a:r>
            <a:r>
              <a:rPr lang="en-US" altLang="zh-CN" sz="2000" b="1" u="none" dirty="0">
                <a:latin typeface="宋体" pitchFamily="2" charset="-122"/>
              </a:rPr>
              <a:t>           </a:t>
            </a:r>
            <a:r>
              <a:rPr lang="zh-CN" altLang="en-US" sz="2000" u="none" dirty="0">
                <a:solidFill>
                  <a:srgbClr val="FF3399"/>
                </a:solidFill>
                <a:latin typeface="宋体" pitchFamily="2" charset="-122"/>
              </a:rPr>
              <a:t>└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2000" b="1" u="none" dirty="0">
                <a:latin typeface="宋体" pitchFamily="2" charset="-122"/>
              </a:rPr>
              <a:t>≠命中率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访问时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1907704" y="5251266"/>
            <a:ext cx="528761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区内块号</a:t>
            </a:r>
            <a:r>
              <a:rPr lang="en-US" altLang="zh-CN" sz="2000" b="1" u="none" dirty="0">
                <a:latin typeface="宋体" pitchFamily="2" charset="-122"/>
              </a:rPr>
              <a:t>(=log</a:t>
            </a:r>
            <a:r>
              <a:rPr lang="en-US" altLang="zh-CN" sz="2000" b="1" u="none" baseline="-22000" dirty="0">
                <a:latin typeface="宋体" pitchFamily="2" charset="-122"/>
              </a:rPr>
              <a:t>2</a:t>
            </a:r>
            <a:r>
              <a:rPr lang="en-US" altLang="zh-CN" sz="2000" b="1" u="none" dirty="0">
                <a:latin typeface="宋体" pitchFamily="2" charset="-122"/>
              </a:rPr>
              <a:t>G</a:t>
            </a:r>
            <a:r>
              <a:rPr lang="zh-CN" altLang="en-US" sz="20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区号</a:t>
            </a:r>
            <a:r>
              <a:rPr lang="en-US" altLang="zh-CN" sz="2000" b="1" u="none" dirty="0">
                <a:latin typeface="宋体" pitchFamily="2" charset="-122"/>
              </a:rPr>
              <a:t>(=log</a:t>
            </a:r>
            <a:r>
              <a:rPr lang="en-US" altLang="zh-CN" sz="2000" b="1" u="none" baseline="-25000" dirty="0">
                <a:latin typeface="宋体" pitchFamily="2" charset="-122"/>
              </a:rPr>
              <a:t>2</a:t>
            </a:r>
            <a:r>
              <a:rPr lang="en-US" altLang="zh-CN" sz="2000" b="1" u="none" dirty="0">
                <a:latin typeface="宋体" pitchFamily="2" charset="-122"/>
              </a:rPr>
              <a:t>M-log</a:t>
            </a:r>
            <a:r>
              <a:rPr lang="en-US" altLang="zh-CN" sz="2000" b="1" u="none" baseline="-25000" dirty="0">
                <a:latin typeface="宋体" pitchFamily="2" charset="-122"/>
              </a:rPr>
              <a:t>2</a:t>
            </a:r>
            <a:r>
              <a:rPr lang="en-US" altLang="zh-CN" sz="2000" b="1" u="none" dirty="0">
                <a:latin typeface="宋体" pitchFamily="2" charset="-122"/>
              </a:rPr>
              <a:t>G</a:t>
            </a:r>
            <a:r>
              <a:rPr lang="zh-CN" altLang="en-US" sz="20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63" name="AutoShape 32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3099784" y="1362834"/>
            <a:ext cx="1111829" cy="1219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  <a:effectLst/>
        </p:spPr>
      </p:cxnSp>
      <p:grpSp>
        <p:nvGrpSpPr>
          <p:cNvPr id="7" name="组合 6"/>
          <p:cNvGrpSpPr/>
          <p:nvPr/>
        </p:nvGrpSpPr>
        <p:grpSpPr>
          <a:xfrm>
            <a:off x="935285" y="3500115"/>
            <a:ext cx="3924747" cy="1225029"/>
            <a:chOff x="5039741" y="3582541"/>
            <a:chExt cx="3924747" cy="1225029"/>
          </a:xfrm>
        </p:grpSpPr>
        <p:sp>
          <p:nvSpPr>
            <p:cNvPr id="73" name="Text Box 246"/>
            <p:cNvSpPr txBox="1">
              <a:spLocks noChangeArrowheads="1"/>
            </p:cNvSpPr>
            <p:nvPr/>
          </p:nvSpPr>
          <p:spPr bwMode="auto">
            <a:xfrm>
              <a:off x="7811963" y="3583435"/>
              <a:ext cx="1152525" cy="57119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74" name="Text Box 256"/>
            <p:cNvSpPr txBox="1">
              <a:spLocks noChangeArrowheads="1"/>
            </p:cNvSpPr>
            <p:nvPr/>
          </p:nvSpPr>
          <p:spPr bwMode="auto">
            <a:xfrm>
              <a:off x="5039741" y="3583434"/>
              <a:ext cx="540371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75" name="Text Box 257"/>
            <p:cNvSpPr txBox="1">
              <a:spLocks noChangeArrowheads="1"/>
            </p:cNvSpPr>
            <p:nvPr/>
          </p:nvSpPr>
          <p:spPr bwMode="auto">
            <a:xfrm>
              <a:off x="6516563" y="3871466"/>
              <a:ext cx="1295400" cy="2885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区内块号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76" name="Text Box 258"/>
            <p:cNvSpPr txBox="1">
              <a:spLocks noChangeArrowheads="1"/>
            </p:cNvSpPr>
            <p:nvPr/>
          </p:nvSpPr>
          <p:spPr bwMode="auto">
            <a:xfrm>
              <a:off x="5579938" y="3872111"/>
              <a:ext cx="936625" cy="28738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区号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  <p:sp>
          <p:nvSpPr>
            <p:cNvPr id="77" name="Text Box 263"/>
            <p:cNvSpPr txBox="1">
              <a:spLocks noChangeArrowheads="1"/>
            </p:cNvSpPr>
            <p:nvPr/>
          </p:nvSpPr>
          <p:spPr bwMode="auto">
            <a:xfrm>
              <a:off x="7811963" y="4520232"/>
              <a:ext cx="1152525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78" name="Text Box 264"/>
            <p:cNvSpPr txBox="1">
              <a:spLocks noChangeArrowheads="1"/>
            </p:cNvSpPr>
            <p:nvPr/>
          </p:nvSpPr>
          <p:spPr bwMode="auto">
            <a:xfrm>
              <a:off x="6553075" y="4520232"/>
              <a:ext cx="125888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行号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9" name="Text Box 265"/>
            <p:cNvSpPr txBox="1">
              <a:spLocks noChangeArrowheads="1"/>
            </p:cNvSpPr>
            <p:nvPr/>
          </p:nvSpPr>
          <p:spPr bwMode="auto">
            <a:xfrm>
              <a:off x="5364261" y="4509120"/>
              <a:ext cx="12239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80" name="Line 266"/>
            <p:cNvSpPr>
              <a:spLocks noChangeShapeType="1"/>
            </p:cNvSpPr>
            <p:nvPr/>
          </p:nvSpPr>
          <p:spPr bwMode="auto">
            <a:xfrm flipH="1">
              <a:off x="8388225" y="4165737"/>
              <a:ext cx="0" cy="35449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267"/>
            <p:cNvSpPr txBox="1">
              <a:spLocks noChangeArrowheads="1"/>
            </p:cNvSpPr>
            <p:nvPr/>
          </p:nvSpPr>
          <p:spPr bwMode="auto">
            <a:xfrm>
              <a:off x="7812161" y="4149080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82" name="Text Box 318"/>
            <p:cNvSpPr txBox="1">
              <a:spLocks noChangeArrowheads="1"/>
            </p:cNvSpPr>
            <p:nvPr/>
          </p:nvSpPr>
          <p:spPr bwMode="auto">
            <a:xfrm>
              <a:off x="5580112" y="3582541"/>
              <a:ext cx="2231851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   </a:t>
              </a:r>
            </a:p>
          </p:txBody>
        </p:sp>
      </p:grpSp>
      <p:sp>
        <p:nvSpPr>
          <p:cNvPr id="122" name="Text Box 267"/>
          <p:cNvSpPr txBox="1">
            <a:spLocks noChangeArrowheads="1"/>
          </p:cNvSpPr>
          <p:nvPr/>
        </p:nvSpPr>
        <p:spPr bwMode="auto">
          <a:xfrm>
            <a:off x="3347467" y="4460666"/>
            <a:ext cx="216296" cy="26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54000" bIns="1080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2000" b="1" u="none" dirty="0">
                <a:solidFill>
                  <a:srgbClr val="FF3399"/>
                </a:solidFill>
                <a:latin typeface="宋体" pitchFamily="2" charset="-122"/>
              </a:rPr>
              <a:t>j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4066654"/>
            <a:ext cx="576263" cy="370669"/>
            <a:chOff x="2627784" y="4066654"/>
            <a:chExt cx="576263" cy="370669"/>
          </a:xfrm>
        </p:grpSpPr>
        <p:sp>
          <p:nvSpPr>
            <p:cNvPr id="186" name="Line 266"/>
            <p:cNvSpPr>
              <a:spLocks noChangeShapeType="1"/>
            </p:cNvSpPr>
            <p:nvPr/>
          </p:nvSpPr>
          <p:spPr bwMode="auto">
            <a:xfrm flipH="1">
              <a:off x="3203848" y="4066654"/>
              <a:ext cx="0" cy="37066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Text Box 267"/>
            <p:cNvSpPr txBox="1">
              <a:spLocks noChangeArrowheads="1"/>
            </p:cNvSpPr>
            <p:nvPr/>
          </p:nvSpPr>
          <p:spPr bwMode="auto">
            <a:xfrm>
              <a:off x="2627784" y="4066654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111657" y="3125515"/>
            <a:ext cx="3924839" cy="2535733"/>
            <a:chOff x="659221" y="2730366"/>
            <a:chExt cx="3924839" cy="2535733"/>
          </a:xfrm>
        </p:grpSpPr>
        <p:sp>
          <p:nvSpPr>
            <p:cNvPr id="121" name="Rectangle 281"/>
            <p:cNvSpPr>
              <a:spLocks noChangeArrowheads="1"/>
            </p:cNvSpPr>
            <p:nvPr/>
          </p:nvSpPr>
          <p:spPr bwMode="auto">
            <a:xfrm>
              <a:off x="1289771" y="3609270"/>
              <a:ext cx="468000" cy="15843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Text Box 283"/>
            <p:cNvSpPr txBox="1">
              <a:spLocks noChangeArrowheads="1"/>
            </p:cNvSpPr>
            <p:nvPr/>
          </p:nvSpPr>
          <p:spPr bwMode="auto">
            <a:xfrm>
              <a:off x="1289715" y="3609221"/>
              <a:ext cx="1150415" cy="1584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r>
                <a:rPr lang="zh-CN" altLang="en-US" sz="105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数据块</a:t>
              </a:r>
            </a:p>
          </p:txBody>
        </p:sp>
        <p:sp>
          <p:nvSpPr>
            <p:cNvPr id="124" name="AutoShape 274"/>
            <p:cNvSpPr>
              <a:spLocks/>
            </p:cNvSpPr>
            <p:nvPr/>
          </p:nvSpPr>
          <p:spPr bwMode="auto">
            <a:xfrm>
              <a:off x="3739525" y="3031966"/>
              <a:ext cx="72000" cy="648000"/>
            </a:xfrm>
            <a:prstGeom prst="rightBrace">
              <a:avLst>
                <a:gd name="adj1" fmla="val 4203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Text Box 275"/>
            <p:cNvSpPr txBox="1">
              <a:spLocks noChangeArrowheads="1"/>
            </p:cNvSpPr>
            <p:nvPr/>
          </p:nvSpPr>
          <p:spPr bwMode="auto">
            <a:xfrm>
              <a:off x="3791972" y="3177222"/>
              <a:ext cx="43204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区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7" name="Text Box 276"/>
            <p:cNvSpPr txBox="1">
              <a:spLocks noChangeArrowheads="1"/>
            </p:cNvSpPr>
            <p:nvPr/>
          </p:nvSpPr>
          <p:spPr bwMode="auto">
            <a:xfrm>
              <a:off x="3035408" y="4329350"/>
              <a:ext cx="702579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9" name="Text Box 277"/>
            <p:cNvSpPr txBox="1">
              <a:spLocks noChangeArrowheads="1"/>
            </p:cNvSpPr>
            <p:nvPr/>
          </p:nvSpPr>
          <p:spPr bwMode="auto">
            <a:xfrm>
              <a:off x="3035409" y="2730366"/>
              <a:ext cx="936626" cy="25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31" name="Line 278"/>
            <p:cNvSpPr>
              <a:spLocks noChangeShapeType="1"/>
            </p:cNvSpPr>
            <p:nvPr/>
          </p:nvSpPr>
          <p:spPr bwMode="auto">
            <a:xfrm flipH="1" flipV="1">
              <a:off x="2450347" y="3796222"/>
              <a:ext cx="585061" cy="96517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79"/>
            <p:cNvSpPr>
              <a:spLocks noChangeShapeType="1"/>
            </p:cNvSpPr>
            <p:nvPr/>
          </p:nvSpPr>
          <p:spPr bwMode="auto">
            <a:xfrm flipH="1">
              <a:off x="2450347" y="3789438"/>
              <a:ext cx="58506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80"/>
            <p:cNvSpPr>
              <a:spLocks noChangeShapeType="1"/>
            </p:cNvSpPr>
            <p:nvPr/>
          </p:nvSpPr>
          <p:spPr bwMode="auto">
            <a:xfrm flipH="1">
              <a:off x="2450347" y="3177222"/>
              <a:ext cx="585062" cy="57115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282"/>
            <p:cNvSpPr txBox="1">
              <a:spLocks noChangeArrowheads="1"/>
            </p:cNvSpPr>
            <p:nvPr/>
          </p:nvSpPr>
          <p:spPr bwMode="auto">
            <a:xfrm>
              <a:off x="659221" y="4906208"/>
              <a:ext cx="57606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行</a:t>
              </a:r>
              <a:r>
                <a:rPr lang="en-US" altLang="zh-CN" sz="16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135" name="Line 284"/>
            <p:cNvSpPr>
              <a:spLocks noChangeShapeType="1"/>
            </p:cNvSpPr>
            <p:nvPr/>
          </p:nvSpPr>
          <p:spPr bwMode="auto">
            <a:xfrm flipV="1">
              <a:off x="1289771" y="3896555"/>
              <a:ext cx="115036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85"/>
            <p:cNvSpPr>
              <a:spLocks noChangeShapeType="1"/>
            </p:cNvSpPr>
            <p:nvPr/>
          </p:nvSpPr>
          <p:spPr bwMode="auto">
            <a:xfrm>
              <a:off x="1289771" y="4185483"/>
              <a:ext cx="11520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286"/>
            <p:cNvSpPr txBox="1">
              <a:spLocks noChangeArrowheads="1"/>
            </p:cNvSpPr>
            <p:nvPr/>
          </p:nvSpPr>
          <p:spPr bwMode="auto">
            <a:xfrm>
              <a:off x="1289714" y="3249230"/>
              <a:ext cx="1152129" cy="359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8" name="Line 287"/>
            <p:cNvSpPr>
              <a:spLocks noChangeShapeType="1"/>
            </p:cNvSpPr>
            <p:nvPr/>
          </p:nvSpPr>
          <p:spPr bwMode="auto">
            <a:xfrm>
              <a:off x="1289771" y="4906208"/>
              <a:ext cx="1150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289"/>
            <p:cNvSpPr txBox="1">
              <a:spLocks noChangeArrowheads="1"/>
            </p:cNvSpPr>
            <p:nvPr/>
          </p:nvSpPr>
          <p:spPr bwMode="auto">
            <a:xfrm>
              <a:off x="1867044" y="4401383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0" name="Text Box 290"/>
            <p:cNvSpPr txBox="1">
              <a:spLocks noChangeArrowheads="1"/>
            </p:cNvSpPr>
            <p:nvPr/>
          </p:nvSpPr>
          <p:spPr bwMode="auto">
            <a:xfrm>
              <a:off x="875245" y="3896558"/>
              <a:ext cx="360039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行</a:t>
              </a: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41" name="Text Box 291"/>
            <p:cNvSpPr txBox="1">
              <a:spLocks noChangeArrowheads="1"/>
            </p:cNvSpPr>
            <p:nvPr/>
          </p:nvSpPr>
          <p:spPr bwMode="auto">
            <a:xfrm>
              <a:off x="875245" y="3609221"/>
              <a:ext cx="360039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行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2" name="Text Box 292"/>
            <p:cNvSpPr txBox="1">
              <a:spLocks noChangeArrowheads="1"/>
            </p:cNvSpPr>
            <p:nvPr/>
          </p:nvSpPr>
          <p:spPr bwMode="auto">
            <a:xfrm>
              <a:off x="3035410" y="3031966"/>
              <a:ext cx="702577" cy="649037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 </a:t>
              </a:r>
              <a:r>
                <a:rPr lang="en-US" altLang="zh-CN" sz="1600" b="1" u="none" dirty="0">
                  <a:latin typeface="Times New Roman"/>
                </a:rPr>
                <a:t>…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G</a:t>
              </a:r>
              <a:r>
                <a:rPr lang="en-US" altLang="zh-CN" sz="1600" b="1" u="none" dirty="0">
                  <a:latin typeface="宋体" pitchFamily="2" charset="-122"/>
                </a:rPr>
                <a:t>-1</a:t>
              </a:r>
              <a:endParaRPr lang="en-US" altLang="zh-CN" sz="1600" b="1" u="none" baseline="30000" dirty="0">
                <a:latin typeface="宋体" pitchFamily="2" charset="-122"/>
              </a:endParaRPr>
            </a:p>
          </p:txBody>
        </p:sp>
        <p:sp>
          <p:nvSpPr>
            <p:cNvPr id="143" name="Line 293"/>
            <p:cNvSpPr>
              <a:spLocks noChangeShapeType="1"/>
            </p:cNvSpPr>
            <p:nvPr/>
          </p:nvSpPr>
          <p:spPr bwMode="auto">
            <a:xfrm>
              <a:off x="3035409" y="3267868"/>
              <a:ext cx="70257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94"/>
            <p:cNvSpPr>
              <a:spLocks noChangeShapeType="1"/>
            </p:cNvSpPr>
            <p:nvPr/>
          </p:nvSpPr>
          <p:spPr bwMode="auto">
            <a:xfrm>
              <a:off x="3036997" y="3458686"/>
              <a:ext cx="7009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AutoShape 295"/>
            <p:cNvSpPr>
              <a:spLocks/>
            </p:cNvSpPr>
            <p:nvPr/>
          </p:nvSpPr>
          <p:spPr bwMode="auto">
            <a:xfrm>
              <a:off x="3739525" y="3681278"/>
              <a:ext cx="72000" cy="648000"/>
            </a:xfrm>
            <a:prstGeom prst="rightBrace">
              <a:avLst>
                <a:gd name="adj1" fmla="val 41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Text Box 296"/>
            <p:cNvSpPr txBox="1">
              <a:spLocks noChangeArrowheads="1"/>
            </p:cNvSpPr>
            <p:nvPr/>
          </p:nvSpPr>
          <p:spPr bwMode="auto">
            <a:xfrm>
              <a:off x="3791972" y="3825294"/>
              <a:ext cx="43204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区</a:t>
              </a: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47" name="AutoShape 297"/>
            <p:cNvSpPr>
              <a:spLocks/>
            </p:cNvSpPr>
            <p:nvPr/>
          </p:nvSpPr>
          <p:spPr bwMode="auto">
            <a:xfrm>
              <a:off x="3737987" y="4617382"/>
              <a:ext cx="72000" cy="648000"/>
            </a:xfrm>
            <a:prstGeom prst="rightBrace">
              <a:avLst>
                <a:gd name="adj1" fmla="val 41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Text Box 298"/>
            <p:cNvSpPr txBox="1">
              <a:spLocks noChangeArrowheads="1"/>
            </p:cNvSpPr>
            <p:nvPr/>
          </p:nvSpPr>
          <p:spPr bwMode="auto">
            <a:xfrm>
              <a:off x="3791972" y="4761398"/>
              <a:ext cx="7920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区</a:t>
              </a:r>
              <a:r>
                <a:rPr lang="en-US" altLang="zh-CN" sz="1600" b="1" u="none" dirty="0">
                  <a:latin typeface="宋体" pitchFamily="2" charset="-122"/>
                </a:rPr>
                <a:t>M/G-1</a:t>
              </a:r>
            </a:p>
          </p:txBody>
        </p:sp>
        <p:sp>
          <p:nvSpPr>
            <p:cNvPr id="149" name="Text Box 299"/>
            <p:cNvSpPr txBox="1">
              <a:spLocks noChangeArrowheads="1"/>
            </p:cNvSpPr>
            <p:nvPr/>
          </p:nvSpPr>
          <p:spPr bwMode="auto">
            <a:xfrm>
              <a:off x="3036998" y="3681278"/>
              <a:ext cx="700990" cy="6486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 </a:t>
              </a:r>
              <a:r>
                <a:rPr lang="en-US" altLang="zh-CN" sz="1600" b="1" u="none" dirty="0">
                  <a:latin typeface="Times New Roman"/>
                </a:rPr>
                <a:t>…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G-1</a:t>
              </a:r>
              <a:endParaRPr lang="en-US" altLang="zh-CN" sz="1600" b="1" u="none" baseline="30000" dirty="0">
                <a:latin typeface="宋体" pitchFamily="2" charset="-122"/>
              </a:endParaRPr>
            </a:p>
          </p:txBody>
        </p:sp>
        <p:sp>
          <p:nvSpPr>
            <p:cNvPr id="150" name="Line 300"/>
            <p:cNvSpPr>
              <a:spLocks noChangeShapeType="1"/>
            </p:cNvSpPr>
            <p:nvPr/>
          </p:nvSpPr>
          <p:spPr bwMode="auto">
            <a:xfrm>
              <a:off x="3036997" y="3912542"/>
              <a:ext cx="7009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301"/>
            <p:cNvSpPr>
              <a:spLocks noChangeShapeType="1"/>
            </p:cNvSpPr>
            <p:nvPr/>
          </p:nvSpPr>
          <p:spPr bwMode="auto">
            <a:xfrm>
              <a:off x="3038584" y="4105706"/>
              <a:ext cx="69940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Text Box 302"/>
            <p:cNvSpPr txBox="1">
              <a:spLocks noChangeArrowheads="1"/>
            </p:cNvSpPr>
            <p:nvPr/>
          </p:nvSpPr>
          <p:spPr bwMode="auto">
            <a:xfrm>
              <a:off x="3035408" y="4617382"/>
              <a:ext cx="702580" cy="648717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 </a:t>
              </a:r>
              <a:r>
                <a:rPr lang="en-US" altLang="zh-CN" sz="1600" b="1" u="none" dirty="0">
                  <a:latin typeface="Times New Roman"/>
                </a:rPr>
                <a:t>…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G-1</a:t>
              </a:r>
              <a:endParaRPr lang="en-US" altLang="zh-CN" sz="1600" b="1" u="none" baseline="30000" dirty="0">
                <a:latin typeface="宋体" pitchFamily="2" charset="-122"/>
              </a:endParaRPr>
            </a:p>
          </p:txBody>
        </p:sp>
        <p:sp>
          <p:nvSpPr>
            <p:cNvPr id="153" name="Line 303"/>
            <p:cNvSpPr>
              <a:spLocks noChangeShapeType="1"/>
            </p:cNvSpPr>
            <p:nvPr/>
          </p:nvSpPr>
          <p:spPr bwMode="auto">
            <a:xfrm>
              <a:off x="3036997" y="4852456"/>
              <a:ext cx="7009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304"/>
            <p:cNvSpPr>
              <a:spLocks noChangeShapeType="1"/>
            </p:cNvSpPr>
            <p:nvPr/>
          </p:nvSpPr>
          <p:spPr bwMode="auto">
            <a:xfrm>
              <a:off x="3038584" y="5043273"/>
              <a:ext cx="69940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70" grpId="0"/>
      <p:bldP spid="1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 Box 371"/>
          <p:cNvSpPr txBox="1">
            <a:spLocks noChangeArrowheads="1"/>
          </p:cNvSpPr>
          <p:nvPr/>
        </p:nvSpPr>
        <p:spPr bwMode="auto">
          <a:xfrm>
            <a:off x="179388" y="56833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块调入时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冲突率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最高</a:t>
            </a:r>
            <a:r>
              <a:rPr lang="zh-CN" altLang="en-US" b="1" u="none" dirty="0">
                <a:latin typeface="宋体" pitchFamily="2" charset="-122"/>
              </a:rPr>
              <a:t>，地址变换速度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最低</a:t>
            </a: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179512" y="424693"/>
            <a:ext cx="8785101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*地址变换：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目标地址</a:t>
            </a:r>
            <a:r>
              <a:rPr lang="en-US" altLang="zh-CN" sz="2000" b="1" u="none" dirty="0">
                <a:latin typeface="宋体" pitchFamily="2" charset="-122"/>
              </a:rPr>
              <a:t>=&lt;</a:t>
            </a:r>
            <a:r>
              <a:rPr lang="zh-CN" altLang="en-US" sz="2000" b="1" u="none" dirty="0">
                <a:latin typeface="宋体" pitchFamily="2" charset="-122"/>
              </a:rPr>
              <a:t>目标行号</a:t>
            </a:r>
            <a:r>
              <a:rPr lang="en-US" altLang="zh-CN" sz="2000" b="1" u="none" dirty="0">
                <a:latin typeface="宋体" pitchFamily="2" charset="-122"/>
              </a:rPr>
              <a:t>,</a:t>
            </a:r>
            <a:r>
              <a:rPr lang="zh-CN" altLang="en-US" sz="2000" b="1" u="none" dirty="0">
                <a:latin typeface="宋体" pitchFamily="2" charset="-122"/>
              </a:rPr>
              <a:t>块内地址</a:t>
            </a:r>
            <a:r>
              <a:rPr lang="en-US" altLang="zh-CN" sz="2000" b="1" u="none" dirty="0">
                <a:latin typeface="宋体" pitchFamily="2" charset="-122"/>
              </a:rPr>
              <a:t>&gt;</a:t>
            </a:r>
            <a:r>
              <a:rPr lang="zh-CN" altLang="en-US" sz="2000" b="1" u="none" dirty="0">
                <a:latin typeface="宋体" pitchFamily="2" charset="-122"/>
              </a:rPr>
              <a:t>，候选行只有</a:t>
            </a:r>
            <a:r>
              <a:rPr lang="en-US" altLang="zh-CN" sz="2000" b="1" u="none" dirty="0">
                <a:latin typeface="宋体" pitchFamily="2" charset="-122"/>
              </a:rPr>
              <a:t>1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查找方法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命中条件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14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14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数据访问方法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6C3A-F5DB-4C6B-A704-10B2F3A2938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469131" name="AutoShape 1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132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2195739" y="2286720"/>
            <a:ext cx="4004737" cy="1392302"/>
            <a:chOff x="2195739" y="2373987"/>
            <a:chExt cx="4004737" cy="1392302"/>
          </a:xfrm>
        </p:grpSpPr>
        <p:sp>
          <p:nvSpPr>
            <p:cNvPr id="86" name="Rectangle 227"/>
            <p:cNvSpPr>
              <a:spLocks noChangeArrowheads="1"/>
            </p:cNvSpPr>
            <p:nvPr/>
          </p:nvSpPr>
          <p:spPr bwMode="auto">
            <a:xfrm>
              <a:off x="2411759" y="3546695"/>
              <a:ext cx="647700" cy="2195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7" name="直接箭头连接符 157"/>
            <p:cNvCxnSpPr/>
            <p:nvPr/>
          </p:nvCxnSpPr>
          <p:spPr bwMode="auto">
            <a:xfrm rot="5400000">
              <a:off x="3802108" y="767827"/>
              <a:ext cx="315835" cy="352815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158"/>
            <p:cNvCxnSpPr/>
            <p:nvPr/>
          </p:nvCxnSpPr>
          <p:spPr bwMode="auto">
            <a:xfrm rot="16200000" flipH="1">
              <a:off x="1813542" y="3075621"/>
              <a:ext cx="980413" cy="216019"/>
            </a:xfrm>
            <a:prstGeom prst="bentConnector3">
              <a:avLst>
                <a:gd name="adj1" fmla="val 10016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255"/>
            <p:cNvSpPr txBox="1">
              <a:spLocks noChangeArrowheads="1"/>
            </p:cNvSpPr>
            <p:nvPr/>
          </p:nvSpPr>
          <p:spPr bwMode="auto">
            <a:xfrm>
              <a:off x="5768428" y="2383091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grpSp>
        <p:nvGrpSpPr>
          <p:cNvPr id="121" name="Group 372"/>
          <p:cNvGrpSpPr>
            <a:grpSpLocks/>
          </p:cNvGrpSpPr>
          <p:nvPr/>
        </p:nvGrpSpPr>
        <p:grpSpPr bwMode="auto">
          <a:xfrm>
            <a:off x="2987253" y="1916832"/>
            <a:ext cx="4537075" cy="369888"/>
            <a:chOff x="1655" y="1056"/>
            <a:chExt cx="2858" cy="233"/>
          </a:xfrm>
        </p:grpSpPr>
        <p:sp>
          <p:nvSpPr>
            <p:cNvPr id="122" name="Text Box 327"/>
            <p:cNvSpPr txBox="1">
              <a:spLocks noChangeArrowheads="1"/>
            </p:cNvSpPr>
            <p:nvPr/>
          </p:nvSpPr>
          <p:spPr bwMode="auto">
            <a:xfrm>
              <a:off x="3787" y="1107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24" name="Text Box 329"/>
            <p:cNvSpPr txBox="1">
              <a:spLocks noChangeArrowheads="1"/>
            </p:cNvSpPr>
            <p:nvPr/>
          </p:nvSpPr>
          <p:spPr bwMode="auto">
            <a:xfrm>
              <a:off x="1655" y="1107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125" name="Text Box 330"/>
            <p:cNvSpPr txBox="1">
              <a:spLocks noChangeArrowheads="1"/>
            </p:cNvSpPr>
            <p:nvPr/>
          </p:nvSpPr>
          <p:spPr bwMode="auto">
            <a:xfrm>
              <a:off x="2971" y="1107"/>
              <a:ext cx="816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区内块号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26" name="Text Box 331"/>
            <p:cNvSpPr txBox="1">
              <a:spLocks noChangeArrowheads="1"/>
            </p:cNvSpPr>
            <p:nvPr/>
          </p:nvSpPr>
          <p:spPr bwMode="auto">
            <a:xfrm>
              <a:off x="2381" y="1107"/>
              <a:ext cx="590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区号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  <p:sp>
          <p:nvSpPr>
            <p:cNvPr id="127" name="AutoShape 332"/>
            <p:cNvSpPr>
              <a:spLocks/>
            </p:cNvSpPr>
            <p:nvPr/>
          </p:nvSpPr>
          <p:spPr bwMode="auto">
            <a:xfrm rot="16200000">
              <a:off x="3058" y="378"/>
              <a:ext cx="50" cy="1406"/>
            </a:xfrm>
            <a:prstGeom prst="rightBrace">
              <a:avLst>
                <a:gd name="adj1" fmla="val 516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" name="AutoShape 14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962014" y="2280721"/>
            <a:ext cx="2418298" cy="2660860"/>
            <a:chOff x="4962014" y="2784364"/>
            <a:chExt cx="2418298" cy="2660860"/>
          </a:xfrm>
        </p:grpSpPr>
        <p:sp>
          <p:nvSpPr>
            <p:cNvPr id="148" name="Text Box 315"/>
            <p:cNvSpPr txBox="1">
              <a:spLocks noChangeArrowheads="1"/>
            </p:cNvSpPr>
            <p:nvPr/>
          </p:nvSpPr>
          <p:spPr bwMode="auto">
            <a:xfrm>
              <a:off x="5062275" y="4909764"/>
              <a:ext cx="1944687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多路选择器</a:t>
              </a:r>
            </a:p>
          </p:txBody>
        </p:sp>
        <p:sp>
          <p:nvSpPr>
            <p:cNvPr id="149" name="Line 317"/>
            <p:cNvSpPr>
              <a:spLocks noChangeShapeType="1"/>
            </p:cNvSpPr>
            <p:nvPr/>
          </p:nvSpPr>
          <p:spPr bwMode="auto">
            <a:xfrm flipH="1">
              <a:off x="5206762" y="4700010"/>
              <a:ext cx="0" cy="21069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0" name="直接箭头连接符 157"/>
            <p:cNvCxnSpPr/>
            <p:nvPr/>
          </p:nvCxnSpPr>
          <p:spPr bwMode="auto">
            <a:xfrm>
              <a:off x="7222986" y="2784364"/>
              <a:ext cx="0" cy="22700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1" name="Line 317"/>
            <p:cNvSpPr>
              <a:spLocks noChangeShapeType="1"/>
            </p:cNvSpPr>
            <p:nvPr/>
          </p:nvSpPr>
          <p:spPr bwMode="auto">
            <a:xfrm flipH="1">
              <a:off x="6070858" y="4700953"/>
              <a:ext cx="0" cy="20975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317"/>
            <p:cNvSpPr>
              <a:spLocks noChangeShapeType="1"/>
            </p:cNvSpPr>
            <p:nvPr/>
          </p:nvSpPr>
          <p:spPr bwMode="auto">
            <a:xfrm flipH="1">
              <a:off x="6862946" y="4693666"/>
              <a:ext cx="0" cy="21704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317"/>
            <p:cNvSpPr>
              <a:spLocks noChangeShapeType="1"/>
            </p:cNvSpPr>
            <p:nvPr/>
          </p:nvSpPr>
          <p:spPr bwMode="auto">
            <a:xfrm flipH="1" flipV="1">
              <a:off x="7006962" y="5053779"/>
              <a:ext cx="216024" cy="5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4" name="直接箭头连接符 157"/>
            <p:cNvCxnSpPr>
              <a:stCxn id="148" idx="2"/>
            </p:cNvCxnSpPr>
            <p:nvPr/>
          </p:nvCxnSpPr>
          <p:spPr bwMode="auto">
            <a:xfrm rot="16200000" flipH="1">
              <a:off x="6583751" y="4648663"/>
              <a:ext cx="247429" cy="13456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301"/>
            <p:cNvSpPr txBox="1">
              <a:spLocks noChangeArrowheads="1"/>
            </p:cNvSpPr>
            <p:nvPr/>
          </p:nvSpPr>
          <p:spPr bwMode="auto">
            <a:xfrm>
              <a:off x="5494794" y="462560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156" name="Text Box 303"/>
            <p:cNvSpPr txBox="1">
              <a:spLocks noChangeArrowheads="1"/>
            </p:cNvSpPr>
            <p:nvPr/>
          </p:nvSpPr>
          <p:spPr bwMode="auto">
            <a:xfrm>
              <a:off x="6286957" y="462560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cxnSp>
          <p:nvCxnSpPr>
            <p:cNvPr id="80" name="直接箭头连接符 157"/>
            <p:cNvCxnSpPr/>
            <p:nvPr/>
          </p:nvCxnSpPr>
          <p:spPr bwMode="auto">
            <a:xfrm rot="16200000" flipH="1">
              <a:off x="5354604" y="4677355"/>
              <a:ext cx="264966" cy="105014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等腰三角形 81"/>
            <p:cNvSpPr/>
            <p:nvPr/>
          </p:nvSpPr>
          <p:spPr bwMode="auto">
            <a:xfrm rot="5400000">
              <a:off x="5984369" y="5273417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2627659" y="836712"/>
            <a:ext cx="6120805" cy="104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720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个比较器比较            </a:t>
            </a:r>
            <a:r>
              <a:rPr lang="zh-CN" altLang="en-US" sz="1800" b="1" u="none" dirty="0">
                <a:latin typeface="宋体" pitchFamily="2" charset="-122"/>
              </a:rPr>
              <a:t>←索引值＝行号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候选行的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＝主存地址中区号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2411759" y="2672547"/>
            <a:ext cx="4608513" cy="1514476"/>
            <a:chOff x="2411759" y="3022739"/>
            <a:chExt cx="4608513" cy="1514476"/>
          </a:xfrm>
        </p:grpSpPr>
        <p:sp>
          <p:nvSpPr>
            <p:cNvPr id="168" name="Text Box 255"/>
            <p:cNvSpPr txBox="1">
              <a:spLocks noChangeArrowheads="1"/>
            </p:cNvSpPr>
            <p:nvPr/>
          </p:nvSpPr>
          <p:spPr bwMode="auto">
            <a:xfrm>
              <a:off x="2411759" y="3310077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69" name="Text Box 256"/>
            <p:cNvSpPr txBox="1">
              <a:spLocks noChangeArrowheads="1"/>
            </p:cNvSpPr>
            <p:nvPr/>
          </p:nvSpPr>
          <p:spPr bwMode="auto">
            <a:xfrm>
              <a:off x="2411759" y="4319727"/>
              <a:ext cx="64928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170" name="Text Box 257"/>
            <p:cNvSpPr txBox="1">
              <a:spLocks noChangeArrowheads="1"/>
            </p:cNvSpPr>
            <p:nvPr/>
          </p:nvSpPr>
          <p:spPr bwMode="auto">
            <a:xfrm>
              <a:off x="2411759" y="3789040"/>
              <a:ext cx="5048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71" name="Text Box 258"/>
            <p:cNvSpPr txBox="1">
              <a:spLocks noChangeArrowheads="1"/>
            </p:cNvSpPr>
            <p:nvPr/>
          </p:nvSpPr>
          <p:spPr bwMode="auto">
            <a:xfrm>
              <a:off x="3059459" y="3310077"/>
              <a:ext cx="647700" cy="12271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72" name="Text Box 259"/>
            <p:cNvSpPr txBox="1">
              <a:spLocks noChangeArrowheads="1"/>
            </p:cNvSpPr>
            <p:nvPr/>
          </p:nvSpPr>
          <p:spPr bwMode="auto">
            <a:xfrm>
              <a:off x="2997547" y="3022739"/>
              <a:ext cx="17907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</a:t>
              </a: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zh-CN" altLang="en-US" sz="1800" b="1" u="none" dirty="0">
                  <a:latin typeface="宋体" pitchFamily="2" charset="-122"/>
                </a:rPr>
                <a:t>  标记</a:t>
              </a: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73" name="Text Box 260"/>
            <p:cNvSpPr txBox="1">
              <a:spLocks noChangeArrowheads="1"/>
            </p:cNvSpPr>
            <p:nvPr/>
          </p:nvSpPr>
          <p:spPr bwMode="auto">
            <a:xfrm>
              <a:off x="5075584" y="3310077"/>
              <a:ext cx="1944688" cy="12239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74" name="Line 261"/>
            <p:cNvSpPr>
              <a:spLocks noChangeShapeType="1"/>
            </p:cNvSpPr>
            <p:nvPr/>
          </p:nvSpPr>
          <p:spPr bwMode="auto">
            <a:xfrm>
              <a:off x="5077172" y="3525977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62"/>
            <p:cNvSpPr>
              <a:spLocks noChangeShapeType="1"/>
            </p:cNvSpPr>
            <p:nvPr/>
          </p:nvSpPr>
          <p:spPr bwMode="auto">
            <a:xfrm>
              <a:off x="5075584" y="3813314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63"/>
            <p:cNvSpPr>
              <a:spLocks noChangeShapeType="1"/>
            </p:cNvSpPr>
            <p:nvPr/>
          </p:nvSpPr>
          <p:spPr bwMode="auto">
            <a:xfrm>
              <a:off x="5075584" y="4029214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64"/>
            <p:cNvSpPr>
              <a:spLocks noChangeShapeType="1"/>
            </p:cNvSpPr>
            <p:nvPr/>
          </p:nvSpPr>
          <p:spPr bwMode="auto">
            <a:xfrm>
              <a:off x="5075584" y="4318139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65"/>
            <p:cNvSpPr>
              <a:spLocks noChangeShapeType="1"/>
            </p:cNvSpPr>
            <p:nvPr/>
          </p:nvSpPr>
          <p:spPr bwMode="auto">
            <a:xfrm>
              <a:off x="5364509" y="3310077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266"/>
            <p:cNvSpPr>
              <a:spLocks noChangeShapeType="1"/>
            </p:cNvSpPr>
            <p:nvPr/>
          </p:nvSpPr>
          <p:spPr bwMode="auto">
            <a:xfrm>
              <a:off x="6732934" y="3310077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267"/>
            <p:cNvSpPr>
              <a:spLocks noChangeShapeType="1"/>
            </p:cNvSpPr>
            <p:nvPr/>
          </p:nvSpPr>
          <p:spPr bwMode="auto">
            <a:xfrm>
              <a:off x="5940772" y="3310077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268"/>
            <p:cNvSpPr>
              <a:spLocks noChangeShapeType="1"/>
            </p:cNvSpPr>
            <p:nvPr/>
          </p:nvSpPr>
          <p:spPr bwMode="auto">
            <a:xfrm>
              <a:off x="6228109" y="3310077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269"/>
            <p:cNvSpPr txBox="1">
              <a:spLocks noChangeArrowheads="1"/>
            </p:cNvSpPr>
            <p:nvPr/>
          </p:nvSpPr>
          <p:spPr bwMode="auto">
            <a:xfrm>
              <a:off x="5580409" y="3022739"/>
              <a:ext cx="9366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83" name="Text Box 270"/>
            <p:cNvSpPr txBox="1">
              <a:spLocks noChangeArrowheads="1"/>
            </p:cNvSpPr>
            <p:nvPr/>
          </p:nvSpPr>
          <p:spPr bwMode="auto">
            <a:xfrm>
              <a:off x="3707159" y="3310077"/>
              <a:ext cx="1223963" cy="12271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84" name="Line 271"/>
            <p:cNvSpPr>
              <a:spLocks noChangeShapeType="1"/>
            </p:cNvSpPr>
            <p:nvPr/>
          </p:nvSpPr>
          <p:spPr bwMode="auto">
            <a:xfrm>
              <a:off x="3059459" y="3525977"/>
              <a:ext cx="1871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272"/>
            <p:cNvSpPr>
              <a:spLocks noChangeShapeType="1"/>
            </p:cNvSpPr>
            <p:nvPr/>
          </p:nvSpPr>
          <p:spPr bwMode="auto">
            <a:xfrm flipV="1">
              <a:off x="3059459" y="3814902"/>
              <a:ext cx="1871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273"/>
            <p:cNvSpPr>
              <a:spLocks noChangeShapeType="1"/>
            </p:cNvSpPr>
            <p:nvPr/>
          </p:nvSpPr>
          <p:spPr bwMode="auto">
            <a:xfrm flipV="1">
              <a:off x="3059459" y="4030802"/>
              <a:ext cx="1871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274"/>
            <p:cNvSpPr>
              <a:spLocks noChangeShapeType="1"/>
            </p:cNvSpPr>
            <p:nvPr/>
          </p:nvSpPr>
          <p:spPr bwMode="auto">
            <a:xfrm>
              <a:off x="3059459" y="4318139"/>
              <a:ext cx="1871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Text Box 275"/>
            <p:cNvSpPr txBox="1">
              <a:spLocks noChangeArrowheads="1"/>
            </p:cNvSpPr>
            <p:nvPr/>
          </p:nvSpPr>
          <p:spPr bwMode="auto">
            <a:xfrm>
              <a:off x="4123084" y="3452952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89" name="Text Box 276"/>
            <p:cNvSpPr txBox="1">
              <a:spLocks noChangeArrowheads="1"/>
            </p:cNvSpPr>
            <p:nvPr/>
          </p:nvSpPr>
          <p:spPr bwMode="auto">
            <a:xfrm>
              <a:off x="4123084" y="3957777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90" name="Text Box 277"/>
            <p:cNvSpPr txBox="1">
              <a:spLocks noChangeArrowheads="1"/>
            </p:cNvSpPr>
            <p:nvPr/>
          </p:nvSpPr>
          <p:spPr bwMode="auto">
            <a:xfrm>
              <a:off x="3275359" y="3310077"/>
              <a:ext cx="12954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0       a</a:t>
              </a:r>
            </a:p>
          </p:txBody>
        </p:sp>
        <p:sp>
          <p:nvSpPr>
            <p:cNvPr id="191" name="Text Box 278"/>
            <p:cNvSpPr txBox="1">
              <a:spLocks noChangeArrowheads="1"/>
            </p:cNvSpPr>
            <p:nvPr/>
          </p:nvSpPr>
          <p:spPr bwMode="auto">
            <a:xfrm>
              <a:off x="3275359" y="3813314"/>
              <a:ext cx="12954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r</a:t>
              </a:r>
            </a:p>
          </p:txBody>
        </p:sp>
        <p:sp>
          <p:nvSpPr>
            <p:cNvPr id="192" name="Text Box 279"/>
            <p:cNvSpPr txBox="1">
              <a:spLocks noChangeArrowheads="1"/>
            </p:cNvSpPr>
            <p:nvPr/>
          </p:nvSpPr>
          <p:spPr bwMode="auto">
            <a:xfrm>
              <a:off x="3275359" y="4318139"/>
              <a:ext cx="12954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 b</a:t>
              </a:r>
            </a:p>
          </p:txBody>
        </p:sp>
        <p:sp>
          <p:nvSpPr>
            <p:cNvPr id="193" name="Text Box 280"/>
            <p:cNvSpPr txBox="1">
              <a:spLocks noChangeArrowheads="1"/>
            </p:cNvSpPr>
            <p:nvPr/>
          </p:nvSpPr>
          <p:spPr bwMode="auto">
            <a:xfrm>
              <a:off x="5562947" y="3456127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94" name="Text Box 281"/>
            <p:cNvSpPr txBox="1">
              <a:spLocks noChangeArrowheads="1"/>
            </p:cNvSpPr>
            <p:nvPr/>
          </p:nvSpPr>
          <p:spPr bwMode="auto">
            <a:xfrm>
              <a:off x="5562947" y="3960952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95" name="Text Box 282"/>
            <p:cNvSpPr txBox="1">
              <a:spLocks noChangeArrowheads="1"/>
            </p:cNvSpPr>
            <p:nvPr/>
          </p:nvSpPr>
          <p:spPr bwMode="auto">
            <a:xfrm>
              <a:off x="6355109" y="3456127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96" name="Text Box 283"/>
            <p:cNvSpPr txBox="1">
              <a:spLocks noChangeArrowheads="1"/>
            </p:cNvSpPr>
            <p:nvPr/>
          </p:nvSpPr>
          <p:spPr bwMode="auto">
            <a:xfrm>
              <a:off x="6355109" y="3960952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79712" y="2280721"/>
            <a:ext cx="3096344" cy="2641833"/>
            <a:chOff x="1979712" y="2630913"/>
            <a:chExt cx="3096344" cy="2641833"/>
          </a:xfrm>
        </p:grpSpPr>
        <p:sp>
          <p:nvSpPr>
            <p:cNvPr id="132" name="Line 321"/>
            <p:cNvSpPr>
              <a:spLocks noChangeShapeType="1"/>
            </p:cNvSpPr>
            <p:nvPr/>
          </p:nvSpPr>
          <p:spPr bwMode="auto">
            <a:xfrm flipH="1">
              <a:off x="4069308" y="4612530"/>
              <a:ext cx="0" cy="1440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21"/>
            <p:cNvSpPr>
              <a:spLocks noChangeShapeType="1"/>
            </p:cNvSpPr>
            <p:nvPr/>
          </p:nvSpPr>
          <p:spPr bwMode="auto">
            <a:xfrm flipH="1" flipV="1">
              <a:off x="4068949" y="5044727"/>
              <a:ext cx="359" cy="1438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21"/>
            <p:cNvSpPr>
              <a:spLocks noChangeShapeType="1"/>
            </p:cNvSpPr>
            <p:nvPr/>
          </p:nvSpPr>
          <p:spPr bwMode="auto">
            <a:xfrm flipH="1">
              <a:off x="3205212" y="4612531"/>
              <a:ext cx="0" cy="1440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21"/>
            <p:cNvSpPr>
              <a:spLocks noChangeShapeType="1"/>
            </p:cNvSpPr>
            <p:nvPr/>
          </p:nvSpPr>
          <p:spPr bwMode="auto">
            <a:xfrm flipH="1" flipV="1">
              <a:off x="3205212" y="5044579"/>
              <a:ext cx="0" cy="1440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276"/>
            <p:cNvSpPr txBox="1">
              <a:spLocks noChangeArrowheads="1"/>
            </p:cNvSpPr>
            <p:nvPr/>
          </p:nvSpPr>
          <p:spPr bwMode="auto">
            <a:xfrm>
              <a:off x="2869862" y="5058433"/>
              <a:ext cx="18997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142" name="直接箭头连接符 157"/>
            <p:cNvCxnSpPr/>
            <p:nvPr/>
          </p:nvCxnSpPr>
          <p:spPr bwMode="auto">
            <a:xfrm rot="5400000">
              <a:off x="3202359" y="1414266"/>
              <a:ext cx="183086" cy="262837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58"/>
            <p:cNvCxnSpPr/>
            <p:nvPr/>
          </p:nvCxnSpPr>
          <p:spPr bwMode="auto">
            <a:xfrm rot="16200000" flipH="1">
              <a:off x="1854483" y="2952662"/>
              <a:ext cx="2338689" cy="2088232"/>
            </a:xfrm>
            <a:prstGeom prst="bentConnector3">
              <a:avLst>
                <a:gd name="adj1" fmla="val 105094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067944" y="3934044"/>
              <a:ext cx="0" cy="75049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5" name="直接连接符 172"/>
            <p:cNvCxnSpPr/>
            <p:nvPr/>
          </p:nvCxnSpPr>
          <p:spPr bwMode="auto">
            <a:xfrm>
              <a:off x="3203847" y="3928466"/>
              <a:ext cx="1" cy="7560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146" name="Text Box 255"/>
            <p:cNvSpPr txBox="1">
              <a:spLocks noChangeArrowheads="1"/>
            </p:cNvSpPr>
            <p:nvPr/>
          </p:nvSpPr>
          <p:spPr bwMode="auto">
            <a:xfrm>
              <a:off x="4620175" y="2630913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90" name="Line 321"/>
            <p:cNvSpPr>
              <a:spLocks noChangeShapeType="1"/>
            </p:cNvSpPr>
            <p:nvPr/>
          </p:nvSpPr>
          <p:spPr bwMode="auto">
            <a:xfrm flipV="1">
              <a:off x="3023827" y="5188595"/>
              <a:ext cx="18002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7" name="Text Box 371"/>
          <p:cNvSpPr txBox="1">
            <a:spLocks noChangeArrowheads="1"/>
          </p:cNvSpPr>
          <p:nvPr/>
        </p:nvSpPr>
        <p:spPr bwMode="auto">
          <a:xfrm>
            <a:off x="3175595" y="5157192"/>
            <a:ext cx="578901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按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块内地址</a:t>
            </a:r>
            <a:r>
              <a:rPr lang="zh-CN" altLang="en-US" b="1" u="none" dirty="0">
                <a:latin typeface="宋体" pitchFamily="2" charset="-122"/>
              </a:rPr>
              <a:t>访问候选行</a:t>
            </a:r>
            <a:r>
              <a:rPr lang="en-US" altLang="zh-CN" sz="2000" b="1" u="none" dirty="0">
                <a:latin typeface="宋体" pitchFamily="2" charset="-122"/>
              </a:rPr>
              <a:t>(1</a:t>
            </a:r>
            <a:r>
              <a:rPr lang="zh-CN" altLang="en-US" sz="2000" b="1" u="none" dirty="0">
                <a:latin typeface="宋体" pitchFamily="2" charset="-122"/>
              </a:rPr>
              <a:t>行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，命中时输出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59832" y="4406353"/>
            <a:ext cx="1995559" cy="688679"/>
            <a:chOff x="3059832" y="4756545"/>
            <a:chExt cx="1995559" cy="688679"/>
          </a:xfrm>
        </p:grpSpPr>
        <p:sp>
          <p:nvSpPr>
            <p:cNvPr id="83" name="Text Box 329"/>
            <p:cNvSpPr txBox="1">
              <a:spLocks noChangeArrowheads="1"/>
            </p:cNvSpPr>
            <p:nvPr/>
          </p:nvSpPr>
          <p:spPr bwMode="auto">
            <a:xfrm>
              <a:off x="4499992" y="5295752"/>
              <a:ext cx="143657" cy="149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1" name="Text Box 309"/>
            <p:cNvSpPr txBox="1">
              <a:spLocks noChangeArrowheads="1"/>
            </p:cNvSpPr>
            <p:nvPr/>
          </p:nvSpPr>
          <p:spPr bwMode="auto">
            <a:xfrm>
              <a:off x="3059832" y="4757490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92" name="Line 320"/>
            <p:cNvSpPr>
              <a:spLocks noChangeShapeType="1"/>
            </p:cNvSpPr>
            <p:nvPr/>
          </p:nvSpPr>
          <p:spPr bwMode="auto">
            <a:xfrm flipV="1">
              <a:off x="4186725" y="4901158"/>
              <a:ext cx="7977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3" name="直接箭头连接符 157"/>
            <p:cNvCxnSpPr>
              <a:stCxn id="95" idx="6"/>
            </p:cNvCxnSpPr>
            <p:nvPr/>
          </p:nvCxnSpPr>
          <p:spPr bwMode="auto">
            <a:xfrm>
              <a:off x="4717033" y="5373576"/>
              <a:ext cx="3383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157"/>
            <p:cNvCxnSpPr>
              <a:endCxn id="83" idx="1"/>
            </p:cNvCxnSpPr>
            <p:nvPr/>
          </p:nvCxnSpPr>
          <p:spPr bwMode="auto">
            <a:xfrm rot="16200000" flipH="1">
              <a:off x="4192230" y="5062725"/>
              <a:ext cx="471635" cy="14389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95" name="Oval 331"/>
            <p:cNvSpPr>
              <a:spLocks noChangeArrowheads="1"/>
            </p:cNvSpPr>
            <p:nvPr/>
          </p:nvSpPr>
          <p:spPr bwMode="auto">
            <a:xfrm>
              <a:off x="4644008" y="5337063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Text Box 276"/>
            <p:cNvSpPr txBox="1">
              <a:spLocks noChangeArrowheads="1"/>
            </p:cNvSpPr>
            <p:nvPr/>
          </p:nvSpPr>
          <p:spPr bwMode="auto">
            <a:xfrm>
              <a:off x="4716016" y="4756545"/>
              <a:ext cx="268458" cy="142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97" name="Text Box 276"/>
            <p:cNvSpPr txBox="1">
              <a:spLocks noChangeArrowheads="1"/>
            </p:cNvSpPr>
            <p:nvPr/>
          </p:nvSpPr>
          <p:spPr bwMode="auto">
            <a:xfrm>
              <a:off x="4716016" y="5188595"/>
              <a:ext cx="268458" cy="184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≠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cxnSp>
        <p:nvCxnSpPr>
          <p:cNvPr id="98" name="直接箭头连接符 97"/>
          <p:cNvCxnSpPr/>
          <p:nvPr/>
        </p:nvCxnSpPr>
        <p:spPr bwMode="auto">
          <a:xfrm>
            <a:off x="7740352" y="845378"/>
            <a:ext cx="360040" cy="207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9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9388" y="4942572"/>
            <a:ext cx="8785225" cy="1390509"/>
            <a:chOff x="179388" y="4702386"/>
            <a:chExt cx="8785225" cy="1390509"/>
          </a:xfrm>
        </p:grpSpPr>
        <p:sp>
          <p:nvSpPr>
            <p:cNvPr id="470187" name="Rectangle 171"/>
            <p:cNvSpPr>
              <a:spLocks noChangeArrowheads="1"/>
            </p:cNvSpPr>
            <p:nvPr/>
          </p:nvSpPr>
          <p:spPr bwMode="auto">
            <a:xfrm>
              <a:off x="4884067" y="4800811"/>
              <a:ext cx="1584325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88" name="Rectangle 172"/>
            <p:cNvSpPr>
              <a:spLocks noChangeArrowheads="1"/>
            </p:cNvSpPr>
            <p:nvPr/>
          </p:nvSpPr>
          <p:spPr bwMode="auto">
            <a:xfrm>
              <a:off x="6468392" y="4800811"/>
              <a:ext cx="690563" cy="3587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89" name="Rectangle 173"/>
            <p:cNvSpPr>
              <a:spLocks noChangeArrowheads="1"/>
            </p:cNvSpPr>
            <p:nvPr/>
          </p:nvSpPr>
          <p:spPr bwMode="auto">
            <a:xfrm>
              <a:off x="3731542" y="4800811"/>
              <a:ext cx="1152525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90" name="Text Box 174"/>
            <p:cNvSpPr txBox="1">
              <a:spLocks noChangeArrowheads="1"/>
            </p:cNvSpPr>
            <p:nvPr/>
          </p:nvSpPr>
          <p:spPr bwMode="auto">
            <a:xfrm>
              <a:off x="179388" y="4702386"/>
              <a:ext cx="8785225" cy="1390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⑶</a:t>
              </a:r>
              <a:r>
                <a:rPr lang="zh-CN" altLang="en-US" b="1" u="none" dirty="0">
                  <a:latin typeface="宋体" pitchFamily="2" charset="-122"/>
                </a:rPr>
                <a:t>访存地址</a:t>
              </a:r>
              <a:r>
                <a:rPr lang="en-US" altLang="zh-CN" b="1" u="none" dirty="0">
                  <a:latin typeface="宋体" pitchFamily="2" charset="-122"/>
                </a:rPr>
                <a:t>36454H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baseline="-18000" dirty="0"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B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  可能命中的</a:t>
              </a:r>
              <a:r>
                <a:rPr lang="en-US" altLang="zh-CN" b="1" u="none" dirty="0">
                  <a:latin typeface="宋体" pitchFamily="2" charset="-122"/>
                </a:rPr>
                <a:t>Cache</a:t>
              </a:r>
              <a:r>
                <a:rPr lang="zh-CN" altLang="en-US" b="1" u="none" dirty="0">
                  <a:latin typeface="宋体" pitchFamily="2" charset="-122"/>
                </a:rPr>
                <a:t>行号＝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  目标行的</a:t>
              </a:r>
              <a:r>
                <a:rPr lang="en-US" altLang="zh-CN" b="1" u="none" dirty="0">
                  <a:latin typeface="宋体" pitchFamily="2" charset="-122"/>
                </a:rPr>
                <a:t>V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sz="2000" b="1" u="none" dirty="0">
                  <a:latin typeface="宋体" pitchFamily="2" charset="-122"/>
                </a:rPr>
                <a:t>  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Tag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</a:p>
          </p:txBody>
        </p:sp>
      </p:grpSp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3BA6-33D2-4A1E-82AD-869F43BD8E9E}" type="slidenum">
              <a:rPr lang="en-US" altLang="zh-CN"/>
              <a:pPr/>
              <a:t>66</a:t>
            </a:fld>
            <a:endParaRPr lang="en-US" altLang="zh-CN" dirty="0"/>
          </a:p>
        </p:txBody>
      </p:sp>
      <p:sp>
        <p:nvSpPr>
          <p:cNvPr id="470085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86" name="Text Box 70"/>
          <p:cNvSpPr txBox="1">
            <a:spLocks noChangeArrowheads="1"/>
          </p:cNvSpPr>
          <p:nvPr/>
        </p:nvSpPr>
        <p:spPr bwMode="auto">
          <a:xfrm>
            <a:off x="179388" y="354722"/>
            <a:ext cx="8785225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主存按字节编址、地址空间为</a:t>
            </a:r>
            <a:r>
              <a:rPr lang="en-US" altLang="zh-CN" b="1" u="none" dirty="0">
                <a:latin typeface="宋体" pitchFamily="2" charset="-122"/>
              </a:rPr>
              <a:t>1M</a:t>
            </a:r>
            <a:r>
              <a:rPr lang="zh-CN" altLang="en-US" b="1" u="none" dirty="0">
                <a:latin typeface="宋体" pitchFamily="2" charset="-122"/>
              </a:rPr>
              <a:t>，主存块大小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。采用直接映射方式时，⑴主存地址如何划分？ ⑵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行的标记</a:t>
            </a:r>
            <a:r>
              <a:rPr lang="en-US" altLang="zh-CN" b="1" u="none" dirty="0"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为几位？⑶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时，可能命中的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行号？命中时目标行的</a:t>
            </a:r>
            <a:r>
              <a:rPr lang="en-US" altLang="zh-CN" b="1" u="none" dirty="0">
                <a:latin typeface="宋体" pitchFamily="2" charset="-122"/>
              </a:rPr>
              <a:t>V(</a:t>
            </a:r>
            <a:r>
              <a:rPr lang="zh-CN" altLang="en-US" b="1" u="none" dirty="0">
                <a:latin typeface="宋体" pitchFamily="2" charset="-122"/>
              </a:rPr>
              <a:t>有效位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的值？</a:t>
            </a: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179388" y="2037695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</a:t>
            </a:r>
            <a:r>
              <a:rPr lang="zh-CN" altLang="en-US" b="1" u="none" spc="-50" dirty="0">
                <a:latin typeface="宋体" pitchFamily="2" charset="-122"/>
              </a:rPr>
              <a:t>主存地址划分如下：</a:t>
            </a:r>
            <a:endParaRPr lang="en-US" altLang="zh-CN" b="1" u="none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spc="-50" dirty="0">
                <a:latin typeface="宋体" pitchFamily="2" charset="-122"/>
              </a:rPr>
              <a:t>    主存地址为</a:t>
            </a:r>
            <a:r>
              <a:rPr lang="en-US" altLang="zh-CN" b="1" u="none" spc="-50" dirty="0">
                <a:latin typeface="宋体" pitchFamily="2" charset="-122"/>
              </a:rPr>
              <a:t>log</a:t>
            </a:r>
            <a:r>
              <a:rPr lang="en-US" altLang="zh-CN" b="1" u="none" spc="-50" baseline="-18000" dirty="0">
                <a:latin typeface="宋体" pitchFamily="2" charset="-122"/>
              </a:rPr>
              <a:t>2</a:t>
            </a:r>
            <a:r>
              <a:rPr lang="en-US" altLang="zh-CN" b="1" u="none" spc="-50" dirty="0">
                <a:latin typeface="宋体" pitchFamily="2" charset="-122"/>
              </a:rPr>
              <a:t>(1M)</a:t>
            </a:r>
            <a:r>
              <a:rPr lang="zh-CN" altLang="en-US" b="1" u="none" spc="-50" dirty="0">
                <a:latin typeface="宋体" pitchFamily="2" charset="-122"/>
              </a:rPr>
              <a:t>＝</a:t>
            </a:r>
            <a:r>
              <a:rPr lang="en-US" altLang="zh-CN" b="1" u="none" spc="-50" dirty="0">
                <a:latin typeface="宋体" pitchFamily="2" charset="-122"/>
              </a:rPr>
              <a:t>20</a:t>
            </a:r>
            <a:r>
              <a:rPr lang="zh-CN" altLang="en-US" b="1" u="none" spc="-50" dirty="0">
                <a:latin typeface="宋体" pitchFamily="2" charset="-122"/>
              </a:rPr>
              <a:t>位，块内地址为</a:t>
            </a:r>
            <a:r>
              <a:rPr lang="en-US" altLang="zh-CN" b="1" u="none" spc="-50" dirty="0">
                <a:latin typeface="宋体" pitchFamily="2" charset="-122"/>
              </a:rPr>
              <a:t>log</a:t>
            </a:r>
            <a:r>
              <a:rPr lang="en-US" altLang="zh-CN" b="1" u="none" spc="-50" baseline="-18000" dirty="0">
                <a:latin typeface="宋体" pitchFamily="2" charset="-122"/>
              </a:rPr>
              <a:t>2</a:t>
            </a:r>
            <a:r>
              <a:rPr lang="en-US" altLang="zh-CN" b="1" u="none" spc="-50" dirty="0">
                <a:latin typeface="宋体" pitchFamily="2" charset="-122"/>
              </a:rPr>
              <a:t>(16B/1B)</a:t>
            </a:r>
            <a:r>
              <a:rPr lang="zh-CN" altLang="en-US" b="1" u="none" spc="-50" dirty="0">
                <a:latin typeface="宋体" pitchFamily="2" charset="-122"/>
              </a:rPr>
              <a:t>＝</a:t>
            </a:r>
            <a:r>
              <a:rPr lang="en-US" altLang="zh-CN" b="1" u="none" spc="-50" dirty="0">
                <a:latin typeface="宋体" pitchFamily="2" charset="-122"/>
              </a:rPr>
              <a:t>4</a:t>
            </a:r>
            <a:r>
              <a:rPr lang="zh-CN" altLang="en-US" b="1" u="none" spc="-50" dirty="0">
                <a:latin typeface="宋体" pitchFamily="2" charset="-122"/>
              </a:rPr>
              <a:t>位，</a:t>
            </a:r>
            <a:endParaRPr lang="en-US" altLang="zh-CN" b="1" u="none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Cache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8KB/16B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512</a:t>
            </a:r>
            <a:r>
              <a:rPr lang="zh-CN" altLang="en-US" b="1" u="none" dirty="0">
                <a:latin typeface="宋体" pitchFamily="2" charset="-122"/>
              </a:rPr>
              <a:t>行，行号为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512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    </a:t>
            </a:r>
            <a:endParaRPr lang="en-US" altLang="zh-CN" b="1" u="none" spc="-50" dirty="0">
              <a:latin typeface="宋体" pitchFamily="2" charset="-122"/>
            </a:endParaRPr>
          </a:p>
        </p:txBody>
      </p:sp>
      <p:grpSp>
        <p:nvGrpSpPr>
          <p:cNvPr id="470143" name="Group 127"/>
          <p:cNvGrpSpPr>
            <a:grpSpLocks/>
          </p:cNvGrpSpPr>
          <p:nvPr/>
        </p:nvGrpSpPr>
        <p:grpSpPr bwMode="auto">
          <a:xfrm>
            <a:off x="1547659" y="3754711"/>
            <a:ext cx="1152525" cy="288925"/>
            <a:chOff x="1111" y="2250"/>
            <a:chExt cx="726" cy="182"/>
          </a:xfrm>
        </p:grpSpPr>
        <p:sp>
          <p:nvSpPr>
            <p:cNvPr id="470100" name="Line 84"/>
            <p:cNvSpPr>
              <a:spLocks noChangeShapeType="1"/>
            </p:cNvSpPr>
            <p:nvPr/>
          </p:nvSpPr>
          <p:spPr bwMode="auto">
            <a:xfrm flipV="1">
              <a:off x="1656" y="234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3" name="Line 87"/>
            <p:cNvSpPr>
              <a:spLocks noChangeShapeType="1"/>
            </p:cNvSpPr>
            <p:nvPr/>
          </p:nvSpPr>
          <p:spPr bwMode="auto">
            <a:xfrm>
              <a:off x="1111" y="22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4" name="Text Box 88"/>
            <p:cNvSpPr txBox="1">
              <a:spLocks noChangeArrowheads="1"/>
            </p:cNvSpPr>
            <p:nvPr/>
          </p:nvSpPr>
          <p:spPr bwMode="auto">
            <a:xfrm>
              <a:off x="1383" y="2250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105" name="Line 89"/>
            <p:cNvSpPr>
              <a:spLocks noChangeShapeType="1"/>
            </p:cNvSpPr>
            <p:nvPr/>
          </p:nvSpPr>
          <p:spPr bwMode="auto">
            <a:xfrm flipH="1">
              <a:off x="1112" y="2341"/>
              <a:ext cx="22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0181" name="Text Box 165"/>
          <p:cNvSpPr txBox="1">
            <a:spLocks noChangeArrowheads="1"/>
          </p:cNvSpPr>
          <p:nvPr/>
        </p:nvSpPr>
        <p:spPr bwMode="auto">
          <a:xfrm>
            <a:off x="179388" y="4452567"/>
            <a:ext cx="5976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+mn-ea"/>
                <a:ea typeface="+mn-ea"/>
              </a:rPr>
              <a:t>    ⑵Cache</a:t>
            </a:r>
            <a:r>
              <a:rPr lang="zh-CN" altLang="en-US" b="1" u="none" dirty="0">
                <a:latin typeface="+mn-ea"/>
                <a:ea typeface="+mn-ea"/>
              </a:rPr>
              <a:t>行的标记</a:t>
            </a:r>
            <a:r>
              <a:rPr lang="zh-CN" altLang="en-US" b="1" u="none" spc="-50" dirty="0">
                <a:latin typeface="宋体" pitchFamily="2" charset="-122"/>
              </a:rPr>
              <a:t>＝</a:t>
            </a:r>
            <a:r>
              <a:rPr lang="zh-CN" altLang="en-US" b="1" u="none" dirty="0">
                <a:latin typeface="+mn-ea"/>
                <a:ea typeface="+mn-ea"/>
              </a:rPr>
              <a:t>主存块号－索引</a:t>
            </a:r>
            <a:r>
              <a:rPr lang="zh-CN" altLang="en-US" b="1" u="none" spc="-50" dirty="0">
                <a:latin typeface="宋体" pitchFamily="2" charset="-122"/>
              </a:rPr>
              <a:t>＝</a:t>
            </a:r>
            <a:endParaRPr lang="zh-CN" altLang="en-US" b="1" u="none" dirty="0">
              <a:latin typeface="+mn-ea"/>
              <a:ea typeface="+mn-ea"/>
            </a:endParaRPr>
          </a:p>
        </p:txBody>
      </p:sp>
      <p:sp>
        <p:nvSpPr>
          <p:cNvPr id="470185" name="Text Box 169"/>
          <p:cNvSpPr txBox="1">
            <a:spLocks noChangeArrowheads="1"/>
          </p:cNvSpPr>
          <p:nvPr/>
        </p:nvSpPr>
        <p:spPr bwMode="auto">
          <a:xfrm>
            <a:off x="4355977" y="5397378"/>
            <a:ext cx="30963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</a:t>
            </a:r>
            <a:r>
              <a:rPr lang="en-US" altLang="zh-CN" b="1" u="none" dirty="0">
                <a:solidFill>
                  <a:srgbClr val="CC3300"/>
                </a:solidFill>
              </a:rPr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0100</a:t>
            </a:r>
            <a:r>
              <a:rPr lang="en-US" altLang="zh-CN" b="1" u="none" dirty="0">
                <a:solidFill>
                  <a:srgbClr val="CC3300"/>
                </a:solidFill>
              </a:rPr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0101B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045H</a:t>
            </a:r>
            <a:r>
              <a:rPr lang="zh-CN" altLang="en-US" b="1" u="none" dirty="0">
                <a:latin typeface="宋体" pitchFamily="2" charset="-122"/>
              </a:rPr>
              <a:t>，</a:t>
            </a:r>
          </a:p>
        </p:txBody>
      </p:sp>
      <p:sp>
        <p:nvSpPr>
          <p:cNvPr id="470191" name="Text Box 175"/>
          <p:cNvSpPr txBox="1">
            <a:spLocks noChangeArrowheads="1"/>
          </p:cNvSpPr>
          <p:nvPr/>
        </p:nvSpPr>
        <p:spPr bwMode="auto">
          <a:xfrm>
            <a:off x="2842796" y="5820719"/>
            <a:ext cx="3746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1       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0011</a:t>
            </a:r>
            <a:r>
              <a:rPr lang="en-US" altLang="zh-CN" b="1" u="none" dirty="0">
                <a:solidFill>
                  <a:srgbClr val="990099"/>
                </a:solidFill>
              </a:rPr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011B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1BH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95931" y="3754711"/>
            <a:ext cx="4896549" cy="288925"/>
            <a:chOff x="3923928" y="3645024"/>
            <a:chExt cx="4896549" cy="288925"/>
          </a:xfrm>
        </p:grpSpPr>
        <p:grpSp>
          <p:nvGrpSpPr>
            <p:cNvPr id="470170" name="Group 154"/>
            <p:cNvGrpSpPr>
              <a:grpSpLocks/>
            </p:cNvGrpSpPr>
            <p:nvPr/>
          </p:nvGrpSpPr>
          <p:grpSpPr bwMode="auto">
            <a:xfrm>
              <a:off x="6516959" y="3645024"/>
              <a:ext cx="1295401" cy="288925"/>
              <a:chOff x="4333" y="2568"/>
              <a:chExt cx="816" cy="182"/>
            </a:xfrm>
          </p:grpSpPr>
          <p:sp>
            <p:nvSpPr>
              <p:cNvPr id="470113" name="Line 97"/>
              <p:cNvSpPr>
                <a:spLocks noChangeShapeType="1"/>
              </p:cNvSpPr>
              <p:nvPr/>
            </p:nvSpPr>
            <p:spPr bwMode="auto">
              <a:xfrm>
                <a:off x="5148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4" name="Line 108"/>
              <p:cNvSpPr>
                <a:spLocks noChangeShapeType="1"/>
              </p:cNvSpPr>
              <p:nvPr/>
            </p:nvSpPr>
            <p:spPr bwMode="auto">
              <a:xfrm>
                <a:off x="4333" y="261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5" name="Line 109"/>
              <p:cNvSpPr>
                <a:spLocks noChangeShapeType="1"/>
              </p:cNvSpPr>
              <p:nvPr/>
            </p:nvSpPr>
            <p:spPr bwMode="auto">
              <a:xfrm flipV="1">
                <a:off x="4908" y="2658"/>
                <a:ext cx="2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6" name="Text Box 110"/>
              <p:cNvSpPr txBox="1">
                <a:spLocks noChangeArrowheads="1"/>
              </p:cNvSpPr>
              <p:nvPr/>
            </p:nvSpPr>
            <p:spPr bwMode="auto">
              <a:xfrm>
                <a:off x="4650" y="2568"/>
                <a:ext cx="31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9</a:t>
                </a:r>
                <a:r>
                  <a:rPr lang="zh-CN" altLang="en-US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470127" name="Line 111"/>
              <p:cNvSpPr>
                <a:spLocks noChangeShapeType="1"/>
              </p:cNvSpPr>
              <p:nvPr/>
            </p:nvSpPr>
            <p:spPr bwMode="auto">
              <a:xfrm flipH="1">
                <a:off x="4333" y="2659"/>
                <a:ext cx="2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" name="Group 153"/>
            <p:cNvGrpSpPr>
              <a:grpSpLocks/>
            </p:cNvGrpSpPr>
            <p:nvPr/>
          </p:nvGrpSpPr>
          <p:grpSpPr bwMode="auto">
            <a:xfrm>
              <a:off x="7812414" y="3645024"/>
              <a:ext cx="1008063" cy="287338"/>
              <a:chOff x="2835" y="2795"/>
              <a:chExt cx="635" cy="181"/>
            </a:xfrm>
          </p:grpSpPr>
          <p:sp>
            <p:nvSpPr>
              <p:cNvPr id="63" name="Line 80"/>
              <p:cNvSpPr>
                <a:spLocks noChangeShapeType="1"/>
              </p:cNvSpPr>
              <p:nvPr/>
            </p:nvSpPr>
            <p:spPr bwMode="auto">
              <a:xfrm>
                <a:off x="2835" y="2839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81"/>
              <p:cNvSpPr>
                <a:spLocks noChangeShapeType="1"/>
              </p:cNvSpPr>
              <p:nvPr/>
            </p:nvSpPr>
            <p:spPr bwMode="auto">
              <a:xfrm>
                <a:off x="3470" y="2839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Text Box 82"/>
              <p:cNvSpPr txBox="1">
                <a:spLocks noChangeArrowheads="1"/>
              </p:cNvSpPr>
              <p:nvPr/>
            </p:nvSpPr>
            <p:spPr bwMode="auto">
              <a:xfrm>
                <a:off x="3017" y="2795"/>
                <a:ext cx="27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4</a:t>
                </a:r>
                <a:r>
                  <a:rPr lang="zh-CN" altLang="en-US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66" name="Line 83"/>
              <p:cNvSpPr>
                <a:spLocks noChangeShapeType="1"/>
              </p:cNvSpPr>
              <p:nvPr/>
            </p:nvSpPr>
            <p:spPr bwMode="auto">
              <a:xfrm flipV="1">
                <a:off x="3276" y="2885"/>
                <a:ext cx="19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85"/>
              <p:cNvSpPr>
                <a:spLocks noChangeShapeType="1"/>
              </p:cNvSpPr>
              <p:nvPr/>
            </p:nvSpPr>
            <p:spPr bwMode="auto">
              <a:xfrm flipH="1" flipV="1">
                <a:off x="2835" y="2886"/>
                <a:ext cx="1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" name="Group 153"/>
            <p:cNvGrpSpPr>
              <a:grpSpLocks/>
            </p:cNvGrpSpPr>
            <p:nvPr/>
          </p:nvGrpSpPr>
          <p:grpSpPr bwMode="auto">
            <a:xfrm>
              <a:off x="3923928" y="3645024"/>
              <a:ext cx="1008063" cy="287338"/>
              <a:chOff x="2835" y="2795"/>
              <a:chExt cx="635" cy="181"/>
            </a:xfrm>
          </p:grpSpPr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2835" y="2839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470" y="2839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Text Box 82"/>
              <p:cNvSpPr txBox="1">
                <a:spLocks noChangeArrowheads="1"/>
              </p:cNvSpPr>
              <p:nvPr/>
            </p:nvSpPr>
            <p:spPr bwMode="auto">
              <a:xfrm>
                <a:off x="3017" y="2795"/>
                <a:ext cx="27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4</a:t>
                </a:r>
                <a:r>
                  <a:rPr lang="zh-CN" altLang="en-US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3276" y="2885"/>
                <a:ext cx="19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85"/>
              <p:cNvSpPr>
                <a:spLocks noChangeShapeType="1"/>
              </p:cNvSpPr>
              <p:nvPr/>
            </p:nvSpPr>
            <p:spPr bwMode="auto">
              <a:xfrm flipH="1" flipV="1">
                <a:off x="2835" y="2886"/>
                <a:ext cx="1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5" name="Group 154"/>
          <p:cNvGrpSpPr>
            <a:grpSpLocks/>
          </p:cNvGrpSpPr>
          <p:nvPr/>
        </p:nvGrpSpPr>
        <p:grpSpPr bwMode="auto">
          <a:xfrm>
            <a:off x="2700530" y="3754711"/>
            <a:ext cx="1295401" cy="288925"/>
            <a:chOff x="4333" y="2568"/>
            <a:chExt cx="816" cy="182"/>
          </a:xfrm>
        </p:grpSpPr>
        <p:sp>
          <p:nvSpPr>
            <p:cNvPr id="88" name="Line 97"/>
            <p:cNvSpPr>
              <a:spLocks noChangeShapeType="1"/>
            </p:cNvSpPr>
            <p:nvPr/>
          </p:nvSpPr>
          <p:spPr bwMode="auto">
            <a:xfrm>
              <a:off x="5148" y="261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08"/>
            <p:cNvSpPr>
              <a:spLocks noChangeShapeType="1"/>
            </p:cNvSpPr>
            <p:nvPr/>
          </p:nvSpPr>
          <p:spPr bwMode="auto">
            <a:xfrm>
              <a:off x="4333" y="261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09"/>
            <p:cNvSpPr>
              <a:spLocks noChangeShapeType="1"/>
            </p:cNvSpPr>
            <p:nvPr/>
          </p:nvSpPr>
          <p:spPr bwMode="auto">
            <a:xfrm flipV="1">
              <a:off x="4908" y="2658"/>
              <a:ext cx="24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110"/>
            <p:cNvSpPr txBox="1">
              <a:spLocks noChangeArrowheads="1"/>
            </p:cNvSpPr>
            <p:nvPr/>
          </p:nvSpPr>
          <p:spPr bwMode="auto">
            <a:xfrm>
              <a:off x="4650" y="2568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9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92" name="Line 111"/>
            <p:cNvSpPr>
              <a:spLocks noChangeShapeType="1"/>
            </p:cNvSpPr>
            <p:nvPr/>
          </p:nvSpPr>
          <p:spPr bwMode="auto">
            <a:xfrm flipH="1">
              <a:off x="4333" y="2659"/>
              <a:ext cx="2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" name="线形标注 2 93"/>
          <p:cNvSpPr/>
          <p:nvPr/>
        </p:nvSpPr>
        <p:spPr bwMode="auto">
          <a:xfrm>
            <a:off x="251520" y="3573016"/>
            <a:ext cx="1224459" cy="236451"/>
          </a:xfrm>
          <a:prstGeom prst="borderCallout2">
            <a:avLst>
              <a:gd name="adj1" fmla="val 51546"/>
              <a:gd name="adj2" fmla="val 99992"/>
              <a:gd name="adj3" fmla="val 51270"/>
              <a:gd name="adj4" fmla="val 113618"/>
              <a:gd name="adj5" fmla="val 84598"/>
              <a:gd name="adj6" fmla="val 141642"/>
            </a:avLst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CN" sz="1800" b="1" u="none" dirty="0">
                <a:latin typeface="宋体" pitchFamily="2" charset="-122"/>
              </a:rPr>
              <a:t>20-9-4</a:t>
            </a:r>
            <a:r>
              <a:rPr lang="zh-CN" altLang="en-US" sz="1800" b="1" u="none" dirty="0">
                <a:latin typeface="宋体" pitchFamily="2" charset="-122"/>
              </a:rPr>
              <a:t>位</a:t>
            </a:r>
            <a:r>
              <a:rPr lang="en-US" altLang="zh-CN" sz="1800" b="1" u="none" dirty="0">
                <a:latin typeface="宋体" pitchFamily="2" charset="-122"/>
              </a:rPr>
              <a:t>=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35198" y="3202090"/>
            <a:ext cx="8456830" cy="2376264"/>
            <a:chOff x="435198" y="2968814"/>
            <a:chExt cx="8456830" cy="2376264"/>
          </a:xfrm>
        </p:grpSpPr>
        <p:grpSp>
          <p:nvGrpSpPr>
            <p:cNvPr id="470166" name="Group 150"/>
            <p:cNvGrpSpPr>
              <a:grpSpLocks/>
            </p:cNvGrpSpPr>
            <p:nvPr/>
          </p:nvGrpSpPr>
          <p:grpSpPr bwMode="auto">
            <a:xfrm>
              <a:off x="435198" y="3811487"/>
              <a:ext cx="4568821" cy="290513"/>
              <a:chOff x="501" y="3022"/>
              <a:chExt cx="2878" cy="183"/>
            </a:xfrm>
          </p:grpSpPr>
          <p:sp>
            <p:nvSpPr>
              <p:cNvPr id="470095" name="Text Box 79"/>
              <p:cNvSpPr txBox="1">
                <a:spLocks noChangeArrowheads="1"/>
              </p:cNvSpPr>
              <p:nvPr/>
            </p:nvSpPr>
            <p:spPr bwMode="auto">
              <a:xfrm>
                <a:off x="2744" y="3022"/>
                <a:ext cx="635" cy="181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0102" name="Text Box 86"/>
              <p:cNvSpPr txBox="1">
                <a:spLocks noChangeArrowheads="1"/>
              </p:cNvSpPr>
              <p:nvPr/>
            </p:nvSpPr>
            <p:spPr bwMode="auto">
              <a:xfrm>
                <a:off x="1202" y="3022"/>
                <a:ext cx="726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区号</a:t>
                </a:r>
              </a:p>
            </p:txBody>
          </p:sp>
          <p:sp>
            <p:nvSpPr>
              <p:cNvPr id="470106" name="Text Box 90"/>
              <p:cNvSpPr txBox="1">
                <a:spLocks noChangeArrowheads="1"/>
              </p:cNvSpPr>
              <p:nvPr/>
            </p:nvSpPr>
            <p:spPr bwMode="auto">
              <a:xfrm>
                <a:off x="1928" y="3022"/>
                <a:ext cx="816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区内块号</a:t>
                </a:r>
              </a:p>
            </p:txBody>
          </p:sp>
          <p:sp>
            <p:nvSpPr>
              <p:cNvPr id="470128" name="Text Box 112"/>
              <p:cNvSpPr txBox="1">
                <a:spLocks noChangeArrowheads="1"/>
              </p:cNvSpPr>
              <p:nvPr/>
            </p:nvSpPr>
            <p:spPr bwMode="auto">
              <a:xfrm>
                <a:off x="501" y="3023"/>
                <a:ext cx="70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主存地址</a:t>
                </a:r>
              </a:p>
            </p:txBody>
          </p:sp>
        </p:grpSp>
        <p:grpSp>
          <p:nvGrpSpPr>
            <p:cNvPr id="470171" name="Group 155"/>
            <p:cNvGrpSpPr>
              <a:grpSpLocks/>
            </p:cNvGrpSpPr>
            <p:nvPr/>
          </p:nvGrpSpPr>
          <p:grpSpPr bwMode="auto">
            <a:xfrm>
              <a:off x="5291572" y="3809222"/>
              <a:ext cx="3600456" cy="292100"/>
              <a:chOff x="4014" y="2793"/>
              <a:chExt cx="2268" cy="184"/>
            </a:xfrm>
          </p:grpSpPr>
          <p:sp>
            <p:nvSpPr>
              <p:cNvPr id="470112" name="Text Box 96"/>
              <p:cNvSpPr txBox="1">
                <a:spLocks noChangeArrowheads="1"/>
              </p:cNvSpPr>
              <p:nvPr/>
            </p:nvSpPr>
            <p:spPr bwMode="auto">
              <a:xfrm>
                <a:off x="5647" y="2795"/>
                <a:ext cx="635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0123" name="Text Box 107"/>
              <p:cNvSpPr txBox="1">
                <a:spLocks noChangeArrowheads="1"/>
              </p:cNvSpPr>
              <p:nvPr/>
            </p:nvSpPr>
            <p:spPr bwMode="auto">
              <a:xfrm>
                <a:off x="4831" y="2795"/>
                <a:ext cx="816" cy="18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行号</a:t>
                </a:r>
              </a:p>
            </p:txBody>
          </p:sp>
          <p:sp>
            <p:nvSpPr>
              <p:cNvPr id="470129" name="Text Box 113"/>
              <p:cNvSpPr txBox="1">
                <a:spLocks noChangeArrowheads="1"/>
              </p:cNvSpPr>
              <p:nvPr/>
            </p:nvSpPr>
            <p:spPr bwMode="auto">
              <a:xfrm>
                <a:off x="4014" y="2793"/>
                <a:ext cx="817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  <a:r>
                  <a:rPr lang="zh-CN" altLang="en-US" sz="2000" b="1" u="none" dirty="0">
                    <a:latin typeface="宋体" pitchFamily="2" charset="-122"/>
                  </a:rPr>
                  <a:t>地址</a:t>
                </a:r>
              </a:p>
            </p:txBody>
          </p:sp>
        </p:grpSp>
        <p:sp>
          <p:nvSpPr>
            <p:cNvPr id="6" name="右大括号 5"/>
            <p:cNvSpPr/>
            <p:nvPr/>
          </p:nvSpPr>
          <p:spPr bwMode="auto">
            <a:xfrm>
              <a:off x="2731341" y="2968814"/>
              <a:ext cx="72000" cy="2376264"/>
            </a:xfrm>
            <a:prstGeom prst="rightBrace">
              <a:avLst>
                <a:gd name="adj1" fmla="val 28994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20517" y="3501007"/>
            <a:ext cx="3887793" cy="288033"/>
            <a:chOff x="3276502" y="4510539"/>
            <a:chExt cx="3887793" cy="288033"/>
          </a:xfrm>
        </p:grpSpPr>
        <p:sp>
          <p:nvSpPr>
            <p:cNvPr id="470174" name="Line 158"/>
            <p:cNvSpPr>
              <a:spLocks noChangeShapeType="1"/>
            </p:cNvSpPr>
            <p:nvPr/>
          </p:nvSpPr>
          <p:spPr bwMode="auto">
            <a:xfrm flipH="1">
              <a:off x="3276502" y="4510540"/>
              <a:ext cx="0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75" name="Line 159"/>
            <p:cNvSpPr>
              <a:spLocks noChangeShapeType="1"/>
            </p:cNvSpPr>
            <p:nvPr/>
          </p:nvSpPr>
          <p:spPr bwMode="auto">
            <a:xfrm flipH="1" flipV="1">
              <a:off x="7163595" y="4510539"/>
              <a:ext cx="700" cy="21602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76" name="Line 160"/>
            <p:cNvSpPr>
              <a:spLocks noChangeShapeType="1"/>
            </p:cNvSpPr>
            <p:nvPr/>
          </p:nvSpPr>
          <p:spPr bwMode="auto">
            <a:xfrm flipH="1" flipV="1">
              <a:off x="3276502" y="4510540"/>
              <a:ext cx="388779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82"/>
            <p:cNvSpPr txBox="1">
              <a:spLocks noChangeArrowheads="1"/>
            </p:cNvSpPr>
            <p:nvPr/>
          </p:nvSpPr>
          <p:spPr bwMode="auto">
            <a:xfrm>
              <a:off x="4522051" y="4536828"/>
              <a:ext cx="2210190" cy="261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直接映射方式的索引</a:t>
              </a:r>
            </a:p>
          </p:txBody>
        </p:sp>
      </p:grpSp>
      <p:sp>
        <p:nvSpPr>
          <p:cNvPr id="98" name="Text Box 175"/>
          <p:cNvSpPr txBox="1">
            <a:spLocks noChangeArrowheads="1"/>
          </p:cNvSpPr>
          <p:nvPr/>
        </p:nvSpPr>
        <p:spPr bwMode="auto">
          <a:xfrm>
            <a:off x="5958228" y="4437112"/>
            <a:ext cx="24301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+mn-ea"/>
              </a:rPr>
              <a:t>区号，</a:t>
            </a:r>
            <a:r>
              <a:rPr lang="en-US" altLang="zh-CN" b="1" u="none" dirty="0">
                <a:latin typeface="+mn-ea"/>
              </a:rPr>
              <a:t>Tag</a:t>
            </a:r>
            <a:r>
              <a:rPr lang="zh-CN" altLang="en-US" b="1" u="none" dirty="0">
                <a:latin typeface="+mn-ea"/>
              </a:rPr>
              <a:t>为</a:t>
            </a:r>
            <a:r>
              <a:rPr lang="en-US" altLang="zh-CN" b="1" u="none" dirty="0">
                <a:latin typeface="+mn-ea"/>
              </a:rPr>
              <a:t>7</a:t>
            </a:r>
            <a:r>
              <a:rPr lang="zh-CN" altLang="en-US" b="1" u="none" dirty="0">
                <a:latin typeface="+mn-ea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0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0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7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181" grpId="0"/>
      <p:bldP spid="470185" grpId="0"/>
      <p:bldP spid="470191" grpId="0"/>
      <p:bldP spid="94" grpId="0" animBg="1"/>
      <p:bldP spid="9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63888" y="872679"/>
            <a:ext cx="2406291" cy="1296218"/>
            <a:chOff x="3563888" y="872679"/>
            <a:chExt cx="2406291" cy="1296218"/>
          </a:xfrm>
        </p:grpSpPr>
        <p:sp>
          <p:nvSpPr>
            <p:cNvPr id="52" name="Text Box 270"/>
            <p:cNvSpPr txBox="1">
              <a:spLocks noChangeArrowheads="1"/>
            </p:cNvSpPr>
            <p:nvPr/>
          </p:nvSpPr>
          <p:spPr bwMode="auto">
            <a:xfrm>
              <a:off x="5385860" y="872679"/>
              <a:ext cx="584319" cy="39608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50" name="Text Box 270"/>
            <p:cNvSpPr txBox="1">
              <a:spLocks noChangeArrowheads="1"/>
            </p:cNvSpPr>
            <p:nvPr/>
          </p:nvSpPr>
          <p:spPr bwMode="auto">
            <a:xfrm>
              <a:off x="3563888" y="1772816"/>
              <a:ext cx="1800200" cy="39608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候选行数＝</a:t>
              </a:r>
              <a:r>
                <a:rPr lang="en-US" altLang="zh-CN" sz="2000" b="1" u="none" dirty="0">
                  <a:latin typeface="宋体" pitchFamily="2" charset="-122"/>
                </a:rPr>
                <a:t>G</a:t>
              </a:r>
              <a:r>
                <a:rPr lang="zh-CN" altLang="en-US" sz="2000" b="1" u="none" dirty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179388" y="318130"/>
            <a:ext cx="8713092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、全相联映射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Fully</a:t>
            </a:r>
            <a:r>
              <a:rPr lang="en-US" altLang="zh-CN" sz="2000" u="none" dirty="0">
                <a:latin typeface="+mn-ea"/>
                <a:ea typeface="+mn-ea"/>
              </a:rPr>
              <a:t> </a:t>
            </a:r>
            <a:r>
              <a:rPr lang="en-US" altLang="zh-CN" u="none" dirty="0"/>
              <a:t>associate</a:t>
            </a:r>
            <a:r>
              <a:rPr lang="en-US" altLang="zh-CN" sz="2000" u="none" dirty="0">
                <a:latin typeface="+mn-ea"/>
                <a:ea typeface="+mn-ea"/>
              </a:rPr>
              <a:t> </a:t>
            </a:r>
            <a:r>
              <a:rPr lang="en-US" altLang="zh-CN" u="none" dirty="0"/>
              <a:t>mapping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*映射规则：</a:t>
            </a:r>
            <a:r>
              <a:rPr lang="zh-CN" altLang="en-US" b="1" u="none" dirty="0">
                <a:latin typeface="宋体" pitchFamily="2" charset="-122"/>
              </a:rPr>
              <a:t>主存块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可放到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任意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en-US" altLang="zh-CN" b="1" u="none" dirty="0">
                <a:latin typeface="宋体" pitchFamily="2" charset="-122"/>
              </a:rPr>
              <a:t>j</a:t>
            </a:r>
            <a:r>
              <a:rPr lang="zh-CN" altLang="en-US" b="1" u="none" dirty="0">
                <a:latin typeface="宋体" pitchFamily="2" charset="-122"/>
              </a:rPr>
              <a:t>中，</a:t>
            </a: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j</a:t>
            </a:r>
            <a:r>
              <a:rPr lang="zh-CN" altLang="en-US" b="1" u="none" dirty="0">
                <a:latin typeface="宋体" pitchFamily="2" charset="-122"/>
              </a:rPr>
              <a:t>∈</a:t>
            </a:r>
            <a:r>
              <a:rPr lang="en-US" altLang="zh-CN" b="1" u="none" dirty="0">
                <a:latin typeface="宋体" pitchFamily="2" charset="-122"/>
              </a:rPr>
              <a:t>{0,1,…,G-1}                 </a:t>
            </a:r>
            <a:r>
              <a:rPr lang="zh-CN" altLang="en-US" sz="2000" b="1" u="none" dirty="0">
                <a:latin typeface="宋体" pitchFamily="2" charset="-122"/>
              </a:rPr>
              <a:t>←</a:t>
            </a:r>
            <a:r>
              <a:rPr lang="en-US" altLang="zh-CN" sz="2000" b="1" u="none" dirty="0">
                <a:latin typeface="宋体" pitchFamily="2" charset="-122"/>
              </a:rPr>
              <a:t>j</a:t>
            </a:r>
            <a:r>
              <a:rPr lang="zh-CN" altLang="en-US" sz="2000" b="1" u="none" dirty="0">
                <a:latin typeface="宋体" pitchFamily="2" charset="-122"/>
              </a:rPr>
              <a:t>与</a:t>
            </a:r>
            <a:r>
              <a:rPr lang="en-US" altLang="zh-CN" sz="2000" b="1" u="none" dirty="0" err="1">
                <a:latin typeface="宋体" pitchFamily="2" charset="-122"/>
              </a:rPr>
              <a:t>i</a:t>
            </a:r>
            <a:r>
              <a:rPr lang="zh-CN" altLang="en-US" sz="2000" b="1" u="none" dirty="0">
                <a:latin typeface="宋体" pitchFamily="2" charset="-122"/>
              </a:rPr>
              <a:t>无关</a:t>
            </a:r>
            <a:endParaRPr lang="en-US" altLang="zh-CN" sz="2000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/>
            <a:endParaRPr lang="en-US" altLang="zh-CN" b="1" u="none" dirty="0">
              <a:latin typeface="宋体" pitchFamily="2" charset="-122"/>
            </a:endParaRPr>
          </a:p>
          <a:p>
            <a:pPr marL="2060575" indent="-2060575"/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12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*行标记选定：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索引＝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标记＝</a:t>
            </a:r>
            <a:r>
              <a:rPr lang="zh-CN" altLang="en-US" b="1" u="none" dirty="0">
                <a:latin typeface="宋体" pitchFamily="2" charset="-122"/>
              </a:rPr>
              <a:t>主存块号－索引＝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2E60-756F-4736-B14E-A4E3BB6D91AA}" type="slidenum">
              <a:rPr lang="en-US" altLang="zh-CN"/>
              <a:pPr/>
              <a:t>67</a:t>
            </a:fld>
            <a:endParaRPr lang="en-US" altLang="zh-CN"/>
          </a:p>
        </p:txBody>
      </p:sp>
      <p:grpSp>
        <p:nvGrpSpPr>
          <p:cNvPr id="519243" name="Group 75"/>
          <p:cNvGrpSpPr>
            <a:grpSpLocks/>
          </p:cNvGrpSpPr>
          <p:nvPr/>
        </p:nvGrpSpPr>
        <p:grpSpPr bwMode="auto">
          <a:xfrm>
            <a:off x="3131269" y="3933056"/>
            <a:ext cx="3744913" cy="1225550"/>
            <a:chOff x="3197" y="754"/>
            <a:chExt cx="2359" cy="772"/>
          </a:xfrm>
        </p:grpSpPr>
        <p:sp>
          <p:nvSpPr>
            <p:cNvPr id="519179" name="Line 11"/>
            <p:cNvSpPr>
              <a:spLocks noChangeShapeType="1"/>
            </p:cNvSpPr>
            <p:nvPr/>
          </p:nvSpPr>
          <p:spPr bwMode="auto">
            <a:xfrm>
              <a:off x="5193" y="1117"/>
              <a:ext cx="0" cy="22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0" name="Text Box 12"/>
            <p:cNvSpPr txBox="1">
              <a:spLocks noChangeArrowheads="1"/>
            </p:cNvSpPr>
            <p:nvPr/>
          </p:nvSpPr>
          <p:spPr bwMode="auto">
            <a:xfrm>
              <a:off x="4830" y="1163"/>
              <a:ext cx="3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519181" name="Text Box 13"/>
            <p:cNvSpPr txBox="1">
              <a:spLocks noChangeArrowheads="1"/>
            </p:cNvSpPr>
            <p:nvPr/>
          </p:nvSpPr>
          <p:spPr bwMode="auto">
            <a:xfrm>
              <a:off x="4830" y="936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块内地址</a:t>
              </a:r>
              <a:r>
                <a:rPr lang="en-US" altLang="zh-CN" sz="1800" b="1" u="none">
                  <a:latin typeface="宋体" pitchFamily="2" charset="-122"/>
                </a:rPr>
                <a:t>t</a:t>
              </a:r>
            </a:p>
          </p:txBody>
        </p:sp>
        <p:sp>
          <p:nvSpPr>
            <p:cNvPr id="519182" name="Line 14"/>
            <p:cNvSpPr>
              <a:spLocks noChangeShapeType="1"/>
            </p:cNvSpPr>
            <p:nvPr/>
          </p:nvSpPr>
          <p:spPr bwMode="auto">
            <a:xfrm>
              <a:off x="4831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6" name="Line 18"/>
            <p:cNvSpPr>
              <a:spLocks noChangeShapeType="1"/>
            </p:cNvSpPr>
            <p:nvPr/>
          </p:nvSpPr>
          <p:spPr bwMode="auto">
            <a:xfrm flipV="1">
              <a:off x="4422" y="84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8" name="Text Box 20"/>
            <p:cNvSpPr txBox="1">
              <a:spLocks noChangeArrowheads="1"/>
            </p:cNvSpPr>
            <p:nvPr/>
          </p:nvSpPr>
          <p:spPr bwMode="auto">
            <a:xfrm>
              <a:off x="3197" y="858"/>
              <a:ext cx="363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519189" name="Text Box 21"/>
            <p:cNvSpPr txBox="1">
              <a:spLocks noChangeArrowheads="1"/>
            </p:cNvSpPr>
            <p:nvPr/>
          </p:nvSpPr>
          <p:spPr bwMode="auto">
            <a:xfrm>
              <a:off x="3560" y="936"/>
              <a:ext cx="1270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190" name="Line 22"/>
            <p:cNvSpPr>
              <a:spLocks noChangeShapeType="1"/>
            </p:cNvSpPr>
            <p:nvPr/>
          </p:nvSpPr>
          <p:spPr bwMode="auto">
            <a:xfrm>
              <a:off x="3560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1" name="Text Box 23"/>
            <p:cNvSpPr txBox="1">
              <a:spLocks noChangeArrowheads="1"/>
            </p:cNvSpPr>
            <p:nvPr/>
          </p:nvSpPr>
          <p:spPr bwMode="auto">
            <a:xfrm>
              <a:off x="4104" y="754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519192" name="Line 24"/>
            <p:cNvSpPr>
              <a:spLocks noChangeShapeType="1"/>
            </p:cNvSpPr>
            <p:nvPr/>
          </p:nvSpPr>
          <p:spPr bwMode="auto">
            <a:xfrm flipH="1" flipV="1">
              <a:off x="3560" y="84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3" name="Text Box 25"/>
            <p:cNvSpPr txBox="1">
              <a:spLocks noChangeArrowheads="1"/>
            </p:cNvSpPr>
            <p:nvPr/>
          </p:nvSpPr>
          <p:spPr bwMode="auto">
            <a:xfrm>
              <a:off x="4830" y="1344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519194" name="Text Box 26"/>
            <p:cNvSpPr txBox="1">
              <a:spLocks noChangeArrowheads="1"/>
            </p:cNvSpPr>
            <p:nvPr/>
          </p:nvSpPr>
          <p:spPr bwMode="auto">
            <a:xfrm>
              <a:off x="4105" y="1344"/>
              <a:ext cx="72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519195" name="Text Box 27"/>
            <p:cNvSpPr txBox="1">
              <a:spLocks noChangeArrowheads="1"/>
            </p:cNvSpPr>
            <p:nvPr/>
          </p:nvSpPr>
          <p:spPr bwMode="auto">
            <a:xfrm>
              <a:off x="3357" y="1343"/>
              <a:ext cx="79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78771" y="1698824"/>
            <a:ext cx="3626667" cy="2161133"/>
            <a:chOff x="444352" y="1773510"/>
            <a:chExt cx="3626667" cy="2161133"/>
          </a:xfrm>
        </p:grpSpPr>
        <p:sp>
          <p:nvSpPr>
            <p:cNvPr id="519197" name="Text Box 29"/>
            <p:cNvSpPr txBox="1">
              <a:spLocks noChangeArrowheads="1"/>
            </p:cNvSpPr>
            <p:nvPr/>
          </p:nvSpPr>
          <p:spPr bwMode="auto">
            <a:xfrm>
              <a:off x="3205782" y="1773510"/>
              <a:ext cx="8636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519198" name="Line 30"/>
            <p:cNvSpPr>
              <a:spLocks noChangeShapeType="1"/>
            </p:cNvSpPr>
            <p:nvPr/>
          </p:nvSpPr>
          <p:spPr bwMode="auto">
            <a:xfrm flipH="1">
              <a:off x="2552698" y="2997323"/>
              <a:ext cx="683061" cy="8121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9199" name="Line 31"/>
            <p:cNvSpPr>
              <a:spLocks noChangeShapeType="1"/>
            </p:cNvSpPr>
            <p:nvPr/>
          </p:nvSpPr>
          <p:spPr bwMode="auto">
            <a:xfrm flipH="1">
              <a:off x="2552700" y="2997323"/>
              <a:ext cx="683060" cy="28815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9200" name="Line 32"/>
            <p:cNvSpPr>
              <a:spLocks noChangeShapeType="1"/>
            </p:cNvSpPr>
            <p:nvPr/>
          </p:nvSpPr>
          <p:spPr bwMode="auto">
            <a:xfrm flipH="1" flipV="1">
              <a:off x="2555875" y="2708423"/>
              <a:ext cx="679885" cy="288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9201" name="Text Box 33"/>
            <p:cNvSpPr txBox="1">
              <a:spLocks noChangeArrowheads="1"/>
            </p:cNvSpPr>
            <p:nvPr/>
          </p:nvSpPr>
          <p:spPr bwMode="auto">
            <a:xfrm>
              <a:off x="3205733" y="2060848"/>
              <a:ext cx="863699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519202" name="Text Box 34"/>
            <p:cNvSpPr txBox="1">
              <a:spLocks noChangeArrowheads="1"/>
            </p:cNvSpPr>
            <p:nvPr/>
          </p:nvSpPr>
          <p:spPr bwMode="auto">
            <a:xfrm>
              <a:off x="3205783" y="3645718"/>
              <a:ext cx="8636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m</a:t>
              </a:r>
              <a:r>
                <a:rPr lang="en-US" altLang="zh-CN" sz="16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519203" name="Text Box 35"/>
            <p:cNvSpPr txBox="1">
              <a:spLocks noChangeArrowheads="1"/>
            </p:cNvSpPr>
            <p:nvPr/>
          </p:nvSpPr>
          <p:spPr bwMode="auto">
            <a:xfrm>
              <a:off x="3205783" y="2348854"/>
              <a:ext cx="863650" cy="50323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latin typeface="Times New Roman"/>
                </a:rPr>
                <a:t>…</a:t>
              </a:r>
              <a:endParaRPr lang="en-US" altLang="zh-CN" sz="1600" b="1" u="none">
                <a:latin typeface="宋体" pitchFamily="2" charset="-122"/>
              </a:endParaRPr>
            </a:p>
          </p:txBody>
        </p:sp>
        <p:sp>
          <p:nvSpPr>
            <p:cNvPr id="519204" name="Text Box 36"/>
            <p:cNvSpPr txBox="1">
              <a:spLocks noChangeArrowheads="1"/>
            </p:cNvSpPr>
            <p:nvPr/>
          </p:nvSpPr>
          <p:spPr bwMode="auto">
            <a:xfrm>
              <a:off x="3205783" y="3141663"/>
              <a:ext cx="863650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latin typeface="Times New Roman"/>
                </a:rPr>
                <a:t>…</a:t>
              </a:r>
              <a:endParaRPr lang="en-US" altLang="zh-CN" sz="1600" b="1" u="none">
                <a:latin typeface="宋体" pitchFamily="2" charset="-122"/>
              </a:endParaRPr>
            </a:p>
          </p:txBody>
        </p:sp>
        <p:sp>
          <p:nvSpPr>
            <p:cNvPr id="519205" name="Text Box 37"/>
            <p:cNvSpPr txBox="1">
              <a:spLocks noChangeArrowheads="1"/>
            </p:cNvSpPr>
            <p:nvPr/>
          </p:nvSpPr>
          <p:spPr bwMode="auto">
            <a:xfrm>
              <a:off x="3205782" y="2852094"/>
              <a:ext cx="865237" cy="2889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 err="1">
                  <a:latin typeface="宋体" pitchFamily="2" charset="-122"/>
                </a:rPr>
                <a:t>i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519206" name="Rectangle 38"/>
            <p:cNvSpPr>
              <a:spLocks noChangeArrowheads="1"/>
            </p:cNvSpPr>
            <p:nvPr/>
          </p:nvSpPr>
          <p:spPr bwMode="auto">
            <a:xfrm>
              <a:off x="1260327" y="2564755"/>
              <a:ext cx="504056" cy="136899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19207" name="Text Box 39"/>
            <p:cNvSpPr txBox="1">
              <a:spLocks noChangeArrowheads="1"/>
            </p:cNvSpPr>
            <p:nvPr/>
          </p:nvSpPr>
          <p:spPr bwMode="auto">
            <a:xfrm>
              <a:off x="590080" y="3685976"/>
              <a:ext cx="644847" cy="247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行</a:t>
              </a:r>
              <a:r>
                <a:rPr lang="en-US" altLang="zh-CN" sz="16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519208" name="Text Box 40"/>
            <p:cNvSpPr txBox="1">
              <a:spLocks noChangeArrowheads="1"/>
            </p:cNvSpPr>
            <p:nvPr/>
          </p:nvSpPr>
          <p:spPr bwMode="auto">
            <a:xfrm>
              <a:off x="1260327" y="2565449"/>
              <a:ext cx="1295276" cy="1368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标记  数据块</a:t>
              </a:r>
            </a:p>
          </p:txBody>
        </p:sp>
        <p:sp>
          <p:nvSpPr>
            <p:cNvPr id="519209" name="Line 41"/>
            <p:cNvSpPr>
              <a:spLocks noChangeShapeType="1"/>
            </p:cNvSpPr>
            <p:nvPr/>
          </p:nvSpPr>
          <p:spPr bwMode="auto">
            <a:xfrm>
              <a:off x="1260326" y="2800672"/>
              <a:ext cx="12939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9210" name="Line 42"/>
            <p:cNvSpPr>
              <a:spLocks noChangeShapeType="1"/>
            </p:cNvSpPr>
            <p:nvPr/>
          </p:nvSpPr>
          <p:spPr bwMode="auto">
            <a:xfrm flipV="1">
              <a:off x="1260326" y="3141661"/>
              <a:ext cx="1293962" cy="3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>
              <a:off x="1260326" y="3391594"/>
              <a:ext cx="12939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9212" name="Text Box 44"/>
            <p:cNvSpPr txBox="1">
              <a:spLocks noChangeArrowheads="1"/>
            </p:cNvSpPr>
            <p:nvPr/>
          </p:nvSpPr>
          <p:spPr bwMode="auto">
            <a:xfrm>
              <a:off x="1259483" y="2275979"/>
              <a:ext cx="12969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Cache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519213" name="Text Box 45"/>
            <p:cNvSpPr txBox="1">
              <a:spLocks noChangeArrowheads="1"/>
            </p:cNvSpPr>
            <p:nvPr/>
          </p:nvSpPr>
          <p:spPr bwMode="auto">
            <a:xfrm>
              <a:off x="1905000" y="2781622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Times New Roman"/>
                </a:rPr>
                <a:t>…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519214" name="Line 46"/>
            <p:cNvSpPr>
              <a:spLocks noChangeShapeType="1"/>
            </p:cNvSpPr>
            <p:nvPr/>
          </p:nvSpPr>
          <p:spPr bwMode="auto">
            <a:xfrm>
              <a:off x="1260326" y="3685976"/>
              <a:ext cx="12939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9215" name="Line 47"/>
            <p:cNvSpPr>
              <a:spLocks noChangeShapeType="1"/>
            </p:cNvSpPr>
            <p:nvPr/>
          </p:nvSpPr>
          <p:spPr bwMode="auto">
            <a:xfrm>
              <a:off x="1764383" y="2564755"/>
              <a:ext cx="172" cy="13689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9216" name="Text Box 48"/>
            <p:cNvSpPr txBox="1">
              <a:spLocks noChangeArrowheads="1"/>
            </p:cNvSpPr>
            <p:nvPr/>
          </p:nvSpPr>
          <p:spPr bwMode="auto">
            <a:xfrm>
              <a:off x="1905000" y="3357686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latin typeface="Times New Roman"/>
                </a:rPr>
                <a:t>…</a:t>
              </a:r>
              <a:endParaRPr lang="en-US" altLang="zh-CN" sz="1600" b="1" u="none">
                <a:latin typeface="宋体" pitchFamily="2" charset="-122"/>
              </a:endParaRPr>
            </a:p>
          </p:txBody>
        </p:sp>
        <p:sp>
          <p:nvSpPr>
            <p:cNvPr id="519217" name="Text Box 49"/>
            <p:cNvSpPr txBox="1">
              <a:spLocks noChangeArrowheads="1"/>
            </p:cNvSpPr>
            <p:nvPr/>
          </p:nvSpPr>
          <p:spPr bwMode="auto">
            <a:xfrm>
              <a:off x="444352" y="3141662"/>
              <a:ext cx="790575" cy="2499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600" b="1" u="none">
                  <a:latin typeface="宋体" pitchFamily="2" charset="-122"/>
                </a:rPr>
                <a:t>行</a:t>
              </a:r>
              <a:r>
                <a:rPr lang="en-US" altLang="zh-CN" sz="1600" b="1" u="none">
                  <a:latin typeface="宋体" pitchFamily="2" charset="-122"/>
                </a:rPr>
                <a:t>j</a:t>
              </a:r>
            </a:p>
          </p:txBody>
        </p:sp>
        <p:sp>
          <p:nvSpPr>
            <p:cNvPr id="519218" name="Text Box 50"/>
            <p:cNvSpPr txBox="1">
              <a:spLocks noChangeArrowheads="1"/>
            </p:cNvSpPr>
            <p:nvPr/>
          </p:nvSpPr>
          <p:spPr bwMode="auto">
            <a:xfrm>
              <a:off x="444352" y="256475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600" b="1" u="none">
                  <a:latin typeface="宋体" pitchFamily="2" charset="-122"/>
                </a:rPr>
                <a:t>行</a:t>
              </a: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129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1" name="AutoShape 16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907704" y="5293657"/>
            <a:ext cx="46805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无</a:t>
            </a:r>
            <a:r>
              <a:rPr lang="en-US" altLang="zh-CN" sz="2000" b="1" u="none" dirty="0">
                <a:latin typeface="宋体" pitchFamily="2" charset="-122"/>
              </a:rPr>
              <a:t>(=0</a:t>
            </a:r>
            <a:r>
              <a:rPr lang="zh-CN" altLang="en-US" sz="20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主存块号</a:t>
            </a:r>
            <a:r>
              <a:rPr lang="en-US" altLang="zh-CN" sz="2000" b="1" u="none" dirty="0">
                <a:latin typeface="宋体" pitchFamily="2" charset="-122"/>
              </a:rPr>
              <a:t>(=m</a:t>
            </a:r>
            <a:r>
              <a:rPr lang="zh-CN" altLang="en-US" sz="20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 Box 77"/>
          <p:cNvSpPr txBox="1">
            <a:spLocks noChangeArrowheads="1"/>
          </p:cNvSpPr>
          <p:nvPr/>
        </p:nvSpPr>
        <p:spPr bwMode="auto">
          <a:xfrm>
            <a:off x="179389" y="332656"/>
            <a:ext cx="5798862" cy="555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地址变换：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候选行有</a:t>
            </a:r>
            <a:r>
              <a:rPr lang="en-US" altLang="zh-CN" sz="2000" b="1" u="none" dirty="0">
                <a:latin typeface="宋体" pitchFamily="2" charset="-122"/>
              </a:rPr>
              <a:t>G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[Cache</a:t>
            </a:r>
            <a:r>
              <a:rPr lang="zh-CN" altLang="en-US" sz="2000" b="1" u="none" dirty="0">
                <a:latin typeface="宋体" pitchFamily="2" charset="-122"/>
              </a:rPr>
              <a:t>行数</a:t>
            </a:r>
            <a:r>
              <a:rPr lang="en-US" altLang="zh-CN" sz="2000" b="1" u="none" dirty="0">
                <a:latin typeface="宋体" pitchFamily="2" charset="-122"/>
              </a:rPr>
              <a:t>])</a:t>
            </a: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查找方法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命中条件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300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数据访问方法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339750" y="2995463"/>
            <a:ext cx="6338814" cy="864195"/>
            <a:chOff x="1763688" y="3429992"/>
            <a:chExt cx="6338814" cy="864195"/>
          </a:xfrm>
        </p:grpSpPr>
        <p:sp>
          <p:nvSpPr>
            <p:cNvPr id="250" name="Text Box 84"/>
            <p:cNvSpPr txBox="1">
              <a:spLocks noChangeArrowheads="1"/>
            </p:cNvSpPr>
            <p:nvPr/>
          </p:nvSpPr>
          <p:spPr bwMode="auto">
            <a:xfrm>
              <a:off x="1765273" y="3717330"/>
              <a:ext cx="273471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</a:t>
              </a:r>
              <a:r>
                <a:rPr lang="en-US" altLang="zh-CN" sz="1600" b="1" u="none" dirty="0">
                  <a:latin typeface="宋体" pitchFamily="2" charset="-122"/>
                </a:rPr>
                <a:t>V</a:t>
              </a:r>
              <a:r>
                <a:rPr lang="zh-CN" altLang="en-US" sz="1600" b="1" u="none" dirty="0">
                  <a:latin typeface="宋体" pitchFamily="2" charset="-122"/>
                </a:rPr>
                <a:t> 标记</a:t>
              </a:r>
              <a:r>
                <a:rPr lang="en-US" altLang="zh-CN" sz="1600" b="1" u="none" dirty="0">
                  <a:latin typeface="宋体" pitchFamily="2" charset="-122"/>
                </a:rPr>
                <a:t>Tag</a:t>
              </a:r>
              <a:r>
                <a:rPr lang="zh-CN" altLang="en-US" sz="1600" b="1" u="none" dirty="0">
                  <a:latin typeface="宋体" pitchFamily="2" charset="-122"/>
                </a:rPr>
                <a:t>     块数据</a:t>
              </a:r>
            </a:p>
          </p:txBody>
        </p:sp>
        <p:sp>
          <p:nvSpPr>
            <p:cNvPr id="251" name="Text Box 85"/>
            <p:cNvSpPr txBox="1">
              <a:spLocks noChangeArrowheads="1"/>
            </p:cNvSpPr>
            <p:nvPr/>
          </p:nvSpPr>
          <p:spPr bwMode="auto">
            <a:xfrm>
              <a:off x="1765273" y="4004667"/>
              <a:ext cx="56911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59" name="Text Box 93"/>
            <p:cNvSpPr txBox="1">
              <a:spLocks noChangeArrowheads="1"/>
            </p:cNvSpPr>
            <p:nvPr/>
          </p:nvSpPr>
          <p:spPr bwMode="auto">
            <a:xfrm>
              <a:off x="2334392" y="4004667"/>
              <a:ext cx="86954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60" name="Text Box 94"/>
            <p:cNvSpPr txBox="1">
              <a:spLocks noChangeArrowheads="1"/>
            </p:cNvSpPr>
            <p:nvPr/>
          </p:nvSpPr>
          <p:spPr bwMode="auto">
            <a:xfrm>
              <a:off x="3203935" y="4004667"/>
              <a:ext cx="1296057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73" name="Text Box 110"/>
            <p:cNvSpPr txBox="1">
              <a:spLocks noChangeArrowheads="1"/>
            </p:cNvSpPr>
            <p:nvPr/>
          </p:nvSpPr>
          <p:spPr bwMode="auto">
            <a:xfrm>
              <a:off x="4788024" y="40062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02" name="Rectangle 143"/>
            <p:cNvSpPr>
              <a:spLocks noChangeArrowheads="1"/>
            </p:cNvSpPr>
            <p:nvPr/>
          </p:nvSpPr>
          <p:spPr bwMode="auto">
            <a:xfrm>
              <a:off x="1765272" y="3431580"/>
              <a:ext cx="2734720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" name="Rectangle 144"/>
            <p:cNvSpPr>
              <a:spLocks noChangeArrowheads="1"/>
            </p:cNvSpPr>
            <p:nvPr/>
          </p:nvSpPr>
          <p:spPr bwMode="auto">
            <a:xfrm>
              <a:off x="5364088" y="3431580"/>
              <a:ext cx="2738414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Text Box 145"/>
            <p:cNvSpPr txBox="1">
              <a:spLocks noChangeArrowheads="1"/>
            </p:cNvSpPr>
            <p:nvPr/>
          </p:nvSpPr>
          <p:spPr bwMode="auto">
            <a:xfrm>
              <a:off x="2915816" y="3429992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05" name="Line 147"/>
            <p:cNvSpPr>
              <a:spLocks noChangeShapeType="1"/>
            </p:cNvSpPr>
            <p:nvPr/>
          </p:nvSpPr>
          <p:spPr bwMode="auto">
            <a:xfrm flipH="1">
              <a:off x="1765272" y="3433168"/>
              <a:ext cx="0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148"/>
            <p:cNvSpPr>
              <a:spLocks noChangeShapeType="1"/>
            </p:cNvSpPr>
            <p:nvPr/>
          </p:nvSpPr>
          <p:spPr bwMode="auto">
            <a:xfrm>
              <a:off x="4499992" y="343158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149"/>
            <p:cNvSpPr>
              <a:spLocks noChangeShapeType="1"/>
            </p:cNvSpPr>
            <p:nvPr/>
          </p:nvSpPr>
          <p:spPr bwMode="auto">
            <a:xfrm flipV="1">
              <a:off x="3419872" y="3572866"/>
              <a:ext cx="10799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150"/>
            <p:cNvSpPr>
              <a:spLocks noChangeShapeType="1"/>
            </p:cNvSpPr>
            <p:nvPr/>
          </p:nvSpPr>
          <p:spPr bwMode="auto">
            <a:xfrm flipH="1" flipV="1">
              <a:off x="1763688" y="3576835"/>
              <a:ext cx="108012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151"/>
            <p:cNvSpPr>
              <a:spLocks noChangeShapeType="1"/>
            </p:cNvSpPr>
            <p:nvPr/>
          </p:nvSpPr>
          <p:spPr bwMode="auto">
            <a:xfrm flipH="1">
              <a:off x="5364088" y="3431580"/>
              <a:ext cx="1588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152"/>
            <p:cNvSpPr>
              <a:spLocks noChangeShapeType="1"/>
            </p:cNvSpPr>
            <p:nvPr/>
          </p:nvSpPr>
          <p:spPr bwMode="auto">
            <a:xfrm>
              <a:off x="8101980" y="343158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153"/>
            <p:cNvSpPr>
              <a:spLocks noChangeShapeType="1"/>
            </p:cNvSpPr>
            <p:nvPr/>
          </p:nvSpPr>
          <p:spPr bwMode="auto">
            <a:xfrm>
              <a:off x="7165876" y="357445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154"/>
            <p:cNvSpPr>
              <a:spLocks noChangeShapeType="1"/>
            </p:cNvSpPr>
            <p:nvPr/>
          </p:nvSpPr>
          <p:spPr bwMode="auto">
            <a:xfrm flipH="1">
              <a:off x="5365848" y="3572866"/>
              <a:ext cx="10954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Text Box 155"/>
            <p:cNvSpPr txBox="1">
              <a:spLocks noChangeArrowheads="1"/>
            </p:cNvSpPr>
            <p:nvPr/>
          </p:nvSpPr>
          <p:spPr bwMode="auto">
            <a:xfrm>
              <a:off x="4499819" y="3431580"/>
              <a:ext cx="86744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14" name="Text Box 156"/>
            <p:cNvSpPr txBox="1">
              <a:spLocks noChangeArrowheads="1"/>
            </p:cNvSpPr>
            <p:nvPr/>
          </p:nvSpPr>
          <p:spPr bwMode="auto">
            <a:xfrm>
              <a:off x="6517804" y="3433167"/>
              <a:ext cx="7207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367" name="Text Box 84"/>
            <p:cNvSpPr txBox="1">
              <a:spLocks noChangeArrowheads="1"/>
            </p:cNvSpPr>
            <p:nvPr/>
          </p:nvSpPr>
          <p:spPr bwMode="auto">
            <a:xfrm>
              <a:off x="5367261" y="3717925"/>
              <a:ext cx="273471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</a:t>
              </a:r>
              <a:r>
                <a:rPr lang="en-US" altLang="zh-CN" sz="1600" b="1" u="none" dirty="0">
                  <a:latin typeface="宋体" pitchFamily="2" charset="-122"/>
                </a:rPr>
                <a:t>V</a:t>
              </a:r>
              <a:r>
                <a:rPr lang="zh-CN" altLang="en-US" sz="1600" b="1" u="none" dirty="0">
                  <a:latin typeface="宋体" pitchFamily="2" charset="-122"/>
                </a:rPr>
                <a:t> 标记</a:t>
              </a:r>
              <a:r>
                <a:rPr lang="en-US" altLang="zh-CN" sz="1600" b="1" u="none" dirty="0">
                  <a:latin typeface="宋体" pitchFamily="2" charset="-122"/>
                </a:rPr>
                <a:t>Tag</a:t>
              </a:r>
              <a:r>
                <a:rPr lang="zh-CN" altLang="en-US" sz="1600" b="1" u="none" dirty="0">
                  <a:latin typeface="宋体" pitchFamily="2" charset="-122"/>
                </a:rPr>
                <a:t>     块数据</a:t>
              </a:r>
            </a:p>
          </p:txBody>
        </p:sp>
        <p:sp>
          <p:nvSpPr>
            <p:cNvPr id="368" name="Text Box 85"/>
            <p:cNvSpPr txBox="1">
              <a:spLocks noChangeArrowheads="1"/>
            </p:cNvSpPr>
            <p:nvPr/>
          </p:nvSpPr>
          <p:spPr bwMode="auto">
            <a:xfrm>
              <a:off x="5367261" y="4005262"/>
              <a:ext cx="56911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369" name="Text Box 93"/>
            <p:cNvSpPr txBox="1">
              <a:spLocks noChangeArrowheads="1"/>
            </p:cNvSpPr>
            <p:nvPr/>
          </p:nvSpPr>
          <p:spPr bwMode="auto">
            <a:xfrm>
              <a:off x="5936380" y="4005262"/>
              <a:ext cx="86954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370" name="Text Box 94"/>
            <p:cNvSpPr txBox="1">
              <a:spLocks noChangeArrowheads="1"/>
            </p:cNvSpPr>
            <p:nvPr/>
          </p:nvSpPr>
          <p:spPr bwMode="auto">
            <a:xfrm>
              <a:off x="6805923" y="4005262"/>
              <a:ext cx="1296057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438" name="Text Box 136"/>
            <p:cNvSpPr txBox="1">
              <a:spLocks noChangeArrowheads="1"/>
            </p:cNvSpPr>
            <p:nvPr/>
          </p:nvSpPr>
          <p:spPr bwMode="auto">
            <a:xfrm>
              <a:off x="3707904" y="4005957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39" name="Text Box 136"/>
            <p:cNvSpPr txBox="1">
              <a:spLocks noChangeArrowheads="1"/>
            </p:cNvSpPr>
            <p:nvPr/>
          </p:nvSpPr>
          <p:spPr bwMode="auto">
            <a:xfrm>
              <a:off x="7308552" y="4005957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316" name="Text Box 77"/>
          <p:cNvSpPr txBox="1">
            <a:spLocks noChangeArrowheads="1"/>
          </p:cNvSpPr>
          <p:nvPr/>
        </p:nvSpPr>
        <p:spPr bwMode="auto">
          <a:xfrm>
            <a:off x="2267619" y="799544"/>
            <a:ext cx="662486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①用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个比较器</a:t>
            </a:r>
            <a:r>
              <a:rPr lang="zh-CN" altLang="en-US" b="1" dirty="0">
                <a:latin typeface="宋体" pitchFamily="2" charset="-122"/>
              </a:rPr>
              <a:t>分时</a:t>
            </a:r>
            <a:r>
              <a:rPr lang="zh-CN" altLang="en-US" b="1" u="none" dirty="0">
                <a:latin typeface="宋体" pitchFamily="2" charset="-122"/>
              </a:rPr>
              <a:t>比较    </a:t>
            </a:r>
            <a:r>
              <a:rPr lang="zh-CN" altLang="en-US" sz="1800" b="1" u="none" dirty="0">
                <a:latin typeface="宋体" pitchFamily="2" charset="-122"/>
              </a:rPr>
              <a:t>←无索引，</a:t>
            </a:r>
            <a:r>
              <a:rPr lang="en-US" altLang="zh-CN" sz="1800" b="1" u="none" dirty="0">
                <a:latin typeface="宋体" pitchFamily="2" charset="-122"/>
              </a:rPr>
              <a:t>T</a:t>
            </a:r>
            <a:r>
              <a:rPr lang="zh-CN" altLang="en-US" sz="1800" b="1" u="none" baseline="-16000" dirty="0">
                <a:latin typeface="宋体" pitchFamily="2" charset="-122"/>
              </a:rPr>
              <a:t>比较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b="1" u="none" dirty="0" err="1">
                <a:latin typeface="宋体" pitchFamily="2" charset="-122"/>
              </a:rPr>
              <a:t>G</a:t>
            </a:r>
            <a:r>
              <a:rPr lang="en-US" altLang="zh-CN" sz="1800" b="1" u="none" dirty="0" err="1">
                <a:latin typeface="+mn-lt"/>
              </a:rPr>
              <a:t>·</a:t>
            </a:r>
            <a:r>
              <a:rPr lang="en-US" altLang="zh-CN" sz="1800" u="none" dirty="0" err="1">
                <a:latin typeface="+mn-lt"/>
              </a:rPr>
              <a:t>Δ</a:t>
            </a:r>
            <a:r>
              <a:rPr lang="en-US" altLang="zh-CN" sz="1800" b="1" u="none" dirty="0" err="1">
                <a:latin typeface="宋体" pitchFamily="2" charset="-122"/>
              </a:rPr>
              <a:t>t</a:t>
            </a:r>
            <a:endParaRPr lang="en-US" altLang="zh-CN" sz="1800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☆②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G</a:t>
            </a:r>
            <a:r>
              <a:rPr lang="zh-CN" altLang="en-US" b="1" u="none" dirty="0">
                <a:latin typeface="宋体" pitchFamily="2" charset="-122"/>
              </a:rPr>
              <a:t>个比较器</a:t>
            </a:r>
            <a:r>
              <a:rPr lang="zh-CN" altLang="en-US" b="1" dirty="0">
                <a:latin typeface="宋体" pitchFamily="2" charset="-122"/>
              </a:rPr>
              <a:t>同时</a:t>
            </a:r>
            <a:r>
              <a:rPr lang="zh-CN" altLang="en-US" b="1" u="none" dirty="0">
                <a:latin typeface="宋体" pitchFamily="2" charset="-122"/>
              </a:rPr>
              <a:t>比较</a:t>
            </a: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zh-CN" altLang="en-US" sz="1800" b="1" u="none" dirty="0">
                <a:latin typeface="宋体" pitchFamily="2" charset="-122"/>
              </a:rPr>
              <a:t>←无索引，</a:t>
            </a:r>
            <a:r>
              <a:rPr lang="en-US" altLang="zh-CN" sz="1800" b="1" u="none" dirty="0">
                <a:latin typeface="宋体" pitchFamily="2" charset="-122"/>
              </a:rPr>
              <a:t>T</a:t>
            </a:r>
            <a:r>
              <a:rPr lang="zh-CN" altLang="en-US" sz="1800" b="1" u="none" baseline="-16000" dirty="0">
                <a:latin typeface="宋体" pitchFamily="2" charset="-122"/>
              </a:rPr>
              <a:t>比较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u="none" dirty="0" err="1"/>
              <a:t>Δ</a:t>
            </a:r>
            <a:r>
              <a:rPr lang="en-US" altLang="zh-CN" sz="1800" b="1" u="none" dirty="0" err="1">
                <a:latin typeface="宋体" pitchFamily="2" charset="-122"/>
              </a:rPr>
              <a:t>t</a:t>
            </a:r>
            <a:endParaRPr lang="en-US" altLang="zh-CN" sz="1800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候选行的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＝主存地址中块号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3347862" y="2345506"/>
            <a:ext cx="4537075" cy="288925"/>
            <a:chOff x="2771800" y="2924051"/>
            <a:chExt cx="4537075" cy="288925"/>
          </a:xfrm>
        </p:grpSpPr>
        <p:sp>
          <p:nvSpPr>
            <p:cNvPr id="319" name="Text Box 327"/>
            <p:cNvSpPr txBox="1">
              <a:spLocks noChangeArrowheads="1"/>
            </p:cNvSpPr>
            <p:nvPr/>
          </p:nvSpPr>
          <p:spPr bwMode="auto">
            <a:xfrm>
              <a:off x="6156350" y="2924051"/>
              <a:ext cx="1152525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321" name="Text Box 329"/>
            <p:cNvSpPr txBox="1">
              <a:spLocks noChangeArrowheads="1"/>
            </p:cNvSpPr>
            <p:nvPr/>
          </p:nvSpPr>
          <p:spPr bwMode="auto">
            <a:xfrm>
              <a:off x="2771800" y="2924051"/>
              <a:ext cx="11525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323" name="Text Box 331"/>
            <p:cNvSpPr txBox="1">
              <a:spLocks noChangeArrowheads="1"/>
            </p:cNvSpPr>
            <p:nvPr/>
          </p:nvSpPr>
          <p:spPr bwMode="auto">
            <a:xfrm>
              <a:off x="3924324" y="2924051"/>
              <a:ext cx="2232025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</p:grpSp>
      <p:grpSp>
        <p:nvGrpSpPr>
          <p:cNvPr id="447" name="组合 446"/>
          <p:cNvGrpSpPr/>
          <p:nvPr/>
        </p:nvGrpSpPr>
        <p:grpSpPr>
          <a:xfrm>
            <a:off x="2195736" y="2632845"/>
            <a:ext cx="5112449" cy="2738783"/>
            <a:chOff x="1619674" y="3067374"/>
            <a:chExt cx="5112449" cy="2738783"/>
          </a:xfrm>
        </p:grpSpPr>
        <p:sp>
          <p:nvSpPr>
            <p:cNvPr id="271" name="Line 106"/>
            <p:cNvSpPr>
              <a:spLocks noChangeShapeType="1"/>
            </p:cNvSpPr>
            <p:nvPr/>
          </p:nvSpPr>
          <p:spPr bwMode="auto">
            <a:xfrm flipV="1">
              <a:off x="2771800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321"/>
            <p:cNvSpPr>
              <a:spLocks noChangeShapeType="1"/>
            </p:cNvSpPr>
            <p:nvPr/>
          </p:nvSpPr>
          <p:spPr bwMode="auto">
            <a:xfrm flipH="1">
              <a:off x="2771800" y="4149129"/>
              <a:ext cx="0" cy="29569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321"/>
            <p:cNvSpPr>
              <a:spLocks noChangeShapeType="1"/>
            </p:cNvSpPr>
            <p:nvPr/>
          </p:nvSpPr>
          <p:spPr bwMode="auto">
            <a:xfrm flipH="1">
              <a:off x="2051720" y="4149924"/>
              <a:ext cx="0" cy="29489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321"/>
            <p:cNvSpPr>
              <a:spLocks noChangeShapeType="1"/>
            </p:cNvSpPr>
            <p:nvPr/>
          </p:nvSpPr>
          <p:spPr bwMode="auto">
            <a:xfrm flipH="1" flipV="1">
              <a:off x="2051720" y="4732852"/>
              <a:ext cx="0" cy="2130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106"/>
            <p:cNvSpPr>
              <a:spLocks noChangeShapeType="1"/>
            </p:cNvSpPr>
            <p:nvPr/>
          </p:nvSpPr>
          <p:spPr bwMode="auto">
            <a:xfrm flipV="1">
              <a:off x="6372200" y="4733693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321"/>
            <p:cNvSpPr>
              <a:spLocks noChangeShapeType="1"/>
            </p:cNvSpPr>
            <p:nvPr/>
          </p:nvSpPr>
          <p:spPr bwMode="auto">
            <a:xfrm flipH="1">
              <a:off x="6372200" y="4149724"/>
              <a:ext cx="0" cy="29569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321"/>
            <p:cNvSpPr>
              <a:spLocks noChangeShapeType="1"/>
            </p:cNvSpPr>
            <p:nvPr/>
          </p:nvSpPr>
          <p:spPr bwMode="auto">
            <a:xfrm flipH="1">
              <a:off x="5653708" y="4150519"/>
              <a:ext cx="0" cy="29489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321"/>
            <p:cNvSpPr>
              <a:spLocks noChangeShapeType="1"/>
            </p:cNvSpPr>
            <p:nvPr/>
          </p:nvSpPr>
          <p:spPr bwMode="auto">
            <a:xfrm flipH="1" flipV="1">
              <a:off x="5653708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1" name="直接箭头连接符 157"/>
            <p:cNvCxnSpPr>
              <a:endCxn id="420" idx="0"/>
            </p:cNvCxnSpPr>
            <p:nvPr/>
          </p:nvCxnSpPr>
          <p:spPr bwMode="auto">
            <a:xfrm rot="10800000" flipV="1">
              <a:off x="3481019" y="4596439"/>
              <a:ext cx="3251104" cy="561646"/>
            </a:xfrm>
            <a:prstGeom prst="bentConnector4">
              <a:avLst>
                <a:gd name="adj1" fmla="val -57"/>
                <a:gd name="adj2" fmla="val 10068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97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792777" cy="59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86" name="直接箭头连接符 157"/>
            <p:cNvCxnSpPr/>
            <p:nvPr/>
          </p:nvCxnSpPr>
          <p:spPr bwMode="auto">
            <a:xfrm rot="5400000">
              <a:off x="3220805" y="1466243"/>
              <a:ext cx="217610" cy="3419871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3" name="直接箭头连接符 157"/>
            <p:cNvCxnSpPr/>
            <p:nvPr/>
          </p:nvCxnSpPr>
          <p:spPr bwMode="auto">
            <a:xfrm rot="10800000">
              <a:off x="1619678" y="3284988"/>
              <a:ext cx="4751475" cy="1769873"/>
            </a:xfrm>
            <a:prstGeom prst="bentConnector3">
              <a:avLst>
                <a:gd name="adj1" fmla="val 100161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03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407" name="直接箭头连接符 157"/>
            <p:cNvCxnSpPr/>
            <p:nvPr/>
          </p:nvCxnSpPr>
          <p:spPr bwMode="auto">
            <a:xfrm flipH="1">
              <a:off x="3131717" y="4596490"/>
              <a:ext cx="3" cy="705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415" name="Text Box 329"/>
            <p:cNvSpPr txBox="1">
              <a:spLocks noChangeArrowheads="1"/>
            </p:cNvSpPr>
            <p:nvPr/>
          </p:nvSpPr>
          <p:spPr bwMode="auto">
            <a:xfrm>
              <a:off x="3059832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itchFamily="2" charset="-122"/>
                </a:rPr>
                <a:t>≥</a:t>
              </a: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20" name="Line 121"/>
            <p:cNvSpPr>
              <a:spLocks noChangeShapeType="1"/>
            </p:cNvSpPr>
            <p:nvPr/>
          </p:nvSpPr>
          <p:spPr bwMode="auto">
            <a:xfrm>
              <a:off x="3481019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121"/>
            <p:cNvSpPr>
              <a:spLocks noChangeShapeType="1"/>
            </p:cNvSpPr>
            <p:nvPr/>
          </p:nvSpPr>
          <p:spPr bwMode="auto">
            <a:xfrm>
              <a:off x="3304008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Text Box 329"/>
            <p:cNvSpPr txBox="1">
              <a:spLocks noChangeArrowheads="1"/>
            </p:cNvSpPr>
            <p:nvPr/>
          </p:nvSpPr>
          <p:spPr bwMode="auto">
            <a:xfrm>
              <a:off x="3347864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命中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缺失</a:t>
              </a:r>
            </a:p>
          </p:txBody>
        </p:sp>
        <p:sp>
          <p:nvSpPr>
            <p:cNvPr id="430" name="Text Box 255"/>
            <p:cNvSpPr txBox="1">
              <a:spLocks noChangeArrowheads="1"/>
            </p:cNvSpPr>
            <p:nvPr/>
          </p:nvSpPr>
          <p:spPr bwMode="auto">
            <a:xfrm>
              <a:off x="5090323" y="3125865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41" name="Text Box 136"/>
            <p:cNvSpPr txBox="1">
              <a:spLocks noChangeArrowheads="1"/>
            </p:cNvSpPr>
            <p:nvPr/>
          </p:nvSpPr>
          <p:spPr bwMode="auto">
            <a:xfrm>
              <a:off x="3131716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445" name="Text Box 371"/>
          <p:cNvSpPr txBox="1">
            <a:spLocks noChangeArrowheads="1"/>
          </p:cNvSpPr>
          <p:nvPr/>
        </p:nvSpPr>
        <p:spPr bwMode="auto">
          <a:xfrm>
            <a:off x="179388" y="57553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块调入时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冲突率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最低</a:t>
            </a:r>
            <a:r>
              <a:rPr lang="zh-CN" altLang="en-US" b="1" u="none" dirty="0">
                <a:latin typeface="宋体" pitchFamily="2" charset="-122"/>
              </a:rPr>
              <a:t>，地址变换速度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最高</a:t>
            </a:r>
          </a:p>
        </p:txBody>
      </p:sp>
      <p:sp>
        <p:nvSpPr>
          <p:cNvPr id="45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0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948581" y="2632843"/>
            <a:ext cx="4871891" cy="2740373"/>
            <a:chOff x="3372519" y="2923356"/>
            <a:chExt cx="4871891" cy="2740373"/>
          </a:xfrm>
        </p:grpSpPr>
        <p:sp>
          <p:nvSpPr>
            <p:cNvPr id="283" name="Text Box 120"/>
            <p:cNvSpPr txBox="1">
              <a:spLocks noChangeArrowheads="1"/>
            </p:cNvSpPr>
            <p:nvPr/>
          </p:nvSpPr>
          <p:spPr bwMode="auto">
            <a:xfrm>
              <a:off x="3451198" y="4303334"/>
              <a:ext cx="97678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多选器</a:t>
              </a:r>
            </a:p>
          </p:txBody>
        </p:sp>
        <p:sp>
          <p:nvSpPr>
            <p:cNvPr id="284" name="Line 121"/>
            <p:cNvSpPr>
              <a:spLocks noChangeShapeType="1"/>
            </p:cNvSpPr>
            <p:nvPr/>
          </p:nvSpPr>
          <p:spPr bwMode="auto">
            <a:xfrm flipV="1">
              <a:off x="3563888" y="4007494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124"/>
            <p:cNvSpPr>
              <a:spLocks noChangeShapeType="1"/>
            </p:cNvSpPr>
            <p:nvPr/>
          </p:nvSpPr>
          <p:spPr bwMode="auto">
            <a:xfrm flipV="1">
              <a:off x="4283968" y="4007494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3" name="直接箭头连接符 157"/>
            <p:cNvCxnSpPr/>
            <p:nvPr/>
          </p:nvCxnSpPr>
          <p:spPr bwMode="auto">
            <a:xfrm rot="16200000" flipH="1">
              <a:off x="6586452" y="3069147"/>
              <a:ext cx="1803375" cy="1511794"/>
            </a:xfrm>
            <a:prstGeom prst="bentConnector3">
              <a:avLst>
                <a:gd name="adj1" fmla="val 1197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42" name="Line 154"/>
            <p:cNvSpPr>
              <a:spLocks noChangeShapeType="1"/>
            </p:cNvSpPr>
            <p:nvPr/>
          </p:nvSpPr>
          <p:spPr bwMode="auto">
            <a:xfrm flipH="1" flipV="1">
              <a:off x="4427984" y="4453466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154"/>
            <p:cNvSpPr>
              <a:spLocks noChangeShapeType="1"/>
            </p:cNvSpPr>
            <p:nvPr/>
          </p:nvSpPr>
          <p:spPr bwMode="auto">
            <a:xfrm flipH="1">
              <a:off x="8028384" y="4439296"/>
              <a:ext cx="216024" cy="2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44" name="直接箭头连接符 157"/>
            <p:cNvCxnSpPr>
              <a:stCxn id="342" idx="0"/>
            </p:cNvCxnSpPr>
            <p:nvPr/>
          </p:nvCxnSpPr>
          <p:spPr bwMode="auto">
            <a:xfrm rot="16200000" flipH="1">
              <a:off x="6307129" y="2790345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2" name="Text Box 120"/>
            <p:cNvSpPr txBox="1">
              <a:spLocks noChangeArrowheads="1"/>
            </p:cNvSpPr>
            <p:nvPr/>
          </p:nvSpPr>
          <p:spPr bwMode="auto">
            <a:xfrm>
              <a:off x="7053186" y="4303929"/>
              <a:ext cx="97678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多选器</a:t>
              </a:r>
            </a:p>
          </p:txBody>
        </p:sp>
        <p:sp>
          <p:nvSpPr>
            <p:cNvPr id="373" name="Line 121"/>
            <p:cNvSpPr>
              <a:spLocks noChangeShapeType="1"/>
            </p:cNvSpPr>
            <p:nvPr/>
          </p:nvSpPr>
          <p:spPr bwMode="auto">
            <a:xfrm flipV="1">
              <a:off x="7165876" y="4008089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Line 124"/>
            <p:cNvSpPr>
              <a:spLocks noChangeShapeType="1"/>
            </p:cNvSpPr>
            <p:nvPr/>
          </p:nvSpPr>
          <p:spPr bwMode="auto">
            <a:xfrm flipV="1">
              <a:off x="7885956" y="4008089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121"/>
            <p:cNvSpPr>
              <a:spLocks noChangeShapeType="1"/>
            </p:cNvSpPr>
            <p:nvPr/>
          </p:nvSpPr>
          <p:spPr bwMode="auto">
            <a:xfrm>
              <a:off x="3924325" y="4590425"/>
              <a:ext cx="0" cy="5706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121"/>
            <p:cNvSpPr>
              <a:spLocks noChangeShapeType="1"/>
            </p:cNvSpPr>
            <p:nvPr/>
          </p:nvSpPr>
          <p:spPr bwMode="auto">
            <a:xfrm>
              <a:off x="7547047" y="4590425"/>
              <a:ext cx="0" cy="5711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134"/>
            <p:cNvSpPr>
              <a:spLocks noChangeShapeType="1"/>
            </p:cNvSpPr>
            <p:nvPr/>
          </p:nvSpPr>
          <p:spPr bwMode="auto">
            <a:xfrm flipV="1">
              <a:off x="3924324" y="5159675"/>
              <a:ext cx="3622723" cy="194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121"/>
            <p:cNvSpPr>
              <a:spLocks noChangeShapeType="1"/>
            </p:cNvSpPr>
            <p:nvPr/>
          </p:nvSpPr>
          <p:spPr bwMode="auto">
            <a:xfrm>
              <a:off x="5796136" y="5159672"/>
              <a:ext cx="0" cy="50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Text Box 329"/>
            <p:cNvSpPr txBox="1">
              <a:spLocks noChangeArrowheads="1"/>
            </p:cNvSpPr>
            <p:nvPr/>
          </p:nvSpPr>
          <p:spPr bwMode="auto">
            <a:xfrm>
              <a:off x="5896804" y="5412375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436" name="Text Box 136"/>
            <p:cNvSpPr txBox="1">
              <a:spLocks noChangeArrowheads="1"/>
            </p:cNvSpPr>
            <p:nvPr/>
          </p:nvSpPr>
          <p:spPr bwMode="auto">
            <a:xfrm>
              <a:off x="3707904" y="4079553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37" name="Text Box 136"/>
            <p:cNvSpPr txBox="1">
              <a:spLocks noChangeArrowheads="1"/>
            </p:cNvSpPr>
            <p:nvPr/>
          </p:nvSpPr>
          <p:spPr bwMode="auto">
            <a:xfrm>
              <a:off x="7308552" y="4079553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93" name="直接箭头连接符 157"/>
            <p:cNvCxnSpPr/>
            <p:nvPr/>
          </p:nvCxnSpPr>
          <p:spPr bwMode="auto">
            <a:xfrm>
              <a:off x="3372519" y="4457916"/>
              <a:ext cx="529637" cy="233880"/>
            </a:xfrm>
            <a:prstGeom prst="bentConnector3">
              <a:avLst>
                <a:gd name="adj1" fmla="val -2411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157"/>
            <p:cNvCxnSpPr/>
            <p:nvPr/>
          </p:nvCxnSpPr>
          <p:spPr bwMode="auto">
            <a:xfrm>
              <a:off x="6974734" y="4457916"/>
              <a:ext cx="533265" cy="200663"/>
            </a:xfrm>
            <a:prstGeom prst="bentConnector3">
              <a:avLst>
                <a:gd name="adj1" fmla="val -1033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等腰三角形 94"/>
            <p:cNvSpPr/>
            <p:nvPr/>
          </p:nvSpPr>
          <p:spPr bwMode="auto">
            <a:xfrm rot="5400000">
              <a:off x="3879272" y="4642114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等腰三角形 95"/>
            <p:cNvSpPr/>
            <p:nvPr/>
          </p:nvSpPr>
          <p:spPr bwMode="auto">
            <a:xfrm rot="5400000">
              <a:off x="7501980" y="462534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436993" y="4003476"/>
            <a:ext cx="5159341" cy="295690"/>
            <a:chOff x="2292977" y="4366890"/>
            <a:chExt cx="5159341" cy="295690"/>
          </a:xfrm>
        </p:grpSpPr>
        <p:sp>
          <p:nvSpPr>
            <p:cNvPr id="97" name="Text Box 309"/>
            <p:cNvSpPr txBox="1">
              <a:spLocks noChangeArrowheads="1"/>
            </p:cNvSpPr>
            <p:nvPr/>
          </p:nvSpPr>
          <p:spPr bwMode="auto">
            <a:xfrm>
              <a:off x="2292977" y="4374648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99" name="Line 320"/>
            <p:cNvSpPr>
              <a:spLocks noChangeShapeType="1"/>
            </p:cNvSpPr>
            <p:nvPr/>
          </p:nvSpPr>
          <p:spPr bwMode="auto">
            <a:xfrm>
              <a:off x="3419870" y="4524778"/>
              <a:ext cx="390014" cy="5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309"/>
            <p:cNvSpPr txBox="1">
              <a:spLocks noChangeArrowheads="1"/>
            </p:cNvSpPr>
            <p:nvPr/>
          </p:nvSpPr>
          <p:spPr bwMode="auto">
            <a:xfrm>
              <a:off x="5894965" y="4375243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102" name="Line 320"/>
            <p:cNvSpPr>
              <a:spLocks noChangeShapeType="1"/>
            </p:cNvSpPr>
            <p:nvPr/>
          </p:nvSpPr>
          <p:spPr bwMode="auto">
            <a:xfrm>
              <a:off x="7021858" y="4525373"/>
              <a:ext cx="38855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276"/>
            <p:cNvSpPr txBox="1">
              <a:spLocks noChangeArrowheads="1"/>
            </p:cNvSpPr>
            <p:nvPr/>
          </p:nvSpPr>
          <p:spPr bwMode="auto">
            <a:xfrm>
              <a:off x="3583460" y="4366940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4" name="Text Box 276"/>
            <p:cNvSpPr txBox="1">
              <a:spLocks noChangeArrowheads="1"/>
            </p:cNvSpPr>
            <p:nvPr/>
          </p:nvSpPr>
          <p:spPr bwMode="auto">
            <a:xfrm>
              <a:off x="7183860" y="4366890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5" name="Text Box 136"/>
            <p:cNvSpPr txBox="1">
              <a:spLocks noChangeArrowheads="1"/>
            </p:cNvSpPr>
            <p:nvPr/>
          </p:nvSpPr>
          <p:spPr bwMode="auto">
            <a:xfrm>
              <a:off x="5220070" y="436694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89" name="Text Box 76"/>
          <p:cNvSpPr txBox="1">
            <a:spLocks noChangeArrowheads="1"/>
          </p:cNvSpPr>
          <p:nvPr/>
        </p:nvSpPr>
        <p:spPr bwMode="auto">
          <a:xfrm>
            <a:off x="251520" y="3997513"/>
            <a:ext cx="1784029" cy="1015663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  思考：</a:t>
            </a:r>
            <a:r>
              <a:rPr lang="zh-CN" altLang="en-US" sz="2000" b="1" u="none" dirty="0">
                <a:latin typeface="宋体" pitchFamily="2" charset="-122"/>
              </a:rPr>
              <a:t>命中行个数的最大值、最小值？</a:t>
            </a:r>
            <a:endParaRPr lang="en-US" altLang="zh-CN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90" name="Text Box 371"/>
          <p:cNvSpPr txBox="1">
            <a:spLocks noChangeArrowheads="1"/>
          </p:cNvSpPr>
          <p:nvPr/>
        </p:nvSpPr>
        <p:spPr bwMode="auto">
          <a:xfrm>
            <a:off x="3175595" y="5301208"/>
            <a:ext cx="578901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按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块内地址</a:t>
            </a:r>
            <a:r>
              <a:rPr lang="zh-CN" altLang="en-US" b="1" u="none" dirty="0">
                <a:latin typeface="宋体" pitchFamily="2" charset="-122"/>
              </a:rPr>
              <a:t>访问候选行</a:t>
            </a:r>
            <a:r>
              <a:rPr lang="en-US" altLang="zh-CN" sz="2000" b="1" u="none" dirty="0">
                <a:latin typeface="宋体" pitchFamily="2" charset="-122"/>
              </a:rPr>
              <a:t>(G</a:t>
            </a:r>
            <a:r>
              <a:rPr lang="zh-CN" altLang="en-US" sz="2000" b="1" u="none" dirty="0">
                <a:latin typeface="宋体" pitchFamily="2" charset="-122"/>
              </a:rPr>
              <a:t>行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，输出</a:t>
            </a:r>
            <a:r>
              <a:rPr lang="zh-CN" altLang="en-US" b="1" dirty="0">
                <a:latin typeface="宋体" pitchFamily="2" charset="-122"/>
              </a:rPr>
              <a:t>命中行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0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  <p:bldP spid="89" grpId="0" animBg="1"/>
      <p:bldP spid="9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FE12-8909-4749-9FB5-57793371441A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79388" y="339738"/>
            <a:ext cx="878522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同例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sz="2200" b="1" u="none" dirty="0">
                <a:latin typeface="宋体" pitchFamily="2" charset="-122"/>
              </a:rPr>
              <a:t>（存储器按字节编址，</a:t>
            </a:r>
            <a:r>
              <a:rPr lang="en-US" altLang="zh-CN" sz="2200" b="1" u="none" dirty="0">
                <a:latin typeface="宋体" pitchFamily="2" charset="-122"/>
              </a:rPr>
              <a:t>CPU</a:t>
            </a:r>
            <a:r>
              <a:rPr lang="zh-CN" altLang="en-US" sz="2200" b="1" u="none" dirty="0">
                <a:latin typeface="宋体" pitchFamily="2" charset="-122"/>
              </a:rPr>
              <a:t>可寻址空间为</a:t>
            </a:r>
            <a:r>
              <a:rPr lang="en-US" altLang="zh-CN" sz="2200" b="1" u="none" dirty="0">
                <a:latin typeface="宋体" pitchFamily="2" charset="-122"/>
              </a:rPr>
              <a:t>1M</a:t>
            </a:r>
            <a:r>
              <a:rPr lang="zh-CN" altLang="en-US" sz="2200" b="1" u="none" dirty="0">
                <a:latin typeface="宋体" pitchFamily="2" charset="-122"/>
              </a:rPr>
              <a:t>，主存块大小为</a:t>
            </a:r>
            <a:r>
              <a:rPr lang="en-US" altLang="zh-CN" sz="2200" b="1" u="none" dirty="0">
                <a:latin typeface="宋体" pitchFamily="2" charset="-122"/>
              </a:rPr>
              <a:t>16B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数据区容量为</a:t>
            </a:r>
            <a:r>
              <a:rPr lang="en-US" altLang="zh-CN" sz="2200" b="1" u="none" dirty="0">
                <a:latin typeface="宋体" pitchFamily="2" charset="-122"/>
              </a:rPr>
              <a:t>8KB</a:t>
            </a:r>
            <a:r>
              <a:rPr lang="zh-CN" altLang="en-US" sz="2200" b="1" u="none" dirty="0">
                <a:latin typeface="宋体" pitchFamily="2" charset="-122"/>
              </a:rPr>
              <a:t>）</a:t>
            </a:r>
            <a:r>
              <a:rPr lang="zh-CN" altLang="en-US" b="1" u="none" dirty="0">
                <a:latin typeface="宋体" pitchFamily="2" charset="-122"/>
              </a:rPr>
              <a:t>。采用全相联映射方式时，⑴主存地址如何划分？⑵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行的标记</a:t>
            </a:r>
            <a:r>
              <a:rPr lang="en-US" altLang="zh-CN" b="1" u="none" dirty="0"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为几位？⑶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时，则命中时目标行的</a:t>
            </a:r>
            <a:r>
              <a:rPr lang="en-US" altLang="zh-CN" b="1" u="none" dirty="0">
                <a:latin typeface="宋体" pitchFamily="2" charset="-122"/>
              </a:rPr>
              <a:t>V(</a:t>
            </a:r>
            <a:r>
              <a:rPr lang="zh-CN" altLang="en-US" b="1" u="none" dirty="0">
                <a:latin typeface="宋体" pitchFamily="2" charset="-122"/>
              </a:rPr>
              <a:t>有效位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的值？</a:t>
            </a:r>
          </a:p>
        </p:txBody>
      </p:sp>
      <p:sp>
        <p:nvSpPr>
          <p:cNvPr id="380991" name="Text Box 63"/>
          <p:cNvSpPr txBox="1">
            <a:spLocks noChangeArrowheads="1"/>
          </p:cNvSpPr>
          <p:nvPr/>
        </p:nvSpPr>
        <p:spPr bwMode="auto">
          <a:xfrm>
            <a:off x="179388" y="34290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</a:t>
            </a:r>
            <a:r>
              <a:rPr lang="zh-CN" altLang="en-US" b="1" u="none" spc="-50" dirty="0">
                <a:latin typeface="宋体" pitchFamily="2" charset="-122"/>
              </a:rPr>
              <a:t>主存地址</a:t>
            </a:r>
            <a:r>
              <a:rPr lang="en-US" altLang="zh-CN" sz="2000" b="1" u="none" spc="-50" dirty="0">
                <a:latin typeface="宋体" pitchFamily="2" charset="-122"/>
              </a:rPr>
              <a:t>(20</a:t>
            </a:r>
            <a:r>
              <a:rPr lang="zh-CN" altLang="en-US" sz="2000" b="1" u="none" spc="-50" dirty="0">
                <a:latin typeface="宋体" pitchFamily="2" charset="-122"/>
              </a:rPr>
              <a:t>位</a:t>
            </a:r>
            <a:r>
              <a:rPr lang="en-US" altLang="zh-CN" sz="2000" b="1" u="none" spc="-50" dirty="0">
                <a:latin typeface="宋体" pitchFamily="2" charset="-122"/>
              </a:rPr>
              <a:t>)</a:t>
            </a:r>
            <a:r>
              <a:rPr lang="zh-CN" altLang="en-US" b="1" u="none" spc="-50" dirty="0">
                <a:latin typeface="宋体" pitchFamily="2" charset="-122"/>
              </a:rPr>
              <a:t>划分如下：  </a:t>
            </a:r>
            <a:r>
              <a:rPr lang="en-US" altLang="zh-CN" sz="2000" b="1" u="none" spc="-50" dirty="0">
                <a:latin typeface="宋体" pitchFamily="2" charset="-122"/>
              </a:rPr>
              <a:t>(</a:t>
            </a:r>
            <a:r>
              <a:rPr lang="zh-CN" altLang="en-US" sz="2000" b="1" u="none" spc="-50" dirty="0">
                <a:latin typeface="宋体" pitchFamily="2" charset="-122"/>
              </a:rPr>
              <a:t>块内地址为</a:t>
            </a:r>
            <a:r>
              <a:rPr lang="en-US" altLang="zh-CN" sz="2000" b="1" u="none" spc="-50" dirty="0">
                <a:latin typeface="宋体" pitchFamily="2" charset="-122"/>
              </a:rPr>
              <a:t>4</a:t>
            </a:r>
            <a:r>
              <a:rPr lang="zh-CN" altLang="en-US" sz="2000" b="1" u="none" spc="-50" dirty="0">
                <a:latin typeface="宋体" pitchFamily="2" charset="-122"/>
              </a:rPr>
              <a:t>位</a:t>
            </a:r>
            <a:r>
              <a:rPr lang="en-US" altLang="zh-CN" sz="2000" b="1" u="none" spc="-50" dirty="0">
                <a:latin typeface="宋体" pitchFamily="2" charset="-122"/>
              </a:rPr>
              <a:t>)</a:t>
            </a:r>
            <a:r>
              <a:rPr lang="en-US" altLang="zh-CN" b="1" u="none" spc="-50" dirty="0">
                <a:latin typeface="宋体" pitchFamily="2" charset="-122"/>
              </a:rPr>
              <a:t> 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81006" name="Group 78"/>
          <p:cNvGrpSpPr>
            <a:grpSpLocks/>
          </p:cNvGrpSpPr>
          <p:nvPr/>
        </p:nvGrpSpPr>
        <p:grpSpPr bwMode="auto">
          <a:xfrm>
            <a:off x="3059832" y="4151561"/>
            <a:ext cx="3384550" cy="288925"/>
            <a:chOff x="2744" y="2342"/>
            <a:chExt cx="2132" cy="182"/>
          </a:xfrm>
        </p:grpSpPr>
        <p:sp>
          <p:nvSpPr>
            <p:cNvPr id="380993" name="Text Box 65"/>
            <p:cNvSpPr txBox="1">
              <a:spLocks noChangeArrowheads="1"/>
            </p:cNvSpPr>
            <p:nvPr/>
          </p:nvSpPr>
          <p:spPr bwMode="auto">
            <a:xfrm>
              <a:off x="4150" y="2342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381000" name="Text Box 72"/>
            <p:cNvSpPr txBox="1">
              <a:spLocks noChangeArrowheads="1"/>
            </p:cNvSpPr>
            <p:nvPr/>
          </p:nvSpPr>
          <p:spPr bwMode="auto">
            <a:xfrm>
              <a:off x="2744" y="2342"/>
              <a:ext cx="1406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</p:grpSp>
      <p:grpSp>
        <p:nvGrpSpPr>
          <p:cNvPr id="381007" name="Group 79"/>
          <p:cNvGrpSpPr>
            <a:grpSpLocks/>
          </p:cNvGrpSpPr>
          <p:nvPr/>
        </p:nvGrpSpPr>
        <p:grpSpPr bwMode="auto">
          <a:xfrm>
            <a:off x="3059832" y="3859461"/>
            <a:ext cx="3384550" cy="288925"/>
            <a:chOff x="2744" y="2158"/>
            <a:chExt cx="2132" cy="182"/>
          </a:xfrm>
        </p:grpSpPr>
        <p:sp>
          <p:nvSpPr>
            <p:cNvPr id="380994" name="Line 66"/>
            <p:cNvSpPr>
              <a:spLocks noChangeShapeType="1"/>
            </p:cNvSpPr>
            <p:nvPr/>
          </p:nvSpPr>
          <p:spPr bwMode="auto">
            <a:xfrm>
              <a:off x="4151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5" name="Line 67"/>
            <p:cNvSpPr>
              <a:spLocks noChangeShapeType="1"/>
            </p:cNvSpPr>
            <p:nvPr/>
          </p:nvSpPr>
          <p:spPr bwMode="auto">
            <a:xfrm>
              <a:off x="4876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6" name="Text Box 68"/>
            <p:cNvSpPr txBox="1">
              <a:spLocks noChangeArrowheads="1"/>
            </p:cNvSpPr>
            <p:nvPr/>
          </p:nvSpPr>
          <p:spPr bwMode="auto">
            <a:xfrm>
              <a:off x="4377" y="2159"/>
              <a:ext cx="31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380997" name="Line 69"/>
            <p:cNvSpPr>
              <a:spLocks noChangeShapeType="1"/>
            </p:cNvSpPr>
            <p:nvPr/>
          </p:nvSpPr>
          <p:spPr bwMode="auto">
            <a:xfrm>
              <a:off x="4649" y="224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8" name="Line 70"/>
            <p:cNvSpPr>
              <a:spLocks noChangeShapeType="1"/>
            </p:cNvSpPr>
            <p:nvPr/>
          </p:nvSpPr>
          <p:spPr bwMode="auto">
            <a:xfrm>
              <a:off x="3727" y="2250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9" name="Line 71"/>
            <p:cNvSpPr>
              <a:spLocks noChangeShapeType="1"/>
            </p:cNvSpPr>
            <p:nvPr/>
          </p:nvSpPr>
          <p:spPr bwMode="auto">
            <a:xfrm flipH="1">
              <a:off x="4151" y="2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1" name="Line 73"/>
            <p:cNvSpPr>
              <a:spLocks noChangeShapeType="1"/>
            </p:cNvSpPr>
            <p:nvPr/>
          </p:nvSpPr>
          <p:spPr bwMode="auto">
            <a:xfrm>
              <a:off x="2744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2" name="Text Box 74"/>
            <p:cNvSpPr txBox="1">
              <a:spLocks noChangeArrowheads="1"/>
            </p:cNvSpPr>
            <p:nvPr/>
          </p:nvSpPr>
          <p:spPr bwMode="auto">
            <a:xfrm>
              <a:off x="3198" y="2158"/>
              <a:ext cx="4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20-4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381003" name="Line 75"/>
            <p:cNvSpPr>
              <a:spLocks noChangeShapeType="1"/>
            </p:cNvSpPr>
            <p:nvPr/>
          </p:nvSpPr>
          <p:spPr bwMode="auto">
            <a:xfrm flipH="1">
              <a:off x="2744" y="2251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1008" name="Text Box 80"/>
          <p:cNvSpPr txBox="1">
            <a:spLocks noChangeArrowheads="1"/>
          </p:cNvSpPr>
          <p:nvPr/>
        </p:nvSpPr>
        <p:spPr bwMode="auto">
          <a:xfrm>
            <a:off x="179388" y="4509120"/>
            <a:ext cx="590463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⑵Cache</a:t>
            </a:r>
            <a:r>
              <a:rPr lang="zh-CN" altLang="en-US" b="1" u="none" dirty="0">
                <a:latin typeface="宋体" pitchFamily="2" charset="-122"/>
              </a:rPr>
              <a:t>行的标记</a:t>
            </a:r>
            <a:r>
              <a:rPr lang="zh-CN" altLang="en-US" b="1" u="none" spc="-50" dirty="0">
                <a:latin typeface="宋体" pitchFamily="2" charset="-122"/>
              </a:rPr>
              <a:t>＝</a:t>
            </a:r>
            <a:r>
              <a:rPr lang="zh-CN" altLang="en-US" b="1" u="none" dirty="0">
                <a:latin typeface="+mn-ea"/>
              </a:rPr>
              <a:t>主存块号－索引</a:t>
            </a:r>
            <a:r>
              <a:rPr lang="zh-CN" altLang="en-US" b="1" u="none" spc="-50" dirty="0">
                <a:latin typeface="宋体" pitchFamily="2" charset="-122"/>
              </a:rPr>
              <a:t>＝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3874" y="5050199"/>
            <a:ext cx="8785225" cy="1015663"/>
            <a:chOff x="179388" y="4716788"/>
            <a:chExt cx="8785225" cy="1015663"/>
          </a:xfrm>
        </p:grpSpPr>
        <p:sp>
          <p:nvSpPr>
            <p:cNvPr id="381034" name="Rectangle 106"/>
            <p:cNvSpPr>
              <a:spLocks noChangeArrowheads="1"/>
            </p:cNvSpPr>
            <p:nvPr/>
          </p:nvSpPr>
          <p:spPr bwMode="auto">
            <a:xfrm>
              <a:off x="3718102" y="4813626"/>
              <a:ext cx="273685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35" name="Rectangle 107"/>
            <p:cNvSpPr>
              <a:spLocks noChangeArrowheads="1"/>
            </p:cNvSpPr>
            <p:nvPr/>
          </p:nvSpPr>
          <p:spPr bwMode="auto">
            <a:xfrm>
              <a:off x="6454952" y="4812038"/>
              <a:ext cx="704850" cy="3603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36" name="Text Box 108"/>
            <p:cNvSpPr txBox="1">
              <a:spLocks noChangeArrowheads="1"/>
            </p:cNvSpPr>
            <p:nvPr/>
          </p:nvSpPr>
          <p:spPr bwMode="auto">
            <a:xfrm>
              <a:off x="179388" y="4716788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⑶</a:t>
              </a:r>
              <a:r>
                <a:rPr lang="zh-CN" altLang="en-US" b="1" u="none" dirty="0">
                  <a:latin typeface="宋体" pitchFamily="2" charset="-122"/>
                </a:rPr>
                <a:t>访存地址</a:t>
              </a:r>
              <a:r>
                <a:rPr lang="en-US" altLang="zh-CN" b="1" u="none" dirty="0">
                  <a:latin typeface="宋体" pitchFamily="2" charset="-122"/>
                </a:rPr>
                <a:t>36454H</a:t>
              </a:r>
              <a:r>
                <a:rPr lang="zh-CN" altLang="en-US" b="1" u="none" spc="-50" dirty="0">
                  <a:latin typeface="宋体" pitchFamily="2" charset="-122"/>
                </a:rPr>
                <a:t>＝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baseline="-18000" dirty="0"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B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  目标行的</a:t>
              </a:r>
              <a:r>
                <a:rPr lang="en-US" altLang="zh-CN" b="1" u="none" dirty="0">
                  <a:latin typeface="宋体" pitchFamily="2" charset="-122"/>
                </a:rPr>
                <a:t>V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sz="2000" b="1" u="none" dirty="0">
                  <a:latin typeface="宋体" pitchFamily="2" charset="-122"/>
                </a:rPr>
                <a:t>  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Tag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</a:p>
          </p:txBody>
        </p:sp>
      </p:grpSp>
      <p:sp>
        <p:nvSpPr>
          <p:cNvPr id="381037" name="Text Box 109"/>
          <p:cNvSpPr txBox="1">
            <a:spLocks noChangeArrowheads="1"/>
          </p:cNvSpPr>
          <p:nvPr/>
        </p:nvSpPr>
        <p:spPr bwMode="auto">
          <a:xfrm>
            <a:off x="2843683" y="5517232"/>
            <a:ext cx="25924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1   </a:t>
            </a:r>
            <a:r>
              <a:rPr lang="en-US" altLang="zh-CN" sz="2000" b="1" u="none" dirty="0">
                <a:latin typeface="宋体" pitchFamily="2" charset="-122"/>
              </a:rPr>
              <a:t>  </a:t>
            </a:r>
            <a:r>
              <a:rPr lang="en-US" altLang="zh-CN" b="1" u="none" dirty="0">
                <a:latin typeface="宋体" pitchFamily="2" charset="-122"/>
              </a:rPr>
              <a:t>   3645H</a:t>
            </a:r>
          </a:p>
        </p:txBody>
      </p:sp>
      <p:sp>
        <p:nvSpPr>
          <p:cNvPr id="31" name="Text Box 63"/>
          <p:cNvSpPr txBox="1">
            <a:spLocks noChangeArrowheads="1"/>
          </p:cNvSpPr>
          <p:nvPr/>
        </p:nvSpPr>
        <p:spPr bwMode="auto">
          <a:xfrm>
            <a:off x="1187624" y="2139787"/>
            <a:ext cx="6336704" cy="12464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u="none" dirty="0">
                <a:latin typeface="宋体" pitchFamily="2" charset="-122"/>
              </a:rPr>
              <a:t>①存储器编址单位＝主存编址单位＝程序</a:t>
            </a:r>
            <a:r>
              <a:rPr lang="en-US" altLang="zh-CN" sz="2000" b="1" u="none" dirty="0">
                <a:latin typeface="宋体" pitchFamily="2" charset="-122"/>
              </a:rPr>
              <a:t>MEM</a:t>
            </a:r>
            <a:r>
              <a:rPr lang="zh-CN" altLang="en-US" sz="2000" b="1" u="none" dirty="0">
                <a:latin typeface="宋体" pitchFamily="2" charset="-122"/>
              </a:rPr>
              <a:t>编址单位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>
                <a:latin typeface="宋体" pitchFamily="2" charset="-122"/>
              </a:rPr>
              <a:t>②</a:t>
            </a:r>
            <a:r>
              <a:rPr lang="en-US" altLang="zh-CN" sz="2000" b="1" u="none" dirty="0">
                <a:latin typeface="宋体" pitchFamily="2" charset="-122"/>
              </a:rPr>
              <a:t>CPU</a:t>
            </a:r>
            <a:r>
              <a:rPr lang="zh-CN" altLang="en-US" sz="2000" b="1" u="none" dirty="0">
                <a:latin typeface="宋体" pitchFamily="2" charset="-122"/>
              </a:rPr>
              <a:t>可寻址空间＝主存地址空间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>
                <a:latin typeface="宋体" pitchFamily="2" charset="-122"/>
              </a:rPr>
              <a:t>③</a:t>
            </a:r>
            <a:r>
              <a:rPr lang="en-US" altLang="zh-CN" sz="2000" b="1" u="none" dirty="0">
                <a:latin typeface="宋体" pitchFamily="2" charset="-122"/>
              </a:rPr>
              <a:t>Cache</a:t>
            </a:r>
            <a:r>
              <a:rPr lang="zh-CN" altLang="en-US" sz="2000" b="1" u="none" dirty="0">
                <a:latin typeface="宋体" pitchFamily="2" charset="-122"/>
              </a:rPr>
              <a:t>数据区容量＝</a:t>
            </a:r>
            <a:r>
              <a:rPr lang="en-US" altLang="zh-CN" sz="2000" b="1" u="none" dirty="0">
                <a:latin typeface="宋体" pitchFamily="2" charset="-122"/>
              </a:rPr>
              <a:t>Cache</a:t>
            </a:r>
            <a:r>
              <a:rPr lang="zh-CN" altLang="en-US" sz="2000" b="1" u="none" dirty="0">
                <a:latin typeface="宋体" pitchFamily="2" charset="-122"/>
              </a:rPr>
              <a:t>容量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28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109"/>
          <p:cNvSpPr txBox="1">
            <a:spLocks noChangeArrowheads="1"/>
          </p:cNvSpPr>
          <p:nvPr/>
        </p:nvSpPr>
        <p:spPr bwMode="auto">
          <a:xfrm>
            <a:off x="5905021" y="4509120"/>
            <a:ext cx="32034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主存块号，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>
                <a:latin typeface="宋体" pitchFamily="2" charset="-122"/>
              </a:rPr>
              <a:t>16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8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08" grpId="0"/>
      <p:bldP spid="381037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73"/>
          <p:cNvSpPr txBox="1">
            <a:spLocks noChangeArrowheads="1"/>
          </p:cNvSpPr>
          <p:nvPr/>
        </p:nvSpPr>
        <p:spPr bwMode="auto">
          <a:xfrm>
            <a:off x="179389" y="1268760"/>
            <a:ext cx="3672532" cy="403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Cache-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主存层次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目标：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实现：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辅存层次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目标：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实现：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FE5-845F-4FB4-8DB7-B98741F85BE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31177" name="Text Box 73"/>
          <p:cNvSpPr txBox="1">
            <a:spLocks noChangeArrowheads="1"/>
          </p:cNvSpPr>
          <p:nvPr/>
        </p:nvSpPr>
        <p:spPr bwMode="auto">
          <a:xfrm>
            <a:off x="2339503" y="1700808"/>
            <a:ext cx="612092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主存速度</a:t>
            </a:r>
            <a:r>
              <a:rPr lang="zh-CN" altLang="en-US" b="1" u="none" dirty="0">
                <a:latin typeface="宋体" pitchFamily="2" charset="-122"/>
              </a:rPr>
              <a:t>问题</a:t>
            </a:r>
            <a:r>
              <a:rPr lang="en-US" altLang="zh-CN" sz="2000" b="1" u="none" dirty="0">
                <a:latin typeface="宋体" pitchFamily="2" charset="-122"/>
              </a:rPr>
              <a:t>(Cache</a:t>
            </a:r>
            <a:r>
              <a:rPr lang="zh-CN" altLang="en-US" sz="2000" b="1" u="none" dirty="0">
                <a:latin typeface="宋体" pitchFamily="2" charset="-122"/>
              </a:rPr>
              <a:t>的速度、主存的容量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31249" name="Group 145"/>
          <p:cNvGrpSpPr>
            <a:grpSpLocks/>
          </p:cNvGrpSpPr>
          <p:nvPr/>
        </p:nvGrpSpPr>
        <p:grpSpPr bwMode="auto">
          <a:xfrm>
            <a:off x="1979709" y="2276872"/>
            <a:ext cx="4608515" cy="1008063"/>
            <a:chOff x="1066" y="845"/>
            <a:chExt cx="2903" cy="635"/>
          </a:xfrm>
        </p:grpSpPr>
        <p:sp>
          <p:nvSpPr>
            <p:cNvPr id="431186" name="Text Box 82"/>
            <p:cNvSpPr txBox="1">
              <a:spLocks noChangeArrowheads="1"/>
            </p:cNvSpPr>
            <p:nvPr/>
          </p:nvSpPr>
          <p:spPr bwMode="auto">
            <a:xfrm>
              <a:off x="1066" y="1208"/>
              <a:ext cx="466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31207" name="Rectangle 103"/>
            <p:cNvSpPr>
              <a:spLocks noChangeArrowheads="1"/>
            </p:cNvSpPr>
            <p:nvPr/>
          </p:nvSpPr>
          <p:spPr bwMode="auto">
            <a:xfrm>
              <a:off x="2381" y="845"/>
              <a:ext cx="1588" cy="635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08" name="Text Box 104"/>
            <p:cNvSpPr txBox="1">
              <a:spLocks noChangeArrowheads="1"/>
            </p:cNvSpPr>
            <p:nvPr/>
          </p:nvSpPr>
          <p:spPr bwMode="auto">
            <a:xfrm>
              <a:off x="2517" y="1208"/>
              <a:ext cx="499" cy="22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31209" name="Text Box 105"/>
            <p:cNvSpPr txBox="1">
              <a:spLocks noChangeArrowheads="1"/>
            </p:cNvSpPr>
            <p:nvPr/>
          </p:nvSpPr>
          <p:spPr bwMode="auto">
            <a:xfrm>
              <a:off x="3367" y="1208"/>
              <a:ext cx="511" cy="22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31210" name="Text Box 106"/>
            <p:cNvSpPr txBox="1">
              <a:spLocks noChangeArrowheads="1"/>
            </p:cNvSpPr>
            <p:nvPr/>
          </p:nvSpPr>
          <p:spPr bwMode="auto">
            <a:xfrm>
              <a:off x="2790" y="890"/>
              <a:ext cx="861" cy="182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C00000"/>
                  </a:solidFill>
                  <a:latin typeface="宋体" pitchFamily="2" charset="-122"/>
                </a:rPr>
                <a:t>硬件</a:t>
              </a:r>
            </a:p>
          </p:txBody>
        </p:sp>
        <p:sp>
          <p:nvSpPr>
            <p:cNvPr id="431211" name="Line 107"/>
            <p:cNvSpPr>
              <a:spLocks noChangeShapeType="1"/>
            </p:cNvSpPr>
            <p:nvPr/>
          </p:nvSpPr>
          <p:spPr bwMode="auto">
            <a:xfrm>
              <a:off x="3016" y="1299"/>
              <a:ext cx="3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2" name="Line 108"/>
            <p:cNvSpPr>
              <a:spLocks noChangeShapeType="1"/>
            </p:cNvSpPr>
            <p:nvPr/>
          </p:nvSpPr>
          <p:spPr bwMode="auto">
            <a:xfrm flipH="1">
              <a:off x="2789" y="1072"/>
              <a:ext cx="159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3" name="Line 109"/>
            <p:cNvSpPr>
              <a:spLocks noChangeShapeType="1"/>
            </p:cNvSpPr>
            <p:nvPr/>
          </p:nvSpPr>
          <p:spPr bwMode="auto">
            <a:xfrm>
              <a:off x="3470" y="1072"/>
              <a:ext cx="13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4" name="Line 110"/>
            <p:cNvSpPr>
              <a:spLocks noChangeShapeType="1"/>
            </p:cNvSpPr>
            <p:nvPr/>
          </p:nvSpPr>
          <p:spPr bwMode="auto">
            <a:xfrm flipV="1">
              <a:off x="1532" y="1300"/>
              <a:ext cx="9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6" name="AutoShape 112"/>
            <p:cNvSpPr>
              <a:spLocks/>
            </p:cNvSpPr>
            <p:nvPr/>
          </p:nvSpPr>
          <p:spPr bwMode="auto">
            <a:xfrm>
              <a:off x="2381" y="845"/>
              <a:ext cx="46" cy="635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7" name="AutoShape 113"/>
            <p:cNvSpPr>
              <a:spLocks/>
            </p:cNvSpPr>
            <p:nvPr/>
          </p:nvSpPr>
          <p:spPr bwMode="auto">
            <a:xfrm>
              <a:off x="3924" y="845"/>
              <a:ext cx="45" cy="635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8" name="Text Box 114"/>
            <p:cNvSpPr txBox="1">
              <a:spLocks noChangeArrowheads="1"/>
            </p:cNvSpPr>
            <p:nvPr/>
          </p:nvSpPr>
          <p:spPr bwMode="auto">
            <a:xfrm>
              <a:off x="1656" y="1096"/>
              <a:ext cx="635" cy="2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r>
                <a:rPr lang="zh-CN" altLang="en-US" sz="1800" b="1" u="none" dirty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431307" name="Text Box 203"/>
          <p:cNvSpPr txBox="1">
            <a:spLocks noChangeArrowheads="1"/>
          </p:cNvSpPr>
          <p:nvPr/>
        </p:nvSpPr>
        <p:spPr bwMode="auto">
          <a:xfrm>
            <a:off x="2339503" y="4005064"/>
            <a:ext cx="6696993" cy="188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主存容量</a:t>
            </a:r>
            <a:r>
              <a:rPr lang="zh-CN" altLang="en-US" b="1" u="none" dirty="0">
                <a:latin typeface="宋体" pitchFamily="2" charset="-122"/>
              </a:rPr>
              <a:t>问题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主存的速度、辅存的容量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itchFamily="2" charset="-122"/>
              </a:rPr>
              <a:t>    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←</a:t>
            </a:r>
            <a:r>
              <a:rPr lang="en-US" altLang="zh-CN" sz="1800" b="1" u="none" dirty="0">
                <a:latin typeface="宋体" pitchFamily="2" charset="-122"/>
              </a:rPr>
              <a:t>S</a:t>
            </a:r>
            <a:r>
              <a:rPr lang="zh-CN" altLang="en-US" sz="1800" b="1" u="none" baseline="-18000" dirty="0">
                <a:latin typeface="宋体" pitchFamily="2" charset="-122"/>
              </a:rPr>
              <a:t>主存 </a:t>
            </a:r>
            <a:r>
              <a:rPr lang="en-US" altLang="zh-CN" sz="1800" b="1" u="none" dirty="0">
                <a:latin typeface="宋体" pitchFamily="2" charset="-122"/>
              </a:rPr>
              <a:t>&lt;&lt;</a:t>
            </a:r>
            <a:r>
              <a:rPr lang="en-US" altLang="zh-CN" sz="1800" b="1" u="none" baseline="-18000" dirty="0">
                <a:latin typeface="宋体" pitchFamily="2" charset="-122"/>
              </a:rPr>
              <a:t> </a:t>
            </a:r>
            <a:r>
              <a:rPr lang="en-US" altLang="zh-CN" sz="1800" b="1" u="none" dirty="0">
                <a:latin typeface="宋体" pitchFamily="2" charset="-122"/>
              </a:rPr>
              <a:t>S</a:t>
            </a:r>
            <a:r>
              <a:rPr lang="zh-CN" altLang="en-US" sz="1800" b="1" u="none" baseline="-18000" dirty="0">
                <a:latin typeface="宋体" pitchFamily="2" charset="-122"/>
              </a:rPr>
              <a:t>程序</a:t>
            </a:r>
            <a:r>
              <a:rPr lang="zh-CN" altLang="en-US" sz="1800" b="1" u="none" dirty="0">
                <a:latin typeface="宋体" pitchFamily="2" charset="-122"/>
              </a:rPr>
              <a:t>，程序按程序</a:t>
            </a:r>
            <a:r>
              <a:rPr lang="en-US" altLang="zh-CN" sz="1800" b="1" u="none" dirty="0">
                <a:latin typeface="宋体" pitchFamily="2" charset="-122"/>
              </a:rPr>
              <a:t>MEM</a:t>
            </a:r>
            <a:r>
              <a:rPr lang="zh-CN" altLang="en-US" sz="1800" b="1" u="none" dirty="0">
                <a:latin typeface="宋体" pitchFamily="2" charset="-122"/>
              </a:rPr>
              <a:t>顺序执行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硬件完成</a:t>
            </a:r>
            <a:r>
              <a:rPr lang="zh-CN" altLang="en-US" b="1" dirty="0">
                <a:latin typeface="宋体" pitchFamily="2" charset="-122"/>
              </a:rPr>
              <a:t>地址变换</a:t>
            </a:r>
            <a:r>
              <a:rPr lang="zh-CN" altLang="en-US" b="1" u="none" dirty="0">
                <a:latin typeface="宋体" pitchFamily="2" charset="-122"/>
              </a:rPr>
              <a:t>，软件完成</a:t>
            </a:r>
            <a:r>
              <a:rPr lang="zh-CN" altLang="en-US" b="1" dirty="0">
                <a:latin typeface="宋体" pitchFamily="2" charset="-122"/>
              </a:rPr>
              <a:t>层间管理</a:t>
            </a:r>
            <a:r>
              <a:rPr lang="en-US" altLang="zh-CN" sz="2000" b="1" dirty="0">
                <a:latin typeface="宋体" pitchFamily="2" charset="-122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                            </a:t>
            </a:r>
            <a:r>
              <a:rPr lang="zh-CN" altLang="en-US" sz="1800" u="none" dirty="0">
                <a:latin typeface="宋体" pitchFamily="2" charset="-122"/>
              </a:rPr>
              <a:t>├</a:t>
            </a:r>
            <a:r>
              <a:rPr lang="zh-CN" altLang="en-US" sz="1800" b="1" u="none" dirty="0">
                <a:latin typeface="宋体" pitchFamily="2" charset="-122"/>
              </a:rPr>
              <a:t>→早期：程序员</a:t>
            </a:r>
            <a:endParaRPr lang="en-US" altLang="zh-CN" sz="1800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                        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→现在：</a:t>
            </a:r>
            <a:r>
              <a:rPr lang="en-US" altLang="zh-CN" sz="1800" b="1" u="none" dirty="0">
                <a:latin typeface="宋体" pitchFamily="2" charset="-122"/>
              </a:rPr>
              <a:t>OS</a:t>
            </a:r>
          </a:p>
        </p:txBody>
      </p:sp>
      <p:sp>
        <p:nvSpPr>
          <p:cNvPr id="431346" name="Text Box 242"/>
          <p:cNvSpPr txBox="1">
            <a:spLocks noChangeArrowheads="1"/>
          </p:cNvSpPr>
          <p:nvPr/>
        </p:nvSpPr>
        <p:spPr bwMode="auto">
          <a:xfrm>
            <a:off x="179388" y="404664"/>
            <a:ext cx="65528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*常见的层次结构：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以主存为中心</a:t>
            </a:r>
            <a:r>
              <a:rPr lang="zh-CN" altLang="en-US" b="1" u="none" dirty="0">
                <a:latin typeface="宋体" pitchFamily="2" charset="-122"/>
              </a:rPr>
              <a:t>，常为</a:t>
            </a:r>
            <a:r>
              <a:rPr lang="en-US" altLang="zh-CN" b="1" u="none" dirty="0">
                <a:latin typeface="宋体" pitchFamily="2" charset="-122"/>
              </a:rPr>
              <a:t>Cache-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en-US" altLang="zh-CN" b="1" u="none" dirty="0">
                <a:latin typeface="宋体" pitchFamily="2" charset="-122"/>
              </a:rPr>
              <a:t>-</a:t>
            </a:r>
            <a:r>
              <a:rPr lang="zh-CN" altLang="en-US" b="1" u="none" dirty="0">
                <a:latin typeface="宋体" pitchFamily="2" charset="-122"/>
              </a:rPr>
              <a:t>辅存</a:t>
            </a:r>
          </a:p>
        </p:txBody>
      </p:sp>
      <p:grpSp>
        <p:nvGrpSpPr>
          <p:cNvPr id="431347" name="Group 243"/>
          <p:cNvGrpSpPr>
            <a:grpSpLocks/>
          </p:cNvGrpSpPr>
          <p:nvPr/>
        </p:nvGrpSpPr>
        <p:grpSpPr bwMode="auto">
          <a:xfrm>
            <a:off x="6660232" y="548283"/>
            <a:ext cx="1511300" cy="1152525"/>
            <a:chOff x="4513" y="210"/>
            <a:chExt cx="952" cy="726"/>
          </a:xfrm>
        </p:grpSpPr>
        <p:sp>
          <p:nvSpPr>
            <p:cNvPr id="431348" name="Rectangle 244"/>
            <p:cNvSpPr>
              <a:spLocks noChangeArrowheads="1"/>
            </p:cNvSpPr>
            <p:nvPr/>
          </p:nvSpPr>
          <p:spPr bwMode="auto">
            <a:xfrm>
              <a:off x="4513" y="210"/>
              <a:ext cx="952" cy="362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49" name="Text Box 245"/>
            <p:cNvSpPr txBox="1">
              <a:spLocks noChangeArrowheads="1"/>
            </p:cNvSpPr>
            <p:nvPr/>
          </p:nvSpPr>
          <p:spPr bwMode="auto">
            <a:xfrm>
              <a:off x="4695" y="210"/>
              <a:ext cx="544" cy="22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31350" name="Rectangle 246"/>
            <p:cNvSpPr>
              <a:spLocks noChangeArrowheads="1"/>
            </p:cNvSpPr>
            <p:nvPr/>
          </p:nvSpPr>
          <p:spPr bwMode="auto">
            <a:xfrm>
              <a:off x="4513" y="574"/>
              <a:ext cx="952" cy="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51" name="Text Box 247"/>
            <p:cNvSpPr txBox="1">
              <a:spLocks noChangeArrowheads="1"/>
            </p:cNvSpPr>
            <p:nvPr/>
          </p:nvSpPr>
          <p:spPr bwMode="auto">
            <a:xfrm>
              <a:off x="4514" y="663"/>
              <a:ext cx="951" cy="22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31352" name="Text Box 248"/>
            <p:cNvSpPr txBox="1">
              <a:spLocks noChangeArrowheads="1"/>
            </p:cNvSpPr>
            <p:nvPr/>
          </p:nvSpPr>
          <p:spPr bwMode="auto">
            <a:xfrm>
              <a:off x="4604" y="436"/>
              <a:ext cx="770" cy="22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41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338"/>
          <p:cNvSpPr>
            <a:spLocks/>
          </p:cNvSpPr>
          <p:nvPr/>
        </p:nvSpPr>
        <p:spPr bwMode="auto">
          <a:xfrm>
            <a:off x="4355972" y="3463999"/>
            <a:ext cx="935906" cy="253033"/>
          </a:xfrm>
          <a:prstGeom prst="borderCallout2">
            <a:avLst>
              <a:gd name="adj1" fmla="val 53805"/>
              <a:gd name="adj2" fmla="val -31"/>
              <a:gd name="adj3" fmla="val 53121"/>
              <a:gd name="adj4" fmla="val -10249"/>
              <a:gd name="adj5" fmla="val -124971"/>
              <a:gd name="adj6" fmla="val -2284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med" len="sm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>
                <a:solidFill>
                  <a:srgbClr val="0070C0"/>
                </a:solidFill>
                <a:latin typeface="宋体" pitchFamily="2" charset="-122"/>
              </a:rPr>
              <a:t>地址变换</a:t>
            </a:r>
            <a:endParaRPr lang="en-US" altLang="zh-CN" sz="1600" b="1" u="none" dirty="0">
              <a:solidFill>
                <a:srgbClr val="0070C0"/>
              </a:solidFill>
              <a:latin typeface="宋体" pitchFamily="2" charset="-122"/>
            </a:endParaRPr>
          </a:p>
        </p:txBody>
      </p:sp>
      <p:sp>
        <p:nvSpPr>
          <p:cNvPr id="44" name="AutoShape 338"/>
          <p:cNvSpPr>
            <a:spLocks/>
          </p:cNvSpPr>
          <p:nvPr/>
        </p:nvSpPr>
        <p:spPr bwMode="auto">
          <a:xfrm>
            <a:off x="1187624" y="6238030"/>
            <a:ext cx="2068406" cy="287314"/>
          </a:xfrm>
          <a:prstGeom prst="borderCallout2">
            <a:avLst>
              <a:gd name="adj1" fmla="val 49321"/>
              <a:gd name="adj2" fmla="val 100267"/>
              <a:gd name="adj3" fmla="val 50827"/>
              <a:gd name="adj4" fmla="val 107593"/>
              <a:gd name="adj5" fmla="val -89799"/>
              <a:gd name="adj6" fmla="val 114333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med" len="sm"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800" b="1" u="none" dirty="0">
                <a:latin typeface="宋体" pitchFamily="2" charset="-122"/>
              </a:rPr>
              <a:t>按程序</a:t>
            </a:r>
            <a:r>
              <a:rPr lang="en-US" altLang="zh-CN" sz="1800" b="1" u="none" dirty="0">
                <a:latin typeface="宋体" pitchFamily="2" charset="-122"/>
              </a:rPr>
              <a:t>MEM</a:t>
            </a:r>
            <a:r>
              <a:rPr lang="zh-CN" altLang="en-US" sz="1800" b="1" u="none" dirty="0">
                <a:latin typeface="宋体" pitchFamily="2" charset="-122"/>
              </a:rPr>
              <a:t>顺序执行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45" name="AutoShape 338"/>
          <p:cNvSpPr>
            <a:spLocks/>
          </p:cNvSpPr>
          <p:nvPr/>
        </p:nvSpPr>
        <p:spPr bwMode="auto">
          <a:xfrm>
            <a:off x="5580108" y="3463999"/>
            <a:ext cx="935161" cy="253033"/>
          </a:xfrm>
          <a:prstGeom prst="borderCallout2">
            <a:avLst>
              <a:gd name="adj1" fmla="val 53805"/>
              <a:gd name="adj2" fmla="val -31"/>
              <a:gd name="adj3" fmla="val 53121"/>
              <a:gd name="adj4" fmla="val -9249"/>
              <a:gd name="adj5" fmla="val -127421"/>
              <a:gd name="adj6" fmla="val -2304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med" len="sm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>
                <a:solidFill>
                  <a:srgbClr val="0070C0"/>
                </a:solidFill>
                <a:latin typeface="宋体" pitchFamily="2" charset="-122"/>
              </a:rPr>
              <a:t>层间管理</a:t>
            </a:r>
            <a:endParaRPr lang="en-US" altLang="zh-CN" sz="1600" b="1" u="none" dirty="0">
              <a:solidFill>
                <a:srgbClr val="0070C0"/>
              </a:solidFill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79712" y="5258666"/>
            <a:ext cx="4608512" cy="978646"/>
            <a:chOff x="1979712" y="5258666"/>
            <a:chExt cx="4608512" cy="978646"/>
          </a:xfrm>
        </p:grpSpPr>
        <p:sp>
          <p:nvSpPr>
            <p:cNvPr id="431325" name="Text Box 221"/>
            <p:cNvSpPr txBox="1">
              <a:spLocks noChangeArrowheads="1"/>
            </p:cNvSpPr>
            <p:nvPr/>
          </p:nvSpPr>
          <p:spPr bwMode="auto">
            <a:xfrm>
              <a:off x="1979712" y="5805511"/>
              <a:ext cx="739775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31326" name="Rectangle 222"/>
            <p:cNvSpPr>
              <a:spLocks noChangeArrowheads="1"/>
            </p:cNvSpPr>
            <p:nvPr/>
          </p:nvSpPr>
          <p:spPr bwMode="auto">
            <a:xfrm>
              <a:off x="4067274" y="5258666"/>
              <a:ext cx="2520950" cy="9786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27" name="Text Box 223"/>
            <p:cNvSpPr txBox="1">
              <a:spLocks noChangeArrowheads="1"/>
            </p:cNvSpPr>
            <p:nvPr/>
          </p:nvSpPr>
          <p:spPr bwMode="auto">
            <a:xfrm>
              <a:off x="4283174" y="5805511"/>
              <a:ext cx="792163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31328" name="Text Box 224"/>
            <p:cNvSpPr txBox="1">
              <a:spLocks noChangeArrowheads="1"/>
            </p:cNvSpPr>
            <p:nvPr/>
          </p:nvSpPr>
          <p:spPr bwMode="auto">
            <a:xfrm>
              <a:off x="5632549" y="5805511"/>
              <a:ext cx="811213" cy="36036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31329" name="Text Box 225"/>
            <p:cNvSpPr txBox="1">
              <a:spLocks noChangeArrowheads="1"/>
            </p:cNvSpPr>
            <p:nvPr/>
          </p:nvSpPr>
          <p:spPr bwMode="auto">
            <a:xfrm>
              <a:off x="4718146" y="5329334"/>
              <a:ext cx="1366838" cy="259508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C00000"/>
                  </a:solidFill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431330" name="Line 226"/>
            <p:cNvSpPr>
              <a:spLocks noChangeShapeType="1"/>
            </p:cNvSpPr>
            <p:nvPr/>
          </p:nvSpPr>
          <p:spPr bwMode="auto">
            <a:xfrm>
              <a:off x="5075336" y="5949974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1" name="Line 227"/>
            <p:cNvSpPr>
              <a:spLocks noChangeShapeType="1"/>
            </p:cNvSpPr>
            <p:nvPr/>
          </p:nvSpPr>
          <p:spPr bwMode="auto">
            <a:xfrm flipH="1">
              <a:off x="4714973" y="5588842"/>
              <a:ext cx="217759" cy="2166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2" name="Line 228"/>
            <p:cNvSpPr>
              <a:spLocks noChangeShapeType="1"/>
            </p:cNvSpPr>
            <p:nvPr/>
          </p:nvSpPr>
          <p:spPr bwMode="auto">
            <a:xfrm>
              <a:off x="5831780" y="5588842"/>
              <a:ext cx="180182" cy="2166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3" name="Line 229"/>
            <p:cNvSpPr>
              <a:spLocks noChangeShapeType="1"/>
            </p:cNvSpPr>
            <p:nvPr/>
          </p:nvSpPr>
          <p:spPr bwMode="auto">
            <a:xfrm>
              <a:off x="2719487" y="5949973"/>
              <a:ext cx="156368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4" name="AutoShape 230"/>
            <p:cNvSpPr>
              <a:spLocks/>
            </p:cNvSpPr>
            <p:nvPr/>
          </p:nvSpPr>
          <p:spPr bwMode="auto">
            <a:xfrm>
              <a:off x="4067274" y="5258666"/>
              <a:ext cx="73025" cy="978646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5" name="AutoShape 231"/>
            <p:cNvSpPr>
              <a:spLocks/>
            </p:cNvSpPr>
            <p:nvPr/>
          </p:nvSpPr>
          <p:spPr bwMode="auto">
            <a:xfrm>
              <a:off x="6516786" y="5258666"/>
              <a:ext cx="71438" cy="978646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32"/>
            <p:cNvSpPr txBox="1">
              <a:spLocks noChangeArrowheads="1"/>
            </p:cNvSpPr>
            <p:nvPr/>
          </p:nvSpPr>
          <p:spPr bwMode="auto">
            <a:xfrm>
              <a:off x="2924274" y="5635774"/>
              <a:ext cx="1002012" cy="3135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/>
                <a:t>程序地址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1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1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1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31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77" grpId="0"/>
      <p:bldP spid="42" grpId="0" animBg="1"/>
      <p:bldP spid="44" grpId="0" animBg="1"/>
      <p:bldP spid="4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496" name="Group 208"/>
          <p:cNvGrpSpPr>
            <a:grpSpLocks/>
          </p:cNvGrpSpPr>
          <p:nvPr/>
        </p:nvGrpSpPr>
        <p:grpSpPr bwMode="auto">
          <a:xfrm>
            <a:off x="4860033" y="836759"/>
            <a:ext cx="4176714" cy="981077"/>
            <a:chOff x="3152" y="436"/>
            <a:chExt cx="2631" cy="618"/>
          </a:xfrm>
        </p:grpSpPr>
        <p:sp>
          <p:nvSpPr>
            <p:cNvPr id="524449" name="Text Box 161"/>
            <p:cNvSpPr txBox="1">
              <a:spLocks noChangeArrowheads="1"/>
            </p:cNvSpPr>
            <p:nvPr/>
          </p:nvSpPr>
          <p:spPr bwMode="auto">
            <a:xfrm>
              <a:off x="4649" y="827"/>
              <a:ext cx="1134" cy="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称为</a:t>
              </a:r>
              <a:r>
                <a:rPr lang="en-US" altLang="zh-CN" sz="2000" b="1" u="none" dirty="0">
                  <a:solidFill>
                    <a:srgbClr val="FF3399"/>
                  </a:solidFill>
                  <a:latin typeface="宋体" pitchFamily="2" charset="-122"/>
                </a:rPr>
                <a:t>n</a:t>
              </a:r>
              <a:r>
                <a:rPr lang="zh-CN" altLang="en-US" sz="2000" b="1" u="none" dirty="0">
                  <a:solidFill>
                    <a:srgbClr val="FF3399"/>
                  </a:solidFill>
                  <a:latin typeface="宋体" pitchFamily="2" charset="-122"/>
                </a:rPr>
                <a:t>路组相联</a:t>
              </a:r>
            </a:p>
          </p:txBody>
        </p:sp>
        <p:sp>
          <p:nvSpPr>
            <p:cNvPr id="524493" name="Rectangle 205"/>
            <p:cNvSpPr>
              <a:spLocks noChangeArrowheads="1"/>
            </p:cNvSpPr>
            <p:nvPr/>
          </p:nvSpPr>
          <p:spPr bwMode="auto">
            <a:xfrm>
              <a:off x="3152" y="436"/>
              <a:ext cx="1297" cy="273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495" name="Line 207"/>
            <p:cNvSpPr>
              <a:spLocks noChangeShapeType="1"/>
            </p:cNvSpPr>
            <p:nvPr/>
          </p:nvSpPr>
          <p:spPr bwMode="auto">
            <a:xfrm>
              <a:off x="4449" y="708"/>
              <a:ext cx="200" cy="11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91680" y="1340768"/>
            <a:ext cx="3312368" cy="1008112"/>
            <a:chOff x="1691680" y="1340768"/>
            <a:chExt cx="3312368" cy="1008112"/>
          </a:xfrm>
        </p:grpSpPr>
        <p:sp>
          <p:nvSpPr>
            <p:cNvPr id="90" name="Text Box 270"/>
            <p:cNvSpPr txBox="1">
              <a:spLocks noChangeArrowheads="1"/>
            </p:cNvSpPr>
            <p:nvPr/>
          </p:nvSpPr>
          <p:spPr bwMode="auto">
            <a:xfrm>
              <a:off x="1691680" y="1340768"/>
              <a:ext cx="1983567" cy="39608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202" name="Text Box 270"/>
            <p:cNvSpPr txBox="1">
              <a:spLocks noChangeArrowheads="1"/>
            </p:cNvSpPr>
            <p:nvPr/>
          </p:nvSpPr>
          <p:spPr bwMode="auto">
            <a:xfrm>
              <a:off x="3203848" y="1952799"/>
              <a:ext cx="1800200" cy="39608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候选行数＝</a:t>
              </a:r>
              <a:r>
                <a:rPr lang="en-US" altLang="zh-CN" sz="2000" b="1" u="none" dirty="0">
                  <a:latin typeface="宋体" pitchFamily="2" charset="-122"/>
                </a:rPr>
                <a:t>n</a:t>
              </a:r>
              <a:r>
                <a:rPr lang="zh-CN" altLang="en-US" sz="2000" b="1" u="none" dirty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59" name="Text Box 270"/>
          <p:cNvSpPr txBox="1">
            <a:spLocks noChangeArrowheads="1"/>
          </p:cNvSpPr>
          <p:nvPr/>
        </p:nvSpPr>
        <p:spPr bwMode="auto">
          <a:xfrm>
            <a:off x="5292079" y="1340768"/>
            <a:ext cx="1188000" cy="396081"/>
          </a:xfrm>
          <a:prstGeom prst="rect">
            <a:avLst/>
          </a:prstGeom>
          <a:solidFill>
            <a:srgbClr val="FFCCFF"/>
          </a:solidFill>
          <a:ln w="952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54000" bIns="10800"/>
          <a:lstStyle/>
          <a:p>
            <a:pPr>
              <a:lnSpc>
                <a:spcPct val="125000"/>
              </a:lnSpc>
            </a:pP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3B2C-2EF7-4B73-B5C2-9BF7701487A1}" type="slidenum">
              <a:rPr lang="en-US" altLang="zh-CN"/>
              <a:pPr/>
              <a:t>70</a:t>
            </a:fld>
            <a:endParaRPr lang="en-US" altLang="zh-CN" dirty="0"/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179388" y="329714"/>
            <a:ext cx="8785225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、组相联映射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Set</a:t>
            </a:r>
            <a:r>
              <a:rPr lang="en-US" altLang="zh-CN" sz="2000" u="none" dirty="0">
                <a:latin typeface="+mn-ea"/>
                <a:ea typeface="+mn-ea"/>
              </a:rPr>
              <a:t> </a:t>
            </a:r>
            <a:r>
              <a:rPr lang="en-US" altLang="zh-CN" u="none" dirty="0"/>
              <a:t>associate</a:t>
            </a:r>
            <a:r>
              <a:rPr lang="en-US" altLang="zh-CN" sz="2000" u="none" dirty="0">
                <a:latin typeface="+mn-ea"/>
                <a:ea typeface="+mn-ea"/>
              </a:rPr>
              <a:t> </a:t>
            </a:r>
            <a:r>
              <a:rPr lang="en-US" altLang="zh-CN" u="none" dirty="0"/>
              <a:t>mapping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映射规则：</a:t>
            </a:r>
            <a:r>
              <a:rPr lang="zh-CN" altLang="en-US" b="1" u="none" dirty="0">
                <a:latin typeface="宋体" pitchFamily="2" charset="-122"/>
              </a:rPr>
              <a:t>将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的行分组，每个组有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个行；主存块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可放到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某个</a:t>
            </a:r>
            <a:r>
              <a:rPr lang="zh-CN" altLang="en-US" b="1" u="none" dirty="0">
                <a:latin typeface="宋体" pitchFamily="2" charset="-122"/>
              </a:rPr>
              <a:t>组</a:t>
            </a:r>
            <a:r>
              <a:rPr lang="en-US" altLang="zh-CN" b="1" u="none" dirty="0">
                <a:latin typeface="宋体" pitchFamily="2" charset="-122"/>
              </a:rPr>
              <a:t>j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任意</a:t>
            </a:r>
            <a:r>
              <a:rPr lang="zh-CN" altLang="en-US" b="1" u="none" dirty="0">
                <a:latin typeface="宋体" pitchFamily="2" charset="-122"/>
              </a:rPr>
              <a:t>行中，</a:t>
            </a:r>
            <a:r>
              <a:rPr lang="en-US" altLang="zh-CN" b="1" u="none" dirty="0">
                <a:latin typeface="宋体" pitchFamily="2" charset="-122"/>
              </a:rPr>
              <a:t>j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en-US" altLang="zh-CN" b="1" u="none" dirty="0">
                <a:latin typeface="宋体" pitchFamily="2" charset="-122"/>
              </a:rPr>
              <a:t> mod G/n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4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行标记选定：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索引＝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标记＝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21891" y="2347912"/>
            <a:ext cx="3242197" cy="2161208"/>
            <a:chOff x="2121891" y="2347912"/>
            <a:chExt cx="3242197" cy="2161208"/>
          </a:xfrm>
        </p:grpSpPr>
        <p:sp>
          <p:nvSpPr>
            <p:cNvPr id="101" name="Rectangle 183" descr="宽下对角线"/>
            <p:cNvSpPr>
              <a:spLocks noChangeArrowheads="1"/>
            </p:cNvSpPr>
            <p:nvPr/>
          </p:nvSpPr>
          <p:spPr bwMode="auto">
            <a:xfrm>
              <a:off x="4283223" y="3788965"/>
              <a:ext cx="1079500" cy="713432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8" name="Rectangle 183" descr="宽下对角线"/>
            <p:cNvSpPr>
              <a:spLocks noChangeArrowheads="1"/>
            </p:cNvSpPr>
            <p:nvPr/>
          </p:nvSpPr>
          <p:spPr bwMode="auto">
            <a:xfrm>
              <a:off x="4283223" y="2643485"/>
              <a:ext cx="1079500" cy="713432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9" name="AutoShape 185"/>
            <p:cNvSpPr>
              <a:spLocks/>
            </p:cNvSpPr>
            <p:nvPr/>
          </p:nvSpPr>
          <p:spPr bwMode="auto">
            <a:xfrm>
              <a:off x="2987651" y="2710185"/>
              <a:ext cx="72974" cy="574724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0" name="Text Box 186"/>
            <p:cNvSpPr txBox="1">
              <a:spLocks noChangeArrowheads="1"/>
            </p:cNvSpPr>
            <p:nvPr/>
          </p:nvSpPr>
          <p:spPr bwMode="auto">
            <a:xfrm>
              <a:off x="2555279" y="2844030"/>
              <a:ext cx="431800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pPr algn="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111" name="Text Box 188"/>
            <p:cNvSpPr txBox="1">
              <a:spLocks noChangeArrowheads="1"/>
            </p:cNvSpPr>
            <p:nvPr/>
          </p:nvSpPr>
          <p:spPr bwMode="auto">
            <a:xfrm>
              <a:off x="2121891" y="3996158"/>
              <a:ext cx="865188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pPr algn="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G/n-1</a:t>
              </a:r>
            </a:p>
          </p:txBody>
        </p:sp>
        <p:sp>
          <p:nvSpPr>
            <p:cNvPr id="112" name="Rectangle 189"/>
            <p:cNvSpPr>
              <a:spLocks noChangeArrowheads="1"/>
            </p:cNvSpPr>
            <p:nvPr/>
          </p:nvSpPr>
          <p:spPr bwMode="auto">
            <a:xfrm>
              <a:off x="3706738" y="2637160"/>
              <a:ext cx="576263" cy="18716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190"/>
            <p:cNvSpPr txBox="1">
              <a:spLocks noChangeArrowheads="1"/>
            </p:cNvSpPr>
            <p:nvPr/>
          </p:nvSpPr>
          <p:spPr bwMode="auto">
            <a:xfrm>
              <a:off x="3707904" y="2637160"/>
              <a:ext cx="1655763" cy="187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 标记  数据块</a:t>
              </a:r>
            </a:p>
          </p:txBody>
        </p:sp>
        <p:sp>
          <p:nvSpPr>
            <p:cNvPr id="114" name="Line 191"/>
            <p:cNvSpPr>
              <a:spLocks noChangeShapeType="1"/>
            </p:cNvSpPr>
            <p:nvPr/>
          </p:nvSpPr>
          <p:spPr bwMode="auto">
            <a:xfrm>
              <a:off x="3708325" y="2871911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2"/>
            <p:cNvSpPr>
              <a:spLocks noChangeShapeType="1"/>
            </p:cNvSpPr>
            <p:nvPr/>
          </p:nvSpPr>
          <p:spPr bwMode="auto">
            <a:xfrm>
              <a:off x="3708325" y="3128193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3"/>
            <p:cNvSpPr>
              <a:spLocks noChangeShapeType="1"/>
            </p:cNvSpPr>
            <p:nvPr/>
          </p:nvSpPr>
          <p:spPr bwMode="auto">
            <a:xfrm>
              <a:off x="3708325" y="3356917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94"/>
            <p:cNvSpPr txBox="1">
              <a:spLocks noChangeArrowheads="1"/>
            </p:cNvSpPr>
            <p:nvPr/>
          </p:nvSpPr>
          <p:spPr bwMode="auto">
            <a:xfrm>
              <a:off x="3924225" y="2347912"/>
              <a:ext cx="12969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Cache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18" name="Line 195"/>
            <p:cNvSpPr>
              <a:spLocks noChangeShapeType="1"/>
            </p:cNvSpPr>
            <p:nvPr/>
          </p:nvSpPr>
          <p:spPr bwMode="auto">
            <a:xfrm>
              <a:off x="3708325" y="3788965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96"/>
            <p:cNvSpPr txBox="1">
              <a:spLocks noChangeArrowheads="1"/>
            </p:cNvSpPr>
            <p:nvPr/>
          </p:nvSpPr>
          <p:spPr bwMode="auto">
            <a:xfrm>
              <a:off x="3060625" y="3140893"/>
              <a:ext cx="647700" cy="2169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120" name="Text Box 197"/>
            <p:cNvSpPr txBox="1">
              <a:spLocks noChangeArrowheads="1"/>
            </p:cNvSpPr>
            <p:nvPr/>
          </p:nvSpPr>
          <p:spPr bwMode="auto">
            <a:xfrm>
              <a:off x="3060625" y="2637160"/>
              <a:ext cx="647700" cy="234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1" name="Line 198"/>
            <p:cNvSpPr>
              <a:spLocks noChangeShapeType="1"/>
            </p:cNvSpPr>
            <p:nvPr/>
          </p:nvSpPr>
          <p:spPr bwMode="auto">
            <a:xfrm>
              <a:off x="3708325" y="4024039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99"/>
            <p:cNvSpPr>
              <a:spLocks noChangeShapeType="1"/>
            </p:cNvSpPr>
            <p:nvPr/>
          </p:nvSpPr>
          <p:spPr bwMode="auto">
            <a:xfrm>
              <a:off x="3708325" y="4286671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202"/>
            <p:cNvSpPr txBox="1">
              <a:spLocks noChangeArrowheads="1"/>
            </p:cNvSpPr>
            <p:nvPr/>
          </p:nvSpPr>
          <p:spPr bwMode="auto">
            <a:xfrm>
              <a:off x="4645273" y="3428603"/>
              <a:ext cx="358775" cy="2888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4" name="AutoShape 185"/>
            <p:cNvSpPr>
              <a:spLocks/>
            </p:cNvSpPr>
            <p:nvPr/>
          </p:nvSpPr>
          <p:spPr bwMode="auto">
            <a:xfrm>
              <a:off x="2987079" y="3861345"/>
              <a:ext cx="72974" cy="574724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" name="Text Box 196"/>
            <p:cNvSpPr txBox="1">
              <a:spLocks noChangeArrowheads="1"/>
            </p:cNvSpPr>
            <p:nvPr/>
          </p:nvSpPr>
          <p:spPr bwMode="auto">
            <a:xfrm>
              <a:off x="3060053" y="4292053"/>
              <a:ext cx="647700" cy="2169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126" name="Text Box 197"/>
            <p:cNvSpPr txBox="1">
              <a:spLocks noChangeArrowheads="1"/>
            </p:cNvSpPr>
            <p:nvPr/>
          </p:nvSpPr>
          <p:spPr bwMode="auto">
            <a:xfrm>
              <a:off x="3060053" y="3788320"/>
              <a:ext cx="647700" cy="234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38" name="Line 99"/>
            <p:cNvSpPr>
              <a:spLocks noChangeShapeType="1"/>
            </p:cNvSpPr>
            <p:nvPr/>
          </p:nvSpPr>
          <p:spPr bwMode="auto">
            <a:xfrm>
              <a:off x="4283220" y="2643484"/>
              <a:ext cx="2" cy="1865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364088" y="1772542"/>
            <a:ext cx="3672408" cy="2736578"/>
            <a:chOff x="5364088" y="1772542"/>
            <a:chExt cx="3672408" cy="2736578"/>
          </a:xfrm>
        </p:grpSpPr>
        <p:sp>
          <p:nvSpPr>
            <p:cNvPr id="99" name="Text Box 168"/>
            <p:cNvSpPr txBox="1">
              <a:spLocks noChangeArrowheads="1"/>
            </p:cNvSpPr>
            <p:nvPr/>
          </p:nvSpPr>
          <p:spPr bwMode="auto">
            <a:xfrm>
              <a:off x="7633270" y="3932088"/>
              <a:ext cx="1403226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M/(G/n)-1</a:t>
              </a:r>
            </a:p>
          </p:txBody>
        </p:sp>
        <p:sp>
          <p:nvSpPr>
            <p:cNvPr id="102" name="Text Box 165"/>
            <p:cNvSpPr txBox="1">
              <a:spLocks noChangeArrowheads="1"/>
            </p:cNvSpPr>
            <p:nvPr/>
          </p:nvSpPr>
          <p:spPr bwMode="auto">
            <a:xfrm>
              <a:off x="7667128" y="2275904"/>
              <a:ext cx="649288" cy="275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3" name="AutoShape 166"/>
            <p:cNvSpPr>
              <a:spLocks/>
            </p:cNvSpPr>
            <p:nvPr/>
          </p:nvSpPr>
          <p:spPr bwMode="auto">
            <a:xfrm>
              <a:off x="7543378" y="2061790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167"/>
            <p:cNvSpPr txBox="1">
              <a:spLocks noChangeArrowheads="1"/>
            </p:cNvSpPr>
            <p:nvPr/>
          </p:nvSpPr>
          <p:spPr bwMode="auto">
            <a:xfrm>
              <a:off x="7667128" y="2995984"/>
              <a:ext cx="649288" cy="274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05" name="Text Box 170"/>
            <p:cNvSpPr txBox="1">
              <a:spLocks noChangeArrowheads="1"/>
            </p:cNvSpPr>
            <p:nvPr/>
          </p:nvSpPr>
          <p:spPr bwMode="auto">
            <a:xfrm>
              <a:off x="6589242" y="1772542"/>
              <a:ext cx="93406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06" name="Text Box 173"/>
            <p:cNvSpPr txBox="1">
              <a:spLocks noChangeArrowheads="1"/>
            </p:cNvSpPr>
            <p:nvPr/>
          </p:nvSpPr>
          <p:spPr bwMode="auto">
            <a:xfrm>
              <a:off x="6589242" y="3500041"/>
              <a:ext cx="934068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Times New Roman"/>
                </a:rPr>
                <a:t>…</a:t>
              </a:r>
              <a:endParaRPr lang="en-US" altLang="zh-CN" sz="1600" b="1" u="none">
                <a:latin typeface="宋体" pitchFamily="2" charset="-122"/>
              </a:endParaRPr>
            </a:p>
          </p:txBody>
        </p:sp>
        <p:sp>
          <p:nvSpPr>
            <p:cNvPr id="107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588224" y="2059880"/>
              <a:ext cx="935086" cy="721048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>
                  <a:latin typeface="宋体" pitchFamily="2" charset="-122"/>
                </a:rPr>
                <a:t> 块</a:t>
              </a:r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G/n</a:t>
              </a:r>
              <a:r>
                <a:rPr lang="en-US" altLang="zh-CN" sz="1600" b="1" u="none" dirty="0">
                  <a:latin typeface="宋体" pitchFamily="2" charset="-122"/>
                </a:rPr>
                <a:t>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28" name="Line 191"/>
            <p:cNvSpPr>
              <a:spLocks noChangeShapeType="1"/>
            </p:cNvSpPr>
            <p:nvPr/>
          </p:nvSpPr>
          <p:spPr bwMode="auto">
            <a:xfrm>
              <a:off x="6588969" y="229495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91"/>
            <p:cNvSpPr>
              <a:spLocks noChangeShapeType="1"/>
            </p:cNvSpPr>
            <p:nvPr/>
          </p:nvSpPr>
          <p:spPr bwMode="auto">
            <a:xfrm>
              <a:off x="6588224" y="255123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588224" y="2778992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>
                  <a:latin typeface="宋体" pitchFamily="2" charset="-122"/>
                </a:rPr>
                <a:t> 块</a:t>
              </a:r>
              <a:r>
                <a:rPr lang="en-US" altLang="zh-CN" sz="1600" b="1" u="none" dirty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1" name="Line 191"/>
            <p:cNvSpPr>
              <a:spLocks noChangeShapeType="1"/>
            </p:cNvSpPr>
            <p:nvPr/>
          </p:nvSpPr>
          <p:spPr bwMode="auto">
            <a:xfrm>
              <a:off x="6588969" y="301406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91"/>
            <p:cNvSpPr>
              <a:spLocks noChangeShapeType="1"/>
            </p:cNvSpPr>
            <p:nvPr/>
          </p:nvSpPr>
          <p:spPr bwMode="auto">
            <a:xfrm>
              <a:off x="6588224" y="3270348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588224" y="3788072"/>
              <a:ext cx="935086" cy="721048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>
                  <a:latin typeface="宋体" pitchFamily="2" charset="-122"/>
                </a:rPr>
                <a:t> 块</a:t>
              </a:r>
              <a:r>
                <a:rPr lang="en-US" altLang="zh-CN" sz="1600" b="1" u="none" dirty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4" name="Line 191"/>
            <p:cNvSpPr>
              <a:spLocks noChangeShapeType="1"/>
            </p:cNvSpPr>
            <p:nvPr/>
          </p:nvSpPr>
          <p:spPr bwMode="auto">
            <a:xfrm>
              <a:off x="6588969" y="402314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91"/>
            <p:cNvSpPr>
              <a:spLocks noChangeShapeType="1"/>
            </p:cNvSpPr>
            <p:nvPr/>
          </p:nvSpPr>
          <p:spPr bwMode="auto">
            <a:xfrm>
              <a:off x="6588224" y="4279428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AutoShape 166"/>
            <p:cNvSpPr>
              <a:spLocks/>
            </p:cNvSpPr>
            <p:nvPr/>
          </p:nvSpPr>
          <p:spPr bwMode="auto">
            <a:xfrm>
              <a:off x="7543378" y="2782838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AutoShape 166"/>
            <p:cNvSpPr>
              <a:spLocks/>
            </p:cNvSpPr>
            <p:nvPr/>
          </p:nvSpPr>
          <p:spPr bwMode="auto">
            <a:xfrm>
              <a:off x="7543378" y="3788072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AutoShape 95"/>
            <p:cNvSpPr>
              <a:spLocks/>
            </p:cNvSpPr>
            <p:nvPr/>
          </p:nvSpPr>
          <p:spPr bwMode="auto">
            <a:xfrm>
              <a:off x="5580112" y="2635896"/>
              <a:ext cx="73025" cy="576263"/>
            </a:xfrm>
            <a:prstGeom prst="rightBrace">
              <a:avLst>
                <a:gd name="adj1" fmla="val 42651"/>
                <a:gd name="adj2" fmla="val 45541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96"/>
            <p:cNvSpPr>
              <a:spLocks noChangeShapeType="1"/>
            </p:cNvSpPr>
            <p:nvPr/>
          </p:nvSpPr>
          <p:spPr bwMode="auto">
            <a:xfrm flipH="1">
              <a:off x="5664904" y="2132658"/>
              <a:ext cx="923269" cy="71931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97"/>
            <p:cNvSpPr>
              <a:spLocks noChangeShapeType="1"/>
            </p:cNvSpPr>
            <p:nvPr/>
          </p:nvSpPr>
          <p:spPr bwMode="auto">
            <a:xfrm flipH="1" flipV="1">
              <a:off x="5664904" y="2928193"/>
              <a:ext cx="923269" cy="93248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98"/>
            <p:cNvSpPr>
              <a:spLocks noChangeShapeType="1"/>
            </p:cNvSpPr>
            <p:nvPr/>
          </p:nvSpPr>
          <p:spPr bwMode="auto">
            <a:xfrm flipH="1">
              <a:off x="5664904" y="2852166"/>
              <a:ext cx="923270" cy="3534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99"/>
            <p:cNvSpPr>
              <a:spLocks noChangeShapeType="1"/>
            </p:cNvSpPr>
            <p:nvPr/>
          </p:nvSpPr>
          <p:spPr bwMode="auto">
            <a:xfrm flipH="1">
              <a:off x="5651101" y="2635896"/>
              <a:ext cx="938139" cy="13682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00"/>
            <p:cNvSpPr>
              <a:spLocks noChangeShapeType="1"/>
            </p:cNvSpPr>
            <p:nvPr/>
          </p:nvSpPr>
          <p:spPr bwMode="auto">
            <a:xfrm flipH="1" flipV="1">
              <a:off x="5653135" y="4074664"/>
              <a:ext cx="935039" cy="23170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01"/>
            <p:cNvSpPr>
              <a:spLocks noChangeShapeType="1"/>
            </p:cNvSpPr>
            <p:nvPr/>
          </p:nvSpPr>
          <p:spPr bwMode="auto">
            <a:xfrm flipH="1">
              <a:off x="5653136" y="3357165"/>
              <a:ext cx="935038" cy="6961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04"/>
            <p:cNvSpPr>
              <a:spLocks noChangeShapeType="1"/>
            </p:cNvSpPr>
            <p:nvPr/>
          </p:nvSpPr>
          <p:spPr bwMode="auto">
            <a:xfrm flipH="1" flipV="1">
              <a:off x="5364088" y="2682526"/>
              <a:ext cx="247238" cy="2049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05"/>
            <p:cNvSpPr>
              <a:spLocks noChangeShapeType="1"/>
            </p:cNvSpPr>
            <p:nvPr/>
          </p:nvSpPr>
          <p:spPr bwMode="auto">
            <a:xfrm flipH="1">
              <a:off x="5364088" y="2887515"/>
              <a:ext cx="247238" cy="31082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06"/>
            <p:cNvSpPr>
              <a:spLocks noChangeShapeType="1"/>
            </p:cNvSpPr>
            <p:nvPr/>
          </p:nvSpPr>
          <p:spPr bwMode="auto">
            <a:xfrm flipH="1">
              <a:off x="5364088" y="2887514"/>
              <a:ext cx="247238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04"/>
            <p:cNvSpPr>
              <a:spLocks noChangeShapeType="1"/>
            </p:cNvSpPr>
            <p:nvPr/>
          </p:nvSpPr>
          <p:spPr bwMode="auto">
            <a:xfrm flipH="1" flipV="1">
              <a:off x="5364088" y="3848321"/>
              <a:ext cx="247238" cy="2049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05"/>
            <p:cNvSpPr>
              <a:spLocks noChangeShapeType="1"/>
            </p:cNvSpPr>
            <p:nvPr/>
          </p:nvSpPr>
          <p:spPr bwMode="auto">
            <a:xfrm flipH="1">
              <a:off x="5364088" y="4053310"/>
              <a:ext cx="247238" cy="31082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06"/>
            <p:cNvSpPr>
              <a:spLocks noChangeShapeType="1"/>
            </p:cNvSpPr>
            <p:nvPr/>
          </p:nvSpPr>
          <p:spPr bwMode="auto">
            <a:xfrm flipH="1">
              <a:off x="5364088" y="4053309"/>
              <a:ext cx="247238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AutoShape 95"/>
            <p:cNvSpPr>
              <a:spLocks/>
            </p:cNvSpPr>
            <p:nvPr/>
          </p:nvSpPr>
          <p:spPr bwMode="auto">
            <a:xfrm>
              <a:off x="5580112" y="3788072"/>
              <a:ext cx="73025" cy="576263"/>
            </a:xfrm>
            <a:prstGeom prst="rightBrace">
              <a:avLst>
                <a:gd name="adj1" fmla="val 42651"/>
                <a:gd name="adj2" fmla="val 45541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" name="Text Box 24"/>
          <p:cNvSpPr txBox="1">
            <a:spLocks noChangeArrowheads="1"/>
          </p:cNvSpPr>
          <p:nvPr/>
        </p:nvSpPr>
        <p:spPr bwMode="auto">
          <a:xfrm>
            <a:off x="1956476" y="5146824"/>
            <a:ext cx="3047571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群内块号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u="none" dirty="0">
                <a:latin typeface="宋体" pitchFamily="2" charset="-122"/>
              </a:rPr>
              <a:t>(=log</a:t>
            </a:r>
            <a:r>
              <a:rPr lang="en-US" altLang="zh-CN" sz="1800" b="1" u="none" baseline="-22000" dirty="0">
                <a:latin typeface="宋体" pitchFamily="2" charset="-122"/>
              </a:rPr>
              <a:t>2</a:t>
            </a:r>
            <a:r>
              <a:rPr lang="en-US" altLang="zh-CN" sz="1800" b="1" u="none" dirty="0">
                <a:latin typeface="宋体" pitchFamily="2" charset="-122"/>
              </a:rPr>
              <a:t>[G/n]</a:t>
            </a:r>
            <a:r>
              <a:rPr lang="zh-CN" altLang="en-US" sz="1800" b="1" u="none" dirty="0">
                <a:latin typeface="宋体" pitchFamily="2" charset="-122"/>
              </a:rPr>
              <a:t>位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群号</a:t>
            </a:r>
            <a:r>
              <a:rPr lang="en-US" altLang="zh-CN" sz="1800" b="1" u="none" dirty="0">
                <a:latin typeface="宋体" pitchFamily="2" charset="-122"/>
              </a:rPr>
              <a:t>(=log</a:t>
            </a:r>
            <a:r>
              <a:rPr lang="en-US" altLang="zh-CN" sz="1800" b="1" u="none" baseline="-25000" dirty="0">
                <a:latin typeface="宋体" pitchFamily="2" charset="-122"/>
              </a:rPr>
              <a:t>2</a:t>
            </a:r>
            <a:r>
              <a:rPr lang="en-US" altLang="zh-CN" sz="1800" b="1" u="none" dirty="0">
                <a:latin typeface="宋体" pitchFamily="2" charset="-122"/>
              </a:rPr>
              <a:t>M-log</a:t>
            </a:r>
            <a:r>
              <a:rPr lang="en-US" altLang="zh-CN" sz="1800" b="1" u="none" baseline="-25000" dirty="0">
                <a:latin typeface="宋体" pitchFamily="2" charset="-122"/>
              </a:rPr>
              <a:t>2</a:t>
            </a:r>
            <a:r>
              <a:rPr lang="en-US" altLang="zh-CN" sz="1800" b="1" u="none" dirty="0">
                <a:latin typeface="宋体" pitchFamily="2" charset="-122"/>
              </a:rPr>
              <a:t>[G/n]</a:t>
            </a:r>
            <a:r>
              <a:rPr lang="zh-CN" altLang="en-US" sz="1800" b="1" u="none" dirty="0">
                <a:latin typeface="宋体" pitchFamily="2" charset="-122"/>
              </a:rPr>
              <a:t>位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92" name="线形标注 2 91"/>
          <p:cNvSpPr/>
          <p:nvPr/>
        </p:nvSpPr>
        <p:spPr bwMode="auto">
          <a:xfrm>
            <a:off x="251519" y="1916832"/>
            <a:ext cx="1944217" cy="576063"/>
          </a:xfrm>
          <a:prstGeom prst="borderCallout2">
            <a:avLst>
              <a:gd name="adj1" fmla="val 50198"/>
              <a:gd name="adj2" fmla="val 101426"/>
              <a:gd name="adj3" fmla="val 51270"/>
              <a:gd name="adj4" fmla="val 113618"/>
              <a:gd name="adj5" fmla="val -27882"/>
              <a:gd name="adj6" fmla="val 138495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ysDot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块</a:t>
            </a:r>
            <a:r>
              <a:rPr lang="en-US" altLang="zh-CN" sz="2000" u="none" dirty="0">
                <a:solidFill>
                  <a:srgbClr val="990099"/>
                </a:solidFill>
                <a:latin typeface="宋体" pitchFamily="2" charset="-122"/>
              </a:rPr>
              <a:t>―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→组</a:t>
            </a:r>
            <a:r>
              <a:rPr lang="en-US" altLang="zh-CN" sz="2000" u="none" dirty="0">
                <a:solidFill>
                  <a:srgbClr val="990099"/>
                </a:solidFill>
                <a:latin typeface="宋体" pitchFamily="2" charset="-122"/>
              </a:rPr>
              <a:t>―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→行</a:t>
            </a:r>
            <a:endParaRPr lang="en-US" altLang="zh-CN" sz="20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400" b="1" u="none" dirty="0">
                <a:latin typeface="宋体" pitchFamily="2" charset="-122"/>
              </a:rPr>
              <a:t>   (</a:t>
            </a:r>
            <a:r>
              <a:rPr lang="zh-CN" altLang="en-US" sz="1400" b="1" u="none" dirty="0">
                <a:latin typeface="宋体" pitchFamily="2" charset="-122"/>
              </a:rPr>
              <a:t>直接</a:t>
            </a:r>
            <a:r>
              <a:rPr lang="en-US" altLang="zh-CN" sz="1400" b="1" u="none" dirty="0">
                <a:latin typeface="宋体" pitchFamily="2" charset="-122"/>
              </a:rPr>
              <a:t>)  (</a:t>
            </a:r>
            <a:r>
              <a:rPr lang="zh-CN" altLang="en-US" sz="1400" b="1" u="none" dirty="0">
                <a:latin typeface="宋体" pitchFamily="2" charset="-122"/>
              </a:rPr>
              <a:t>全相联</a:t>
            </a:r>
            <a:r>
              <a:rPr lang="en-US" altLang="zh-CN" sz="1400" b="1" u="none" dirty="0">
                <a:latin typeface="宋体" pitchFamily="2" charset="-122"/>
              </a:rPr>
              <a:t>)</a:t>
            </a:r>
            <a:endParaRPr lang="zh-CN" altLang="en-US" sz="1400" dirty="0"/>
          </a:p>
        </p:txBody>
      </p:sp>
      <p:sp>
        <p:nvSpPr>
          <p:cNvPr id="93" name="线形标注 2 92"/>
          <p:cNvSpPr/>
          <p:nvPr/>
        </p:nvSpPr>
        <p:spPr bwMode="auto">
          <a:xfrm>
            <a:off x="7400117" y="6005346"/>
            <a:ext cx="1060315" cy="288000"/>
          </a:xfrm>
          <a:prstGeom prst="borderCallout2">
            <a:avLst>
              <a:gd name="adj1" fmla="val 48438"/>
              <a:gd name="adj2" fmla="val -418"/>
              <a:gd name="adj3" fmla="val 49961"/>
              <a:gd name="adj4" fmla="val -8688"/>
              <a:gd name="adj5" fmla="val -28211"/>
              <a:gd name="adj6" fmla="val -26552"/>
            </a:avLst>
          </a:prstGeom>
          <a:noFill/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CN" sz="1800" b="1" u="none" dirty="0">
                <a:latin typeface="宋体" pitchFamily="2" charset="-122"/>
              </a:rPr>
              <a:t>=</a:t>
            </a:r>
            <a:r>
              <a:rPr lang="en-US" altLang="zh-CN" sz="1800" b="1" u="none" dirty="0">
                <a:solidFill>
                  <a:srgbClr val="FF3399"/>
                </a:solidFill>
                <a:latin typeface="宋体" pitchFamily="2" charset="-122"/>
              </a:rPr>
              <a:t>log</a:t>
            </a:r>
            <a:r>
              <a:rPr lang="en-US" altLang="zh-CN" sz="1800" b="1" u="none" baseline="-22000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en-US" altLang="zh-CN" sz="1800" b="1" u="none" dirty="0">
                <a:solidFill>
                  <a:srgbClr val="FF3399"/>
                </a:solidFill>
                <a:latin typeface="宋体" pitchFamily="2" charset="-122"/>
              </a:rPr>
              <a:t>n</a:t>
            </a:r>
            <a:r>
              <a:rPr lang="zh-CN" altLang="en-US" sz="1800" b="1" u="none" dirty="0">
                <a:latin typeface="宋体" pitchFamily="2" charset="-122"/>
              </a:rPr>
              <a:t>位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067745" y="4723358"/>
            <a:ext cx="4752727" cy="1161926"/>
            <a:chOff x="3995737" y="4642321"/>
            <a:chExt cx="4752727" cy="1161926"/>
          </a:xfrm>
        </p:grpSpPr>
        <p:sp>
          <p:nvSpPr>
            <p:cNvPr id="96" name="Text Box 117"/>
            <p:cNvSpPr txBox="1">
              <a:spLocks noChangeArrowheads="1"/>
            </p:cNvSpPr>
            <p:nvPr/>
          </p:nvSpPr>
          <p:spPr bwMode="auto">
            <a:xfrm>
              <a:off x="7595939" y="5516909"/>
              <a:ext cx="1152525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98" name="Text Box 118"/>
            <p:cNvSpPr txBox="1">
              <a:spLocks noChangeArrowheads="1"/>
            </p:cNvSpPr>
            <p:nvPr/>
          </p:nvSpPr>
          <p:spPr bwMode="auto">
            <a:xfrm>
              <a:off x="6446589" y="5516909"/>
              <a:ext cx="1150938" cy="28733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组内行号</a:t>
              </a:r>
              <a:r>
                <a:rPr lang="en-US" altLang="zh-CN" sz="1800" b="1" u="none" dirty="0">
                  <a:latin typeface="宋体" pitchFamily="2" charset="-122"/>
                </a:rPr>
                <a:t>s</a:t>
              </a:r>
            </a:p>
          </p:txBody>
        </p:sp>
        <p:sp>
          <p:nvSpPr>
            <p:cNvPr id="100" name="Text Box 122"/>
            <p:cNvSpPr txBox="1">
              <a:spLocks noChangeArrowheads="1"/>
            </p:cNvSpPr>
            <p:nvPr/>
          </p:nvSpPr>
          <p:spPr bwMode="auto">
            <a:xfrm>
              <a:off x="5148014" y="5516909"/>
              <a:ext cx="129698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   组号</a:t>
              </a:r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</p:txBody>
        </p:sp>
        <p:sp>
          <p:nvSpPr>
            <p:cNvPr id="127" name="Text Box 119"/>
            <p:cNvSpPr txBox="1">
              <a:spLocks noChangeArrowheads="1"/>
            </p:cNvSpPr>
            <p:nvPr/>
          </p:nvSpPr>
          <p:spPr bwMode="auto">
            <a:xfrm>
              <a:off x="3996556" y="5516909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55" name="Text Box 113"/>
            <p:cNvSpPr txBox="1">
              <a:spLocks noChangeArrowheads="1"/>
            </p:cNvSpPr>
            <p:nvPr/>
          </p:nvSpPr>
          <p:spPr bwMode="auto">
            <a:xfrm>
              <a:off x="7595939" y="4644107"/>
              <a:ext cx="1152525" cy="5683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56" name="Text Box 114"/>
            <p:cNvSpPr txBox="1">
              <a:spLocks noChangeArrowheads="1"/>
            </p:cNvSpPr>
            <p:nvPr/>
          </p:nvSpPr>
          <p:spPr bwMode="auto">
            <a:xfrm>
              <a:off x="3995737" y="4642321"/>
              <a:ext cx="576263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57" name="Text Box 115"/>
            <p:cNvSpPr txBox="1">
              <a:spLocks noChangeArrowheads="1"/>
            </p:cNvSpPr>
            <p:nvPr/>
          </p:nvSpPr>
          <p:spPr bwMode="auto">
            <a:xfrm>
              <a:off x="6300539" y="4933032"/>
              <a:ext cx="1295400" cy="2794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群内块号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158" name="Text Box 116"/>
            <p:cNvSpPr txBox="1">
              <a:spLocks noChangeArrowheads="1"/>
            </p:cNvSpPr>
            <p:nvPr/>
          </p:nvSpPr>
          <p:spPr bwMode="auto">
            <a:xfrm>
              <a:off x="4571751" y="4933032"/>
              <a:ext cx="1728788" cy="2794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  <p:sp>
          <p:nvSpPr>
            <p:cNvPr id="162" name="Line 120"/>
            <p:cNvSpPr>
              <a:spLocks noChangeShapeType="1"/>
            </p:cNvSpPr>
            <p:nvPr/>
          </p:nvSpPr>
          <p:spPr bwMode="auto">
            <a:xfrm>
              <a:off x="8173789" y="5212432"/>
              <a:ext cx="1588" cy="3048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Text Box 229"/>
            <p:cNvSpPr txBox="1">
              <a:spLocks noChangeArrowheads="1"/>
            </p:cNvSpPr>
            <p:nvPr/>
          </p:nvSpPr>
          <p:spPr bwMode="auto">
            <a:xfrm>
              <a:off x="4573265" y="4644107"/>
              <a:ext cx="3021855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   </a:t>
              </a:r>
            </a:p>
          </p:txBody>
        </p:sp>
        <p:sp>
          <p:nvSpPr>
            <p:cNvPr id="173" name="Text Box 12"/>
            <p:cNvSpPr txBox="1">
              <a:spLocks noChangeArrowheads="1"/>
            </p:cNvSpPr>
            <p:nvPr/>
          </p:nvSpPr>
          <p:spPr bwMode="auto">
            <a:xfrm>
              <a:off x="7596062" y="5232006"/>
              <a:ext cx="5762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82644" y="5309836"/>
            <a:ext cx="1450948" cy="288109"/>
            <a:chOff x="5910636" y="5228799"/>
            <a:chExt cx="1450948" cy="288109"/>
          </a:xfrm>
        </p:grpSpPr>
        <p:sp>
          <p:nvSpPr>
            <p:cNvPr id="94" name="Line 120"/>
            <p:cNvSpPr>
              <a:spLocks noChangeShapeType="1"/>
            </p:cNvSpPr>
            <p:nvPr/>
          </p:nvSpPr>
          <p:spPr bwMode="auto">
            <a:xfrm flipH="1">
              <a:off x="5910636" y="5228799"/>
              <a:ext cx="1036161" cy="28810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12"/>
            <p:cNvSpPr txBox="1">
              <a:spLocks noChangeArrowheads="1"/>
            </p:cNvSpPr>
            <p:nvPr/>
          </p:nvSpPr>
          <p:spPr bwMode="auto">
            <a:xfrm>
              <a:off x="6785321" y="5257775"/>
              <a:ext cx="5762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</p:grpSp>
      <p:sp>
        <p:nvSpPr>
          <p:cNvPr id="171" name="Text Box 267"/>
          <p:cNvSpPr txBox="1">
            <a:spLocks noChangeArrowheads="1"/>
          </p:cNvSpPr>
          <p:nvPr/>
        </p:nvSpPr>
        <p:spPr bwMode="auto">
          <a:xfrm>
            <a:off x="6084390" y="5598269"/>
            <a:ext cx="216296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54000" bIns="1080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800" b="1" u="none" dirty="0">
                <a:solidFill>
                  <a:srgbClr val="FF3399"/>
                </a:solidFill>
                <a:latin typeface="宋体" pitchFamily="2" charset="-122"/>
              </a:rPr>
              <a:t>g</a:t>
            </a:r>
            <a:endParaRPr lang="zh-CN" altLang="en-US" sz="18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24510" name="AutoShape 2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utoShape 22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92" grpId="0" animBg="1"/>
      <p:bldP spid="93" grpId="0" animBg="1"/>
      <p:bldP spid="17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CE88-B27C-49E0-BA91-0D8234A555AD}" type="slidenum">
              <a:rPr lang="en-US" altLang="zh-CN"/>
              <a:pPr/>
              <a:t>71</a:t>
            </a:fld>
            <a:endParaRPr lang="en-US" altLang="zh-CN" dirty="0"/>
          </a:p>
        </p:txBody>
      </p:sp>
      <p:sp>
        <p:nvSpPr>
          <p:cNvPr id="376072" name="AutoShape 2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079" name="AutoShape 27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1187624" y="2091333"/>
            <a:ext cx="4896544" cy="1584176"/>
            <a:chOff x="1979715" y="2232248"/>
            <a:chExt cx="4896544" cy="1584176"/>
          </a:xfrm>
        </p:grpSpPr>
        <p:sp>
          <p:nvSpPr>
            <p:cNvPr id="126" name="Rectangle 227"/>
            <p:cNvSpPr>
              <a:spLocks noChangeArrowheads="1"/>
            </p:cNvSpPr>
            <p:nvPr/>
          </p:nvSpPr>
          <p:spPr bwMode="auto">
            <a:xfrm>
              <a:off x="2195739" y="3567476"/>
              <a:ext cx="792088" cy="2489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7" name="直接箭头连接符 157"/>
            <p:cNvCxnSpPr/>
            <p:nvPr/>
          </p:nvCxnSpPr>
          <p:spPr bwMode="auto">
            <a:xfrm rot="5400000">
              <a:off x="4045984" y="165982"/>
              <a:ext cx="332261" cy="44647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8" name="直接箭头连接符 158"/>
            <p:cNvCxnSpPr/>
            <p:nvPr/>
          </p:nvCxnSpPr>
          <p:spPr bwMode="auto">
            <a:xfrm rot="16200000" flipH="1">
              <a:off x="1533061" y="3011163"/>
              <a:ext cx="1109328" cy="216020"/>
            </a:xfrm>
            <a:prstGeom prst="bentConnector3">
              <a:avLst>
                <a:gd name="adj1" fmla="val 10037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9" name="Text Box 255"/>
            <p:cNvSpPr txBox="1">
              <a:spLocks noChangeArrowheads="1"/>
            </p:cNvSpPr>
            <p:nvPr/>
          </p:nvSpPr>
          <p:spPr bwMode="auto">
            <a:xfrm>
              <a:off x="6444211" y="2232248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131" name="Text Box 24"/>
          <p:cNvSpPr txBox="1">
            <a:spLocks noChangeArrowheads="1"/>
          </p:cNvSpPr>
          <p:nvPr/>
        </p:nvSpPr>
        <p:spPr bwMode="auto">
          <a:xfrm>
            <a:off x="179513" y="332656"/>
            <a:ext cx="7632848" cy="569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36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*地址变换：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候选行有</a:t>
            </a:r>
            <a:r>
              <a:rPr lang="en-US" altLang="zh-CN" sz="2000" b="1" u="none" dirty="0">
                <a:latin typeface="宋体" pitchFamily="2" charset="-122"/>
              </a:rPr>
              <a:t>n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[Cache</a:t>
            </a:r>
            <a:r>
              <a:rPr lang="zh-CN" altLang="en-US" sz="2000" b="1" u="none" dirty="0">
                <a:latin typeface="宋体" pitchFamily="2" charset="-122"/>
              </a:rPr>
              <a:t>组内行数</a:t>
            </a:r>
            <a:r>
              <a:rPr lang="en-US" altLang="zh-CN" sz="2000" b="1" u="none" dirty="0">
                <a:latin typeface="宋体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查找方法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命中条件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数据访问方法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190" name="Group 381"/>
          <p:cNvGrpSpPr>
            <a:grpSpLocks/>
          </p:cNvGrpSpPr>
          <p:nvPr/>
        </p:nvGrpSpPr>
        <p:grpSpPr bwMode="auto">
          <a:xfrm>
            <a:off x="2629024" y="1700808"/>
            <a:ext cx="4822825" cy="390525"/>
            <a:chOff x="1655" y="1596"/>
            <a:chExt cx="3038" cy="246"/>
          </a:xfrm>
        </p:grpSpPr>
        <p:sp>
          <p:nvSpPr>
            <p:cNvPr id="191" name="Text Box 382"/>
            <p:cNvSpPr txBox="1">
              <a:spLocks noChangeArrowheads="1"/>
            </p:cNvSpPr>
            <p:nvPr/>
          </p:nvSpPr>
          <p:spPr bwMode="auto">
            <a:xfrm>
              <a:off x="3967" y="1660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92" name="Text Box 383"/>
            <p:cNvSpPr txBox="1">
              <a:spLocks noChangeArrowheads="1"/>
            </p:cNvSpPr>
            <p:nvPr/>
          </p:nvSpPr>
          <p:spPr bwMode="auto">
            <a:xfrm>
              <a:off x="1655" y="1659"/>
              <a:ext cx="6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193" name="Text Box 384"/>
            <p:cNvSpPr txBox="1">
              <a:spLocks noChangeArrowheads="1"/>
            </p:cNvSpPr>
            <p:nvPr/>
          </p:nvSpPr>
          <p:spPr bwMode="auto">
            <a:xfrm>
              <a:off x="3152" y="1660"/>
              <a:ext cx="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群内块号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194" name="Text Box 385"/>
            <p:cNvSpPr txBox="1">
              <a:spLocks noChangeArrowheads="1"/>
            </p:cNvSpPr>
            <p:nvPr/>
          </p:nvSpPr>
          <p:spPr bwMode="auto">
            <a:xfrm>
              <a:off x="2337" y="1660"/>
              <a:ext cx="815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  <p:sp>
          <p:nvSpPr>
            <p:cNvPr id="196" name="AutoShape 387"/>
            <p:cNvSpPr>
              <a:spLocks/>
            </p:cNvSpPr>
            <p:nvPr/>
          </p:nvSpPr>
          <p:spPr bwMode="auto">
            <a:xfrm rot="16200000">
              <a:off x="3130" y="802"/>
              <a:ext cx="45" cy="1633"/>
            </a:xfrm>
            <a:prstGeom prst="rightBrace">
              <a:avLst>
                <a:gd name="adj1" fmla="val 57235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" name="Text Box 371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块调入时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冲突率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较低</a:t>
            </a:r>
            <a:r>
              <a:rPr lang="zh-CN" altLang="en-US" b="1" u="none" dirty="0">
                <a:latin typeface="宋体" pitchFamily="2" charset="-122"/>
              </a:rPr>
              <a:t>，地址变换速度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较低</a:t>
            </a:r>
          </a:p>
        </p:txBody>
      </p:sp>
      <p:sp>
        <p:nvSpPr>
          <p:cNvPr id="130" name="Text Box 6"/>
          <p:cNvSpPr txBox="1">
            <a:spLocks noChangeArrowheads="1"/>
          </p:cNvSpPr>
          <p:nvPr/>
        </p:nvSpPr>
        <p:spPr bwMode="auto">
          <a:xfrm>
            <a:off x="2627659" y="764704"/>
            <a:ext cx="61208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个比较器</a:t>
            </a:r>
            <a:r>
              <a:rPr lang="zh-CN" altLang="en-US" b="1" dirty="0">
                <a:latin typeface="宋体" pitchFamily="2" charset="-122"/>
              </a:rPr>
              <a:t>同时</a:t>
            </a:r>
            <a:r>
              <a:rPr lang="zh-CN" altLang="en-US" b="1" u="none" dirty="0">
                <a:latin typeface="宋体" pitchFamily="2" charset="-122"/>
              </a:rPr>
              <a:t>比较        </a:t>
            </a:r>
            <a:r>
              <a:rPr lang="zh-CN" altLang="en-US" sz="1800" b="1" u="none" dirty="0">
                <a:latin typeface="宋体" pitchFamily="2" charset="-122"/>
              </a:rPr>
              <a:t>←索引值＝组号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候选行的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＝主存地址中群号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49" name="组合 248"/>
          <p:cNvGrpSpPr/>
          <p:nvPr/>
        </p:nvGrpSpPr>
        <p:grpSpPr>
          <a:xfrm>
            <a:off x="1403474" y="2489758"/>
            <a:ext cx="7275513" cy="1585912"/>
            <a:chOff x="1187450" y="3219239"/>
            <a:chExt cx="7275513" cy="1585912"/>
          </a:xfrm>
        </p:grpSpPr>
        <p:sp>
          <p:nvSpPr>
            <p:cNvPr id="257" name="Rectangle 279"/>
            <p:cNvSpPr>
              <a:spLocks noChangeArrowheads="1"/>
            </p:cNvSpPr>
            <p:nvPr/>
          </p:nvSpPr>
          <p:spPr bwMode="auto">
            <a:xfrm>
              <a:off x="2051050" y="3220826"/>
              <a:ext cx="288131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Rectangle 280"/>
            <p:cNvSpPr>
              <a:spLocks noChangeArrowheads="1"/>
            </p:cNvSpPr>
            <p:nvPr/>
          </p:nvSpPr>
          <p:spPr bwMode="auto">
            <a:xfrm>
              <a:off x="5578475" y="3220826"/>
              <a:ext cx="288131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Text Box 281"/>
            <p:cNvSpPr txBox="1">
              <a:spLocks noChangeArrowheads="1"/>
            </p:cNvSpPr>
            <p:nvPr/>
          </p:nvSpPr>
          <p:spPr bwMode="auto">
            <a:xfrm>
              <a:off x="1187450" y="3725651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组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260" name="Text Box 282"/>
            <p:cNvSpPr txBox="1">
              <a:spLocks noChangeArrowheads="1"/>
            </p:cNvSpPr>
            <p:nvPr/>
          </p:nvSpPr>
          <p:spPr bwMode="auto">
            <a:xfrm>
              <a:off x="1187450" y="4592426"/>
              <a:ext cx="865188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latin typeface="宋体" pitchFamily="2" charset="-122"/>
                </a:rPr>
                <a:t>G/n-1</a:t>
              </a:r>
            </a:p>
          </p:txBody>
        </p:sp>
        <p:sp>
          <p:nvSpPr>
            <p:cNvPr id="261" name="Text Box 283"/>
            <p:cNvSpPr txBox="1">
              <a:spLocks noChangeArrowheads="1"/>
            </p:cNvSpPr>
            <p:nvPr/>
          </p:nvSpPr>
          <p:spPr bwMode="auto">
            <a:xfrm>
              <a:off x="1187450" y="4159039"/>
              <a:ext cx="5048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262" name="Text Box 284"/>
            <p:cNvSpPr txBox="1">
              <a:spLocks noChangeArrowheads="1"/>
            </p:cNvSpPr>
            <p:nvPr/>
          </p:nvSpPr>
          <p:spPr bwMode="auto">
            <a:xfrm>
              <a:off x="2052638" y="3724064"/>
              <a:ext cx="577850" cy="10795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63" name="Text Box 285"/>
            <p:cNvSpPr txBox="1">
              <a:spLocks noChangeArrowheads="1"/>
            </p:cNvSpPr>
            <p:nvPr/>
          </p:nvSpPr>
          <p:spPr bwMode="auto">
            <a:xfrm>
              <a:off x="2052638" y="3508164"/>
              <a:ext cx="17272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有效</a:t>
              </a:r>
              <a:r>
                <a:rPr lang="en-US" altLang="zh-CN" sz="1600" b="1" u="none" dirty="0">
                  <a:latin typeface="宋体" pitchFamily="2" charset="-122"/>
                </a:rPr>
                <a:t>V</a:t>
              </a:r>
              <a:r>
                <a:rPr lang="zh-CN" altLang="en-US" sz="1600" b="1" u="none" dirty="0">
                  <a:latin typeface="宋体" pitchFamily="2" charset="-122"/>
                </a:rPr>
                <a:t> 标记</a:t>
              </a:r>
              <a:r>
                <a:rPr lang="en-US" altLang="zh-CN" sz="1600" b="1" u="none" dirty="0">
                  <a:latin typeface="宋体" pitchFamily="2" charset="-122"/>
                </a:rPr>
                <a:t>Tag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64" name="Text Box 286"/>
            <p:cNvSpPr txBox="1">
              <a:spLocks noChangeArrowheads="1"/>
            </p:cNvSpPr>
            <p:nvPr/>
          </p:nvSpPr>
          <p:spPr bwMode="auto">
            <a:xfrm>
              <a:off x="3638550" y="3725651"/>
              <a:ext cx="1295400" cy="107791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65" name="Line 287"/>
            <p:cNvSpPr>
              <a:spLocks noChangeShapeType="1"/>
            </p:cNvSpPr>
            <p:nvPr/>
          </p:nvSpPr>
          <p:spPr bwMode="auto">
            <a:xfrm flipV="1">
              <a:off x="3638550" y="3939964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288"/>
            <p:cNvSpPr>
              <a:spLocks noChangeShapeType="1"/>
            </p:cNvSpPr>
            <p:nvPr/>
          </p:nvSpPr>
          <p:spPr bwMode="auto">
            <a:xfrm>
              <a:off x="3638550" y="4157451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289"/>
            <p:cNvSpPr>
              <a:spLocks noChangeShapeType="1"/>
            </p:cNvSpPr>
            <p:nvPr/>
          </p:nvSpPr>
          <p:spPr bwMode="auto">
            <a:xfrm>
              <a:off x="3638550" y="4373351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90"/>
            <p:cNvSpPr>
              <a:spLocks noChangeShapeType="1"/>
            </p:cNvSpPr>
            <p:nvPr/>
          </p:nvSpPr>
          <p:spPr bwMode="auto">
            <a:xfrm flipV="1">
              <a:off x="3638550" y="4589251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291"/>
            <p:cNvSpPr>
              <a:spLocks noChangeShapeType="1"/>
            </p:cNvSpPr>
            <p:nvPr/>
          </p:nvSpPr>
          <p:spPr bwMode="auto">
            <a:xfrm flipH="1">
              <a:off x="3922713" y="3725651"/>
              <a:ext cx="4763" cy="1077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292"/>
            <p:cNvSpPr>
              <a:spLocks noChangeShapeType="1"/>
            </p:cNvSpPr>
            <p:nvPr/>
          </p:nvSpPr>
          <p:spPr bwMode="auto">
            <a:xfrm flipH="1">
              <a:off x="4643438" y="3725651"/>
              <a:ext cx="3175" cy="1077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Text Box 293"/>
            <p:cNvSpPr txBox="1">
              <a:spLocks noChangeArrowheads="1"/>
            </p:cNvSpPr>
            <p:nvPr/>
          </p:nvSpPr>
          <p:spPr bwMode="auto">
            <a:xfrm>
              <a:off x="3851275" y="3508164"/>
              <a:ext cx="9366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272" name="Text Box 294"/>
            <p:cNvSpPr txBox="1">
              <a:spLocks noChangeArrowheads="1"/>
            </p:cNvSpPr>
            <p:nvPr/>
          </p:nvSpPr>
          <p:spPr bwMode="auto">
            <a:xfrm>
              <a:off x="2630488" y="3724064"/>
              <a:ext cx="935038" cy="10795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73" name="Line 295"/>
            <p:cNvSpPr>
              <a:spLocks noChangeShapeType="1"/>
            </p:cNvSpPr>
            <p:nvPr/>
          </p:nvSpPr>
          <p:spPr bwMode="auto">
            <a:xfrm flipV="1">
              <a:off x="2054225" y="3939964"/>
              <a:ext cx="1511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96"/>
            <p:cNvSpPr>
              <a:spLocks noChangeShapeType="1"/>
            </p:cNvSpPr>
            <p:nvPr/>
          </p:nvSpPr>
          <p:spPr bwMode="auto">
            <a:xfrm flipV="1">
              <a:off x="2052638" y="4157451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297"/>
            <p:cNvSpPr>
              <a:spLocks noChangeShapeType="1"/>
            </p:cNvSpPr>
            <p:nvPr/>
          </p:nvSpPr>
          <p:spPr bwMode="auto">
            <a:xfrm flipV="1">
              <a:off x="2054225" y="4373351"/>
              <a:ext cx="151130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298"/>
            <p:cNvSpPr>
              <a:spLocks noChangeShapeType="1"/>
            </p:cNvSpPr>
            <p:nvPr/>
          </p:nvSpPr>
          <p:spPr bwMode="auto">
            <a:xfrm flipV="1">
              <a:off x="2054225" y="4589251"/>
              <a:ext cx="1511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Text Box 299"/>
            <p:cNvSpPr txBox="1">
              <a:spLocks noChangeArrowheads="1"/>
            </p:cNvSpPr>
            <p:nvPr/>
          </p:nvSpPr>
          <p:spPr bwMode="auto">
            <a:xfrm>
              <a:off x="3043238" y="3868526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278" name="Text Box 300"/>
            <p:cNvSpPr txBox="1">
              <a:spLocks noChangeArrowheads="1"/>
            </p:cNvSpPr>
            <p:nvPr/>
          </p:nvSpPr>
          <p:spPr bwMode="auto">
            <a:xfrm>
              <a:off x="3043238" y="4301914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279" name="Text Box 301"/>
            <p:cNvSpPr txBox="1">
              <a:spLocks noChangeArrowheads="1"/>
            </p:cNvSpPr>
            <p:nvPr/>
          </p:nvSpPr>
          <p:spPr bwMode="auto">
            <a:xfrm>
              <a:off x="2268538" y="4157451"/>
              <a:ext cx="115411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p</a:t>
              </a:r>
            </a:p>
          </p:txBody>
        </p:sp>
        <p:sp>
          <p:nvSpPr>
            <p:cNvPr id="280" name="Text Box 302"/>
            <p:cNvSpPr txBox="1">
              <a:spLocks noChangeArrowheads="1"/>
            </p:cNvSpPr>
            <p:nvPr/>
          </p:nvSpPr>
          <p:spPr bwMode="auto">
            <a:xfrm>
              <a:off x="4195763" y="3871701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281" name="Text Box 303"/>
            <p:cNvSpPr txBox="1">
              <a:spLocks noChangeArrowheads="1"/>
            </p:cNvSpPr>
            <p:nvPr/>
          </p:nvSpPr>
          <p:spPr bwMode="auto">
            <a:xfrm>
              <a:off x="4195763" y="4305089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282" name="Text Box 304"/>
            <p:cNvSpPr txBox="1">
              <a:spLocks noChangeArrowheads="1"/>
            </p:cNvSpPr>
            <p:nvPr/>
          </p:nvSpPr>
          <p:spPr bwMode="auto">
            <a:xfrm>
              <a:off x="5581650" y="3722476"/>
              <a:ext cx="577850" cy="108108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83" name="Text Box 305"/>
            <p:cNvSpPr txBox="1">
              <a:spLocks noChangeArrowheads="1"/>
            </p:cNvSpPr>
            <p:nvPr/>
          </p:nvSpPr>
          <p:spPr bwMode="auto">
            <a:xfrm>
              <a:off x="5511800" y="3506576"/>
              <a:ext cx="17272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有效</a:t>
              </a:r>
              <a:r>
                <a:rPr lang="en-US" altLang="zh-CN" sz="1600" b="1" u="none" dirty="0">
                  <a:latin typeface="宋体" pitchFamily="2" charset="-122"/>
                </a:rPr>
                <a:t>V</a:t>
              </a:r>
              <a:r>
                <a:rPr lang="zh-CN" altLang="en-US" sz="1600" b="1" u="none" dirty="0">
                  <a:latin typeface="宋体" pitchFamily="2" charset="-122"/>
                </a:rPr>
                <a:t> 标记</a:t>
              </a:r>
              <a:r>
                <a:rPr lang="en-US" altLang="zh-CN" sz="1600" b="1" u="none" dirty="0">
                  <a:latin typeface="宋体" pitchFamily="2" charset="-122"/>
                </a:rPr>
                <a:t>Tag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84" name="Text Box 306"/>
            <p:cNvSpPr txBox="1">
              <a:spLocks noChangeArrowheads="1"/>
            </p:cNvSpPr>
            <p:nvPr/>
          </p:nvSpPr>
          <p:spPr bwMode="auto">
            <a:xfrm>
              <a:off x="7167563" y="3724064"/>
              <a:ext cx="1295400" cy="1079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85" name="Line 307"/>
            <p:cNvSpPr>
              <a:spLocks noChangeShapeType="1"/>
            </p:cNvSpPr>
            <p:nvPr/>
          </p:nvSpPr>
          <p:spPr bwMode="auto">
            <a:xfrm flipV="1">
              <a:off x="7167563" y="3938376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308"/>
            <p:cNvSpPr>
              <a:spLocks noChangeShapeType="1"/>
            </p:cNvSpPr>
            <p:nvPr/>
          </p:nvSpPr>
          <p:spPr bwMode="auto">
            <a:xfrm>
              <a:off x="7167563" y="4155864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309"/>
            <p:cNvSpPr>
              <a:spLocks noChangeShapeType="1"/>
            </p:cNvSpPr>
            <p:nvPr/>
          </p:nvSpPr>
          <p:spPr bwMode="auto">
            <a:xfrm>
              <a:off x="7167563" y="4371764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310"/>
            <p:cNvSpPr>
              <a:spLocks noChangeShapeType="1"/>
            </p:cNvSpPr>
            <p:nvPr/>
          </p:nvSpPr>
          <p:spPr bwMode="auto">
            <a:xfrm flipV="1">
              <a:off x="7167563" y="4587664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311"/>
            <p:cNvSpPr>
              <a:spLocks noChangeShapeType="1"/>
            </p:cNvSpPr>
            <p:nvPr/>
          </p:nvSpPr>
          <p:spPr bwMode="auto">
            <a:xfrm flipH="1">
              <a:off x="7451725" y="3724064"/>
              <a:ext cx="4763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312"/>
            <p:cNvSpPr>
              <a:spLocks noChangeShapeType="1"/>
            </p:cNvSpPr>
            <p:nvPr/>
          </p:nvSpPr>
          <p:spPr bwMode="auto">
            <a:xfrm flipH="1">
              <a:off x="8172450" y="3724064"/>
              <a:ext cx="3175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Text Box 313"/>
            <p:cNvSpPr txBox="1">
              <a:spLocks noChangeArrowheads="1"/>
            </p:cNvSpPr>
            <p:nvPr/>
          </p:nvSpPr>
          <p:spPr bwMode="auto">
            <a:xfrm>
              <a:off x="7380288" y="3506576"/>
              <a:ext cx="9366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292" name="Text Box 314"/>
            <p:cNvSpPr txBox="1">
              <a:spLocks noChangeArrowheads="1"/>
            </p:cNvSpPr>
            <p:nvPr/>
          </p:nvSpPr>
          <p:spPr bwMode="auto">
            <a:xfrm>
              <a:off x="6159500" y="3722476"/>
              <a:ext cx="935038" cy="108108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93" name="Line 315"/>
            <p:cNvSpPr>
              <a:spLocks noChangeShapeType="1"/>
            </p:cNvSpPr>
            <p:nvPr/>
          </p:nvSpPr>
          <p:spPr bwMode="auto">
            <a:xfrm flipV="1">
              <a:off x="5583238" y="3938376"/>
              <a:ext cx="1511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316"/>
            <p:cNvSpPr>
              <a:spLocks noChangeShapeType="1"/>
            </p:cNvSpPr>
            <p:nvPr/>
          </p:nvSpPr>
          <p:spPr bwMode="auto">
            <a:xfrm flipV="1">
              <a:off x="5581650" y="4155864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317"/>
            <p:cNvSpPr>
              <a:spLocks noChangeShapeType="1"/>
            </p:cNvSpPr>
            <p:nvPr/>
          </p:nvSpPr>
          <p:spPr bwMode="auto">
            <a:xfrm flipV="1">
              <a:off x="5583238" y="4371764"/>
              <a:ext cx="1511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318"/>
            <p:cNvSpPr>
              <a:spLocks noChangeShapeType="1"/>
            </p:cNvSpPr>
            <p:nvPr/>
          </p:nvSpPr>
          <p:spPr bwMode="auto">
            <a:xfrm flipV="1">
              <a:off x="5583238" y="4587664"/>
              <a:ext cx="1511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Text Box 319"/>
            <p:cNvSpPr txBox="1">
              <a:spLocks noChangeArrowheads="1"/>
            </p:cNvSpPr>
            <p:nvPr/>
          </p:nvSpPr>
          <p:spPr bwMode="auto">
            <a:xfrm>
              <a:off x="6588125" y="3866939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298" name="Text Box 320"/>
            <p:cNvSpPr txBox="1">
              <a:spLocks noChangeArrowheads="1"/>
            </p:cNvSpPr>
            <p:nvPr/>
          </p:nvSpPr>
          <p:spPr bwMode="auto">
            <a:xfrm>
              <a:off x="6588125" y="4300326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299" name="Text Box 321"/>
            <p:cNvSpPr txBox="1">
              <a:spLocks noChangeArrowheads="1"/>
            </p:cNvSpPr>
            <p:nvPr/>
          </p:nvSpPr>
          <p:spPr bwMode="auto">
            <a:xfrm>
              <a:off x="5797550" y="4155864"/>
              <a:ext cx="115411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r</a:t>
              </a:r>
            </a:p>
          </p:txBody>
        </p:sp>
        <p:sp>
          <p:nvSpPr>
            <p:cNvPr id="300" name="Text Box 322"/>
            <p:cNvSpPr txBox="1">
              <a:spLocks noChangeArrowheads="1"/>
            </p:cNvSpPr>
            <p:nvPr/>
          </p:nvSpPr>
          <p:spPr bwMode="auto">
            <a:xfrm>
              <a:off x="7724775" y="3870114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301" name="Text Box 323"/>
            <p:cNvSpPr txBox="1">
              <a:spLocks noChangeArrowheads="1"/>
            </p:cNvSpPr>
            <p:nvPr/>
          </p:nvSpPr>
          <p:spPr bwMode="auto">
            <a:xfrm>
              <a:off x="7724775" y="4303501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302" name="Text Box 324"/>
            <p:cNvSpPr txBox="1">
              <a:spLocks noChangeArrowheads="1"/>
            </p:cNvSpPr>
            <p:nvPr/>
          </p:nvSpPr>
          <p:spPr bwMode="auto">
            <a:xfrm>
              <a:off x="3059113" y="3219239"/>
              <a:ext cx="79216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0(</a:t>
              </a:r>
              <a:r>
                <a:rPr lang="zh-CN" altLang="en-US" sz="1800" b="1" u="none" dirty="0">
                  <a:latin typeface="宋体" pitchFamily="2" charset="-122"/>
                </a:rPr>
                <a:t>路</a:t>
              </a:r>
              <a:r>
                <a:rPr lang="en-US" altLang="zh-CN" sz="1800" b="1" u="none" dirty="0">
                  <a:latin typeface="宋体" pitchFamily="2" charset="-122"/>
                </a:rPr>
                <a:t>0)</a:t>
              </a:r>
            </a:p>
          </p:txBody>
        </p:sp>
        <p:sp>
          <p:nvSpPr>
            <p:cNvPr id="303" name="Text Box 325"/>
            <p:cNvSpPr txBox="1">
              <a:spLocks noChangeArrowheads="1"/>
            </p:cNvSpPr>
            <p:nvPr/>
          </p:nvSpPr>
          <p:spPr bwMode="auto">
            <a:xfrm>
              <a:off x="6300788" y="3220826"/>
              <a:ext cx="14398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n-1(</a:t>
              </a:r>
              <a:r>
                <a:rPr lang="zh-CN" altLang="en-US" sz="1800" b="1" u="none" dirty="0">
                  <a:latin typeface="宋体" pitchFamily="2" charset="-122"/>
                </a:rPr>
                <a:t>路</a:t>
              </a:r>
              <a:r>
                <a:rPr lang="en-US" altLang="zh-CN" sz="1800" b="1" u="none" dirty="0">
                  <a:latin typeface="宋体" pitchFamily="2" charset="-122"/>
                </a:rPr>
                <a:t>n-1)</a:t>
              </a:r>
            </a:p>
          </p:txBody>
        </p:sp>
        <p:sp>
          <p:nvSpPr>
            <p:cNvPr id="304" name="Text Box 326"/>
            <p:cNvSpPr txBox="1">
              <a:spLocks noChangeArrowheads="1"/>
            </p:cNvSpPr>
            <p:nvPr/>
          </p:nvSpPr>
          <p:spPr bwMode="auto">
            <a:xfrm>
              <a:off x="5076825" y="4157451"/>
              <a:ext cx="4318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05" name="Line 327"/>
            <p:cNvSpPr>
              <a:spLocks noChangeShapeType="1"/>
            </p:cNvSpPr>
            <p:nvPr/>
          </p:nvSpPr>
          <p:spPr bwMode="auto">
            <a:xfrm>
              <a:off x="2051050" y="3220826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328"/>
            <p:cNvSpPr>
              <a:spLocks noChangeShapeType="1"/>
            </p:cNvSpPr>
            <p:nvPr/>
          </p:nvSpPr>
          <p:spPr bwMode="auto">
            <a:xfrm>
              <a:off x="4932363" y="3220826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329"/>
            <p:cNvSpPr>
              <a:spLocks noChangeShapeType="1"/>
            </p:cNvSpPr>
            <p:nvPr/>
          </p:nvSpPr>
          <p:spPr bwMode="auto">
            <a:xfrm flipV="1">
              <a:off x="4141788" y="3363701"/>
              <a:ext cx="790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330"/>
            <p:cNvSpPr>
              <a:spLocks noChangeShapeType="1"/>
            </p:cNvSpPr>
            <p:nvPr/>
          </p:nvSpPr>
          <p:spPr bwMode="auto">
            <a:xfrm flipH="1" flipV="1">
              <a:off x="2051050" y="3363701"/>
              <a:ext cx="936625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331"/>
            <p:cNvSpPr>
              <a:spLocks noChangeShapeType="1"/>
            </p:cNvSpPr>
            <p:nvPr/>
          </p:nvSpPr>
          <p:spPr bwMode="auto">
            <a:xfrm flipH="1">
              <a:off x="5578475" y="3220826"/>
              <a:ext cx="1588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332"/>
            <p:cNvSpPr>
              <a:spLocks noChangeShapeType="1"/>
            </p:cNvSpPr>
            <p:nvPr/>
          </p:nvSpPr>
          <p:spPr bwMode="auto">
            <a:xfrm>
              <a:off x="8459788" y="3220826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333"/>
            <p:cNvSpPr>
              <a:spLocks noChangeShapeType="1"/>
            </p:cNvSpPr>
            <p:nvPr/>
          </p:nvSpPr>
          <p:spPr bwMode="auto">
            <a:xfrm flipV="1">
              <a:off x="7815263" y="3363701"/>
              <a:ext cx="644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334"/>
            <p:cNvSpPr>
              <a:spLocks noChangeShapeType="1"/>
            </p:cNvSpPr>
            <p:nvPr/>
          </p:nvSpPr>
          <p:spPr bwMode="auto">
            <a:xfrm flipH="1">
              <a:off x="5578475" y="3363701"/>
              <a:ext cx="649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Text Box 335"/>
            <p:cNvSpPr txBox="1">
              <a:spLocks noChangeArrowheads="1"/>
            </p:cNvSpPr>
            <p:nvPr/>
          </p:nvSpPr>
          <p:spPr bwMode="auto">
            <a:xfrm>
              <a:off x="4932363" y="3220826"/>
              <a:ext cx="650875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1043609" y="2091333"/>
            <a:ext cx="5915401" cy="3458865"/>
            <a:chOff x="611562" y="2347292"/>
            <a:chExt cx="5915401" cy="3458865"/>
          </a:xfrm>
        </p:grpSpPr>
        <p:sp>
          <p:nvSpPr>
            <p:cNvPr id="198" name="Line 106"/>
            <p:cNvSpPr>
              <a:spLocks noChangeShapeType="1"/>
            </p:cNvSpPr>
            <p:nvPr/>
          </p:nvSpPr>
          <p:spPr bwMode="auto">
            <a:xfrm flipV="1">
              <a:off x="2699793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321"/>
            <p:cNvSpPr>
              <a:spLocks noChangeShapeType="1"/>
            </p:cNvSpPr>
            <p:nvPr/>
          </p:nvSpPr>
          <p:spPr bwMode="auto">
            <a:xfrm flipH="1">
              <a:off x="2699793" y="3793467"/>
              <a:ext cx="0" cy="651353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321"/>
            <p:cNvSpPr>
              <a:spLocks noChangeShapeType="1"/>
            </p:cNvSpPr>
            <p:nvPr/>
          </p:nvSpPr>
          <p:spPr bwMode="auto">
            <a:xfrm flipH="1">
              <a:off x="1979713" y="3789498"/>
              <a:ext cx="0" cy="6553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321"/>
            <p:cNvSpPr>
              <a:spLocks noChangeShapeType="1"/>
            </p:cNvSpPr>
            <p:nvPr/>
          </p:nvSpPr>
          <p:spPr bwMode="auto">
            <a:xfrm flipH="1" flipV="1">
              <a:off x="1979713" y="4732852"/>
              <a:ext cx="0" cy="2092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106"/>
            <p:cNvSpPr>
              <a:spLocks noChangeShapeType="1"/>
            </p:cNvSpPr>
            <p:nvPr/>
          </p:nvSpPr>
          <p:spPr bwMode="auto">
            <a:xfrm flipV="1">
              <a:off x="6300193" y="4733693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321"/>
            <p:cNvSpPr>
              <a:spLocks noChangeShapeType="1"/>
            </p:cNvSpPr>
            <p:nvPr/>
          </p:nvSpPr>
          <p:spPr bwMode="auto">
            <a:xfrm flipH="1">
              <a:off x="6300193" y="3793467"/>
              <a:ext cx="4" cy="651949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321"/>
            <p:cNvSpPr>
              <a:spLocks noChangeShapeType="1"/>
            </p:cNvSpPr>
            <p:nvPr/>
          </p:nvSpPr>
          <p:spPr bwMode="auto">
            <a:xfrm flipH="1">
              <a:off x="5508105" y="3789497"/>
              <a:ext cx="1414" cy="65591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321"/>
            <p:cNvSpPr>
              <a:spLocks noChangeShapeType="1"/>
            </p:cNvSpPr>
            <p:nvPr/>
          </p:nvSpPr>
          <p:spPr bwMode="auto">
            <a:xfrm flipH="1" flipV="1">
              <a:off x="5508105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3" name="直接箭头连接符 157"/>
            <p:cNvCxnSpPr/>
            <p:nvPr/>
          </p:nvCxnSpPr>
          <p:spPr bwMode="auto">
            <a:xfrm rot="10800000" flipV="1">
              <a:off x="3347743" y="4596490"/>
              <a:ext cx="3179220" cy="564770"/>
            </a:xfrm>
            <a:prstGeom prst="bentConnector3">
              <a:avLst>
                <a:gd name="adj1" fmla="val 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14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6478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5" name="直接箭头连接符 157"/>
            <p:cNvCxnSpPr/>
            <p:nvPr/>
          </p:nvCxnSpPr>
          <p:spPr bwMode="auto">
            <a:xfrm rot="5400000">
              <a:off x="2145154" y="813700"/>
              <a:ext cx="247813" cy="3314998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6" name="直接箭头连接符 157"/>
            <p:cNvCxnSpPr/>
            <p:nvPr/>
          </p:nvCxnSpPr>
          <p:spPr bwMode="auto">
            <a:xfrm rot="10800000">
              <a:off x="611562" y="2578420"/>
              <a:ext cx="5688635" cy="2476445"/>
            </a:xfrm>
            <a:prstGeom prst="bentConnector3">
              <a:avLst>
                <a:gd name="adj1" fmla="val 100098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7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218" name="直接箭头连接符 157"/>
            <p:cNvCxnSpPr/>
            <p:nvPr/>
          </p:nvCxnSpPr>
          <p:spPr bwMode="auto">
            <a:xfrm flipH="1">
              <a:off x="2987825" y="4596490"/>
              <a:ext cx="3" cy="705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19" name="Text Box 329"/>
            <p:cNvSpPr txBox="1">
              <a:spLocks noChangeArrowheads="1"/>
            </p:cNvSpPr>
            <p:nvPr/>
          </p:nvSpPr>
          <p:spPr bwMode="auto">
            <a:xfrm>
              <a:off x="2915817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itchFamily="2" charset="-122"/>
                </a:rPr>
                <a:t>≥</a:t>
              </a: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20" name="Line 121"/>
            <p:cNvSpPr>
              <a:spLocks noChangeShapeType="1"/>
            </p:cNvSpPr>
            <p:nvPr/>
          </p:nvSpPr>
          <p:spPr bwMode="auto">
            <a:xfrm>
              <a:off x="3347865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121"/>
            <p:cNvSpPr>
              <a:spLocks noChangeShapeType="1"/>
            </p:cNvSpPr>
            <p:nvPr/>
          </p:nvSpPr>
          <p:spPr bwMode="auto">
            <a:xfrm>
              <a:off x="3203849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Text Box 329"/>
            <p:cNvSpPr txBox="1">
              <a:spLocks noChangeArrowheads="1"/>
            </p:cNvSpPr>
            <p:nvPr/>
          </p:nvSpPr>
          <p:spPr bwMode="auto">
            <a:xfrm>
              <a:off x="3275857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命中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缺失</a:t>
              </a:r>
            </a:p>
          </p:txBody>
        </p:sp>
        <p:sp>
          <p:nvSpPr>
            <p:cNvPr id="223" name="Text Box 255"/>
            <p:cNvSpPr txBox="1">
              <a:spLocks noChangeArrowheads="1"/>
            </p:cNvSpPr>
            <p:nvPr/>
          </p:nvSpPr>
          <p:spPr bwMode="auto">
            <a:xfrm>
              <a:off x="3923929" y="2347292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24" name="Text Box 136"/>
            <p:cNvSpPr txBox="1">
              <a:spLocks noChangeArrowheads="1"/>
            </p:cNvSpPr>
            <p:nvPr/>
          </p:nvSpPr>
          <p:spPr bwMode="auto">
            <a:xfrm>
              <a:off x="2987825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51920" y="2091333"/>
            <a:ext cx="5040560" cy="3458865"/>
            <a:chOff x="3635896" y="2010906"/>
            <a:chExt cx="5040560" cy="3458865"/>
          </a:xfrm>
        </p:grpSpPr>
        <p:sp>
          <p:nvSpPr>
            <p:cNvPr id="226" name="Text Box 120"/>
            <p:cNvSpPr txBox="1">
              <a:spLocks noChangeArrowheads="1"/>
            </p:cNvSpPr>
            <p:nvPr/>
          </p:nvSpPr>
          <p:spPr bwMode="auto">
            <a:xfrm>
              <a:off x="3707904" y="4109376"/>
              <a:ext cx="115212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多选器</a:t>
              </a:r>
            </a:p>
          </p:txBody>
        </p:sp>
        <p:sp>
          <p:nvSpPr>
            <p:cNvPr id="227" name="Line 121"/>
            <p:cNvSpPr>
              <a:spLocks noChangeShapeType="1"/>
            </p:cNvSpPr>
            <p:nvPr/>
          </p:nvSpPr>
          <p:spPr bwMode="auto">
            <a:xfrm flipH="1" flipV="1">
              <a:off x="3779838" y="3454699"/>
              <a:ext cx="74" cy="65467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24"/>
            <p:cNvSpPr>
              <a:spLocks noChangeShapeType="1"/>
            </p:cNvSpPr>
            <p:nvPr/>
          </p:nvSpPr>
          <p:spPr bwMode="auto">
            <a:xfrm flipV="1">
              <a:off x="4788024" y="3452495"/>
              <a:ext cx="2258" cy="6568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9" name="直接箭头连接符 157"/>
            <p:cNvCxnSpPr/>
            <p:nvPr/>
          </p:nvCxnSpPr>
          <p:spPr bwMode="auto">
            <a:xfrm rot="16200000" flipH="1">
              <a:off x="6402385" y="2268084"/>
              <a:ext cx="2531246" cy="2016890"/>
            </a:xfrm>
            <a:prstGeom prst="bentConnector3">
              <a:avLst>
                <a:gd name="adj1" fmla="val 12105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0" name="Line 154"/>
            <p:cNvSpPr>
              <a:spLocks noChangeShapeType="1"/>
            </p:cNvSpPr>
            <p:nvPr/>
          </p:nvSpPr>
          <p:spPr bwMode="auto">
            <a:xfrm flipH="1" flipV="1">
              <a:off x="4860030" y="4259508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54"/>
            <p:cNvSpPr>
              <a:spLocks noChangeShapeType="1"/>
            </p:cNvSpPr>
            <p:nvPr/>
          </p:nvSpPr>
          <p:spPr bwMode="auto">
            <a:xfrm flipH="1">
              <a:off x="8388423" y="4245339"/>
              <a:ext cx="28803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32" name="直接箭头连接符 157"/>
            <p:cNvCxnSpPr>
              <a:stCxn id="230" idx="0"/>
            </p:cNvCxnSpPr>
            <p:nvPr/>
          </p:nvCxnSpPr>
          <p:spPr bwMode="auto">
            <a:xfrm rot="16200000" flipH="1">
              <a:off x="6739175" y="2596387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3" name="Text Box 120"/>
            <p:cNvSpPr txBox="1">
              <a:spLocks noChangeArrowheads="1"/>
            </p:cNvSpPr>
            <p:nvPr/>
          </p:nvSpPr>
          <p:spPr bwMode="auto">
            <a:xfrm>
              <a:off x="7239000" y="4109971"/>
              <a:ext cx="1149423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多选器</a:t>
              </a:r>
            </a:p>
          </p:txBody>
        </p:sp>
        <p:sp>
          <p:nvSpPr>
            <p:cNvPr id="234" name="Line 121"/>
            <p:cNvSpPr>
              <a:spLocks noChangeShapeType="1"/>
            </p:cNvSpPr>
            <p:nvPr/>
          </p:nvSpPr>
          <p:spPr bwMode="auto">
            <a:xfrm flipV="1">
              <a:off x="7308304" y="3452495"/>
              <a:ext cx="0" cy="6574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124"/>
            <p:cNvSpPr>
              <a:spLocks noChangeShapeType="1"/>
            </p:cNvSpPr>
            <p:nvPr/>
          </p:nvSpPr>
          <p:spPr bwMode="auto">
            <a:xfrm flipV="1">
              <a:off x="8316416" y="3457081"/>
              <a:ext cx="0" cy="6528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121"/>
            <p:cNvSpPr>
              <a:spLocks noChangeShapeType="1"/>
            </p:cNvSpPr>
            <p:nvPr/>
          </p:nvSpPr>
          <p:spPr bwMode="auto">
            <a:xfrm>
              <a:off x="4283968" y="4396467"/>
              <a:ext cx="0" cy="5706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121"/>
            <p:cNvSpPr>
              <a:spLocks noChangeShapeType="1"/>
            </p:cNvSpPr>
            <p:nvPr/>
          </p:nvSpPr>
          <p:spPr bwMode="auto">
            <a:xfrm>
              <a:off x="7812360" y="4396467"/>
              <a:ext cx="0" cy="5711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34"/>
            <p:cNvSpPr>
              <a:spLocks noChangeShapeType="1"/>
            </p:cNvSpPr>
            <p:nvPr/>
          </p:nvSpPr>
          <p:spPr bwMode="auto">
            <a:xfrm flipV="1">
              <a:off x="4283968" y="4965713"/>
              <a:ext cx="3531296" cy="194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121"/>
            <p:cNvSpPr>
              <a:spLocks noChangeShapeType="1"/>
            </p:cNvSpPr>
            <p:nvPr/>
          </p:nvSpPr>
          <p:spPr bwMode="auto">
            <a:xfrm>
              <a:off x="6228182" y="4965714"/>
              <a:ext cx="0" cy="50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Text Box 329"/>
            <p:cNvSpPr txBox="1">
              <a:spLocks noChangeArrowheads="1"/>
            </p:cNvSpPr>
            <p:nvPr/>
          </p:nvSpPr>
          <p:spPr bwMode="auto">
            <a:xfrm>
              <a:off x="6328850" y="5218417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241" name="Text Box 136"/>
            <p:cNvSpPr txBox="1">
              <a:spLocks noChangeArrowheads="1"/>
            </p:cNvSpPr>
            <p:nvPr/>
          </p:nvSpPr>
          <p:spPr bwMode="auto">
            <a:xfrm>
              <a:off x="4139950" y="388559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42" name="Text Box 136"/>
            <p:cNvSpPr txBox="1">
              <a:spLocks noChangeArrowheads="1"/>
            </p:cNvSpPr>
            <p:nvPr/>
          </p:nvSpPr>
          <p:spPr bwMode="auto">
            <a:xfrm>
              <a:off x="7740598" y="388559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246" name="直接箭头连接符 157"/>
            <p:cNvCxnSpPr/>
            <p:nvPr/>
          </p:nvCxnSpPr>
          <p:spPr bwMode="auto">
            <a:xfrm rot="16200000" flipH="1">
              <a:off x="3829797" y="4061299"/>
              <a:ext cx="234869" cy="622672"/>
            </a:xfrm>
            <a:prstGeom prst="bentConnector4">
              <a:avLst>
                <a:gd name="adj1" fmla="val 5408"/>
                <a:gd name="adj2" fmla="val -990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157"/>
            <p:cNvCxnSpPr/>
            <p:nvPr/>
          </p:nvCxnSpPr>
          <p:spPr bwMode="auto">
            <a:xfrm rot="16200000" flipH="1">
              <a:off x="7371803" y="4062214"/>
              <a:ext cx="210916" cy="619396"/>
            </a:xfrm>
            <a:prstGeom prst="bentConnector4">
              <a:avLst>
                <a:gd name="adj1" fmla="val -3010"/>
                <a:gd name="adj2" fmla="val -234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5" name="等腰三角形 224"/>
            <p:cNvSpPr/>
            <p:nvPr/>
          </p:nvSpPr>
          <p:spPr bwMode="auto">
            <a:xfrm rot="5400000">
              <a:off x="4243477" y="4445140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8" name="等腰三角形 247"/>
            <p:cNvSpPr/>
            <p:nvPr/>
          </p:nvSpPr>
          <p:spPr bwMode="auto">
            <a:xfrm rot="5400000">
              <a:off x="7765519" y="4426090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89703" y="4181738"/>
            <a:ext cx="5090609" cy="295690"/>
            <a:chOff x="2445378" y="4838502"/>
            <a:chExt cx="5090609" cy="295690"/>
          </a:xfrm>
        </p:grpSpPr>
        <p:sp>
          <p:nvSpPr>
            <p:cNvPr id="135" name="Text Box 136"/>
            <p:cNvSpPr txBox="1">
              <a:spLocks noChangeArrowheads="1"/>
            </p:cNvSpPr>
            <p:nvPr/>
          </p:nvSpPr>
          <p:spPr bwMode="auto">
            <a:xfrm>
              <a:off x="5444728" y="4838552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36" name="Text Box 309"/>
            <p:cNvSpPr txBox="1">
              <a:spLocks noChangeArrowheads="1"/>
            </p:cNvSpPr>
            <p:nvPr/>
          </p:nvSpPr>
          <p:spPr bwMode="auto">
            <a:xfrm>
              <a:off x="2445378" y="4846260"/>
              <a:ext cx="982159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137" name="Line 320"/>
            <p:cNvSpPr>
              <a:spLocks noChangeShapeType="1"/>
            </p:cNvSpPr>
            <p:nvPr/>
          </p:nvSpPr>
          <p:spPr bwMode="auto">
            <a:xfrm>
              <a:off x="3428256" y="4991168"/>
              <a:ext cx="576064" cy="29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309"/>
            <p:cNvSpPr txBox="1">
              <a:spLocks noChangeArrowheads="1"/>
            </p:cNvSpPr>
            <p:nvPr/>
          </p:nvSpPr>
          <p:spPr bwMode="auto">
            <a:xfrm>
              <a:off x="6020544" y="4846855"/>
              <a:ext cx="974899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139" name="Line 320"/>
            <p:cNvSpPr>
              <a:spLocks noChangeShapeType="1"/>
            </p:cNvSpPr>
            <p:nvPr/>
          </p:nvSpPr>
          <p:spPr bwMode="auto">
            <a:xfrm>
              <a:off x="6995443" y="4996985"/>
              <a:ext cx="54054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276"/>
            <p:cNvSpPr txBox="1">
              <a:spLocks noChangeArrowheads="1"/>
            </p:cNvSpPr>
            <p:nvPr/>
          </p:nvSpPr>
          <p:spPr bwMode="auto">
            <a:xfrm>
              <a:off x="3735861" y="4838552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1" name="Text Box 276"/>
            <p:cNvSpPr txBox="1">
              <a:spLocks noChangeArrowheads="1"/>
            </p:cNvSpPr>
            <p:nvPr/>
          </p:nvSpPr>
          <p:spPr bwMode="auto">
            <a:xfrm>
              <a:off x="7244680" y="4838502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132" name="Text Box 371"/>
          <p:cNvSpPr txBox="1">
            <a:spLocks noChangeArrowheads="1"/>
          </p:cNvSpPr>
          <p:nvPr/>
        </p:nvSpPr>
        <p:spPr bwMode="auto">
          <a:xfrm>
            <a:off x="3175595" y="5458761"/>
            <a:ext cx="578901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按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块内地址</a:t>
            </a:r>
            <a:r>
              <a:rPr lang="zh-CN" altLang="en-US" b="1" u="none" dirty="0">
                <a:latin typeface="宋体" pitchFamily="2" charset="-122"/>
              </a:rPr>
              <a:t>访问候选行</a:t>
            </a:r>
            <a:r>
              <a:rPr lang="en-US" altLang="zh-CN" sz="2000" b="1" u="none" dirty="0">
                <a:latin typeface="宋体" pitchFamily="2" charset="-122"/>
              </a:rPr>
              <a:t>(n</a:t>
            </a:r>
            <a:r>
              <a:rPr lang="zh-CN" altLang="en-US" sz="2000" b="1" u="none" dirty="0">
                <a:latin typeface="宋体" pitchFamily="2" charset="-122"/>
              </a:rPr>
              <a:t>行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，输出</a:t>
            </a:r>
            <a:r>
              <a:rPr lang="zh-CN" altLang="en-US" b="1" dirty="0">
                <a:latin typeface="宋体" pitchFamily="2" charset="-122"/>
              </a:rPr>
              <a:t>命中行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13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9388" y="4315162"/>
            <a:ext cx="8785225" cy="1436675"/>
            <a:chOff x="179388" y="4564003"/>
            <a:chExt cx="8785225" cy="1436675"/>
          </a:xfrm>
        </p:grpSpPr>
        <p:sp>
          <p:nvSpPr>
            <p:cNvPr id="471348" name="Rectangle 308"/>
            <p:cNvSpPr>
              <a:spLocks noChangeArrowheads="1"/>
            </p:cNvSpPr>
            <p:nvPr/>
          </p:nvSpPr>
          <p:spPr bwMode="auto">
            <a:xfrm>
              <a:off x="5292625" y="4661777"/>
              <a:ext cx="1152525" cy="3587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9" name="Rectangle 309"/>
            <p:cNvSpPr>
              <a:spLocks noChangeArrowheads="1"/>
            </p:cNvSpPr>
            <p:nvPr/>
          </p:nvSpPr>
          <p:spPr bwMode="auto">
            <a:xfrm>
              <a:off x="6445150" y="4660189"/>
              <a:ext cx="719138" cy="3603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0" name="Rectangle 310"/>
            <p:cNvSpPr>
              <a:spLocks noChangeArrowheads="1"/>
            </p:cNvSpPr>
            <p:nvPr/>
          </p:nvSpPr>
          <p:spPr bwMode="auto">
            <a:xfrm>
              <a:off x="3708300" y="4661777"/>
              <a:ext cx="1584325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1" name="Text Box 311"/>
            <p:cNvSpPr txBox="1">
              <a:spLocks noChangeArrowheads="1"/>
            </p:cNvSpPr>
            <p:nvPr/>
          </p:nvSpPr>
          <p:spPr bwMode="auto">
            <a:xfrm>
              <a:off x="179388" y="4564003"/>
              <a:ext cx="8785225" cy="143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⑶</a:t>
              </a:r>
              <a:r>
                <a:rPr lang="zh-CN" altLang="en-US" b="1" u="none" dirty="0">
                  <a:latin typeface="宋体" pitchFamily="2" charset="-122"/>
                </a:rPr>
                <a:t>访存地址</a:t>
              </a:r>
              <a:r>
                <a:rPr lang="en-US" altLang="zh-CN" b="1" u="none" dirty="0">
                  <a:latin typeface="宋体" pitchFamily="2" charset="-122"/>
                </a:rPr>
                <a:t>36454H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baseline="-18000" dirty="0"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B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  可能命中的</a:t>
              </a:r>
              <a:r>
                <a:rPr lang="en-US" altLang="zh-CN" b="1" u="none" dirty="0">
                  <a:latin typeface="宋体" pitchFamily="2" charset="-122"/>
                </a:rPr>
                <a:t>Cache</a:t>
              </a:r>
              <a:r>
                <a:rPr lang="zh-CN" altLang="en-US" b="1" u="none" dirty="0">
                  <a:latin typeface="宋体" pitchFamily="2" charset="-122"/>
                </a:rPr>
                <a:t>组号＝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  目标行的</a:t>
              </a:r>
              <a:r>
                <a:rPr lang="en-US" altLang="zh-CN" b="1" u="none" dirty="0">
                  <a:latin typeface="宋体" pitchFamily="2" charset="-122"/>
                </a:rPr>
                <a:t>Tag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6354" y="2669864"/>
            <a:ext cx="8136126" cy="2340000"/>
            <a:chOff x="828356" y="2647798"/>
            <a:chExt cx="8136126" cy="2340000"/>
          </a:xfrm>
        </p:grpSpPr>
        <p:grpSp>
          <p:nvGrpSpPr>
            <p:cNvPr id="471330" name="Group 290"/>
            <p:cNvGrpSpPr>
              <a:grpSpLocks/>
            </p:cNvGrpSpPr>
            <p:nvPr/>
          </p:nvGrpSpPr>
          <p:grpSpPr bwMode="auto">
            <a:xfrm>
              <a:off x="828356" y="3318442"/>
              <a:ext cx="3922711" cy="542926"/>
              <a:chOff x="613" y="2755"/>
              <a:chExt cx="2471" cy="342"/>
            </a:xfrm>
          </p:grpSpPr>
          <p:sp>
            <p:nvSpPr>
              <p:cNvPr id="471281" name="Text Box 241"/>
              <p:cNvSpPr txBox="1">
                <a:spLocks noChangeArrowheads="1"/>
              </p:cNvSpPr>
              <p:nvPr/>
            </p:nvSpPr>
            <p:spPr bwMode="auto">
              <a:xfrm>
                <a:off x="2472" y="2841"/>
                <a:ext cx="612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1282" name="Text Box 242"/>
              <p:cNvSpPr txBox="1">
                <a:spLocks noChangeArrowheads="1"/>
              </p:cNvSpPr>
              <p:nvPr/>
            </p:nvSpPr>
            <p:spPr bwMode="auto">
              <a:xfrm>
                <a:off x="975" y="2841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群号</a:t>
                </a:r>
              </a:p>
            </p:txBody>
          </p:sp>
          <p:sp>
            <p:nvSpPr>
              <p:cNvPr id="471283" name="Text Box 243"/>
              <p:cNvSpPr txBox="1">
                <a:spLocks noChangeArrowheads="1"/>
              </p:cNvSpPr>
              <p:nvPr/>
            </p:nvSpPr>
            <p:spPr bwMode="auto">
              <a:xfrm>
                <a:off x="1746" y="2841"/>
                <a:ext cx="726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群内块号</a:t>
                </a:r>
              </a:p>
            </p:txBody>
          </p:sp>
          <p:sp>
            <p:nvSpPr>
              <p:cNvPr id="471286" name="Text Box 246"/>
              <p:cNvSpPr txBox="1">
                <a:spLocks noChangeArrowheads="1"/>
              </p:cNvSpPr>
              <p:nvPr/>
            </p:nvSpPr>
            <p:spPr bwMode="auto">
              <a:xfrm>
                <a:off x="613" y="2755"/>
                <a:ext cx="362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主存</a:t>
                </a:r>
                <a:endParaRPr lang="en-US" altLang="zh-CN" sz="2000" b="1" u="none" dirty="0">
                  <a:latin typeface="宋体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地址</a:t>
                </a:r>
              </a:p>
            </p:txBody>
          </p:sp>
        </p:grpSp>
        <p:grpSp>
          <p:nvGrpSpPr>
            <p:cNvPr id="471326" name="Group 286"/>
            <p:cNvGrpSpPr>
              <a:grpSpLocks/>
            </p:cNvGrpSpPr>
            <p:nvPr/>
          </p:nvGrpSpPr>
          <p:grpSpPr bwMode="auto">
            <a:xfrm>
              <a:off x="5002087" y="3285100"/>
              <a:ext cx="3962395" cy="547688"/>
              <a:chOff x="3015" y="2734"/>
              <a:chExt cx="2496" cy="345"/>
            </a:xfrm>
          </p:grpSpPr>
          <p:sp>
            <p:nvSpPr>
              <p:cNvPr id="471284" name="Text Box 244"/>
              <p:cNvSpPr txBox="1">
                <a:spLocks noChangeArrowheads="1"/>
              </p:cNvSpPr>
              <p:nvPr/>
            </p:nvSpPr>
            <p:spPr bwMode="auto">
              <a:xfrm>
                <a:off x="4876" y="2837"/>
                <a:ext cx="635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1285" name="Text Box 245"/>
              <p:cNvSpPr txBox="1">
                <a:spLocks noChangeArrowheads="1"/>
              </p:cNvSpPr>
              <p:nvPr/>
            </p:nvSpPr>
            <p:spPr bwMode="auto">
              <a:xfrm>
                <a:off x="4241" y="2837"/>
                <a:ext cx="635" cy="181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组内行号</a:t>
                </a:r>
              </a:p>
            </p:txBody>
          </p:sp>
          <p:sp>
            <p:nvSpPr>
              <p:cNvPr id="471287" name="Text Box 247"/>
              <p:cNvSpPr txBox="1">
                <a:spLocks noChangeArrowheads="1"/>
              </p:cNvSpPr>
              <p:nvPr/>
            </p:nvSpPr>
            <p:spPr bwMode="auto">
              <a:xfrm>
                <a:off x="3015" y="2734"/>
                <a:ext cx="500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地址</a:t>
                </a:r>
              </a:p>
            </p:txBody>
          </p:sp>
          <p:sp>
            <p:nvSpPr>
              <p:cNvPr id="471288" name="Text Box 248"/>
              <p:cNvSpPr txBox="1">
                <a:spLocks noChangeArrowheads="1"/>
              </p:cNvSpPr>
              <p:nvPr/>
            </p:nvSpPr>
            <p:spPr bwMode="auto">
              <a:xfrm>
                <a:off x="3514" y="2837"/>
                <a:ext cx="727" cy="182"/>
              </a:xfrm>
              <a:prstGeom prst="rect">
                <a:avLst/>
              </a:prstGeom>
              <a:solidFill>
                <a:srgbClr val="FFCC99">
                  <a:alpha val="84706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组号</a:t>
                </a:r>
              </a:p>
            </p:txBody>
          </p:sp>
        </p:grpSp>
        <p:sp>
          <p:nvSpPr>
            <p:cNvPr id="55" name="右大括号 54"/>
            <p:cNvSpPr/>
            <p:nvPr/>
          </p:nvSpPr>
          <p:spPr bwMode="auto">
            <a:xfrm>
              <a:off x="2532569" y="2647798"/>
              <a:ext cx="72000" cy="2340000"/>
            </a:xfrm>
            <a:prstGeom prst="rightBrace">
              <a:avLst>
                <a:gd name="adj1" fmla="val 28994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16A-B36A-41B9-A01E-6206CA48B245}" type="slidenum">
              <a:rPr lang="en-US" altLang="zh-CN"/>
              <a:pPr/>
              <a:t>72</a:t>
            </a:fld>
            <a:endParaRPr lang="en-US" altLang="zh-CN" dirty="0"/>
          </a:p>
        </p:txBody>
      </p:sp>
      <p:sp>
        <p:nvSpPr>
          <p:cNvPr id="471237" name="Text Box 197"/>
          <p:cNvSpPr txBox="1">
            <a:spLocks noChangeArrowheads="1"/>
          </p:cNvSpPr>
          <p:nvPr/>
        </p:nvSpPr>
        <p:spPr bwMode="auto">
          <a:xfrm>
            <a:off x="179388" y="380965"/>
            <a:ext cx="8785225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同例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sz="2200" b="1" u="none" dirty="0">
                <a:latin typeface="宋体" pitchFamily="2" charset="-122"/>
              </a:rPr>
              <a:t>（主存按字节编址，</a:t>
            </a:r>
            <a:r>
              <a:rPr lang="en-US" altLang="zh-CN" sz="2200" b="1" u="none" dirty="0">
                <a:latin typeface="宋体" pitchFamily="2" charset="-122"/>
              </a:rPr>
              <a:t>CPU</a:t>
            </a:r>
            <a:r>
              <a:rPr lang="zh-CN" altLang="en-US" sz="2200" b="1" u="none" dirty="0">
                <a:latin typeface="宋体" pitchFamily="2" charset="-122"/>
              </a:rPr>
              <a:t>地址引脚为</a:t>
            </a:r>
            <a:r>
              <a:rPr lang="en-US" altLang="zh-CN" sz="2200" b="1" u="none" dirty="0">
                <a:latin typeface="宋体" pitchFamily="2" charset="-122"/>
              </a:rPr>
              <a:t>20</a:t>
            </a:r>
            <a:r>
              <a:rPr lang="zh-CN" altLang="en-US" sz="2200" b="1" u="none" dirty="0">
                <a:latin typeface="宋体" pitchFamily="2" charset="-122"/>
              </a:rPr>
              <a:t>位，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容量为</a:t>
            </a:r>
            <a:r>
              <a:rPr lang="en-US" altLang="zh-CN" sz="2200" b="1" u="none" dirty="0">
                <a:latin typeface="宋体" pitchFamily="2" charset="-122"/>
              </a:rPr>
              <a:t>8KB</a:t>
            </a:r>
            <a:r>
              <a:rPr lang="zh-CN" altLang="en-US" sz="2200" b="1" u="none" dirty="0">
                <a:latin typeface="宋体" pitchFamily="2" charset="-122"/>
              </a:rPr>
              <a:t>，主存块大小为</a:t>
            </a:r>
            <a:r>
              <a:rPr lang="en-US" altLang="zh-CN" sz="2200" b="1" u="none" dirty="0">
                <a:latin typeface="宋体" pitchFamily="2" charset="-122"/>
              </a:rPr>
              <a:t>16B</a:t>
            </a:r>
            <a:r>
              <a:rPr lang="zh-CN" altLang="en-US" sz="2200" b="1" u="none" dirty="0">
                <a:latin typeface="宋体" pitchFamily="2" charset="-122"/>
              </a:rPr>
              <a:t>）</a:t>
            </a:r>
            <a:r>
              <a:rPr lang="zh-CN" altLang="en-US" b="1" u="none" dirty="0">
                <a:latin typeface="宋体" pitchFamily="2" charset="-122"/>
              </a:rPr>
              <a:t>。采用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路组相联映射方式时，⑴主存地址如何划分？⑵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为几位？⑶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时，可能命中的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组号？命中时目标行的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值？</a:t>
            </a:r>
          </a:p>
        </p:txBody>
      </p:sp>
      <p:grpSp>
        <p:nvGrpSpPr>
          <p:cNvPr id="471342" name="Group 302"/>
          <p:cNvGrpSpPr>
            <a:grpSpLocks/>
          </p:cNvGrpSpPr>
          <p:nvPr/>
        </p:nvGrpSpPr>
        <p:grpSpPr bwMode="auto">
          <a:xfrm>
            <a:off x="1331814" y="3184207"/>
            <a:ext cx="1223962" cy="288925"/>
            <a:chOff x="839" y="2658"/>
            <a:chExt cx="771" cy="182"/>
          </a:xfrm>
        </p:grpSpPr>
        <p:sp>
          <p:nvSpPr>
            <p:cNvPr id="471240" name="Line 200"/>
            <p:cNvSpPr>
              <a:spLocks noChangeShapeType="1"/>
            </p:cNvSpPr>
            <p:nvPr/>
          </p:nvSpPr>
          <p:spPr bwMode="auto">
            <a:xfrm flipV="1">
              <a:off x="1383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1" name="Line 201"/>
            <p:cNvSpPr>
              <a:spLocks noChangeShapeType="1"/>
            </p:cNvSpPr>
            <p:nvPr/>
          </p:nvSpPr>
          <p:spPr bwMode="auto">
            <a:xfrm>
              <a:off x="839" y="270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2" name="Text Box 202"/>
            <p:cNvSpPr txBox="1">
              <a:spLocks noChangeArrowheads="1"/>
            </p:cNvSpPr>
            <p:nvPr/>
          </p:nvSpPr>
          <p:spPr bwMode="auto">
            <a:xfrm>
              <a:off x="1111" y="2658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9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243" name="Line 203"/>
            <p:cNvSpPr>
              <a:spLocks noChangeShapeType="1"/>
            </p:cNvSpPr>
            <p:nvPr/>
          </p:nvSpPr>
          <p:spPr bwMode="auto">
            <a:xfrm flipH="1">
              <a:off x="839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323" name="AutoShape 2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5" name="Text Box 285"/>
          <p:cNvSpPr txBox="1">
            <a:spLocks noChangeArrowheads="1"/>
          </p:cNvSpPr>
          <p:nvPr/>
        </p:nvSpPr>
        <p:spPr bwMode="auto">
          <a:xfrm>
            <a:off x="179388" y="2045746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⑴主存地址</a:t>
            </a:r>
            <a:r>
              <a:rPr lang="en-US" altLang="zh-CN" sz="2000" b="1" u="none" dirty="0">
                <a:latin typeface="宋体" pitchFamily="2" charset="-122"/>
              </a:rPr>
              <a:t>(20</a:t>
            </a:r>
            <a:r>
              <a:rPr lang="zh-CN" altLang="en-US" sz="20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划分如下：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块内地址为</a:t>
            </a:r>
            <a:r>
              <a:rPr lang="en-US" altLang="zh-CN" sz="2000" b="1" u="none" dirty="0">
                <a:latin typeface="宋体" pitchFamily="2" charset="-122"/>
              </a:rPr>
              <a:t>4</a:t>
            </a:r>
            <a:r>
              <a:rPr lang="zh-CN" altLang="en-US" sz="20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sz="2000" dirty="0">
                <a:latin typeface="宋体" pitchFamily="2" charset="-122"/>
              </a:rPr>
              <a:t> 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行号为</a:t>
            </a:r>
            <a:r>
              <a:rPr lang="en-US" altLang="zh-CN" b="1" u="none" dirty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位，组内行号为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位，组号为</a:t>
            </a:r>
            <a:r>
              <a:rPr lang="en-US" altLang="zh-CN" b="1" u="none" dirty="0">
                <a:latin typeface="宋体" pitchFamily="2" charset="-122"/>
              </a:rPr>
              <a:t>9-2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7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sp>
        <p:nvSpPr>
          <p:cNvPr id="471345" name="Text Box 305"/>
          <p:cNvSpPr txBox="1">
            <a:spLocks noChangeArrowheads="1"/>
          </p:cNvSpPr>
          <p:nvPr/>
        </p:nvSpPr>
        <p:spPr bwMode="auto">
          <a:xfrm>
            <a:off x="179388" y="3905180"/>
            <a:ext cx="5904779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⑵ Cache</a:t>
            </a:r>
            <a:r>
              <a:rPr lang="zh-CN" altLang="en-US" b="1" u="none" dirty="0">
                <a:latin typeface="宋体" pitchFamily="2" charset="-122"/>
              </a:rPr>
              <a:t>行的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spc="-50" dirty="0">
                <a:latin typeface="宋体" pitchFamily="2" charset="-122"/>
              </a:rPr>
              <a:t>＝</a:t>
            </a:r>
            <a:r>
              <a:rPr lang="zh-CN" altLang="en-US" b="1" u="none" dirty="0">
                <a:latin typeface="+mn-ea"/>
              </a:rPr>
              <a:t>主存块号－索引</a:t>
            </a:r>
            <a:r>
              <a:rPr lang="zh-CN" altLang="en-US" b="1" u="none" spc="-50" dirty="0">
                <a:latin typeface="宋体" pitchFamily="2" charset="-122"/>
              </a:rPr>
              <a:t>＝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1346" name="Text Box 306"/>
          <p:cNvSpPr txBox="1">
            <a:spLocks noChangeArrowheads="1"/>
          </p:cNvSpPr>
          <p:nvPr/>
        </p:nvSpPr>
        <p:spPr bwMode="auto">
          <a:xfrm>
            <a:off x="4355976" y="4747210"/>
            <a:ext cx="46805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100</a:t>
            </a:r>
            <a:r>
              <a:rPr lang="en-US" altLang="zh-CN" b="1" u="none" dirty="0">
                <a:solidFill>
                  <a:srgbClr val="CC3300"/>
                </a:solidFill>
              </a:rPr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0101</a:t>
            </a:r>
            <a:r>
              <a:rPr lang="en-US" altLang="zh-CN" b="1" u="none" dirty="0">
                <a:latin typeface="宋体" pitchFamily="2" charset="-122"/>
              </a:rPr>
              <a:t>B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69</a:t>
            </a: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zh-CN" altLang="en-US" sz="1800" b="1" u="none" dirty="0">
                <a:latin typeface="宋体" pitchFamily="2" charset="-122"/>
              </a:rPr>
              <a:t>←行号</a:t>
            </a:r>
            <a:r>
              <a:rPr lang="en-US" altLang="zh-CN" sz="1800" b="1" u="none" dirty="0">
                <a:latin typeface="宋体" pitchFamily="2" charset="-122"/>
              </a:rPr>
              <a:t>=1000101</a:t>
            </a:r>
            <a:r>
              <a:rPr lang="zh-CN" altLang="en-US" sz="1800" b="1" u="none" dirty="0">
                <a:latin typeface="宋体" pitchFamily="2" charset="-122"/>
              </a:rPr>
              <a:t>**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471352" name="Text Box 312"/>
          <p:cNvSpPr txBox="1">
            <a:spLocks noChangeArrowheads="1"/>
          </p:cNvSpPr>
          <p:nvPr/>
        </p:nvSpPr>
        <p:spPr bwMode="auto">
          <a:xfrm>
            <a:off x="5972523" y="3883114"/>
            <a:ext cx="2343893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 u="none" dirty="0">
                <a:latin typeface="宋体" pitchFamily="2" charset="-122"/>
              </a:rPr>
              <a:t>群号，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07902" y="3160356"/>
            <a:ext cx="5184578" cy="288925"/>
            <a:chOff x="3707902" y="3716139"/>
            <a:chExt cx="5184578" cy="288925"/>
          </a:xfrm>
        </p:grpSpPr>
        <p:grpSp>
          <p:nvGrpSpPr>
            <p:cNvPr id="3" name="组合 2"/>
            <p:cNvGrpSpPr/>
            <p:nvPr/>
          </p:nvGrpSpPr>
          <p:grpSpPr>
            <a:xfrm>
              <a:off x="6873131" y="3787577"/>
              <a:ext cx="1008062" cy="217487"/>
              <a:chOff x="6730926" y="3134225"/>
              <a:chExt cx="1008062" cy="217487"/>
            </a:xfrm>
          </p:grpSpPr>
          <p:sp>
            <p:nvSpPr>
              <p:cNvPr id="471292" name="Line 252"/>
              <p:cNvSpPr>
                <a:spLocks noChangeShapeType="1"/>
              </p:cNvSpPr>
              <p:nvPr/>
            </p:nvSpPr>
            <p:spPr bwMode="auto">
              <a:xfrm>
                <a:off x="6730926" y="3134225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31" name="Line 291"/>
              <p:cNvSpPr>
                <a:spLocks noChangeShapeType="1"/>
              </p:cNvSpPr>
              <p:nvPr/>
            </p:nvSpPr>
            <p:spPr bwMode="auto">
              <a:xfrm>
                <a:off x="7738988" y="3135812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" name="Group 153"/>
            <p:cNvGrpSpPr>
              <a:grpSpLocks/>
            </p:cNvGrpSpPr>
            <p:nvPr/>
          </p:nvGrpSpPr>
          <p:grpSpPr bwMode="auto">
            <a:xfrm>
              <a:off x="7884417" y="3716139"/>
              <a:ext cx="1008063" cy="287338"/>
              <a:chOff x="2835" y="2795"/>
              <a:chExt cx="635" cy="181"/>
            </a:xfrm>
          </p:grpSpPr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2835" y="2839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470" y="2839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Text Box 82"/>
              <p:cNvSpPr txBox="1">
                <a:spLocks noChangeArrowheads="1"/>
              </p:cNvSpPr>
              <p:nvPr/>
            </p:nvSpPr>
            <p:spPr bwMode="auto">
              <a:xfrm>
                <a:off x="3017" y="2795"/>
                <a:ext cx="27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4</a:t>
                </a:r>
                <a:r>
                  <a:rPr lang="zh-CN" altLang="en-US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3276" y="2885"/>
                <a:ext cx="19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85"/>
              <p:cNvSpPr>
                <a:spLocks noChangeShapeType="1"/>
              </p:cNvSpPr>
              <p:nvPr/>
            </p:nvSpPr>
            <p:spPr bwMode="auto">
              <a:xfrm flipH="1" flipV="1">
                <a:off x="2835" y="2886"/>
                <a:ext cx="1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" name="Group 153"/>
            <p:cNvGrpSpPr>
              <a:grpSpLocks/>
            </p:cNvGrpSpPr>
            <p:nvPr/>
          </p:nvGrpSpPr>
          <p:grpSpPr bwMode="auto">
            <a:xfrm>
              <a:off x="3707902" y="3716139"/>
              <a:ext cx="974725" cy="287338"/>
              <a:chOff x="2835" y="2795"/>
              <a:chExt cx="614" cy="181"/>
            </a:xfrm>
          </p:grpSpPr>
          <p:sp>
            <p:nvSpPr>
              <p:cNvPr id="64" name="Line 80"/>
              <p:cNvSpPr>
                <a:spLocks noChangeShapeType="1"/>
              </p:cNvSpPr>
              <p:nvPr/>
            </p:nvSpPr>
            <p:spPr bwMode="auto">
              <a:xfrm>
                <a:off x="2835" y="2839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81"/>
              <p:cNvSpPr>
                <a:spLocks noChangeShapeType="1"/>
              </p:cNvSpPr>
              <p:nvPr/>
            </p:nvSpPr>
            <p:spPr bwMode="auto">
              <a:xfrm>
                <a:off x="3449" y="2839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Text Box 82"/>
              <p:cNvSpPr txBox="1">
                <a:spLocks noChangeArrowheads="1"/>
              </p:cNvSpPr>
              <p:nvPr/>
            </p:nvSpPr>
            <p:spPr bwMode="auto">
              <a:xfrm>
                <a:off x="3017" y="2795"/>
                <a:ext cx="27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4</a:t>
                </a:r>
                <a:r>
                  <a:rPr lang="zh-CN" altLang="en-US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67" name="Line 83"/>
              <p:cNvSpPr>
                <a:spLocks noChangeShapeType="1"/>
              </p:cNvSpPr>
              <p:nvPr/>
            </p:nvSpPr>
            <p:spPr bwMode="auto">
              <a:xfrm flipV="1">
                <a:off x="3255" y="2885"/>
                <a:ext cx="19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85"/>
              <p:cNvSpPr>
                <a:spLocks noChangeShapeType="1"/>
              </p:cNvSpPr>
              <p:nvPr/>
            </p:nvSpPr>
            <p:spPr bwMode="auto">
              <a:xfrm flipH="1" flipV="1">
                <a:off x="2835" y="2886"/>
                <a:ext cx="1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558900" y="3161249"/>
            <a:ext cx="1149004" cy="288925"/>
            <a:chOff x="5876527" y="3868539"/>
            <a:chExt cx="1149004" cy="288925"/>
          </a:xfrm>
        </p:grpSpPr>
        <p:sp>
          <p:nvSpPr>
            <p:cNvPr id="79" name="Line 258"/>
            <p:cNvSpPr>
              <a:spLocks noChangeShapeType="1"/>
            </p:cNvSpPr>
            <p:nvPr/>
          </p:nvSpPr>
          <p:spPr bwMode="auto">
            <a:xfrm>
              <a:off x="5876528" y="3939977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59"/>
            <p:cNvSpPr>
              <a:spLocks noChangeShapeType="1"/>
            </p:cNvSpPr>
            <p:nvPr/>
          </p:nvSpPr>
          <p:spPr bwMode="auto">
            <a:xfrm>
              <a:off x="6668615" y="4013002"/>
              <a:ext cx="356915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260"/>
            <p:cNvSpPr txBox="1">
              <a:spLocks noChangeArrowheads="1"/>
            </p:cNvSpPr>
            <p:nvPr/>
          </p:nvSpPr>
          <p:spPr bwMode="auto">
            <a:xfrm>
              <a:off x="6236568" y="3868539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82" name="Line 261"/>
            <p:cNvSpPr>
              <a:spLocks noChangeShapeType="1"/>
            </p:cNvSpPr>
            <p:nvPr/>
          </p:nvSpPr>
          <p:spPr bwMode="auto">
            <a:xfrm flipH="1">
              <a:off x="5876527" y="4013002"/>
              <a:ext cx="360040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52"/>
            <p:cNvSpPr>
              <a:spLocks noChangeShapeType="1"/>
            </p:cNvSpPr>
            <p:nvPr/>
          </p:nvSpPr>
          <p:spPr bwMode="auto">
            <a:xfrm>
              <a:off x="7025531" y="3939977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 Box 352"/>
          <p:cNvSpPr txBox="1">
            <a:spLocks noChangeArrowheads="1"/>
          </p:cNvSpPr>
          <p:nvPr/>
        </p:nvSpPr>
        <p:spPr bwMode="auto">
          <a:xfrm>
            <a:off x="1043433" y="5765194"/>
            <a:ext cx="7489007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u="none" dirty="0">
                <a:latin typeface="宋体" pitchFamily="2" charset="-122"/>
              </a:rPr>
              <a:t>若本例</a:t>
            </a:r>
            <a:r>
              <a:rPr lang="en-US" altLang="zh-CN" sz="2000" b="1" u="none" dirty="0">
                <a:latin typeface="宋体" pitchFamily="2" charset="-122"/>
              </a:rPr>
              <a:t>Cache</a:t>
            </a:r>
            <a:r>
              <a:rPr lang="zh-CN" altLang="en-US" sz="2000" b="1" u="none" dirty="0">
                <a:latin typeface="宋体" pitchFamily="2" charset="-122"/>
              </a:rPr>
              <a:t>改为</a:t>
            </a:r>
            <a:r>
              <a:rPr lang="en-US" altLang="zh-CN" sz="2000" b="1" u="none" dirty="0">
                <a:latin typeface="宋体" pitchFamily="2" charset="-122"/>
              </a:rPr>
              <a:t>8</a:t>
            </a:r>
            <a:r>
              <a:rPr lang="zh-CN" altLang="en-US" sz="2000" b="1" u="none" dirty="0">
                <a:latin typeface="宋体" pitchFamily="2" charset="-122"/>
              </a:rPr>
              <a:t>路组相联映射，则行中标志</a:t>
            </a:r>
            <a:r>
              <a:rPr lang="en-US" altLang="zh-CN" sz="2000" b="1" u="none" dirty="0">
                <a:latin typeface="宋体" pitchFamily="2" charset="-122"/>
              </a:rPr>
              <a:t>Tag</a:t>
            </a:r>
            <a:r>
              <a:rPr lang="zh-CN" altLang="en-US" sz="2000" b="1" u="none" dirty="0">
                <a:latin typeface="宋体" pitchFamily="2" charset="-122"/>
              </a:rPr>
              <a:t>的位数？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131840" y="2992730"/>
            <a:ext cx="3169052" cy="145436"/>
            <a:chOff x="3275857" y="4581127"/>
            <a:chExt cx="3169052" cy="145436"/>
          </a:xfrm>
        </p:grpSpPr>
        <p:sp>
          <p:nvSpPr>
            <p:cNvPr id="86" name="Line 158"/>
            <p:cNvSpPr>
              <a:spLocks noChangeShapeType="1"/>
            </p:cNvSpPr>
            <p:nvPr/>
          </p:nvSpPr>
          <p:spPr bwMode="auto">
            <a:xfrm>
              <a:off x="3275857" y="4581127"/>
              <a:ext cx="645" cy="14543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59"/>
            <p:cNvSpPr>
              <a:spLocks noChangeShapeType="1"/>
            </p:cNvSpPr>
            <p:nvPr/>
          </p:nvSpPr>
          <p:spPr bwMode="auto">
            <a:xfrm flipH="1" flipV="1">
              <a:off x="6444209" y="4581127"/>
              <a:ext cx="700" cy="14543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60"/>
            <p:cNvSpPr>
              <a:spLocks noChangeShapeType="1"/>
            </p:cNvSpPr>
            <p:nvPr/>
          </p:nvSpPr>
          <p:spPr bwMode="auto">
            <a:xfrm flipH="1" flipV="1">
              <a:off x="3276501" y="4581128"/>
              <a:ext cx="316840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" name="Text Box 312"/>
          <p:cNvSpPr txBox="1">
            <a:spLocks noChangeArrowheads="1"/>
          </p:cNvSpPr>
          <p:nvPr/>
        </p:nvSpPr>
        <p:spPr bwMode="auto">
          <a:xfrm>
            <a:off x="3207569" y="5238257"/>
            <a:ext cx="2084511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0011 0110 0B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4127" y="3160356"/>
            <a:ext cx="2160241" cy="288925"/>
            <a:chOff x="5724127" y="3160356"/>
            <a:chExt cx="2160241" cy="288925"/>
          </a:xfrm>
        </p:grpSpPr>
        <p:sp>
          <p:nvSpPr>
            <p:cNvPr id="74" name="Line 258"/>
            <p:cNvSpPr>
              <a:spLocks noChangeShapeType="1"/>
            </p:cNvSpPr>
            <p:nvPr/>
          </p:nvSpPr>
          <p:spPr bwMode="auto">
            <a:xfrm>
              <a:off x="5724128" y="3231794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59"/>
            <p:cNvSpPr>
              <a:spLocks noChangeShapeType="1"/>
            </p:cNvSpPr>
            <p:nvPr/>
          </p:nvSpPr>
          <p:spPr bwMode="auto">
            <a:xfrm>
              <a:off x="6516215" y="3304819"/>
              <a:ext cx="356915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260"/>
            <p:cNvSpPr txBox="1">
              <a:spLocks noChangeArrowheads="1"/>
            </p:cNvSpPr>
            <p:nvPr/>
          </p:nvSpPr>
          <p:spPr bwMode="auto">
            <a:xfrm>
              <a:off x="6084168" y="3160356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77" name="Line 261"/>
            <p:cNvSpPr>
              <a:spLocks noChangeShapeType="1"/>
            </p:cNvSpPr>
            <p:nvPr/>
          </p:nvSpPr>
          <p:spPr bwMode="auto">
            <a:xfrm flipH="1">
              <a:off x="5724127" y="3304819"/>
              <a:ext cx="360040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53"/>
            <p:cNvSpPr>
              <a:spLocks noChangeShapeType="1"/>
            </p:cNvSpPr>
            <p:nvPr/>
          </p:nvSpPr>
          <p:spPr bwMode="auto">
            <a:xfrm flipV="1">
              <a:off x="7593856" y="3304819"/>
              <a:ext cx="290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254"/>
            <p:cNvSpPr txBox="1">
              <a:spLocks noChangeArrowheads="1"/>
            </p:cNvSpPr>
            <p:nvPr/>
          </p:nvSpPr>
          <p:spPr bwMode="auto">
            <a:xfrm>
              <a:off x="7231906" y="3160356"/>
              <a:ext cx="43338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2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91" name="Line 255"/>
            <p:cNvSpPr>
              <a:spLocks noChangeShapeType="1"/>
            </p:cNvSpPr>
            <p:nvPr/>
          </p:nvSpPr>
          <p:spPr bwMode="auto">
            <a:xfrm flipH="1">
              <a:off x="6873131" y="3304819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7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45" grpId="0"/>
      <p:bldP spid="471346" grpId="0"/>
      <p:bldP spid="471352" grpId="0"/>
      <p:bldP spid="84" grpId="0" animBg="1"/>
      <p:bldP spid="9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67" name="Text Box 351"/>
          <p:cNvSpPr txBox="1">
            <a:spLocks noChangeArrowheads="1"/>
          </p:cNvSpPr>
          <p:nvPr/>
        </p:nvSpPr>
        <p:spPr bwMode="auto">
          <a:xfrm>
            <a:off x="179388" y="3933056"/>
            <a:ext cx="82090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⑵</a:t>
            </a:r>
            <a:r>
              <a:rPr lang="zh-CN" altLang="en-US" b="1" u="none" dirty="0">
                <a:latin typeface="宋体" pitchFamily="2" charset="-122"/>
              </a:rPr>
              <a:t>数据放在连续的  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                  </a:t>
            </a:r>
            <a:r>
              <a:rPr lang="zh-CN" altLang="en-US" b="1" u="none" dirty="0">
                <a:latin typeface="宋体" pitchFamily="2" charset="-122"/>
              </a:rPr>
              <a:t>个主存块中，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块调入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时，放在 </a:t>
            </a:r>
            <a:r>
              <a:rPr lang="en-US" altLang="zh-CN" b="1" u="none" dirty="0">
                <a:latin typeface="宋体" pitchFamily="2" charset="-122"/>
              </a:rPr>
              <a:t>  </a:t>
            </a:r>
            <a:r>
              <a:rPr lang="zh-CN" altLang="en-US" b="1" u="none" dirty="0">
                <a:latin typeface="宋体" pitchFamily="2" charset="-122"/>
              </a:rPr>
              <a:t>～</a:t>
            </a:r>
            <a:r>
              <a:rPr lang="en-US" altLang="zh-CN" b="1" u="none" dirty="0">
                <a:latin typeface="宋体" pitchFamily="2" charset="-122"/>
              </a:rPr>
              <a:t>  </a:t>
            </a:r>
            <a:r>
              <a:rPr lang="zh-CN" altLang="en-US" b="1" u="none" dirty="0">
                <a:latin typeface="宋体" pitchFamily="2" charset="-122"/>
              </a:rPr>
              <a:t> 组中，有   次冲突；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连续访问时，不命中的特征是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Cache</a:t>
            </a:r>
            <a:r>
              <a:rPr lang="zh-CN" altLang="en-US" b="1" u="none" dirty="0">
                <a:latin typeface="宋体" pitchFamily="2" charset="-122"/>
              </a:rPr>
              <a:t>命中率＝      </a:t>
            </a:r>
          </a:p>
        </p:txBody>
      </p:sp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98BD-1638-410F-95F0-4036138D9928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14329" name="Text Box 313"/>
          <p:cNvSpPr txBox="1">
            <a:spLocks noChangeArrowheads="1"/>
          </p:cNvSpPr>
          <p:nvPr/>
        </p:nvSpPr>
        <p:spPr bwMode="auto">
          <a:xfrm>
            <a:off x="179388" y="269716"/>
            <a:ext cx="8785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主存按字节编址、地址空间为</a:t>
            </a:r>
            <a:r>
              <a:rPr lang="en-US" altLang="zh-CN" b="1" u="none" dirty="0">
                <a:latin typeface="宋体" pitchFamily="2" charset="-122"/>
              </a:rPr>
              <a:t>24</a:t>
            </a:r>
            <a:r>
              <a:rPr lang="zh-CN" altLang="en-US" b="1" u="none" dirty="0">
                <a:latin typeface="宋体" pitchFamily="2" charset="-122"/>
              </a:rPr>
              <a:t>位，块大小</a:t>
            </a:r>
            <a:r>
              <a:rPr lang="en-US" altLang="zh-CN" b="1" u="none" dirty="0">
                <a:latin typeface="宋体" pitchFamily="2" charset="-122"/>
              </a:rPr>
              <a:t>32B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，采用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路组相联映射方式。⑴主存地址如何划分？ ⑵若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初态为空，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从</a:t>
            </a:r>
            <a:r>
              <a:rPr lang="en-US" altLang="zh-CN" b="1" u="none" dirty="0">
                <a:latin typeface="宋体" pitchFamily="2" charset="-122"/>
              </a:rPr>
              <a:t>0#</a:t>
            </a:r>
            <a:r>
              <a:rPr lang="zh-CN" altLang="en-US" b="1" u="none" dirty="0">
                <a:latin typeface="宋体" pitchFamily="2" charset="-122"/>
              </a:rPr>
              <a:t>单元起连续读出</a:t>
            </a:r>
            <a:r>
              <a:rPr lang="en-US" altLang="zh-CN" b="1" u="none" dirty="0">
                <a:latin typeface="宋体" pitchFamily="2" charset="-122"/>
              </a:rPr>
              <a:t>100B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en-US" altLang="zh-CN" b="1" u="none" dirty="0">
                <a:latin typeface="宋体" pitchFamily="2" charset="-122"/>
              </a:rPr>
              <a:t>(1B/</a:t>
            </a:r>
            <a:r>
              <a:rPr lang="zh-CN" altLang="en-US" b="1" u="none" dirty="0">
                <a:latin typeface="宋体" pitchFamily="2" charset="-122"/>
              </a:rPr>
              <a:t>次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，此时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的命中率？ ⑶若小题⑵中的</a:t>
            </a:r>
            <a:r>
              <a:rPr lang="en-US" altLang="zh-CN" b="1" u="none" dirty="0">
                <a:latin typeface="宋体" pitchFamily="2" charset="-122"/>
              </a:rPr>
              <a:t>100B</a:t>
            </a:r>
            <a:r>
              <a:rPr lang="zh-CN" altLang="en-US" b="1" u="none" dirty="0">
                <a:latin typeface="宋体" pitchFamily="2" charset="-122"/>
              </a:rPr>
              <a:t>数据从</a:t>
            </a:r>
            <a:r>
              <a:rPr lang="en-US" altLang="zh-CN" b="1" u="none" dirty="0">
                <a:latin typeface="宋体" pitchFamily="2" charset="-122"/>
              </a:rPr>
              <a:t>62#</a:t>
            </a:r>
            <a:r>
              <a:rPr lang="zh-CN" altLang="en-US" b="1" u="none" dirty="0">
                <a:latin typeface="宋体" pitchFamily="2" charset="-122"/>
              </a:rPr>
              <a:t>单元起存储，则命中率又为多少？</a:t>
            </a:r>
          </a:p>
        </p:txBody>
      </p:sp>
      <p:sp>
        <p:nvSpPr>
          <p:cNvPr id="214330" name="Text Box 314"/>
          <p:cNvSpPr txBox="1">
            <a:spLocks noChangeArrowheads="1"/>
          </p:cNvSpPr>
          <p:nvPr/>
        </p:nvSpPr>
        <p:spPr bwMode="auto">
          <a:xfrm>
            <a:off x="179388" y="23794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⑴主存地址</a:t>
            </a:r>
            <a:r>
              <a:rPr lang="en-US" altLang="zh-CN" sz="2000" b="1" u="none" dirty="0">
                <a:latin typeface="宋体" pitchFamily="2" charset="-122"/>
              </a:rPr>
              <a:t>(24</a:t>
            </a:r>
            <a:r>
              <a:rPr lang="zh-CN" altLang="en-US" sz="20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划分如下：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块内地址为</a:t>
            </a:r>
            <a:r>
              <a:rPr lang="en-US" altLang="zh-CN" sz="2000" b="1" u="none" dirty="0">
                <a:latin typeface="宋体" pitchFamily="2" charset="-122"/>
              </a:rPr>
              <a:t>5</a:t>
            </a:r>
            <a:r>
              <a:rPr lang="zh-CN" altLang="en-US" sz="20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Cache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(8KB/32B)/4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64</a:t>
            </a:r>
            <a:r>
              <a:rPr lang="zh-CN" altLang="en-US" b="1" u="none" dirty="0">
                <a:latin typeface="宋体" pitchFamily="2" charset="-122"/>
              </a:rPr>
              <a:t>个组，组号为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64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grpSp>
        <p:nvGrpSpPr>
          <p:cNvPr id="214383" name="Group 367"/>
          <p:cNvGrpSpPr>
            <a:grpSpLocks/>
          </p:cNvGrpSpPr>
          <p:nvPr/>
        </p:nvGrpSpPr>
        <p:grpSpPr bwMode="auto">
          <a:xfrm>
            <a:off x="2555778" y="3259950"/>
            <a:ext cx="2303463" cy="311150"/>
            <a:chOff x="3334" y="2372"/>
            <a:chExt cx="1451" cy="196"/>
          </a:xfrm>
        </p:grpSpPr>
        <p:sp>
          <p:nvSpPr>
            <p:cNvPr id="214337" name="Line 321"/>
            <p:cNvSpPr>
              <a:spLocks noChangeShapeType="1"/>
            </p:cNvSpPr>
            <p:nvPr/>
          </p:nvSpPr>
          <p:spPr bwMode="auto">
            <a:xfrm flipV="1">
              <a:off x="3833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0" name="Line 324"/>
            <p:cNvSpPr>
              <a:spLocks noChangeShapeType="1"/>
            </p:cNvSpPr>
            <p:nvPr/>
          </p:nvSpPr>
          <p:spPr bwMode="auto">
            <a:xfrm>
              <a:off x="333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1" name="Text Box 325"/>
            <p:cNvSpPr txBox="1">
              <a:spLocks noChangeArrowheads="1"/>
            </p:cNvSpPr>
            <p:nvPr/>
          </p:nvSpPr>
          <p:spPr bwMode="auto">
            <a:xfrm>
              <a:off x="3515" y="2372"/>
              <a:ext cx="31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13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2" name="Line 326"/>
            <p:cNvSpPr>
              <a:spLocks noChangeShapeType="1"/>
            </p:cNvSpPr>
            <p:nvPr/>
          </p:nvSpPr>
          <p:spPr bwMode="auto">
            <a:xfrm flipH="1">
              <a:off x="3334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4" name="Line 328"/>
            <p:cNvSpPr>
              <a:spLocks noChangeShapeType="1"/>
            </p:cNvSpPr>
            <p:nvPr/>
          </p:nvSpPr>
          <p:spPr bwMode="auto">
            <a:xfrm>
              <a:off x="401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5" name="Line 329"/>
            <p:cNvSpPr>
              <a:spLocks noChangeShapeType="1"/>
            </p:cNvSpPr>
            <p:nvPr/>
          </p:nvSpPr>
          <p:spPr bwMode="auto">
            <a:xfrm flipV="1">
              <a:off x="4513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6" name="Text Box 330"/>
            <p:cNvSpPr txBox="1">
              <a:spLocks noChangeArrowheads="1"/>
            </p:cNvSpPr>
            <p:nvPr/>
          </p:nvSpPr>
          <p:spPr bwMode="auto">
            <a:xfrm>
              <a:off x="4286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6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7" name="Line 331"/>
            <p:cNvSpPr>
              <a:spLocks noChangeShapeType="1"/>
            </p:cNvSpPr>
            <p:nvPr/>
          </p:nvSpPr>
          <p:spPr bwMode="auto">
            <a:xfrm flipH="1">
              <a:off x="4014" y="247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382" name="Group 366"/>
          <p:cNvGrpSpPr>
            <a:grpSpLocks/>
          </p:cNvGrpSpPr>
          <p:nvPr/>
        </p:nvGrpSpPr>
        <p:grpSpPr bwMode="auto">
          <a:xfrm>
            <a:off x="2555776" y="3572693"/>
            <a:ext cx="3455987" cy="360363"/>
            <a:chOff x="1837" y="2523"/>
            <a:chExt cx="2177" cy="227"/>
          </a:xfrm>
        </p:grpSpPr>
        <p:sp>
          <p:nvSpPr>
            <p:cNvPr id="214332" name="Text Box 316"/>
            <p:cNvSpPr txBox="1">
              <a:spLocks noChangeArrowheads="1"/>
            </p:cNvSpPr>
            <p:nvPr/>
          </p:nvSpPr>
          <p:spPr bwMode="auto">
            <a:xfrm>
              <a:off x="3288" y="2523"/>
              <a:ext cx="726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214339" name="Text Box 323"/>
            <p:cNvSpPr txBox="1">
              <a:spLocks noChangeArrowheads="1"/>
            </p:cNvSpPr>
            <p:nvPr/>
          </p:nvSpPr>
          <p:spPr bwMode="auto">
            <a:xfrm>
              <a:off x="1837" y="2523"/>
              <a:ext cx="680" cy="22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群号</a:t>
              </a:r>
            </a:p>
          </p:txBody>
        </p:sp>
        <p:sp>
          <p:nvSpPr>
            <p:cNvPr id="214343" name="Text Box 327"/>
            <p:cNvSpPr txBox="1">
              <a:spLocks noChangeArrowheads="1"/>
            </p:cNvSpPr>
            <p:nvPr/>
          </p:nvSpPr>
          <p:spPr bwMode="auto">
            <a:xfrm>
              <a:off x="2517" y="25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群内块号</a:t>
              </a:r>
            </a:p>
          </p:txBody>
        </p:sp>
      </p:grpSp>
      <p:sp>
        <p:nvSpPr>
          <p:cNvPr id="214368" name="Text Box 352"/>
          <p:cNvSpPr txBox="1">
            <a:spLocks noChangeArrowheads="1"/>
          </p:cNvSpPr>
          <p:nvPr/>
        </p:nvSpPr>
        <p:spPr bwMode="auto">
          <a:xfrm>
            <a:off x="179389" y="5805264"/>
            <a:ext cx="78489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⑶</a:t>
            </a:r>
            <a:r>
              <a:rPr lang="zh-CN" altLang="en-US" b="1" u="none" dirty="0">
                <a:latin typeface="宋体" pitchFamily="2" charset="-122"/>
              </a:rPr>
              <a:t>数据放在 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                    </a:t>
            </a:r>
            <a:r>
              <a:rPr lang="zh-CN" altLang="en-US" b="1" u="none" dirty="0">
                <a:latin typeface="宋体" pitchFamily="2" charset="-122"/>
              </a:rPr>
              <a:t>个块中，</a:t>
            </a:r>
            <a:r>
              <a:rPr lang="en-US" altLang="zh-CN" b="1" u="none" dirty="0">
                <a:latin typeface="宋体" pitchFamily="2" charset="-122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14376" name="Text Box 360"/>
          <p:cNvSpPr txBox="1">
            <a:spLocks noChangeArrowheads="1"/>
          </p:cNvSpPr>
          <p:nvPr/>
        </p:nvSpPr>
        <p:spPr bwMode="auto">
          <a:xfrm>
            <a:off x="3203848" y="3933056"/>
            <a:ext cx="49685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(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100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%32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)/32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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4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0#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3#          0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每个块的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0#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单元缺失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(100-4)/100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96%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316416" y="4202056"/>
            <a:ext cx="576064" cy="1819232"/>
            <a:chOff x="8244408" y="3625991"/>
            <a:chExt cx="576064" cy="1819232"/>
          </a:xfrm>
        </p:grpSpPr>
        <p:sp>
          <p:nvSpPr>
            <p:cNvPr id="40" name="Text Box 316"/>
            <p:cNvSpPr txBox="1">
              <a:spLocks noChangeArrowheads="1"/>
            </p:cNvSpPr>
            <p:nvPr/>
          </p:nvSpPr>
          <p:spPr bwMode="auto">
            <a:xfrm>
              <a:off x="8532440" y="3645024"/>
              <a:ext cx="288032" cy="432048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9" name="Text Box 316"/>
            <p:cNvSpPr txBox="1">
              <a:spLocks noChangeArrowheads="1"/>
            </p:cNvSpPr>
            <p:nvPr/>
          </p:nvSpPr>
          <p:spPr bwMode="auto">
            <a:xfrm>
              <a:off x="8532440" y="4941168"/>
              <a:ext cx="288032" cy="432048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8" name="Text Box 316"/>
            <p:cNvSpPr txBox="1">
              <a:spLocks noChangeArrowheads="1"/>
            </p:cNvSpPr>
            <p:nvPr/>
          </p:nvSpPr>
          <p:spPr bwMode="auto">
            <a:xfrm>
              <a:off x="8532440" y="4085580"/>
              <a:ext cx="288032" cy="86409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8" name="Line 317"/>
            <p:cNvSpPr>
              <a:spLocks noChangeShapeType="1"/>
            </p:cNvSpPr>
            <p:nvPr/>
          </p:nvSpPr>
          <p:spPr bwMode="auto">
            <a:xfrm>
              <a:off x="8532192" y="3625991"/>
              <a:ext cx="248" cy="17692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17"/>
            <p:cNvSpPr>
              <a:spLocks noChangeShapeType="1"/>
            </p:cNvSpPr>
            <p:nvPr/>
          </p:nvSpPr>
          <p:spPr bwMode="auto">
            <a:xfrm>
              <a:off x="8532440" y="4085580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7"/>
            <p:cNvSpPr>
              <a:spLocks noChangeShapeType="1"/>
            </p:cNvSpPr>
            <p:nvPr/>
          </p:nvSpPr>
          <p:spPr bwMode="auto">
            <a:xfrm>
              <a:off x="8532440" y="4293096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17"/>
            <p:cNvSpPr>
              <a:spLocks noChangeShapeType="1"/>
            </p:cNvSpPr>
            <p:nvPr/>
          </p:nvSpPr>
          <p:spPr bwMode="auto">
            <a:xfrm>
              <a:off x="8532440" y="4949676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17"/>
            <p:cNvSpPr>
              <a:spLocks noChangeShapeType="1"/>
            </p:cNvSpPr>
            <p:nvPr/>
          </p:nvSpPr>
          <p:spPr bwMode="auto">
            <a:xfrm>
              <a:off x="8532440" y="5157192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319"/>
            <p:cNvSpPr txBox="1">
              <a:spLocks noChangeArrowheads="1"/>
            </p:cNvSpPr>
            <p:nvPr/>
          </p:nvSpPr>
          <p:spPr bwMode="auto">
            <a:xfrm>
              <a:off x="8244408" y="3645024"/>
              <a:ext cx="576064" cy="1800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600" u="none" dirty="0">
                  <a:latin typeface="宋体" pitchFamily="2" charset="-122"/>
                </a:rPr>
                <a:t>…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u="none" dirty="0">
                  <a:latin typeface="宋体" pitchFamily="2" charset="-122"/>
                </a:rPr>
                <a:t>31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u="none" dirty="0">
                  <a:latin typeface="宋体" pitchFamily="2" charset="-122"/>
                </a:rPr>
                <a:t>32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u="none" dirty="0">
                  <a:latin typeface="宋体" pitchFamily="2" charset="-122"/>
                </a:rPr>
                <a:t>…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u="none" dirty="0">
                  <a:latin typeface="宋体" pitchFamily="2" charset="-122"/>
                </a:rPr>
                <a:t>62</a:t>
              </a:r>
              <a:r>
                <a:rPr lang="en-US" altLang="zh-CN" sz="1600" u="none" spc="200" dirty="0">
                  <a:latin typeface="宋体" pitchFamily="2" charset="-122"/>
                </a:rPr>
                <a:t> </a:t>
              </a:r>
              <a:r>
                <a:rPr lang="en-US" altLang="zh-CN" sz="1600" u="none" dirty="0">
                  <a:latin typeface="宋体" pitchFamily="2" charset="-122"/>
                </a:rPr>
                <a:t>D</a:t>
              </a:r>
              <a:r>
                <a:rPr lang="en-US" altLang="zh-CN" sz="1600" u="none" baseline="-18000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u="none" dirty="0">
                  <a:latin typeface="宋体" pitchFamily="2" charset="-122"/>
                </a:rPr>
                <a:t>63</a:t>
              </a:r>
              <a:r>
                <a:rPr lang="en-US" altLang="zh-CN" sz="1600" u="none" spc="200" dirty="0">
                  <a:latin typeface="宋体" pitchFamily="2" charset="-122"/>
                </a:rPr>
                <a:t> </a:t>
              </a:r>
              <a:r>
                <a:rPr lang="en-US" altLang="zh-CN" sz="1600" u="none" dirty="0">
                  <a:latin typeface="宋体" pitchFamily="2" charset="-122"/>
                </a:rPr>
                <a:t>D</a:t>
              </a:r>
              <a:r>
                <a:rPr lang="en-US" altLang="zh-CN" sz="1600" u="none" baseline="-18000" dirty="0">
                  <a:latin typeface="宋体" pitchFamily="2" charset="-122"/>
                </a:rPr>
                <a:t>1</a:t>
              </a:r>
              <a:endParaRPr lang="en-US" altLang="zh-CN" sz="1600" u="none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u="none" dirty="0">
                  <a:latin typeface="宋体" pitchFamily="2" charset="-122"/>
                </a:rPr>
                <a:t>64</a:t>
              </a:r>
              <a:r>
                <a:rPr lang="en-US" altLang="zh-CN" sz="1600" u="none" spc="200" dirty="0">
                  <a:latin typeface="宋体" pitchFamily="2" charset="-122"/>
                </a:rPr>
                <a:t> </a:t>
              </a:r>
              <a:r>
                <a:rPr lang="en-US" altLang="zh-CN" sz="1600" u="none" dirty="0">
                  <a:latin typeface="宋体" pitchFamily="2" charset="-122"/>
                </a:rPr>
                <a:t>D</a:t>
              </a:r>
              <a:r>
                <a:rPr lang="en-US" altLang="zh-CN" sz="1600" u="none" baseline="-18000" dirty="0">
                  <a:latin typeface="宋体" pitchFamily="2" charset="-122"/>
                </a:rPr>
                <a:t>2</a:t>
              </a:r>
              <a:endParaRPr lang="en-US" altLang="zh-CN" sz="1600" u="none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u="none" dirty="0">
                  <a:latin typeface="宋体" pitchFamily="2" charset="-122"/>
                </a:rPr>
                <a:t>…</a:t>
              </a:r>
              <a:endParaRPr lang="zh-CN" altLang="en-US" sz="1600" u="none" dirty="0">
                <a:latin typeface="宋体" pitchFamily="2" charset="-122"/>
              </a:endParaRPr>
            </a:p>
          </p:txBody>
        </p:sp>
        <p:sp>
          <p:nvSpPr>
            <p:cNvPr id="36" name="Line 317"/>
            <p:cNvSpPr>
              <a:spLocks noChangeShapeType="1"/>
            </p:cNvSpPr>
            <p:nvPr/>
          </p:nvSpPr>
          <p:spPr bwMode="auto">
            <a:xfrm>
              <a:off x="8532440" y="4517628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17"/>
            <p:cNvSpPr>
              <a:spLocks noChangeShapeType="1"/>
            </p:cNvSpPr>
            <p:nvPr/>
          </p:nvSpPr>
          <p:spPr bwMode="auto">
            <a:xfrm>
              <a:off x="8532440" y="4725144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17"/>
            <p:cNvSpPr>
              <a:spLocks noChangeShapeType="1"/>
            </p:cNvSpPr>
            <p:nvPr/>
          </p:nvSpPr>
          <p:spPr bwMode="auto">
            <a:xfrm>
              <a:off x="8532440" y="3861048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Text Box 352"/>
          <p:cNvSpPr txBox="1">
            <a:spLocks noChangeArrowheads="1"/>
          </p:cNvSpPr>
          <p:nvPr/>
        </p:nvSpPr>
        <p:spPr bwMode="auto">
          <a:xfrm>
            <a:off x="2492425" y="5805264"/>
            <a:ext cx="56799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  <a:sym typeface="Symbol"/>
              </a:rPr>
              <a:t>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100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62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%32</a:t>
            </a:r>
            <a:r>
              <a:rPr lang="en-US" altLang="zh-CN" b="1" u="none" dirty="0">
                <a:latin typeface="宋体" pitchFamily="2" charset="-122"/>
              </a:rPr>
              <a:t>)/32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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5            95%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7504" y="4107981"/>
            <a:ext cx="504056" cy="1769291"/>
            <a:chOff x="-324544" y="3068960"/>
            <a:chExt cx="504056" cy="1769291"/>
          </a:xfrm>
        </p:grpSpPr>
        <p:sp>
          <p:nvSpPr>
            <p:cNvPr id="59" name="Text Box 316"/>
            <p:cNvSpPr txBox="1">
              <a:spLocks noChangeArrowheads="1"/>
            </p:cNvSpPr>
            <p:nvPr/>
          </p:nvSpPr>
          <p:spPr bwMode="auto">
            <a:xfrm>
              <a:off x="-108520" y="3933056"/>
              <a:ext cx="288032" cy="432048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2" name="Text Box 319"/>
            <p:cNvSpPr txBox="1">
              <a:spLocks noChangeArrowheads="1"/>
            </p:cNvSpPr>
            <p:nvPr/>
          </p:nvSpPr>
          <p:spPr bwMode="auto">
            <a:xfrm>
              <a:off x="-324544" y="3068961"/>
              <a:ext cx="216024" cy="1728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78000"/>
                </a:lnSpc>
              </a:pPr>
              <a:r>
                <a:rPr lang="en-US" altLang="zh-CN" sz="1200" u="none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78000"/>
                </a:lnSpc>
              </a:pPr>
              <a:r>
                <a:rPr lang="en-US" altLang="zh-CN" sz="1200" u="none" dirty="0">
                  <a:latin typeface="宋体" pitchFamily="2" charset="-122"/>
                </a:rPr>
                <a:t>…</a:t>
              </a:r>
            </a:p>
            <a:p>
              <a:pPr>
                <a:lnSpc>
                  <a:spcPct val="78000"/>
                </a:lnSpc>
              </a:pPr>
              <a:r>
                <a:rPr lang="en-US" altLang="zh-CN" sz="1200" u="none" dirty="0">
                  <a:latin typeface="宋体" pitchFamily="2" charset="-122"/>
                </a:rPr>
                <a:t>31</a:t>
              </a:r>
            </a:p>
            <a:p>
              <a:pPr>
                <a:lnSpc>
                  <a:spcPct val="78000"/>
                </a:lnSpc>
              </a:pPr>
              <a:r>
                <a:rPr lang="en-US" altLang="zh-CN" sz="1200" u="none" dirty="0">
                  <a:latin typeface="宋体" pitchFamily="2" charset="-122"/>
                </a:rPr>
                <a:t>32</a:t>
              </a:r>
            </a:p>
            <a:p>
              <a:pPr>
                <a:lnSpc>
                  <a:spcPct val="78000"/>
                </a:lnSpc>
              </a:pPr>
              <a:r>
                <a:rPr lang="en-US" altLang="zh-CN" sz="1200" u="none" dirty="0">
                  <a:latin typeface="宋体" pitchFamily="2" charset="-122"/>
                </a:rPr>
                <a:t>…</a:t>
              </a:r>
            </a:p>
            <a:p>
              <a:pPr>
                <a:lnSpc>
                  <a:spcPct val="78000"/>
                </a:lnSpc>
              </a:pPr>
              <a:r>
                <a:rPr lang="en-US" altLang="zh-CN" sz="1200" u="none" dirty="0">
                  <a:latin typeface="宋体" pitchFamily="2" charset="-122"/>
                </a:rPr>
                <a:t>63</a:t>
              </a:r>
              <a:endParaRPr lang="en-US" altLang="zh-CN" sz="1200" u="none" baseline="-18000" dirty="0">
                <a:latin typeface="宋体" pitchFamily="2" charset="-122"/>
              </a:endParaRPr>
            </a:p>
            <a:p>
              <a:pPr>
                <a:lnSpc>
                  <a:spcPct val="78000"/>
                </a:lnSpc>
              </a:pPr>
              <a:r>
                <a:rPr lang="en-US" altLang="zh-CN" sz="1200" u="none" dirty="0">
                  <a:latin typeface="宋体" pitchFamily="2" charset="-122"/>
                </a:rPr>
                <a:t>64</a:t>
              </a:r>
            </a:p>
            <a:p>
              <a:pPr>
                <a:lnSpc>
                  <a:spcPct val="78000"/>
                </a:lnSpc>
              </a:pPr>
              <a:r>
                <a:rPr lang="en-US" altLang="zh-CN" sz="1200" u="none" dirty="0">
                  <a:latin typeface="宋体" pitchFamily="2" charset="-122"/>
                </a:rPr>
                <a:t>…</a:t>
              </a:r>
            </a:p>
            <a:p>
              <a:pPr>
                <a:lnSpc>
                  <a:spcPct val="78000"/>
                </a:lnSpc>
              </a:pPr>
              <a:r>
                <a:rPr lang="en-US" altLang="zh-CN" sz="1200" u="none" dirty="0">
                  <a:latin typeface="宋体" pitchFamily="2" charset="-122"/>
                </a:rPr>
                <a:t>95</a:t>
              </a:r>
            </a:p>
            <a:p>
              <a:pPr>
                <a:lnSpc>
                  <a:spcPct val="78000"/>
                </a:lnSpc>
              </a:pPr>
              <a:r>
                <a:rPr lang="en-US" altLang="zh-CN" sz="1200" u="none" dirty="0">
                  <a:latin typeface="宋体" pitchFamily="2" charset="-122"/>
                </a:rPr>
                <a:t>96</a:t>
              </a:r>
            </a:p>
            <a:p>
              <a:pPr>
                <a:lnSpc>
                  <a:spcPct val="78000"/>
                </a:lnSpc>
              </a:pPr>
              <a:r>
                <a:rPr lang="en-US" altLang="zh-CN" sz="1200" u="none" dirty="0">
                  <a:latin typeface="宋体" pitchFamily="2" charset="-122"/>
                </a:rPr>
                <a:t>…</a:t>
              </a:r>
            </a:p>
            <a:p>
              <a:pPr>
                <a:lnSpc>
                  <a:spcPct val="78000"/>
                </a:lnSpc>
              </a:pPr>
              <a:r>
                <a:rPr lang="en-US" altLang="zh-CN" sz="1200" u="none" dirty="0">
                  <a:latin typeface="宋体" pitchFamily="2" charset="-122"/>
                </a:rPr>
                <a:t>99</a:t>
              </a:r>
            </a:p>
          </p:txBody>
        </p:sp>
        <p:sp>
          <p:nvSpPr>
            <p:cNvPr id="44" name="Text Box 316"/>
            <p:cNvSpPr txBox="1">
              <a:spLocks noChangeArrowheads="1"/>
            </p:cNvSpPr>
            <p:nvPr/>
          </p:nvSpPr>
          <p:spPr bwMode="auto">
            <a:xfrm>
              <a:off x="-108644" y="3068960"/>
              <a:ext cx="288032" cy="432048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5" name="Text Box 316"/>
            <p:cNvSpPr txBox="1">
              <a:spLocks noChangeArrowheads="1"/>
            </p:cNvSpPr>
            <p:nvPr/>
          </p:nvSpPr>
          <p:spPr bwMode="auto">
            <a:xfrm>
              <a:off x="-108644" y="4365104"/>
              <a:ext cx="288032" cy="432048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6" name="Text Box 316"/>
            <p:cNvSpPr txBox="1">
              <a:spLocks noChangeArrowheads="1"/>
            </p:cNvSpPr>
            <p:nvPr/>
          </p:nvSpPr>
          <p:spPr bwMode="auto">
            <a:xfrm>
              <a:off x="-108644" y="3501008"/>
              <a:ext cx="288032" cy="432048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7" name="Line 317"/>
            <p:cNvSpPr>
              <a:spLocks noChangeShapeType="1"/>
            </p:cNvSpPr>
            <p:nvPr/>
          </p:nvSpPr>
          <p:spPr bwMode="auto">
            <a:xfrm>
              <a:off x="-108892" y="3068960"/>
              <a:ext cx="248" cy="17692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317"/>
            <p:cNvSpPr>
              <a:spLocks noChangeShapeType="1"/>
            </p:cNvSpPr>
            <p:nvPr/>
          </p:nvSpPr>
          <p:spPr bwMode="auto">
            <a:xfrm>
              <a:off x="-108644" y="3501008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17"/>
            <p:cNvSpPr>
              <a:spLocks noChangeShapeType="1"/>
            </p:cNvSpPr>
            <p:nvPr/>
          </p:nvSpPr>
          <p:spPr bwMode="auto">
            <a:xfrm>
              <a:off x="-108644" y="3645024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317"/>
            <p:cNvSpPr>
              <a:spLocks noChangeShapeType="1"/>
            </p:cNvSpPr>
            <p:nvPr/>
          </p:nvSpPr>
          <p:spPr bwMode="auto">
            <a:xfrm>
              <a:off x="-108644" y="4077072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17"/>
            <p:cNvSpPr>
              <a:spLocks noChangeShapeType="1"/>
            </p:cNvSpPr>
            <p:nvPr/>
          </p:nvSpPr>
          <p:spPr bwMode="auto">
            <a:xfrm>
              <a:off x="-108644" y="4653136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17"/>
            <p:cNvSpPr>
              <a:spLocks noChangeShapeType="1"/>
            </p:cNvSpPr>
            <p:nvPr/>
          </p:nvSpPr>
          <p:spPr bwMode="auto">
            <a:xfrm>
              <a:off x="-108644" y="3789040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17"/>
            <p:cNvSpPr>
              <a:spLocks noChangeShapeType="1"/>
            </p:cNvSpPr>
            <p:nvPr/>
          </p:nvSpPr>
          <p:spPr bwMode="auto">
            <a:xfrm>
              <a:off x="-108644" y="3933056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17"/>
            <p:cNvSpPr>
              <a:spLocks noChangeShapeType="1"/>
            </p:cNvSpPr>
            <p:nvPr/>
          </p:nvSpPr>
          <p:spPr bwMode="auto">
            <a:xfrm>
              <a:off x="-108644" y="3068960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17"/>
            <p:cNvSpPr>
              <a:spLocks noChangeShapeType="1"/>
            </p:cNvSpPr>
            <p:nvPr/>
          </p:nvSpPr>
          <p:spPr bwMode="auto">
            <a:xfrm>
              <a:off x="179264" y="3068960"/>
              <a:ext cx="248" cy="17692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17"/>
            <p:cNvSpPr>
              <a:spLocks noChangeShapeType="1"/>
            </p:cNvSpPr>
            <p:nvPr/>
          </p:nvSpPr>
          <p:spPr bwMode="auto">
            <a:xfrm>
              <a:off x="-108520" y="3212976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317"/>
            <p:cNvSpPr>
              <a:spLocks noChangeShapeType="1"/>
            </p:cNvSpPr>
            <p:nvPr/>
          </p:nvSpPr>
          <p:spPr bwMode="auto">
            <a:xfrm>
              <a:off x="-108520" y="3356992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317"/>
            <p:cNvSpPr>
              <a:spLocks noChangeShapeType="1"/>
            </p:cNvSpPr>
            <p:nvPr/>
          </p:nvSpPr>
          <p:spPr bwMode="auto">
            <a:xfrm>
              <a:off x="-108520" y="4509120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17"/>
            <p:cNvSpPr>
              <a:spLocks noChangeShapeType="1"/>
            </p:cNvSpPr>
            <p:nvPr/>
          </p:nvSpPr>
          <p:spPr bwMode="auto">
            <a:xfrm>
              <a:off x="-108520" y="4221088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17"/>
            <p:cNvSpPr>
              <a:spLocks noChangeShapeType="1"/>
            </p:cNvSpPr>
            <p:nvPr/>
          </p:nvSpPr>
          <p:spPr bwMode="auto">
            <a:xfrm>
              <a:off x="-108520" y="4365104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17"/>
            <p:cNvSpPr>
              <a:spLocks noChangeShapeType="1"/>
            </p:cNvSpPr>
            <p:nvPr/>
          </p:nvSpPr>
          <p:spPr bwMode="auto">
            <a:xfrm>
              <a:off x="-108520" y="4797152"/>
              <a:ext cx="2880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" name="Text Box 319"/>
          <p:cNvSpPr txBox="1">
            <a:spLocks noChangeArrowheads="1"/>
          </p:cNvSpPr>
          <p:nvPr/>
        </p:nvSpPr>
        <p:spPr bwMode="auto">
          <a:xfrm>
            <a:off x="611560" y="4107982"/>
            <a:ext cx="21602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78000"/>
              </a:lnSpc>
            </a:pPr>
            <a:r>
              <a:rPr lang="en-US" altLang="zh-CN" sz="1200" u="none" dirty="0">
                <a:solidFill>
                  <a:srgbClr val="FF3399"/>
                </a:solidFill>
                <a:latin typeface="宋体" pitchFamily="2" charset="-122"/>
              </a:rPr>
              <a:t>×</a:t>
            </a:r>
          </a:p>
          <a:p>
            <a:pPr algn="ctr">
              <a:lnSpc>
                <a:spcPct val="78000"/>
              </a:lnSpc>
            </a:pPr>
            <a:r>
              <a:rPr lang="zh-CN" altLang="en-US" sz="1200" u="none" dirty="0">
                <a:latin typeface="宋体" pitchFamily="2" charset="-122"/>
              </a:rPr>
              <a:t>√√</a:t>
            </a:r>
            <a:r>
              <a:rPr lang="en-US" altLang="zh-CN" sz="1200" u="none" dirty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zh-CN" altLang="en-US" sz="1200" u="none" dirty="0">
                <a:latin typeface="宋体" pitchFamily="2" charset="-122"/>
              </a:rPr>
              <a:t>√√</a:t>
            </a:r>
            <a:r>
              <a:rPr lang="en-US" altLang="zh-CN" sz="1200" u="none" dirty="0">
                <a:latin typeface="宋体" pitchFamily="2" charset="-122"/>
              </a:rPr>
              <a:t> </a:t>
            </a:r>
            <a:r>
              <a:rPr lang="en-US" altLang="zh-CN" sz="1200" u="none" dirty="0">
                <a:solidFill>
                  <a:srgbClr val="FF3399"/>
                </a:solidFill>
                <a:latin typeface="宋体" pitchFamily="2" charset="-122"/>
              </a:rPr>
              <a:t>×</a:t>
            </a:r>
          </a:p>
          <a:p>
            <a:pPr algn="ctr">
              <a:lnSpc>
                <a:spcPct val="78000"/>
              </a:lnSpc>
            </a:pPr>
            <a:r>
              <a:rPr lang="zh-CN" altLang="en-US" sz="1200" u="none" dirty="0">
                <a:latin typeface="宋体" pitchFamily="2" charset="-122"/>
              </a:rPr>
              <a:t>√√</a:t>
            </a:r>
            <a:r>
              <a:rPr lang="en-US" altLang="zh-CN" sz="1200" u="none" dirty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zh-CN" altLang="en-US" sz="1200" u="none" dirty="0">
                <a:latin typeface="宋体" pitchFamily="2" charset="-122"/>
              </a:rPr>
              <a:t>√√</a:t>
            </a:r>
            <a:endParaRPr lang="en-US" altLang="zh-CN" sz="1200" u="none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59238" y="3259950"/>
            <a:ext cx="1152525" cy="311150"/>
            <a:chOff x="4859238" y="3259950"/>
            <a:chExt cx="1152525" cy="311150"/>
          </a:xfrm>
        </p:grpSpPr>
        <p:sp>
          <p:nvSpPr>
            <p:cNvPr id="63" name="Line 317"/>
            <p:cNvSpPr>
              <a:spLocks noChangeShapeType="1"/>
            </p:cNvSpPr>
            <p:nvPr/>
          </p:nvSpPr>
          <p:spPr bwMode="auto">
            <a:xfrm>
              <a:off x="4859238" y="333138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18"/>
            <p:cNvSpPr>
              <a:spLocks noChangeShapeType="1"/>
            </p:cNvSpPr>
            <p:nvPr/>
          </p:nvSpPr>
          <p:spPr bwMode="auto">
            <a:xfrm>
              <a:off x="6011763" y="333138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319"/>
            <p:cNvSpPr txBox="1">
              <a:spLocks noChangeArrowheads="1"/>
            </p:cNvSpPr>
            <p:nvPr/>
          </p:nvSpPr>
          <p:spPr bwMode="auto">
            <a:xfrm>
              <a:off x="5219601" y="3259950"/>
              <a:ext cx="4318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5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68" name="Line 320"/>
            <p:cNvSpPr>
              <a:spLocks noChangeShapeType="1"/>
            </p:cNvSpPr>
            <p:nvPr/>
          </p:nvSpPr>
          <p:spPr bwMode="auto">
            <a:xfrm>
              <a:off x="5579963" y="342822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322"/>
            <p:cNvSpPr>
              <a:spLocks noChangeShapeType="1"/>
            </p:cNvSpPr>
            <p:nvPr/>
          </p:nvSpPr>
          <p:spPr bwMode="auto">
            <a:xfrm flipH="1">
              <a:off x="4859238" y="3428225"/>
              <a:ext cx="288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4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4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4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4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4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67" grpId="0"/>
      <p:bldP spid="214368" grpId="0"/>
      <p:bldP spid="42" grpId="0"/>
      <p:bldP spid="6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74</a:t>
            </a:fld>
            <a:endParaRPr lang="en-US" altLang="zh-CN" dirty="0"/>
          </a:p>
        </p:txBody>
      </p:sp>
      <p:sp>
        <p:nvSpPr>
          <p:cNvPr id="3" name="Text Box 1360"/>
          <p:cNvSpPr txBox="1">
            <a:spLocks noChangeArrowheads="1"/>
          </p:cNvSpPr>
          <p:nvPr/>
        </p:nvSpPr>
        <p:spPr bwMode="auto">
          <a:xfrm>
            <a:off x="179512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地址映射方式的应用：</a:t>
            </a:r>
            <a:r>
              <a:rPr lang="zh-CN" altLang="en-US" b="1" u="none" dirty="0">
                <a:latin typeface="宋体" pitchFamily="2" charset="-122"/>
              </a:rPr>
              <a:t>常为组相联方式</a:t>
            </a:r>
            <a:endParaRPr lang="zh-CN" altLang="en-US" b="1" u="none" spc="-100" dirty="0"/>
          </a:p>
        </p:txBody>
      </p:sp>
      <p:sp>
        <p:nvSpPr>
          <p:cNvPr id="4" name="Text Box 1360"/>
          <p:cNvSpPr txBox="1">
            <a:spLocks noChangeArrowheads="1"/>
          </p:cNvSpPr>
          <p:nvPr/>
        </p:nvSpPr>
        <p:spPr bwMode="auto">
          <a:xfrm>
            <a:off x="179512" y="332656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地址映射方式小结：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u="none" spc="-100" dirty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lang="zh-CN" altLang="en-US" b="1" u="none" spc="-100" dirty="0">
                <a:latin typeface="宋体" pitchFamily="2" charset="-122"/>
              </a:rPr>
              <a:t>设主存块号为</a:t>
            </a:r>
            <a:r>
              <a:rPr lang="en-US" altLang="zh-CN" b="1" u="none" spc="-100" dirty="0">
                <a:latin typeface="宋体" pitchFamily="2" charset="-122"/>
              </a:rPr>
              <a:t>m</a:t>
            </a:r>
            <a:r>
              <a:rPr lang="zh-CN" altLang="en-US" b="1" u="none" spc="-100" dirty="0">
                <a:latin typeface="宋体" pitchFamily="2" charset="-122"/>
              </a:rPr>
              <a:t>位，</a:t>
            </a:r>
            <a:r>
              <a:rPr lang="en-US" altLang="zh-CN" b="1" u="none" spc="-100" dirty="0">
                <a:latin typeface="宋体" pitchFamily="2" charset="-122"/>
              </a:rPr>
              <a:t>Cache</a:t>
            </a:r>
            <a:r>
              <a:rPr lang="zh-CN" altLang="en-US" b="1" u="none" spc="-100" dirty="0">
                <a:latin typeface="宋体" pitchFamily="2" charset="-122"/>
              </a:rPr>
              <a:t>有</a:t>
            </a:r>
            <a:r>
              <a:rPr lang="en-US" altLang="zh-CN" b="1" u="none" spc="-100" dirty="0">
                <a:latin typeface="宋体" pitchFamily="2" charset="-122"/>
              </a:rPr>
              <a:t>G</a:t>
            </a:r>
            <a:r>
              <a:rPr lang="zh-CN" altLang="en-US" b="1" u="none" spc="-100" dirty="0">
                <a:latin typeface="宋体" pitchFamily="2" charset="-122"/>
              </a:rPr>
              <a:t>行</a:t>
            </a:r>
            <a:r>
              <a:rPr lang="en-US" altLang="zh-CN" b="1" u="none" spc="-100" dirty="0">
                <a:latin typeface="宋体" pitchFamily="2" charset="-122"/>
              </a:rPr>
              <a:t>(G</a:t>
            </a:r>
            <a:r>
              <a:rPr lang="zh-CN" altLang="en-US" b="1" u="none" spc="-100" dirty="0">
                <a:latin typeface="宋体" pitchFamily="2" charset="-122"/>
              </a:rPr>
              <a:t>＝</a:t>
            </a:r>
            <a:r>
              <a:rPr lang="en-US" altLang="zh-CN" b="1" u="none" spc="-100" dirty="0">
                <a:latin typeface="宋体" pitchFamily="2" charset="-122"/>
              </a:rPr>
              <a:t>2</a:t>
            </a:r>
            <a:r>
              <a:rPr lang="en-US" altLang="zh-CN" b="1" u="none" spc="-100" baseline="36000" dirty="0">
                <a:latin typeface="宋体" pitchFamily="2" charset="-122"/>
              </a:rPr>
              <a:t>c</a:t>
            </a:r>
            <a:r>
              <a:rPr lang="en-US" altLang="zh-CN" b="1" u="none" spc="-100" dirty="0">
                <a:latin typeface="宋体" pitchFamily="2" charset="-122"/>
              </a:rPr>
              <a:t>)</a:t>
            </a:r>
            <a:r>
              <a:rPr lang="zh-CN" altLang="en-US" b="1" u="none" spc="-100" dirty="0">
                <a:latin typeface="宋体" pitchFamily="2" charset="-122"/>
              </a:rPr>
              <a:t>，主存块</a:t>
            </a:r>
            <a:r>
              <a:rPr lang="en-US" altLang="zh-CN" b="1" u="none" spc="-100" dirty="0" err="1">
                <a:latin typeface="宋体" pitchFamily="2" charset="-122"/>
              </a:rPr>
              <a:t>i</a:t>
            </a:r>
            <a:r>
              <a:rPr lang="zh-CN" altLang="en-US" b="1" u="none" spc="-100" dirty="0">
                <a:latin typeface="宋体" pitchFamily="2" charset="-122"/>
              </a:rPr>
              <a:t>调入</a:t>
            </a:r>
            <a:r>
              <a:rPr lang="en-US" altLang="zh-CN" b="1" u="none" spc="-100" dirty="0">
                <a:latin typeface="宋体" pitchFamily="2" charset="-122"/>
              </a:rPr>
              <a:t>Cache</a:t>
            </a:r>
            <a:r>
              <a:rPr lang="zh-CN" altLang="en-US" b="1" u="none" spc="-100" dirty="0">
                <a:latin typeface="宋体" pitchFamily="2" charset="-122"/>
              </a:rPr>
              <a:t>行</a:t>
            </a:r>
            <a:r>
              <a:rPr lang="en-US" altLang="zh-CN" b="1" u="none" spc="-100" dirty="0">
                <a:latin typeface="宋体" pitchFamily="2" charset="-122"/>
              </a:rPr>
              <a:t>j</a:t>
            </a:r>
            <a:endParaRPr lang="zh-CN" altLang="en-US" b="1" u="none" spc="-1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46288"/>
              </p:ext>
            </p:extLst>
          </p:nvPr>
        </p:nvGraphicFramePr>
        <p:xfrm>
          <a:off x="899591" y="1268760"/>
          <a:ext cx="8064896" cy="196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直接映射</a:t>
                      </a: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全相联映射</a:t>
                      </a: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组相联映射</a:t>
                      </a: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48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候选行数</a:t>
                      </a:r>
                    </a:p>
                  </a:txBody>
                  <a:tcPr marT="18000" marB="18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映射规则</a:t>
                      </a:r>
                    </a:p>
                  </a:txBody>
                  <a:tcPr marT="18000" marB="18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zh-CN" altLang="en-US" sz="2000" b="1" u="none" dirty="0"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mod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1" u="none" dirty="0">
                          <a:latin typeface="+mn-ea"/>
                          <a:ea typeface="+mn-ea"/>
                        </a:rPr>
                        <a:t>j</a:t>
                      </a:r>
                      <a:r>
                        <a:rPr lang="zh-CN" altLang="en-US" sz="2000" b="1" u="none" dirty="0">
                          <a:latin typeface="+mn-ea"/>
                          <a:ea typeface="+mn-ea"/>
                        </a:rPr>
                        <a:t>∈</a:t>
                      </a:r>
                      <a:r>
                        <a:rPr lang="en-US" altLang="zh-CN" sz="2000" b="1" u="none" dirty="0">
                          <a:latin typeface="+mn-ea"/>
                          <a:ea typeface="+mn-ea"/>
                        </a:rPr>
                        <a:t>{0,1,…,G-1}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altLang="zh-CN" sz="18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1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无关</a:t>
                      </a:r>
                      <a:r>
                        <a:rPr lang="en-US" altLang="zh-CN" sz="1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none" dirty="0">
                          <a:latin typeface="+mn-ea"/>
                          <a:ea typeface="+mn-ea"/>
                        </a:rPr>
                        <a:t>j</a:t>
                      </a:r>
                      <a:r>
                        <a:rPr lang="zh-CN" altLang="en-US" sz="2000" b="1" u="none" dirty="0"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u="none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zh-CN" sz="2000" b="1" u="none" dirty="0" err="1">
                          <a:latin typeface="+mn-ea"/>
                          <a:ea typeface="+mn-ea"/>
                        </a:rPr>
                        <a:t>k,x</a:t>
                      </a:r>
                      <a:r>
                        <a:rPr lang="en-US" altLang="zh-CN" sz="2000" b="1" u="none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zh-CN" altLang="en-US" sz="2000" b="1" u="none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u="none" dirty="0">
                          <a:latin typeface="+mn-ea"/>
                          <a:ea typeface="+mn-ea"/>
                        </a:rPr>
                        <a:t>k</a:t>
                      </a:r>
                      <a:r>
                        <a:rPr lang="zh-CN" altLang="en-US" sz="2000" b="1" u="none" dirty="0"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u="none" dirty="0" err="1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2000" b="1" u="none" dirty="0">
                          <a:latin typeface="+mn-ea"/>
                          <a:ea typeface="+mn-ea"/>
                        </a:rPr>
                        <a:t> mod G/n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none" dirty="0">
                          <a:latin typeface="+mn-ea"/>
                          <a:ea typeface="+mn-ea"/>
                        </a:rPr>
                        <a:t>          x</a:t>
                      </a:r>
                      <a:r>
                        <a:rPr lang="zh-CN" altLang="en-US" sz="2000" b="1" u="none" dirty="0"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u="none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2000" b="1" u="none" dirty="0">
                          <a:latin typeface="+mn-ea"/>
                          <a:ea typeface="+mn-ea"/>
                        </a:rPr>
                        <a:t>～</a:t>
                      </a:r>
                      <a:r>
                        <a:rPr lang="en-US" altLang="zh-CN" sz="2000" b="1" u="none" dirty="0">
                          <a:latin typeface="+mn-ea"/>
                          <a:ea typeface="+mn-ea"/>
                        </a:rPr>
                        <a:t>n-1</a:t>
                      </a: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索引位数</a:t>
                      </a:r>
                    </a:p>
                  </a:txBody>
                  <a:tcPr marT="18000" marB="18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区内块号，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无索引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群内块号，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c-log</a:t>
                      </a:r>
                      <a:r>
                        <a:rPr lang="en-US" altLang="zh-CN" sz="2000" b="1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标记位数</a:t>
                      </a:r>
                    </a:p>
                  </a:txBody>
                  <a:tcPr marT="18000" marB="18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区号，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m-c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块号，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群号，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m-(c-log</a:t>
                      </a:r>
                      <a:r>
                        <a:rPr lang="en-US" altLang="zh-CN" sz="2000" b="1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1360"/>
          <p:cNvSpPr txBox="1">
            <a:spLocks noChangeArrowheads="1"/>
          </p:cNvSpPr>
          <p:nvPr/>
        </p:nvSpPr>
        <p:spPr bwMode="auto">
          <a:xfrm>
            <a:off x="179512" y="414908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不同映射方式的抽象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zh-CN" altLang="en-US" b="1" dirty="0">
                <a:latin typeface="宋体" pitchFamily="2" charset="-122"/>
              </a:rPr>
              <a:t>组相联映射</a:t>
            </a:r>
            <a:r>
              <a:rPr lang="zh-CN" altLang="en-US" b="1" u="none" dirty="0">
                <a:latin typeface="宋体" pitchFamily="2" charset="-122"/>
              </a:rPr>
              <a:t>方式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70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9388" y="5395282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相联度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指一个主存块可映射到的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行数，即候选行数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路数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  </a:t>
            </a:r>
            <a:endParaRPr lang="en-US" altLang="zh-CN" sz="2200" b="1" u="none" dirty="0">
              <a:latin typeface="宋体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51520" y="1700808"/>
            <a:ext cx="720080" cy="3168352"/>
            <a:chOff x="395536" y="1772816"/>
            <a:chExt cx="720080" cy="3168352"/>
          </a:xfrm>
        </p:grpSpPr>
        <p:cxnSp>
          <p:nvCxnSpPr>
            <p:cNvPr id="13" name="直接箭头连接符 12"/>
            <p:cNvCxnSpPr/>
            <p:nvPr/>
          </p:nvCxnSpPr>
          <p:spPr bwMode="auto">
            <a:xfrm>
              <a:off x="395536" y="1772816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395536" y="4941168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395536" y="1772816"/>
              <a:ext cx="0" cy="31683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>
            <a:off x="1475656" y="3356992"/>
            <a:ext cx="7416824" cy="792088"/>
            <a:chOff x="1475656" y="2996952"/>
            <a:chExt cx="7416824" cy="792088"/>
          </a:xfrm>
        </p:grpSpPr>
        <p:sp>
          <p:nvSpPr>
            <p:cNvPr id="60" name="Text Box 246"/>
            <p:cNvSpPr txBox="1">
              <a:spLocks noChangeArrowheads="1"/>
            </p:cNvSpPr>
            <p:nvPr/>
          </p:nvSpPr>
          <p:spPr bwMode="auto">
            <a:xfrm>
              <a:off x="8460432" y="2996952"/>
              <a:ext cx="432048" cy="2880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块内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61" name="Text Box 257"/>
            <p:cNvSpPr txBox="1">
              <a:spLocks noChangeArrowheads="1"/>
            </p:cNvSpPr>
            <p:nvPr/>
          </p:nvSpPr>
          <p:spPr bwMode="auto">
            <a:xfrm>
              <a:off x="7524328" y="2996952"/>
              <a:ext cx="93610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群内块号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62" name="Text Box 258"/>
            <p:cNvSpPr txBox="1">
              <a:spLocks noChangeArrowheads="1"/>
            </p:cNvSpPr>
            <p:nvPr/>
          </p:nvSpPr>
          <p:spPr bwMode="auto">
            <a:xfrm>
              <a:off x="6372200" y="2996952"/>
              <a:ext cx="1152128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群号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63" name="Text Box 263"/>
            <p:cNvSpPr txBox="1">
              <a:spLocks noChangeArrowheads="1"/>
            </p:cNvSpPr>
            <p:nvPr/>
          </p:nvSpPr>
          <p:spPr bwMode="auto">
            <a:xfrm>
              <a:off x="8460432" y="3501702"/>
              <a:ext cx="432048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块内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64" name="Text Box 264"/>
            <p:cNvSpPr txBox="1">
              <a:spLocks noChangeArrowheads="1"/>
            </p:cNvSpPr>
            <p:nvPr/>
          </p:nvSpPr>
          <p:spPr bwMode="auto">
            <a:xfrm>
              <a:off x="6804248" y="3501702"/>
              <a:ext cx="79208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组号 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65" name="Line 266"/>
            <p:cNvSpPr>
              <a:spLocks noChangeShapeType="1"/>
            </p:cNvSpPr>
            <p:nvPr/>
          </p:nvSpPr>
          <p:spPr bwMode="auto">
            <a:xfrm flipH="1">
              <a:off x="8657638" y="3284984"/>
              <a:ext cx="0" cy="21183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118"/>
            <p:cNvSpPr txBox="1">
              <a:spLocks noChangeArrowheads="1"/>
            </p:cNvSpPr>
            <p:nvPr/>
          </p:nvSpPr>
          <p:spPr bwMode="auto">
            <a:xfrm>
              <a:off x="7596336" y="3501008"/>
              <a:ext cx="864096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组内行号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67" name="Line 266"/>
            <p:cNvSpPr>
              <a:spLocks noChangeShapeType="1"/>
            </p:cNvSpPr>
            <p:nvPr/>
          </p:nvSpPr>
          <p:spPr bwMode="auto">
            <a:xfrm flipH="1">
              <a:off x="7308304" y="3284984"/>
              <a:ext cx="576064" cy="21183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246"/>
            <p:cNvSpPr txBox="1">
              <a:spLocks noChangeArrowheads="1"/>
            </p:cNvSpPr>
            <p:nvPr/>
          </p:nvSpPr>
          <p:spPr bwMode="auto">
            <a:xfrm>
              <a:off x="5363505" y="2996952"/>
              <a:ext cx="432048" cy="2880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块内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69" name="Text Box 258"/>
            <p:cNvSpPr txBox="1">
              <a:spLocks noChangeArrowheads="1"/>
            </p:cNvSpPr>
            <p:nvPr/>
          </p:nvSpPr>
          <p:spPr bwMode="auto">
            <a:xfrm>
              <a:off x="4067361" y="2996952"/>
              <a:ext cx="1296144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主存块号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70" name="Text Box 263"/>
            <p:cNvSpPr txBox="1">
              <a:spLocks noChangeArrowheads="1"/>
            </p:cNvSpPr>
            <p:nvPr/>
          </p:nvSpPr>
          <p:spPr bwMode="auto">
            <a:xfrm>
              <a:off x="5363505" y="3501702"/>
              <a:ext cx="432048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块内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71" name="Text Box 264"/>
            <p:cNvSpPr txBox="1">
              <a:spLocks noChangeArrowheads="1"/>
            </p:cNvSpPr>
            <p:nvPr/>
          </p:nvSpPr>
          <p:spPr bwMode="auto">
            <a:xfrm>
              <a:off x="4283384" y="3501702"/>
              <a:ext cx="1080121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行号 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72" name="Line 266"/>
            <p:cNvSpPr>
              <a:spLocks noChangeShapeType="1"/>
            </p:cNvSpPr>
            <p:nvPr/>
          </p:nvSpPr>
          <p:spPr bwMode="auto">
            <a:xfrm flipH="1">
              <a:off x="5560711" y="3284984"/>
              <a:ext cx="0" cy="21183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 Box 246"/>
            <p:cNvSpPr txBox="1">
              <a:spLocks noChangeArrowheads="1"/>
            </p:cNvSpPr>
            <p:nvPr/>
          </p:nvSpPr>
          <p:spPr bwMode="auto">
            <a:xfrm>
              <a:off x="3275273" y="2996952"/>
              <a:ext cx="432048" cy="2880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块内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74" name="Text Box 257"/>
            <p:cNvSpPr txBox="1">
              <a:spLocks noChangeArrowheads="1"/>
            </p:cNvSpPr>
            <p:nvPr/>
          </p:nvSpPr>
          <p:spPr bwMode="auto">
            <a:xfrm>
              <a:off x="2339169" y="2996952"/>
              <a:ext cx="93610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区内块号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75" name="Text Box 258"/>
            <p:cNvSpPr txBox="1">
              <a:spLocks noChangeArrowheads="1"/>
            </p:cNvSpPr>
            <p:nvPr/>
          </p:nvSpPr>
          <p:spPr bwMode="auto">
            <a:xfrm>
              <a:off x="1475656" y="2996952"/>
              <a:ext cx="863513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区号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76" name="Text Box 263"/>
            <p:cNvSpPr txBox="1">
              <a:spLocks noChangeArrowheads="1"/>
            </p:cNvSpPr>
            <p:nvPr/>
          </p:nvSpPr>
          <p:spPr bwMode="auto">
            <a:xfrm>
              <a:off x="3275273" y="3501702"/>
              <a:ext cx="432048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块内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77" name="Line 266"/>
            <p:cNvSpPr>
              <a:spLocks noChangeShapeType="1"/>
            </p:cNvSpPr>
            <p:nvPr/>
          </p:nvSpPr>
          <p:spPr bwMode="auto">
            <a:xfrm flipH="1">
              <a:off x="3472479" y="3284984"/>
              <a:ext cx="0" cy="21183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66"/>
            <p:cNvSpPr>
              <a:spLocks noChangeShapeType="1"/>
            </p:cNvSpPr>
            <p:nvPr/>
          </p:nvSpPr>
          <p:spPr bwMode="auto">
            <a:xfrm flipH="1">
              <a:off x="2771217" y="3284984"/>
              <a:ext cx="0" cy="21183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 Box 264"/>
            <p:cNvSpPr txBox="1">
              <a:spLocks noChangeArrowheads="1"/>
            </p:cNvSpPr>
            <p:nvPr/>
          </p:nvSpPr>
          <p:spPr bwMode="auto">
            <a:xfrm>
              <a:off x="2339169" y="3501008"/>
              <a:ext cx="936105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行号 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41045"/>
              </p:ext>
            </p:extLst>
          </p:nvPr>
        </p:nvGraphicFramePr>
        <p:xfrm>
          <a:off x="971601" y="4722096"/>
          <a:ext cx="7920879" cy="6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548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路  数</a:t>
                      </a:r>
                    </a:p>
                  </a:txBody>
                  <a:tcPr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组  数</a:t>
                      </a:r>
                    </a:p>
                  </a:txBody>
                  <a:tcPr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1" u="none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none" dirty="0">
                          <a:latin typeface="+mn-ea"/>
                          <a:ea typeface="+mn-ea"/>
                        </a:rPr>
                        <a:t>G/n</a:t>
                      </a: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08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263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b="1" u="none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Cache</a:t>
            </a:r>
            <a:r>
              <a:rPr lang="zh-CN" altLang="en-US" dirty="0"/>
              <a:t>的替换算法</a:t>
            </a: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179388" y="1628800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dirty="0">
                <a:latin typeface="宋体" pitchFamily="2" charset="-122"/>
              </a:rPr>
              <a:t>对命中率的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影响程度</a:t>
            </a:r>
            <a:r>
              <a:rPr lang="zh-CN" altLang="en-US" b="1" u="none" dirty="0">
                <a:latin typeface="宋体" pitchFamily="2" charset="-122"/>
              </a:rPr>
              <a:t>、算法的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实现开销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u="none" dirty="0">
                <a:latin typeface="宋体" pitchFamily="2" charset="-122"/>
              </a:rPr>
              <a:t>                              └</a:t>
            </a:r>
            <a:r>
              <a:rPr lang="zh-CN" altLang="en-US" sz="2000" b="1" u="none" dirty="0">
                <a:latin typeface="宋体" pitchFamily="2" charset="-122"/>
              </a:rPr>
              <a:t>←判断：替换是</a:t>
            </a:r>
            <a:r>
              <a:rPr lang="en-US" altLang="zh-CN" sz="2000" b="1" u="none" dirty="0">
                <a:latin typeface="宋体" pitchFamily="2" charset="-122"/>
              </a:rPr>
              <a:t>/</a:t>
            </a:r>
            <a:r>
              <a:rPr lang="zh-CN" altLang="en-US" sz="2000" b="1" u="none" dirty="0">
                <a:latin typeface="宋体" pitchFamily="2" charset="-122"/>
              </a:rPr>
              <a:t>否</a:t>
            </a:r>
            <a:r>
              <a:rPr lang="zh-CN" altLang="en-US" sz="2000" b="1" u="none" dirty="0">
                <a:solidFill>
                  <a:srgbClr val="0070C0"/>
                </a:solidFill>
                <a:latin typeface="宋体" pitchFamily="2" charset="-122"/>
              </a:rPr>
              <a:t>遵循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</a:rPr>
              <a:t>访问局部性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79388" y="3735030"/>
            <a:ext cx="87137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、随机算法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Random</a:t>
            </a:r>
            <a:r>
              <a:rPr lang="en-US" altLang="zh-CN" b="1" u="none" dirty="0">
                <a:latin typeface="宋体" pitchFamily="2" charset="-122"/>
              </a:rPr>
              <a:t>, RAND)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>
                <a:latin typeface="宋体" pitchFamily="2" charset="-122"/>
              </a:rPr>
              <a:t>选择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随机的</a:t>
            </a:r>
            <a:r>
              <a:rPr lang="zh-CN" altLang="en-US" b="1" u="none" dirty="0">
                <a:latin typeface="宋体" pitchFamily="2" charset="-122"/>
              </a:rPr>
              <a:t>块作为牺牲块</a:t>
            </a:r>
            <a:endParaRPr lang="en-US" altLang="zh-CN" b="1" u="none" dirty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命中率的影响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       实 现 开 销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1973263" indent="-1973263">
              <a:lnSpc>
                <a:spcPct val="114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*适合的映射方式：</a:t>
            </a:r>
          </a:p>
        </p:txBody>
      </p:sp>
      <p:sp>
        <p:nvSpPr>
          <p:cNvPr id="9" name="Text Box 128"/>
          <p:cNvSpPr txBox="1">
            <a:spLocks noChangeArrowheads="1"/>
          </p:cNvSpPr>
          <p:nvPr/>
        </p:nvSpPr>
        <p:spPr bwMode="auto">
          <a:xfrm>
            <a:off x="2195736" y="4653136"/>
            <a:ext cx="61206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所有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行共设置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随机数发生器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0" name="Text Box 128"/>
          <p:cNvSpPr txBox="1">
            <a:spLocks noChangeArrowheads="1"/>
          </p:cNvSpPr>
          <p:nvPr/>
        </p:nvSpPr>
        <p:spPr bwMode="auto">
          <a:xfrm>
            <a:off x="4427735" y="5077633"/>
            <a:ext cx="23765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随机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最低</a:t>
            </a:r>
            <a:r>
              <a:rPr lang="en-US" altLang="zh-CN" sz="2000" b="1" u="none" dirty="0">
                <a:latin typeface="宋体" pitchFamily="2" charset="-122"/>
              </a:rPr>
              <a:t>(1</a:t>
            </a:r>
            <a:r>
              <a:rPr lang="zh-CN" altLang="en-US" sz="2000" b="1" u="none" dirty="0">
                <a:latin typeface="宋体" pitchFamily="2" charset="-122"/>
              </a:rPr>
              <a:t>个发生器</a:t>
            </a:r>
            <a:r>
              <a:rPr lang="en-US" altLang="zh-CN" sz="2000" b="1" u="none" dirty="0">
                <a:latin typeface="宋体" pitchFamily="2" charset="-122"/>
              </a:rPr>
              <a:t>) </a:t>
            </a:r>
          </a:p>
        </p:txBody>
      </p:sp>
      <p:sp>
        <p:nvSpPr>
          <p:cNvPr id="1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 Box 128"/>
          <p:cNvSpPr txBox="1">
            <a:spLocks noChangeArrowheads="1"/>
          </p:cNvSpPr>
          <p:nvPr/>
        </p:nvSpPr>
        <p:spPr bwMode="auto">
          <a:xfrm>
            <a:off x="179512" y="836712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*任务：</a:t>
            </a:r>
            <a:r>
              <a:rPr lang="zh-CN" altLang="en-US" b="1" u="none" dirty="0">
                <a:latin typeface="宋体" pitchFamily="2" charset="-122"/>
              </a:rPr>
              <a:t>从</a:t>
            </a:r>
            <a:r>
              <a:rPr lang="zh-CN" altLang="en-US" b="1" dirty="0">
                <a:latin typeface="宋体" pitchFamily="2" charset="-122"/>
              </a:rPr>
              <a:t>候选行</a:t>
            </a:r>
            <a:r>
              <a:rPr lang="zh-CN" altLang="en-US" b="1" u="none" dirty="0">
                <a:latin typeface="宋体" pitchFamily="2" charset="-122"/>
              </a:rPr>
              <a:t>中</a:t>
            </a:r>
            <a:r>
              <a:rPr lang="zh-CN" altLang="en-US" b="1" dirty="0">
                <a:latin typeface="宋体" pitchFamily="2" charset="-122"/>
              </a:rPr>
              <a:t>选出</a:t>
            </a:r>
            <a:r>
              <a:rPr lang="zh-CN" altLang="en-US" b="1" u="none" dirty="0">
                <a:latin typeface="宋体" pitchFamily="2" charset="-122"/>
              </a:rPr>
              <a:t>一个牺牲块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000" u="none" dirty="0">
                <a:latin typeface="宋体" pitchFamily="2" charset="-122"/>
              </a:rPr>
              <a:t>                        └→</a:t>
            </a:r>
            <a:r>
              <a:rPr lang="zh-CN" altLang="en-US" sz="2000" b="1" u="none" dirty="0">
                <a:latin typeface="宋体" pitchFamily="2" charset="-122"/>
              </a:rPr>
              <a:t>适于</a:t>
            </a:r>
            <a:r>
              <a:rPr lang="zh-CN" altLang="en-US" sz="2000" b="1" u="none" spc="-100" dirty="0">
                <a:solidFill>
                  <a:srgbClr val="990099"/>
                </a:solidFill>
                <a:latin typeface="宋体" pitchFamily="2" charset="-122"/>
              </a:rPr>
              <a:t>组相联、全相联</a:t>
            </a:r>
            <a:r>
              <a:rPr lang="zh-CN" altLang="en-US" sz="2000" b="1" u="none" spc="-100" dirty="0">
                <a:latin typeface="宋体" pitchFamily="2" charset="-122"/>
              </a:rPr>
              <a:t>映射方式</a:t>
            </a:r>
            <a:r>
              <a:rPr lang="en-US" altLang="zh-CN" sz="1800" b="1" u="none" spc="-100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直接</a:t>
            </a:r>
            <a:r>
              <a:rPr lang="zh-CN" altLang="en-US" sz="1800" b="1" u="none" dirty="0">
                <a:latin typeface="宋体" pitchFamily="2" charset="-122"/>
              </a:rPr>
              <a:t>映射无需选</a:t>
            </a:r>
            <a:r>
              <a:rPr lang="en-US" altLang="zh-CN" sz="1800" b="1" u="none" spc="-100" dirty="0">
                <a:latin typeface="宋体" pitchFamily="2" charset="-122"/>
              </a:rPr>
              <a:t>)</a:t>
            </a:r>
            <a:endParaRPr lang="en-US" altLang="zh-CN" sz="1800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86049" y="6021288"/>
            <a:ext cx="18870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u="none" dirty="0">
                <a:latin typeface="宋体" pitchFamily="2" charset="-122"/>
              </a:rPr>
              <a:t>全相联映射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79512" y="2348880"/>
            <a:ext cx="87137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、最佳算法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Optimal</a:t>
            </a:r>
            <a:r>
              <a:rPr lang="en-US" altLang="zh-CN" b="1" u="none" dirty="0">
                <a:latin typeface="宋体" pitchFamily="2" charset="-122"/>
              </a:rPr>
              <a:t>, OPT)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>
                <a:latin typeface="宋体" pitchFamily="2" charset="-122"/>
              </a:rPr>
              <a:t>选择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最远的将来被访问的</a:t>
            </a:r>
            <a:r>
              <a:rPr lang="zh-CN" altLang="en-US" b="1" u="none" dirty="0">
                <a:latin typeface="宋体" pitchFamily="2" charset="-122"/>
              </a:rPr>
              <a:t>块作为牺牲块</a:t>
            </a:r>
            <a:endParaRPr lang="en-US" altLang="zh-CN" b="1" u="none" dirty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r>
              <a:rPr lang="zh-CN" altLang="en-US" b="1" u="none" dirty="0">
                <a:latin typeface="宋体" pitchFamily="2" charset="-122"/>
              </a:rPr>
              <a:t>无法实现</a:t>
            </a:r>
            <a:r>
              <a:rPr lang="en-US" altLang="zh-CN" b="1" u="none" dirty="0">
                <a:latin typeface="宋体" pitchFamily="2" charset="-122"/>
              </a:rPr>
              <a:t>                    </a:t>
            </a:r>
            <a:r>
              <a:rPr lang="zh-CN" altLang="en-US" sz="1800" b="1" u="none" dirty="0">
                <a:latin typeface="宋体" pitchFamily="2" charset="-122"/>
              </a:rPr>
              <a:t>←无法穿越到将来</a:t>
            </a:r>
            <a:endParaRPr lang="zh-CN" altLang="en-US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7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4" grpId="0"/>
      <p:bldP spid="1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78693" y="319030"/>
            <a:ext cx="6481539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、先进先出算法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First In First Out</a:t>
            </a:r>
            <a:r>
              <a:rPr lang="zh-CN" altLang="zh-CN" u="none" dirty="0">
                <a:latin typeface="+mn-lt"/>
              </a:rPr>
              <a:t>，</a:t>
            </a:r>
            <a:r>
              <a:rPr lang="en-US" altLang="zh-CN" b="1" u="none" dirty="0">
                <a:latin typeface="+mn-ea"/>
                <a:ea typeface="+mn-ea"/>
              </a:rPr>
              <a:t>FIFO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>
                <a:latin typeface="宋体" pitchFamily="2" charset="-122"/>
              </a:rPr>
              <a:t>选择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最早调入的</a:t>
            </a:r>
            <a:r>
              <a:rPr lang="zh-CN" altLang="en-US" b="1" u="none" dirty="0">
                <a:latin typeface="宋体" pitchFamily="2" charset="-122"/>
              </a:rPr>
              <a:t>块作为牺牲块</a:t>
            </a:r>
            <a:endParaRPr lang="en-US" altLang="zh-CN" b="1" u="none" dirty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块次序的保存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块次序的表示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牺牲块的选择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块次序的更新方法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块次序的更新时机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*硬件组织：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命中率的影响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实 现 开 销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*适合的映射方式：</a:t>
            </a:r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7AF9-08D5-4A85-8E0F-BB6644587305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53151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28"/>
          <p:cNvSpPr txBox="1">
            <a:spLocks noChangeArrowheads="1"/>
          </p:cNvSpPr>
          <p:nvPr/>
        </p:nvSpPr>
        <p:spPr bwMode="auto">
          <a:xfrm>
            <a:off x="3203722" y="1681873"/>
            <a:ext cx="5544742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候选行的</a:t>
            </a:r>
            <a:r>
              <a:rPr lang="zh-CN" altLang="en-US" b="1" dirty="0">
                <a:latin typeface="宋体" pitchFamily="2" charset="-122"/>
              </a:rPr>
              <a:t>每一行</a:t>
            </a:r>
            <a:r>
              <a:rPr lang="zh-CN" altLang="en-US" b="1" u="none" dirty="0">
                <a:latin typeface="宋体" pitchFamily="2" charset="-122"/>
              </a:rPr>
              <a:t>设置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计数器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CNT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越早</a:t>
            </a:r>
            <a:r>
              <a:rPr lang="zh-CN" altLang="en-US" b="1" u="none" dirty="0">
                <a:solidFill>
                  <a:srgbClr val="FF0000"/>
                </a:solidFill>
                <a:latin typeface="宋体" pitchFamily="2" charset="-122"/>
              </a:rPr>
              <a:t>调入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CNT</a:t>
            </a:r>
            <a:r>
              <a:rPr lang="zh-CN" altLang="en-US" b="1" u="none" dirty="0">
                <a:latin typeface="宋体" pitchFamily="2" charset="-122"/>
              </a:rPr>
              <a:t>值</a:t>
            </a:r>
            <a:r>
              <a:rPr lang="zh-CN" altLang="en-US" b="1" dirty="0">
                <a:latin typeface="宋体" pitchFamily="2" charset="-122"/>
              </a:rPr>
              <a:t>越大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CNT</a:t>
            </a:r>
            <a:r>
              <a:rPr lang="zh-CN" altLang="en-US" b="1" u="none" dirty="0">
                <a:latin typeface="宋体" pitchFamily="2" charset="-122"/>
              </a:rPr>
              <a:t>值</a:t>
            </a:r>
            <a:r>
              <a:rPr lang="zh-CN" altLang="en-US" b="1" dirty="0">
                <a:latin typeface="宋体" pitchFamily="2" charset="-122"/>
              </a:rPr>
              <a:t>最大</a:t>
            </a:r>
            <a:r>
              <a:rPr lang="zh-CN" altLang="en-US" b="1" u="none" dirty="0">
                <a:latin typeface="宋体" pitchFamily="2" charset="-122"/>
              </a:rPr>
              <a:t>的块 </a:t>
            </a:r>
            <a:endParaRPr lang="en-US" altLang="zh-CN" sz="2800" b="1" u="none" dirty="0">
              <a:latin typeface="宋体" pitchFamily="2" charset="-122"/>
            </a:endParaRPr>
          </a:p>
        </p:txBody>
      </p:sp>
      <p:sp>
        <p:nvSpPr>
          <p:cNvPr id="43" name="Text Box 128"/>
          <p:cNvSpPr txBox="1">
            <a:spLocks noChangeArrowheads="1"/>
          </p:cNvSpPr>
          <p:nvPr/>
        </p:nvSpPr>
        <p:spPr bwMode="auto">
          <a:xfrm>
            <a:off x="3203848" y="4941168"/>
            <a:ext cx="576076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随机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调入次序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≠</a:t>
            </a:r>
            <a:r>
              <a:rPr lang="zh-CN" altLang="en-US" sz="2000" b="1" u="none" dirty="0">
                <a:latin typeface="宋体" pitchFamily="2" charset="-122"/>
              </a:rPr>
              <a:t>访问次序，未遵循访问局部性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较大</a:t>
            </a:r>
            <a:r>
              <a:rPr lang="en-US" altLang="zh-CN" sz="2000" b="1" u="none" dirty="0">
                <a:latin typeface="宋体" pitchFamily="2" charset="-122"/>
              </a:rPr>
              <a:t>(G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k</a:t>
            </a:r>
            <a:r>
              <a:rPr lang="zh-CN" altLang="en-US" sz="2000" b="1" u="none" dirty="0">
                <a:latin typeface="宋体" pitchFamily="2" charset="-122"/>
              </a:rPr>
              <a:t>位计数器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组相联映射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46" name="Text Box 128"/>
          <p:cNvSpPr txBox="1">
            <a:spLocks noChangeArrowheads="1"/>
          </p:cNvSpPr>
          <p:nvPr/>
        </p:nvSpPr>
        <p:spPr bwMode="auto">
          <a:xfrm>
            <a:off x="3779786" y="3068960"/>
            <a:ext cx="5364214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调入行</a:t>
            </a:r>
            <a:r>
              <a:rPr lang="en-US" altLang="zh-CN" b="1" u="none" dirty="0">
                <a:latin typeface="宋体" pitchFamily="2" charset="-122"/>
              </a:rPr>
              <a:t>CNT←0</a:t>
            </a:r>
            <a:r>
              <a:rPr lang="zh-CN" altLang="en-US" b="1" u="none" dirty="0">
                <a:latin typeface="宋体" pitchFamily="2" charset="-122"/>
              </a:rPr>
              <a:t>，其余行</a:t>
            </a:r>
            <a:r>
              <a:rPr lang="en-US" altLang="zh-CN" b="1" u="none" dirty="0">
                <a:latin typeface="宋体" pitchFamily="2" charset="-122"/>
              </a:rPr>
              <a:t>CNT←(CNT)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                    </a:t>
            </a:r>
            <a:r>
              <a:rPr lang="zh-CN" altLang="en-US" sz="1800" b="1" u="none" dirty="0">
                <a:solidFill>
                  <a:srgbClr val="CC3300"/>
                </a:solidFill>
                <a:latin typeface="宋体" pitchFamily="2" charset="-122"/>
              </a:rPr>
              <a:t>饱和运算→</a:t>
            </a:r>
            <a:r>
              <a:rPr lang="zh-CN" altLang="en-US" sz="1800" u="none" dirty="0">
                <a:solidFill>
                  <a:srgbClr val="CC3300"/>
                </a:solidFill>
                <a:latin typeface="宋体" pitchFamily="2" charset="-122"/>
              </a:rPr>
              <a:t>┘</a:t>
            </a:r>
            <a:endParaRPr lang="en-US" altLang="zh-CN" sz="1800" u="none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7" name="AutoShape 3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360"/>
          <p:cNvSpPr txBox="1">
            <a:spLocks noChangeArrowheads="1"/>
          </p:cNvSpPr>
          <p:nvPr/>
        </p:nvSpPr>
        <p:spPr bwMode="auto">
          <a:xfrm>
            <a:off x="1835696" y="4005064"/>
            <a:ext cx="676900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每个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行需设置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FIFO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spc="-100" dirty="0">
                <a:latin typeface="宋体" pitchFamily="2" charset="-122"/>
              </a:rPr>
              <a:t>表示候选行内的</a:t>
            </a:r>
            <a:r>
              <a:rPr lang="zh-CN" altLang="en-US" sz="1800" b="1" spc="-100" dirty="0">
                <a:latin typeface="宋体" pitchFamily="2" charset="-122"/>
              </a:rPr>
              <a:t>块调入次序</a:t>
            </a:r>
            <a:r>
              <a:rPr lang="en-US" altLang="zh-CN" sz="1800" b="1" u="none" spc="-100" dirty="0">
                <a:latin typeface="宋体" pitchFamily="2" charset="-122"/>
              </a:rPr>
              <a:t>)</a:t>
            </a:r>
            <a:endParaRPr lang="zh-CN" altLang="en-US" sz="2800" b="1" u="none" spc="-100" dirty="0"/>
          </a:p>
        </p:txBody>
      </p:sp>
      <p:sp>
        <p:nvSpPr>
          <p:cNvPr id="14" name="Text Box 128"/>
          <p:cNvSpPr txBox="1">
            <a:spLocks noChangeArrowheads="1"/>
          </p:cNvSpPr>
          <p:nvPr/>
        </p:nvSpPr>
        <p:spPr bwMode="auto">
          <a:xfrm>
            <a:off x="3212232" y="3514545"/>
            <a:ext cx="308796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块</a:t>
            </a:r>
            <a:r>
              <a:rPr lang="zh-CN" altLang="en-US" b="1" u="none" dirty="0">
                <a:solidFill>
                  <a:srgbClr val="FF0000"/>
                </a:solidFill>
                <a:latin typeface="宋体" pitchFamily="2" charset="-122"/>
              </a:rPr>
              <a:t>调入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5" name="Text Box 352"/>
          <p:cNvSpPr txBox="1">
            <a:spLocks noChangeArrowheads="1"/>
          </p:cNvSpPr>
          <p:nvPr/>
        </p:nvSpPr>
        <p:spPr bwMode="auto">
          <a:xfrm>
            <a:off x="4972338" y="1331476"/>
            <a:ext cx="4028246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u="none" dirty="0">
                <a:latin typeface="宋体" pitchFamily="2" charset="-122"/>
              </a:rPr>
              <a:t>候选行数</a:t>
            </a:r>
            <a:r>
              <a:rPr lang="en-US" altLang="zh-CN" sz="2000" b="1" u="none" dirty="0">
                <a:latin typeface="宋体" pitchFamily="2" charset="-122"/>
              </a:rPr>
              <a:t>=n</a:t>
            </a:r>
            <a:r>
              <a:rPr lang="zh-CN" altLang="en-US" sz="2000" b="1" u="none" dirty="0">
                <a:latin typeface="宋体" pitchFamily="2" charset="-122"/>
              </a:rPr>
              <a:t>时，</a:t>
            </a:r>
            <a:r>
              <a:rPr lang="en-US" altLang="zh-CN" sz="2000" b="1" u="none" dirty="0">
                <a:latin typeface="宋体" pitchFamily="2" charset="-122"/>
              </a:rPr>
              <a:t>CNT</a:t>
            </a:r>
            <a:r>
              <a:rPr lang="zh-CN" altLang="en-US" sz="2000" b="1" u="none" dirty="0">
                <a:latin typeface="宋体" pitchFamily="2" charset="-122"/>
              </a:rPr>
              <a:t>的位数？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5AD-2C5C-4ACC-985E-0D828C301F15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476395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179389" y="325105"/>
            <a:ext cx="6805128" cy="621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、最近最少使用算法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Least Recently Used</a:t>
            </a:r>
            <a:r>
              <a:rPr lang="zh-CN" altLang="zh-CN" u="none" dirty="0">
                <a:latin typeface="+mn-lt"/>
              </a:rPr>
              <a:t>，</a:t>
            </a:r>
            <a:r>
              <a:rPr lang="en-US" altLang="zh-CN" b="1" u="none" dirty="0">
                <a:latin typeface="+mn-ea"/>
                <a:ea typeface="+mn-ea"/>
              </a:rPr>
              <a:t>LRU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>
                <a:latin typeface="宋体" pitchFamily="2" charset="-122"/>
              </a:rPr>
              <a:t>选择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近期最少使用的</a:t>
            </a:r>
            <a:r>
              <a:rPr lang="zh-CN" altLang="en-US" b="1" u="none" dirty="0">
                <a:latin typeface="宋体" pitchFamily="2" charset="-122"/>
              </a:rPr>
              <a:t>块作为牺牲块</a:t>
            </a:r>
            <a:endParaRPr lang="en-US" altLang="zh-CN" b="1" u="none" dirty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0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05000"/>
              </a:lnSpc>
              <a:spcBef>
                <a:spcPts val="90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  <a:spcBef>
                <a:spcPts val="120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命中率的影响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实 现 开 销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适合的映射方式：</a:t>
            </a:r>
          </a:p>
        </p:txBody>
      </p:sp>
      <p:sp>
        <p:nvSpPr>
          <p:cNvPr id="60" name="Text Box 128"/>
          <p:cNvSpPr txBox="1">
            <a:spLocks noChangeArrowheads="1"/>
          </p:cNvSpPr>
          <p:nvPr/>
        </p:nvSpPr>
        <p:spPr bwMode="auto">
          <a:xfrm>
            <a:off x="179512" y="1268760"/>
            <a:ext cx="8964488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       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>
                <a:latin typeface="宋体" pitchFamily="2" charset="-122"/>
              </a:rPr>
              <a:t>FIFO</a:t>
            </a:r>
            <a:r>
              <a:rPr lang="zh-CN" altLang="en-US" b="1" u="none" dirty="0">
                <a:latin typeface="宋体" pitchFamily="2" charset="-122"/>
              </a:rPr>
              <a:t>算法基本相同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相同点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块次序的保存方法、更新方法，牺牲块的选择方法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不同点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块次序的表示方法、更新时机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(</a:t>
            </a:r>
            <a:r>
              <a:rPr lang="zh-CN" altLang="en-US" sz="2000" b="1" u="none" dirty="0">
                <a:latin typeface="宋体" pitchFamily="2" charset="-122"/>
              </a:rPr>
              <a:t>越早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访问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en-US" altLang="zh-CN" sz="2000" b="1" u="none" dirty="0">
                <a:latin typeface="宋体" pitchFamily="2" charset="-122"/>
              </a:rPr>
              <a:t>CNT</a:t>
            </a:r>
            <a:r>
              <a:rPr lang="zh-CN" altLang="en-US" sz="2000" b="1" u="none" dirty="0">
                <a:latin typeface="宋体" pitchFamily="2" charset="-122"/>
              </a:rPr>
              <a:t>值越大</a:t>
            </a:r>
            <a:r>
              <a:rPr lang="en-US" altLang="zh-CN" sz="2000" b="1" u="none" dirty="0">
                <a:latin typeface="宋体" pitchFamily="2" charset="-122"/>
              </a:rPr>
              <a:t>) (</a:t>
            </a:r>
            <a:r>
              <a:rPr lang="zh-CN" altLang="en-US" sz="2000" b="1" u="none" dirty="0">
                <a:latin typeface="宋体" pitchFamily="2" charset="-122"/>
              </a:rPr>
              <a:t>块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访问</a:t>
            </a:r>
            <a:r>
              <a:rPr lang="zh-CN" altLang="en-US" sz="2000" b="1" u="none" dirty="0">
                <a:latin typeface="宋体" pitchFamily="2" charset="-122"/>
              </a:rPr>
              <a:t>时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61" name="Text Box 128"/>
          <p:cNvSpPr txBox="1">
            <a:spLocks noChangeArrowheads="1"/>
          </p:cNvSpPr>
          <p:nvPr/>
        </p:nvSpPr>
        <p:spPr bwMode="auto">
          <a:xfrm>
            <a:off x="3204345" y="5013176"/>
            <a:ext cx="55441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H</a:t>
            </a:r>
            <a:r>
              <a:rPr lang="zh-CN" altLang="en-US" b="1" dirty="0">
                <a:latin typeface="宋体" pitchFamily="2" charset="-122"/>
              </a:rPr>
              <a:t>随相联度增大</a:t>
            </a:r>
            <a:r>
              <a:rPr lang="zh-CN" altLang="en-US" b="1" u="none" dirty="0">
                <a:latin typeface="宋体" pitchFamily="2" charset="-122"/>
              </a:rPr>
              <a:t>而提高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块次序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zh-CN" altLang="en-US" sz="2000" b="1" u="none" dirty="0">
                <a:latin typeface="宋体" pitchFamily="2" charset="-122"/>
              </a:rPr>
              <a:t>访问次序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较大</a:t>
            </a:r>
            <a:r>
              <a:rPr lang="en-US" altLang="zh-CN" sz="2000" b="1" u="none" dirty="0">
                <a:latin typeface="宋体" pitchFamily="2" charset="-122"/>
              </a:rPr>
              <a:t>(G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k</a:t>
            </a:r>
            <a:r>
              <a:rPr lang="zh-CN" altLang="en-US" sz="2000" b="1" u="none" dirty="0">
                <a:latin typeface="宋体" pitchFamily="2" charset="-122"/>
              </a:rPr>
              <a:t>位计数器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zh-CN" altLang="en-US" sz="1800" b="1" u="none" dirty="0">
                <a:latin typeface="宋体" pitchFamily="2" charset="-122"/>
              </a:rPr>
              <a:t>同</a:t>
            </a:r>
            <a:r>
              <a:rPr lang="en-US" altLang="zh-CN" sz="1800" b="1" u="none" dirty="0">
                <a:latin typeface="宋体" pitchFamily="2" charset="-122"/>
              </a:rPr>
              <a:t>FIFO</a:t>
            </a:r>
            <a:r>
              <a:rPr lang="zh-CN" altLang="en-US" sz="1800" b="1" u="none" dirty="0">
                <a:latin typeface="宋体" pitchFamily="2" charset="-122"/>
              </a:rPr>
              <a:t>算法</a:t>
            </a:r>
            <a:r>
              <a:rPr lang="en-US" altLang="zh-CN" sz="1800" b="1" u="none" dirty="0">
                <a:latin typeface="宋体" pitchFamily="2" charset="-122"/>
              </a:rPr>
              <a:t>]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组相联映射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62" name="Text Box 1360"/>
          <p:cNvSpPr txBox="1">
            <a:spLocks noChangeArrowheads="1"/>
          </p:cNvSpPr>
          <p:nvPr/>
        </p:nvSpPr>
        <p:spPr bwMode="auto">
          <a:xfrm>
            <a:off x="2195611" y="3019018"/>
            <a:ext cx="68408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每个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行需设置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LRU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spc="-100" dirty="0">
                <a:latin typeface="宋体" pitchFamily="2" charset="-122"/>
              </a:rPr>
              <a:t>表示候选行内的</a:t>
            </a:r>
            <a:r>
              <a:rPr lang="zh-CN" altLang="en-US" sz="1800" b="1" spc="-100" dirty="0">
                <a:latin typeface="宋体" pitchFamily="2" charset="-122"/>
              </a:rPr>
              <a:t>块访问次序</a:t>
            </a:r>
            <a:r>
              <a:rPr lang="en-US" altLang="zh-CN" sz="1800" b="1" u="none" spc="-100" dirty="0">
                <a:latin typeface="宋体" pitchFamily="2" charset="-122"/>
              </a:rPr>
              <a:t>)</a:t>
            </a:r>
            <a:endParaRPr lang="zh-CN" altLang="en-US" sz="1800" b="1" u="none" spc="-100" dirty="0"/>
          </a:p>
        </p:txBody>
      </p:sp>
      <p:grpSp>
        <p:nvGrpSpPr>
          <p:cNvPr id="2" name="组合 1"/>
          <p:cNvGrpSpPr/>
          <p:nvPr/>
        </p:nvGrpSpPr>
        <p:grpSpPr>
          <a:xfrm>
            <a:off x="971600" y="3571477"/>
            <a:ext cx="7956982" cy="1009651"/>
            <a:chOff x="1763688" y="4869160"/>
            <a:chExt cx="7956982" cy="1009651"/>
          </a:xfrm>
        </p:grpSpPr>
        <p:sp>
          <p:nvSpPr>
            <p:cNvPr id="64" name="Rectangle 1363"/>
            <p:cNvSpPr>
              <a:spLocks noChangeArrowheads="1"/>
            </p:cNvSpPr>
            <p:nvPr/>
          </p:nvSpPr>
          <p:spPr bwMode="auto">
            <a:xfrm>
              <a:off x="2556421" y="5158085"/>
              <a:ext cx="5832003" cy="431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Text Box 1364"/>
            <p:cNvSpPr txBox="1">
              <a:spLocks noChangeArrowheads="1"/>
            </p:cNvSpPr>
            <p:nvPr/>
          </p:nvSpPr>
          <p:spPr bwMode="auto">
            <a:xfrm>
              <a:off x="1763688" y="5229523"/>
              <a:ext cx="792733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候选行</a:t>
              </a:r>
            </a:p>
          </p:txBody>
        </p:sp>
        <p:sp>
          <p:nvSpPr>
            <p:cNvPr id="66" name="Line 1365"/>
            <p:cNvSpPr>
              <a:spLocks noChangeShapeType="1"/>
            </p:cNvSpPr>
            <p:nvPr/>
          </p:nvSpPr>
          <p:spPr bwMode="auto">
            <a:xfrm>
              <a:off x="4067721" y="523111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366"/>
            <p:cNvSpPr txBox="1">
              <a:spLocks noChangeArrowheads="1"/>
            </p:cNvSpPr>
            <p:nvPr/>
          </p:nvSpPr>
          <p:spPr bwMode="auto">
            <a:xfrm>
              <a:off x="2629446" y="4869160"/>
              <a:ext cx="25187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 </a:t>
              </a:r>
              <a:r>
                <a:rPr lang="zh-CN" altLang="en-US" sz="1600" b="1" u="none" baseline="-25000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状态   数据</a:t>
              </a:r>
            </a:p>
          </p:txBody>
        </p:sp>
        <p:sp>
          <p:nvSpPr>
            <p:cNvPr id="68" name="Text Box 1367"/>
            <p:cNvSpPr txBox="1">
              <a:spLocks noChangeArrowheads="1"/>
            </p:cNvSpPr>
            <p:nvPr/>
          </p:nvSpPr>
          <p:spPr bwMode="auto">
            <a:xfrm>
              <a:off x="2627859" y="5229523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69" name="Text Box 1368"/>
            <p:cNvSpPr txBox="1">
              <a:spLocks noChangeArrowheads="1"/>
            </p:cNvSpPr>
            <p:nvPr/>
          </p:nvSpPr>
          <p:spPr bwMode="auto">
            <a:xfrm>
              <a:off x="3059659" y="5229523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70" name="Text Box 1369"/>
            <p:cNvSpPr txBox="1">
              <a:spLocks noChangeArrowheads="1"/>
            </p:cNvSpPr>
            <p:nvPr/>
          </p:nvSpPr>
          <p:spPr bwMode="auto">
            <a:xfrm>
              <a:off x="4427339" y="5229523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71" name="Text Box 1370"/>
            <p:cNvSpPr txBox="1">
              <a:spLocks noChangeArrowheads="1"/>
            </p:cNvSpPr>
            <p:nvPr/>
          </p:nvSpPr>
          <p:spPr bwMode="auto">
            <a:xfrm>
              <a:off x="3636144" y="5589885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2" name="Line 1371"/>
            <p:cNvSpPr>
              <a:spLocks noChangeShapeType="1"/>
            </p:cNvSpPr>
            <p:nvPr/>
          </p:nvSpPr>
          <p:spPr bwMode="auto">
            <a:xfrm>
              <a:off x="2627858" y="5629573"/>
              <a:ext cx="1587" cy="21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372"/>
            <p:cNvSpPr>
              <a:spLocks noChangeShapeType="1"/>
            </p:cNvSpPr>
            <p:nvPr/>
          </p:nvSpPr>
          <p:spPr bwMode="auto">
            <a:xfrm>
              <a:off x="5148064" y="5591473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373"/>
            <p:cNvSpPr>
              <a:spLocks noChangeShapeType="1"/>
            </p:cNvSpPr>
            <p:nvPr/>
          </p:nvSpPr>
          <p:spPr bwMode="auto">
            <a:xfrm>
              <a:off x="4067944" y="5732760"/>
              <a:ext cx="1080243" cy="3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374"/>
            <p:cNvSpPr>
              <a:spLocks noChangeShapeType="1"/>
            </p:cNvSpPr>
            <p:nvPr/>
          </p:nvSpPr>
          <p:spPr bwMode="auto">
            <a:xfrm flipH="1" flipV="1">
              <a:off x="2627858" y="5735935"/>
              <a:ext cx="9360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75"/>
            <p:cNvSpPr txBox="1">
              <a:spLocks noChangeArrowheads="1"/>
            </p:cNvSpPr>
            <p:nvPr/>
          </p:nvSpPr>
          <p:spPr bwMode="auto">
            <a:xfrm>
              <a:off x="3635921" y="5229523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LRU</a:t>
              </a:r>
            </a:p>
          </p:txBody>
        </p:sp>
        <p:sp>
          <p:nvSpPr>
            <p:cNvPr id="77" name="Line 1376"/>
            <p:cNvSpPr>
              <a:spLocks noChangeShapeType="1"/>
            </p:cNvSpPr>
            <p:nvPr/>
          </p:nvSpPr>
          <p:spPr bwMode="auto">
            <a:xfrm>
              <a:off x="7308007" y="523111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377"/>
            <p:cNvSpPr txBox="1">
              <a:spLocks noChangeArrowheads="1"/>
            </p:cNvSpPr>
            <p:nvPr/>
          </p:nvSpPr>
          <p:spPr bwMode="auto">
            <a:xfrm>
              <a:off x="5869732" y="4869160"/>
              <a:ext cx="244668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 </a:t>
              </a:r>
              <a:r>
                <a:rPr lang="zh-CN" altLang="en-US" sz="1600" b="1" u="none" baseline="-25000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状态  数据</a:t>
              </a:r>
            </a:p>
          </p:txBody>
        </p:sp>
        <p:sp>
          <p:nvSpPr>
            <p:cNvPr id="79" name="Text Box 1378"/>
            <p:cNvSpPr txBox="1">
              <a:spLocks noChangeArrowheads="1"/>
            </p:cNvSpPr>
            <p:nvPr/>
          </p:nvSpPr>
          <p:spPr bwMode="auto">
            <a:xfrm>
              <a:off x="5868144" y="5229523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0" name="Text Box 1379"/>
            <p:cNvSpPr txBox="1">
              <a:spLocks noChangeArrowheads="1"/>
            </p:cNvSpPr>
            <p:nvPr/>
          </p:nvSpPr>
          <p:spPr bwMode="auto">
            <a:xfrm>
              <a:off x="6299944" y="5229523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1" name="Text Box 1380"/>
            <p:cNvSpPr txBox="1">
              <a:spLocks noChangeArrowheads="1"/>
            </p:cNvSpPr>
            <p:nvPr/>
          </p:nvSpPr>
          <p:spPr bwMode="auto">
            <a:xfrm>
              <a:off x="7596485" y="5229523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82" name="Text Box 1381"/>
            <p:cNvSpPr txBox="1">
              <a:spLocks noChangeArrowheads="1"/>
            </p:cNvSpPr>
            <p:nvPr/>
          </p:nvSpPr>
          <p:spPr bwMode="auto">
            <a:xfrm>
              <a:off x="6804620" y="5589885"/>
              <a:ext cx="6477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83" name="Line 1382"/>
            <p:cNvSpPr>
              <a:spLocks noChangeShapeType="1"/>
            </p:cNvSpPr>
            <p:nvPr/>
          </p:nvSpPr>
          <p:spPr bwMode="auto">
            <a:xfrm>
              <a:off x="5868144" y="5629573"/>
              <a:ext cx="0" cy="21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383"/>
            <p:cNvSpPr>
              <a:spLocks noChangeShapeType="1"/>
            </p:cNvSpPr>
            <p:nvPr/>
          </p:nvSpPr>
          <p:spPr bwMode="auto">
            <a:xfrm>
              <a:off x="8316416" y="5629573"/>
              <a:ext cx="0" cy="21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384"/>
            <p:cNvSpPr>
              <a:spLocks noChangeShapeType="1"/>
            </p:cNvSpPr>
            <p:nvPr/>
          </p:nvSpPr>
          <p:spPr bwMode="auto">
            <a:xfrm>
              <a:off x="7452321" y="5734347"/>
              <a:ext cx="864096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385"/>
            <p:cNvSpPr>
              <a:spLocks noChangeShapeType="1"/>
            </p:cNvSpPr>
            <p:nvPr/>
          </p:nvSpPr>
          <p:spPr bwMode="auto">
            <a:xfrm flipH="1">
              <a:off x="5868143" y="5734347"/>
              <a:ext cx="8636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1386"/>
            <p:cNvSpPr txBox="1">
              <a:spLocks noChangeArrowheads="1"/>
            </p:cNvSpPr>
            <p:nvPr/>
          </p:nvSpPr>
          <p:spPr bwMode="auto">
            <a:xfrm>
              <a:off x="6876207" y="5229523"/>
              <a:ext cx="720923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LRU</a:t>
              </a:r>
            </a:p>
          </p:txBody>
        </p:sp>
        <p:sp>
          <p:nvSpPr>
            <p:cNvPr id="88" name="Text Box 1387"/>
            <p:cNvSpPr txBox="1">
              <a:spLocks noChangeArrowheads="1"/>
            </p:cNvSpPr>
            <p:nvPr/>
          </p:nvSpPr>
          <p:spPr bwMode="auto">
            <a:xfrm>
              <a:off x="5292080" y="5229523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9" name="Line 1371"/>
            <p:cNvSpPr>
              <a:spLocks noChangeShapeType="1"/>
            </p:cNvSpPr>
            <p:nvPr/>
          </p:nvSpPr>
          <p:spPr bwMode="auto">
            <a:xfrm>
              <a:off x="4067944" y="523009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71"/>
            <p:cNvSpPr>
              <a:spLocks noChangeShapeType="1"/>
            </p:cNvSpPr>
            <p:nvPr/>
          </p:nvSpPr>
          <p:spPr bwMode="auto">
            <a:xfrm>
              <a:off x="7309098" y="523009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381"/>
            <p:cNvSpPr txBox="1">
              <a:spLocks noChangeArrowheads="1"/>
            </p:cNvSpPr>
            <p:nvPr/>
          </p:nvSpPr>
          <p:spPr bwMode="auto">
            <a:xfrm>
              <a:off x="8532440" y="5084837"/>
              <a:ext cx="1188230" cy="647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LRU</a:t>
              </a:r>
              <a:r>
                <a:rPr lang="zh-CN" altLang="en-US" sz="1800" b="1" u="none" dirty="0">
                  <a:latin typeface="宋体" pitchFamily="2" charset="-122"/>
                </a:rPr>
                <a:t>位数＝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log</a:t>
              </a:r>
              <a:r>
                <a:rPr lang="en-US" altLang="zh-CN" sz="1800" b="1" u="none" baseline="-28000" dirty="0"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sp>
        <p:nvSpPr>
          <p:cNvPr id="40" name="AutoShape 125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5076056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52C8-83FF-4540-99AC-08E850E026B7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476113" name="Text Box 977"/>
          <p:cNvSpPr txBox="1">
            <a:spLocks noChangeArrowheads="1"/>
          </p:cNvSpPr>
          <p:nvPr/>
        </p:nvSpPr>
        <p:spPr bwMode="auto">
          <a:xfrm>
            <a:off x="179388" y="321263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全相联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个行，采用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替换算法，若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初态为空，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按下列</a:t>
            </a:r>
            <a:r>
              <a:rPr lang="zh-CN" altLang="en-US" b="1" dirty="0">
                <a:latin typeface="宋体" pitchFamily="2" charset="-122"/>
              </a:rPr>
              <a:t>块地址</a:t>
            </a:r>
            <a:r>
              <a:rPr lang="zh-CN" altLang="en-US" b="1" u="none" dirty="0">
                <a:latin typeface="宋体" pitchFamily="2" charset="-122"/>
              </a:rPr>
              <a:t>流访存时，分别求每个块只访问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次、每个块连续访问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次时的命中率</a:t>
            </a:r>
            <a:r>
              <a:rPr lang="en-US" altLang="zh-CN" b="1" i="1" u="none" dirty="0">
                <a:latin typeface="+mn-lt"/>
              </a:rPr>
              <a:t>H</a:t>
            </a:r>
            <a:endParaRPr lang="zh-CN" altLang="en-US" b="1" i="1" u="none" dirty="0">
              <a:latin typeface="+mn-lt"/>
            </a:endParaRPr>
          </a:p>
        </p:txBody>
      </p:sp>
      <p:sp>
        <p:nvSpPr>
          <p:cNvPr id="477385" name="Text Box 1225"/>
          <p:cNvSpPr txBox="1">
            <a:spLocks noChangeArrowheads="1"/>
          </p:cNvSpPr>
          <p:nvPr/>
        </p:nvSpPr>
        <p:spPr bwMode="auto">
          <a:xfrm>
            <a:off x="179388" y="55085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每个块只访问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次时，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(10*1-6*1)/(10*1)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40%</a:t>
            </a:r>
            <a:r>
              <a:rPr lang="zh-CN" altLang="en-US" b="1" u="none" dirty="0">
                <a:latin typeface="宋体" pitchFamily="2" charset="-122"/>
              </a:rPr>
              <a:t>；</a:t>
            </a:r>
          </a:p>
        </p:txBody>
      </p:sp>
      <p:sp>
        <p:nvSpPr>
          <p:cNvPr id="477529" name="Text Box 1369"/>
          <p:cNvSpPr txBox="1">
            <a:spLocks noChangeArrowheads="1"/>
          </p:cNvSpPr>
          <p:nvPr/>
        </p:nvSpPr>
        <p:spPr bwMode="auto">
          <a:xfrm>
            <a:off x="179388" y="5936271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每个块连续访问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次时，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(10*4-6*1)/(10*4)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85%</a:t>
            </a:r>
          </a:p>
        </p:txBody>
      </p:sp>
      <p:sp>
        <p:nvSpPr>
          <p:cNvPr id="15" name="线形标注 2 14"/>
          <p:cNvSpPr/>
          <p:nvPr/>
        </p:nvSpPr>
        <p:spPr bwMode="auto">
          <a:xfrm>
            <a:off x="5436096" y="1304800"/>
            <a:ext cx="2880320" cy="324000"/>
          </a:xfrm>
          <a:prstGeom prst="borderCallout2">
            <a:avLst>
              <a:gd name="adj1" fmla="val 48438"/>
              <a:gd name="adj2" fmla="val -418"/>
              <a:gd name="adj3" fmla="val 49961"/>
              <a:gd name="adj4" fmla="val -8688"/>
              <a:gd name="adj5" fmla="val 163070"/>
              <a:gd name="adj6" fmla="val -21129"/>
            </a:avLst>
          </a:prstGeom>
          <a:noFill/>
          <a:ln w="1270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标记＝*时</a:t>
            </a:r>
            <a:r>
              <a:rPr lang="en-US" altLang="zh-CN" sz="1800" b="1" u="none" dirty="0">
                <a:latin typeface="宋体" pitchFamily="2" charset="-122"/>
              </a:rPr>
              <a:t>V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b="1" u="none" dirty="0">
                <a:latin typeface="宋体" pitchFamily="2" charset="-122"/>
              </a:rPr>
              <a:t>0</a:t>
            </a:r>
            <a:r>
              <a:rPr lang="zh-CN" altLang="en-US" sz="1800" b="1" u="none" dirty="0">
                <a:latin typeface="宋体" pitchFamily="2" charset="-122"/>
              </a:rPr>
              <a:t>，否则</a:t>
            </a:r>
            <a:r>
              <a:rPr lang="en-US" altLang="zh-CN" sz="1800" b="1" u="none" dirty="0">
                <a:latin typeface="宋体" pitchFamily="2" charset="-122"/>
              </a:rPr>
              <a:t>V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aphicFrame>
        <p:nvGraphicFramePr>
          <p:cNvPr id="16" name="Group 1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76789"/>
              </p:ext>
            </p:extLst>
          </p:nvPr>
        </p:nvGraphicFramePr>
        <p:xfrm>
          <a:off x="467544" y="1741830"/>
          <a:ext cx="8497069" cy="3693106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0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8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432048">
                <a:tc rowSpan="5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行状态</a:t>
                      </a:r>
                    </a:p>
                  </a:txBody>
                  <a:tcPr marL="18000" marR="18000" marT="0" marB="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行号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3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块地址流</a:t>
                      </a:r>
                    </a:p>
                  </a:txBody>
                  <a:tcPr marL="18000" marR="18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7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操作状态</a:t>
                      </a:r>
                    </a:p>
                  </a:txBody>
                  <a:tcPr marL="18000" marR="18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2~4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Group 1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44415"/>
              </p:ext>
            </p:extLst>
          </p:nvPr>
        </p:nvGraphicFramePr>
        <p:xfrm>
          <a:off x="2411760" y="2564904"/>
          <a:ext cx="1368152" cy="288032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Group 1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96751"/>
              </p:ext>
            </p:extLst>
          </p:nvPr>
        </p:nvGraphicFramePr>
        <p:xfrm>
          <a:off x="3779912" y="2564904"/>
          <a:ext cx="648717" cy="2880320"/>
        </p:xfrm>
        <a:graphic>
          <a:graphicData uri="http://schemas.openxmlformats.org/drawingml/2006/table">
            <a:tbl>
              <a:tblPr/>
              <a:tblGrid>
                <a:gridCol w="288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61644"/>
              </p:ext>
            </p:extLst>
          </p:nvPr>
        </p:nvGraphicFramePr>
        <p:xfrm>
          <a:off x="4427538" y="2564904"/>
          <a:ext cx="1296987" cy="288032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Group 1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35449"/>
              </p:ext>
            </p:extLst>
          </p:nvPr>
        </p:nvGraphicFramePr>
        <p:xfrm>
          <a:off x="5724525" y="2564904"/>
          <a:ext cx="1295400" cy="2880320"/>
        </p:xfrm>
        <a:graphic>
          <a:graphicData uri="http://schemas.openxmlformats.org/drawingml/2006/table">
            <a:tbl>
              <a:tblPr/>
              <a:tblGrid>
                <a:gridCol w="28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Group 14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00647"/>
              </p:ext>
            </p:extLst>
          </p:nvPr>
        </p:nvGraphicFramePr>
        <p:xfrm>
          <a:off x="7019925" y="2564904"/>
          <a:ext cx="1943100" cy="288032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AutoShape 5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5076057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385" grpId="0" autoUpdateAnimBg="0"/>
      <p:bldP spid="477529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263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b="1" u="none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四、</a:t>
            </a:r>
            <a:r>
              <a:rPr lang="en-US" altLang="zh-CN" dirty="0"/>
              <a:t>Cache</a:t>
            </a:r>
            <a:r>
              <a:rPr lang="zh-CN" altLang="en-US" dirty="0"/>
              <a:t>的写策略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*任务：</a:t>
            </a:r>
            <a:r>
              <a:rPr lang="zh-CN" altLang="en-US" b="1" u="none" dirty="0">
                <a:latin typeface="宋体" pitchFamily="2" charset="-122"/>
              </a:rPr>
              <a:t>确定写操作的数据</a:t>
            </a:r>
            <a:r>
              <a:rPr lang="zh-CN" altLang="en-US" b="1" dirty="0">
                <a:latin typeface="宋体" pitchFamily="2" charset="-122"/>
              </a:rPr>
              <a:t>何时写回</a:t>
            </a:r>
            <a:r>
              <a:rPr lang="zh-CN" altLang="en-US" b="1" u="none" dirty="0">
                <a:latin typeface="宋体" pitchFamily="2" charset="-122"/>
              </a:rPr>
              <a:t>主存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写策略又称更新策略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1384900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dirty="0">
                <a:latin typeface="宋体" pitchFamily="2" charset="-122"/>
              </a:rPr>
              <a:t>对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影响程度  </a:t>
            </a:r>
            <a:r>
              <a:rPr lang="en-US" altLang="zh-CN" sz="2200" b="1" u="none" dirty="0">
                <a:latin typeface="宋体" pitchFamily="2" charset="-122"/>
              </a:rPr>
              <a:t>[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sz="2200" b="1" u="none" baseline="-18000" dirty="0">
                <a:latin typeface="宋体" pitchFamily="2" charset="-122"/>
              </a:rPr>
              <a:t>A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sz="2200" b="1" u="none" baseline="-18000" dirty="0">
                <a:latin typeface="宋体" pitchFamily="2" charset="-122"/>
              </a:rPr>
              <a:t>命中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u="none" dirty="0">
                <a:latin typeface="宋体" pitchFamily="2" charset="-122"/>
              </a:rPr>
              <a:t>(1</a:t>
            </a:r>
            <a:r>
              <a:rPr lang="zh-CN" altLang="en-US" sz="2200" b="1" u="none" dirty="0">
                <a:latin typeface="宋体" pitchFamily="2" charset="-122"/>
              </a:rPr>
              <a:t>－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sz="2200" b="1" u="none" baseline="-18000" dirty="0">
                <a:latin typeface="宋体" pitchFamily="2" charset="-122"/>
              </a:rPr>
              <a:t>缺失</a:t>
            </a:r>
            <a:r>
              <a:rPr lang="en-US" altLang="zh-CN" sz="2200" b="1" u="none" dirty="0">
                <a:latin typeface="宋体" pitchFamily="2" charset="-122"/>
              </a:rPr>
              <a:t>]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388" y="1866890"/>
            <a:ext cx="8785225" cy="405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、全写法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Write Through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写直达法、写穿法</a:t>
            </a:r>
          </a:p>
          <a:p>
            <a:pPr marL="2147888" indent="-2147888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*基本思想：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立即写</a:t>
            </a:r>
            <a:r>
              <a:rPr lang="en-US" altLang="zh-CN" sz="2000" b="1" u="none" dirty="0">
                <a:latin typeface="宋体" pitchFamily="2" charset="-122"/>
              </a:rPr>
              <a:t>[</a:t>
            </a:r>
            <a:r>
              <a:rPr lang="zh-CN" altLang="en-US" sz="2000" b="1" u="none" dirty="0">
                <a:latin typeface="宋体" pitchFamily="2" charset="-122"/>
              </a:rPr>
              <a:t>以保持一致性</a:t>
            </a:r>
            <a:r>
              <a:rPr lang="en-US" altLang="zh-CN" sz="2000" b="1" u="none" dirty="0">
                <a:latin typeface="宋体" pitchFamily="2" charset="-122"/>
              </a:rPr>
              <a:t>])</a:t>
            </a: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写命中时，数据写入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同时写入</a:t>
            </a:r>
            <a:r>
              <a:rPr lang="zh-CN" altLang="en-US" b="1" u="none" dirty="0">
                <a:latin typeface="宋体" pitchFamily="2" charset="-122"/>
              </a:rPr>
              <a:t>主存；</a:t>
            </a: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写缺失时，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通常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直接写入</a:t>
            </a:r>
            <a:r>
              <a:rPr lang="zh-CN" altLang="en-US" b="1" u="none" dirty="0">
                <a:latin typeface="宋体" pitchFamily="2" charset="-122"/>
              </a:rPr>
              <a:t>主存，</a:t>
            </a:r>
            <a:r>
              <a:rPr lang="zh-CN" altLang="en-US" b="1" u="none" spc="-50" dirty="0">
                <a:latin typeface="宋体" pitchFamily="2" charset="-122"/>
              </a:rPr>
              <a:t>目标块</a:t>
            </a:r>
            <a:r>
              <a:rPr lang="zh-CN" altLang="en-US" b="1" u="none" spc="-50" dirty="0">
                <a:solidFill>
                  <a:schemeClr val="accent2"/>
                </a:solidFill>
                <a:latin typeface="宋体" pitchFamily="2" charset="-122"/>
              </a:rPr>
              <a:t>不调入</a:t>
            </a:r>
            <a:r>
              <a:rPr lang="en-US" altLang="zh-CN" b="1" u="none" spc="-50" dirty="0">
                <a:latin typeface="宋体" pitchFamily="2" charset="-122"/>
              </a:rPr>
              <a:t>Cache</a:t>
            </a:r>
          </a:p>
          <a:p>
            <a:pPr marL="2147888" indent="-2147888">
              <a:lnSpc>
                <a:spcPct val="105000"/>
              </a:lnSpc>
            </a:pPr>
            <a:endParaRPr lang="en-US" altLang="zh-CN" b="1" u="none" spc="-50" dirty="0">
              <a:latin typeface="宋体" pitchFamily="2" charset="-122"/>
            </a:endParaRPr>
          </a:p>
          <a:p>
            <a:pPr marL="2147888" indent="-2147888">
              <a:lnSpc>
                <a:spcPct val="105000"/>
              </a:lnSpc>
            </a:pPr>
            <a:endParaRPr lang="en-US" altLang="zh-CN" b="1" u="none" spc="-50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endParaRPr lang="en-US" altLang="zh-CN" b="1" u="none" spc="-50" dirty="0">
              <a:latin typeface="宋体" pitchFamily="2" charset="-122"/>
            </a:endParaRPr>
          </a:p>
          <a:p>
            <a:pPr marL="2147888" indent="-2147888">
              <a:lnSpc>
                <a:spcPct val="114000"/>
              </a:lnSpc>
            </a:pPr>
            <a:endParaRPr lang="en-US" altLang="zh-CN" b="1" u="none" spc="-50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zh-CN" altLang="en-US" b="1" u="none" spc="-50" dirty="0">
              <a:latin typeface="宋体" pitchFamily="2" charset="-122"/>
            </a:endParaRPr>
          </a:p>
        </p:txBody>
      </p:sp>
      <p:sp>
        <p:nvSpPr>
          <p:cNvPr id="30" name="Text Box 70"/>
          <p:cNvSpPr txBox="1">
            <a:spLocks noChangeArrowheads="1"/>
          </p:cNvSpPr>
          <p:nvPr/>
        </p:nvSpPr>
        <p:spPr bwMode="auto">
          <a:xfrm>
            <a:off x="2123728" y="5323274"/>
            <a:ext cx="67325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写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字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&gt;&gt;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读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读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i="1" u="none" dirty="0" err="1"/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块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u="none" dirty="0"/>
              <a:t>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写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0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不调入块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3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46895" y="3811106"/>
            <a:ext cx="7237189" cy="1584176"/>
            <a:chOff x="1187624" y="3861048"/>
            <a:chExt cx="7237189" cy="1584176"/>
          </a:xfrm>
        </p:grpSpPr>
        <p:sp>
          <p:nvSpPr>
            <p:cNvPr id="11" name="Line 76"/>
            <p:cNvSpPr>
              <a:spLocks noChangeShapeType="1"/>
            </p:cNvSpPr>
            <p:nvPr/>
          </p:nvSpPr>
          <p:spPr bwMode="auto">
            <a:xfrm flipV="1">
              <a:off x="2411759" y="5373216"/>
              <a:ext cx="5761410" cy="12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77"/>
            <p:cNvSpPr txBox="1">
              <a:spLocks noChangeArrowheads="1"/>
            </p:cNvSpPr>
            <p:nvPr/>
          </p:nvSpPr>
          <p:spPr bwMode="auto">
            <a:xfrm>
              <a:off x="1187624" y="3862313"/>
              <a:ext cx="1295971" cy="151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的操 作</a:t>
              </a:r>
            </a:p>
            <a:p>
              <a:pPr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Cache</a:t>
              </a: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800" b="1" u="none" dirty="0">
                  <a:latin typeface="宋体" pitchFamily="2" charset="-122"/>
                </a:rPr>
                <a:t>主存的动作</a:t>
              </a:r>
            </a:p>
          </p:txBody>
        </p:sp>
        <p:sp>
          <p:nvSpPr>
            <p:cNvPr id="13" name="Text Box 78"/>
            <p:cNvSpPr txBox="1">
              <a:spLocks noChangeArrowheads="1"/>
            </p:cNvSpPr>
            <p:nvPr/>
          </p:nvSpPr>
          <p:spPr bwMode="auto">
            <a:xfrm>
              <a:off x="2483595" y="4509244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" name="Text Box 79"/>
            <p:cNvSpPr txBox="1">
              <a:spLocks noChangeArrowheads="1"/>
            </p:cNvSpPr>
            <p:nvPr/>
          </p:nvSpPr>
          <p:spPr bwMode="auto">
            <a:xfrm>
              <a:off x="2483769" y="4947368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" name="Text Box 80"/>
            <p:cNvSpPr txBox="1">
              <a:spLocks noChangeArrowheads="1"/>
            </p:cNvSpPr>
            <p:nvPr/>
          </p:nvSpPr>
          <p:spPr bwMode="auto">
            <a:xfrm>
              <a:off x="2483595" y="3861048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" name="Text Box 81"/>
            <p:cNvSpPr txBox="1">
              <a:spLocks noChangeArrowheads="1"/>
            </p:cNvSpPr>
            <p:nvPr/>
          </p:nvSpPr>
          <p:spPr bwMode="auto">
            <a:xfrm>
              <a:off x="3420220" y="4509244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7" name="Text Box 82"/>
            <p:cNvSpPr txBox="1">
              <a:spLocks noChangeArrowheads="1"/>
            </p:cNvSpPr>
            <p:nvPr/>
          </p:nvSpPr>
          <p:spPr bwMode="auto">
            <a:xfrm>
              <a:off x="3420220" y="3861048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8" name="Text Box 83"/>
            <p:cNvSpPr txBox="1">
              <a:spLocks noChangeArrowheads="1"/>
            </p:cNvSpPr>
            <p:nvPr/>
          </p:nvSpPr>
          <p:spPr bwMode="auto">
            <a:xfrm>
              <a:off x="4932561" y="3861048"/>
              <a:ext cx="2160240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</a:p>
          </p:txBody>
        </p:sp>
        <p:sp>
          <p:nvSpPr>
            <p:cNvPr id="19" name="Text Box 84"/>
            <p:cNvSpPr txBox="1">
              <a:spLocks noChangeArrowheads="1"/>
            </p:cNvSpPr>
            <p:nvPr/>
          </p:nvSpPr>
          <p:spPr bwMode="auto">
            <a:xfrm>
              <a:off x="8172401" y="5229324"/>
              <a:ext cx="252412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3" name="Text Box 79"/>
            <p:cNvSpPr txBox="1">
              <a:spLocks noChangeArrowheads="1"/>
            </p:cNvSpPr>
            <p:nvPr/>
          </p:nvSpPr>
          <p:spPr bwMode="auto">
            <a:xfrm>
              <a:off x="4932213" y="4941292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b(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4" name="Text Box 81"/>
            <p:cNvSpPr txBox="1">
              <a:spLocks noChangeArrowheads="1"/>
            </p:cNvSpPr>
            <p:nvPr/>
          </p:nvSpPr>
          <p:spPr bwMode="auto">
            <a:xfrm>
              <a:off x="6516538" y="4509244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3995936" y="3862313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3996109" y="4941292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4932040" y="4509243"/>
              <a:ext cx="158452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调入</a:t>
              </a:r>
              <a:r>
                <a:rPr lang="en-US" altLang="zh-CN" sz="1800" b="1" u="none" dirty="0">
                  <a:latin typeface="宋体" pitchFamily="2" charset="-122"/>
                </a:rPr>
                <a:t>b(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2" name="Text Box 79"/>
            <p:cNvSpPr txBox="1">
              <a:spLocks noChangeArrowheads="1"/>
            </p:cNvSpPr>
            <p:nvPr/>
          </p:nvSpPr>
          <p:spPr bwMode="auto">
            <a:xfrm>
              <a:off x="1894806" y="4221088"/>
              <a:ext cx="588962" cy="576064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状态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动作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" name="左大括号 4"/>
            <p:cNvSpPr/>
            <p:nvPr/>
          </p:nvSpPr>
          <p:spPr bwMode="auto">
            <a:xfrm>
              <a:off x="1854746" y="4347866"/>
              <a:ext cx="72702" cy="360610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Text Box 79"/>
            <p:cNvSpPr txBox="1">
              <a:spLocks noChangeArrowheads="1"/>
            </p:cNvSpPr>
            <p:nvPr/>
          </p:nvSpPr>
          <p:spPr bwMode="auto">
            <a:xfrm>
              <a:off x="2483768" y="4220765"/>
              <a:ext cx="4609033" cy="28835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  命中  </a:t>
              </a:r>
              <a:r>
                <a:rPr lang="zh-CN" altLang="en-US" sz="1000" b="1" u="none" dirty="0">
                  <a:latin typeface="宋体" pitchFamily="2" charset="-122"/>
                </a:rPr>
                <a:t>  </a:t>
              </a:r>
              <a:r>
                <a:rPr lang="zh-CN" altLang="en-US" sz="1600" b="1" u="none" dirty="0">
                  <a:latin typeface="宋体" pitchFamily="2" charset="-122"/>
                </a:rPr>
                <a:t>命中    缺失          缺失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38" name="线形标注 2 37"/>
          <p:cNvSpPr/>
          <p:nvPr/>
        </p:nvSpPr>
        <p:spPr bwMode="auto">
          <a:xfrm>
            <a:off x="7812881" y="1938897"/>
            <a:ext cx="1151607" cy="324000"/>
          </a:xfrm>
          <a:prstGeom prst="borderCallout2">
            <a:avLst>
              <a:gd name="adj1" fmla="val 49976"/>
              <a:gd name="adj2" fmla="val -540"/>
              <a:gd name="adj3" fmla="val 50188"/>
              <a:gd name="adj4" fmla="val -7693"/>
              <a:gd name="adj5" fmla="val -28743"/>
              <a:gd name="adj6" fmla="val -28087"/>
            </a:avLst>
          </a:prstGeom>
          <a:noFill/>
          <a:ln w="1270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+mn-ea"/>
                <a:ea typeface="+mn-ea"/>
              </a:rPr>
              <a:t>停顿时间</a:t>
            </a:r>
            <a:endParaRPr kumimoji="1" lang="zh-CN" altLang="en-US" sz="1800" b="1" i="0" u="none" strike="noStrike" cap="none" normalizeH="0" baseline="-1800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452320" y="3811106"/>
            <a:ext cx="936625" cy="1432943"/>
            <a:chOff x="7523807" y="3789040"/>
            <a:chExt cx="936625" cy="1432943"/>
          </a:xfrm>
        </p:grpSpPr>
        <p:sp>
          <p:nvSpPr>
            <p:cNvPr id="36" name="Text Box 80"/>
            <p:cNvSpPr txBox="1">
              <a:spLocks noChangeArrowheads="1"/>
            </p:cNvSpPr>
            <p:nvPr/>
          </p:nvSpPr>
          <p:spPr bwMode="auto">
            <a:xfrm>
              <a:off x="7523807" y="3789040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7523980" y="4868019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7524328" y="4149080"/>
              <a:ext cx="936104" cy="28835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  缺失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40" name="Text Box 70"/>
          <p:cNvSpPr txBox="1">
            <a:spLocks noChangeArrowheads="1"/>
          </p:cNvSpPr>
          <p:nvPr/>
        </p:nvSpPr>
        <p:spPr bwMode="auto">
          <a:xfrm>
            <a:off x="5858736" y="5827330"/>
            <a:ext cx="3105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>
                <a:latin typeface="+mn-lt"/>
              </a:rPr>
              <a:t>H</a:t>
            </a:r>
            <a:r>
              <a:rPr lang="zh-CN" altLang="en-US" b="1" u="none" dirty="0">
                <a:latin typeface="+mn-lt"/>
              </a:rPr>
              <a:t>受损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未利用访问局部性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20" name="右箭头 19"/>
          <p:cNvSpPr/>
          <p:nvPr/>
        </p:nvSpPr>
        <p:spPr bwMode="auto">
          <a:xfrm>
            <a:off x="5310568" y="5982379"/>
            <a:ext cx="485916" cy="204991"/>
          </a:xfrm>
          <a:prstGeom prst="rightArrow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0" grpId="0"/>
      <p:bldP spid="38" grpId="0" animBg="1"/>
      <p:bldP spid="40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A1AD-BC9D-4CBD-AA04-A7A6B8777CB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0" name="AutoShape 1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130" name="Text Box 67"/>
          <p:cNvSpPr txBox="1">
            <a:spLocks noChangeArrowheads="1"/>
          </p:cNvSpPr>
          <p:nvPr/>
        </p:nvSpPr>
        <p:spPr bwMode="auto">
          <a:xfrm>
            <a:off x="179387" y="397113"/>
            <a:ext cx="5003503" cy="333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、存储系统的工作过程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*应用需求：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工作方式、层次结构要求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none" dirty="0">
                <a:latin typeface="宋体" pitchFamily="2" charset="-122"/>
              </a:rPr>
              <a:t>     ①程序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文件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存放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zh-CN" altLang="en-US" b="1" dirty="0">
                <a:latin typeface="宋体" pitchFamily="2" charset="-122"/>
              </a:rPr>
              <a:t>辅存</a:t>
            </a:r>
            <a:r>
              <a:rPr lang="zh-CN" altLang="en-US" b="1" u="none" dirty="0">
                <a:latin typeface="宋体" pitchFamily="2" charset="-122"/>
              </a:rPr>
              <a:t>中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②程序执行时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预先装入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中   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none" dirty="0">
                <a:latin typeface="宋体" pitchFamily="2" charset="-122"/>
              </a:rPr>
              <a:t>     ③按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逻辑地址</a:t>
            </a:r>
            <a:r>
              <a:rPr lang="zh-CN" altLang="en-US" b="1" u="none" dirty="0">
                <a:latin typeface="宋体" pitchFamily="2" charset="-122"/>
              </a:rPr>
              <a:t>访问存储系统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实现策略：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5436096" y="957937"/>
            <a:ext cx="2736304" cy="1527408"/>
            <a:chOff x="5580112" y="893480"/>
            <a:chExt cx="2736304" cy="1527408"/>
          </a:xfrm>
        </p:grpSpPr>
        <p:sp>
          <p:nvSpPr>
            <p:cNvPr id="136" name="Rectangle 955"/>
            <p:cNvSpPr>
              <a:spLocks noChangeArrowheads="1"/>
            </p:cNvSpPr>
            <p:nvPr/>
          </p:nvSpPr>
          <p:spPr bwMode="auto">
            <a:xfrm>
              <a:off x="7957242" y="950477"/>
              <a:ext cx="359174" cy="129614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36000" tIns="18000" rIns="36000" bIns="180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程序空间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8" name="Rectangle 955"/>
            <p:cNvSpPr>
              <a:spLocks noChangeArrowheads="1"/>
            </p:cNvSpPr>
            <p:nvPr/>
          </p:nvSpPr>
          <p:spPr bwMode="auto">
            <a:xfrm>
              <a:off x="6805114" y="948615"/>
              <a:ext cx="359174" cy="104830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36000" tIns="18000" rIns="36000" bIns="180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辅存空间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9" name="Rectangle 955"/>
            <p:cNvSpPr>
              <a:spLocks noChangeArrowheads="1"/>
            </p:cNvSpPr>
            <p:nvPr/>
          </p:nvSpPr>
          <p:spPr bwMode="auto">
            <a:xfrm>
              <a:off x="5940152" y="948612"/>
              <a:ext cx="357659" cy="92285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36000" tIns="0" rIns="36000" bIns="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u="none" spc="-200" dirty="0">
                  <a:latin typeface="宋体" pitchFamily="2" charset="-122"/>
                </a:rPr>
                <a:t>主存空间</a:t>
              </a:r>
              <a:endParaRPr lang="en-US" altLang="zh-CN" sz="1800" b="1" u="none" spc="-200" dirty="0">
                <a:latin typeface="宋体" pitchFamily="2" charset="-122"/>
              </a:endParaRPr>
            </a:p>
          </p:txBody>
        </p:sp>
        <p:sp>
          <p:nvSpPr>
            <p:cNvPr id="140" name="Rectangle 955"/>
            <p:cNvSpPr>
              <a:spLocks noChangeArrowheads="1"/>
            </p:cNvSpPr>
            <p:nvPr/>
          </p:nvSpPr>
          <p:spPr bwMode="auto">
            <a:xfrm>
              <a:off x="5580112" y="893480"/>
              <a:ext cx="1690638" cy="15274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36000" tIns="18000" rIns="36000" bIns="180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7019406" y="1086939"/>
            <a:ext cx="804638" cy="894350"/>
            <a:chOff x="7163422" y="1022482"/>
            <a:chExt cx="804638" cy="894350"/>
          </a:xfrm>
        </p:grpSpPr>
        <p:sp>
          <p:nvSpPr>
            <p:cNvPr id="143" name="左箭头 142"/>
            <p:cNvSpPr/>
            <p:nvPr/>
          </p:nvSpPr>
          <p:spPr bwMode="auto">
            <a:xfrm>
              <a:off x="7163422" y="1826108"/>
              <a:ext cx="804638" cy="90724"/>
            </a:xfrm>
            <a:prstGeom prst="leftArrow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4" name="直接箭头连接符 143"/>
            <p:cNvCxnSpPr/>
            <p:nvPr/>
          </p:nvCxnSpPr>
          <p:spPr bwMode="auto">
            <a:xfrm flipH="1">
              <a:off x="7164288" y="1484784"/>
              <a:ext cx="21155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sm" len="sm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 flipH="1">
              <a:off x="7668344" y="1484783"/>
              <a:ext cx="288898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stealth" w="sm" len="sm"/>
            </a:ln>
            <a:effectLst/>
          </p:spPr>
        </p:cxnSp>
        <p:sp>
          <p:nvSpPr>
            <p:cNvPr id="146" name="Text Box 322"/>
            <p:cNvSpPr txBox="1">
              <a:spLocks noChangeArrowheads="1"/>
            </p:cNvSpPr>
            <p:nvPr/>
          </p:nvSpPr>
          <p:spPr bwMode="auto">
            <a:xfrm>
              <a:off x="7740352" y="1022482"/>
              <a:ext cx="183076" cy="4623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存放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6156176" y="829161"/>
            <a:ext cx="2664296" cy="1232217"/>
            <a:chOff x="6300192" y="764704"/>
            <a:chExt cx="2664296" cy="1232217"/>
          </a:xfrm>
        </p:grpSpPr>
        <p:sp>
          <p:nvSpPr>
            <p:cNvPr id="148" name="Text Box 322"/>
            <p:cNvSpPr txBox="1">
              <a:spLocks noChangeArrowheads="1"/>
            </p:cNvSpPr>
            <p:nvPr/>
          </p:nvSpPr>
          <p:spPr bwMode="auto">
            <a:xfrm>
              <a:off x="8602216" y="1196752"/>
              <a:ext cx="362272" cy="224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LA</a:t>
              </a:r>
              <a:r>
                <a:rPr lang="en-US" altLang="zh-CN" sz="1600" b="1" u="none" baseline="-18000" dirty="0">
                  <a:latin typeface="宋体" pitchFamily="2" charset="-122"/>
                </a:rPr>
                <a:t>0</a:t>
              </a:r>
              <a:endParaRPr lang="zh-CN" altLang="en-US" sz="1600" b="1" u="none" baseline="-18000" dirty="0">
                <a:latin typeface="宋体" pitchFamily="2" charset="-122"/>
              </a:endParaRPr>
            </a:p>
          </p:txBody>
        </p:sp>
        <p:cxnSp>
          <p:nvCxnSpPr>
            <p:cNvPr id="149" name="直接箭头连接符 122"/>
            <p:cNvCxnSpPr/>
            <p:nvPr/>
          </p:nvCxnSpPr>
          <p:spPr bwMode="auto">
            <a:xfrm flipH="1">
              <a:off x="6444209" y="1484784"/>
              <a:ext cx="1" cy="51213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 flipH="1">
              <a:off x="6300192" y="1484784"/>
              <a:ext cx="14401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51" name="左箭头 150"/>
            <p:cNvSpPr/>
            <p:nvPr/>
          </p:nvSpPr>
          <p:spPr bwMode="auto">
            <a:xfrm>
              <a:off x="6300192" y="1268760"/>
              <a:ext cx="504056" cy="124536"/>
            </a:xfrm>
            <a:prstGeom prst="leftArrow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2" name="直接箭头连接符 122"/>
            <p:cNvCxnSpPr/>
            <p:nvPr/>
          </p:nvCxnSpPr>
          <p:spPr bwMode="auto">
            <a:xfrm rot="10800000">
              <a:off x="6657178" y="840726"/>
              <a:ext cx="795356" cy="67994"/>
            </a:xfrm>
            <a:prstGeom prst="bentConnector3">
              <a:avLst>
                <a:gd name="adj1" fmla="val -777"/>
              </a:avLst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>
              <a:off x="6587465" y="764705"/>
              <a:ext cx="0" cy="122413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6661747" y="1196752"/>
              <a:ext cx="14250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55" name="直接箭头连接符 122"/>
            <p:cNvCxnSpPr/>
            <p:nvPr/>
          </p:nvCxnSpPr>
          <p:spPr bwMode="auto">
            <a:xfrm rot="10800000">
              <a:off x="6587466" y="764706"/>
              <a:ext cx="1861036" cy="573837"/>
            </a:xfrm>
            <a:prstGeom prst="bentConnector3">
              <a:avLst>
                <a:gd name="adj1" fmla="val 252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56" name="直接箭头连接符 122"/>
            <p:cNvCxnSpPr/>
            <p:nvPr/>
          </p:nvCxnSpPr>
          <p:spPr bwMode="auto">
            <a:xfrm flipV="1">
              <a:off x="6660232" y="836711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 flipH="1">
              <a:off x="8318648" y="1340768"/>
              <a:ext cx="266405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58" name="Text Box 322"/>
            <p:cNvSpPr txBox="1">
              <a:spLocks noChangeArrowheads="1"/>
            </p:cNvSpPr>
            <p:nvPr/>
          </p:nvSpPr>
          <p:spPr bwMode="auto">
            <a:xfrm>
              <a:off x="8448502" y="764704"/>
              <a:ext cx="227954" cy="4516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装入</a:t>
              </a:r>
            </a:p>
          </p:txBody>
        </p:sp>
        <p:sp>
          <p:nvSpPr>
            <p:cNvPr id="159" name="Text Box 343"/>
            <p:cNvSpPr txBox="1">
              <a:spLocks noChangeArrowheads="1"/>
            </p:cNvSpPr>
            <p:nvPr/>
          </p:nvSpPr>
          <p:spPr bwMode="auto">
            <a:xfrm>
              <a:off x="7964450" y="1340768"/>
              <a:ext cx="348356" cy="285359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2000" b="1" u="none" dirty="0">
                <a:latin typeface="宋体" pitchFamily="2" charset="-122"/>
              </a:endParaRPr>
            </a:p>
          </p:txBody>
        </p:sp>
        <p:cxnSp>
          <p:nvCxnSpPr>
            <p:cNvPr id="160" name="直接箭头连接符 159"/>
            <p:cNvCxnSpPr/>
            <p:nvPr/>
          </p:nvCxnSpPr>
          <p:spPr bwMode="auto">
            <a:xfrm>
              <a:off x="7589525" y="764705"/>
              <a:ext cx="1" cy="14401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arrow" w="sm" len="sm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>
            <a:off x="5508104" y="1765265"/>
            <a:ext cx="1618630" cy="648073"/>
            <a:chOff x="5220072" y="1628800"/>
            <a:chExt cx="1618630" cy="648073"/>
          </a:xfrm>
        </p:grpSpPr>
        <p:cxnSp>
          <p:nvCxnSpPr>
            <p:cNvPr id="162" name="直接箭头连接符 122"/>
            <p:cNvCxnSpPr/>
            <p:nvPr/>
          </p:nvCxnSpPr>
          <p:spPr bwMode="auto">
            <a:xfrm flipH="1">
              <a:off x="6155418" y="2276872"/>
              <a:ext cx="683284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 flipV="1">
              <a:off x="6155417" y="2178194"/>
              <a:ext cx="760" cy="9867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64" name="直接箭头连接符 122"/>
            <p:cNvCxnSpPr/>
            <p:nvPr/>
          </p:nvCxnSpPr>
          <p:spPr bwMode="auto">
            <a:xfrm flipV="1">
              <a:off x="5220992" y="2171722"/>
              <a:ext cx="791168" cy="105151"/>
            </a:xfrm>
            <a:prstGeom prst="bentConnector3">
              <a:avLst>
                <a:gd name="adj1" fmla="val 100564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65" name="直接箭头连接符 122"/>
            <p:cNvCxnSpPr/>
            <p:nvPr/>
          </p:nvCxnSpPr>
          <p:spPr bwMode="auto">
            <a:xfrm>
              <a:off x="5220072" y="1628800"/>
              <a:ext cx="0" cy="6480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166" name="Text Box 322"/>
          <p:cNvSpPr txBox="1">
            <a:spLocks noChangeArrowheads="1"/>
          </p:cNvSpPr>
          <p:nvPr/>
        </p:nvSpPr>
        <p:spPr bwMode="auto">
          <a:xfrm>
            <a:off x="7236295" y="973177"/>
            <a:ext cx="288465" cy="859644"/>
          </a:xfrm>
          <a:prstGeom prst="rect">
            <a:avLst/>
          </a:prstGeom>
          <a:noFill/>
          <a:ln w="15875" cmpd="dbl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eaVert"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>
                <a:latin typeface="宋体" pitchFamily="2" charset="-122"/>
              </a:rPr>
              <a:t>文件系统</a:t>
            </a:r>
          </a:p>
        </p:txBody>
      </p:sp>
      <p:grpSp>
        <p:nvGrpSpPr>
          <p:cNvPr id="167" name="组合 166"/>
          <p:cNvGrpSpPr/>
          <p:nvPr/>
        </p:nvGrpSpPr>
        <p:grpSpPr>
          <a:xfrm>
            <a:off x="5364088" y="1504955"/>
            <a:ext cx="3456384" cy="1052398"/>
            <a:chOff x="5076056" y="1368490"/>
            <a:chExt cx="3456384" cy="1052398"/>
          </a:xfrm>
        </p:grpSpPr>
        <p:sp>
          <p:nvSpPr>
            <p:cNvPr id="168" name="Text Box 322"/>
            <p:cNvSpPr txBox="1">
              <a:spLocks noChangeArrowheads="1"/>
            </p:cNvSpPr>
            <p:nvPr/>
          </p:nvSpPr>
          <p:spPr bwMode="auto">
            <a:xfrm>
              <a:off x="5148064" y="1412776"/>
              <a:ext cx="360040" cy="189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PA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170" name="直接箭头连接符 169"/>
            <p:cNvCxnSpPr/>
            <p:nvPr/>
          </p:nvCxnSpPr>
          <p:spPr bwMode="auto">
            <a:xfrm>
              <a:off x="5220072" y="1628800"/>
              <a:ext cx="2871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171" name="Text Box 322"/>
            <p:cNvSpPr txBox="1">
              <a:spLocks noChangeArrowheads="1"/>
            </p:cNvSpPr>
            <p:nvPr/>
          </p:nvSpPr>
          <p:spPr bwMode="auto">
            <a:xfrm>
              <a:off x="8028384" y="1916832"/>
              <a:ext cx="249242" cy="4516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访问</a:t>
              </a:r>
            </a:p>
          </p:txBody>
        </p:sp>
        <p:cxnSp>
          <p:nvCxnSpPr>
            <p:cNvPr id="172" name="直接箭头连接符 171"/>
            <p:cNvCxnSpPr/>
            <p:nvPr/>
          </p:nvCxnSpPr>
          <p:spPr bwMode="auto">
            <a:xfrm flipH="1" flipV="1">
              <a:off x="7882136" y="1844824"/>
              <a:ext cx="268637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173" name="Text Box 322"/>
            <p:cNvSpPr txBox="1">
              <a:spLocks noChangeArrowheads="1"/>
            </p:cNvSpPr>
            <p:nvPr/>
          </p:nvSpPr>
          <p:spPr bwMode="auto">
            <a:xfrm>
              <a:off x="8170168" y="1700808"/>
              <a:ext cx="362272" cy="2356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LA</a:t>
              </a:r>
              <a:r>
                <a:rPr lang="en-US" altLang="zh-CN" sz="1600" b="1" u="none" baseline="-18000" dirty="0">
                  <a:latin typeface="宋体" pitchFamily="2" charset="-122"/>
                </a:rPr>
                <a:t>1</a:t>
              </a:r>
              <a:endParaRPr lang="zh-CN" altLang="en-US" sz="1600" b="1" u="none" baseline="-18000" dirty="0">
                <a:latin typeface="宋体" pitchFamily="2" charset="-122"/>
              </a:endParaRPr>
            </a:p>
          </p:txBody>
        </p:sp>
        <p:sp>
          <p:nvSpPr>
            <p:cNvPr id="174" name="Text Box 343"/>
            <p:cNvSpPr txBox="1">
              <a:spLocks noChangeArrowheads="1"/>
            </p:cNvSpPr>
            <p:nvPr/>
          </p:nvSpPr>
          <p:spPr bwMode="auto">
            <a:xfrm>
              <a:off x="7536012" y="1844824"/>
              <a:ext cx="348356" cy="36000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2000" b="1" u="none" dirty="0">
                <a:latin typeface="宋体" pitchFamily="2" charset="-122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>
              <a:off x="5076056" y="2420888"/>
              <a:ext cx="3074717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76" name="直接箭头连接符 156"/>
            <p:cNvCxnSpPr/>
            <p:nvPr/>
          </p:nvCxnSpPr>
          <p:spPr bwMode="auto">
            <a:xfrm rot="5400000">
              <a:off x="4765882" y="1678665"/>
              <a:ext cx="1052397" cy="432048"/>
            </a:xfrm>
            <a:prstGeom prst="bentConnector3">
              <a:avLst>
                <a:gd name="adj1" fmla="val 764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77" name="直接箭头连接符 175"/>
            <p:cNvCxnSpPr/>
            <p:nvPr/>
          </p:nvCxnSpPr>
          <p:spPr bwMode="auto">
            <a:xfrm rot="10800000" flipV="1">
              <a:off x="6838020" y="1844823"/>
              <a:ext cx="1178437" cy="432050"/>
            </a:xfrm>
            <a:prstGeom prst="bentConnector3">
              <a:avLst>
                <a:gd name="adj1" fmla="val -113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</p:grpSp>
      <p:sp>
        <p:nvSpPr>
          <p:cNvPr id="178" name="Text Box 154"/>
          <p:cNvSpPr txBox="1">
            <a:spLocks noChangeArrowheads="1"/>
          </p:cNvSpPr>
          <p:nvPr/>
        </p:nvSpPr>
        <p:spPr bwMode="auto">
          <a:xfrm>
            <a:off x="2195612" y="2701369"/>
            <a:ext cx="56176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[</a:t>
            </a:r>
            <a:r>
              <a:rPr lang="zh-CN" altLang="en-US" b="1" u="none" dirty="0">
                <a:latin typeface="宋体" pitchFamily="2" charset="-122"/>
              </a:rPr>
              <a:t>层次管理</a:t>
            </a:r>
            <a:r>
              <a:rPr lang="en-US" altLang="zh-CN" b="1" u="none" dirty="0">
                <a:latin typeface="宋体" pitchFamily="2" charset="-122"/>
              </a:rPr>
              <a:t>＋]</a:t>
            </a:r>
            <a:r>
              <a:rPr lang="zh-CN" altLang="en-US" b="1" u="none" dirty="0">
                <a:latin typeface="宋体" pitchFamily="2" charset="-122"/>
              </a:rPr>
              <a:t>地址变换</a:t>
            </a:r>
            <a:r>
              <a:rPr lang="en-US" altLang="zh-CN" b="1" u="none" dirty="0">
                <a:latin typeface="宋体" pitchFamily="2" charset="-122"/>
              </a:rPr>
              <a:t>＋</a:t>
            </a:r>
            <a:r>
              <a:rPr lang="zh-CN" altLang="en-US" b="1" u="none" dirty="0">
                <a:latin typeface="宋体" pitchFamily="2" charset="-122"/>
              </a:rPr>
              <a:t>存储器访问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7424757" y="4190310"/>
            <a:ext cx="1422003" cy="1061829"/>
            <a:chOff x="7255991" y="2161925"/>
            <a:chExt cx="1422003" cy="1061829"/>
          </a:xfrm>
        </p:grpSpPr>
        <p:sp>
          <p:nvSpPr>
            <p:cNvPr id="180" name="Text Box 36"/>
            <p:cNvSpPr txBox="1">
              <a:spLocks noChangeArrowheads="1"/>
            </p:cNvSpPr>
            <p:nvPr/>
          </p:nvSpPr>
          <p:spPr bwMode="auto">
            <a:xfrm>
              <a:off x="7255991" y="2431666"/>
              <a:ext cx="1061963" cy="720080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AC</a:t>
              </a:r>
              <a:r>
                <a:rPr lang="zh-CN" altLang="en-US" sz="1600" b="1" u="none" dirty="0">
                  <a:latin typeface="宋体" pitchFamily="2" charset="-122"/>
                </a:rPr>
                <a:t>←</a:t>
              </a:r>
              <a:r>
                <a:rPr lang="en-US" altLang="zh-CN" sz="1600" b="1" u="none" dirty="0">
                  <a:latin typeface="宋体" pitchFamily="2" charset="-122"/>
                </a:rPr>
                <a:t>M[</a:t>
              </a:r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004</a:t>
              </a:r>
              <a:r>
                <a:rPr lang="en-US" altLang="zh-CN" sz="1600" b="1" u="none" dirty="0">
                  <a:latin typeface="宋体" pitchFamily="2" charset="-122"/>
                </a:rPr>
                <a:t>]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u="none" dirty="0">
                  <a:latin typeface="+mn-lt"/>
                </a:rPr>
                <a:t>…</a:t>
              </a:r>
            </a:p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r>
                <a:rPr lang="en-US" altLang="zh-CN" sz="1600" b="1" u="none" dirty="0">
                  <a:latin typeface="宋体" pitchFamily="2" charset="-122"/>
                </a:rPr>
                <a:t>x</a:t>
              </a:r>
            </a:p>
          </p:txBody>
        </p:sp>
        <p:cxnSp>
          <p:nvCxnSpPr>
            <p:cNvPr id="181" name="直接连接符 180"/>
            <p:cNvCxnSpPr/>
            <p:nvPr/>
          </p:nvCxnSpPr>
          <p:spPr bwMode="auto">
            <a:xfrm>
              <a:off x="7255991" y="2666740"/>
              <a:ext cx="106196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7255991" y="2287650"/>
              <a:ext cx="0" cy="93610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>
              <a:off x="8317954" y="2287650"/>
              <a:ext cx="0" cy="93610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7255991" y="2429957"/>
              <a:ext cx="1061963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7255991" y="2925562"/>
              <a:ext cx="1061963" cy="14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>
              <a:off x="7255991" y="3150322"/>
              <a:ext cx="106196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7" name="Text Box 36"/>
            <p:cNvSpPr txBox="1">
              <a:spLocks noChangeArrowheads="1"/>
            </p:cNvSpPr>
            <p:nvPr/>
          </p:nvSpPr>
          <p:spPr bwMode="auto">
            <a:xfrm>
              <a:off x="8317954" y="2431666"/>
              <a:ext cx="360040" cy="7383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>
                  <a:solidFill>
                    <a:srgbClr val="990099"/>
                  </a:solidFill>
                  <a:latin typeface="宋体" pitchFamily="2" charset="-122"/>
                </a:rPr>
                <a:t>000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u="none" dirty="0">
                  <a:solidFill>
                    <a:srgbClr val="990099"/>
                  </a:solidFill>
                  <a:latin typeface="+mn-lt"/>
                </a:rPr>
                <a:t>…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b="1" u="none" dirty="0">
                  <a:solidFill>
                    <a:srgbClr val="990099"/>
                  </a:solidFill>
                  <a:latin typeface="宋体" pitchFamily="2" charset="-122"/>
                </a:rPr>
                <a:t>004</a:t>
              </a:r>
            </a:p>
          </p:txBody>
        </p:sp>
        <p:sp>
          <p:nvSpPr>
            <p:cNvPr id="188" name="Text Box 36"/>
            <p:cNvSpPr txBox="1">
              <a:spLocks noChangeArrowheads="1"/>
            </p:cNvSpPr>
            <p:nvPr/>
          </p:nvSpPr>
          <p:spPr bwMode="auto">
            <a:xfrm>
              <a:off x="8376590" y="2161925"/>
              <a:ext cx="270036" cy="26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600" b="1" u="none" dirty="0">
                  <a:latin typeface="宋体" pitchFamily="2" charset="-122"/>
                </a:rPr>
                <a:t>LA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</p:grpSp>
      <p:sp>
        <p:nvSpPr>
          <p:cNvPr id="189" name="Text Box 36"/>
          <p:cNvSpPr txBox="1">
            <a:spLocks noChangeArrowheads="1"/>
          </p:cNvSpPr>
          <p:nvPr/>
        </p:nvSpPr>
        <p:spPr bwMode="auto">
          <a:xfrm>
            <a:off x="7092280" y="5290430"/>
            <a:ext cx="1926976" cy="2988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r>
              <a:rPr lang="zh-CN" altLang="en-US" sz="1800" b="1" u="none" dirty="0">
                <a:solidFill>
                  <a:schemeClr val="accent2"/>
                </a:solidFill>
                <a:latin typeface="宋体" pitchFamily="2" charset="-122"/>
              </a:rPr>
              <a:t>映射</a:t>
            </a:r>
            <a:r>
              <a:rPr lang="en-US" altLang="zh-CN" sz="1800" b="1" u="none" dirty="0">
                <a:solidFill>
                  <a:schemeClr val="accent2"/>
                </a:solidFill>
                <a:latin typeface="宋体" pitchFamily="2" charset="-122"/>
              </a:rPr>
              <a:t>:</a:t>
            </a:r>
            <a:r>
              <a:rPr lang="en-US" altLang="zh-CN" sz="1800" b="1" u="none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zh-CN" sz="1800" b="1" u="none" dirty="0">
                <a:latin typeface="宋体" pitchFamily="2" charset="-122"/>
              </a:rPr>
              <a:t>PA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b="1" u="none" dirty="0">
                <a:latin typeface="宋体" pitchFamily="2" charset="-122"/>
              </a:rPr>
              <a:t>20</a:t>
            </a:r>
            <a:r>
              <a:rPr lang="zh-CN" altLang="en-US" sz="1800" b="1" u="none" dirty="0">
                <a:latin typeface="宋体" pitchFamily="2" charset="-122"/>
              </a:rPr>
              <a:t>＋</a:t>
            </a:r>
            <a:r>
              <a:rPr lang="en-US" altLang="zh-CN" sz="1800" b="1" u="none" dirty="0">
                <a:latin typeface="宋体" pitchFamily="2" charset="-122"/>
              </a:rPr>
              <a:t>LA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7164288" y="4169080"/>
            <a:ext cx="1080120" cy="1011051"/>
            <a:chOff x="7164288" y="4025064"/>
            <a:chExt cx="1080120" cy="1011051"/>
          </a:xfrm>
        </p:grpSpPr>
        <p:sp>
          <p:nvSpPr>
            <p:cNvPr id="191" name="Text Box 36"/>
            <p:cNvSpPr txBox="1">
              <a:spLocks noChangeArrowheads="1"/>
            </p:cNvSpPr>
            <p:nvPr/>
          </p:nvSpPr>
          <p:spPr bwMode="auto">
            <a:xfrm>
              <a:off x="7668344" y="4025064"/>
              <a:ext cx="576064" cy="26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zh-CN" altLang="en-US" sz="16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92" name="Text Box 36"/>
            <p:cNvSpPr txBox="1">
              <a:spLocks noChangeArrowheads="1"/>
            </p:cNvSpPr>
            <p:nvPr/>
          </p:nvSpPr>
          <p:spPr bwMode="auto">
            <a:xfrm>
              <a:off x="7190576" y="4316035"/>
              <a:ext cx="234181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400" b="1" u="none" dirty="0">
                  <a:solidFill>
                    <a:srgbClr val="CC3300"/>
                  </a:solidFill>
                  <a:latin typeface="宋体" pitchFamily="2" charset="-122"/>
                </a:rPr>
                <a:t>20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u="none" dirty="0">
                  <a:solidFill>
                    <a:srgbClr val="CC3300"/>
                  </a:solidFill>
                  <a:latin typeface="+mn-lt"/>
                </a:rPr>
                <a:t>…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b="1" u="none" dirty="0">
                  <a:solidFill>
                    <a:srgbClr val="CC3300"/>
                  </a:solidFill>
                  <a:latin typeface="宋体" pitchFamily="2" charset="-122"/>
                </a:rPr>
                <a:t>24</a:t>
              </a:r>
            </a:p>
          </p:txBody>
        </p:sp>
        <p:sp>
          <p:nvSpPr>
            <p:cNvPr id="195" name="Text Box 36"/>
            <p:cNvSpPr txBox="1">
              <a:spLocks noChangeArrowheads="1"/>
            </p:cNvSpPr>
            <p:nvPr/>
          </p:nvSpPr>
          <p:spPr bwMode="auto">
            <a:xfrm>
              <a:off x="7164288" y="4036197"/>
              <a:ext cx="270792" cy="26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600" b="1" u="none" dirty="0">
                  <a:latin typeface="宋体" pitchFamily="2" charset="-122"/>
                </a:rPr>
                <a:t>PA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</p:grpSp>
      <p:sp>
        <p:nvSpPr>
          <p:cNvPr id="198" name="左箭头 197"/>
          <p:cNvSpPr/>
          <p:nvPr/>
        </p:nvSpPr>
        <p:spPr bwMode="auto">
          <a:xfrm>
            <a:off x="6156176" y="1333217"/>
            <a:ext cx="504056" cy="124536"/>
          </a:xfrm>
          <a:prstGeom prst="leftArrow">
            <a:avLst/>
          </a:prstGeom>
          <a:noFill/>
          <a:ln w="158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9" name="Text Box 300"/>
          <p:cNvSpPr txBox="1">
            <a:spLocks noChangeArrowheads="1"/>
          </p:cNvSpPr>
          <p:nvPr/>
        </p:nvSpPr>
        <p:spPr bwMode="auto">
          <a:xfrm>
            <a:off x="3078731" y="4691559"/>
            <a:ext cx="2556474" cy="1440160"/>
          </a:xfrm>
          <a:prstGeom prst="rect">
            <a:avLst/>
          </a:prstGeom>
          <a:solidFill>
            <a:srgbClr val="99CCFF">
              <a:alpha val="80000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b="1" u="none">
                <a:latin typeface="宋体" pitchFamily="2" charset="-122"/>
              </a:rPr>
              <a:t>主存</a:t>
            </a:r>
          </a:p>
        </p:txBody>
      </p:sp>
      <p:grpSp>
        <p:nvGrpSpPr>
          <p:cNvPr id="200" name="组合 199"/>
          <p:cNvGrpSpPr/>
          <p:nvPr/>
        </p:nvGrpSpPr>
        <p:grpSpPr>
          <a:xfrm>
            <a:off x="3072579" y="4691559"/>
            <a:ext cx="2562252" cy="1440415"/>
            <a:chOff x="2683756" y="2132856"/>
            <a:chExt cx="2562252" cy="1440415"/>
          </a:xfrm>
        </p:grpSpPr>
        <p:sp>
          <p:nvSpPr>
            <p:cNvPr id="201" name="Rectangle 301"/>
            <p:cNvSpPr>
              <a:spLocks noChangeArrowheads="1"/>
            </p:cNvSpPr>
            <p:nvPr/>
          </p:nvSpPr>
          <p:spPr bwMode="auto">
            <a:xfrm>
              <a:off x="2683756" y="2132856"/>
              <a:ext cx="2562252" cy="1440415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Text Box 303"/>
            <p:cNvSpPr txBox="1">
              <a:spLocks noChangeArrowheads="1"/>
            </p:cNvSpPr>
            <p:nvPr/>
          </p:nvSpPr>
          <p:spPr bwMode="auto">
            <a:xfrm>
              <a:off x="4309829" y="2931223"/>
              <a:ext cx="792163" cy="576263"/>
            </a:xfrm>
            <a:prstGeom prst="rect">
              <a:avLst/>
            </a:prstGeom>
            <a:solidFill>
              <a:srgbClr val="33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03" name="Text Box 304"/>
            <p:cNvSpPr txBox="1">
              <a:spLocks noChangeArrowheads="1"/>
            </p:cNvSpPr>
            <p:nvPr/>
          </p:nvSpPr>
          <p:spPr bwMode="auto">
            <a:xfrm>
              <a:off x="2869966" y="3075686"/>
              <a:ext cx="863600" cy="431800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Cache</a:t>
              </a:r>
            </a:p>
          </p:txBody>
        </p:sp>
      </p:grpSp>
      <p:grpSp>
        <p:nvGrpSpPr>
          <p:cNvPr id="204" name="Group 347"/>
          <p:cNvGrpSpPr>
            <a:grpSpLocks/>
          </p:cNvGrpSpPr>
          <p:nvPr/>
        </p:nvGrpSpPr>
        <p:grpSpPr bwMode="auto">
          <a:xfrm>
            <a:off x="4481886" y="4294064"/>
            <a:ext cx="2125663" cy="1658938"/>
            <a:chOff x="3696" y="2112"/>
            <a:chExt cx="1339" cy="1045"/>
          </a:xfrm>
        </p:grpSpPr>
        <p:sp>
          <p:nvSpPr>
            <p:cNvPr id="205" name="Line 335"/>
            <p:cNvSpPr>
              <a:spLocks noChangeShapeType="1"/>
            </p:cNvSpPr>
            <p:nvPr/>
          </p:nvSpPr>
          <p:spPr bwMode="auto">
            <a:xfrm>
              <a:off x="4332" y="3157"/>
              <a:ext cx="36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337"/>
            <p:cNvSpPr>
              <a:spLocks noChangeShapeType="1"/>
            </p:cNvSpPr>
            <p:nvPr/>
          </p:nvSpPr>
          <p:spPr bwMode="auto">
            <a:xfrm flipH="1">
              <a:off x="4830" y="2226"/>
              <a:ext cx="0" cy="49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Text Box 338"/>
            <p:cNvSpPr txBox="1">
              <a:spLocks noChangeArrowheads="1"/>
            </p:cNvSpPr>
            <p:nvPr/>
          </p:nvSpPr>
          <p:spPr bwMode="auto">
            <a:xfrm>
              <a:off x="4876" y="2136"/>
              <a:ext cx="159" cy="5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辅存地址</a:t>
              </a:r>
            </a:p>
          </p:txBody>
        </p:sp>
        <p:sp>
          <p:nvSpPr>
            <p:cNvPr id="208" name="Line 340"/>
            <p:cNvSpPr>
              <a:spLocks noChangeShapeType="1"/>
            </p:cNvSpPr>
            <p:nvPr/>
          </p:nvSpPr>
          <p:spPr bwMode="auto">
            <a:xfrm flipH="1" flipV="1">
              <a:off x="4332" y="3067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Text Box 343"/>
            <p:cNvSpPr txBox="1">
              <a:spLocks noChangeArrowheads="1"/>
            </p:cNvSpPr>
            <p:nvPr/>
          </p:nvSpPr>
          <p:spPr bwMode="auto">
            <a:xfrm>
              <a:off x="3696" y="2112"/>
              <a:ext cx="953" cy="20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OS</a:t>
              </a:r>
              <a:r>
                <a:rPr lang="zh-CN" altLang="en-US" sz="1800" b="1" u="none" dirty="0">
                  <a:latin typeface="宋体" pitchFamily="2" charset="-122"/>
                </a:rPr>
                <a:t>相关软件</a:t>
              </a:r>
            </a:p>
          </p:txBody>
        </p:sp>
        <p:sp>
          <p:nvSpPr>
            <p:cNvPr id="210" name="Line 344"/>
            <p:cNvSpPr>
              <a:spLocks noChangeShapeType="1"/>
            </p:cNvSpPr>
            <p:nvPr/>
          </p:nvSpPr>
          <p:spPr bwMode="auto">
            <a:xfrm>
              <a:off x="4649" y="2226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345"/>
            <p:cNvSpPr>
              <a:spLocks noChangeShapeType="1"/>
            </p:cNvSpPr>
            <p:nvPr/>
          </p:nvSpPr>
          <p:spPr bwMode="auto">
            <a:xfrm>
              <a:off x="4513" y="2317"/>
              <a:ext cx="0" cy="7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2" name="Text Box 336"/>
          <p:cNvSpPr txBox="1">
            <a:spLocks noChangeArrowheads="1"/>
          </p:cNvSpPr>
          <p:nvPr/>
        </p:nvSpPr>
        <p:spPr bwMode="auto">
          <a:xfrm>
            <a:off x="6066879" y="5267202"/>
            <a:ext cx="576064" cy="864517"/>
          </a:xfrm>
          <a:prstGeom prst="rect">
            <a:avLst/>
          </a:prstGeom>
          <a:solidFill>
            <a:schemeClr val="hlink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u="none" dirty="0">
                <a:latin typeface="宋体" pitchFamily="2" charset="-122"/>
              </a:rPr>
              <a:t>辅</a:t>
            </a:r>
            <a:endParaRPr lang="en-US" altLang="zh-CN" sz="2000" b="1" u="none" dirty="0">
              <a:latin typeface="宋体" pitchFamily="2" charset="-122"/>
            </a:endParaRPr>
          </a:p>
          <a:p>
            <a:pPr algn="ctr"/>
            <a:r>
              <a:rPr lang="zh-CN" altLang="en-US" sz="2000" b="1" u="none" dirty="0">
                <a:latin typeface="宋体" pitchFamily="2" charset="-122"/>
              </a:rPr>
              <a:t>存</a:t>
            </a:r>
          </a:p>
        </p:txBody>
      </p:sp>
      <p:grpSp>
        <p:nvGrpSpPr>
          <p:cNvPr id="213" name="组合 212"/>
          <p:cNvGrpSpPr/>
          <p:nvPr/>
        </p:nvGrpSpPr>
        <p:grpSpPr>
          <a:xfrm>
            <a:off x="683568" y="4256769"/>
            <a:ext cx="2575769" cy="1875206"/>
            <a:chOff x="268809" y="1698066"/>
            <a:chExt cx="2575769" cy="1875206"/>
          </a:xfrm>
        </p:grpSpPr>
        <p:sp>
          <p:nvSpPr>
            <p:cNvPr id="214" name="Rectangle 317"/>
            <p:cNvSpPr>
              <a:spLocks noChangeArrowheads="1"/>
            </p:cNvSpPr>
            <p:nvPr/>
          </p:nvSpPr>
          <p:spPr bwMode="auto">
            <a:xfrm>
              <a:off x="268809" y="1698066"/>
              <a:ext cx="1780009" cy="187520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zh-CN" sz="2000" b="1" u="none" dirty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215" name="Line 321"/>
            <p:cNvSpPr>
              <a:spLocks noChangeShapeType="1"/>
            </p:cNvSpPr>
            <p:nvPr/>
          </p:nvSpPr>
          <p:spPr bwMode="auto">
            <a:xfrm flipV="1">
              <a:off x="1907704" y="3356991"/>
              <a:ext cx="936874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Text Box 322"/>
            <p:cNvSpPr txBox="1">
              <a:spLocks noChangeArrowheads="1"/>
            </p:cNvSpPr>
            <p:nvPr/>
          </p:nvSpPr>
          <p:spPr bwMode="auto">
            <a:xfrm>
              <a:off x="2051720" y="2174741"/>
              <a:ext cx="576263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主存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>
                <a:spcBef>
                  <a:spcPts val="300"/>
                </a:spcBef>
              </a:pP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17" name="Text Box 323"/>
            <p:cNvSpPr txBox="1">
              <a:spLocks noChangeArrowheads="1"/>
            </p:cNvSpPr>
            <p:nvPr/>
          </p:nvSpPr>
          <p:spPr bwMode="auto">
            <a:xfrm>
              <a:off x="824681" y="2933244"/>
              <a:ext cx="1083023" cy="5677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218" name="Line 325"/>
            <p:cNvSpPr>
              <a:spLocks noChangeShapeType="1"/>
            </p:cNvSpPr>
            <p:nvPr/>
          </p:nvSpPr>
          <p:spPr bwMode="auto">
            <a:xfrm flipV="1">
              <a:off x="2051919" y="2462773"/>
              <a:ext cx="792111" cy="6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Text Box 327"/>
            <p:cNvSpPr txBox="1">
              <a:spLocks noChangeArrowheads="1"/>
            </p:cNvSpPr>
            <p:nvPr/>
          </p:nvSpPr>
          <p:spPr bwMode="auto">
            <a:xfrm>
              <a:off x="467544" y="2356981"/>
              <a:ext cx="499616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程序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20" name="Line 328"/>
            <p:cNvSpPr>
              <a:spLocks noChangeShapeType="1"/>
            </p:cNvSpPr>
            <p:nvPr/>
          </p:nvSpPr>
          <p:spPr bwMode="auto">
            <a:xfrm flipH="1" flipV="1">
              <a:off x="1043608" y="2312417"/>
              <a:ext cx="0" cy="62082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Text Box 306"/>
            <p:cNvSpPr txBox="1">
              <a:spLocks noChangeArrowheads="1"/>
            </p:cNvSpPr>
            <p:nvPr/>
          </p:nvSpPr>
          <p:spPr bwMode="auto">
            <a:xfrm>
              <a:off x="268809" y="2924944"/>
              <a:ext cx="558775" cy="5760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芯片</a:t>
              </a:r>
            </a:p>
          </p:txBody>
        </p:sp>
        <p:sp>
          <p:nvSpPr>
            <p:cNvPr id="222" name="Text Box 322"/>
            <p:cNvSpPr txBox="1">
              <a:spLocks noChangeArrowheads="1"/>
            </p:cNvSpPr>
            <p:nvPr/>
          </p:nvSpPr>
          <p:spPr bwMode="auto">
            <a:xfrm>
              <a:off x="2051720" y="3068960"/>
              <a:ext cx="576263" cy="2881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810295" y="4115495"/>
            <a:ext cx="3672409" cy="1194013"/>
            <a:chOff x="395536" y="1556792"/>
            <a:chExt cx="3672409" cy="1194013"/>
          </a:xfrm>
        </p:grpSpPr>
        <p:sp>
          <p:nvSpPr>
            <p:cNvPr id="224" name="Text Box 329"/>
            <p:cNvSpPr txBox="1">
              <a:spLocks noChangeArrowheads="1"/>
            </p:cNvSpPr>
            <p:nvPr/>
          </p:nvSpPr>
          <p:spPr bwMode="auto">
            <a:xfrm>
              <a:off x="395536" y="1772816"/>
              <a:ext cx="1079500" cy="539601"/>
            </a:xfrm>
            <a:prstGeom prst="rect">
              <a:avLst/>
            </a:prstGeom>
            <a:solidFill>
              <a:srgbClr val="66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存储管理部件</a:t>
              </a:r>
              <a:r>
                <a:rPr lang="en-US" altLang="zh-CN" sz="1800" b="1" u="none" dirty="0">
                  <a:latin typeface="宋体" pitchFamily="2" charset="-122"/>
                </a:rPr>
                <a:t>MMU</a:t>
              </a:r>
            </a:p>
          </p:txBody>
        </p:sp>
        <p:sp>
          <p:nvSpPr>
            <p:cNvPr id="225" name="Text Box 330"/>
            <p:cNvSpPr txBox="1">
              <a:spLocks noChangeArrowheads="1"/>
            </p:cNvSpPr>
            <p:nvPr/>
          </p:nvSpPr>
          <p:spPr bwMode="auto">
            <a:xfrm>
              <a:off x="1474092" y="2463467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</a:p>
          </p:txBody>
        </p:sp>
        <p:sp>
          <p:nvSpPr>
            <p:cNvPr id="226" name="Line 331"/>
            <p:cNvSpPr>
              <a:spLocks noChangeShapeType="1"/>
            </p:cNvSpPr>
            <p:nvPr/>
          </p:nvSpPr>
          <p:spPr bwMode="auto">
            <a:xfrm>
              <a:off x="1258267" y="2312418"/>
              <a:ext cx="0" cy="15035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Text Box 330"/>
            <p:cNvSpPr txBox="1">
              <a:spLocks noChangeArrowheads="1"/>
            </p:cNvSpPr>
            <p:nvPr/>
          </p:nvSpPr>
          <p:spPr bwMode="auto">
            <a:xfrm>
              <a:off x="1475656" y="191752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</a:p>
          </p:txBody>
        </p:sp>
        <p:sp>
          <p:nvSpPr>
            <p:cNvPr id="228" name="Line 342"/>
            <p:cNvSpPr>
              <a:spLocks noChangeShapeType="1"/>
            </p:cNvSpPr>
            <p:nvPr/>
          </p:nvSpPr>
          <p:spPr bwMode="auto">
            <a:xfrm>
              <a:off x="1474092" y="1916335"/>
              <a:ext cx="2593853" cy="49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Text Box 339"/>
            <p:cNvSpPr txBox="1">
              <a:spLocks noChangeArrowheads="1"/>
            </p:cNvSpPr>
            <p:nvPr/>
          </p:nvSpPr>
          <p:spPr bwMode="auto">
            <a:xfrm>
              <a:off x="2121915" y="1556792"/>
              <a:ext cx="1512888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36000" rIns="18000" bIns="10800" anchor="t" anchorCtr="0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产生异常事件</a:t>
              </a:r>
              <a:endParaRPr lang="en-US" altLang="zh-CN" sz="18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30" name="Line 331"/>
            <p:cNvSpPr>
              <a:spLocks noChangeShapeType="1"/>
            </p:cNvSpPr>
            <p:nvPr/>
          </p:nvSpPr>
          <p:spPr bwMode="auto">
            <a:xfrm>
              <a:off x="1258266" y="2462774"/>
              <a:ext cx="790551" cy="6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3042543" y="6154296"/>
            <a:ext cx="2202212" cy="299040"/>
            <a:chOff x="2627784" y="3595593"/>
            <a:chExt cx="2202212" cy="299040"/>
          </a:xfrm>
        </p:grpSpPr>
        <p:sp>
          <p:nvSpPr>
            <p:cNvPr id="251" name="Text Box 306"/>
            <p:cNvSpPr txBox="1">
              <a:spLocks noChangeArrowheads="1"/>
            </p:cNvSpPr>
            <p:nvPr/>
          </p:nvSpPr>
          <p:spPr bwMode="auto">
            <a:xfrm>
              <a:off x="2627784" y="3645024"/>
              <a:ext cx="2202212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层次管理、地址变换</a:t>
              </a:r>
            </a:p>
          </p:txBody>
        </p:sp>
        <p:sp>
          <p:nvSpPr>
            <p:cNvPr id="252" name="右大括号 251"/>
            <p:cNvSpPr/>
            <p:nvPr/>
          </p:nvSpPr>
          <p:spPr bwMode="auto">
            <a:xfrm rot="5400000">
              <a:off x="3690610" y="2820800"/>
              <a:ext cx="70543" cy="1620130"/>
            </a:xfrm>
            <a:prstGeom prst="rightBrace">
              <a:avLst>
                <a:gd name="adj1" fmla="val 27395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5346799" y="6154295"/>
            <a:ext cx="1080120" cy="299041"/>
            <a:chOff x="4932040" y="3595592"/>
            <a:chExt cx="1080120" cy="299041"/>
          </a:xfrm>
        </p:grpSpPr>
        <p:sp>
          <p:nvSpPr>
            <p:cNvPr id="254" name="Text Box 306"/>
            <p:cNvSpPr txBox="1">
              <a:spLocks noChangeArrowheads="1"/>
            </p:cNvSpPr>
            <p:nvPr/>
          </p:nvSpPr>
          <p:spPr bwMode="auto">
            <a:xfrm>
              <a:off x="4967363" y="3645024"/>
              <a:ext cx="1044797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层次管理</a:t>
              </a:r>
            </a:p>
          </p:txBody>
        </p:sp>
        <p:sp>
          <p:nvSpPr>
            <p:cNvPr id="255" name="右大括号 254"/>
            <p:cNvSpPr/>
            <p:nvPr/>
          </p:nvSpPr>
          <p:spPr bwMode="auto">
            <a:xfrm rot="5400000">
              <a:off x="5436828" y="3090804"/>
              <a:ext cx="70543" cy="1080120"/>
            </a:xfrm>
            <a:prstGeom prst="rightBrace">
              <a:avLst>
                <a:gd name="adj1" fmla="val 27395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1314351" y="6154869"/>
            <a:ext cx="1080121" cy="298467"/>
            <a:chOff x="395536" y="3596166"/>
            <a:chExt cx="1080121" cy="298467"/>
          </a:xfrm>
        </p:grpSpPr>
        <p:sp>
          <p:nvSpPr>
            <p:cNvPr id="257" name="Text Box 306"/>
            <p:cNvSpPr txBox="1">
              <a:spLocks noChangeArrowheads="1"/>
            </p:cNvSpPr>
            <p:nvPr/>
          </p:nvSpPr>
          <p:spPr bwMode="auto">
            <a:xfrm>
              <a:off x="395536" y="3645024"/>
              <a:ext cx="1080120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地址变换</a:t>
              </a:r>
            </a:p>
          </p:txBody>
        </p:sp>
        <p:sp>
          <p:nvSpPr>
            <p:cNvPr id="258" name="右大括号 257"/>
            <p:cNvSpPr/>
            <p:nvPr/>
          </p:nvSpPr>
          <p:spPr bwMode="auto">
            <a:xfrm rot="5400000">
              <a:off x="900325" y="3091378"/>
              <a:ext cx="70543" cy="1080120"/>
            </a:xfrm>
            <a:prstGeom prst="rightBrace">
              <a:avLst>
                <a:gd name="adj1" fmla="val 27395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9" name="Text Box 154"/>
          <p:cNvSpPr txBox="1">
            <a:spLocks noChangeArrowheads="1"/>
          </p:cNvSpPr>
          <p:nvPr/>
        </p:nvSpPr>
        <p:spPr bwMode="auto">
          <a:xfrm>
            <a:off x="2123728" y="3140968"/>
            <a:ext cx="2808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辅存层次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Cache-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主存层次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260" name="Text Box 154"/>
          <p:cNvSpPr txBox="1">
            <a:spLocks noChangeArrowheads="1"/>
          </p:cNvSpPr>
          <p:nvPr/>
        </p:nvSpPr>
        <p:spPr bwMode="auto">
          <a:xfrm>
            <a:off x="4499992" y="3133417"/>
            <a:ext cx="45192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硬件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地址变换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软件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层次管理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硬件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地址变换</a:t>
            </a:r>
            <a:r>
              <a:rPr lang="en-US" altLang="zh-CN" sz="2200" b="1" u="none" dirty="0">
                <a:latin typeface="宋体" pitchFamily="2" charset="-122"/>
              </a:rPr>
              <a:t>+</a:t>
            </a:r>
            <a:r>
              <a:rPr lang="zh-CN" altLang="en-US" sz="2200" b="1" u="none" dirty="0">
                <a:latin typeface="宋体" pitchFamily="2" charset="-122"/>
              </a:rPr>
              <a:t>层次管理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261" name="组合 260"/>
          <p:cNvGrpSpPr/>
          <p:nvPr/>
        </p:nvGrpSpPr>
        <p:grpSpPr>
          <a:xfrm>
            <a:off x="3160623" y="4763567"/>
            <a:ext cx="2474208" cy="1159747"/>
            <a:chOff x="3160623" y="4619551"/>
            <a:chExt cx="2474208" cy="1159747"/>
          </a:xfrm>
        </p:grpSpPr>
        <p:sp>
          <p:nvSpPr>
            <p:cNvPr id="298" name="Line 305"/>
            <p:cNvSpPr>
              <a:spLocks noChangeShapeType="1"/>
            </p:cNvSpPr>
            <p:nvPr/>
          </p:nvSpPr>
          <p:spPr bwMode="auto">
            <a:xfrm flipH="1">
              <a:off x="3758851" y="4979592"/>
              <a:ext cx="3175" cy="51078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Text Box 306"/>
            <p:cNvSpPr txBox="1">
              <a:spLocks noChangeArrowheads="1"/>
            </p:cNvSpPr>
            <p:nvPr/>
          </p:nvSpPr>
          <p:spPr bwMode="auto">
            <a:xfrm>
              <a:off x="3160623" y="4979592"/>
              <a:ext cx="556495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Cache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00" name="Text Box 307"/>
            <p:cNvSpPr txBox="1">
              <a:spLocks noChangeArrowheads="1"/>
            </p:cNvSpPr>
            <p:nvPr/>
          </p:nvSpPr>
          <p:spPr bwMode="auto">
            <a:xfrm>
              <a:off x="5095081" y="4763567"/>
              <a:ext cx="539750" cy="5040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800" b="1" u="none">
                  <a:latin typeface="宋体" pitchFamily="2" charset="-122"/>
                </a:defRPr>
              </a:lvl1pPr>
            </a:lstStyle>
            <a:p>
              <a:r>
                <a:rPr lang="zh-CN" altLang="en-US" sz="1600" dirty="0"/>
                <a:t>主存地址</a:t>
              </a:r>
            </a:p>
          </p:txBody>
        </p:sp>
        <p:sp>
          <p:nvSpPr>
            <p:cNvPr id="301" name="Line 308"/>
            <p:cNvSpPr>
              <a:spLocks noChangeShapeType="1"/>
            </p:cNvSpPr>
            <p:nvPr/>
          </p:nvSpPr>
          <p:spPr bwMode="auto">
            <a:xfrm>
              <a:off x="5130675" y="4763568"/>
              <a:ext cx="100" cy="58234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309"/>
            <p:cNvSpPr>
              <a:spLocks noChangeShapeType="1"/>
            </p:cNvSpPr>
            <p:nvPr/>
          </p:nvSpPr>
          <p:spPr bwMode="auto">
            <a:xfrm>
              <a:off x="4122389" y="5779298"/>
              <a:ext cx="57626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Text Box 310"/>
            <p:cNvSpPr txBox="1">
              <a:spLocks noChangeArrowheads="1"/>
            </p:cNvSpPr>
            <p:nvPr/>
          </p:nvSpPr>
          <p:spPr bwMode="auto">
            <a:xfrm>
              <a:off x="3258788" y="4619551"/>
              <a:ext cx="1367931" cy="360041"/>
            </a:xfrm>
            <a:prstGeom prst="rect">
              <a:avLst/>
            </a:prstGeom>
            <a:solidFill>
              <a:srgbClr val="66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304" name="Line 311"/>
            <p:cNvSpPr>
              <a:spLocks noChangeShapeType="1"/>
            </p:cNvSpPr>
            <p:nvPr/>
          </p:nvSpPr>
          <p:spPr bwMode="auto">
            <a:xfrm flipV="1">
              <a:off x="4626719" y="4763567"/>
              <a:ext cx="50395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Text Box 312"/>
            <p:cNvSpPr txBox="1">
              <a:spLocks noChangeArrowheads="1"/>
            </p:cNvSpPr>
            <p:nvPr/>
          </p:nvSpPr>
          <p:spPr bwMode="auto">
            <a:xfrm>
              <a:off x="4829353" y="4786427"/>
              <a:ext cx="288231" cy="468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缺失</a:t>
              </a:r>
            </a:p>
          </p:txBody>
        </p:sp>
        <p:sp>
          <p:nvSpPr>
            <p:cNvPr id="306" name="Line 313"/>
            <p:cNvSpPr>
              <a:spLocks noChangeShapeType="1"/>
            </p:cNvSpPr>
            <p:nvPr/>
          </p:nvSpPr>
          <p:spPr bwMode="auto">
            <a:xfrm flipH="1">
              <a:off x="4122388" y="5633248"/>
              <a:ext cx="28813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315"/>
            <p:cNvSpPr>
              <a:spLocks noChangeShapeType="1"/>
            </p:cNvSpPr>
            <p:nvPr/>
          </p:nvSpPr>
          <p:spPr bwMode="auto">
            <a:xfrm>
              <a:off x="4410695" y="4979592"/>
              <a:ext cx="0" cy="65365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Text Box 316"/>
            <p:cNvSpPr txBox="1">
              <a:spLocks noChangeArrowheads="1"/>
            </p:cNvSpPr>
            <p:nvPr/>
          </p:nvSpPr>
          <p:spPr bwMode="auto">
            <a:xfrm>
              <a:off x="3819391" y="4979591"/>
              <a:ext cx="258103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命中</a:t>
              </a:r>
            </a:p>
          </p:txBody>
        </p:sp>
      </p:grpSp>
      <p:sp>
        <p:nvSpPr>
          <p:cNvPr id="119" name="Text Box 322"/>
          <p:cNvSpPr txBox="1">
            <a:spLocks noChangeArrowheads="1"/>
          </p:cNvSpPr>
          <p:nvPr/>
        </p:nvSpPr>
        <p:spPr bwMode="auto">
          <a:xfrm>
            <a:off x="5724128" y="2053297"/>
            <a:ext cx="864096" cy="250600"/>
          </a:xfrm>
          <a:prstGeom prst="rect">
            <a:avLst/>
          </a:prstGeom>
          <a:noFill/>
          <a:ln w="190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>
                <a:latin typeface="宋体" pitchFamily="2" charset="-122"/>
              </a:rPr>
              <a:t>主存管理</a:t>
            </a:r>
          </a:p>
        </p:txBody>
      </p:sp>
      <p:sp>
        <p:nvSpPr>
          <p:cNvPr id="120" name="Text Box 349"/>
          <p:cNvSpPr txBox="1">
            <a:spLocks noChangeArrowheads="1"/>
          </p:cNvSpPr>
          <p:nvPr/>
        </p:nvSpPr>
        <p:spPr bwMode="auto">
          <a:xfrm>
            <a:off x="5397048" y="397113"/>
            <a:ext cx="2208256" cy="369332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约定</a:t>
            </a:r>
            <a:r>
              <a:rPr lang="en-US" altLang="zh-CN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1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[]</a:t>
            </a:r>
            <a:r>
              <a:rPr lang="zh-CN" altLang="en-US" sz="1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表示可缺省</a:t>
            </a:r>
            <a:endParaRPr lang="en-US" altLang="zh-CN" sz="1800" b="1" u="none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89" grpId="0"/>
      <p:bldP spid="198" grpId="0" animBg="1"/>
      <p:bldP spid="198" grpId="1" animBg="1"/>
      <p:bldP spid="199" grpId="0" animBg="1"/>
      <p:bldP spid="199" grpId="1" animBg="1"/>
      <p:bldP spid="212" grpId="0" animBg="1"/>
      <p:bldP spid="259" grpId="0"/>
      <p:bldP spid="119" grpId="0" animBg="1"/>
      <p:bldP spid="12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7624" y="980728"/>
            <a:ext cx="6436197" cy="3618368"/>
            <a:chOff x="1187624" y="980728"/>
            <a:chExt cx="6436197" cy="3618368"/>
          </a:xfrm>
        </p:grpSpPr>
        <p:sp>
          <p:nvSpPr>
            <p:cNvPr id="68" name="Rectangle 111"/>
            <p:cNvSpPr>
              <a:spLocks noChangeArrowheads="1"/>
            </p:cNvSpPr>
            <p:nvPr/>
          </p:nvSpPr>
          <p:spPr bwMode="auto">
            <a:xfrm>
              <a:off x="3807396" y="1844825"/>
              <a:ext cx="3816425" cy="275427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AutoShape 103"/>
            <p:cNvSpPr>
              <a:spLocks noChangeArrowheads="1"/>
            </p:cNvSpPr>
            <p:nvPr/>
          </p:nvSpPr>
          <p:spPr bwMode="auto">
            <a:xfrm>
              <a:off x="1366625" y="3068960"/>
              <a:ext cx="1872209" cy="353662"/>
            </a:xfrm>
            <a:prstGeom prst="flowChartDecision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/>
                <a:t>写操作？</a:t>
              </a:r>
            </a:p>
          </p:txBody>
        </p:sp>
        <p:sp>
          <p:nvSpPr>
            <p:cNvPr id="66" name="Text Box 105"/>
            <p:cNvSpPr txBox="1">
              <a:spLocks noChangeArrowheads="1"/>
            </p:cNvSpPr>
            <p:nvPr/>
          </p:nvSpPr>
          <p:spPr bwMode="auto">
            <a:xfrm>
              <a:off x="1431133" y="3717032"/>
              <a:ext cx="1728192" cy="306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67" name="Text Box 107"/>
            <p:cNvSpPr txBox="1">
              <a:spLocks noChangeArrowheads="1"/>
            </p:cNvSpPr>
            <p:nvPr/>
          </p:nvSpPr>
          <p:spPr bwMode="auto">
            <a:xfrm>
              <a:off x="2098553" y="3429000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>
              <a:stCxn id="65" idx="2"/>
              <a:endCxn id="66" idx="0"/>
            </p:cNvCxnSpPr>
            <p:nvPr/>
          </p:nvCxnSpPr>
          <p:spPr bwMode="auto">
            <a:xfrm flipH="1">
              <a:off x="2295229" y="3422622"/>
              <a:ext cx="7501" cy="2944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>
              <a:stCxn id="65" idx="1"/>
            </p:cNvCxnSpPr>
            <p:nvPr/>
          </p:nvCxnSpPr>
          <p:spPr bwMode="auto">
            <a:xfrm rot="10800000" flipH="1" flipV="1">
              <a:off x="1366625" y="3245790"/>
              <a:ext cx="938140" cy="925967"/>
            </a:xfrm>
            <a:prstGeom prst="bentConnector3">
              <a:avLst>
                <a:gd name="adj1" fmla="val -2436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 Box 132"/>
            <p:cNvSpPr txBox="1">
              <a:spLocks noChangeArrowheads="1"/>
            </p:cNvSpPr>
            <p:nvPr/>
          </p:nvSpPr>
          <p:spPr bwMode="auto">
            <a:xfrm>
              <a:off x="1187624" y="299695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72" name="直接箭头连接符 129"/>
            <p:cNvCxnSpPr>
              <a:stCxn id="66" idx="2"/>
            </p:cNvCxnSpPr>
            <p:nvPr/>
          </p:nvCxnSpPr>
          <p:spPr bwMode="auto">
            <a:xfrm>
              <a:off x="2295229" y="4023032"/>
              <a:ext cx="0" cy="273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Text Box 132"/>
            <p:cNvSpPr txBox="1">
              <a:spLocks noChangeArrowheads="1"/>
            </p:cNvSpPr>
            <p:nvPr/>
          </p:nvSpPr>
          <p:spPr bwMode="auto">
            <a:xfrm>
              <a:off x="2964500" y="1844824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2" name="Text Box 133"/>
            <p:cNvSpPr txBox="1">
              <a:spLocks noChangeArrowheads="1"/>
            </p:cNvSpPr>
            <p:nvPr/>
          </p:nvSpPr>
          <p:spPr bwMode="auto">
            <a:xfrm>
              <a:off x="1331640" y="1502082"/>
              <a:ext cx="1946250" cy="30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3" name="AutoShape 134"/>
            <p:cNvSpPr>
              <a:spLocks noChangeArrowheads="1"/>
            </p:cNvSpPr>
            <p:nvPr/>
          </p:nvSpPr>
          <p:spPr bwMode="auto">
            <a:xfrm>
              <a:off x="1619672" y="1988840"/>
              <a:ext cx="1368152" cy="301119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命中？</a:t>
              </a:r>
            </a:p>
          </p:txBody>
        </p:sp>
        <p:sp>
          <p:nvSpPr>
            <p:cNvPr id="94" name="Text Box 139"/>
            <p:cNvSpPr txBox="1">
              <a:spLocks noChangeArrowheads="1"/>
            </p:cNvSpPr>
            <p:nvPr/>
          </p:nvSpPr>
          <p:spPr bwMode="auto">
            <a:xfrm>
              <a:off x="2086892" y="227687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5" name="AutoShape 141"/>
            <p:cNvSpPr>
              <a:spLocks noChangeArrowheads="1"/>
            </p:cNvSpPr>
            <p:nvPr/>
          </p:nvSpPr>
          <p:spPr bwMode="auto">
            <a:xfrm>
              <a:off x="1331641" y="980728"/>
              <a:ext cx="1946249" cy="303867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6" name="Text Box 143"/>
            <p:cNvSpPr txBox="1">
              <a:spLocks noChangeArrowheads="1"/>
            </p:cNvSpPr>
            <p:nvPr/>
          </p:nvSpPr>
          <p:spPr bwMode="auto">
            <a:xfrm>
              <a:off x="1187624" y="2564904"/>
              <a:ext cx="2232248" cy="30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7" name="AutoShape 145"/>
            <p:cNvSpPr>
              <a:spLocks noChangeArrowheads="1"/>
            </p:cNvSpPr>
            <p:nvPr/>
          </p:nvSpPr>
          <p:spPr bwMode="auto">
            <a:xfrm>
              <a:off x="1403647" y="4293096"/>
              <a:ext cx="1874243" cy="306000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93" idx="2"/>
              <a:endCxn id="96" idx="0"/>
            </p:cNvCxnSpPr>
            <p:nvPr/>
          </p:nvCxnSpPr>
          <p:spPr bwMode="auto">
            <a:xfrm>
              <a:off x="2303748" y="2289959"/>
              <a:ext cx="0" cy="2749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endCxn id="92" idx="0"/>
            </p:cNvCxnSpPr>
            <p:nvPr/>
          </p:nvCxnSpPr>
          <p:spPr bwMode="auto">
            <a:xfrm>
              <a:off x="2304765" y="1284595"/>
              <a:ext cx="0" cy="2174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2" idx="2"/>
              <a:endCxn id="93" idx="0"/>
            </p:cNvCxnSpPr>
            <p:nvPr/>
          </p:nvCxnSpPr>
          <p:spPr bwMode="auto">
            <a:xfrm flipH="1">
              <a:off x="2303748" y="1808082"/>
              <a:ext cx="1017" cy="1807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stCxn id="96" idx="2"/>
              <a:endCxn id="65" idx="0"/>
            </p:cNvCxnSpPr>
            <p:nvPr/>
          </p:nvCxnSpPr>
          <p:spPr bwMode="auto">
            <a:xfrm flipH="1">
              <a:off x="2302730" y="2870904"/>
              <a:ext cx="1018" cy="198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64"/>
            <p:cNvCxnSpPr/>
            <p:nvPr/>
          </p:nvCxnSpPr>
          <p:spPr bwMode="auto">
            <a:xfrm flipV="1">
              <a:off x="2987824" y="1988840"/>
              <a:ext cx="2364813" cy="137567"/>
            </a:xfrm>
            <a:prstGeom prst="bentConnector4">
              <a:avLst>
                <a:gd name="adj1" fmla="val 23780"/>
                <a:gd name="adj2" fmla="val 2898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Line 140"/>
            <p:cNvSpPr>
              <a:spLocks noChangeShapeType="1"/>
            </p:cNvSpPr>
            <p:nvPr/>
          </p:nvSpPr>
          <p:spPr bwMode="auto">
            <a:xfrm flipH="1">
              <a:off x="2304762" y="2420888"/>
              <a:ext cx="1862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128"/>
            <p:cNvSpPr txBox="1">
              <a:spLocks noChangeArrowheads="1"/>
            </p:cNvSpPr>
            <p:nvPr/>
          </p:nvSpPr>
          <p:spPr bwMode="auto">
            <a:xfrm>
              <a:off x="6543750" y="4221783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55" name="Text Box 61"/>
          <p:cNvSpPr txBox="1">
            <a:spLocks noChangeArrowheads="1"/>
          </p:cNvSpPr>
          <p:nvPr/>
        </p:nvSpPr>
        <p:spPr bwMode="auto">
          <a:xfrm>
            <a:off x="161554" y="379105"/>
            <a:ext cx="4266430" cy="61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全写法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的工作过程：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*硬件组织：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700"/>
              </a:spcBef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*特点：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80</a:t>
            </a:fld>
            <a:endParaRPr lang="en-US" altLang="zh-CN" dirty="0"/>
          </a:p>
        </p:txBody>
      </p:sp>
      <p:sp>
        <p:nvSpPr>
          <p:cNvPr id="3" name="Text Box 70"/>
          <p:cNvSpPr txBox="1">
            <a:spLocks noChangeArrowheads="1"/>
          </p:cNvSpPr>
          <p:nvPr/>
        </p:nvSpPr>
        <p:spPr bwMode="auto">
          <a:xfrm>
            <a:off x="1546845" y="5827330"/>
            <a:ext cx="734563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已保持一致性，写命中延迟大，总线占用多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314476" y="1914175"/>
            <a:ext cx="5165328" cy="2531923"/>
            <a:chOff x="2314476" y="2300320"/>
            <a:chExt cx="5165328" cy="2531923"/>
          </a:xfrm>
        </p:grpSpPr>
        <p:sp>
          <p:nvSpPr>
            <p:cNvPr id="104" name="Text Box 126"/>
            <p:cNvSpPr txBox="1">
              <a:spLocks noChangeArrowheads="1"/>
            </p:cNvSpPr>
            <p:nvPr/>
          </p:nvSpPr>
          <p:spPr bwMode="auto">
            <a:xfrm>
              <a:off x="5752604" y="3797177"/>
              <a:ext cx="1727200" cy="30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5" name="AutoShape 114"/>
            <p:cNvSpPr>
              <a:spLocks noChangeArrowheads="1"/>
            </p:cNvSpPr>
            <p:nvPr/>
          </p:nvSpPr>
          <p:spPr bwMode="auto">
            <a:xfrm>
              <a:off x="4311452" y="2879041"/>
              <a:ext cx="2087562" cy="324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15"/>
            <p:cNvSpPr txBox="1">
              <a:spLocks noChangeArrowheads="1"/>
            </p:cNvSpPr>
            <p:nvPr/>
          </p:nvSpPr>
          <p:spPr bwMode="auto">
            <a:xfrm>
              <a:off x="4311452" y="4391209"/>
              <a:ext cx="2087562" cy="30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07" name="Text Box 117"/>
            <p:cNvSpPr txBox="1">
              <a:spLocks noChangeArrowheads="1"/>
            </p:cNvSpPr>
            <p:nvPr/>
          </p:nvSpPr>
          <p:spPr bwMode="auto">
            <a:xfrm>
              <a:off x="5163378" y="3283243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8" name="Line 118"/>
            <p:cNvSpPr>
              <a:spLocks noChangeShapeType="1"/>
            </p:cNvSpPr>
            <p:nvPr/>
          </p:nvSpPr>
          <p:spPr bwMode="auto">
            <a:xfrm flipH="1">
              <a:off x="4167435" y="2807033"/>
              <a:ext cx="2795" cy="2025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21"/>
            <p:cNvSpPr txBox="1">
              <a:spLocks noChangeArrowheads="1"/>
            </p:cNvSpPr>
            <p:nvPr/>
          </p:nvSpPr>
          <p:spPr bwMode="auto">
            <a:xfrm>
              <a:off x="6321814" y="2867889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0" name="Text Box 124"/>
            <p:cNvSpPr txBox="1">
              <a:spLocks noChangeArrowheads="1"/>
            </p:cNvSpPr>
            <p:nvPr/>
          </p:nvSpPr>
          <p:spPr bwMode="auto">
            <a:xfrm>
              <a:off x="5752604" y="3239081"/>
              <a:ext cx="1727200" cy="30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>
                  <a:latin typeface="宋体" pitchFamily="2" charset="-122"/>
                </a:rPr>
                <a:t>牺牲行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>
              <a:stCxn id="105" idx="2"/>
              <a:endCxn id="106" idx="0"/>
            </p:cNvCxnSpPr>
            <p:nvPr/>
          </p:nvCxnSpPr>
          <p:spPr bwMode="auto">
            <a:xfrm>
              <a:off x="5355233" y="3203041"/>
              <a:ext cx="0" cy="11881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75"/>
            <p:cNvCxnSpPr>
              <a:stCxn id="105" idx="3"/>
              <a:endCxn id="110" idx="0"/>
            </p:cNvCxnSpPr>
            <p:nvPr/>
          </p:nvCxnSpPr>
          <p:spPr bwMode="auto">
            <a:xfrm>
              <a:off x="6399014" y="3041041"/>
              <a:ext cx="217190" cy="19804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>
              <a:stCxn id="110" idx="2"/>
              <a:endCxn id="104" idx="0"/>
            </p:cNvCxnSpPr>
            <p:nvPr/>
          </p:nvCxnSpPr>
          <p:spPr bwMode="auto">
            <a:xfrm>
              <a:off x="6616204" y="3545081"/>
              <a:ext cx="0" cy="2520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81"/>
            <p:cNvCxnSpPr>
              <a:stCxn id="104" idx="2"/>
            </p:cNvCxnSpPr>
            <p:nvPr/>
          </p:nvCxnSpPr>
          <p:spPr bwMode="auto">
            <a:xfrm rot="5400000">
              <a:off x="5913884" y="3544527"/>
              <a:ext cx="143670" cy="126097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81"/>
            <p:cNvCxnSpPr>
              <a:stCxn id="106" idx="2"/>
            </p:cNvCxnSpPr>
            <p:nvPr/>
          </p:nvCxnSpPr>
          <p:spPr bwMode="auto">
            <a:xfrm rot="5400000">
              <a:off x="4693817" y="4170827"/>
              <a:ext cx="135034" cy="11877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0" name="AutoShape 103"/>
            <p:cNvSpPr>
              <a:spLocks noChangeArrowheads="1"/>
            </p:cNvSpPr>
            <p:nvPr/>
          </p:nvSpPr>
          <p:spPr bwMode="auto">
            <a:xfrm>
              <a:off x="4383460" y="2355258"/>
              <a:ext cx="1938354" cy="324000"/>
            </a:xfrm>
            <a:prstGeom prst="flowChartDecision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/>
                <a:t>写操作？</a:t>
              </a:r>
            </a:p>
          </p:txBody>
        </p:sp>
        <p:cxnSp>
          <p:nvCxnSpPr>
            <p:cNvPr id="121" name="直接箭头连接符 120"/>
            <p:cNvCxnSpPr>
              <a:stCxn id="120" idx="2"/>
              <a:endCxn id="105" idx="0"/>
            </p:cNvCxnSpPr>
            <p:nvPr/>
          </p:nvCxnSpPr>
          <p:spPr bwMode="auto">
            <a:xfrm>
              <a:off x="5352637" y="2679258"/>
              <a:ext cx="2596" cy="19978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3" name="Text Box 121"/>
            <p:cNvSpPr txBox="1">
              <a:spLocks noChangeArrowheads="1"/>
            </p:cNvSpPr>
            <p:nvPr/>
          </p:nvSpPr>
          <p:spPr bwMode="auto">
            <a:xfrm>
              <a:off x="5136464" y="266350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24" name="Text Box 117"/>
            <p:cNvSpPr txBox="1">
              <a:spLocks noChangeArrowheads="1"/>
            </p:cNvSpPr>
            <p:nvPr/>
          </p:nvSpPr>
          <p:spPr bwMode="auto">
            <a:xfrm>
              <a:off x="4223684" y="2300320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5" name="直接箭头连接符 81"/>
            <p:cNvCxnSpPr>
              <a:stCxn id="120" idx="1"/>
            </p:cNvCxnSpPr>
            <p:nvPr/>
          </p:nvCxnSpPr>
          <p:spPr bwMode="auto">
            <a:xfrm rot="10800000" flipV="1">
              <a:off x="2314476" y="2517258"/>
              <a:ext cx="2068985" cy="1441900"/>
            </a:xfrm>
            <a:prstGeom prst="bentConnector3">
              <a:avLst>
                <a:gd name="adj1" fmla="val 3426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6" name="线形标注 2 45"/>
          <p:cNvSpPr/>
          <p:nvPr/>
        </p:nvSpPr>
        <p:spPr bwMode="auto">
          <a:xfrm>
            <a:off x="4716016" y="1340768"/>
            <a:ext cx="2016249" cy="288000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257139"/>
              <a:gd name="adj6" fmla="val -35908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称为不按写分配法</a:t>
            </a:r>
          </a:p>
        </p:txBody>
      </p:sp>
      <p:sp>
        <p:nvSpPr>
          <p:cNvPr id="51" name="线形标注 2 50"/>
          <p:cNvSpPr/>
          <p:nvPr/>
        </p:nvSpPr>
        <p:spPr bwMode="auto">
          <a:xfrm>
            <a:off x="7826289" y="3894189"/>
            <a:ext cx="1080120" cy="288000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-105607"/>
              <a:gd name="adj6" fmla="val -56931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直接丢弃</a:t>
            </a:r>
          </a:p>
        </p:txBody>
      </p:sp>
      <p:sp>
        <p:nvSpPr>
          <p:cNvPr id="126" name="Text Box 70"/>
          <p:cNvSpPr txBox="1">
            <a:spLocks noChangeArrowheads="1"/>
          </p:cNvSpPr>
          <p:nvPr/>
        </p:nvSpPr>
        <p:spPr bwMode="auto">
          <a:xfrm>
            <a:off x="2123728" y="4653136"/>
            <a:ext cx="35918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无需增加硬件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未增加状态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27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07675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7668344" y="3429000"/>
            <a:ext cx="1152128" cy="315742"/>
            <a:chOff x="7740352" y="2535302"/>
            <a:chExt cx="1152128" cy="315742"/>
          </a:xfrm>
        </p:grpSpPr>
        <p:sp>
          <p:nvSpPr>
            <p:cNvPr id="53" name="右大括号 52"/>
            <p:cNvSpPr/>
            <p:nvPr/>
          </p:nvSpPr>
          <p:spPr bwMode="auto">
            <a:xfrm>
              <a:off x="7740352" y="2535302"/>
              <a:ext cx="72008" cy="315742"/>
            </a:xfrm>
            <a:prstGeom prst="righ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128"/>
            <p:cNvSpPr txBox="1">
              <a:spLocks noChangeArrowheads="1"/>
            </p:cNvSpPr>
            <p:nvPr/>
          </p:nvSpPr>
          <p:spPr bwMode="auto">
            <a:xfrm>
              <a:off x="7812410" y="2535302"/>
              <a:ext cx="108007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腾空该行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339752" y="5156299"/>
            <a:ext cx="4176489" cy="576957"/>
            <a:chOff x="1187624" y="5804371"/>
            <a:chExt cx="4176489" cy="576957"/>
          </a:xfrm>
        </p:grpSpPr>
        <p:sp>
          <p:nvSpPr>
            <p:cNvPr id="57" name="Text Box 1364"/>
            <p:cNvSpPr txBox="1">
              <a:spLocks noChangeArrowheads="1"/>
            </p:cNvSpPr>
            <p:nvPr/>
          </p:nvSpPr>
          <p:spPr bwMode="auto">
            <a:xfrm>
              <a:off x="1187624" y="6092403"/>
              <a:ext cx="864741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 dirty="0">
                  <a:latin typeface="宋体" pitchFamily="2" charset="-122"/>
                </a:rPr>
                <a:t>行组成：</a:t>
              </a:r>
            </a:p>
          </p:txBody>
        </p:sp>
        <p:sp>
          <p:nvSpPr>
            <p:cNvPr id="58" name="Line 1365"/>
            <p:cNvSpPr>
              <a:spLocks noChangeShapeType="1"/>
            </p:cNvSpPr>
            <p:nvPr/>
          </p:nvSpPr>
          <p:spPr bwMode="auto">
            <a:xfrm>
              <a:off x="3563665" y="609399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1366"/>
            <p:cNvSpPr txBox="1">
              <a:spLocks noChangeArrowheads="1"/>
            </p:cNvSpPr>
            <p:nvPr/>
          </p:nvSpPr>
          <p:spPr bwMode="auto">
            <a:xfrm>
              <a:off x="2125390" y="5804371"/>
              <a:ext cx="295066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 </a:t>
              </a:r>
              <a:r>
                <a:rPr lang="zh-CN" altLang="en-US" sz="1600" b="1" u="none" baseline="-25000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状态      块数据</a:t>
              </a:r>
            </a:p>
          </p:txBody>
        </p:sp>
        <p:sp>
          <p:nvSpPr>
            <p:cNvPr id="60" name="Text Box 1367"/>
            <p:cNvSpPr txBox="1">
              <a:spLocks noChangeArrowheads="1"/>
            </p:cNvSpPr>
            <p:nvPr/>
          </p:nvSpPr>
          <p:spPr bwMode="auto">
            <a:xfrm>
              <a:off x="2123803" y="6092403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61" name="Text Box 1368"/>
            <p:cNvSpPr txBox="1">
              <a:spLocks noChangeArrowheads="1"/>
            </p:cNvSpPr>
            <p:nvPr/>
          </p:nvSpPr>
          <p:spPr bwMode="auto">
            <a:xfrm>
              <a:off x="2555603" y="6092403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62" name="Text Box 1369"/>
            <p:cNvSpPr txBox="1">
              <a:spLocks noChangeArrowheads="1"/>
            </p:cNvSpPr>
            <p:nvPr/>
          </p:nvSpPr>
          <p:spPr bwMode="auto">
            <a:xfrm>
              <a:off x="3923283" y="6092403"/>
              <a:ext cx="1440830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63" name="Text Box 1375"/>
            <p:cNvSpPr txBox="1">
              <a:spLocks noChangeArrowheads="1"/>
            </p:cNvSpPr>
            <p:nvPr/>
          </p:nvSpPr>
          <p:spPr bwMode="auto">
            <a:xfrm>
              <a:off x="3131865" y="6092403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LRU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</a:p>
          </p:txBody>
        </p:sp>
        <p:sp>
          <p:nvSpPr>
            <p:cNvPr id="64" name="Line 1371"/>
            <p:cNvSpPr>
              <a:spLocks noChangeShapeType="1"/>
            </p:cNvSpPr>
            <p:nvPr/>
          </p:nvSpPr>
          <p:spPr bwMode="auto">
            <a:xfrm>
              <a:off x="3563888" y="609297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572000" y="5436516"/>
            <a:ext cx="4320480" cy="440756"/>
            <a:chOff x="4427984" y="4940845"/>
            <a:chExt cx="4320480" cy="440756"/>
          </a:xfrm>
        </p:grpSpPr>
        <p:sp>
          <p:nvSpPr>
            <p:cNvPr id="74" name="Text Box 128"/>
            <p:cNvSpPr txBox="1">
              <a:spLocks noChangeArrowheads="1"/>
            </p:cNvSpPr>
            <p:nvPr/>
          </p:nvSpPr>
          <p:spPr bwMode="auto">
            <a:xfrm>
              <a:off x="6876256" y="4940845"/>
              <a:ext cx="1872208" cy="287337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LRU</a:t>
              </a:r>
              <a:r>
                <a:rPr lang="zh-CN" altLang="en-US" sz="1800" b="1" u="none" dirty="0">
                  <a:latin typeface="宋体" pitchFamily="2" charset="-122"/>
                </a:rPr>
                <a:t>算法时才需要</a:t>
              </a:r>
            </a:p>
          </p:txBody>
        </p:sp>
        <p:cxnSp>
          <p:nvCxnSpPr>
            <p:cNvPr id="75" name="直接箭头连接符 74"/>
            <p:cNvCxnSpPr/>
            <p:nvPr/>
          </p:nvCxnSpPr>
          <p:spPr bwMode="auto">
            <a:xfrm flipV="1">
              <a:off x="4427984" y="5229200"/>
              <a:ext cx="1" cy="152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6" name="直接箭头连接符 85"/>
            <p:cNvCxnSpPr>
              <a:stCxn id="74" idx="2"/>
            </p:cNvCxnSpPr>
            <p:nvPr/>
          </p:nvCxnSpPr>
          <p:spPr bwMode="auto">
            <a:xfrm rot="5400000">
              <a:off x="6043464" y="3612704"/>
              <a:ext cx="153418" cy="33843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982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 animBg="1"/>
      <p:bldP spid="51" grpId="0" animBg="1"/>
      <p:bldP spid="12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179388" y="265872"/>
            <a:ext cx="8785100" cy="505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、写回法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Write Back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回写法</a:t>
            </a:r>
          </a:p>
          <a:p>
            <a:pPr marL="2147888" indent="-2147888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*基本思想：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稍后写</a:t>
            </a:r>
            <a:r>
              <a:rPr lang="en-US" altLang="zh-CN" sz="2000" b="1" u="none" dirty="0">
                <a:latin typeface="宋体" pitchFamily="2" charset="-122"/>
              </a:rPr>
              <a:t>[</a:t>
            </a:r>
            <a:r>
              <a:rPr lang="zh-CN" altLang="en-US" sz="2000" b="1" u="none" dirty="0">
                <a:latin typeface="宋体" pitchFamily="2" charset="-122"/>
              </a:rPr>
              <a:t>以优化</a:t>
            </a:r>
            <a:r>
              <a:rPr lang="en-US" altLang="zh-CN" sz="2000" b="1" i="1" u="none" dirty="0">
                <a:latin typeface="+mn-lt"/>
              </a:rPr>
              <a:t>T</a:t>
            </a:r>
            <a:r>
              <a:rPr lang="zh-CN" altLang="en-US" sz="2000" b="1" u="none" baseline="-18000" dirty="0">
                <a:latin typeface="宋体" pitchFamily="2" charset="-122"/>
              </a:rPr>
              <a:t>命中</a:t>
            </a:r>
            <a:r>
              <a:rPr lang="en-US" altLang="zh-CN" sz="2000" b="1" u="none" dirty="0">
                <a:latin typeface="宋体" pitchFamily="2" charset="-122"/>
              </a:rPr>
              <a:t>])</a:t>
            </a: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写命中时，数据只写入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，不写入主存；</a:t>
            </a: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写缺失时，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通常</a:t>
            </a:r>
            <a:r>
              <a:rPr lang="zh-CN" altLang="en-US" b="1" u="none" spc="-50" dirty="0">
                <a:latin typeface="宋体" pitchFamily="2" charset="-122"/>
              </a:rPr>
              <a:t>目标块</a:t>
            </a:r>
            <a:r>
              <a:rPr lang="zh-CN" altLang="en-US" b="1" u="none" spc="-50" dirty="0">
                <a:solidFill>
                  <a:schemeClr val="accent2"/>
                </a:solidFill>
                <a:latin typeface="宋体" pitchFamily="2" charset="-122"/>
              </a:rPr>
              <a:t>调入</a:t>
            </a:r>
            <a:r>
              <a:rPr lang="en-US" altLang="zh-CN" b="1" u="none" spc="-50" dirty="0">
                <a:latin typeface="宋体" pitchFamily="2" charset="-122"/>
              </a:rPr>
              <a:t>Cache</a:t>
            </a:r>
            <a:r>
              <a:rPr lang="zh-CN" altLang="en-US" b="1" u="none" spc="-50" dirty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数据只写入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块替换时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+mn-lt"/>
              </a:rPr>
              <a:t> </a:t>
            </a:r>
            <a:r>
              <a:rPr lang="zh-CN" altLang="en-US" b="1" u="none" dirty="0">
                <a:solidFill>
                  <a:srgbClr val="FF3399"/>
                </a:solidFill>
                <a:latin typeface="+mn-lt"/>
              </a:rPr>
              <a:t>改写过的</a:t>
            </a:r>
            <a:r>
              <a:rPr lang="zh-CN" altLang="en-US" b="1" u="none" dirty="0">
                <a:latin typeface="宋体" pitchFamily="2" charset="-122"/>
              </a:rPr>
              <a:t>缓存块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写回</a:t>
            </a:r>
            <a:r>
              <a:rPr lang="zh-CN" altLang="en-US" b="1" u="none" dirty="0">
                <a:latin typeface="宋体" pitchFamily="2" charset="-122"/>
              </a:rPr>
              <a:t>主存，未改写过的丢弃</a:t>
            </a: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0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endParaRPr lang="en-US" altLang="zh-CN" sz="1800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  <a:spcBef>
                <a:spcPts val="300"/>
              </a:spcBef>
            </a:pPr>
            <a:endParaRPr lang="en-US" altLang="zh-CN" sz="18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0" name="Text Box 70"/>
          <p:cNvSpPr txBox="1">
            <a:spLocks noChangeArrowheads="1"/>
          </p:cNvSpPr>
          <p:nvPr/>
        </p:nvSpPr>
        <p:spPr bwMode="auto">
          <a:xfrm>
            <a:off x="2123728" y="4581128"/>
            <a:ext cx="67687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写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Cache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字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i="1" u="none" dirty="0"/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读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读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≥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块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u="none" dirty="0"/>
              <a:t>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写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≥</a:t>
            </a:r>
            <a:r>
              <a:rPr lang="en-US" altLang="zh-CN" b="1" i="1" u="none" dirty="0" err="1"/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块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r>
              <a:rPr lang="en-US" altLang="zh-CN" sz="2200" b="1" i="1" u="none" dirty="0">
                <a:latin typeface="+mn-lt"/>
              </a:rPr>
              <a:t>H</a:t>
            </a:r>
            <a:r>
              <a:rPr lang="zh-CN" altLang="en-US" sz="2200" b="1" u="none" dirty="0">
                <a:latin typeface="宋体" pitchFamily="2" charset="-122"/>
              </a:rPr>
              <a:t>较好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写缺失处理遵循访问局部性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5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79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3568" y="2636912"/>
            <a:ext cx="8280920" cy="1584375"/>
            <a:chOff x="1115616" y="3212777"/>
            <a:chExt cx="8280920" cy="1584375"/>
          </a:xfrm>
        </p:grpSpPr>
        <p:sp>
          <p:nvSpPr>
            <p:cNvPr id="36" name="Text Box 79"/>
            <p:cNvSpPr txBox="1">
              <a:spLocks noChangeArrowheads="1"/>
            </p:cNvSpPr>
            <p:nvPr/>
          </p:nvSpPr>
          <p:spPr bwMode="auto">
            <a:xfrm>
              <a:off x="5652120" y="4293220"/>
              <a:ext cx="1512168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5" name="Line 76"/>
            <p:cNvSpPr>
              <a:spLocks noChangeShapeType="1"/>
            </p:cNvSpPr>
            <p:nvPr/>
          </p:nvSpPr>
          <p:spPr bwMode="auto">
            <a:xfrm flipV="1">
              <a:off x="2339751" y="4724003"/>
              <a:ext cx="6911999" cy="1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78"/>
            <p:cNvSpPr txBox="1">
              <a:spLocks noChangeArrowheads="1"/>
            </p:cNvSpPr>
            <p:nvPr/>
          </p:nvSpPr>
          <p:spPr bwMode="auto">
            <a:xfrm>
              <a:off x="2411587" y="386117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2411587" y="3212777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2987824" y="386117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1" name="Text Box 82"/>
            <p:cNvSpPr txBox="1">
              <a:spLocks noChangeArrowheads="1"/>
            </p:cNvSpPr>
            <p:nvPr/>
          </p:nvSpPr>
          <p:spPr bwMode="auto">
            <a:xfrm>
              <a:off x="2987824" y="3212777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2" name="Text Box 83"/>
            <p:cNvSpPr txBox="1">
              <a:spLocks noChangeArrowheads="1"/>
            </p:cNvSpPr>
            <p:nvPr/>
          </p:nvSpPr>
          <p:spPr bwMode="auto">
            <a:xfrm>
              <a:off x="3564087" y="3212777"/>
              <a:ext cx="2160389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9251751" y="4581252"/>
              <a:ext cx="144785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4" name="Text Box 79"/>
            <p:cNvSpPr txBox="1">
              <a:spLocks noChangeArrowheads="1"/>
            </p:cNvSpPr>
            <p:nvPr/>
          </p:nvSpPr>
          <p:spPr bwMode="auto">
            <a:xfrm>
              <a:off x="3563888" y="4293220"/>
              <a:ext cx="1512168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" name="Text Box 81"/>
            <p:cNvSpPr txBox="1">
              <a:spLocks noChangeArrowheads="1"/>
            </p:cNvSpPr>
            <p:nvPr/>
          </p:nvSpPr>
          <p:spPr bwMode="auto">
            <a:xfrm>
              <a:off x="5076056" y="386117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3564236" y="3861171"/>
              <a:ext cx="1511820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调入</a:t>
              </a:r>
              <a:r>
                <a:rPr lang="en-US" altLang="zh-CN" sz="1800" b="1" u="none" dirty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8" name="Text Box 81"/>
            <p:cNvSpPr txBox="1">
              <a:spLocks noChangeArrowheads="1"/>
            </p:cNvSpPr>
            <p:nvPr/>
          </p:nvSpPr>
          <p:spPr bwMode="auto">
            <a:xfrm>
              <a:off x="8676456" y="3861371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5724476" y="3212976"/>
              <a:ext cx="352824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</a:p>
          </p:txBody>
        </p:sp>
        <p:sp>
          <p:nvSpPr>
            <p:cNvPr id="27" name="Text Box 77"/>
            <p:cNvSpPr txBox="1">
              <a:spLocks noChangeArrowheads="1"/>
            </p:cNvSpPr>
            <p:nvPr/>
          </p:nvSpPr>
          <p:spPr bwMode="auto">
            <a:xfrm>
              <a:off x="1115616" y="3212976"/>
              <a:ext cx="1295971" cy="151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的操 作</a:t>
              </a:r>
            </a:p>
            <a:p>
              <a:pPr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Cache</a:t>
              </a: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800" b="1" u="none" dirty="0">
                  <a:latin typeface="宋体" pitchFamily="2" charset="-122"/>
                </a:rPr>
                <a:t>主存的动作</a:t>
              </a: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1822798" y="3571751"/>
              <a:ext cx="588962" cy="576064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状态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动作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2" name="左大括号 31"/>
            <p:cNvSpPr/>
            <p:nvPr/>
          </p:nvSpPr>
          <p:spPr bwMode="auto">
            <a:xfrm>
              <a:off x="1782738" y="3698529"/>
              <a:ext cx="72702" cy="360610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2411761" y="3573016"/>
              <a:ext cx="6840958" cy="28835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baseline="-25000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命中 </a:t>
              </a:r>
              <a:r>
                <a:rPr lang="zh-CN" altLang="en-US" sz="1600" b="1" u="none" baseline="-25000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命中  缺失</a:t>
              </a: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有空闲行时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  <a:r>
                <a:rPr lang="zh-CN" altLang="en-US" sz="1600" b="1" u="none" dirty="0">
                  <a:latin typeface="宋体" pitchFamily="2" charset="-122"/>
                </a:rPr>
                <a:t>          缺失</a:t>
              </a: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替换行</a:t>
              </a:r>
              <a:r>
                <a:rPr lang="en-US" altLang="zh-CN" sz="1600" b="1" u="none" dirty="0">
                  <a:latin typeface="宋体" pitchFamily="2" charset="-122"/>
                </a:rPr>
                <a:t>a</a:t>
              </a:r>
              <a:r>
                <a:rPr lang="zh-CN" altLang="en-US" sz="1600" b="1" u="none" dirty="0">
                  <a:latin typeface="宋体" pitchFamily="2" charset="-122"/>
                </a:rPr>
                <a:t>时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7164288" y="3860725"/>
              <a:ext cx="1511969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调入</a:t>
              </a:r>
              <a:r>
                <a:rPr lang="en-US" altLang="zh-CN" sz="1800" b="1" u="none" dirty="0">
                  <a:latin typeface="宋体" pitchFamily="2" charset="-122"/>
                </a:rPr>
                <a:t>b(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</p:grpSp>
      <p:sp>
        <p:nvSpPr>
          <p:cNvPr id="37" name="线形标注 2 36"/>
          <p:cNvSpPr/>
          <p:nvPr/>
        </p:nvSpPr>
        <p:spPr bwMode="auto">
          <a:xfrm>
            <a:off x="6444207" y="4293096"/>
            <a:ext cx="1800201" cy="297016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-68957"/>
              <a:gd name="adj6" fmla="val -34462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未改写过时丢弃</a:t>
            </a:r>
          </a:p>
        </p:txBody>
      </p:sp>
    </p:spTree>
    <p:extLst>
      <p:ext uri="{BB962C8B-B14F-4D97-AF65-F5344CB8AC3E}">
        <p14:creationId xmlns:p14="http://schemas.microsoft.com/office/powerpoint/2010/main" val="4048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87624" y="836712"/>
            <a:ext cx="6408713" cy="3275731"/>
            <a:chOff x="1187624" y="836712"/>
            <a:chExt cx="6408713" cy="3275731"/>
          </a:xfrm>
        </p:grpSpPr>
        <p:sp>
          <p:nvSpPr>
            <p:cNvPr id="88" name="Rectangle 111"/>
            <p:cNvSpPr>
              <a:spLocks noChangeArrowheads="1"/>
            </p:cNvSpPr>
            <p:nvPr/>
          </p:nvSpPr>
          <p:spPr bwMode="auto">
            <a:xfrm>
              <a:off x="3779912" y="1412776"/>
              <a:ext cx="3816425" cy="269966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0" name="直接箭头连接符 129"/>
            <p:cNvCxnSpPr>
              <a:stCxn id="47" idx="2"/>
            </p:cNvCxnSpPr>
            <p:nvPr/>
          </p:nvCxnSpPr>
          <p:spPr bwMode="auto">
            <a:xfrm flipH="1">
              <a:off x="2311912" y="3376431"/>
              <a:ext cx="1" cy="3402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 Box 132"/>
            <p:cNvSpPr txBox="1">
              <a:spLocks noChangeArrowheads="1"/>
            </p:cNvSpPr>
            <p:nvPr/>
          </p:nvSpPr>
          <p:spPr bwMode="auto">
            <a:xfrm>
              <a:off x="2964500" y="1728379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Text Box 133"/>
            <p:cNvSpPr txBox="1">
              <a:spLocks noChangeArrowheads="1"/>
            </p:cNvSpPr>
            <p:nvPr/>
          </p:nvSpPr>
          <p:spPr bwMode="auto">
            <a:xfrm>
              <a:off x="1331640" y="1340769"/>
              <a:ext cx="1946250" cy="30746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" name="AutoShape 134"/>
            <p:cNvSpPr>
              <a:spLocks noChangeArrowheads="1"/>
            </p:cNvSpPr>
            <p:nvPr/>
          </p:nvSpPr>
          <p:spPr bwMode="auto">
            <a:xfrm>
              <a:off x="1619672" y="1844825"/>
              <a:ext cx="1368152" cy="288032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命中？</a:t>
              </a:r>
            </a:p>
          </p:txBody>
        </p:sp>
        <p:sp>
          <p:nvSpPr>
            <p:cNvPr id="34" name="Text Box 139"/>
            <p:cNvSpPr txBox="1">
              <a:spLocks noChangeArrowheads="1"/>
            </p:cNvSpPr>
            <p:nvPr/>
          </p:nvSpPr>
          <p:spPr bwMode="auto">
            <a:xfrm>
              <a:off x="2086892" y="2132856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AutoShape 141"/>
            <p:cNvSpPr>
              <a:spLocks noChangeArrowheads="1"/>
            </p:cNvSpPr>
            <p:nvPr/>
          </p:nvSpPr>
          <p:spPr bwMode="auto">
            <a:xfrm>
              <a:off x="1331641" y="836712"/>
              <a:ext cx="1946249" cy="303867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6" name="Text Box 143"/>
            <p:cNvSpPr txBox="1">
              <a:spLocks noChangeArrowheads="1"/>
            </p:cNvSpPr>
            <p:nvPr/>
          </p:nvSpPr>
          <p:spPr bwMode="auto">
            <a:xfrm>
              <a:off x="1187624" y="2420888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7" name="AutoShape 145"/>
            <p:cNvSpPr>
              <a:spLocks noChangeArrowheads="1"/>
            </p:cNvSpPr>
            <p:nvPr/>
          </p:nvSpPr>
          <p:spPr bwMode="auto">
            <a:xfrm>
              <a:off x="1403647" y="3717033"/>
              <a:ext cx="1874243" cy="288032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8" name="直接箭头连接符 37"/>
            <p:cNvCxnSpPr>
              <a:stCxn id="33" idx="2"/>
              <a:endCxn id="36" idx="0"/>
            </p:cNvCxnSpPr>
            <p:nvPr/>
          </p:nvCxnSpPr>
          <p:spPr bwMode="auto">
            <a:xfrm>
              <a:off x="2303748" y="2132857"/>
              <a:ext cx="0" cy="288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endCxn id="32" idx="0"/>
            </p:cNvCxnSpPr>
            <p:nvPr/>
          </p:nvCxnSpPr>
          <p:spPr bwMode="auto">
            <a:xfrm>
              <a:off x="2304765" y="1140579"/>
              <a:ext cx="0" cy="2001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2" idx="2"/>
              <a:endCxn id="33" idx="0"/>
            </p:cNvCxnSpPr>
            <p:nvPr/>
          </p:nvCxnSpPr>
          <p:spPr bwMode="auto">
            <a:xfrm flipH="1">
              <a:off x="2303748" y="1648238"/>
              <a:ext cx="1017" cy="1965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6" idx="2"/>
              <a:endCxn id="47" idx="0"/>
            </p:cNvCxnSpPr>
            <p:nvPr/>
          </p:nvCxnSpPr>
          <p:spPr bwMode="auto">
            <a:xfrm>
              <a:off x="2303748" y="2781251"/>
              <a:ext cx="8165" cy="2877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64"/>
            <p:cNvCxnSpPr/>
            <p:nvPr/>
          </p:nvCxnSpPr>
          <p:spPr bwMode="auto">
            <a:xfrm>
              <a:off x="3563888" y="1249323"/>
              <a:ext cx="1763861" cy="307470"/>
            </a:xfrm>
            <a:prstGeom prst="bentConnector3">
              <a:avLst>
                <a:gd name="adj1" fmla="val 9984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Line 140"/>
            <p:cNvSpPr>
              <a:spLocks noChangeShapeType="1"/>
            </p:cNvSpPr>
            <p:nvPr/>
          </p:nvSpPr>
          <p:spPr bwMode="auto">
            <a:xfrm flipH="1" flipV="1">
              <a:off x="2304761" y="2276872"/>
              <a:ext cx="18351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126"/>
            <p:cNvSpPr txBox="1">
              <a:spLocks noChangeArrowheads="1"/>
            </p:cNvSpPr>
            <p:nvPr/>
          </p:nvSpPr>
          <p:spPr bwMode="auto">
            <a:xfrm>
              <a:off x="1491985" y="3068961"/>
              <a:ext cx="1639855" cy="3074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箭头连接符 64"/>
            <p:cNvCxnSpPr>
              <a:stCxn id="33" idx="3"/>
            </p:cNvCxnSpPr>
            <p:nvPr/>
          </p:nvCxnSpPr>
          <p:spPr bwMode="auto">
            <a:xfrm flipV="1">
              <a:off x="2987824" y="1249323"/>
              <a:ext cx="576064" cy="73951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9" name="Text Box 128"/>
            <p:cNvSpPr txBox="1">
              <a:spLocks noChangeArrowheads="1"/>
            </p:cNvSpPr>
            <p:nvPr/>
          </p:nvSpPr>
          <p:spPr bwMode="auto">
            <a:xfrm>
              <a:off x="6516266" y="3717032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13" name="Text Box 70"/>
          <p:cNvSpPr txBox="1">
            <a:spLocks noChangeArrowheads="1"/>
          </p:cNvSpPr>
          <p:nvPr/>
        </p:nvSpPr>
        <p:spPr bwMode="auto">
          <a:xfrm>
            <a:off x="1547664" y="5395282"/>
            <a:ext cx="633071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写命中延迟小，总线占用少，未保持一致性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179389" y="260648"/>
            <a:ext cx="4266430" cy="570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写回法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的工作过程：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*硬件组织：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*特点：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4139951" y="1492147"/>
            <a:ext cx="3312369" cy="2467728"/>
            <a:chOff x="4167435" y="2310340"/>
            <a:chExt cx="3312369" cy="2467728"/>
          </a:xfrm>
        </p:grpSpPr>
        <p:sp>
          <p:nvSpPr>
            <p:cNvPr id="66" name="Text Box 126"/>
            <p:cNvSpPr txBox="1">
              <a:spLocks noChangeArrowheads="1"/>
            </p:cNvSpPr>
            <p:nvPr/>
          </p:nvSpPr>
          <p:spPr bwMode="auto">
            <a:xfrm>
              <a:off x="5752604" y="3887153"/>
              <a:ext cx="1727200" cy="28835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67" name="AutoShape 114"/>
            <p:cNvSpPr>
              <a:spLocks noChangeArrowheads="1"/>
            </p:cNvSpPr>
            <p:nvPr/>
          </p:nvSpPr>
          <p:spPr bwMode="auto">
            <a:xfrm>
              <a:off x="4311452" y="2362157"/>
              <a:ext cx="2087562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8" name="Text Box 115"/>
            <p:cNvSpPr txBox="1">
              <a:spLocks noChangeArrowheads="1"/>
            </p:cNvSpPr>
            <p:nvPr/>
          </p:nvSpPr>
          <p:spPr bwMode="auto">
            <a:xfrm>
              <a:off x="4311452" y="4391209"/>
              <a:ext cx="2087562" cy="30445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69" name="Text Box 117"/>
            <p:cNvSpPr txBox="1">
              <a:spLocks noChangeArrowheads="1"/>
            </p:cNvSpPr>
            <p:nvPr/>
          </p:nvSpPr>
          <p:spPr bwMode="auto">
            <a:xfrm>
              <a:off x="5163378" y="272569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0" name="Line 118"/>
            <p:cNvSpPr>
              <a:spLocks noChangeShapeType="1"/>
            </p:cNvSpPr>
            <p:nvPr/>
          </p:nvSpPr>
          <p:spPr bwMode="auto">
            <a:xfrm flipH="1">
              <a:off x="4167435" y="3095512"/>
              <a:ext cx="6" cy="16825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121"/>
            <p:cNvSpPr txBox="1">
              <a:spLocks noChangeArrowheads="1"/>
            </p:cNvSpPr>
            <p:nvPr/>
          </p:nvSpPr>
          <p:spPr bwMode="auto">
            <a:xfrm>
              <a:off x="6321814" y="231034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2" name="Text Box 124"/>
            <p:cNvSpPr txBox="1">
              <a:spLocks noChangeArrowheads="1"/>
            </p:cNvSpPr>
            <p:nvPr/>
          </p:nvSpPr>
          <p:spPr bwMode="auto">
            <a:xfrm>
              <a:off x="5752604" y="2735025"/>
              <a:ext cx="1727200" cy="30747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>
                  <a:latin typeface="宋体" pitchFamily="2" charset="-122"/>
                </a:rPr>
                <a:t>牺牲行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74" name="直接箭头连接符 73"/>
            <p:cNvCxnSpPr>
              <a:stCxn id="67" idx="2"/>
              <a:endCxn id="68" idx="0"/>
            </p:cNvCxnSpPr>
            <p:nvPr/>
          </p:nvCxnSpPr>
          <p:spPr bwMode="auto">
            <a:xfrm>
              <a:off x="5355233" y="2725694"/>
              <a:ext cx="0" cy="16655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5"/>
            <p:cNvCxnSpPr>
              <a:stCxn id="67" idx="3"/>
              <a:endCxn id="72" idx="0"/>
            </p:cNvCxnSpPr>
            <p:nvPr/>
          </p:nvCxnSpPr>
          <p:spPr bwMode="auto">
            <a:xfrm>
              <a:off x="6399014" y="2543926"/>
              <a:ext cx="217190" cy="1910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>
              <a:stCxn id="72" idx="2"/>
              <a:endCxn id="79" idx="0"/>
            </p:cNvCxnSpPr>
            <p:nvPr/>
          </p:nvCxnSpPr>
          <p:spPr bwMode="auto">
            <a:xfrm>
              <a:off x="6616204" y="3042495"/>
              <a:ext cx="0" cy="1965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81"/>
            <p:cNvCxnSpPr>
              <a:stCxn id="66" idx="2"/>
            </p:cNvCxnSpPr>
            <p:nvPr/>
          </p:nvCxnSpPr>
          <p:spPr bwMode="auto">
            <a:xfrm rot="5400000">
              <a:off x="5940728" y="3590013"/>
              <a:ext cx="89982" cy="126097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81"/>
            <p:cNvCxnSpPr>
              <a:stCxn id="68" idx="2"/>
            </p:cNvCxnSpPr>
            <p:nvPr/>
          </p:nvCxnSpPr>
          <p:spPr bwMode="auto">
            <a:xfrm rot="5400000">
              <a:off x="4720137" y="4142971"/>
              <a:ext cx="82400" cy="118779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9" name="AutoShape 114"/>
            <p:cNvSpPr>
              <a:spLocks noChangeArrowheads="1"/>
            </p:cNvSpPr>
            <p:nvPr/>
          </p:nvSpPr>
          <p:spPr bwMode="auto">
            <a:xfrm>
              <a:off x="5752604" y="3239081"/>
              <a:ext cx="1727200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被</a:t>
              </a:r>
              <a:r>
                <a:rPr lang="zh-CN" altLang="en-US" sz="1800" b="1" u="none" dirty="0">
                  <a:latin typeface="宋体" pitchFamily="2" charset="-122"/>
                </a:rPr>
                <a:t>写过</a:t>
              </a:r>
              <a:r>
                <a:rPr lang="en-US" altLang="zh-CN" sz="1800" b="1" u="none" dirty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9" idx="2"/>
              <a:endCxn id="66" idx="0"/>
            </p:cNvCxnSpPr>
            <p:nvPr/>
          </p:nvCxnSpPr>
          <p:spPr bwMode="auto">
            <a:xfrm>
              <a:off x="6616204" y="3602618"/>
              <a:ext cx="0" cy="2845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79" idx="1"/>
            </p:cNvCxnSpPr>
            <p:nvPr/>
          </p:nvCxnSpPr>
          <p:spPr bwMode="auto">
            <a:xfrm flipH="1">
              <a:off x="5355234" y="3420850"/>
              <a:ext cx="3973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121"/>
            <p:cNvSpPr txBox="1">
              <a:spLocks noChangeArrowheads="1"/>
            </p:cNvSpPr>
            <p:nvPr/>
          </p:nvSpPr>
          <p:spPr bwMode="auto">
            <a:xfrm>
              <a:off x="5580236" y="3167073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83" name="Text Box 117"/>
            <p:cNvSpPr txBox="1">
              <a:spLocks noChangeArrowheads="1"/>
            </p:cNvSpPr>
            <p:nvPr/>
          </p:nvSpPr>
          <p:spPr bwMode="auto">
            <a:xfrm>
              <a:off x="6443762" y="3671129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12" name="Text Box 70"/>
          <p:cNvSpPr txBox="1">
            <a:spLocks noChangeArrowheads="1"/>
          </p:cNvSpPr>
          <p:nvPr/>
        </p:nvSpPr>
        <p:spPr bwMode="auto">
          <a:xfrm>
            <a:off x="2123727" y="4171146"/>
            <a:ext cx="64087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每行需设置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修改位</a:t>
            </a: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脏位</a:t>
            </a: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，表示块的改写状态</a:t>
            </a:r>
            <a:endParaRPr lang="zh-CN" altLang="en-US" sz="2800" b="1" u="none" dirty="0">
              <a:latin typeface="宋体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2267744" y="4652243"/>
            <a:ext cx="4176489" cy="576957"/>
            <a:chOff x="1187624" y="5804371"/>
            <a:chExt cx="4176489" cy="576957"/>
          </a:xfrm>
        </p:grpSpPr>
        <p:sp>
          <p:nvSpPr>
            <p:cNvPr id="116" name="Text Box 1364"/>
            <p:cNvSpPr txBox="1">
              <a:spLocks noChangeArrowheads="1"/>
            </p:cNvSpPr>
            <p:nvPr/>
          </p:nvSpPr>
          <p:spPr bwMode="auto">
            <a:xfrm>
              <a:off x="1187624" y="6092403"/>
              <a:ext cx="864741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 dirty="0">
                  <a:latin typeface="宋体" pitchFamily="2" charset="-122"/>
                </a:rPr>
                <a:t>行组成：</a:t>
              </a:r>
            </a:p>
          </p:txBody>
        </p:sp>
        <p:sp>
          <p:nvSpPr>
            <p:cNvPr id="117" name="Line 1365"/>
            <p:cNvSpPr>
              <a:spLocks noChangeShapeType="1"/>
            </p:cNvSpPr>
            <p:nvPr/>
          </p:nvSpPr>
          <p:spPr bwMode="auto">
            <a:xfrm>
              <a:off x="3563665" y="609399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1366"/>
            <p:cNvSpPr txBox="1">
              <a:spLocks noChangeArrowheads="1"/>
            </p:cNvSpPr>
            <p:nvPr/>
          </p:nvSpPr>
          <p:spPr bwMode="auto">
            <a:xfrm>
              <a:off x="2125390" y="5804371"/>
              <a:ext cx="295066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 </a:t>
              </a:r>
              <a:r>
                <a:rPr lang="zh-CN" altLang="en-US" sz="1600" b="1" u="none" baseline="-25000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状态      块数据</a:t>
              </a:r>
            </a:p>
          </p:txBody>
        </p:sp>
        <p:sp>
          <p:nvSpPr>
            <p:cNvPr id="119" name="Text Box 1367"/>
            <p:cNvSpPr txBox="1">
              <a:spLocks noChangeArrowheads="1"/>
            </p:cNvSpPr>
            <p:nvPr/>
          </p:nvSpPr>
          <p:spPr bwMode="auto">
            <a:xfrm>
              <a:off x="2123803" y="6092403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0" name="Text Box 1368"/>
            <p:cNvSpPr txBox="1">
              <a:spLocks noChangeArrowheads="1"/>
            </p:cNvSpPr>
            <p:nvPr/>
          </p:nvSpPr>
          <p:spPr bwMode="auto">
            <a:xfrm>
              <a:off x="2555603" y="6092403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1" name="Text Box 1369"/>
            <p:cNvSpPr txBox="1">
              <a:spLocks noChangeArrowheads="1"/>
            </p:cNvSpPr>
            <p:nvPr/>
          </p:nvSpPr>
          <p:spPr bwMode="auto">
            <a:xfrm>
              <a:off x="3923283" y="6092403"/>
              <a:ext cx="1440830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27" name="Text Box 1375"/>
            <p:cNvSpPr txBox="1">
              <a:spLocks noChangeArrowheads="1"/>
            </p:cNvSpPr>
            <p:nvPr/>
          </p:nvSpPr>
          <p:spPr bwMode="auto">
            <a:xfrm>
              <a:off x="3131865" y="6092403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LRU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 M</a:t>
              </a:r>
            </a:p>
          </p:txBody>
        </p:sp>
        <p:sp>
          <p:nvSpPr>
            <p:cNvPr id="140" name="Line 1371"/>
            <p:cNvSpPr>
              <a:spLocks noChangeShapeType="1"/>
            </p:cNvSpPr>
            <p:nvPr/>
          </p:nvSpPr>
          <p:spPr bwMode="auto">
            <a:xfrm>
              <a:off x="3563888" y="609297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371"/>
            <p:cNvSpPr>
              <a:spLocks noChangeShapeType="1"/>
            </p:cNvSpPr>
            <p:nvPr/>
          </p:nvSpPr>
          <p:spPr bwMode="auto">
            <a:xfrm>
              <a:off x="3779912" y="6093296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线形标注 2 43"/>
          <p:cNvSpPr/>
          <p:nvPr/>
        </p:nvSpPr>
        <p:spPr bwMode="auto">
          <a:xfrm>
            <a:off x="4427984" y="836712"/>
            <a:ext cx="1866346" cy="288032"/>
          </a:xfrm>
          <a:prstGeom prst="borderCallout2">
            <a:avLst>
              <a:gd name="adj1" fmla="val 45415"/>
              <a:gd name="adj2" fmla="val 269"/>
              <a:gd name="adj3" fmla="val 45728"/>
              <a:gd name="adj4" fmla="val -14515"/>
              <a:gd name="adj5" fmla="val 134965"/>
              <a:gd name="adj6" fmla="val -20307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称为按写分配法</a:t>
            </a:r>
          </a:p>
        </p:txBody>
      </p:sp>
      <p:sp>
        <p:nvSpPr>
          <p:cNvPr id="6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80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40352" y="2535302"/>
            <a:ext cx="1152946" cy="965706"/>
            <a:chOff x="7740352" y="2535302"/>
            <a:chExt cx="1152946" cy="965706"/>
          </a:xfrm>
        </p:grpSpPr>
        <p:sp>
          <p:nvSpPr>
            <p:cNvPr id="3" name="右大括号 2"/>
            <p:cNvSpPr/>
            <p:nvPr/>
          </p:nvSpPr>
          <p:spPr bwMode="auto">
            <a:xfrm>
              <a:off x="7740352" y="2535302"/>
              <a:ext cx="72008" cy="965706"/>
            </a:xfrm>
            <a:prstGeom prst="righ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Text Box 128"/>
            <p:cNvSpPr txBox="1">
              <a:spLocks noChangeArrowheads="1"/>
            </p:cNvSpPr>
            <p:nvPr/>
          </p:nvSpPr>
          <p:spPr bwMode="auto">
            <a:xfrm>
              <a:off x="7812409" y="2852936"/>
              <a:ext cx="1080889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腾空该行</a:t>
              </a:r>
            </a:p>
          </p:txBody>
        </p:sp>
      </p:grpSp>
      <p:sp>
        <p:nvSpPr>
          <p:cNvPr id="84" name="Text Box 70"/>
          <p:cNvSpPr txBox="1">
            <a:spLocks noChangeArrowheads="1"/>
          </p:cNvSpPr>
          <p:nvPr/>
        </p:nvSpPr>
        <p:spPr bwMode="auto">
          <a:xfrm>
            <a:off x="179512" y="5899338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写策略的应用：</a:t>
            </a:r>
            <a:r>
              <a:rPr lang="zh-CN" altLang="en-US" b="1" u="none" dirty="0">
                <a:latin typeface="宋体" pitchFamily="2" charset="-122"/>
              </a:rPr>
              <a:t>常采用写回法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命中率高、占用总线少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427984" y="4940845"/>
            <a:ext cx="4320480" cy="440756"/>
            <a:chOff x="4427984" y="4940845"/>
            <a:chExt cx="4320480" cy="440756"/>
          </a:xfrm>
        </p:grpSpPr>
        <p:sp>
          <p:nvSpPr>
            <p:cNvPr id="62" name="Text Box 128"/>
            <p:cNvSpPr txBox="1">
              <a:spLocks noChangeArrowheads="1"/>
            </p:cNvSpPr>
            <p:nvPr/>
          </p:nvSpPr>
          <p:spPr bwMode="auto">
            <a:xfrm>
              <a:off x="6876256" y="4940845"/>
              <a:ext cx="1872208" cy="287337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LRU</a:t>
              </a:r>
              <a:r>
                <a:rPr lang="zh-CN" altLang="en-US" sz="1800" b="1" u="none" dirty="0">
                  <a:latin typeface="宋体" pitchFamily="2" charset="-122"/>
                </a:rPr>
                <a:t>算法时才需要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V="1">
              <a:off x="4427984" y="5229200"/>
              <a:ext cx="1" cy="152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6" name="直接箭头连接符 85"/>
            <p:cNvCxnSpPr>
              <a:stCxn id="62" idx="2"/>
            </p:cNvCxnSpPr>
            <p:nvPr/>
          </p:nvCxnSpPr>
          <p:spPr bwMode="auto">
            <a:xfrm rot="5400000">
              <a:off x="6043464" y="3612704"/>
              <a:ext cx="153418" cy="33843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sm"/>
            </a:ln>
            <a:effectLst/>
          </p:spPr>
        </p:cxnSp>
      </p:grpSp>
      <p:sp>
        <p:nvSpPr>
          <p:cNvPr id="87" name="AutoShape 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2" grpId="0"/>
      <p:bldP spid="44" grpId="0" animBg="1"/>
      <p:bldP spid="8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1769721"/>
            <a:ext cx="8785225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多级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结构     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结构优化</a:t>
            </a:r>
            <a:endParaRPr lang="en-US" altLang="zh-CN" b="1" u="none" dirty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方案：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>
                <a:latin typeface="宋体" pitchFamily="2" charset="-122"/>
              </a:rPr>
              <a:t>代替单一</a:t>
            </a:r>
            <a:r>
              <a:rPr lang="en-US" altLang="zh-CN" b="1" u="none" dirty="0">
                <a:latin typeface="宋体" pitchFamily="2" charset="-122"/>
              </a:rPr>
              <a:t>Cache   </a:t>
            </a:r>
            <a:r>
              <a:rPr lang="en-US" altLang="zh-CN" sz="2200" b="1" u="none" dirty="0">
                <a:latin typeface="宋体" pitchFamily="2" charset="-122"/>
              </a:rPr>
              <a:t>(L1$</a:t>
            </a:r>
            <a:r>
              <a:rPr lang="zh-CN" altLang="en-US" sz="2200" b="1" u="none" dirty="0">
                <a:latin typeface="宋体" pitchFamily="2" charset="-122"/>
              </a:rPr>
              <a:t>是</a:t>
            </a:r>
            <a:r>
              <a:rPr lang="en-US" altLang="zh-CN" sz="2200" b="1" u="none" dirty="0">
                <a:latin typeface="宋体" pitchFamily="2" charset="-122"/>
              </a:rPr>
              <a:t>L2$</a:t>
            </a:r>
            <a:r>
              <a:rPr lang="zh-CN" altLang="en-US" sz="2200" b="1" u="none" dirty="0">
                <a:latin typeface="宋体" pitchFamily="2" charset="-122"/>
              </a:rPr>
              <a:t>的子集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  <a:spcBef>
                <a:spcPts val="900"/>
              </a:spcBef>
            </a:pPr>
            <a:endParaRPr lang="en-US" altLang="zh-CN" b="1" u="none" dirty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3" name="Text Box 55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b="1" u="none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五、</a:t>
            </a:r>
            <a:r>
              <a:rPr lang="en-US" altLang="zh-CN" dirty="0"/>
              <a:t>Pentium</a:t>
            </a:r>
            <a:r>
              <a:rPr lang="zh-CN" altLang="en-US" dirty="0"/>
              <a:t>的</a:t>
            </a:r>
            <a:r>
              <a:rPr lang="en-US" altLang="zh-CN" dirty="0"/>
              <a:t>Cache</a:t>
            </a:r>
            <a:r>
              <a:rPr lang="zh-CN" altLang="en-US" dirty="0"/>
              <a:t>组织         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(Cache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组成示例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、新的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结构</a:t>
            </a: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>
                <a:latin typeface="宋体" pitchFamily="2" charset="-122"/>
              </a:rPr>
              <a:t>命中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i="1" u="none" dirty="0">
                <a:latin typeface="+mn-lt"/>
              </a:rPr>
              <a:t>F</a:t>
            </a:r>
            <a:r>
              <a:rPr lang="en-US" altLang="zh-CN" b="1" u="none" dirty="0">
                <a:latin typeface="+mn-lt"/>
              </a:rPr>
              <a:t>·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>
                <a:latin typeface="宋体" pitchFamily="2" charset="-122"/>
              </a:rPr>
              <a:t>缺失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i="1" u="none" dirty="0">
                <a:latin typeface="+mn-lt"/>
              </a:rPr>
              <a:t>H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195736" y="2780928"/>
            <a:ext cx="4176464" cy="864096"/>
            <a:chOff x="3707904" y="3356819"/>
            <a:chExt cx="4176464" cy="864096"/>
          </a:xfrm>
        </p:grpSpPr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4930280" y="3435517"/>
              <a:ext cx="2091083" cy="6840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8" name="Text Box 81"/>
            <p:cNvSpPr txBox="1">
              <a:spLocks noChangeArrowheads="1"/>
            </p:cNvSpPr>
            <p:nvPr/>
          </p:nvSpPr>
          <p:spPr bwMode="auto">
            <a:xfrm>
              <a:off x="4930279" y="3572769"/>
              <a:ext cx="1225897" cy="43229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L1 Cache</a:t>
              </a:r>
            </a:p>
          </p:txBody>
        </p:sp>
        <p:sp>
          <p:nvSpPr>
            <p:cNvPr id="9" name="Text Box 82"/>
            <p:cNvSpPr txBox="1">
              <a:spLocks noChangeArrowheads="1"/>
            </p:cNvSpPr>
            <p:nvPr/>
          </p:nvSpPr>
          <p:spPr bwMode="auto">
            <a:xfrm>
              <a:off x="7020768" y="3356819"/>
              <a:ext cx="863600" cy="86409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0" name="Text Box 83"/>
            <p:cNvSpPr txBox="1">
              <a:spLocks noChangeArrowheads="1"/>
            </p:cNvSpPr>
            <p:nvPr/>
          </p:nvSpPr>
          <p:spPr bwMode="auto">
            <a:xfrm>
              <a:off x="3707904" y="3645024"/>
              <a:ext cx="863600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6156176" y="3500835"/>
              <a:ext cx="865187" cy="57727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L2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Cache</a:t>
              </a: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4571504" y="3789040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Text Box 99"/>
          <p:cNvSpPr txBox="1">
            <a:spLocks noChangeArrowheads="1"/>
          </p:cNvSpPr>
          <p:nvPr/>
        </p:nvSpPr>
        <p:spPr bwMode="auto">
          <a:xfrm>
            <a:off x="2195611" y="3737127"/>
            <a:ext cx="6840885" cy="163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b="1" i="1" u="none" dirty="0"/>
              <a:t>T</a:t>
            </a:r>
            <a:r>
              <a:rPr lang="en-US" altLang="zh-CN" sz="2200" b="1" u="none" baseline="-16000" dirty="0">
                <a:latin typeface="宋体" pitchFamily="2" charset="-122"/>
              </a:rPr>
              <a:t>A</a:t>
            </a:r>
            <a:r>
              <a:rPr lang="zh-CN" altLang="en-US" sz="2200" b="1" u="none" baseline="-16000" dirty="0">
                <a:latin typeface="宋体" pitchFamily="2" charset="-122"/>
              </a:rPr>
              <a:t>逻辑地址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i="1" u="none" dirty="0"/>
              <a:t>T</a:t>
            </a:r>
            <a:r>
              <a:rPr lang="zh-CN" altLang="en-US" sz="2200" b="1" u="none" baseline="-16000" dirty="0">
                <a:latin typeface="宋体" pitchFamily="2" charset="-122"/>
              </a:rPr>
              <a:t>地址变换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i="1" u="none" dirty="0"/>
              <a:t>T</a:t>
            </a:r>
            <a:r>
              <a:rPr lang="en-US" altLang="zh-CN" sz="2200" b="1" u="none" baseline="-16000" dirty="0">
                <a:latin typeface="宋体" pitchFamily="2" charset="-122"/>
              </a:rPr>
              <a:t>A</a:t>
            </a:r>
            <a:r>
              <a:rPr lang="zh-CN" altLang="en-US" sz="2200" b="1" u="none" baseline="-16000" dirty="0">
                <a:latin typeface="宋体" pitchFamily="2" charset="-122"/>
              </a:rPr>
              <a:t>物理地址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u="none" dirty="0">
                <a:latin typeface="宋体" pitchFamily="2" charset="-122"/>
              </a:rPr>
              <a:t>       ＝</a:t>
            </a:r>
            <a:r>
              <a:rPr lang="en-US" altLang="zh-CN" sz="2200" b="1" i="1" u="none" dirty="0"/>
              <a:t>T</a:t>
            </a:r>
            <a:r>
              <a:rPr lang="zh-CN" altLang="en-US" sz="2200" b="1" u="none" baseline="-16000" dirty="0">
                <a:latin typeface="宋体" pitchFamily="2" charset="-122"/>
              </a:rPr>
              <a:t>地址变换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i="1" u="none" dirty="0"/>
              <a:t>T</a:t>
            </a:r>
            <a:r>
              <a:rPr lang="en-US" altLang="zh-CN" sz="2200" b="1" u="none" baseline="-16000" dirty="0">
                <a:latin typeface="宋体" pitchFamily="2" charset="-122"/>
              </a:rPr>
              <a:t>L1</a:t>
            </a:r>
            <a:r>
              <a:rPr lang="zh-CN" altLang="en-US" sz="2200" b="1" u="none" baseline="-16000" dirty="0">
                <a:latin typeface="宋体" pitchFamily="2" charset="-122"/>
              </a:rPr>
              <a:t>命中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i="1" u="none" dirty="0">
                <a:latin typeface="+mn-lt"/>
              </a:rPr>
              <a:t>F</a:t>
            </a:r>
            <a:r>
              <a:rPr lang="en-US" altLang="zh-CN" sz="2200" b="1" u="none" baseline="-18000" dirty="0">
                <a:latin typeface="宋体" pitchFamily="2" charset="-122"/>
              </a:rPr>
              <a:t>L1</a:t>
            </a:r>
            <a:r>
              <a:rPr lang="en-US" altLang="zh-CN" sz="2200" b="1" i="1" u="none" dirty="0"/>
              <a:t>T</a:t>
            </a:r>
            <a:r>
              <a:rPr lang="en-US" altLang="zh-CN" sz="2200" b="1" u="none" baseline="-16000" dirty="0">
                <a:latin typeface="宋体" pitchFamily="2" charset="-122"/>
              </a:rPr>
              <a:t>L2</a:t>
            </a:r>
            <a:r>
              <a:rPr lang="zh-CN" altLang="en-US" sz="2200" b="1" u="none" baseline="-16000" dirty="0">
                <a:latin typeface="宋体" pitchFamily="2" charset="-122"/>
              </a:rPr>
              <a:t>命中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i="1" u="none" dirty="0"/>
              <a:t>F</a:t>
            </a:r>
            <a:r>
              <a:rPr lang="zh-CN" altLang="en-US" sz="2200" b="1" u="none" dirty="0">
                <a:latin typeface="宋体" pitchFamily="2" charset="-122"/>
              </a:rPr>
              <a:t>*</a:t>
            </a:r>
            <a:r>
              <a:rPr lang="en-US" altLang="zh-CN" sz="2200" b="1" i="1" u="none" dirty="0"/>
              <a:t>T</a:t>
            </a:r>
            <a:r>
              <a:rPr lang="zh-CN" altLang="en-US" sz="2200" b="1" u="none" baseline="-16000" dirty="0">
                <a:latin typeface="宋体" pitchFamily="2" charset="-122"/>
              </a:rPr>
              <a:t>缺失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u="none" dirty="0">
                <a:latin typeface="宋体" pitchFamily="2" charset="-122"/>
              </a:rPr>
              <a:t>       ＝</a:t>
            </a:r>
            <a:r>
              <a:rPr lang="en-US" altLang="zh-CN" sz="2200" b="1" i="1" u="none" dirty="0"/>
              <a:t>T</a:t>
            </a:r>
            <a:r>
              <a:rPr lang="zh-CN" altLang="en-US" sz="2200" b="1" u="none" baseline="-16000" dirty="0">
                <a:latin typeface="宋体" pitchFamily="2" charset="-122"/>
              </a:rPr>
              <a:t>地址变换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b="1" i="1" u="none" dirty="0"/>
              <a:t>T</a:t>
            </a:r>
            <a:r>
              <a:rPr lang="en-US" altLang="zh-CN" sz="2200" b="1" u="none" baseline="-18000" dirty="0">
                <a:latin typeface="宋体" pitchFamily="2" charset="-122"/>
              </a:rPr>
              <a:t>L1</a:t>
            </a:r>
            <a:r>
              <a:rPr lang="zh-CN" altLang="en-US" sz="2200" b="1" u="none" baseline="-16000" dirty="0">
                <a:latin typeface="宋体" pitchFamily="2" charset="-122"/>
              </a:rPr>
              <a:t>行索引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i="1" u="none" dirty="0"/>
              <a:t>T</a:t>
            </a:r>
            <a:r>
              <a:rPr lang="en-US" altLang="zh-CN" sz="2200" b="1" u="none" baseline="-18000" dirty="0">
                <a:latin typeface="宋体" pitchFamily="2" charset="-122"/>
              </a:rPr>
              <a:t>L1</a:t>
            </a:r>
            <a:r>
              <a:rPr lang="zh-CN" altLang="en-US" sz="2200" b="1" u="none" baseline="-16000" dirty="0">
                <a:latin typeface="宋体" pitchFamily="2" charset="-122"/>
              </a:rPr>
              <a:t>比较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i="1" u="none" dirty="0"/>
              <a:t>T</a:t>
            </a:r>
            <a:r>
              <a:rPr lang="en-US" altLang="zh-CN" sz="2200" b="1" u="none" baseline="-18000" dirty="0">
                <a:latin typeface="宋体" pitchFamily="2" charset="-122"/>
              </a:rPr>
              <a:t>L1</a:t>
            </a:r>
            <a:r>
              <a:rPr lang="zh-CN" altLang="en-US" sz="2200" b="1" u="none" baseline="-16000" dirty="0">
                <a:latin typeface="宋体" pitchFamily="2" charset="-122"/>
              </a:rPr>
              <a:t>访问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i="1" u="none" dirty="0"/>
              <a:t>F</a:t>
            </a:r>
            <a:r>
              <a:rPr lang="en-US" altLang="zh-CN" sz="2200" b="1" u="none" baseline="-18000" dirty="0">
                <a:latin typeface="宋体" pitchFamily="2" charset="-122"/>
              </a:rPr>
              <a:t>L1</a:t>
            </a:r>
            <a:r>
              <a:rPr lang="en-US" altLang="zh-CN" sz="2200" b="1" u="none" dirty="0">
                <a:latin typeface="宋体" pitchFamily="2" charset="-122"/>
              </a:rPr>
              <a:t>…</a:t>
            </a:r>
          </a:p>
          <a:p>
            <a:pPr>
              <a:lnSpc>
                <a:spcPct val="114000"/>
              </a:lnSpc>
            </a:pPr>
            <a:r>
              <a:rPr lang="zh-CN" altLang="en-US" sz="2200" b="1" u="none" dirty="0">
                <a:latin typeface="宋体" pitchFamily="2" charset="-122"/>
              </a:rPr>
              <a:t>       ＝</a:t>
            </a: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max{</a:t>
            </a:r>
            <a:r>
              <a:rPr lang="en-US" altLang="zh-CN" sz="2200" b="1" i="1" u="none" dirty="0">
                <a:solidFill>
                  <a:srgbClr val="990099"/>
                </a:solidFill>
              </a:rPr>
              <a:t>T</a:t>
            </a:r>
            <a:r>
              <a:rPr lang="zh-CN" altLang="en-US" sz="2200" b="1" u="none" baseline="-16000" dirty="0">
                <a:solidFill>
                  <a:srgbClr val="990099"/>
                </a:solidFill>
                <a:latin typeface="宋体" pitchFamily="2" charset="-122"/>
              </a:rPr>
              <a:t>地址变换</a:t>
            </a: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,</a:t>
            </a:r>
            <a:r>
              <a:rPr lang="en-US" altLang="zh-CN" sz="2200" b="1" i="1" u="none" dirty="0">
                <a:solidFill>
                  <a:srgbClr val="990099"/>
                </a:solidFill>
              </a:rPr>
              <a:t>T</a:t>
            </a:r>
            <a:r>
              <a:rPr lang="en-US" altLang="zh-CN" sz="2200" b="1" u="none" baseline="-18000" dirty="0">
                <a:solidFill>
                  <a:srgbClr val="990099"/>
                </a:solidFill>
                <a:latin typeface="宋体" pitchFamily="2" charset="-122"/>
              </a:rPr>
              <a:t>L1</a:t>
            </a:r>
            <a:r>
              <a:rPr lang="zh-CN" altLang="en-US" sz="2200" b="1" u="none" baseline="-16000" dirty="0">
                <a:solidFill>
                  <a:srgbClr val="990099"/>
                </a:solidFill>
                <a:latin typeface="宋体" pitchFamily="2" charset="-122"/>
              </a:rPr>
              <a:t>行索引</a:t>
            </a: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}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i="1" u="none" dirty="0"/>
              <a:t>T</a:t>
            </a:r>
            <a:r>
              <a:rPr lang="en-US" altLang="zh-CN" sz="2200" b="1" u="none" baseline="-18000" dirty="0">
                <a:latin typeface="宋体" pitchFamily="2" charset="-122"/>
              </a:rPr>
              <a:t>L1</a:t>
            </a:r>
            <a:r>
              <a:rPr lang="zh-CN" altLang="en-US" sz="2200" b="1" u="none" baseline="-16000" dirty="0">
                <a:latin typeface="宋体" pitchFamily="2" charset="-122"/>
              </a:rPr>
              <a:t>比较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i="1" u="none" dirty="0"/>
              <a:t>T</a:t>
            </a:r>
            <a:r>
              <a:rPr lang="en-US" altLang="zh-CN" sz="2200" b="1" u="none" baseline="-18000" dirty="0">
                <a:latin typeface="宋体" pitchFamily="2" charset="-122"/>
              </a:rPr>
              <a:t>L1</a:t>
            </a:r>
            <a:r>
              <a:rPr lang="zh-CN" altLang="en-US" sz="2200" b="1" u="none" baseline="-16000" dirty="0">
                <a:latin typeface="宋体" pitchFamily="2" charset="-122"/>
              </a:rPr>
              <a:t>访问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u="none" dirty="0">
                <a:latin typeface="宋体" pitchFamily="2" charset="-122"/>
              </a:rPr>
              <a:t>…</a:t>
            </a:r>
            <a:endParaRPr lang="en-US" altLang="zh-CN" sz="2200" b="1" u="none" baseline="-16000" dirty="0">
              <a:latin typeface="宋体" pitchFamily="2" charset="-122"/>
            </a:endParaRPr>
          </a:p>
        </p:txBody>
      </p:sp>
      <p:sp>
        <p:nvSpPr>
          <p:cNvPr id="47" name="Text Box 99"/>
          <p:cNvSpPr txBox="1">
            <a:spLocks noChangeArrowheads="1"/>
          </p:cNvSpPr>
          <p:nvPr/>
        </p:nvSpPr>
        <p:spPr bwMode="auto">
          <a:xfrm>
            <a:off x="1115615" y="5301208"/>
            <a:ext cx="770485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zh-CN" altLang="en-US" b="1" u="none" dirty="0">
                <a:latin typeface="+mn-lt"/>
              </a:rPr>
              <a:t>①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L1</a:t>
            </a:r>
            <a:r>
              <a:rPr lang="zh-CN" altLang="en-US" b="1" u="none" baseline="-18000" dirty="0">
                <a:latin typeface="宋体" pitchFamily="2" charset="-122"/>
              </a:rPr>
              <a:t>命中</a:t>
            </a:r>
            <a:r>
              <a:rPr lang="zh-CN" altLang="en-US" b="1" u="none" dirty="0">
                <a:latin typeface="宋体" pitchFamily="2" charset="-122"/>
              </a:rPr>
              <a:t>较小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结构简单、容量小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，可减小</a:t>
            </a:r>
            <a:r>
              <a:rPr lang="en-US" altLang="zh-CN" b="1" i="1" u="none" dirty="0"/>
              <a:t>F</a:t>
            </a:r>
            <a:r>
              <a:rPr lang="en-US" altLang="zh-CN" sz="2000" b="1" u="none" dirty="0">
                <a:latin typeface="宋体" pitchFamily="2" charset="-122"/>
              </a:rPr>
              <a:t>(L2$</a:t>
            </a:r>
            <a:r>
              <a:rPr lang="zh-CN" altLang="en-US" sz="2000" b="1" u="none" dirty="0">
                <a:latin typeface="宋体" pitchFamily="2" charset="-122"/>
              </a:rPr>
              <a:t>相联度高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>
                <a:latin typeface="+mn-lt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可部分隐藏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>
                <a:latin typeface="宋体" pitchFamily="2" charset="-122"/>
              </a:rPr>
              <a:t>地址变换</a:t>
            </a:r>
            <a:r>
              <a:rPr lang="zh-CN" altLang="en-US" b="1" u="none" dirty="0">
                <a:latin typeface="宋体" pitchFamily="2" charset="-122"/>
              </a:rPr>
              <a:t>              </a:t>
            </a:r>
            <a:r>
              <a:rPr lang="zh-CN" altLang="en-US" sz="1800" b="1" u="none" dirty="0">
                <a:latin typeface="宋体" pitchFamily="2" charset="-122"/>
              </a:rPr>
              <a:t>←计算机结构相关技术</a:t>
            </a:r>
            <a:endParaRPr lang="en-US" altLang="zh-CN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4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165" name="Text Box 74"/>
          <p:cNvSpPr txBox="1">
            <a:spLocks noChangeArrowheads="1"/>
          </p:cNvSpPr>
          <p:nvPr/>
        </p:nvSpPr>
        <p:spPr bwMode="auto">
          <a:xfrm>
            <a:off x="179388" y="332656"/>
            <a:ext cx="878522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哈佛结构          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并行存取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重叠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方案：</a:t>
            </a:r>
            <a:r>
              <a:rPr lang="zh-CN" altLang="en-US" b="1" u="none" dirty="0">
                <a:latin typeface="宋体" pitchFamily="2" charset="-122"/>
              </a:rPr>
              <a:t>将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组织成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Cache</a:t>
            </a:r>
          </a:p>
          <a:p>
            <a:pPr>
              <a:lnSpc>
                <a:spcPct val="125000"/>
              </a:lnSpc>
            </a:pPr>
            <a:endParaRPr lang="en-US" altLang="zh-CN" sz="20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应用：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66" name="Text Box 320"/>
          <p:cNvSpPr txBox="1">
            <a:spLocks noChangeArrowheads="1"/>
          </p:cNvSpPr>
          <p:nvPr/>
        </p:nvSpPr>
        <p:spPr bwMode="auto">
          <a:xfrm>
            <a:off x="1547540" y="3861048"/>
            <a:ext cx="56167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指令流水线中，可同时访问指令和数据</a:t>
            </a:r>
          </a:p>
        </p:txBody>
      </p:sp>
      <p:grpSp>
        <p:nvGrpSpPr>
          <p:cNvPr id="167" name="Group 325"/>
          <p:cNvGrpSpPr>
            <a:grpSpLocks/>
          </p:cNvGrpSpPr>
          <p:nvPr/>
        </p:nvGrpSpPr>
        <p:grpSpPr bwMode="auto">
          <a:xfrm>
            <a:off x="1763613" y="4367734"/>
            <a:ext cx="5400675" cy="1943100"/>
            <a:chOff x="975" y="845"/>
            <a:chExt cx="3402" cy="1224"/>
          </a:xfrm>
        </p:grpSpPr>
        <p:sp>
          <p:nvSpPr>
            <p:cNvPr id="168" name="Line 297"/>
            <p:cNvSpPr>
              <a:spLocks noChangeShapeType="1"/>
            </p:cNvSpPr>
            <p:nvPr/>
          </p:nvSpPr>
          <p:spPr bwMode="auto">
            <a:xfrm flipV="1">
              <a:off x="1836" y="1978"/>
              <a:ext cx="2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98"/>
            <p:cNvSpPr>
              <a:spLocks noChangeShapeType="1"/>
            </p:cNvSpPr>
            <p:nvPr/>
          </p:nvSpPr>
          <p:spPr bwMode="auto">
            <a:xfrm flipH="1" flipV="1">
              <a:off x="1836" y="1025"/>
              <a:ext cx="1" cy="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299"/>
            <p:cNvSpPr txBox="1">
              <a:spLocks noChangeArrowheads="1"/>
            </p:cNvSpPr>
            <p:nvPr/>
          </p:nvSpPr>
          <p:spPr bwMode="auto">
            <a:xfrm>
              <a:off x="4150" y="188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拍</a:t>
              </a:r>
            </a:p>
          </p:txBody>
        </p:sp>
        <p:sp>
          <p:nvSpPr>
            <p:cNvPr id="171" name="Text Box 300"/>
            <p:cNvSpPr txBox="1">
              <a:spLocks noChangeArrowheads="1"/>
            </p:cNvSpPr>
            <p:nvPr/>
          </p:nvSpPr>
          <p:spPr bwMode="auto">
            <a:xfrm>
              <a:off x="2199" y="1615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2" name="Text Box 301"/>
            <p:cNvSpPr txBox="1">
              <a:spLocks noChangeArrowheads="1"/>
            </p:cNvSpPr>
            <p:nvPr/>
          </p:nvSpPr>
          <p:spPr bwMode="auto">
            <a:xfrm>
              <a:off x="1746" y="845"/>
              <a:ext cx="18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</a:t>
              </a:r>
            </a:p>
          </p:txBody>
        </p:sp>
        <p:sp>
          <p:nvSpPr>
            <p:cNvPr id="173" name="Text Box 302"/>
            <p:cNvSpPr txBox="1">
              <a:spLocks noChangeArrowheads="1"/>
            </p:cNvSpPr>
            <p:nvPr/>
          </p:nvSpPr>
          <p:spPr bwMode="auto">
            <a:xfrm>
              <a:off x="975" y="1071"/>
              <a:ext cx="816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写结果</a:t>
              </a:r>
              <a:r>
                <a:rPr lang="en-US" altLang="zh-CN" sz="1800" b="1" u="none">
                  <a:latin typeface="宋体" pitchFamily="2" charset="-122"/>
                </a:rPr>
                <a:t>WB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执行</a:t>
              </a:r>
              <a:r>
                <a:rPr lang="en-US" altLang="zh-CN" sz="1800" b="1" u="none">
                  <a:latin typeface="宋体" pitchFamily="2" charset="-122"/>
                </a:rPr>
                <a:t>EX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取操作数</a:t>
              </a:r>
              <a:r>
                <a:rPr lang="en-US" altLang="zh-CN" sz="1800" b="1" u="none">
                  <a:latin typeface="宋体" pitchFamily="2" charset="-122"/>
                </a:rPr>
                <a:t>OF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译码</a:t>
              </a:r>
              <a:r>
                <a:rPr lang="en-US" altLang="zh-CN" sz="1800" b="1" u="none">
                  <a:latin typeface="宋体" pitchFamily="2" charset="-122"/>
                </a:rPr>
                <a:t>ID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取指</a:t>
              </a:r>
              <a:r>
                <a:rPr lang="en-US" altLang="zh-CN" sz="1800" b="1" u="none">
                  <a:latin typeface="宋体" pitchFamily="2" charset="-122"/>
                </a:rPr>
                <a:t>IF</a:t>
              </a:r>
            </a:p>
          </p:txBody>
        </p:sp>
        <p:sp>
          <p:nvSpPr>
            <p:cNvPr id="174" name="Text Box 303"/>
            <p:cNvSpPr txBox="1">
              <a:spLocks noChangeArrowheads="1"/>
            </p:cNvSpPr>
            <p:nvPr/>
          </p:nvSpPr>
          <p:spPr bwMode="auto">
            <a:xfrm>
              <a:off x="1836" y="1796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I1</a:t>
              </a:r>
            </a:p>
          </p:txBody>
        </p:sp>
        <p:sp>
          <p:nvSpPr>
            <p:cNvPr id="175" name="Text Box 304"/>
            <p:cNvSpPr txBox="1">
              <a:spLocks noChangeArrowheads="1"/>
            </p:cNvSpPr>
            <p:nvPr/>
          </p:nvSpPr>
          <p:spPr bwMode="auto">
            <a:xfrm>
              <a:off x="2925" y="1252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6" name="Text Box 305"/>
            <p:cNvSpPr txBox="1">
              <a:spLocks noChangeArrowheads="1"/>
            </p:cNvSpPr>
            <p:nvPr/>
          </p:nvSpPr>
          <p:spPr bwMode="auto">
            <a:xfrm>
              <a:off x="2562" y="1433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7" name="Text Box 306"/>
            <p:cNvSpPr txBox="1">
              <a:spLocks noChangeArrowheads="1"/>
            </p:cNvSpPr>
            <p:nvPr/>
          </p:nvSpPr>
          <p:spPr bwMode="auto">
            <a:xfrm>
              <a:off x="2562" y="1615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78" name="Text Box 307"/>
            <p:cNvSpPr txBox="1">
              <a:spLocks noChangeArrowheads="1"/>
            </p:cNvSpPr>
            <p:nvPr/>
          </p:nvSpPr>
          <p:spPr bwMode="auto">
            <a:xfrm>
              <a:off x="2199" y="1796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79" name="Text Box 308"/>
            <p:cNvSpPr txBox="1">
              <a:spLocks noChangeArrowheads="1"/>
            </p:cNvSpPr>
            <p:nvPr/>
          </p:nvSpPr>
          <p:spPr bwMode="auto">
            <a:xfrm>
              <a:off x="3288" y="1252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80" name="Text Box 309"/>
            <p:cNvSpPr txBox="1">
              <a:spLocks noChangeArrowheads="1"/>
            </p:cNvSpPr>
            <p:nvPr/>
          </p:nvSpPr>
          <p:spPr bwMode="auto">
            <a:xfrm>
              <a:off x="2925" y="1433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81" name="Text Box 310"/>
            <p:cNvSpPr txBox="1">
              <a:spLocks noChangeArrowheads="1"/>
            </p:cNvSpPr>
            <p:nvPr/>
          </p:nvSpPr>
          <p:spPr bwMode="auto">
            <a:xfrm>
              <a:off x="2925" y="1615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2" name="Text Box 311"/>
            <p:cNvSpPr txBox="1">
              <a:spLocks noChangeArrowheads="1"/>
            </p:cNvSpPr>
            <p:nvPr/>
          </p:nvSpPr>
          <p:spPr bwMode="auto">
            <a:xfrm>
              <a:off x="2562" y="1796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3" name="Text Box 312"/>
            <p:cNvSpPr txBox="1">
              <a:spLocks noChangeArrowheads="1"/>
            </p:cNvSpPr>
            <p:nvPr/>
          </p:nvSpPr>
          <p:spPr bwMode="auto">
            <a:xfrm>
              <a:off x="3651" y="1252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4" name="Text Box 313"/>
            <p:cNvSpPr txBox="1">
              <a:spLocks noChangeArrowheads="1"/>
            </p:cNvSpPr>
            <p:nvPr/>
          </p:nvSpPr>
          <p:spPr bwMode="auto">
            <a:xfrm>
              <a:off x="3288" y="1433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I3</a:t>
              </a:r>
            </a:p>
          </p:txBody>
        </p:sp>
        <p:sp>
          <p:nvSpPr>
            <p:cNvPr id="185" name="Text Box 314"/>
            <p:cNvSpPr txBox="1">
              <a:spLocks noChangeArrowheads="1"/>
            </p:cNvSpPr>
            <p:nvPr/>
          </p:nvSpPr>
          <p:spPr bwMode="auto">
            <a:xfrm>
              <a:off x="3288" y="1615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I4</a:t>
              </a:r>
            </a:p>
          </p:txBody>
        </p:sp>
        <p:sp>
          <p:nvSpPr>
            <p:cNvPr id="186" name="Text Box 315"/>
            <p:cNvSpPr txBox="1">
              <a:spLocks noChangeArrowheads="1"/>
            </p:cNvSpPr>
            <p:nvPr/>
          </p:nvSpPr>
          <p:spPr bwMode="auto">
            <a:xfrm>
              <a:off x="2925" y="1796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I4</a:t>
              </a:r>
            </a:p>
          </p:txBody>
        </p:sp>
        <p:sp>
          <p:nvSpPr>
            <p:cNvPr id="187" name="Text Box 316"/>
            <p:cNvSpPr txBox="1">
              <a:spLocks noChangeArrowheads="1"/>
            </p:cNvSpPr>
            <p:nvPr/>
          </p:nvSpPr>
          <p:spPr bwMode="auto">
            <a:xfrm>
              <a:off x="3651" y="1433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I4</a:t>
              </a:r>
            </a:p>
          </p:txBody>
        </p:sp>
        <p:sp>
          <p:nvSpPr>
            <p:cNvPr id="188" name="Text Box 317"/>
            <p:cNvSpPr txBox="1">
              <a:spLocks noChangeArrowheads="1"/>
            </p:cNvSpPr>
            <p:nvPr/>
          </p:nvSpPr>
          <p:spPr bwMode="auto">
            <a:xfrm>
              <a:off x="3651" y="1615"/>
              <a:ext cx="363" cy="18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I5</a:t>
              </a:r>
            </a:p>
          </p:txBody>
        </p:sp>
        <p:sp>
          <p:nvSpPr>
            <p:cNvPr id="189" name="Text Box 318"/>
            <p:cNvSpPr txBox="1">
              <a:spLocks noChangeArrowheads="1"/>
            </p:cNvSpPr>
            <p:nvPr/>
          </p:nvSpPr>
          <p:spPr bwMode="auto">
            <a:xfrm>
              <a:off x="3288" y="1796"/>
              <a:ext cx="363" cy="18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I5</a:t>
              </a:r>
            </a:p>
          </p:txBody>
        </p:sp>
        <p:sp>
          <p:nvSpPr>
            <p:cNvPr id="190" name="Text Box 321"/>
            <p:cNvSpPr txBox="1">
              <a:spLocks noChangeArrowheads="1"/>
            </p:cNvSpPr>
            <p:nvPr/>
          </p:nvSpPr>
          <p:spPr bwMode="auto">
            <a:xfrm>
              <a:off x="3288" y="1071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91" name="Text Box 322"/>
            <p:cNvSpPr txBox="1">
              <a:spLocks noChangeArrowheads="1"/>
            </p:cNvSpPr>
            <p:nvPr/>
          </p:nvSpPr>
          <p:spPr bwMode="auto">
            <a:xfrm>
              <a:off x="3651" y="1071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403648" y="1339800"/>
            <a:ext cx="5614988" cy="1081088"/>
            <a:chOff x="1403648" y="1340768"/>
            <a:chExt cx="5614988" cy="1081088"/>
          </a:xfrm>
        </p:grpSpPr>
        <p:sp>
          <p:nvSpPr>
            <p:cNvPr id="216" name="Text Box 108"/>
            <p:cNvSpPr txBox="1">
              <a:spLocks noChangeArrowheads="1"/>
            </p:cNvSpPr>
            <p:nvPr/>
          </p:nvSpPr>
          <p:spPr bwMode="auto">
            <a:xfrm>
              <a:off x="2846983" y="1484709"/>
              <a:ext cx="1187450" cy="7921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01" name="Text Box 81"/>
            <p:cNvSpPr txBox="1">
              <a:spLocks noChangeArrowheads="1"/>
            </p:cNvSpPr>
            <p:nvPr/>
          </p:nvSpPr>
          <p:spPr bwMode="auto">
            <a:xfrm rot="10800000" flipV="1">
              <a:off x="1403648" y="1631281"/>
              <a:ext cx="1079500" cy="50323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202" name="Line 83"/>
            <p:cNvSpPr>
              <a:spLocks noChangeShapeType="1"/>
            </p:cNvSpPr>
            <p:nvPr/>
          </p:nvSpPr>
          <p:spPr bwMode="auto">
            <a:xfrm flipH="1" flipV="1">
              <a:off x="2483148" y="2063081"/>
              <a:ext cx="431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Text Box 89"/>
            <p:cNvSpPr txBox="1">
              <a:spLocks noChangeArrowheads="1"/>
            </p:cNvSpPr>
            <p:nvPr/>
          </p:nvSpPr>
          <p:spPr bwMode="auto">
            <a:xfrm>
              <a:off x="2914948" y="1558256"/>
              <a:ext cx="107950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I-Cache</a:t>
              </a:r>
            </a:p>
          </p:txBody>
        </p:sp>
        <p:sp>
          <p:nvSpPr>
            <p:cNvPr id="204" name="Text Box 106"/>
            <p:cNvSpPr txBox="1">
              <a:spLocks noChangeArrowheads="1"/>
            </p:cNvSpPr>
            <p:nvPr/>
          </p:nvSpPr>
          <p:spPr bwMode="auto">
            <a:xfrm>
              <a:off x="2914948" y="1918618"/>
              <a:ext cx="107950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D-Cache</a:t>
              </a:r>
            </a:p>
          </p:txBody>
        </p:sp>
        <p:sp>
          <p:nvSpPr>
            <p:cNvPr id="205" name="Line 107"/>
            <p:cNvSpPr>
              <a:spLocks noChangeShapeType="1"/>
            </p:cNvSpPr>
            <p:nvPr/>
          </p:nvSpPr>
          <p:spPr bwMode="auto">
            <a:xfrm flipH="1" flipV="1">
              <a:off x="2483148" y="1702718"/>
              <a:ext cx="431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108"/>
            <p:cNvSpPr txBox="1">
              <a:spLocks noChangeArrowheads="1"/>
            </p:cNvSpPr>
            <p:nvPr/>
          </p:nvSpPr>
          <p:spPr bwMode="auto">
            <a:xfrm>
              <a:off x="4427836" y="1485231"/>
              <a:ext cx="1079500" cy="79216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L2 Cache</a:t>
              </a:r>
            </a:p>
          </p:txBody>
        </p:sp>
        <p:sp>
          <p:nvSpPr>
            <p:cNvPr id="207" name="Text Box 109"/>
            <p:cNvSpPr txBox="1">
              <a:spLocks noChangeArrowheads="1"/>
            </p:cNvSpPr>
            <p:nvPr/>
          </p:nvSpPr>
          <p:spPr bwMode="auto">
            <a:xfrm>
              <a:off x="5939136" y="1340768"/>
              <a:ext cx="1079500" cy="10810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08" name="Line 110"/>
            <p:cNvSpPr>
              <a:spLocks noChangeShapeType="1"/>
            </p:cNvSpPr>
            <p:nvPr/>
          </p:nvSpPr>
          <p:spPr bwMode="auto">
            <a:xfrm flipH="1">
              <a:off x="3996036" y="1847181"/>
              <a:ext cx="431800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111"/>
            <p:cNvSpPr>
              <a:spLocks noChangeShapeType="1"/>
            </p:cNvSpPr>
            <p:nvPr/>
          </p:nvSpPr>
          <p:spPr bwMode="auto">
            <a:xfrm flipH="1" flipV="1">
              <a:off x="3996036" y="1702718"/>
              <a:ext cx="431800" cy="144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112"/>
            <p:cNvSpPr>
              <a:spLocks noChangeShapeType="1"/>
            </p:cNvSpPr>
            <p:nvPr/>
          </p:nvSpPr>
          <p:spPr bwMode="auto">
            <a:xfrm flipH="1" flipV="1">
              <a:off x="5507336" y="184718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" name="Text Box 320"/>
          <p:cNvSpPr txBox="1">
            <a:spLocks noChangeArrowheads="1"/>
          </p:cNvSpPr>
          <p:nvPr/>
        </p:nvSpPr>
        <p:spPr bwMode="auto">
          <a:xfrm>
            <a:off x="179263" y="2417946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spc="-100" dirty="0">
                <a:latin typeface="宋体" pitchFamily="2" charset="-122"/>
              </a:rPr>
              <a:t>分离</a:t>
            </a:r>
            <a:r>
              <a:rPr lang="en-US" altLang="zh-CN" b="1" u="none" spc="-100" dirty="0">
                <a:latin typeface="宋体" pitchFamily="2" charset="-122"/>
              </a:rPr>
              <a:t>Cache</a:t>
            </a:r>
            <a:r>
              <a:rPr lang="zh-CN" altLang="en-US" b="1" u="none" spc="-100" dirty="0">
                <a:latin typeface="宋体" pitchFamily="2" charset="-122"/>
              </a:rPr>
              <a:t>、联合</a:t>
            </a:r>
            <a:r>
              <a:rPr lang="en-US" altLang="zh-CN" b="1" u="none" spc="-100" dirty="0">
                <a:latin typeface="宋体" pitchFamily="2" charset="-122"/>
              </a:rPr>
              <a:t>Cache</a:t>
            </a:r>
            <a:r>
              <a:rPr lang="zh-CN" altLang="en-US" b="1" u="none" spc="-100" dirty="0">
                <a:latin typeface="宋体" pitchFamily="2" charset="-122"/>
              </a:rPr>
              <a:t>，哈佛结构、冯</a:t>
            </a:r>
            <a:r>
              <a:rPr lang="en-US" altLang="zh-CN" b="1" u="none" spc="-100" dirty="0">
                <a:latin typeface="+mn-lt"/>
              </a:rPr>
              <a:t>·</a:t>
            </a:r>
            <a:r>
              <a:rPr lang="zh-CN" altLang="en-US" b="1" u="none" spc="-100" dirty="0">
                <a:latin typeface="宋体" pitchFamily="2" charset="-122"/>
              </a:rPr>
              <a:t>诺依曼结构</a:t>
            </a:r>
            <a:endParaRPr lang="zh-CN" altLang="en-US" sz="2200" b="1" u="none" spc="-100" dirty="0">
              <a:latin typeface="宋体" pitchFamily="2" charset="-122"/>
            </a:endParaRPr>
          </a:p>
        </p:txBody>
      </p:sp>
      <p:sp>
        <p:nvSpPr>
          <p:cNvPr id="215" name="Text Box 99"/>
          <p:cNvSpPr txBox="1">
            <a:spLocks noChangeArrowheads="1"/>
          </p:cNvSpPr>
          <p:nvPr/>
        </p:nvSpPr>
        <p:spPr bwMode="auto">
          <a:xfrm>
            <a:off x="2123604" y="2917393"/>
            <a:ext cx="66968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指令及数据各访问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次时，</a:t>
            </a:r>
            <a:endParaRPr lang="en-US" altLang="zh-CN" b="1" u="none" dirty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en-US" altLang="zh-CN" b="1" i="1" u="none" spc="-100" dirty="0">
                <a:latin typeface="+mn-lt"/>
              </a:rPr>
              <a:t>T</a:t>
            </a:r>
            <a:r>
              <a:rPr lang="zh-CN" altLang="en-US" b="1" u="none" spc="-100" baseline="-18000" dirty="0">
                <a:latin typeface="宋体" pitchFamily="2" charset="-122"/>
              </a:rPr>
              <a:t>联合</a:t>
            </a:r>
            <a:r>
              <a:rPr lang="en-US" altLang="zh-CN" b="1" u="none" spc="-100" baseline="-18000" dirty="0">
                <a:latin typeface="宋体" pitchFamily="2" charset="-122"/>
              </a:rPr>
              <a:t>Cache</a:t>
            </a:r>
            <a:r>
              <a:rPr lang="zh-CN" altLang="en-US" b="1" u="none" spc="-100" dirty="0">
                <a:latin typeface="宋体" pitchFamily="2" charset="-122"/>
              </a:rPr>
              <a:t>＝</a:t>
            </a:r>
            <a:r>
              <a:rPr lang="en-US" altLang="zh-CN" b="1" i="1" u="none" spc="-100" dirty="0">
                <a:latin typeface="+mn-lt"/>
              </a:rPr>
              <a:t>T</a:t>
            </a:r>
            <a:r>
              <a:rPr lang="zh-CN" altLang="en-US" b="1" u="none" spc="-100" baseline="-20000" dirty="0">
                <a:latin typeface="宋体" pitchFamily="2" charset="-122"/>
              </a:rPr>
              <a:t>指令</a:t>
            </a:r>
            <a:r>
              <a:rPr lang="zh-CN" altLang="en-US" b="1" u="none" spc="-100" dirty="0">
                <a:latin typeface="宋体" pitchFamily="2" charset="-122"/>
              </a:rPr>
              <a:t>＋</a:t>
            </a:r>
            <a:r>
              <a:rPr lang="en-US" altLang="zh-CN" b="1" i="1" u="none" spc="-100" dirty="0">
                <a:latin typeface="+mn-lt"/>
              </a:rPr>
              <a:t>T</a:t>
            </a:r>
            <a:r>
              <a:rPr lang="zh-CN" altLang="en-US" b="1" u="none" spc="-100" baseline="-20000" dirty="0">
                <a:latin typeface="宋体" pitchFamily="2" charset="-122"/>
              </a:rPr>
              <a:t>数据</a:t>
            </a:r>
            <a:r>
              <a:rPr lang="zh-CN" altLang="en-US" b="1" u="none" spc="-100" dirty="0">
                <a:latin typeface="宋体" pitchFamily="2" charset="-122"/>
              </a:rPr>
              <a:t>，</a:t>
            </a:r>
            <a:r>
              <a:rPr lang="en-US" altLang="zh-CN" b="1" i="1" u="none" spc="-100" dirty="0">
                <a:latin typeface="+mn-lt"/>
              </a:rPr>
              <a:t>T</a:t>
            </a:r>
            <a:r>
              <a:rPr lang="zh-CN" altLang="en-US" b="1" u="none" spc="-100" baseline="-18000" dirty="0">
                <a:latin typeface="宋体" pitchFamily="2" charset="-122"/>
              </a:rPr>
              <a:t>分离</a:t>
            </a:r>
            <a:r>
              <a:rPr lang="en-US" altLang="zh-CN" b="1" u="none" spc="-100" baseline="-18000" dirty="0">
                <a:latin typeface="宋体" pitchFamily="2" charset="-122"/>
              </a:rPr>
              <a:t>Cache</a:t>
            </a:r>
            <a:r>
              <a:rPr lang="zh-CN" altLang="en-US" b="1" u="none" spc="-100" dirty="0">
                <a:latin typeface="宋体" pitchFamily="2" charset="-122"/>
              </a:rPr>
              <a:t>＝</a:t>
            </a:r>
            <a:r>
              <a:rPr lang="en-US" altLang="zh-CN" b="1" u="none" spc="-100" dirty="0">
                <a:latin typeface="宋体" pitchFamily="2" charset="-122"/>
              </a:rPr>
              <a:t>(</a:t>
            </a:r>
            <a:r>
              <a:rPr lang="en-US" altLang="zh-CN" b="1" i="1" u="none" spc="-100" dirty="0">
                <a:latin typeface="+mn-lt"/>
              </a:rPr>
              <a:t>T</a:t>
            </a:r>
            <a:r>
              <a:rPr lang="zh-CN" altLang="en-US" b="1" u="none" spc="-100" baseline="-20000" dirty="0">
                <a:latin typeface="宋体" pitchFamily="2" charset="-122"/>
              </a:rPr>
              <a:t>指令</a:t>
            </a:r>
            <a:r>
              <a:rPr lang="zh-CN" altLang="en-US" b="1" u="none" spc="-100" dirty="0">
                <a:latin typeface="宋体" pitchFamily="2" charset="-122"/>
              </a:rPr>
              <a:t>＋</a:t>
            </a:r>
            <a:r>
              <a:rPr lang="en-US" altLang="zh-CN" b="1" i="1" u="none" spc="-100" dirty="0">
                <a:latin typeface="+mn-lt"/>
              </a:rPr>
              <a:t>T</a:t>
            </a:r>
            <a:r>
              <a:rPr lang="zh-CN" altLang="en-US" b="1" u="none" spc="-100" baseline="-20000" dirty="0">
                <a:latin typeface="宋体" pitchFamily="2" charset="-122"/>
              </a:rPr>
              <a:t>数据</a:t>
            </a:r>
            <a:r>
              <a:rPr lang="en-US" altLang="zh-CN" b="1" u="none" spc="-100" dirty="0">
                <a:latin typeface="宋体" pitchFamily="2" charset="-122"/>
              </a:rPr>
              <a:t>)/2</a:t>
            </a:r>
          </a:p>
        </p:txBody>
      </p:sp>
      <p:grpSp>
        <p:nvGrpSpPr>
          <p:cNvPr id="192" name="Group 333"/>
          <p:cNvGrpSpPr>
            <a:grpSpLocks/>
          </p:cNvGrpSpPr>
          <p:nvPr/>
        </p:nvGrpSpPr>
        <p:grpSpPr bwMode="auto">
          <a:xfrm>
            <a:off x="3995638" y="4365104"/>
            <a:ext cx="1944687" cy="1801813"/>
            <a:chOff x="2381" y="935"/>
            <a:chExt cx="1225" cy="1135"/>
          </a:xfrm>
        </p:grpSpPr>
        <p:sp>
          <p:nvSpPr>
            <p:cNvPr id="193" name="Text Box 192"/>
            <p:cNvSpPr txBox="1">
              <a:spLocks noChangeArrowheads="1"/>
            </p:cNvSpPr>
            <p:nvPr/>
          </p:nvSpPr>
          <p:spPr bwMode="auto">
            <a:xfrm>
              <a:off x="2381" y="935"/>
              <a:ext cx="635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同时访问</a:t>
              </a:r>
            </a:p>
          </p:txBody>
        </p:sp>
        <p:sp>
          <p:nvSpPr>
            <p:cNvPr id="194" name="Oval 288"/>
            <p:cNvSpPr>
              <a:spLocks noChangeArrowheads="1"/>
            </p:cNvSpPr>
            <p:nvPr/>
          </p:nvSpPr>
          <p:spPr bwMode="auto">
            <a:xfrm>
              <a:off x="3334" y="1888"/>
              <a:ext cx="272" cy="182"/>
            </a:xfrm>
            <a:prstGeom prst="ellipse">
              <a:avLst/>
            </a:prstGeom>
            <a:noFill/>
            <a:ln w="15875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Oval 289"/>
            <p:cNvSpPr>
              <a:spLocks noChangeArrowheads="1"/>
            </p:cNvSpPr>
            <p:nvPr/>
          </p:nvSpPr>
          <p:spPr bwMode="auto">
            <a:xfrm>
              <a:off x="3334" y="1162"/>
              <a:ext cx="272" cy="182"/>
            </a:xfrm>
            <a:prstGeom prst="ellipse">
              <a:avLst/>
            </a:prstGeom>
            <a:noFill/>
            <a:ln w="15875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Oval 290"/>
            <p:cNvSpPr>
              <a:spLocks noChangeArrowheads="1"/>
            </p:cNvSpPr>
            <p:nvPr/>
          </p:nvSpPr>
          <p:spPr bwMode="auto">
            <a:xfrm>
              <a:off x="3334" y="1526"/>
              <a:ext cx="272" cy="182"/>
            </a:xfrm>
            <a:prstGeom prst="ellipse">
              <a:avLst/>
            </a:prstGeom>
            <a:noFill/>
            <a:ln w="15875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91"/>
            <p:cNvSpPr>
              <a:spLocks noChangeShapeType="1"/>
            </p:cNvSpPr>
            <p:nvPr/>
          </p:nvSpPr>
          <p:spPr bwMode="auto">
            <a:xfrm>
              <a:off x="2744" y="1117"/>
              <a:ext cx="634" cy="81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92"/>
            <p:cNvSpPr>
              <a:spLocks noChangeShapeType="1"/>
            </p:cNvSpPr>
            <p:nvPr/>
          </p:nvSpPr>
          <p:spPr bwMode="auto">
            <a:xfrm>
              <a:off x="2744" y="1117"/>
              <a:ext cx="590" cy="45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93"/>
            <p:cNvSpPr>
              <a:spLocks noChangeShapeType="1"/>
            </p:cNvSpPr>
            <p:nvPr/>
          </p:nvSpPr>
          <p:spPr bwMode="auto">
            <a:xfrm>
              <a:off x="2744" y="1117"/>
              <a:ext cx="590" cy="9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4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214" grpId="0"/>
      <p:bldP spid="2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79388" y="374284"/>
            <a:ext cx="8785225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Pentium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组织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参数：</a:t>
            </a:r>
            <a:r>
              <a:rPr lang="zh-CN" altLang="en-US" b="1" u="none" dirty="0">
                <a:latin typeface="宋体" pitchFamily="2" charset="-122"/>
              </a:rPr>
              <a:t>机器字长为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</a:rPr>
              <a:t>位，主存按字节编址、容量≤</a:t>
            </a:r>
            <a:r>
              <a:rPr lang="en-US" altLang="zh-CN" b="1" u="none" dirty="0">
                <a:latin typeface="宋体" pitchFamily="2" charset="-122"/>
              </a:rPr>
              <a:t>4GB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结构：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容量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块大小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映射规则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写策略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69DB-60B0-4DFD-B351-9C45C9C06CF1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2267744" y="1333217"/>
            <a:ext cx="6696870" cy="134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贯穿式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的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级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结构，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←</a:t>
            </a:r>
            <a:r>
              <a:rPr lang="en-US" altLang="zh-CN" sz="1800" b="1" u="none" dirty="0">
                <a:latin typeface="宋体" pitchFamily="2" charset="-122"/>
              </a:rPr>
              <a:t>L1$</a:t>
            </a:r>
            <a:r>
              <a:rPr lang="zh-CN" altLang="en-US" sz="1800" b="1" u="none" dirty="0">
                <a:latin typeface="宋体" pitchFamily="2" charset="-122"/>
              </a:rPr>
              <a:t>与</a:t>
            </a:r>
            <a:r>
              <a:rPr lang="en-US" altLang="zh-CN" sz="1800" b="1" u="none" dirty="0">
                <a:latin typeface="宋体" pitchFamily="2" charset="-122"/>
              </a:rPr>
              <a:t>L2$</a:t>
            </a:r>
            <a:r>
              <a:rPr lang="zh-CN" altLang="en-US" sz="1800" b="1" u="none" dirty="0">
                <a:latin typeface="宋体" pitchFamily="2" charset="-122"/>
              </a:rPr>
              <a:t>为级联结构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latin typeface="宋体" pitchFamily="2" charset="-122"/>
              </a:rPr>
              <a:t>L1$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哈佛结构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L2$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冯</a:t>
            </a:r>
            <a:r>
              <a:rPr lang="en-US" altLang="zh-CN" b="1" u="none" spc="-100" dirty="0">
                <a:solidFill>
                  <a:srgbClr val="990099"/>
                </a:solidFill>
              </a:rPr>
              <a:t>·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诺依曼结构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5" name="Text Box 37"/>
          <p:cNvSpPr txBox="1">
            <a:spLocks noChangeArrowheads="1"/>
          </p:cNvSpPr>
          <p:nvPr/>
        </p:nvSpPr>
        <p:spPr bwMode="auto">
          <a:xfrm>
            <a:off x="1835696" y="3014950"/>
            <a:ext cx="32403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L1$</a:t>
            </a:r>
            <a:r>
              <a:rPr lang="zh-CN" altLang="en-US" b="1" u="none" dirty="0">
                <a:latin typeface="宋体" pitchFamily="2" charset="-122"/>
              </a:rPr>
              <a:t>各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L2$</a:t>
            </a:r>
            <a:r>
              <a:rPr lang="zh-CN" altLang="en-US" b="1" u="none" dirty="0">
                <a:latin typeface="宋体" pitchFamily="2" charset="-122"/>
              </a:rPr>
              <a:t>可选择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均为</a:t>
            </a:r>
            <a:r>
              <a:rPr lang="en-US" altLang="zh-CN" b="1" u="none" dirty="0">
                <a:latin typeface="宋体" pitchFamily="2" charset="-122"/>
              </a:rPr>
              <a:t>32B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均为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路组相联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均为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L1-I$</a:t>
            </a:r>
            <a:r>
              <a:rPr lang="zh-CN" altLang="en-US" b="1" u="none" dirty="0">
                <a:latin typeface="宋体" pitchFamily="2" charset="-122"/>
              </a:rPr>
              <a:t>无须写，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L1-D$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L2$</a:t>
            </a:r>
            <a:r>
              <a:rPr lang="zh-CN" altLang="en-US" b="1" u="none" dirty="0">
                <a:latin typeface="宋体" pitchFamily="2" charset="-122"/>
              </a:rPr>
              <a:t>写回法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48906" y="2924944"/>
            <a:ext cx="3311526" cy="3240360"/>
            <a:chOff x="539750" y="2420888"/>
            <a:chExt cx="3311526" cy="3240360"/>
          </a:xfrm>
        </p:grpSpPr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 rot="10800000" flipV="1">
              <a:off x="683569" y="4222578"/>
              <a:ext cx="2951164" cy="430558"/>
            </a:xfrm>
            <a:prstGeom prst="rect">
              <a:avLst/>
            </a:prstGeom>
            <a:solidFill>
              <a:srgbClr val="FFCCFF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539750" y="5661248"/>
              <a:ext cx="331152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1114425" y="4292427"/>
              <a:ext cx="208915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总线接口单元</a:t>
              </a:r>
              <a:r>
                <a:rPr lang="en-US" altLang="zh-CN" sz="1800" b="1" u="none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 flipV="1">
              <a:off x="1330325" y="3934669"/>
              <a:ext cx="0" cy="287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2916238" y="3934669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 rot="10800000" flipV="1">
              <a:off x="684212" y="2420888"/>
              <a:ext cx="2951164" cy="648594"/>
            </a:xfrm>
            <a:prstGeom prst="rect">
              <a:avLst/>
            </a:prstGeom>
            <a:solidFill>
              <a:srgbClr val="FFCCFF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核心</a:t>
              </a: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H="1" flipV="1">
              <a:off x="1330325" y="3069482"/>
              <a:ext cx="1588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 flipV="1">
              <a:off x="2555875" y="3069482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3132138" y="3069482"/>
              <a:ext cx="1588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827088" y="4940523"/>
              <a:ext cx="2736850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L2 Cache (256KB/512KB)</a:t>
              </a: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 flipV="1">
              <a:off x="2193925" y="5300885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2770188" y="5372323"/>
              <a:ext cx="10810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系统总线</a:t>
              </a:r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754063" y="3429844"/>
              <a:ext cx="12969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L1 I-Cache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(8KB)</a:t>
              </a:r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 flipV="1">
              <a:off x="1258888" y="4006107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1403350" y="3933082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64b</a:t>
              </a:r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V="1">
              <a:off x="2843213" y="4006107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2987675" y="3933082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64b</a:t>
              </a: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 flipV="1">
              <a:off x="2484438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2627313" y="3140919"/>
              <a:ext cx="36036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32b</a:t>
              </a:r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V="1">
              <a:off x="3060700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3203575" y="3140919"/>
              <a:ext cx="361951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32b</a:t>
              </a:r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 flipV="1">
              <a:off x="1258888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1403350" y="3140919"/>
              <a:ext cx="50435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256b</a:t>
              </a:r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2268538" y="3429844"/>
              <a:ext cx="12969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L1 D-Cache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(8KB)</a:t>
              </a:r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 flipV="1">
              <a:off x="2122488" y="5429473"/>
              <a:ext cx="144463" cy="1444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2252663" y="5313585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32b</a:t>
              </a: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755650" y="2709119"/>
              <a:ext cx="129540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指令缓冲器</a:t>
              </a:r>
            </a:p>
          </p:txBody>
        </p: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2197100" y="2709119"/>
              <a:ext cx="136683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REGs</a:t>
              </a:r>
              <a:r>
                <a:rPr lang="zh-CN" altLang="en-US" sz="1800" b="1" u="none">
                  <a:latin typeface="宋体" pitchFamily="2" charset="-122"/>
                </a:rPr>
                <a:t>、</a:t>
              </a:r>
              <a:r>
                <a:rPr lang="en-US" altLang="zh-CN" sz="1800" b="1" u="none">
                  <a:latin typeface="宋体" pitchFamily="2" charset="-122"/>
                </a:rPr>
                <a:t>ALU</a:t>
              </a:r>
              <a:r>
                <a:rPr lang="zh-CN" altLang="en-US" sz="1800" b="1" u="none">
                  <a:latin typeface="宋体" pitchFamily="2" charset="-122"/>
                </a:rPr>
                <a:t>等</a:t>
              </a:r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684210" y="2420888"/>
              <a:ext cx="2951165" cy="2232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684210" y="3069482"/>
              <a:ext cx="2951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684731" y="4221088"/>
              <a:ext cx="2951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Line 17"/>
            <p:cNvSpPr>
              <a:spLocks noChangeShapeType="1"/>
            </p:cNvSpPr>
            <p:nvPr/>
          </p:nvSpPr>
          <p:spPr bwMode="auto">
            <a:xfrm flipH="1" flipV="1">
              <a:off x="2195736" y="4654400"/>
              <a:ext cx="1364" cy="2867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059832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BB4F-7364-4134-AE49-BD2C60FACD78}" type="slidenum">
              <a:rPr lang="en-US" altLang="zh-CN"/>
              <a:pPr/>
              <a:t>86</a:t>
            </a:fld>
            <a:endParaRPr lang="en-US" altLang="zh-CN" dirty="0"/>
          </a:p>
        </p:txBody>
      </p:sp>
      <p:sp>
        <p:nvSpPr>
          <p:cNvPr id="159204" name="AutoShape 48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493"/>
          <p:cNvSpPr txBox="1">
            <a:spLocks noChangeArrowheads="1"/>
          </p:cNvSpPr>
          <p:nvPr/>
        </p:nvSpPr>
        <p:spPr bwMode="auto">
          <a:xfrm>
            <a:off x="179388" y="329978"/>
            <a:ext cx="8137027" cy="397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组织：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以</a:t>
            </a:r>
            <a:r>
              <a:rPr lang="en-US" altLang="zh-CN" b="1" u="none" dirty="0">
                <a:latin typeface="宋体" pitchFamily="2" charset="-122"/>
              </a:rPr>
              <a:t>L1-D$</a:t>
            </a:r>
            <a:r>
              <a:rPr lang="zh-CN" altLang="en-US" b="1" u="none" dirty="0">
                <a:latin typeface="宋体" pitchFamily="2" charset="-122"/>
              </a:rPr>
              <a:t>为例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内部结构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地址映射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写 策 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90" name="Group 514"/>
          <p:cNvGrpSpPr>
            <a:grpSpLocks/>
          </p:cNvGrpSpPr>
          <p:nvPr/>
        </p:nvGrpSpPr>
        <p:grpSpPr bwMode="auto">
          <a:xfrm>
            <a:off x="4499992" y="1268760"/>
            <a:ext cx="792162" cy="1296988"/>
            <a:chOff x="2835" y="2296"/>
            <a:chExt cx="499" cy="817"/>
          </a:xfrm>
        </p:grpSpPr>
        <p:sp>
          <p:nvSpPr>
            <p:cNvPr id="91" name="Text Box 515"/>
            <p:cNvSpPr txBox="1">
              <a:spLocks noChangeArrowheads="1"/>
            </p:cNvSpPr>
            <p:nvPr/>
          </p:nvSpPr>
          <p:spPr bwMode="auto">
            <a:xfrm>
              <a:off x="2835" y="2296"/>
              <a:ext cx="49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LRU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92" name="Text Box 516"/>
            <p:cNvSpPr txBox="1">
              <a:spLocks noChangeArrowheads="1"/>
            </p:cNvSpPr>
            <p:nvPr/>
          </p:nvSpPr>
          <p:spPr bwMode="auto">
            <a:xfrm>
              <a:off x="2971" y="2523"/>
              <a:ext cx="227" cy="5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93" name="Line 517"/>
            <p:cNvSpPr>
              <a:spLocks noChangeShapeType="1"/>
            </p:cNvSpPr>
            <p:nvPr/>
          </p:nvSpPr>
          <p:spPr bwMode="auto">
            <a:xfrm flipH="1">
              <a:off x="2971" y="2659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518"/>
            <p:cNvSpPr>
              <a:spLocks noChangeShapeType="1"/>
            </p:cNvSpPr>
            <p:nvPr/>
          </p:nvSpPr>
          <p:spPr bwMode="auto">
            <a:xfrm flipH="1">
              <a:off x="2971" y="2796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19"/>
            <p:cNvSpPr>
              <a:spLocks noChangeShapeType="1"/>
            </p:cNvSpPr>
            <p:nvPr/>
          </p:nvSpPr>
          <p:spPr bwMode="auto">
            <a:xfrm flipH="1">
              <a:off x="2971" y="2977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520"/>
            <p:cNvSpPr txBox="1">
              <a:spLocks noChangeArrowheads="1"/>
            </p:cNvSpPr>
            <p:nvPr/>
          </p:nvSpPr>
          <p:spPr bwMode="auto">
            <a:xfrm>
              <a:off x="3016" y="2796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/>
                <a:t>…</a:t>
              </a:r>
            </a:p>
          </p:txBody>
        </p:sp>
      </p:grpSp>
      <p:sp>
        <p:nvSpPr>
          <p:cNvPr id="141" name="Text Box 494"/>
          <p:cNvSpPr txBox="1">
            <a:spLocks noChangeArrowheads="1"/>
          </p:cNvSpPr>
          <p:nvPr/>
        </p:nvSpPr>
        <p:spPr bwMode="auto">
          <a:xfrm>
            <a:off x="2555776" y="825242"/>
            <a:ext cx="648072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每行设置有效位</a:t>
            </a:r>
            <a:r>
              <a:rPr lang="en-US" altLang="zh-CN" sz="2200" b="1" u="none" dirty="0">
                <a:latin typeface="宋体" pitchFamily="2" charset="-122"/>
              </a:rPr>
              <a:t>V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状态域高位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、标记</a:t>
            </a:r>
            <a:r>
              <a:rPr lang="en-US" altLang="zh-CN" sz="2200" b="1" u="none" dirty="0">
                <a:latin typeface="宋体" pitchFamily="2" charset="-122"/>
              </a:rPr>
              <a:t>Tag</a:t>
            </a:r>
            <a:r>
              <a:rPr lang="zh-CN" altLang="en-US" sz="2200" b="1" u="none" dirty="0">
                <a:latin typeface="宋体" pitchFamily="2" charset="-122"/>
              </a:rPr>
              <a:t>等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组数＝</a:t>
            </a:r>
            <a:r>
              <a:rPr lang="zh-CN" altLang="en-US" sz="2200" b="1" u="none" spc="100" dirty="0">
                <a:latin typeface="宋体" pitchFamily="2" charset="-122"/>
              </a:rPr>
              <a:t> </a:t>
            </a:r>
            <a:r>
              <a:rPr lang="zh-CN" altLang="en-US" sz="2200" b="1" u="none" dirty="0">
                <a:latin typeface="宋体" pitchFamily="2" charset="-122"/>
              </a:rPr>
              <a:t>          </a:t>
            </a:r>
            <a:r>
              <a:rPr lang="en-US" altLang="zh-CN" sz="2200" b="1" u="none" dirty="0">
                <a:latin typeface="宋体" pitchFamily="2" charset="-122"/>
              </a:rPr>
              <a:t>     </a:t>
            </a:r>
            <a:r>
              <a:rPr lang="zh-CN" altLang="en-US" sz="2200" b="1" u="none" dirty="0">
                <a:latin typeface="宋体" pitchFamily="2" charset="-122"/>
              </a:rPr>
              <a:t>，标志＝           </a:t>
            </a:r>
            <a:r>
              <a:rPr lang="zh-CN" altLang="en-US" sz="2200" b="1" u="none" spc="600" dirty="0">
                <a:latin typeface="宋体" pitchFamily="2" charset="-122"/>
              </a:rPr>
              <a:t> </a:t>
            </a:r>
            <a:r>
              <a:rPr lang="zh-CN" altLang="en-US" sz="2200" b="1" u="none" dirty="0">
                <a:latin typeface="宋体" pitchFamily="2" charset="-122"/>
              </a:rPr>
              <a:t>位</a:t>
            </a:r>
          </a:p>
        </p:txBody>
      </p:sp>
      <p:sp>
        <p:nvSpPr>
          <p:cNvPr id="144" name="Text Box 522"/>
          <p:cNvSpPr txBox="1">
            <a:spLocks noChangeArrowheads="1"/>
          </p:cNvSpPr>
          <p:nvPr/>
        </p:nvSpPr>
        <p:spPr bwMode="auto">
          <a:xfrm>
            <a:off x="899468" y="4293096"/>
            <a:ext cx="8065146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zh-CN" altLang="en-US" sz="2000" b="1" u="none" dirty="0">
                <a:latin typeface="宋体" pitchFamily="2" charset="-122"/>
              </a:rPr>
              <a:t>若</a:t>
            </a:r>
            <a:r>
              <a:rPr lang="en-US" altLang="zh-CN" sz="2000" b="1" u="none" dirty="0">
                <a:latin typeface="宋体" pitchFamily="2" charset="-122"/>
              </a:rPr>
              <a:t>Cache</a:t>
            </a:r>
            <a:r>
              <a:rPr lang="zh-CN" altLang="en-US" sz="2000" b="1" u="none" dirty="0">
                <a:latin typeface="宋体" pitchFamily="2" charset="-122"/>
              </a:rPr>
              <a:t>状态如上图，处理地址为</a:t>
            </a:r>
            <a:r>
              <a:rPr lang="en-US" altLang="zh-CN" sz="2000" b="1" u="none" dirty="0">
                <a:latin typeface="宋体" pitchFamily="2" charset="-122"/>
              </a:rPr>
              <a:t>44444FE3H</a:t>
            </a:r>
            <a:r>
              <a:rPr lang="zh-CN" altLang="en-US" sz="2000" b="1" u="none" dirty="0">
                <a:latin typeface="宋体" pitchFamily="2" charset="-122"/>
              </a:rPr>
              <a:t>的读请求过程？</a:t>
            </a:r>
          </a:p>
        </p:txBody>
      </p:sp>
      <p:sp>
        <p:nvSpPr>
          <p:cNvPr id="64" name="Text Box 522"/>
          <p:cNvSpPr txBox="1">
            <a:spLocks noChangeArrowheads="1"/>
          </p:cNvSpPr>
          <p:nvPr/>
        </p:nvSpPr>
        <p:spPr bwMode="auto">
          <a:xfrm>
            <a:off x="899592" y="4797152"/>
            <a:ext cx="8065022" cy="105259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marL="990600" indent="-990600">
              <a:lnSpc>
                <a:spcPct val="114000"/>
              </a:lnSpc>
            </a:pP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en-US" altLang="zh-CN" sz="2000" b="1" u="none" dirty="0">
                <a:latin typeface="宋体" pitchFamily="2" charset="-122"/>
              </a:rPr>
              <a:t>P</a:t>
            </a:r>
            <a:r>
              <a:rPr lang="en-US" altLang="zh-CN" sz="2000" u="none" dirty="0">
                <a:latin typeface="+mn-lt"/>
              </a:rPr>
              <a:t>II</a:t>
            </a:r>
            <a:r>
              <a:rPr lang="zh-CN" altLang="en-US" sz="2000" b="1" u="none" dirty="0">
                <a:latin typeface="+mn-lt"/>
              </a:rPr>
              <a:t>的</a:t>
            </a:r>
            <a:r>
              <a:rPr lang="en-US" altLang="zh-CN" sz="2000" b="1" u="none" dirty="0">
                <a:latin typeface="宋体" pitchFamily="2" charset="-122"/>
              </a:rPr>
              <a:t>L1-D$</a:t>
            </a:r>
            <a:r>
              <a:rPr lang="zh-CN" altLang="en-US" sz="2000" b="1" u="none" dirty="0">
                <a:latin typeface="宋体" pitchFamily="2" charset="-122"/>
              </a:rPr>
              <a:t>为</a:t>
            </a:r>
            <a:r>
              <a:rPr lang="en-US" altLang="zh-CN" sz="2000" b="1" u="none" dirty="0">
                <a:latin typeface="宋体" pitchFamily="2" charset="-122"/>
              </a:rPr>
              <a:t>16KB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en-US" altLang="zh-CN" sz="2000" b="1" u="none" dirty="0">
                <a:latin typeface="宋体" pitchFamily="2" charset="-122"/>
              </a:rPr>
              <a:t>4</a:t>
            </a:r>
            <a:r>
              <a:rPr lang="zh-CN" altLang="en-US" sz="2000" b="1" u="none" dirty="0">
                <a:latin typeface="宋体" pitchFamily="2" charset="-122"/>
              </a:rPr>
              <a:t>路组相联，其余参数同</a:t>
            </a:r>
            <a:r>
              <a:rPr lang="en-US" altLang="zh-CN" sz="2000" b="1" u="none" dirty="0">
                <a:latin typeface="宋体" pitchFamily="2" charset="-122"/>
              </a:rPr>
              <a:t>Pentium</a:t>
            </a:r>
            <a:r>
              <a:rPr lang="zh-CN" altLang="en-US" sz="2000" b="1" u="none" dirty="0">
                <a:latin typeface="宋体" pitchFamily="2" charset="-122"/>
              </a:rPr>
              <a:t>，每个</a:t>
            </a:r>
            <a:r>
              <a:rPr lang="en-US" altLang="zh-CN" sz="2000" b="1" u="none" dirty="0">
                <a:latin typeface="宋体" pitchFamily="2" charset="-122"/>
              </a:rPr>
              <a:t>Cache</a:t>
            </a:r>
            <a:r>
              <a:rPr lang="zh-CN" altLang="en-US" sz="2000" b="1" u="none" dirty="0">
                <a:latin typeface="宋体" pitchFamily="2" charset="-122"/>
              </a:rPr>
              <a:t>行至少有多少位？若</a:t>
            </a:r>
            <a:r>
              <a:rPr lang="zh-CN" altLang="en-US" sz="2000" b="1" u="none" spc="-50" dirty="0">
                <a:latin typeface="宋体" pitchFamily="2" charset="-122"/>
              </a:rPr>
              <a:t>写策略改为全写法，则每个</a:t>
            </a:r>
            <a:r>
              <a:rPr lang="en-US" altLang="zh-CN" sz="2000" b="1" u="none" spc="-50" dirty="0">
                <a:latin typeface="宋体" pitchFamily="2" charset="-122"/>
              </a:rPr>
              <a:t>Cache</a:t>
            </a:r>
            <a:r>
              <a:rPr lang="zh-CN" altLang="en-US" sz="2000" b="1" u="none" spc="-50" dirty="0">
                <a:latin typeface="宋体" pitchFamily="2" charset="-122"/>
              </a:rPr>
              <a:t>行至少有多少位？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547664" y="1340768"/>
            <a:ext cx="6122318" cy="1516732"/>
            <a:chOff x="1547664" y="2273796"/>
            <a:chExt cx="6122318" cy="1516732"/>
          </a:xfrm>
        </p:grpSpPr>
        <p:sp>
          <p:nvSpPr>
            <p:cNvPr id="71" name="Text Box 530"/>
            <p:cNvSpPr txBox="1">
              <a:spLocks noChangeArrowheads="1"/>
            </p:cNvSpPr>
            <p:nvPr/>
          </p:nvSpPr>
          <p:spPr bwMode="auto">
            <a:xfrm>
              <a:off x="2987824" y="2564309"/>
              <a:ext cx="1368425" cy="9366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块数据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块数据</a:t>
              </a:r>
            </a:p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endParaRPr lang="zh-CN" altLang="en-US" sz="16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72" name="Line 531"/>
            <p:cNvSpPr>
              <a:spLocks noChangeShapeType="1"/>
            </p:cNvSpPr>
            <p:nvPr/>
          </p:nvSpPr>
          <p:spPr bwMode="auto">
            <a:xfrm flipH="1">
              <a:off x="2987824" y="2780928"/>
              <a:ext cx="13684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32"/>
            <p:cNvSpPr>
              <a:spLocks noChangeShapeType="1"/>
            </p:cNvSpPr>
            <p:nvPr/>
          </p:nvSpPr>
          <p:spPr bwMode="auto">
            <a:xfrm flipH="1">
              <a:off x="2987824" y="2996952"/>
              <a:ext cx="13684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33"/>
            <p:cNvSpPr>
              <a:spLocks noChangeShapeType="1"/>
            </p:cNvSpPr>
            <p:nvPr/>
          </p:nvSpPr>
          <p:spPr bwMode="auto">
            <a:xfrm flipH="1">
              <a:off x="2987824" y="3284984"/>
              <a:ext cx="13684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534"/>
            <p:cNvSpPr txBox="1">
              <a:spLocks noChangeArrowheads="1"/>
            </p:cNvSpPr>
            <p:nvPr/>
          </p:nvSpPr>
          <p:spPr bwMode="auto">
            <a:xfrm>
              <a:off x="3563888" y="2996952"/>
              <a:ext cx="287833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 dirty="0"/>
                <a:t>…</a:t>
              </a:r>
            </a:p>
          </p:txBody>
        </p:sp>
        <p:sp>
          <p:nvSpPr>
            <p:cNvPr id="76" name="Rectangle 546"/>
            <p:cNvSpPr>
              <a:spLocks noChangeArrowheads="1"/>
            </p:cNvSpPr>
            <p:nvPr/>
          </p:nvSpPr>
          <p:spPr bwMode="auto">
            <a:xfrm>
              <a:off x="2051720" y="2564309"/>
              <a:ext cx="648072" cy="9366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548"/>
            <p:cNvSpPr>
              <a:spLocks noChangeArrowheads="1"/>
            </p:cNvSpPr>
            <p:nvPr/>
          </p:nvSpPr>
          <p:spPr bwMode="auto">
            <a:xfrm>
              <a:off x="2699990" y="2564309"/>
              <a:ext cx="287311" cy="936699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549"/>
            <p:cNvSpPr txBox="1">
              <a:spLocks noChangeArrowheads="1"/>
            </p:cNvSpPr>
            <p:nvPr/>
          </p:nvSpPr>
          <p:spPr bwMode="auto">
            <a:xfrm>
              <a:off x="2051720" y="2564309"/>
              <a:ext cx="937170" cy="936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 </a:t>
              </a:r>
              <a:r>
                <a:rPr lang="en-US" altLang="zh-CN" sz="1600" b="1" u="none" dirty="0"/>
                <a:t> </a:t>
              </a:r>
              <a:r>
                <a:rPr lang="en-US" altLang="zh-CN" sz="1600" b="1" u="none" dirty="0">
                  <a:latin typeface="宋体" pitchFamily="2" charset="-122"/>
                </a:rPr>
                <a:t>a  </a:t>
              </a:r>
              <a:r>
                <a:rPr lang="en-US" altLang="zh-CN" sz="1600" b="1" u="none" baseline="-25000" dirty="0"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latin typeface="宋体" pitchFamily="2" charset="-122"/>
                </a:rPr>
                <a:t>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 </a:t>
              </a:r>
              <a:r>
                <a:rPr lang="en-US" altLang="zh-CN" sz="1600" b="1" u="none" dirty="0"/>
                <a:t> </a:t>
              </a:r>
              <a:r>
                <a:rPr lang="en-US" altLang="zh-CN" sz="1600" b="1" u="none" dirty="0">
                  <a:latin typeface="宋体" pitchFamily="2" charset="-122"/>
                </a:rPr>
                <a:t>b  </a:t>
              </a:r>
              <a:r>
                <a:rPr lang="en-US" altLang="zh-CN" sz="1600" b="1" u="none" baseline="-25000" dirty="0"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latin typeface="宋体" pitchFamily="2" charset="-122"/>
                </a:rPr>
                <a:t>00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22222 10</a:t>
              </a:r>
            </a:p>
          </p:txBody>
        </p:sp>
        <p:sp>
          <p:nvSpPr>
            <p:cNvPr id="79" name="Line 550"/>
            <p:cNvSpPr>
              <a:spLocks noChangeShapeType="1"/>
            </p:cNvSpPr>
            <p:nvPr/>
          </p:nvSpPr>
          <p:spPr bwMode="auto">
            <a:xfrm flipH="1">
              <a:off x="2051719" y="2780928"/>
              <a:ext cx="93717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551"/>
            <p:cNvSpPr>
              <a:spLocks noChangeShapeType="1"/>
            </p:cNvSpPr>
            <p:nvPr/>
          </p:nvSpPr>
          <p:spPr bwMode="auto">
            <a:xfrm flipH="1">
              <a:off x="2051719" y="2996952"/>
              <a:ext cx="93717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552"/>
            <p:cNvSpPr>
              <a:spLocks noChangeShapeType="1"/>
            </p:cNvSpPr>
            <p:nvPr/>
          </p:nvSpPr>
          <p:spPr bwMode="auto">
            <a:xfrm>
              <a:off x="2699791" y="2564309"/>
              <a:ext cx="199" cy="9366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553"/>
            <p:cNvSpPr>
              <a:spLocks noChangeShapeType="1"/>
            </p:cNvSpPr>
            <p:nvPr/>
          </p:nvSpPr>
          <p:spPr bwMode="auto">
            <a:xfrm flipH="1">
              <a:off x="2051719" y="3284984"/>
              <a:ext cx="937170" cy="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556"/>
            <p:cNvSpPr>
              <a:spLocks noChangeShapeType="1"/>
            </p:cNvSpPr>
            <p:nvPr/>
          </p:nvSpPr>
          <p:spPr bwMode="auto">
            <a:xfrm>
              <a:off x="2051720" y="3531488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557"/>
            <p:cNvSpPr>
              <a:spLocks noChangeShapeType="1"/>
            </p:cNvSpPr>
            <p:nvPr/>
          </p:nvSpPr>
          <p:spPr bwMode="auto">
            <a:xfrm>
              <a:off x="4354662" y="3536438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558"/>
            <p:cNvSpPr>
              <a:spLocks noChangeShapeType="1"/>
            </p:cNvSpPr>
            <p:nvPr/>
          </p:nvSpPr>
          <p:spPr bwMode="auto">
            <a:xfrm>
              <a:off x="3347864" y="3643883"/>
              <a:ext cx="1006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559"/>
            <p:cNvSpPr>
              <a:spLocks noChangeShapeType="1"/>
            </p:cNvSpPr>
            <p:nvPr/>
          </p:nvSpPr>
          <p:spPr bwMode="auto">
            <a:xfrm flipH="1" flipV="1">
              <a:off x="2050629" y="3643882"/>
              <a:ext cx="793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560"/>
            <p:cNvSpPr txBox="1">
              <a:spLocks noChangeArrowheads="1"/>
            </p:cNvSpPr>
            <p:nvPr/>
          </p:nvSpPr>
          <p:spPr bwMode="auto">
            <a:xfrm>
              <a:off x="2843039" y="3501008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6" name="Text Box 566"/>
            <p:cNvSpPr txBox="1">
              <a:spLocks noChangeArrowheads="1"/>
            </p:cNvSpPr>
            <p:nvPr/>
          </p:nvSpPr>
          <p:spPr bwMode="auto">
            <a:xfrm>
              <a:off x="1547664" y="2273796"/>
              <a:ext cx="2808586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C00000"/>
                  </a:solidFill>
                </a:rPr>
                <a:t>组号 </a:t>
              </a:r>
              <a:r>
                <a:rPr lang="zh-CN" altLang="en-US" sz="1800" b="1" u="none" dirty="0"/>
                <a:t>标记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/>
                <a:t>状态</a:t>
              </a:r>
              <a:r>
                <a:rPr lang="zh-CN" altLang="en-US" sz="1800" b="1" u="none" dirty="0">
                  <a:latin typeface="宋体" pitchFamily="2" charset="-122"/>
                </a:rPr>
                <a:t>   缓存块</a:t>
              </a:r>
            </a:p>
          </p:txBody>
        </p:sp>
        <p:sp>
          <p:nvSpPr>
            <p:cNvPr id="147" name="Text Box 534"/>
            <p:cNvSpPr txBox="1">
              <a:spLocks noChangeArrowheads="1"/>
            </p:cNvSpPr>
            <p:nvPr/>
          </p:nvSpPr>
          <p:spPr bwMode="auto">
            <a:xfrm>
              <a:off x="2267745" y="2996952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 dirty="0"/>
                <a:t>…</a:t>
              </a:r>
            </a:p>
          </p:txBody>
        </p:sp>
        <p:sp>
          <p:nvSpPr>
            <p:cNvPr id="148" name="Text Box 534"/>
            <p:cNvSpPr txBox="1">
              <a:spLocks noChangeArrowheads="1"/>
            </p:cNvSpPr>
            <p:nvPr/>
          </p:nvSpPr>
          <p:spPr bwMode="auto">
            <a:xfrm>
              <a:off x="2771999" y="2996952"/>
              <a:ext cx="287833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 dirty="0"/>
                <a:t>…</a:t>
              </a:r>
            </a:p>
          </p:txBody>
        </p:sp>
        <p:sp>
          <p:nvSpPr>
            <p:cNvPr id="150" name="Text Box 530"/>
            <p:cNvSpPr txBox="1">
              <a:spLocks noChangeArrowheads="1"/>
            </p:cNvSpPr>
            <p:nvPr/>
          </p:nvSpPr>
          <p:spPr bwMode="auto">
            <a:xfrm>
              <a:off x="6301557" y="2564904"/>
              <a:ext cx="1368425" cy="9366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块数据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块数据</a:t>
              </a:r>
            </a:p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endParaRPr lang="zh-CN" altLang="en-US" sz="16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51" name="Line 531"/>
            <p:cNvSpPr>
              <a:spLocks noChangeShapeType="1"/>
            </p:cNvSpPr>
            <p:nvPr/>
          </p:nvSpPr>
          <p:spPr bwMode="auto">
            <a:xfrm flipH="1">
              <a:off x="6301557" y="2781523"/>
              <a:ext cx="13684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532"/>
            <p:cNvSpPr>
              <a:spLocks noChangeShapeType="1"/>
            </p:cNvSpPr>
            <p:nvPr/>
          </p:nvSpPr>
          <p:spPr bwMode="auto">
            <a:xfrm flipH="1">
              <a:off x="6301557" y="2997547"/>
              <a:ext cx="13684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533"/>
            <p:cNvSpPr>
              <a:spLocks noChangeShapeType="1"/>
            </p:cNvSpPr>
            <p:nvPr/>
          </p:nvSpPr>
          <p:spPr bwMode="auto">
            <a:xfrm flipH="1">
              <a:off x="6301557" y="3285579"/>
              <a:ext cx="13684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534"/>
            <p:cNvSpPr txBox="1">
              <a:spLocks noChangeArrowheads="1"/>
            </p:cNvSpPr>
            <p:nvPr/>
          </p:nvSpPr>
          <p:spPr bwMode="auto">
            <a:xfrm>
              <a:off x="6877621" y="2997547"/>
              <a:ext cx="287833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 dirty="0"/>
                <a:t>…</a:t>
              </a:r>
            </a:p>
          </p:txBody>
        </p:sp>
        <p:sp>
          <p:nvSpPr>
            <p:cNvPr id="155" name="Rectangle 546"/>
            <p:cNvSpPr>
              <a:spLocks noChangeArrowheads="1"/>
            </p:cNvSpPr>
            <p:nvPr/>
          </p:nvSpPr>
          <p:spPr bwMode="auto">
            <a:xfrm>
              <a:off x="5365453" y="2564904"/>
              <a:ext cx="648072" cy="9366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Rectangle 548"/>
            <p:cNvSpPr>
              <a:spLocks noChangeArrowheads="1"/>
            </p:cNvSpPr>
            <p:nvPr/>
          </p:nvSpPr>
          <p:spPr bwMode="auto">
            <a:xfrm>
              <a:off x="6013723" y="2564904"/>
              <a:ext cx="287311" cy="936699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Text Box 549"/>
            <p:cNvSpPr txBox="1">
              <a:spLocks noChangeArrowheads="1"/>
            </p:cNvSpPr>
            <p:nvPr/>
          </p:nvSpPr>
          <p:spPr bwMode="auto">
            <a:xfrm>
              <a:off x="5365453" y="2564904"/>
              <a:ext cx="937170" cy="936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 </a:t>
              </a:r>
              <a:r>
                <a:rPr lang="en-US" altLang="zh-CN" sz="1600" b="1" u="none" dirty="0"/>
                <a:t> </a:t>
              </a:r>
              <a:r>
                <a:rPr lang="en-US" altLang="zh-CN" sz="1600" b="1" u="none" dirty="0">
                  <a:latin typeface="宋体" pitchFamily="2" charset="-122"/>
                </a:rPr>
                <a:t>c  </a:t>
              </a:r>
              <a:r>
                <a:rPr lang="en-US" altLang="zh-CN" sz="1600" b="1" u="none" baseline="-25000" dirty="0"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latin typeface="宋体" pitchFamily="2" charset="-122"/>
                </a:rPr>
                <a:t>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 </a:t>
              </a:r>
              <a:r>
                <a:rPr lang="en-US" altLang="zh-CN" sz="1600" b="1" u="none" dirty="0"/>
                <a:t> </a:t>
              </a:r>
              <a:r>
                <a:rPr lang="en-US" altLang="zh-CN" sz="1600" b="1" u="none" dirty="0">
                  <a:latin typeface="宋体" pitchFamily="2" charset="-122"/>
                </a:rPr>
                <a:t>d  </a:t>
              </a:r>
              <a:r>
                <a:rPr lang="en-US" altLang="zh-CN" sz="1600" b="1" u="none" baseline="-25000" dirty="0"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latin typeface="宋体" pitchFamily="2" charset="-122"/>
                </a:rPr>
                <a:t>10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33333 11</a:t>
              </a:r>
            </a:p>
          </p:txBody>
        </p:sp>
        <p:sp>
          <p:nvSpPr>
            <p:cNvPr id="158" name="Line 550"/>
            <p:cNvSpPr>
              <a:spLocks noChangeShapeType="1"/>
            </p:cNvSpPr>
            <p:nvPr/>
          </p:nvSpPr>
          <p:spPr bwMode="auto">
            <a:xfrm flipH="1">
              <a:off x="5365452" y="2781523"/>
              <a:ext cx="93717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551"/>
            <p:cNvSpPr>
              <a:spLocks noChangeShapeType="1"/>
            </p:cNvSpPr>
            <p:nvPr/>
          </p:nvSpPr>
          <p:spPr bwMode="auto">
            <a:xfrm flipH="1">
              <a:off x="5365452" y="2997547"/>
              <a:ext cx="93717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52"/>
            <p:cNvSpPr>
              <a:spLocks noChangeShapeType="1"/>
            </p:cNvSpPr>
            <p:nvPr/>
          </p:nvSpPr>
          <p:spPr bwMode="auto">
            <a:xfrm>
              <a:off x="6013524" y="2564904"/>
              <a:ext cx="199" cy="9366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53"/>
            <p:cNvSpPr>
              <a:spLocks noChangeShapeType="1"/>
            </p:cNvSpPr>
            <p:nvPr/>
          </p:nvSpPr>
          <p:spPr bwMode="auto">
            <a:xfrm flipH="1">
              <a:off x="5365452" y="3285579"/>
              <a:ext cx="937170" cy="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56"/>
            <p:cNvSpPr>
              <a:spLocks noChangeShapeType="1"/>
            </p:cNvSpPr>
            <p:nvPr/>
          </p:nvSpPr>
          <p:spPr bwMode="auto">
            <a:xfrm>
              <a:off x="5365453" y="3532083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57"/>
            <p:cNvSpPr>
              <a:spLocks noChangeShapeType="1"/>
            </p:cNvSpPr>
            <p:nvPr/>
          </p:nvSpPr>
          <p:spPr bwMode="auto">
            <a:xfrm>
              <a:off x="7668395" y="3537033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558"/>
            <p:cNvSpPr>
              <a:spLocks noChangeShapeType="1"/>
            </p:cNvSpPr>
            <p:nvPr/>
          </p:nvSpPr>
          <p:spPr bwMode="auto">
            <a:xfrm>
              <a:off x="6661597" y="3644478"/>
              <a:ext cx="1006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559"/>
            <p:cNvSpPr>
              <a:spLocks noChangeShapeType="1"/>
            </p:cNvSpPr>
            <p:nvPr/>
          </p:nvSpPr>
          <p:spPr bwMode="auto">
            <a:xfrm flipH="1" flipV="1">
              <a:off x="5364362" y="3644477"/>
              <a:ext cx="793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560"/>
            <p:cNvSpPr txBox="1">
              <a:spLocks noChangeArrowheads="1"/>
            </p:cNvSpPr>
            <p:nvPr/>
          </p:nvSpPr>
          <p:spPr bwMode="auto">
            <a:xfrm>
              <a:off x="6156772" y="3501603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67" name="Text Box 534"/>
            <p:cNvSpPr txBox="1">
              <a:spLocks noChangeArrowheads="1"/>
            </p:cNvSpPr>
            <p:nvPr/>
          </p:nvSpPr>
          <p:spPr bwMode="auto">
            <a:xfrm>
              <a:off x="5580113" y="2997547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 dirty="0"/>
                <a:t>…</a:t>
              </a:r>
            </a:p>
          </p:txBody>
        </p:sp>
        <p:sp>
          <p:nvSpPr>
            <p:cNvPr id="168" name="Text Box 534"/>
            <p:cNvSpPr txBox="1">
              <a:spLocks noChangeArrowheads="1"/>
            </p:cNvSpPr>
            <p:nvPr/>
          </p:nvSpPr>
          <p:spPr bwMode="auto">
            <a:xfrm>
              <a:off x="6085732" y="2997547"/>
              <a:ext cx="287833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 dirty="0"/>
                <a:t>…</a:t>
              </a:r>
            </a:p>
          </p:txBody>
        </p:sp>
        <p:sp>
          <p:nvSpPr>
            <p:cNvPr id="169" name="Text Box 566"/>
            <p:cNvSpPr txBox="1">
              <a:spLocks noChangeArrowheads="1"/>
            </p:cNvSpPr>
            <p:nvPr/>
          </p:nvSpPr>
          <p:spPr bwMode="auto">
            <a:xfrm>
              <a:off x="5364088" y="2274391"/>
              <a:ext cx="2304306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/>
                <a:t> 标记 状态</a:t>
              </a:r>
              <a:r>
                <a:rPr lang="zh-CN" altLang="en-US" sz="1800" b="1" u="none" dirty="0">
                  <a:latin typeface="宋体" pitchFamily="2" charset="-122"/>
                </a:rPr>
                <a:t>   缓存块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7664" y="1631281"/>
            <a:ext cx="433387" cy="936699"/>
            <a:chOff x="1547664" y="1631281"/>
            <a:chExt cx="433387" cy="936699"/>
          </a:xfrm>
        </p:grpSpPr>
        <p:sp>
          <p:nvSpPr>
            <p:cNvPr id="65" name="Text Box 529"/>
            <p:cNvSpPr txBox="1">
              <a:spLocks noChangeArrowheads="1"/>
            </p:cNvSpPr>
            <p:nvPr/>
          </p:nvSpPr>
          <p:spPr bwMode="auto">
            <a:xfrm>
              <a:off x="1547664" y="1631281"/>
              <a:ext cx="433387" cy="9366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endParaRPr lang="en-US" altLang="zh-CN" sz="16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127</a:t>
              </a:r>
            </a:p>
          </p:txBody>
        </p:sp>
        <p:sp>
          <p:nvSpPr>
            <p:cNvPr id="98" name="Text Box 534"/>
            <p:cNvSpPr txBox="1">
              <a:spLocks noChangeArrowheads="1"/>
            </p:cNvSpPr>
            <p:nvPr/>
          </p:nvSpPr>
          <p:spPr bwMode="auto">
            <a:xfrm>
              <a:off x="1691680" y="2063924"/>
              <a:ext cx="287833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sp>
        <p:nvSpPr>
          <p:cNvPr id="99" name="Text Box 334"/>
          <p:cNvSpPr txBox="1">
            <a:spLocks noChangeArrowheads="1"/>
          </p:cNvSpPr>
          <p:nvPr/>
        </p:nvSpPr>
        <p:spPr bwMode="auto">
          <a:xfrm>
            <a:off x="611560" y="5949280"/>
            <a:ext cx="532871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3-3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P138—22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24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25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28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29</a:t>
            </a:r>
          </a:p>
        </p:txBody>
      </p:sp>
      <p:sp>
        <p:nvSpPr>
          <p:cNvPr id="89" name="Text Box 494"/>
          <p:cNvSpPr txBox="1">
            <a:spLocks noChangeArrowheads="1"/>
          </p:cNvSpPr>
          <p:nvPr/>
        </p:nvSpPr>
        <p:spPr bwMode="auto">
          <a:xfrm>
            <a:off x="2555651" y="2841466"/>
            <a:ext cx="6588349" cy="142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</a:t>
            </a:r>
            <a:r>
              <a:rPr lang="en-US" altLang="zh-CN" sz="2200" b="1" u="none" baseline="-25000" dirty="0">
                <a:latin typeface="宋体" pitchFamily="2" charset="-122"/>
              </a:rPr>
              <a:t> </a:t>
            </a:r>
            <a:r>
              <a:rPr lang="en-US" altLang="zh-CN" sz="2200" b="1" u="none" dirty="0">
                <a:latin typeface="宋体" pitchFamily="2" charset="-122"/>
              </a:rPr>
              <a:t>(8KB/32B)/2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128        </a:t>
            </a:r>
            <a:r>
              <a:rPr lang="en-US" altLang="zh-CN" sz="2200" b="1" u="none" baseline="-25000" dirty="0">
                <a:latin typeface="宋体" pitchFamily="2" charset="-122"/>
              </a:rPr>
              <a:t> </a:t>
            </a:r>
            <a:r>
              <a:rPr lang="en-US" altLang="zh-CN" sz="2200" b="1" u="none" dirty="0">
                <a:latin typeface="宋体" pitchFamily="2" charset="-122"/>
              </a:rPr>
              <a:t>32</a:t>
            </a:r>
            <a:r>
              <a:rPr lang="zh-CN" altLang="en-US" sz="2200" b="1" u="none" dirty="0">
                <a:latin typeface="宋体" pitchFamily="2" charset="-122"/>
              </a:rPr>
              <a:t>－</a:t>
            </a:r>
            <a:r>
              <a:rPr lang="en-US" altLang="zh-CN" sz="2200" b="1" u="none" dirty="0">
                <a:latin typeface="宋体" pitchFamily="2" charset="-122"/>
              </a:rPr>
              <a:t>5</a:t>
            </a:r>
            <a:r>
              <a:rPr lang="zh-CN" altLang="en-US" sz="2200" b="1" u="none" dirty="0">
                <a:latin typeface="宋体" pitchFamily="2" charset="-122"/>
              </a:rPr>
              <a:t>－</a:t>
            </a:r>
            <a:r>
              <a:rPr lang="en-US" altLang="zh-CN" sz="2200" b="1" u="none" dirty="0">
                <a:latin typeface="宋体" pitchFamily="2" charset="-122"/>
              </a:rPr>
              <a:t>7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20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每组</a:t>
            </a:r>
            <a:r>
              <a:rPr lang="zh-CN" altLang="en-US" sz="2200" b="1" u="none" dirty="0">
                <a:latin typeface="宋体" pitchFamily="2" charset="-122"/>
              </a:rPr>
              <a:t>设置</a:t>
            </a:r>
            <a:r>
              <a:rPr lang="en-US" altLang="zh-CN" sz="2200" b="1" u="none" dirty="0">
                <a:latin typeface="宋体" pitchFamily="2" charset="-122"/>
              </a:rPr>
              <a:t>LRU</a:t>
            </a:r>
            <a:r>
              <a:rPr lang="zh-CN" altLang="en-US" sz="22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(log</a:t>
            </a:r>
            <a:r>
              <a:rPr lang="en-US" altLang="zh-CN" sz="2000" b="1" u="none" baseline="-18000" dirty="0">
                <a:latin typeface="宋体" pitchFamily="2" charset="-122"/>
              </a:rPr>
              <a:t>2</a:t>
            </a:r>
            <a:r>
              <a:rPr lang="en-US" altLang="zh-CN" sz="2000" b="1" u="none" dirty="0">
                <a:latin typeface="宋体" pitchFamily="2" charset="-122"/>
              </a:rPr>
              <a:t>2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1</a:t>
            </a:r>
            <a:r>
              <a:rPr lang="zh-CN" altLang="en-US" sz="20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en-US" altLang="zh-CN" sz="2200" b="1" u="none" dirty="0">
                <a:latin typeface="宋体" pitchFamily="2" charset="-122"/>
              </a:rPr>
              <a:t>   </a:t>
            </a:r>
            <a:r>
              <a:rPr lang="zh-CN" altLang="en-US" sz="1800" b="1" u="none" dirty="0">
                <a:latin typeface="宋体" pitchFamily="2" charset="-122"/>
              </a:rPr>
              <a:t>←值互斥</a:t>
            </a:r>
            <a:r>
              <a:rPr lang="en-US" altLang="zh-CN" sz="1600" b="1" u="none" dirty="0">
                <a:latin typeface="宋体" pitchFamily="2" charset="-122"/>
              </a:rPr>
              <a:t>(</a:t>
            </a:r>
            <a:r>
              <a:rPr lang="zh-CN" altLang="en-US" sz="1600" b="1" u="none" dirty="0">
                <a:latin typeface="宋体" pitchFamily="2" charset="-122"/>
              </a:rPr>
              <a:t>假设</a:t>
            </a:r>
            <a:r>
              <a:rPr lang="en-US" altLang="zh-CN" sz="1600" b="1" u="none" dirty="0">
                <a:latin typeface="宋体" pitchFamily="2" charset="-122"/>
              </a:rPr>
              <a:t>1</a:t>
            </a:r>
            <a:r>
              <a:rPr lang="zh-CN" altLang="en-US" sz="1600" b="1" u="none" dirty="0">
                <a:latin typeface="宋体" pitchFamily="2" charset="-122"/>
              </a:rPr>
              <a:t>时替换行</a:t>
            </a:r>
            <a:r>
              <a:rPr lang="en-US" altLang="zh-CN" sz="1600" b="1" u="none" dirty="0">
                <a:latin typeface="宋体" pitchFamily="2" charset="-122"/>
              </a:rPr>
              <a:t>1)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200" b="1" u="none" dirty="0">
                <a:latin typeface="宋体" pitchFamily="2" charset="-122"/>
              </a:rPr>
              <a:t>每行设置脏位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状态域低位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sz="2000" b="1" u="none" dirty="0">
                <a:latin typeface="宋体" pitchFamily="2" charset="-122"/>
              </a:rPr>
              <a:t>    ←状态</a:t>
            </a:r>
            <a:r>
              <a:rPr lang="en-US" altLang="zh-CN" sz="2000" b="1" u="none" dirty="0">
                <a:latin typeface="宋体" pitchFamily="2" charset="-122"/>
              </a:rPr>
              <a:t>=&lt;</a:t>
            </a:r>
            <a:r>
              <a:rPr lang="zh-CN" altLang="en-US" sz="2000" b="1" u="none" dirty="0">
                <a:latin typeface="宋体" pitchFamily="2" charset="-122"/>
              </a:rPr>
              <a:t>有效位</a:t>
            </a:r>
            <a:r>
              <a:rPr lang="en-US" altLang="zh-CN" sz="2000" b="1" u="none" dirty="0">
                <a:latin typeface="宋体" pitchFamily="2" charset="-122"/>
              </a:rPr>
              <a:t>,</a:t>
            </a:r>
            <a:r>
              <a:rPr lang="zh-CN" altLang="en-US" sz="2000" b="1" u="none" dirty="0">
                <a:latin typeface="宋体" pitchFamily="2" charset="-122"/>
              </a:rPr>
              <a:t>脏位</a:t>
            </a:r>
            <a:r>
              <a:rPr lang="en-US" altLang="zh-CN" sz="2000" b="1" u="none" dirty="0">
                <a:latin typeface="宋体" pitchFamily="2" charset="-122"/>
              </a:rPr>
              <a:t>&gt;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6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6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82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4" grpId="0" animBg="1"/>
      <p:bldP spid="64" grpId="0" animBg="1"/>
      <p:bldP spid="9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79512" y="1978472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存储管理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管理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如主存</a:t>
            </a:r>
            <a:r>
              <a:rPr lang="zh-CN" altLang="en-US" sz="1800" b="1" u="none" spc="-100" dirty="0">
                <a:latin typeface="宋体" pitchFamily="2" charset="-122"/>
              </a:rPr>
              <a:t>空间</a:t>
            </a:r>
            <a:r>
              <a:rPr lang="zh-CN" altLang="en-US" sz="1800" b="1" spc="-100" dirty="0">
                <a:latin typeface="宋体" pitchFamily="2" charset="-122"/>
              </a:rPr>
              <a:t>分配</a:t>
            </a:r>
            <a:r>
              <a:rPr lang="zh-CN" altLang="en-US" sz="1800" b="1" u="none" spc="-100" dirty="0">
                <a:latin typeface="宋体" pitchFamily="2" charset="-122"/>
              </a:rPr>
              <a:t>、进程空间</a:t>
            </a:r>
            <a:r>
              <a:rPr lang="zh-CN" altLang="en-US" sz="1800" b="1" spc="-100" dirty="0">
                <a:latin typeface="宋体" pitchFamily="2" charset="-122"/>
              </a:rPr>
              <a:t>保护</a:t>
            </a:r>
            <a:r>
              <a:rPr lang="zh-CN" altLang="en-US" sz="1800" b="1" u="none" spc="-100" dirty="0">
                <a:latin typeface="宋体" pitchFamily="2" charset="-122"/>
              </a:rPr>
              <a:t>、存储空间</a:t>
            </a:r>
            <a:r>
              <a:rPr lang="zh-CN" altLang="en-US" sz="1800" b="1" spc="-100" dirty="0">
                <a:latin typeface="宋体" pitchFamily="2" charset="-122"/>
              </a:rPr>
              <a:t>扩充</a:t>
            </a:r>
            <a:r>
              <a:rPr lang="en-US" altLang="zh-CN" sz="1800" b="1" u="none" dirty="0">
                <a:latin typeface="宋体" pitchFamily="2" charset="-122"/>
              </a:rPr>
              <a:t>),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spc="-100" dirty="0">
                <a:latin typeface="宋体" pitchFamily="2" charset="-122"/>
              </a:rPr>
              <a:t>              由软件及硬件</a:t>
            </a:r>
            <a:r>
              <a:rPr lang="en-US" altLang="zh-CN" sz="2000" b="1" u="none" spc="-100" dirty="0">
                <a:latin typeface="宋体" pitchFamily="2" charset="-122"/>
              </a:rPr>
              <a:t>(</a:t>
            </a:r>
            <a:r>
              <a:rPr lang="zh-CN" altLang="en-US" sz="2000" b="1" u="none" spc="-100" dirty="0">
                <a:latin typeface="宋体" pitchFamily="2" charset="-122"/>
              </a:rPr>
              <a:t>称为</a:t>
            </a:r>
            <a:r>
              <a:rPr lang="en-US" altLang="zh-CN" sz="2000" u="none" spc="-100" dirty="0" err="1">
                <a:solidFill>
                  <a:srgbClr val="990099"/>
                </a:solidFill>
                <a:latin typeface="+mn-lt"/>
              </a:rPr>
              <a:t>MMU</a:t>
            </a:r>
            <a:r>
              <a:rPr lang="en-US" altLang="zh-CN" sz="2000" b="1" u="none" spc="-100" dirty="0" err="1">
                <a:latin typeface="宋体" pitchFamily="2" charset="-122"/>
              </a:rPr>
              <a:t>,</a:t>
            </a:r>
            <a:r>
              <a:rPr lang="en-US" altLang="zh-CN" sz="1800" u="none" spc="-100" dirty="0" err="1">
                <a:latin typeface="+mn-lt"/>
              </a:rPr>
              <a:t>Memory</a:t>
            </a:r>
            <a:r>
              <a:rPr lang="en-US" altLang="zh-CN" sz="1800" u="none" spc="-100" dirty="0">
                <a:latin typeface="+mn-lt"/>
              </a:rPr>
              <a:t> Management Unit</a:t>
            </a:r>
            <a:r>
              <a:rPr lang="en-US" altLang="zh-CN" sz="2000" b="1" u="none" spc="-100" dirty="0">
                <a:latin typeface="宋体" pitchFamily="2" charset="-122"/>
              </a:rPr>
              <a:t>)</a:t>
            </a:r>
            <a:r>
              <a:rPr lang="zh-CN" altLang="en-US" b="1" u="none" spc="-100" dirty="0">
                <a:latin typeface="宋体" pitchFamily="2" charset="-122"/>
              </a:rPr>
              <a:t>实现</a:t>
            </a:r>
            <a:endParaRPr lang="en-US" altLang="zh-CN" b="1" u="none" spc="-100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849313" y="313492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u="none" dirty="0">
                <a:latin typeface="宋体" pitchFamily="2" charset="-122"/>
              </a:rPr>
              <a:t>§3.5  </a:t>
            </a:r>
            <a:r>
              <a:rPr lang="zh-CN" altLang="en-US" sz="2800" b="1" u="none" dirty="0">
                <a:latin typeface="宋体" pitchFamily="2" charset="-122"/>
              </a:rPr>
              <a:t>虚拟存储器</a:t>
            </a:r>
          </a:p>
        </p:txBody>
      </p:sp>
      <p:sp>
        <p:nvSpPr>
          <p:cNvPr id="4" name="Text Box 47"/>
          <p:cNvSpPr txBox="1">
            <a:spLocks noChangeArrowheads="1"/>
          </p:cNvSpPr>
          <p:nvPr/>
        </p:nvSpPr>
        <p:spPr bwMode="auto">
          <a:xfrm>
            <a:off x="179388" y="1431243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b="1" u="none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一、存储管理相关概念</a:t>
            </a: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2904268"/>
            <a:ext cx="3096468" cy="22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、程序的地址空间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程序地址：</a:t>
            </a:r>
            <a:endParaRPr lang="en-US" altLang="zh-CN" sz="2000" b="1" u="none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u="none" dirty="0">
              <a:latin typeface="宋体" pitchFamily="2" charset="-122"/>
            </a:endParaRPr>
          </a:p>
          <a:p>
            <a:pPr>
              <a:spcBef>
                <a:spcPts val="9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*程序地址空间：</a:t>
            </a:r>
            <a:r>
              <a:rPr lang="en-US" altLang="zh-CN" b="1" u="none" dirty="0">
                <a:latin typeface="宋体" pitchFamily="2" charset="-122"/>
              </a:rPr>
              <a:t> 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2195736" y="3356992"/>
            <a:ext cx="6768878" cy="259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zh-CN" altLang="en-US" b="1" spc="-50" dirty="0">
                <a:latin typeface="宋体" pitchFamily="2" charset="-122"/>
              </a:rPr>
              <a:t>程序中使用的</a:t>
            </a:r>
            <a:r>
              <a:rPr lang="en-US" altLang="zh-CN" b="1" u="none" spc="-50" dirty="0">
                <a:latin typeface="宋体" pitchFamily="2" charset="-122"/>
              </a:rPr>
              <a:t>MEM</a:t>
            </a:r>
            <a:r>
              <a:rPr lang="zh-CN" altLang="en-US" b="1" u="none" spc="-50" dirty="0">
                <a:latin typeface="宋体" pitchFamily="2" charset="-122"/>
              </a:rPr>
              <a:t>地址</a:t>
            </a:r>
            <a:r>
              <a:rPr lang="en-US" altLang="zh-CN" sz="1800" b="1" u="none" spc="-50" dirty="0">
                <a:latin typeface="宋体" pitchFamily="2" charset="-122"/>
              </a:rPr>
              <a:t>(</a:t>
            </a:r>
            <a:r>
              <a:rPr lang="zh-CN" altLang="en-US" sz="1800" b="1" u="none" spc="-50" dirty="0">
                <a:latin typeface="宋体" pitchFamily="2" charset="-122"/>
              </a:rPr>
              <a:t>如指令地址、数据地址</a:t>
            </a:r>
            <a:r>
              <a:rPr lang="en-US" altLang="zh-CN" sz="1800" b="1" u="none" spc="-50" dirty="0">
                <a:latin typeface="宋体" pitchFamily="2" charset="-122"/>
              </a:rPr>
              <a:t>)</a:t>
            </a:r>
            <a:r>
              <a:rPr lang="zh-CN" altLang="en-US" b="1" u="none" spc="-50" dirty="0">
                <a:latin typeface="宋体" pitchFamily="2" charset="-122"/>
              </a:rPr>
              <a:t>，</a:t>
            </a:r>
            <a:endParaRPr lang="en-US" altLang="zh-CN" b="1" u="none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spc="-50" dirty="0">
                <a:latin typeface="宋体" pitchFamily="2" charset="-122"/>
              </a:rPr>
              <a:t>编址单位同主存、从</a:t>
            </a:r>
            <a:r>
              <a:rPr lang="en-US" altLang="zh-CN" b="1" u="none" spc="-50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b="1" u="none" spc="-50" dirty="0">
                <a:latin typeface="宋体" pitchFamily="2" charset="-122"/>
              </a:rPr>
              <a:t>开始编址</a:t>
            </a:r>
            <a:r>
              <a:rPr lang="en-US" altLang="zh-CN" sz="2000" b="1" u="none" spc="-50" dirty="0">
                <a:latin typeface="宋体" pitchFamily="2" charset="-122"/>
              </a:rPr>
              <a:t>(</a:t>
            </a:r>
            <a:r>
              <a:rPr lang="zh-CN" altLang="en-US" sz="2000" b="1" u="none" spc="-50" dirty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又称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逻辑地址</a:t>
            </a:r>
            <a:r>
              <a:rPr lang="en-US" altLang="zh-CN" sz="2000" b="1" u="none" spc="-50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u="none" dirty="0">
                <a:latin typeface="宋体" pitchFamily="2" charset="-122"/>
              </a:rPr>
              <a:t> (</a:t>
            </a:r>
            <a:r>
              <a:rPr lang="zh-CN" altLang="en-US" sz="1800" b="1" u="none" dirty="0">
                <a:latin typeface="宋体" pitchFamily="2" charset="-122"/>
              </a:rPr>
              <a:t>便于装入后的访问</a:t>
            </a:r>
            <a:r>
              <a:rPr lang="en-US" altLang="zh-CN" sz="1800" b="1" u="none" dirty="0">
                <a:latin typeface="宋体" pitchFamily="2" charset="-122"/>
              </a:rPr>
              <a:t>)   (</a:t>
            </a:r>
            <a:r>
              <a:rPr lang="zh-CN" altLang="en-US" sz="1800" b="1" u="none" dirty="0">
                <a:latin typeface="宋体" pitchFamily="2" charset="-122"/>
              </a:rPr>
              <a:t>编译时不知装入位置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u="none" dirty="0">
                <a:latin typeface="宋体" pitchFamily="2" charset="-122"/>
              </a:rPr>
              <a:t>    指</a:t>
            </a:r>
            <a:r>
              <a:rPr lang="zh-CN" altLang="en-US" b="1" dirty="0">
                <a:latin typeface="宋体" pitchFamily="2" charset="-122"/>
              </a:rPr>
              <a:t>程序地址构成</a:t>
            </a:r>
            <a:r>
              <a:rPr lang="zh-CN" altLang="en-US" b="1" u="none" dirty="0">
                <a:latin typeface="宋体" pitchFamily="2" charset="-122"/>
              </a:rPr>
              <a:t>的地址空间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又称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逻辑地址空间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大小固定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便于各程序管理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、值很大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满足应用需求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itchFamily="2" charset="-122"/>
              </a:rPr>
              <a:t>                                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←由计算机结构确定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20" name="Text Box 526"/>
          <p:cNvSpPr txBox="1">
            <a:spLocks noChangeArrowheads="1"/>
          </p:cNvSpPr>
          <p:nvPr/>
        </p:nvSpPr>
        <p:spPr bwMode="auto">
          <a:xfrm>
            <a:off x="179512" y="909881"/>
            <a:ext cx="87851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u="none" dirty="0">
                <a:latin typeface="+mn-ea"/>
                <a:ea typeface="+mn-ea"/>
              </a:rPr>
              <a:t>相关</a:t>
            </a:r>
            <a:r>
              <a:rPr lang="zh-CN" altLang="en-US" sz="2200" b="1" u="none" spc="-100" dirty="0">
                <a:latin typeface="宋体" pitchFamily="2" charset="-122"/>
              </a:rPr>
              <a:t>概念，虚存的组成、工作过程、地址变换步骤</a:t>
            </a:r>
            <a:endParaRPr lang="en-US" altLang="zh-CN" sz="2200" b="1" u="none" spc="-100" dirty="0">
              <a:latin typeface="+mn-ea"/>
              <a:ea typeface="+mn-ea"/>
            </a:endParaRP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auto">
          <a:xfrm>
            <a:off x="1331640" y="5949280"/>
            <a:ext cx="6985274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程序存储器</a:t>
            </a:r>
            <a:r>
              <a:rPr lang="en-US" altLang="zh-CN" sz="2000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u="none" dirty="0">
                <a:latin typeface="宋体" pitchFamily="2" charset="-122"/>
              </a:rPr>
              <a:t>指程序可使用的</a:t>
            </a:r>
            <a:r>
              <a:rPr lang="en-US" altLang="zh-CN" sz="2000" b="1" u="none" dirty="0">
                <a:latin typeface="宋体" pitchFamily="2" charset="-122"/>
              </a:rPr>
              <a:t>MEM</a:t>
            </a:r>
            <a:r>
              <a:rPr lang="zh-CN" altLang="en-US" sz="2000" b="1" u="none" dirty="0">
                <a:latin typeface="宋体" pitchFamily="2" charset="-122"/>
              </a:rPr>
              <a:t>空间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不真实存在的抽象空间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3812570" y="4242860"/>
            <a:ext cx="1368152" cy="1800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8713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/>
      <p:bldP spid="1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08"/>
          <p:cNvSpPr txBox="1">
            <a:spLocks noChangeArrowheads="1"/>
          </p:cNvSpPr>
          <p:nvPr/>
        </p:nvSpPr>
        <p:spPr bwMode="auto">
          <a:xfrm>
            <a:off x="187772" y="332656"/>
            <a:ext cx="337611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*程序组成：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程序地址组成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88</a:t>
            </a:fld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971600" y="836712"/>
            <a:ext cx="7848872" cy="4081117"/>
            <a:chOff x="683569" y="1303015"/>
            <a:chExt cx="7848872" cy="4081117"/>
          </a:xfrm>
        </p:grpSpPr>
        <p:sp>
          <p:nvSpPr>
            <p:cNvPr id="6" name="Rectangle 34" descr="宽上对角线"/>
            <p:cNvSpPr>
              <a:spLocks noChangeArrowheads="1"/>
            </p:cNvSpPr>
            <p:nvPr/>
          </p:nvSpPr>
          <p:spPr bwMode="auto">
            <a:xfrm>
              <a:off x="755576" y="1360264"/>
              <a:ext cx="3528393" cy="148137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 u="none" dirty="0"/>
            </a:p>
          </p:txBody>
        </p:sp>
        <p:sp>
          <p:nvSpPr>
            <p:cNvPr id="7" name="Rectangle 34" descr="宽上对角线"/>
            <p:cNvSpPr>
              <a:spLocks noChangeArrowheads="1"/>
            </p:cNvSpPr>
            <p:nvPr/>
          </p:nvSpPr>
          <p:spPr bwMode="auto">
            <a:xfrm>
              <a:off x="755576" y="2841642"/>
              <a:ext cx="3528393" cy="7656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 u="none" dirty="0"/>
            </a:p>
          </p:txBody>
        </p:sp>
        <p:sp>
          <p:nvSpPr>
            <p:cNvPr id="8" name="Rectangle 34" descr="宽上对角线"/>
            <p:cNvSpPr>
              <a:spLocks noChangeArrowheads="1"/>
            </p:cNvSpPr>
            <p:nvPr/>
          </p:nvSpPr>
          <p:spPr bwMode="auto">
            <a:xfrm>
              <a:off x="755576" y="3607272"/>
              <a:ext cx="3528393" cy="1692000"/>
            </a:xfrm>
            <a:prstGeom prst="rect">
              <a:avLst/>
            </a:prstGeom>
            <a:solidFill>
              <a:srgbClr val="CCFFFF"/>
            </a:solidFill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zh-CN" altLang="en-US" sz="2000" u="none" dirty="0"/>
            </a:p>
          </p:txBody>
        </p:sp>
        <p:sp>
          <p:nvSpPr>
            <p:cNvPr id="9" name="Rectangle 34" descr="宽上对角线"/>
            <p:cNvSpPr>
              <a:spLocks noChangeArrowheads="1"/>
            </p:cNvSpPr>
            <p:nvPr/>
          </p:nvSpPr>
          <p:spPr bwMode="auto">
            <a:xfrm>
              <a:off x="4572000" y="1369085"/>
              <a:ext cx="3960441" cy="3240000"/>
            </a:xfrm>
            <a:prstGeom prst="rect">
              <a:avLst/>
            </a:prstGeom>
            <a:solidFill>
              <a:srgbClr val="CCFFFF"/>
            </a:solidFill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zh-CN" altLang="en-US" sz="2000" u="none" dirty="0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683569" y="1303015"/>
              <a:ext cx="3600400" cy="4081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bIns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D1_S  </a:t>
              </a:r>
              <a:r>
                <a:rPr lang="en-US" altLang="zh-CN" sz="1800" b="1" u="none" dirty="0">
                  <a:solidFill>
                    <a:srgbClr val="C00000"/>
                  </a:solidFill>
                  <a:latin typeface="宋体" pitchFamily="2" charset="-122"/>
                </a:rPr>
                <a:t>SEGMENT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u="none" dirty="0">
                  <a:latin typeface="宋体" pitchFamily="2" charset="-122"/>
                </a:rPr>
                <a:t>        </a:t>
              </a:r>
              <a:r>
                <a:rPr lang="en-US" altLang="zh-CN" sz="1800" b="1" u="none" dirty="0">
                  <a:latin typeface="宋体" pitchFamily="2" charset="-122"/>
                </a:rPr>
                <a:t>NUM  DW ?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D1_S  </a:t>
              </a:r>
              <a:r>
                <a:rPr lang="en-US" altLang="zh-CN" sz="1800" b="1" u="none" dirty="0">
                  <a:solidFill>
                    <a:srgbClr val="C00000"/>
                  </a:solidFill>
                  <a:latin typeface="宋体" pitchFamily="2" charset="-122"/>
                </a:rPr>
                <a:t>ENDS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D2_S  </a:t>
              </a:r>
              <a:r>
                <a:rPr lang="en-US" altLang="zh-CN" sz="1800" b="1" u="none" dirty="0">
                  <a:solidFill>
                    <a:srgbClr val="C00000"/>
                  </a:solidFill>
                  <a:latin typeface="宋体" pitchFamily="2" charset="-122"/>
                </a:rPr>
                <a:t>SEGMENT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u="none" dirty="0">
                  <a:latin typeface="宋体" pitchFamily="2" charset="-122"/>
                </a:rPr>
                <a:t>      </a:t>
              </a:r>
              <a:r>
                <a:rPr lang="en-US" altLang="zh-CN" sz="1800" b="1" u="none" dirty="0">
                  <a:latin typeface="宋体" pitchFamily="2" charset="-122"/>
                </a:rPr>
                <a:t>  TMP  DW ?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D2_S  </a:t>
              </a:r>
              <a:r>
                <a:rPr lang="en-US" altLang="zh-CN" sz="1800" b="1" u="none" dirty="0">
                  <a:solidFill>
                    <a:srgbClr val="C00000"/>
                  </a:solidFill>
                  <a:latin typeface="宋体" pitchFamily="2" charset="-122"/>
                </a:rPr>
                <a:t>ENDS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S_S   </a:t>
              </a:r>
              <a:r>
                <a:rPr lang="en-US" altLang="zh-CN" sz="1800" b="1" u="none" dirty="0">
                  <a:solidFill>
                    <a:srgbClr val="C00000"/>
                  </a:solidFill>
                  <a:latin typeface="宋体" pitchFamily="2" charset="-122"/>
                </a:rPr>
                <a:t>SEGMENT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 STACK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             </a:t>
              </a:r>
              <a:r>
                <a:rPr lang="en-US" altLang="zh-CN" sz="1800" b="1" u="none" dirty="0">
                  <a:latin typeface="宋体" pitchFamily="2" charset="-122"/>
                </a:rPr>
                <a:t>DB 64 DUP(?)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S_S   </a:t>
              </a:r>
              <a:r>
                <a:rPr lang="en-US" altLang="zh-CN" sz="1800" b="1" u="none" dirty="0">
                  <a:solidFill>
                    <a:srgbClr val="C00000"/>
                  </a:solidFill>
                  <a:latin typeface="宋体" pitchFamily="2" charset="-122"/>
                </a:rPr>
                <a:t>ENDS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COD1  </a:t>
              </a:r>
              <a:r>
                <a:rPr lang="en-US" altLang="zh-CN" sz="1800" b="1" u="none" dirty="0">
                  <a:solidFill>
                    <a:srgbClr val="C00000"/>
                  </a:solidFill>
                  <a:latin typeface="宋体" pitchFamily="2" charset="-122"/>
                </a:rPr>
                <a:t>SEGMENT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ASSUME CS:COD1,SS:S_S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STA</a:t>
              </a:r>
              <a:r>
                <a:rPr lang="en-US" altLang="zh-CN" sz="1800" b="1" u="none" dirty="0">
                  <a:latin typeface="宋体" pitchFamily="2" charset="-122"/>
                </a:rPr>
                <a:t>:</a:t>
              </a:r>
              <a:r>
                <a:rPr lang="zh-CN" altLang="en-US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宋体" pitchFamily="2" charset="-122"/>
                </a:rPr>
                <a:t>MOV  AX, D1_S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 MOV  DS, AX  ;DS</a:t>
              </a:r>
              <a:r>
                <a:rPr lang="zh-CN" altLang="en-US" sz="1800" b="1" u="none" dirty="0">
                  <a:latin typeface="宋体" pitchFamily="2" charset="-122"/>
                </a:rPr>
                <a:t>赋初值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      </a:t>
              </a:r>
              <a:r>
                <a:rPr lang="en-US" altLang="zh-CN" sz="1800" b="1" u="none" dirty="0">
                  <a:latin typeface="宋体" pitchFamily="2" charset="-122"/>
                </a:rPr>
                <a:t>CALL FAR PTR FUNC1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 INT 20H      ;</a:t>
              </a:r>
              <a:r>
                <a:rPr lang="zh-CN" altLang="en-US" sz="1800" b="1" u="none" dirty="0">
                  <a:latin typeface="宋体" pitchFamily="2" charset="-122"/>
                </a:rPr>
                <a:t>退出程序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COD1  </a:t>
              </a:r>
              <a:r>
                <a:rPr lang="en-US" altLang="zh-CN" sz="1800" b="1" u="none" dirty="0">
                  <a:solidFill>
                    <a:srgbClr val="C00000"/>
                  </a:solidFill>
                  <a:latin typeface="宋体" pitchFamily="2" charset="-122"/>
                </a:rPr>
                <a:t>ENDS</a:t>
              </a: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4499993" y="1319857"/>
              <a:ext cx="4032448" cy="333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COD2  </a:t>
              </a:r>
              <a:r>
                <a:rPr lang="en-US" altLang="zh-CN" sz="1800" b="1" u="none" dirty="0">
                  <a:solidFill>
                    <a:srgbClr val="C00000"/>
                  </a:solidFill>
                  <a:latin typeface="宋体" pitchFamily="2" charset="-122"/>
                </a:rPr>
                <a:t>SEGMEN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 ;</a:t>
              </a:r>
              <a:r>
                <a:rPr lang="en-US" altLang="zh-CN" sz="1800" u="none" dirty="0">
                  <a:latin typeface="宋体" pitchFamily="2" charset="-122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FUN1  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PROC</a:t>
              </a:r>
              <a:r>
                <a:rPr lang="en-US" altLang="zh-CN" sz="1800" b="1" u="none" dirty="0">
                  <a:latin typeface="宋体" pitchFamily="2" charset="-122"/>
                </a:rPr>
                <a:t> FAR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      </a:t>
              </a:r>
              <a:r>
                <a:rPr lang="en-US" altLang="zh-CN" sz="1800" b="1" u="none" dirty="0">
                  <a:latin typeface="宋体" pitchFamily="2" charset="-122"/>
                </a:rPr>
                <a:t>MOV  AX,D2_S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 MOV  ES,AX     ;ES</a:t>
              </a:r>
              <a:r>
                <a:rPr lang="zh-CN" altLang="en-US" sz="1800" b="1" u="none" dirty="0">
                  <a:latin typeface="宋体" pitchFamily="2" charset="-122"/>
                </a:rPr>
                <a:t>赋初值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 MOV  CX, NUM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 INC  CX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 MOV  ES:TMP,CX ;TMP</a:t>
              </a:r>
              <a:r>
                <a:rPr lang="zh-CN" altLang="en-US" sz="1800" b="1" u="none" dirty="0">
                  <a:latin typeface="宋体" pitchFamily="2" charset="-122"/>
                </a:rPr>
                <a:t>←</a:t>
              </a:r>
              <a:r>
                <a:rPr lang="en-US" altLang="zh-CN" sz="1800" b="1" u="none" dirty="0">
                  <a:latin typeface="宋体" pitchFamily="2" charset="-122"/>
                </a:rPr>
                <a:t>NUM+1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 RET            ;</a:t>
              </a:r>
              <a:r>
                <a:rPr lang="zh-CN" altLang="en-US" sz="1800" b="1" u="none" dirty="0">
                  <a:latin typeface="宋体" pitchFamily="2" charset="-122"/>
                </a:rPr>
                <a:t>过程返回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FUN1  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ENDP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 ;</a:t>
              </a:r>
              <a:r>
                <a:rPr lang="en-US" altLang="zh-CN" sz="1800" u="none" dirty="0">
                  <a:latin typeface="宋体" pitchFamily="2" charset="-122"/>
                </a:rPr>
                <a:t>…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COD2  </a:t>
              </a:r>
              <a:r>
                <a:rPr lang="en-US" altLang="zh-CN" sz="1800" b="1" u="none" dirty="0">
                  <a:solidFill>
                    <a:srgbClr val="C00000"/>
                  </a:solidFill>
                  <a:latin typeface="宋体" pitchFamily="2" charset="-122"/>
                </a:rPr>
                <a:t>ENDS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END 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STA</a:t>
              </a:r>
              <a:r>
                <a:rPr lang="en-US" altLang="zh-CN" sz="1800" b="1" u="none" dirty="0">
                  <a:latin typeface="宋体" pitchFamily="2" charset="-122"/>
                </a:rPr>
                <a:t>       ;</a:t>
              </a:r>
              <a:r>
                <a:rPr lang="zh-CN" altLang="en-US" sz="1800" b="1" u="none" dirty="0">
                  <a:latin typeface="宋体" pitchFamily="2" charset="-122"/>
                </a:rPr>
                <a:t>指明</a:t>
              </a:r>
              <a:r>
                <a:rPr lang="en-US" altLang="zh-CN" sz="1800" b="1" u="none" dirty="0">
                  <a:latin typeface="宋体" pitchFamily="2" charset="-122"/>
                </a:rPr>
                <a:t>main()</a:t>
              </a:r>
            </a:p>
          </p:txBody>
        </p:sp>
      </p:grpSp>
      <p:sp>
        <p:nvSpPr>
          <p:cNvPr id="12" name="Text Box 78"/>
          <p:cNvSpPr txBox="1">
            <a:spLocks noChangeArrowheads="1"/>
          </p:cNvSpPr>
          <p:nvPr/>
        </p:nvSpPr>
        <p:spPr bwMode="auto">
          <a:xfrm>
            <a:off x="179512" y="5339824"/>
            <a:ext cx="885710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方法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u="none" spc="280" dirty="0">
                <a:latin typeface="宋体" pitchFamily="2" charset="-122"/>
              </a:rPr>
              <a:t>各个段逻辑上独立</a:t>
            </a:r>
            <a:r>
              <a:rPr lang="zh-CN" altLang="en-US" sz="2200" b="1" u="none" dirty="0">
                <a:latin typeface="宋体" pitchFamily="2" charset="-122"/>
              </a:rPr>
              <a:t>，逻辑地址＝</a:t>
            </a:r>
            <a:r>
              <a:rPr lang="en-US" altLang="zh-CN" sz="2200" b="1" u="none" dirty="0">
                <a:latin typeface="宋体" pitchFamily="2" charset="-122"/>
              </a:rPr>
              <a:t>&lt;</a:t>
            </a:r>
            <a:r>
              <a:rPr lang="zh-CN" altLang="en-US" sz="2200" b="1" u="none" dirty="0">
                <a:latin typeface="宋体" pitchFamily="2" charset="-122"/>
              </a:rPr>
              <a:t>段号</a:t>
            </a:r>
            <a:r>
              <a:rPr lang="en-US" altLang="zh-CN" sz="2200" b="1" u="none" dirty="0">
                <a:latin typeface="宋体" pitchFamily="2" charset="-122"/>
              </a:rPr>
              <a:t>,</a:t>
            </a:r>
            <a:r>
              <a:rPr lang="en-US" altLang="zh-CN" sz="2200" b="1" u="none" dirty="0">
                <a:latin typeface="+mn-lt"/>
              </a:rPr>
              <a:t> </a:t>
            </a:r>
            <a:r>
              <a:rPr lang="zh-CN" altLang="en-US" sz="2200" b="1" u="none" dirty="0">
                <a:latin typeface="宋体" pitchFamily="2" charset="-122"/>
              </a:rPr>
              <a:t>段内地址</a:t>
            </a:r>
            <a:r>
              <a:rPr lang="en-US" altLang="zh-CN" sz="2200" b="1" u="none" dirty="0">
                <a:latin typeface="宋体" pitchFamily="2" charset="-122"/>
              </a:rPr>
              <a:t>&gt;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方法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u="none" dirty="0">
                <a:latin typeface="宋体" pitchFamily="2" charset="-122"/>
              </a:rPr>
              <a:t>各个段共用地址空间，逻辑地址＝段基址＋段内地址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2123604" y="346193"/>
            <a:ext cx="66248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由多个段构成，类型有代码段、数据段、堆栈等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4" name="Text Box 128"/>
          <p:cNvSpPr txBox="1">
            <a:spLocks noChangeArrowheads="1"/>
          </p:cNvSpPr>
          <p:nvPr/>
        </p:nvSpPr>
        <p:spPr bwMode="auto">
          <a:xfrm>
            <a:off x="4788024" y="4202122"/>
            <a:ext cx="4297560" cy="630848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14000"/>
              </a:lnSpc>
            </a:pPr>
            <a:r>
              <a:rPr lang="en-US" altLang="zh-CN" sz="1800" b="1" u="none" dirty="0">
                <a:latin typeface="宋体" pitchFamily="2" charset="-122"/>
              </a:rPr>
              <a:t>x86</a:t>
            </a:r>
            <a:r>
              <a:rPr lang="zh-CN" altLang="en-US" sz="1800" b="1" u="none" dirty="0">
                <a:latin typeface="宋体" pitchFamily="2" charset="-122"/>
              </a:rPr>
              <a:t>：用</a:t>
            </a:r>
            <a:r>
              <a:rPr lang="zh-CN" altLang="en-US" sz="1800" b="1" dirty="0">
                <a:latin typeface="宋体" pitchFamily="2" charset="-122"/>
              </a:rPr>
              <a:t>段寄存器</a:t>
            </a:r>
            <a:r>
              <a:rPr lang="zh-CN" altLang="en-US" sz="1800" b="1" u="none" dirty="0">
                <a:latin typeface="宋体" pitchFamily="2" charset="-122"/>
              </a:rPr>
              <a:t>存放</a:t>
            </a:r>
            <a:r>
              <a:rPr lang="zh-CN" altLang="en-US" sz="1800" b="1" u="none" dirty="0">
                <a:latin typeface="+mn-ea"/>
              </a:rPr>
              <a:t>段装入后的首地址，</a:t>
            </a:r>
            <a:endParaRPr lang="en-US" altLang="zh-CN" sz="1800" b="1" u="none" dirty="0"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800" b="1" u="none" dirty="0">
                <a:latin typeface="+mn-ea"/>
              </a:rPr>
              <a:t>    </a:t>
            </a:r>
            <a:r>
              <a:rPr lang="zh-CN" altLang="en-US" sz="1800" b="1" u="none" dirty="0">
                <a:latin typeface="+mn-ea"/>
              </a:rPr>
              <a:t> </a:t>
            </a:r>
            <a:r>
              <a:rPr lang="zh-CN" altLang="en-US" sz="1800" b="1" dirty="0">
                <a:latin typeface="+mn-ea"/>
              </a:rPr>
              <a:t>不同类型的段</a:t>
            </a:r>
            <a:r>
              <a:rPr lang="zh-CN" altLang="en-US" sz="1800" b="1" u="none" dirty="0">
                <a:latin typeface="+mn-ea"/>
              </a:rPr>
              <a:t>所用的段寄存器不同</a:t>
            </a:r>
            <a:endParaRPr lang="en-US" altLang="zh-CN" sz="1800" b="1" u="none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400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89</a:t>
            </a:fld>
            <a:endParaRPr lang="en-US" altLang="zh-CN" dirty="0"/>
          </a:p>
        </p:txBody>
      </p:sp>
      <p:sp>
        <p:nvSpPr>
          <p:cNvPr id="16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179388" y="332656"/>
            <a:ext cx="5976788" cy="551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、主存空间的分配  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分配方法→地址变换方法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en-US" altLang="zh-CN" b="1" u="none" dirty="0">
                <a:latin typeface="宋体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*分区方式：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   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地址变换方法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*分页方式：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地址变换方法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12" name="Text Box 108"/>
          <p:cNvSpPr txBox="1">
            <a:spLocks noChangeArrowheads="1"/>
          </p:cNvSpPr>
          <p:nvPr/>
        </p:nvSpPr>
        <p:spPr bwMode="auto">
          <a:xfrm>
            <a:off x="2195736" y="3573016"/>
            <a:ext cx="6768752" cy="271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进程、主存划分成若干大小相等的页、页框，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u="none" dirty="0">
                <a:latin typeface="宋体" pitchFamily="2" charset="-122"/>
              </a:rPr>
              <a:t>    (</a:t>
            </a:r>
            <a:r>
              <a:rPr lang="en-US" altLang="zh-CN" sz="2000" b="1" i="1" u="none" dirty="0"/>
              <a:t>S</a:t>
            </a:r>
            <a:r>
              <a:rPr lang="zh-CN" altLang="en-US" sz="2000" b="1" u="none" baseline="-18000" dirty="0">
                <a:latin typeface="宋体" pitchFamily="2" charset="-122"/>
              </a:rPr>
              <a:t>进程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 err="1">
                <a:latin typeface="宋体" pitchFamily="2" charset="-122"/>
              </a:rPr>
              <a:t>p</a:t>
            </a:r>
            <a:r>
              <a:rPr lang="en-US" altLang="zh-CN" sz="2000" b="1" u="none" dirty="0" err="1">
                <a:latin typeface="+mn-lt"/>
              </a:rPr>
              <a:t>×</a:t>
            </a:r>
            <a:r>
              <a:rPr lang="en-US" altLang="zh-CN" sz="2000" b="1" u="none" dirty="0" err="1">
                <a:latin typeface="宋体" pitchFamily="2" charset="-122"/>
              </a:rPr>
              <a:t>S</a:t>
            </a:r>
            <a:r>
              <a:rPr lang="zh-CN" altLang="en-US" sz="2000" b="1" u="none" baseline="-18000" dirty="0">
                <a:latin typeface="宋体" pitchFamily="2" charset="-122"/>
              </a:rPr>
              <a:t>页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en-US" altLang="zh-CN" sz="2000" b="1" i="1" u="none" dirty="0"/>
              <a:t>S</a:t>
            </a:r>
            <a:r>
              <a:rPr lang="zh-CN" altLang="en-US" sz="2000" b="1" u="none" baseline="-18000" dirty="0">
                <a:latin typeface="宋体" pitchFamily="2" charset="-122"/>
              </a:rPr>
              <a:t>主存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 err="1">
                <a:latin typeface="宋体" pitchFamily="2" charset="-122"/>
              </a:rPr>
              <a:t>m</a:t>
            </a:r>
            <a:r>
              <a:rPr lang="en-US" altLang="zh-CN" sz="2000" b="1" u="none" dirty="0" err="1">
                <a:latin typeface="+mn-lt"/>
              </a:rPr>
              <a:t>×</a:t>
            </a:r>
            <a:r>
              <a:rPr lang="en-US" altLang="zh-CN" sz="2000" b="1" u="none" dirty="0" err="1">
                <a:latin typeface="宋体" pitchFamily="2" charset="-122"/>
              </a:rPr>
              <a:t>S</a:t>
            </a:r>
            <a:r>
              <a:rPr lang="zh-CN" altLang="en-US" sz="2000" b="1" u="none" baseline="-18000" dirty="0">
                <a:latin typeface="宋体" pitchFamily="2" charset="-122"/>
              </a:rPr>
              <a:t>页框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en-US" altLang="zh-CN" sz="2000" b="1" u="none" dirty="0">
                <a:latin typeface="宋体" pitchFamily="2" charset="-122"/>
              </a:rPr>
              <a:t>S</a:t>
            </a:r>
            <a:r>
              <a:rPr lang="zh-CN" altLang="en-US" sz="2000" b="1" u="none" baseline="-18000" dirty="0">
                <a:latin typeface="宋体" pitchFamily="2" charset="-122"/>
              </a:rPr>
              <a:t>页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S</a:t>
            </a:r>
            <a:r>
              <a:rPr lang="zh-CN" altLang="en-US" sz="2000" b="1" u="none" baseline="-18000" dirty="0">
                <a:latin typeface="宋体" pitchFamily="2" charset="-122"/>
              </a:rPr>
              <a:t>页框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u="none" dirty="0">
                <a:latin typeface="宋体" pitchFamily="2" charset="-122"/>
              </a:rPr>
              <a:t>每个进程分配到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所有</a:t>
            </a:r>
            <a:r>
              <a:rPr lang="zh-CN" altLang="en-US" b="1" u="none" dirty="0">
                <a:latin typeface="宋体" pitchFamily="2" charset="-122"/>
              </a:rPr>
              <a:t>页框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可不连续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none" dirty="0">
                <a:latin typeface="宋体" pitchFamily="2" charset="-122"/>
              </a:rPr>
              <a:t>  </a:t>
            </a:r>
            <a:r>
              <a:rPr lang="zh-CN" altLang="en-US" b="1" u="none" baseline="-25000" dirty="0">
                <a:latin typeface="宋体" pitchFamily="2" charset="-122"/>
              </a:rPr>
              <a:t> </a:t>
            </a:r>
            <a:r>
              <a:rPr lang="zh-CN" altLang="en-US" b="1" u="none" dirty="0">
                <a:latin typeface="宋体" pitchFamily="2" charset="-122"/>
              </a:rPr>
              <a:t>碎片较小，管理开销小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用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页表</a:t>
            </a:r>
            <a:r>
              <a:rPr lang="zh-CN" altLang="en-US" sz="2000" b="1" u="none" dirty="0">
                <a:latin typeface="宋体" pitchFamily="2" charset="-122"/>
              </a:rPr>
              <a:t>管理页</a:t>
            </a:r>
            <a:r>
              <a:rPr lang="en-US" altLang="zh-CN" sz="2000" b="1" u="none" dirty="0">
                <a:latin typeface="宋体" pitchFamily="2" charset="-122"/>
              </a:rPr>
              <a:t>-</a:t>
            </a:r>
            <a:r>
              <a:rPr lang="zh-CN" altLang="en-US" sz="2000" b="1" u="none" dirty="0">
                <a:latin typeface="宋体" pitchFamily="2" charset="-122"/>
              </a:rPr>
              <a:t>页框映射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①物理页号</a:t>
            </a:r>
            <a:r>
              <a:rPr lang="zh-CN" altLang="en-US" b="1" u="none" spc="-100" dirty="0">
                <a:latin typeface="宋体" pitchFamily="2" charset="-122"/>
              </a:rPr>
              <a:t>＝</a:t>
            </a:r>
            <a:r>
              <a:rPr lang="zh-CN" altLang="en-US" b="1" u="none" spc="-100" dirty="0">
                <a:solidFill>
                  <a:srgbClr val="FF3399"/>
                </a:solidFill>
                <a:latin typeface="宋体" pitchFamily="2" charset="-122"/>
              </a:rPr>
              <a:t>页表</a:t>
            </a:r>
            <a:r>
              <a:rPr lang="en-US" altLang="zh-CN" b="1" u="none" spc="-100" dirty="0">
                <a:solidFill>
                  <a:srgbClr val="FF3399"/>
                </a:solidFill>
                <a:latin typeface="宋体" pitchFamily="2" charset="-122"/>
              </a:rPr>
              <a:t>[</a:t>
            </a:r>
            <a:r>
              <a:rPr lang="zh-CN" altLang="en-US" b="1" u="none" spc="-100" dirty="0">
                <a:latin typeface="宋体" pitchFamily="2" charset="-122"/>
              </a:rPr>
              <a:t>逻辑页号</a:t>
            </a:r>
            <a:r>
              <a:rPr lang="en-US" altLang="zh-CN" b="1" u="none" spc="-100" dirty="0">
                <a:solidFill>
                  <a:srgbClr val="FF3399"/>
                </a:solidFill>
                <a:latin typeface="宋体" pitchFamily="2" charset="-122"/>
              </a:rPr>
              <a:t>]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②物理地址</a:t>
            </a:r>
            <a:r>
              <a:rPr lang="zh-CN" altLang="en-US" b="1" u="none" spc="-100" dirty="0">
                <a:latin typeface="宋体" pitchFamily="2" charset="-122"/>
              </a:rPr>
              <a:t>＝</a:t>
            </a:r>
            <a:r>
              <a:rPr lang="en-US" altLang="zh-CN" b="1" u="none" spc="-100" dirty="0">
                <a:solidFill>
                  <a:srgbClr val="FF3399"/>
                </a:solidFill>
                <a:latin typeface="宋体" pitchFamily="2" charset="-122"/>
              </a:rPr>
              <a:t>&lt;</a:t>
            </a:r>
            <a:r>
              <a:rPr lang="zh-CN" altLang="en-US" b="1" u="none" spc="-100" dirty="0">
                <a:latin typeface="宋体" pitchFamily="2" charset="-122"/>
              </a:rPr>
              <a:t>物理页号</a:t>
            </a:r>
            <a:r>
              <a:rPr lang="en-US" altLang="zh-CN" b="1" u="none" spc="-100" dirty="0">
                <a:solidFill>
                  <a:srgbClr val="FF3399"/>
                </a:solidFill>
                <a:latin typeface="宋体" pitchFamily="2" charset="-122"/>
              </a:rPr>
              <a:t>,</a:t>
            </a:r>
            <a:r>
              <a:rPr lang="zh-CN" altLang="en-US" b="1" u="none" spc="-100" dirty="0">
                <a:latin typeface="宋体" pitchFamily="2" charset="-122"/>
              </a:rPr>
              <a:t>页内地址</a:t>
            </a:r>
            <a:r>
              <a:rPr lang="en-US" altLang="zh-CN" b="1" u="none" spc="-100" dirty="0">
                <a:solidFill>
                  <a:srgbClr val="FF3399"/>
                </a:solidFill>
                <a:latin typeface="宋体" pitchFamily="2" charset="-122"/>
              </a:rPr>
              <a:t>&gt;</a:t>
            </a:r>
            <a:endParaRPr lang="zh-CN" altLang="en-US" b="1" u="none" spc="-100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971600" y="836712"/>
            <a:ext cx="759554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b="1" u="none" dirty="0">
                <a:latin typeface="宋体" pitchFamily="2" charset="-122"/>
              </a:rPr>
              <a:t>        主存划分成若干分区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en-US" altLang="zh-CN" sz="2000" b="1" i="1" u="none" dirty="0"/>
              <a:t>S</a:t>
            </a:r>
            <a:r>
              <a:rPr lang="zh-CN" altLang="en-US" sz="2000" b="1" u="none" baseline="-18000" dirty="0">
                <a:latin typeface="宋体" pitchFamily="2" charset="-122"/>
              </a:rPr>
              <a:t>主存</a:t>
            </a:r>
            <a:r>
              <a:rPr lang="zh-CN" altLang="en-US" sz="2000" b="1" u="none" dirty="0">
                <a:latin typeface="宋体" pitchFamily="2" charset="-122"/>
              </a:rPr>
              <a:t>＝∑</a:t>
            </a:r>
            <a:r>
              <a:rPr lang="en-US" altLang="zh-CN" sz="2000" b="1" i="1" u="none" dirty="0"/>
              <a:t>S</a:t>
            </a:r>
            <a:r>
              <a:rPr lang="zh-CN" altLang="en-US" sz="2000" b="1" u="none" baseline="-18000" dirty="0">
                <a:latin typeface="宋体" pitchFamily="2" charset="-122"/>
              </a:rPr>
              <a:t>分区</a:t>
            </a:r>
            <a:r>
              <a:rPr lang="en-US" altLang="zh-CN" sz="2000" b="1" u="none" baseline="-18000" dirty="0" err="1">
                <a:latin typeface="宋体" pitchFamily="2" charset="-122"/>
              </a:rPr>
              <a:t>i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>
                <a:latin typeface="宋体" pitchFamily="2" charset="-122"/>
              </a:rPr>
              <a:t>每个进程分配到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zh-CN" altLang="en-US" b="1" u="none" dirty="0">
                <a:latin typeface="宋体" pitchFamily="2" charset="-122"/>
              </a:rPr>
              <a:t>分区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空间连续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spc="-100" dirty="0">
                <a:solidFill>
                  <a:schemeClr val="accent2"/>
                </a:solidFill>
                <a:latin typeface="宋体" pitchFamily="2" charset="-122"/>
              </a:rPr>
              <a:t>分区类型</a:t>
            </a:r>
            <a:r>
              <a:rPr lang="en-US" altLang="zh-CN" b="1" u="none" spc="-100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000" b="1" u="none" spc="-1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spc="-100" dirty="0">
                <a:latin typeface="宋体" pitchFamily="2" charset="-122"/>
              </a:rPr>
              <a:t>固定分区</a:t>
            </a:r>
            <a:r>
              <a:rPr lang="en-US" altLang="zh-CN" sz="1800" b="1" u="none" spc="-100" dirty="0">
                <a:latin typeface="宋体" pitchFamily="2" charset="-122"/>
              </a:rPr>
              <a:t>(</a:t>
            </a:r>
            <a:r>
              <a:rPr lang="zh-CN" altLang="en-US" sz="1800" b="1" u="none" spc="-100" dirty="0">
                <a:latin typeface="宋体" pitchFamily="2" charset="-122"/>
              </a:rPr>
              <a:t>大小可不等</a:t>
            </a:r>
            <a:r>
              <a:rPr lang="en-US" altLang="zh-CN" sz="1800" b="1" u="none" spc="-100" dirty="0">
                <a:latin typeface="宋体" pitchFamily="2" charset="-122"/>
              </a:rPr>
              <a:t>)</a:t>
            </a:r>
            <a:r>
              <a:rPr lang="zh-CN" altLang="en-US" b="1" u="none" spc="500" dirty="0">
                <a:latin typeface="宋体" pitchFamily="2" charset="-122"/>
              </a:rPr>
              <a:t>，</a:t>
            </a:r>
            <a:r>
              <a:rPr lang="zh-CN" altLang="en-US" b="1" u="none" spc="-100" dirty="0">
                <a:latin typeface="宋体" pitchFamily="2" charset="-122"/>
              </a:rPr>
              <a:t>可变分区</a:t>
            </a:r>
            <a:r>
              <a:rPr lang="en-US" altLang="zh-CN" sz="1800" b="1" u="none" spc="-100" dirty="0">
                <a:latin typeface="宋体" pitchFamily="2" charset="-122"/>
              </a:rPr>
              <a:t>(</a:t>
            </a:r>
            <a:r>
              <a:rPr lang="zh-CN" altLang="en-US" sz="1800" b="1" u="none" spc="-100" dirty="0">
                <a:latin typeface="宋体" pitchFamily="2" charset="-122"/>
              </a:rPr>
              <a:t>相邻分区可合并</a:t>
            </a:r>
            <a:r>
              <a:rPr lang="en-US" altLang="zh-CN" sz="1800" b="1" u="none" spc="-100" dirty="0">
                <a:latin typeface="宋体" pitchFamily="2" charset="-122"/>
              </a:rPr>
              <a:t>)</a:t>
            </a:r>
            <a:endParaRPr lang="en-US" altLang="zh-CN" b="1" u="none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分配方法</a:t>
            </a:r>
            <a:r>
              <a:rPr lang="en-US" altLang="zh-CN" b="1" u="none" spc="400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Text Box 108"/>
          <p:cNvSpPr txBox="1">
            <a:spLocks noChangeArrowheads="1"/>
          </p:cNvSpPr>
          <p:nvPr/>
        </p:nvSpPr>
        <p:spPr bwMode="auto">
          <a:xfrm>
            <a:off x="2555776" y="2167696"/>
            <a:ext cx="601136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选择</a:t>
            </a:r>
            <a:r>
              <a:rPr lang="zh-CN" altLang="en-US" b="1" u="none" dirty="0">
                <a:latin typeface="宋体" pitchFamily="2" charset="-122"/>
              </a:rPr>
              <a:t>最接近的分区，</a:t>
            </a:r>
            <a:r>
              <a:rPr lang="zh-CN" altLang="en-US" sz="1600" b="1" u="none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切割</a:t>
            </a:r>
            <a:r>
              <a:rPr lang="zh-CN" altLang="en-US" b="1" u="none" dirty="0">
                <a:latin typeface="宋体" pitchFamily="2" charset="-122"/>
              </a:rPr>
              <a:t>空闲分区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产生的碎片较多，</a:t>
            </a:r>
            <a:r>
              <a:rPr lang="zh-CN" altLang="en-US" sz="1600" b="1" u="none" dirty="0">
                <a:latin typeface="宋体" pitchFamily="2" charset="-122"/>
              </a:rPr>
              <a:t> </a:t>
            </a:r>
            <a:r>
              <a:rPr lang="zh-CN" altLang="en-US" b="1" u="none" dirty="0">
                <a:latin typeface="宋体" pitchFamily="2" charset="-122"/>
              </a:rPr>
              <a:t>管理开销大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移动分区时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物理地址＝基地址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zh-CN" altLang="en-US" b="1" u="none" dirty="0">
                <a:latin typeface="宋体" pitchFamily="2" charset="-122"/>
              </a:rPr>
              <a:t>逻辑地址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 flipH="1">
            <a:off x="5940152" y="1700808"/>
            <a:ext cx="140976" cy="1440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436096" y="1862402"/>
            <a:ext cx="0" cy="120655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>
            <a:off x="6372200" y="4761168"/>
            <a:ext cx="72008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2249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0C93-B165-4B5E-B099-F8671A3002C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96991" name="Text Box 31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u="none" dirty="0">
                <a:latin typeface="宋体" pitchFamily="2" charset="-122"/>
              </a:rPr>
              <a:t>§3.2  </a:t>
            </a:r>
            <a:r>
              <a:rPr lang="zh-CN" altLang="en-US" sz="2800" b="1" u="none" dirty="0">
                <a:latin typeface="宋体" pitchFamily="2" charset="-122"/>
              </a:rPr>
              <a:t>半导体存储器技术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179512" y="3501008"/>
            <a:ext cx="6264447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MOS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管简介：</a:t>
            </a:r>
            <a:r>
              <a:rPr lang="en-US" altLang="zh-CN" b="1" u="none" dirty="0" err="1">
                <a:latin typeface="宋体" pitchFamily="2" charset="-122"/>
              </a:rPr>
              <a:t>绝缘栅场效应管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(</a:t>
            </a:r>
            <a:r>
              <a:rPr lang="en-US" altLang="zh-CN" sz="2000" u="none" dirty="0"/>
              <a:t>Metal Oxide Semiconductor, MOS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                         MOS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itchFamily="2" charset="-122"/>
              </a:rPr>
              <a:t>管特性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95000"/>
              </a:lnSpc>
            </a:pPr>
            <a:endParaRPr lang="en-US" altLang="zh-CN" sz="22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endParaRPr lang="en-US" altLang="zh-CN" sz="22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endParaRPr lang="en-US" altLang="zh-CN" sz="18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                         MOS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itchFamily="2" charset="-122"/>
              </a:rPr>
              <a:t>管应用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546548" y="1823020"/>
            <a:ext cx="6121796" cy="1677988"/>
            <a:chOff x="1906588" y="1029941"/>
            <a:chExt cx="6121796" cy="1677988"/>
          </a:xfrm>
        </p:grpSpPr>
        <p:grpSp>
          <p:nvGrpSpPr>
            <p:cNvPr id="297008" name="Group 48"/>
            <p:cNvGrpSpPr>
              <a:grpSpLocks/>
            </p:cNvGrpSpPr>
            <p:nvPr/>
          </p:nvGrpSpPr>
          <p:grpSpPr bwMode="auto">
            <a:xfrm>
              <a:off x="4714875" y="1363315"/>
              <a:ext cx="1944688" cy="658813"/>
              <a:chOff x="2970" y="928"/>
              <a:chExt cx="1225" cy="415"/>
            </a:xfrm>
          </p:grpSpPr>
          <p:sp>
            <p:nvSpPr>
              <p:cNvPr id="296997" name="Text Box 37"/>
              <p:cNvSpPr txBox="1">
                <a:spLocks noChangeArrowheads="1"/>
              </p:cNvSpPr>
              <p:nvPr/>
            </p:nvSpPr>
            <p:spPr bwMode="auto">
              <a:xfrm>
                <a:off x="3060" y="928"/>
                <a:ext cx="1135" cy="41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latin typeface="宋体" pitchFamily="2" charset="-122"/>
                  </a:rPr>
                  <a:t>静态</a:t>
                </a:r>
                <a:r>
                  <a:rPr lang="en-US" altLang="zh-CN" sz="2000" b="1" u="none" dirty="0">
                    <a:latin typeface="宋体" pitchFamily="2" charset="-122"/>
                  </a:rPr>
                  <a:t>RAM(</a:t>
                </a:r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SRAM</a:t>
                </a:r>
                <a:r>
                  <a:rPr lang="en-US" altLang="zh-CN" sz="2000" b="1" u="none" dirty="0">
                    <a:latin typeface="宋体" pitchFamily="2" charset="-122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动态</a:t>
                </a:r>
                <a:r>
                  <a:rPr lang="en-US" altLang="zh-CN" sz="2000" b="1" u="none" dirty="0">
                    <a:latin typeface="宋体" pitchFamily="2" charset="-122"/>
                  </a:rPr>
                  <a:t>RAM(</a:t>
                </a:r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DRAM</a:t>
                </a:r>
                <a:r>
                  <a:rPr lang="en-US" altLang="zh-CN" sz="20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296999" name="AutoShape 39"/>
              <p:cNvSpPr>
                <a:spLocks/>
              </p:cNvSpPr>
              <p:nvPr/>
            </p:nvSpPr>
            <p:spPr bwMode="auto">
              <a:xfrm>
                <a:off x="2970" y="993"/>
                <a:ext cx="45" cy="304"/>
              </a:xfrm>
              <a:prstGeom prst="leftBrace">
                <a:avLst>
                  <a:gd name="adj1" fmla="val 56296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7009" name="Group 49"/>
            <p:cNvGrpSpPr>
              <a:grpSpLocks/>
            </p:cNvGrpSpPr>
            <p:nvPr/>
          </p:nvGrpSpPr>
          <p:grpSpPr bwMode="auto">
            <a:xfrm>
              <a:off x="1906588" y="1029941"/>
              <a:ext cx="4249737" cy="1677988"/>
              <a:chOff x="1201" y="718"/>
              <a:chExt cx="2677" cy="1057"/>
            </a:xfrm>
          </p:grpSpPr>
          <p:sp>
            <p:nvSpPr>
              <p:cNvPr id="296993" name="Text Box 33"/>
              <p:cNvSpPr txBox="1">
                <a:spLocks noChangeArrowheads="1"/>
              </p:cNvSpPr>
              <p:nvPr/>
            </p:nvSpPr>
            <p:spPr bwMode="auto">
              <a:xfrm>
                <a:off x="1293" y="1367"/>
                <a:ext cx="816" cy="4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latin typeface="宋体" pitchFamily="2" charset="-122"/>
                  </a:rPr>
                  <a:t>半导体</a:t>
                </a:r>
                <a:r>
                  <a:rPr lang="en-US" altLang="zh-CN" sz="2000" b="1" u="none" dirty="0">
                    <a:solidFill>
                      <a:srgbClr val="FF3399"/>
                    </a:solidFill>
                    <a:latin typeface="宋体" pitchFamily="2" charset="-122"/>
                  </a:rPr>
                  <a:t>ROM</a:t>
                </a:r>
              </a:p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非易失型</a:t>
                </a:r>
                <a:r>
                  <a:rPr lang="en-US" altLang="zh-CN" sz="1800" b="1" u="none" dirty="0">
                    <a:latin typeface="宋体" pitchFamily="2" charset="-122"/>
                  </a:rPr>
                  <a:t>) </a:t>
                </a:r>
              </a:p>
            </p:txBody>
          </p:sp>
          <p:sp>
            <p:nvSpPr>
              <p:cNvPr id="296994" name="Text Box 34"/>
              <p:cNvSpPr txBox="1">
                <a:spLocks noChangeArrowheads="1"/>
              </p:cNvSpPr>
              <p:nvPr/>
            </p:nvSpPr>
            <p:spPr bwMode="auto">
              <a:xfrm>
                <a:off x="2199" y="718"/>
                <a:ext cx="1679" cy="1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latin typeface="宋体" pitchFamily="2" charset="-122"/>
                  </a:rPr>
                  <a:t>双极型</a:t>
                </a:r>
                <a:r>
                  <a:rPr lang="en-US" altLang="zh-CN" sz="2000" b="1" u="none" dirty="0">
                    <a:latin typeface="宋体" pitchFamily="2" charset="-122"/>
                  </a:rPr>
                  <a:t>RAM(TTL</a:t>
                </a:r>
                <a:r>
                  <a:rPr lang="zh-CN" altLang="en-US" sz="2000" b="1" u="none" dirty="0">
                    <a:latin typeface="宋体" pitchFamily="2" charset="-122"/>
                  </a:rPr>
                  <a:t>、</a:t>
                </a:r>
                <a:r>
                  <a:rPr lang="en-US" altLang="zh-CN" sz="2000" b="1" u="none" dirty="0">
                    <a:latin typeface="宋体" pitchFamily="2" charset="-122"/>
                  </a:rPr>
                  <a:t>ECL)</a:t>
                </a:r>
              </a:p>
            </p:txBody>
          </p:sp>
          <p:sp>
            <p:nvSpPr>
              <p:cNvPr id="296995" name="Text Box 35"/>
              <p:cNvSpPr txBox="1">
                <a:spLocks noChangeArrowheads="1"/>
              </p:cNvSpPr>
              <p:nvPr/>
            </p:nvSpPr>
            <p:spPr bwMode="auto">
              <a:xfrm>
                <a:off x="2199" y="1019"/>
                <a:ext cx="726" cy="1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MOS</a:t>
                </a:r>
                <a:r>
                  <a:rPr lang="zh-CN" altLang="en-US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型</a:t>
                </a:r>
                <a:r>
                  <a:rPr lang="en-US" altLang="zh-CN" sz="2000" b="1" u="none" dirty="0">
                    <a:latin typeface="宋体" pitchFamily="2" charset="-122"/>
                  </a:rPr>
                  <a:t>RAM</a:t>
                </a:r>
              </a:p>
            </p:txBody>
          </p:sp>
          <p:sp>
            <p:nvSpPr>
              <p:cNvPr id="296998" name="AutoShape 38"/>
              <p:cNvSpPr>
                <a:spLocks/>
              </p:cNvSpPr>
              <p:nvPr/>
            </p:nvSpPr>
            <p:spPr bwMode="auto">
              <a:xfrm>
                <a:off x="2109" y="784"/>
                <a:ext cx="45" cy="371"/>
              </a:xfrm>
              <a:prstGeom prst="leftBrace">
                <a:avLst>
                  <a:gd name="adj1" fmla="val 68704"/>
                  <a:gd name="adj2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00" name="Text Box 40"/>
              <p:cNvSpPr txBox="1">
                <a:spLocks noChangeArrowheads="1"/>
              </p:cNvSpPr>
              <p:nvPr/>
            </p:nvSpPr>
            <p:spPr bwMode="auto">
              <a:xfrm>
                <a:off x="1293" y="838"/>
                <a:ext cx="816" cy="4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latin typeface="宋体" pitchFamily="2" charset="-122"/>
                  </a:rPr>
                  <a:t>半导体</a:t>
                </a:r>
                <a:r>
                  <a:rPr lang="en-US" altLang="zh-CN" sz="2000" b="1" u="none" dirty="0">
                    <a:solidFill>
                      <a:srgbClr val="FF3399"/>
                    </a:solidFill>
                    <a:latin typeface="宋体" pitchFamily="2" charset="-122"/>
                  </a:rPr>
                  <a:t>RAM</a:t>
                </a:r>
              </a:p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易失型</a:t>
                </a:r>
                <a:r>
                  <a:rPr lang="en-US" altLang="zh-CN" sz="1800" b="1" u="none" dirty="0">
                    <a:latin typeface="宋体" pitchFamily="2" charset="-122"/>
                  </a:rPr>
                  <a:t>) </a:t>
                </a:r>
              </a:p>
            </p:txBody>
          </p:sp>
          <p:sp>
            <p:nvSpPr>
              <p:cNvPr id="297001" name="AutoShape 41"/>
              <p:cNvSpPr>
                <a:spLocks/>
              </p:cNvSpPr>
              <p:nvPr/>
            </p:nvSpPr>
            <p:spPr bwMode="auto">
              <a:xfrm>
                <a:off x="1201" y="928"/>
                <a:ext cx="29" cy="650"/>
              </a:xfrm>
              <a:prstGeom prst="leftBrace">
                <a:avLst>
                  <a:gd name="adj1" fmla="val 164312"/>
                  <a:gd name="adj2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347864" y="1988865"/>
              <a:ext cx="4680520" cy="647699"/>
              <a:chOff x="3347864" y="1988865"/>
              <a:chExt cx="4680520" cy="647699"/>
            </a:xfrm>
          </p:grpSpPr>
          <p:sp>
            <p:nvSpPr>
              <p:cNvPr id="297003" name="Text Box 43"/>
              <p:cNvSpPr txBox="1">
                <a:spLocks noChangeArrowheads="1"/>
              </p:cNvSpPr>
              <p:nvPr/>
            </p:nvSpPr>
            <p:spPr bwMode="auto">
              <a:xfrm>
                <a:off x="3492277" y="1988865"/>
                <a:ext cx="4536107" cy="64769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2000" b="1" u="none" dirty="0">
                    <a:latin typeface="宋体" pitchFamily="2" charset="-122"/>
                  </a:rPr>
                  <a:t>MROM</a:t>
                </a:r>
                <a:r>
                  <a:rPr lang="zh-CN" altLang="en-US" sz="2000" b="1" u="none" dirty="0">
                    <a:latin typeface="宋体" pitchFamily="2" charset="-122"/>
                  </a:rPr>
                  <a:t>、</a:t>
                </a:r>
                <a:r>
                  <a:rPr lang="en-US" altLang="zh-CN" sz="2000" b="1" u="none" dirty="0">
                    <a:latin typeface="宋体" pitchFamily="2" charset="-122"/>
                  </a:rPr>
                  <a:t>PROM</a:t>
                </a:r>
                <a:r>
                  <a:rPr lang="zh-CN" altLang="en-US" sz="2000" b="1" u="none" dirty="0">
                    <a:latin typeface="宋体" pitchFamily="2" charset="-122"/>
                  </a:rPr>
                  <a:t>、</a:t>
                </a:r>
                <a:r>
                  <a:rPr lang="en-US" altLang="zh-CN" sz="2000" b="1" u="none" dirty="0">
                    <a:latin typeface="宋体" pitchFamily="2" charset="-122"/>
                  </a:rPr>
                  <a:t>EPROM</a:t>
                </a:r>
                <a:r>
                  <a:rPr lang="zh-CN" altLang="en-US" sz="2000" b="1" u="none" dirty="0">
                    <a:latin typeface="宋体" pitchFamily="2" charset="-122"/>
                  </a:rPr>
                  <a:t>、</a:t>
                </a:r>
                <a:r>
                  <a:rPr lang="en-US" altLang="zh-CN" sz="2000" b="1" u="none" dirty="0">
                    <a:latin typeface="宋体" pitchFamily="2" charset="-122"/>
                  </a:rPr>
                  <a:t>EEPROM(E</a:t>
                </a:r>
                <a:r>
                  <a:rPr lang="en-US" altLang="zh-CN" sz="2000" b="1" u="none" baseline="30000" dirty="0">
                    <a:latin typeface="宋体" pitchFamily="2" charset="-122"/>
                  </a:rPr>
                  <a:t>2</a:t>
                </a:r>
                <a:r>
                  <a:rPr lang="en-US" altLang="zh-CN" sz="2000" b="1" u="none" dirty="0">
                    <a:latin typeface="宋体" pitchFamily="2" charset="-122"/>
                  </a:rPr>
                  <a:t>PROM)</a:t>
                </a:r>
                <a:r>
                  <a:rPr lang="zh-CN" altLang="en-US" sz="2000" b="1" u="none" dirty="0">
                    <a:latin typeface="宋体" pitchFamily="2" charset="-122"/>
                  </a:rPr>
                  <a:t>，</a:t>
                </a:r>
                <a:endParaRPr lang="en-US" altLang="zh-CN" sz="2000" b="1" u="none" dirty="0">
                  <a:latin typeface="宋体" pitchFamily="2" charset="-122"/>
                </a:endParaRPr>
              </a:p>
              <a:p>
                <a:r>
                  <a:rPr lang="en-US" altLang="zh-CN" sz="2000" b="1" u="none" dirty="0">
                    <a:latin typeface="宋体" pitchFamily="2" charset="-122"/>
                  </a:rPr>
                  <a:t>FLASH</a:t>
                </a:r>
              </a:p>
            </p:txBody>
          </p:sp>
          <p:sp>
            <p:nvSpPr>
              <p:cNvPr id="57" name="AutoShape 39"/>
              <p:cNvSpPr>
                <a:spLocks/>
              </p:cNvSpPr>
              <p:nvPr/>
            </p:nvSpPr>
            <p:spPr bwMode="auto">
              <a:xfrm>
                <a:off x="3347864" y="2079923"/>
                <a:ext cx="71438" cy="482600"/>
              </a:xfrm>
              <a:prstGeom prst="leftBrace">
                <a:avLst>
                  <a:gd name="adj1" fmla="val 56296"/>
                  <a:gd name="adj2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4" name="Text Box 383"/>
          <p:cNvSpPr txBox="1">
            <a:spLocks noChangeArrowheads="1"/>
          </p:cNvSpPr>
          <p:nvPr/>
        </p:nvSpPr>
        <p:spPr bwMode="auto">
          <a:xfrm>
            <a:off x="4104456" y="4644536"/>
            <a:ext cx="4860032" cy="188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35000"/>
              </a:lnSpc>
            </a:pPr>
            <a:r>
              <a:rPr lang="zh-CN" altLang="en-US" sz="2000" b="1" u="none" dirty="0">
                <a:latin typeface="宋体" pitchFamily="2" charset="-122"/>
              </a:rPr>
              <a:t>①</a:t>
            </a:r>
            <a:r>
              <a:rPr lang="en-US" altLang="zh-CN" sz="2000" b="1" u="none" dirty="0">
                <a:latin typeface="宋体" pitchFamily="2" charset="-122"/>
              </a:rPr>
              <a:t>V</a:t>
            </a:r>
            <a:r>
              <a:rPr lang="en-US" altLang="zh-CN" sz="2000" b="1" u="none" baseline="-16000" dirty="0">
                <a:latin typeface="宋体" pitchFamily="2" charset="-122"/>
              </a:rPr>
              <a:t>GS</a:t>
            </a:r>
            <a:r>
              <a:rPr lang="zh-CN" altLang="en-US" sz="2000" b="1" u="none" dirty="0">
                <a:latin typeface="宋体" pitchFamily="2" charset="-122"/>
              </a:rPr>
              <a:t>＜</a:t>
            </a:r>
            <a:r>
              <a:rPr lang="en-US" altLang="zh-CN" sz="2000" b="1" u="none" dirty="0">
                <a:latin typeface="宋体" pitchFamily="2" charset="-122"/>
              </a:rPr>
              <a:t>V</a:t>
            </a:r>
            <a:r>
              <a:rPr lang="en-US" altLang="zh-CN" sz="2000" b="1" u="none" baseline="-16000" dirty="0">
                <a:latin typeface="宋体" pitchFamily="2" charset="-122"/>
              </a:rPr>
              <a:t>T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开启电压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2000" b="1" u="none" dirty="0">
                <a:latin typeface="宋体" pitchFamily="2" charset="-122"/>
              </a:rPr>
              <a:t>时，</a:t>
            </a:r>
            <a:r>
              <a:rPr lang="en-US" altLang="zh-CN" sz="2000" b="1" u="none" dirty="0">
                <a:solidFill>
                  <a:srgbClr val="C00000"/>
                </a:solidFill>
                <a:latin typeface="宋体" pitchFamily="2" charset="-122"/>
              </a:rPr>
              <a:t>I</a:t>
            </a:r>
            <a:r>
              <a:rPr lang="en-US" altLang="zh-CN" sz="2000" b="1" u="none" baseline="-16000" dirty="0">
                <a:solidFill>
                  <a:srgbClr val="C00000"/>
                </a:solidFill>
                <a:latin typeface="宋体" pitchFamily="2" charset="-122"/>
              </a:rPr>
              <a:t>D</a:t>
            </a:r>
            <a:r>
              <a:rPr lang="zh-CN" altLang="en-US" sz="2000" b="1" u="none" dirty="0">
                <a:solidFill>
                  <a:srgbClr val="C00000"/>
                </a:solidFill>
                <a:latin typeface="宋体" pitchFamily="2" charset="-122"/>
              </a:rPr>
              <a:t>＝</a:t>
            </a:r>
            <a:r>
              <a:rPr lang="en-US" altLang="zh-CN" sz="2000" b="1" u="none" dirty="0">
                <a:solidFill>
                  <a:srgbClr val="C00000"/>
                </a:solidFill>
                <a:latin typeface="宋体" pitchFamily="2" charset="-122"/>
              </a:rPr>
              <a:t>0</a:t>
            </a:r>
            <a:r>
              <a:rPr lang="en-US" altLang="zh-CN" sz="1800" b="1" u="none" dirty="0">
                <a:latin typeface="宋体" pitchFamily="2" charset="-122"/>
              </a:rPr>
              <a:t>(MOS</a:t>
            </a:r>
            <a:r>
              <a:rPr lang="zh-CN" altLang="en-US" sz="1800" b="1" u="none" dirty="0">
                <a:latin typeface="宋体" pitchFamily="2" charset="-122"/>
              </a:rPr>
              <a:t>管截止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000" b="1" u="none" dirty="0">
                <a:latin typeface="宋体" pitchFamily="2" charset="-122"/>
              </a:rPr>
              <a:t>②</a:t>
            </a:r>
            <a:r>
              <a:rPr lang="en-US" altLang="zh-CN" sz="2000" b="1" u="none" dirty="0">
                <a:latin typeface="宋体" pitchFamily="2" charset="-122"/>
              </a:rPr>
              <a:t>V</a:t>
            </a:r>
            <a:r>
              <a:rPr lang="en-US" altLang="zh-CN" sz="2000" b="1" u="none" baseline="-16000" dirty="0">
                <a:latin typeface="宋体" pitchFamily="2" charset="-122"/>
              </a:rPr>
              <a:t>GS</a:t>
            </a:r>
            <a:r>
              <a:rPr lang="zh-CN" altLang="en-US" sz="2000" b="1" u="none" dirty="0">
                <a:latin typeface="宋体" pitchFamily="2" charset="-122"/>
              </a:rPr>
              <a:t>≥</a:t>
            </a:r>
            <a:r>
              <a:rPr lang="en-US" altLang="zh-CN" sz="2000" b="1" u="none" dirty="0">
                <a:latin typeface="宋体" pitchFamily="2" charset="-122"/>
              </a:rPr>
              <a:t>V</a:t>
            </a:r>
            <a:r>
              <a:rPr lang="en-US" altLang="zh-CN" sz="2000" b="1" u="none" baseline="-16000" dirty="0">
                <a:latin typeface="宋体" pitchFamily="2" charset="-122"/>
              </a:rPr>
              <a:t>T</a:t>
            </a:r>
            <a:r>
              <a:rPr lang="zh-CN" altLang="en-US" sz="2000" b="1" u="none" dirty="0">
                <a:latin typeface="宋体" pitchFamily="2" charset="-122"/>
              </a:rPr>
              <a:t>后，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GS</a:t>
            </a:r>
            <a:r>
              <a:rPr lang="zh-CN" altLang="en-US" sz="2000" b="1" u="none" dirty="0">
                <a:latin typeface="宋体" pitchFamily="2" charset="-122"/>
              </a:rPr>
              <a:t>越大、</a:t>
            </a:r>
            <a:r>
              <a:rPr lang="en-US" altLang="zh-CN" sz="2000" b="1" u="none" dirty="0">
                <a:solidFill>
                  <a:srgbClr val="C00000"/>
                </a:solidFill>
                <a:latin typeface="宋体" pitchFamily="2" charset="-122"/>
              </a:rPr>
              <a:t>I</a:t>
            </a:r>
            <a:r>
              <a:rPr lang="en-US" altLang="zh-CN" sz="2000" b="1" u="none" baseline="-16000" dirty="0">
                <a:solidFill>
                  <a:srgbClr val="C00000"/>
                </a:solidFill>
                <a:latin typeface="宋体" pitchFamily="2" charset="-122"/>
              </a:rPr>
              <a:t>D</a:t>
            </a:r>
            <a:r>
              <a:rPr lang="zh-CN" altLang="en-US" sz="2000" b="1" u="none" dirty="0">
                <a:solidFill>
                  <a:srgbClr val="C00000"/>
                </a:solidFill>
                <a:latin typeface="宋体" pitchFamily="2" charset="-122"/>
              </a:rPr>
              <a:t>越大</a:t>
            </a:r>
            <a:r>
              <a:rPr lang="en-US" altLang="zh-CN" sz="1800" b="1" u="none" dirty="0">
                <a:latin typeface="宋体" pitchFamily="2" charset="-122"/>
              </a:rPr>
              <a:t>(MOS</a:t>
            </a:r>
            <a:r>
              <a:rPr lang="zh-CN" altLang="en-US" sz="1800" b="1" u="none" dirty="0">
                <a:latin typeface="宋体" pitchFamily="2" charset="-122"/>
              </a:rPr>
              <a:t>管导通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000" b="1" u="none" dirty="0">
                <a:latin typeface="宋体" pitchFamily="2" charset="-122"/>
              </a:rPr>
              <a:t>③</a:t>
            </a:r>
            <a:r>
              <a:rPr lang="en-US" altLang="zh-CN" sz="2000" b="1" u="none" dirty="0">
                <a:latin typeface="宋体" pitchFamily="2" charset="-122"/>
              </a:rPr>
              <a:t>V</a:t>
            </a:r>
            <a:r>
              <a:rPr lang="en-US" altLang="zh-CN" sz="2000" b="1" u="none" baseline="-16000" dirty="0">
                <a:latin typeface="宋体" pitchFamily="2" charset="-122"/>
              </a:rPr>
              <a:t>GS</a:t>
            </a:r>
            <a:r>
              <a:rPr lang="zh-CN" altLang="en-US" sz="2000" b="1" u="none" dirty="0">
                <a:latin typeface="宋体" pitchFamily="2" charset="-122"/>
              </a:rPr>
              <a:t>≥</a:t>
            </a:r>
            <a:r>
              <a:rPr lang="en-US" altLang="zh-CN" sz="2000" b="1" u="none" dirty="0">
                <a:latin typeface="宋体" pitchFamily="2" charset="-122"/>
              </a:rPr>
              <a:t>V</a:t>
            </a:r>
            <a:r>
              <a:rPr lang="en-US" altLang="zh-CN" sz="2000" b="1" u="none" baseline="-16000" dirty="0">
                <a:latin typeface="宋体" pitchFamily="2" charset="-122"/>
              </a:rPr>
              <a:t>T</a:t>
            </a:r>
            <a:r>
              <a:rPr lang="zh-CN" altLang="en-US" sz="2000" b="1" u="none" dirty="0">
                <a:latin typeface="宋体" pitchFamily="2" charset="-122"/>
              </a:rPr>
              <a:t>后，固定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GS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en-US" altLang="zh-CN" sz="2000" b="1" u="none" dirty="0">
                <a:solidFill>
                  <a:srgbClr val="C00000"/>
                </a:solidFill>
                <a:latin typeface="宋体" pitchFamily="2" charset="-122"/>
              </a:rPr>
              <a:t>I</a:t>
            </a:r>
            <a:r>
              <a:rPr lang="en-US" altLang="zh-CN" sz="2000" b="1" u="none" baseline="-16000" dirty="0">
                <a:solidFill>
                  <a:srgbClr val="C00000"/>
                </a:solidFill>
                <a:latin typeface="宋体" pitchFamily="2" charset="-122"/>
              </a:rPr>
              <a:t>D</a:t>
            </a:r>
            <a:r>
              <a:rPr lang="zh-CN" altLang="en-US" sz="2000" b="1" u="none" dirty="0">
                <a:solidFill>
                  <a:srgbClr val="C00000"/>
                </a:solidFill>
                <a:latin typeface="宋体" pitchFamily="2" charset="-122"/>
              </a:rPr>
              <a:t>不变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与</a:t>
            </a:r>
            <a:r>
              <a:rPr lang="en-US" altLang="zh-CN" sz="1800" b="1" u="none" dirty="0">
                <a:latin typeface="宋体" pitchFamily="2" charset="-122"/>
              </a:rPr>
              <a:t>U</a:t>
            </a:r>
            <a:r>
              <a:rPr lang="en-US" altLang="zh-CN" sz="1800" b="1" u="none" baseline="-16000" dirty="0">
                <a:latin typeface="宋体" pitchFamily="2" charset="-122"/>
              </a:rPr>
              <a:t>DS</a:t>
            </a:r>
            <a:r>
              <a:rPr lang="zh-CN" altLang="en-US" sz="1800" b="1" u="none" dirty="0">
                <a:latin typeface="宋体" pitchFamily="2" charset="-122"/>
              </a:rPr>
              <a:t>无关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35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</a:t>
            </a:r>
            <a:r>
              <a:rPr lang="zh-CN" altLang="en-US" sz="2000" b="1" u="none" dirty="0">
                <a:latin typeface="宋体" pitchFamily="2" charset="-122"/>
              </a:rPr>
              <a:t> 用作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开关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电阻</a:t>
            </a:r>
            <a:r>
              <a:rPr lang="zh-CN" altLang="en-US" sz="2000" b="1" u="none" dirty="0">
                <a:latin typeface="宋体" pitchFamily="2" charset="-122"/>
              </a:rPr>
              <a:t>等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b="1" u="none" dirty="0">
                <a:latin typeface="宋体" pitchFamily="2" charset="-122"/>
              </a:rPr>
              <a:t>                 (</a:t>
            </a:r>
            <a:r>
              <a:rPr lang="zh-CN" altLang="en-US" sz="1600" b="1" u="none" dirty="0">
                <a:latin typeface="宋体" pitchFamily="2" charset="-122"/>
              </a:rPr>
              <a:t>①③</a:t>
            </a:r>
            <a:r>
              <a:rPr lang="en-US" altLang="zh-CN" sz="1600" b="1" u="none" dirty="0">
                <a:latin typeface="宋体" pitchFamily="2" charset="-122"/>
              </a:rPr>
              <a:t>)   (</a:t>
            </a:r>
            <a:r>
              <a:rPr lang="zh-CN" altLang="en-US" sz="1600" b="1" u="none" dirty="0">
                <a:latin typeface="宋体" pitchFamily="2" charset="-122"/>
              </a:rPr>
              <a:t>②</a:t>
            </a:r>
            <a:r>
              <a:rPr lang="en-US" altLang="zh-CN" sz="16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9512" y="4365104"/>
            <a:ext cx="3595801" cy="1378244"/>
            <a:chOff x="377275" y="4348336"/>
            <a:chExt cx="3595801" cy="1378244"/>
          </a:xfrm>
        </p:grpSpPr>
        <p:sp>
          <p:nvSpPr>
            <p:cNvPr id="79" name="Rectangle 355"/>
            <p:cNvSpPr>
              <a:spLocks noChangeArrowheads="1"/>
            </p:cNvSpPr>
            <p:nvPr/>
          </p:nvSpPr>
          <p:spPr bwMode="auto">
            <a:xfrm>
              <a:off x="1605994" y="4579019"/>
              <a:ext cx="754539" cy="651073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40"/>
            <p:cNvSpPr>
              <a:spLocks noChangeArrowheads="1"/>
            </p:cNvSpPr>
            <p:nvPr/>
          </p:nvSpPr>
          <p:spPr bwMode="auto">
            <a:xfrm>
              <a:off x="3180988" y="5067523"/>
              <a:ext cx="304800" cy="30480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endParaRPr lang="zh-CN" altLang="en-US" u="none" dirty="0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2144509" y="4509120"/>
              <a:ext cx="0" cy="803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>
              <a:stCxn id="88" idx="2"/>
            </p:cNvCxnSpPr>
            <p:nvPr/>
          </p:nvCxnSpPr>
          <p:spPr bwMode="auto">
            <a:xfrm flipH="1" flipV="1">
              <a:off x="2141973" y="4500735"/>
              <a:ext cx="635037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Oval 40"/>
            <p:cNvSpPr>
              <a:spLocks noChangeArrowheads="1"/>
            </p:cNvSpPr>
            <p:nvPr/>
          </p:nvSpPr>
          <p:spPr bwMode="auto">
            <a:xfrm>
              <a:off x="2777010" y="434833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u="none" dirty="0"/>
                <a:t>A</a:t>
              </a:r>
              <a:endParaRPr lang="zh-CN" altLang="en-US" sz="2000" u="none" dirty="0"/>
            </a:p>
          </p:txBody>
        </p:sp>
        <p:cxnSp>
          <p:nvCxnSpPr>
            <p:cNvPr id="89" name="直接连接符 67"/>
            <p:cNvCxnSpPr>
              <a:endCxn id="88" idx="6"/>
            </p:cNvCxnSpPr>
            <p:nvPr/>
          </p:nvCxnSpPr>
          <p:spPr bwMode="auto">
            <a:xfrm rot="16200000" flipV="1">
              <a:off x="2594219" y="4988327"/>
              <a:ext cx="1225840" cy="25065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Oval 40"/>
            <p:cNvSpPr>
              <a:spLocks noChangeArrowheads="1"/>
            </p:cNvSpPr>
            <p:nvPr/>
          </p:nvSpPr>
          <p:spPr bwMode="auto">
            <a:xfrm>
              <a:off x="2411760" y="529112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000" u="none" dirty="0"/>
                <a:t>V</a:t>
              </a:r>
              <a:endParaRPr lang="zh-CN" altLang="en-US" sz="2000" u="none" dirty="0"/>
            </a:p>
          </p:txBody>
        </p:sp>
        <p:cxnSp>
          <p:nvCxnSpPr>
            <p:cNvPr id="91" name="直接连接符 90"/>
            <p:cNvCxnSpPr>
              <a:stCxn id="90" idx="0"/>
            </p:cNvCxnSpPr>
            <p:nvPr/>
          </p:nvCxnSpPr>
          <p:spPr bwMode="auto">
            <a:xfrm flipV="1">
              <a:off x="2564160" y="4509120"/>
              <a:ext cx="1761" cy="78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>
              <a:endCxn id="90" idx="4"/>
            </p:cNvCxnSpPr>
            <p:nvPr/>
          </p:nvCxnSpPr>
          <p:spPr bwMode="auto">
            <a:xfrm flipH="1" flipV="1">
              <a:off x="2564160" y="5595920"/>
              <a:ext cx="880" cy="1306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H="1">
              <a:off x="2144509" y="5229200"/>
              <a:ext cx="3" cy="49737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80988" y="5033309"/>
              <a:ext cx="342280" cy="3362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Oval 40"/>
            <p:cNvSpPr>
              <a:spLocks noChangeArrowheads="1"/>
            </p:cNvSpPr>
            <p:nvPr/>
          </p:nvSpPr>
          <p:spPr bwMode="auto">
            <a:xfrm>
              <a:off x="830104" y="5012146"/>
              <a:ext cx="304800" cy="30480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endParaRPr lang="zh-CN" altLang="en-US" u="none" dirty="0"/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V="1">
              <a:off x="830104" y="4977932"/>
              <a:ext cx="342280" cy="3362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5"/>
            <p:cNvCxnSpPr/>
            <p:nvPr/>
          </p:nvCxnSpPr>
          <p:spPr bwMode="auto">
            <a:xfrm rot="5400000">
              <a:off x="895935" y="5018043"/>
              <a:ext cx="784202" cy="632871"/>
            </a:xfrm>
            <a:prstGeom prst="bentConnector3">
              <a:avLst>
                <a:gd name="adj1" fmla="val -52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Oval 40"/>
            <p:cNvSpPr>
              <a:spLocks noChangeArrowheads="1"/>
            </p:cNvSpPr>
            <p:nvPr/>
          </p:nvSpPr>
          <p:spPr bwMode="auto">
            <a:xfrm>
              <a:off x="1286341" y="5283547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000" u="none" dirty="0"/>
                <a:t>V</a:t>
              </a:r>
              <a:endParaRPr lang="zh-CN" altLang="en-US" sz="2000" u="none" dirty="0"/>
            </a:p>
          </p:txBody>
        </p:sp>
        <p:cxnSp>
          <p:nvCxnSpPr>
            <p:cNvPr id="99" name="直接连接符 98"/>
            <p:cNvCxnSpPr>
              <a:stCxn id="98" idx="0"/>
            </p:cNvCxnSpPr>
            <p:nvPr/>
          </p:nvCxnSpPr>
          <p:spPr bwMode="auto">
            <a:xfrm flipV="1">
              <a:off x="1438741" y="4928053"/>
              <a:ext cx="0" cy="3554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>
              <a:endCxn id="98" idx="4"/>
            </p:cNvCxnSpPr>
            <p:nvPr/>
          </p:nvCxnSpPr>
          <p:spPr bwMode="auto">
            <a:xfrm flipV="1">
              <a:off x="1438741" y="5588347"/>
              <a:ext cx="0" cy="13822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>
              <a:off x="971600" y="5726576"/>
              <a:ext cx="236086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 Box 383"/>
            <p:cNvSpPr txBox="1">
              <a:spLocks noChangeArrowheads="1"/>
            </p:cNvSpPr>
            <p:nvPr/>
          </p:nvSpPr>
          <p:spPr bwMode="auto">
            <a:xfrm>
              <a:off x="2849018" y="472425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I</a:t>
              </a:r>
              <a:r>
                <a:rPr lang="en-US" altLang="zh-CN" sz="1800" b="1" u="none" baseline="-16000" dirty="0">
                  <a:solidFill>
                    <a:srgbClr val="FF3399"/>
                  </a:solidFill>
                  <a:latin typeface="宋体" pitchFamily="2" charset="-122"/>
                </a:rPr>
                <a:t>D</a:t>
              </a: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 flipH="1">
              <a:off x="2771800" y="4725144"/>
              <a:ext cx="36525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2815481" y="5307888"/>
              <a:ext cx="0" cy="2811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5" name="Text Box 383"/>
            <p:cNvSpPr txBox="1">
              <a:spLocks noChangeArrowheads="1"/>
            </p:cNvSpPr>
            <p:nvPr/>
          </p:nvSpPr>
          <p:spPr bwMode="auto">
            <a:xfrm>
              <a:off x="2842190" y="5307888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V</a:t>
              </a:r>
              <a:r>
                <a:rPr lang="en-US" altLang="zh-CN" sz="1800" b="1" u="none" baseline="-16000" dirty="0">
                  <a:solidFill>
                    <a:srgbClr val="FF3399"/>
                  </a:solidFill>
                  <a:latin typeface="宋体" pitchFamily="2" charset="-122"/>
                </a:rPr>
                <a:t>DS</a:t>
              </a: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3613036" y="5084291"/>
              <a:ext cx="0" cy="2811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383"/>
            <p:cNvSpPr txBox="1">
              <a:spLocks noChangeArrowheads="1"/>
            </p:cNvSpPr>
            <p:nvPr/>
          </p:nvSpPr>
          <p:spPr bwMode="auto">
            <a:xfrm>
              <a:off x="3639745" y="508429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DS</a:t>
              </a: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758096" y="5028021"/>
              <a:ext cx="0" cy="2811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9" name="Text Box 383"/>
            <p:cNvSpPr txBox="1">
              <a:spLocks noChangeArrowheads="1"/>
            </p:cNvSpPr>
            <p:nvPr/>
          </p:nvSpPr>
          <p:spPr bwMode="auto">
            <a:xfrm>
              <a:off x="377275" y="502802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GS</a:t>
              </a: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1667162" y="5300315"/>
              <a:ext cx="0" cy="2811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1" name="Text Box 383"/>
            <p:cNvSpPr txBox="1">
              <a:spLocks noChangeArrowheads="1"/>
            </p:cNvSpPr>
            <p:nvPr/>
          </p:nvSpPr>
          <p:spPr bwMode="auto">
            <a:xfrm>
              <a:off x="1718389" y="5300315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V</a:t>
              </a:r>
              <a:r>
                <a:rPr lang="en-US" altLang="zh-CN" sz="1800" b="1" u="none" baseline="-16000" dirty="0">
                  <a:solidFill>
                    <a:srgbClr val="FF3399"/>
                  </a:solidFill>
                  <a:latin typeface="宋体" pitchFamily="2" charset="-122"/>
                </a:rPr>
                <a:t>GS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7529" y="4596240"/>
            <a:ext cx="2964479" cy="1529562"/>
            <a:chOff x="683568" y="5787870"/>
            <a:chExt cx="2964479" cy="1529562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1873247" y="6035591"/>
              <a:ext cx="0" cy="20172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>
              <a:off x="1580596" y="6136384"/>
              <a:ext cx="292651" cy="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H="1">
              <a:off x="1980308" y="6021287"/>
              <a:ext cx="155571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H="1">
              <a:off x="1976114" y="6237312"/>
              <a:ext cx="15976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H="1" flipV="1">
              <a:off x="2130249" y="6219918"/>
              <a:ext cx="5630" cy="23431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2135883" y="5805265"/>
              <a:ext cx="0" cy="23032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Text Box 383"/>
            <p:cNvSpPr txBox="1">
              <a:spLocks noChangeArrowheads="1"/>
            </p:cNvSpPr>
            <p:nvPr/>
          </p:nvSpPr>
          <p:spPr bwMode="auto">
            <a:xfrm>
              <a:off x="683568" y="7028507"/>
              <a:ext cx="296447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D—</a:t>
              </a:r>
              <a:r>
                <a:rPr lang="zh-CN" altLang="en-US" sz="1800" b="1" u="none" dirty="0">
                  <a:latin typeface="宋体" pitchFamily="2" charset="-122"/>
                </a:rPr>
                <a:t>漏极  </a:t>
              </a:r>
              <a:r>
                <a:rPr lang="en-US" altLang="zh-CN" sz="1800" b="1" u="none" dirty="0">
                  <a:latin typeface="宋体" pitchFamily="2" charset="-122"/>
                </a:rPr>
                <a:t>S—</a:t>
              </a:r>
              <a:r>
                <a:rPr lang="zh-CN" altLang="en-US" sz="1800" b="1" u="none" dirty="0">
                  <a:latin typeface="宋体" pitchFamily="2" charset="-122"/>
                </a:rPr>
                <a:t>源极  </a:t>
              </a:r>
              <a:r>
                <a:rPr lang="en-US" altLang="zh-CN" sz="1800" b="1" u="none" dirty="0">
                  <a:latin typeface="宋体" pitchFamily="2" charset="-122"/>
                </a:rPr>
                <a:t>G—</a:t>
              </a:r>
              <a:r>
                <a:rPr lang="zh-CN" altLang="en-US" sz="1800" b="1" u="none" dirty="0">
                  <a:latin typeface="宋体" pitchFamily="2" charset="-122"/>
                </a:rPr>
                <a:t>栅极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5" name="Text Box 383"/>
            <p:cNvSpPr txBox="1">
              <a:spLocks noChangeArrowheads="1"/>
            </p:cNvSpPr>
            <p:nvPr/>
          </p:nvSpPr>
          <p:spPr bwMode="auto">
            <a:xfrm>
              <a:off x="2195736" y="5787870"/>
              <a:ext cx="191921" cy="23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6" name="Text Box 383"/>
            <p:cNvSpPr txBox="1">
              <a:spLocks noChangeArrowheads="1"/>
            </p:cNvSpPr>
            <p:nvPr/>
          </p:nvSpPr>
          <p:spPr bwMode="auto">
            <a:xfrm>
              <a:off x="2159983" y="6219918"/>
              <a:ext cx="191920" cy="23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7" name="Text Box 383"/>
            <p:cNvSpPr txBox="1">
              <a:spLocks noChangeArrowheads="1"/>
            </p:cNvSpPr>
            <p:nvPr/>
          </p:nvSpPr>
          <p:spPr bwMode="auto">
            <a:xfrm>
              <a:off x="1631823" y="5877272"/>
              <a:ext cx="149088" cy="24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G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1979712" y="5908232"/>
              <a:ext cx="596" cy="4283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组合 63"/>
          <p:cNvGrpSpPr/>
          <p:nvPr/>
        </p:nvGrpSpPr>
        <p:grpSpPr>
          <a:xfrm>
            <a:off x="6443959" y="3453817"/>
            <a:ext cx="2232497" cy="1055303"/>
            <a:chOff x="1187450" y="1843980"/>
            <a:chExt cx="2232497" cy="1055303"/>
          </a:xfrm>
        </p:grpSpPr>
        <p:sp>
          <p:nvSpPr>
            <p:cNvPr id="65" name="Text Box 130"/>
            <p:cNvSpPr txBox="1">
              <a:spLocks noChangeArrowheads="1"/>
            </p:cNvSpPr>
            <p:nvPr/>
          </p:nvSpPr>
          <p:spPr bwMode="auto">
            <a:xfrm>
              <a:off x="2987824" y="2205558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66" name="Rectangle 133" descr="宽上对角线"/>
            <p:cNvSpPr>
              <a:spLocks noChangeArrowheads="1"/>
            </p:cNvSpPr>
            <p:nvPr/>
          </p:nvSpPr>
          <p:spPr bwMode="auto">
            <a:xfrm>
              <a:off x="1187450" y="2204343"/>
              <a:ext cx="2232497" cy="28575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124"/>
            <p:cNvSpPr>
              <a:spLocks noChangeArrowheads="1"/>
            </p:cNvSpPr>
            <p:nvPr/>
          </p:nvSpPr>
          <p:spPr bwMode="auto">
            <a:xfrm>
              <a:off x="1187451" y="2490093"/>
              <a:ext cx="2232496" cy="409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125"/>
            <p:cNvSpPr txBox="1">
              <a:spLocks noChangeArrowheads="1"/>
            </p:cNvSpPr>
            <p:nvPr/>
          </p:nvSpPr>
          <p:spPr bwMode="auto">
            <a:xfrm>
              <a:off x="1907455" y="2607493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基体</a:t>
              </a:r>
            </a:p>
          </p:txBody>
        </p:sp>
        <p:sp>
          <p:nvSpPr>
            <p:cNvPr id="69" name="Text Box 126"/>
            <p:cNvSpPr txBox="1">
              <a:spLocks noChangeArrowheads="1"/>
            </p:cNvSpPr>
            <p:nvPr/>
          </p:nvSpPr>
          <p:spPr bwMode="auto">
            <a:xfrm>
              <a:off x="1331914" y="2490093"/>
              <a:ext cx="575542" cy="2172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70" name="Text Box 127"/>
            <p:cNvSpPr txBox="1">
              <a:spLocks noChangeArrowheads="1"/>
            </p:cNvSpPr>
            <p:nvPr/>
          </p:nvSpPr>
          <p:spPr bwMode="auto">
            <a:xfrm>
              <a:off x="1260004" y="1843980"/>
              <a:ext cx="647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源极</a:t>
              </a:r>
              <a:r>
                <a:rPr lang="en-US" altLang="zh-CN" sz="1800" b="1" u="none" dirty="0">
                  <a:latin typeface="宋体" pitchFamily="2" charset="-122"/>
                </a:rPr>
                <a:t>S</a:t>
              </a:r>
            </a:p>
          </p:txBody>
        </p:sp>
        <p:sp>
          <p:nvSpPr>
            <p:cNvPr id="71" name="Line 128"/>
            <p:cNvSpPr>
              <a:spLocks noChangeShapeType="1"/>
            </p:cNvSpPr>
            <p:nvPr/>
          </p:nvSpPr>
          <p:spPr bwMode="auto">
            <a:xfrm>
              <a:off x="1587922" y="2132905"/>
              <a:ext cx="0" cy="71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29"/>
            <p:cNvSpPr txBox="1">
              <a:spLocks noChangeArrowheads="1"/>
            </p:cNvSpPr>
            <p:nvPr/>
          </p:nvSpPr>
          <p:spPr bwMode="auto">
            <a:xfrm>
              <a:off x="2699792" y="1843980"/>
              <a:ext cx="647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漏极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2627784" y="2490093"/>
              <a:ext cx="647700" cy="2172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75" name="Line 132"/>
            <p:cNvSpPr>
              <a:spLocks noChangeShapeType="1"/>
            </p:cNvSpPr>
            <p:nvPr/>
          </p:nvSpPr>
          <p:spPr bwMode="auto">
            <a:xfrm>
              <a:off x="2953916" y="2132905"/>
              <a:ext cx="0" cy="71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134"/>
            <p:cNvSpPr>
              <a:spLocks noChangeArrowheads="1"/>
            </p:cNvSpPr>
            <p:nvPr/>
          </p:nvSpPr>
          <p:spPr bwMode="auto">
            <a:xfrm>
              <a:off x="1549822" y="2204343"/>
              <a:ext cx="69850" cy="28575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135"/>
            <p:cNvSpPr>
              <a:spLocks noChangeArrowheads="1"/>
            </p:cNvSpPr>
            <p:nvPr/>
          </p:nvSpPr>
          <p:spPr bwMode="auto">
            <a:xfrm>
              <a:off x="1836739" y="2347441"/>
              <a:ext cx="863054" cy="73447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136"/>
            <p:cNvSpPr>
              <a:spLocks noChangeArrowheads="1"/>
            </p:cNvSpPr>
            <p:nvPr/>
          </p:nvSpPr>
          <p:spPr bwMode="auto">
            <a:xfrm>
              <a:off x="2915816" y="2204343"/>
              <a:ext cx="71438" cy="28575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128"/>
            <p:cNvSpPr>
              <a:spLocks noChangeShapeType="1"/>
            </p:cNvSpPr>
            <p:nvPr/>
          </p:nvSpPr>
          <p:spPr bwMode="auto">
            <a:xfrm>
              <a:off x="2267744" y="2131318"/>
              <a:ext cx="522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27"/>
            <p:cNvSpPr txBox="1">
              <a:spLocks noChangeArrowheads="1"/>
            </p:cNvSpPr>
            <p:nvPr/>
          </p:nvSpPr>
          <p:spPr bwMode="auto">
            <a:xfrm>
              <a:off x="1980084" y="1844824"/>
              <a:ext cx="647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栅极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</p:grpSp>
      <p:sp>
        <p:nvSpPr>
          <p:cNvPr id="120" name="AutoShape 331"/>
          <p:cNvSpPr>
            <a:spLocks/>
          </p:cNvSpPr>
          <p:nvPr/>
        </p:nvSpPr>
        <p:spPr bwMode="auto">
          <a:xfrm>
            <a:off x="240676" y="4365104"/>
            <a:ext cx="946948" cy="287884"/>
          </a:xfrm>
          <a:prstGeom prst="borderCallout2">
            <a:avLst>
              <a:gd name="adj1" fmla="val 95315"/>
              <a:gd name="adj2" fmla="val 19890"/>
              <a:gd name="adj3" fmla="val 163071"/>
              <a:gd name="adj4" fmla="val 18923"/>
              <a:gd name="adj5" fmla="val 232698"/>
              <a:gd name="adj6" fmla="val 4584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 type="none" w="sm" len="med"/>
            <a:tailEnd type="arrow" w="sm" len="sm"/>
          </a:ln>
          <a:effectLst/>
        </p:spPr>
        <p:txBody>
          <a:bodyPr lIns="18000" tIns="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>
                <a:latin typeface="+mn-ea"/>
                <a:ea typeface="+mn-ea"/>
              </a:rPr>
              <a:t>可调电源</a:t>
            </a:r>
          </a:p>
        </p:txBody>
      </p:sp>
      <p:sp>
        <p:nvSpPr>
          <p:cNvPr id="121" name="Text Box 45"/>
          <p:cNvSpPr txBox="1">
            <a:spLocks noChangeArrowheads="1"/>
          </p:cNvSpPr>
          <p:nvPr/>
        </p:nvSpPr>
        <p:spPr bwMode="auto">
          <a:xfrm>
            <a:off x="179512" y="1361297"/>
            <a:ext cx="5651151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*半导体存储器分类：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25" name="Text Box 526"/>
          <p:cNvSpPr txBox="1">
            <a:spLocks noChangeArrowheads="1"/>
          </p:cNvSpPr>
          <p:nvPr/>
        </p:nvSpPr>
        <p:spPr bwMode="auto">
          <a:xfrm>
            <a:off x="179512" y="908720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u="none" dirty="0">
                <a:latin typeface="+mn-ea"/>
                <a:ea typeface="+mn-ea"/>
              </a:rPr>
              <a:t>SRAM</a:t>
            </a:r>
            <a:r>
              <a:rPr lang="zh-CN" altLang="en-US" sz="2200" b="1" u="none" dirty="0">
                <a:latin typeface="+mn-ea"/>
                <a:ea typeface="+mn-ea"/>
              </a:rPr>
              <a:t>及</a:t>
            </a:r>
            <a:r>
              <a:rPr lang="en-US" altLang="zh-CN" sz="2200" b="1" u="none" dirty="0">
                <a:latin typeface="+mn-ea"/>
                <a:ea typeface="+mn-ea"/>
              </a:rPr>
              <a:t>DRAM</a:t>
            </a:r>
            <a:r>
              <a:rPr lang="zh-CN" altLang="en-US" sz="2200" b="1" u="none" dirty="0">
                <a:latin typeface="+mn-ea"/>
                <a:ea typeface="+mn-ea"/>
              </a:rPr>
              <a:t>芯片的组成、读写时序</a:t>
            </a:r>
            <a:r>
              <a:rPr lang="en-US" altLang="zh-CN" sz="2200" b="1" u="none" dirty="0">
                <a:latin typeface="+mn-ea"/>
                <a:ea typeface="+mn-ea"/>
              </a:rPr>
              <a:t>(</a:t>
            </a:r>
            <a:r>
              <a:rPr lang="zh-CN" altLang="en-US" sz="2200" b="1" u="none" dirty="0">
                <a:latin typeface="+mn-ea"/>
                <a:ea typeface="+mn-ea"/>
              </a:rPr>
              <a:t>及</a:t>
            </a:r>
            <a:r>
              <a:rPr lang="en-US" altLang="zh-CN" sz="2200" b="1" u="none" dirty="0">
                <a:latin typeface="+mn-ea"/>
                <a:ea typeface="+mn-ea"/>
              </a:rPr>
              <a:t>DRAM</a:t>
            </a:r>
            <a:r>
              <a:rPr lang="zh-CN" altLang="en-US" sz="2200" b="1" u="none" dirty="0">
                <a:latin typeface="+mn-ea"/>
                <a:ea typeface="+mn-ea"/>
              </a:rPr>
              <a:t>刷新</a:t>
            </a:r>
            <a:r>
              <a:rPr lang="en-US" altLang="zh-CN" sz="2200" b="1" u="none" dirty="0">
                <a:latin typeface="+mn-ea"/>
                <a:ea typeface="+mn-ea"/>
              </a:rPr>
              <a:t>)</a:t>
            </a:r>
          </a:p>
        </p:txBody>
      </p:sp>
      <p:sp>
        <p:nvSpPr>
          <p:cNvPr id="122" name="Text Box 126"/>
          <p:cNvSpPr txBox="1">
            <a:spLocks noChangeArrowheads="1"/>
          </p:cNvSpPr>
          <p:nvPr/>
        </p:nvSpPr>
        <p:spPr bwMode="auto">
          <a:xfrm>
            <a:off x="6444208" y="1933844"/>
            <a:ext cx="2520280" cy="710067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marL="358775" indent="-358775" algn="ctr"/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en-US" altLang="zh-CN" sz="2000" b="1" u="none" dirty="0">
                <a:latin typeface="宋体" pitchFamily="2" charset="-122"/>
              </a:rPr>
              <a:t>SRAM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en-US" altLang="zh-CN" sz="2000" b="1" u="none" dirty="0">
                <a:latin typeface="宋体" pitchFamily="2" charset="-122"/>
              </a:rPr>
              <a:t>DRAM</a:t>
            </a:r>
            <a:r>
              <a:rPr lang="zh-CN" altLang="en-US" sz="2000" b="1" u="none" dirty="0">
                <a:latin typeface="宋体" pitchFamily="2" charset="-122"/>
              </a:rPr>
              <a:t>存储信息的元件？</a:t>
            </a:r>
            <a:endParaRPr lang="en-US" altLang="zh-CN" sz="20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0" grpId="0" animBg="1"/>
      <p:bldP spid="121" grpId="0"/>
      <p:bldP spid="12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79388" y="325105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、存储空间的扩充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问题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程序</a:t>
            </a:r>
            <a:r>
              <a:rPr lang="zh-CN" altLang="en-US" b="1" dirty="0">
                <a:latin typeface="宋体" pitchFamily="2" charset="-122"/>
              </a:rPr>
              <a:t>全部装入</a:t>
            </a:r>
            <a:r>
              <a:rPr lang="zh-CN" altLang="en-US" b="1" u="none" dirty="0">
                <a:latin typeface="宋体" pitchFamily="2" charset="-122"/>
              </a:rPr>
              <a:t>主存时，程序大小＞主存大小咋办？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处理方法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              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79512" y="1748423"/>
            <a:ext cx="8785225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*覆盖技术：</a:t>
            </a:r>
            <a:r>
              <a:rPr lang="zh-CN" altLang="en-US" b="1" u="none" dirty="0">
                <a:latin typeface="宋体" pitchFamily="2" charset="-122"/>
              </a:rPr>
              <a:t>程序划分成多个片段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类型有可覆盖、不可覆盖</a:t>
            </a:r>
            <a:r>
              <a:rPr lang="en-US" altLang="zh-CN" sz="2000" b="1" u="none" dirty="0">
                <a:latin typeface="宋体" pitchFamily="2" charset="-122"/>
              </a:rPr>
              <a:t>2</a:t>
            </a:r>
            <a:r>
              <a:rPr lang="zh-CN" altLang="en-US" sz="2000" b="1" u="none" dirty="0">
                <a:latin typeface="宋体" pitchFamily="2" charset="-122"/>
              </a:rPr>
              <a:t>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i="1" u="none" dirty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</a:t>
            </a:r>
            <a:r>
              <a:rPr lang="zh-CN" altLang="en-US" b="1" u="none" dirty="0">
                <a:latin typeface="宋体" pitchFamily="2" charset="-122"/>
              </a:rPr>
              <a:t>分配空间为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∑</a:t>
            </a:r>
            <a:r>
              <a:rPr lang="zh-CN" altLang="en-US" sz="2200" b="1" u="none" dirty="0">
                <a:latin typeface="宋体" pitchFamily="2" charset="-122"/>
              </a:rPr>
              <a:t>片段</a:t>
            </a:r>
            <a:r>
              <a:rPr lang="zh-CN" altLang="en-US" b="1" u="none" baseline="-18000" dirty="0">
                <a:latin typeface="宋体" pitchFamily="2" charset="-122"/>
              </a:rPr>
              <a:t>不可覆盖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max{</a:t>
            </a:r>
            <a:r>
              <a:rPr lang="zh-CN" altLang="en-US" sz="2200" b="1" u="none" dirty="0">
                <a:latin typeface="宋体" pitchFamily="2" charset="-122"/>
              </a:rPr>
              <a:t>片段</a:t>
            </a:r>
            <a:r>
              <a:rPr lang="zh-CN" altLang="en-US" b="1" u="none" baseline="-18000" dirty="0">
                <a:latin typeface="宋体" pitchFamily="2" charset="-122"/>
              </a:rPr>
              <a:t>可覆盖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}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</a:t>
            </a:r>
            <a:r>
              <a:rPr lang="zh-CN" altLang="en-US" b="1" dirty="0">
                <a:latin typeface="宋体" pitchFamily="2" charset="-122"/>
              </a:rPr>
              <a:t>使用</a:t>
            </a:r>
            <a:r>
              <a:rPr lang="zh-CN" altLang="en-US" b="1" u="none" dirty="0">
                <a:latin typeface="宋体" pitchFamily="2" charset="-122"/>
              </a:rPr>
              <a:t>未装入片段</a:t>
            </a:r>
            <a:r>
              <a:rPr lang="zh-CN" altLang="en-US" b="1" dirty="0">
                <a:latin typeface="宋体" pitchFamily="2" charset="-122"/>
              </a:rPr>
              <a:t>前</a:t>
            </a:r>
            <a:r>
              <a:rPr lang="zh-CN" altLang="en-US" b="1" u="none" dirty="0">
                <a:latin typeface="宋体" pitchFamily="2" charset="-122"/>
              </a:rPr>
              <a:t>，与辅存</a:t>
            </a:r>
            <a:r>
              <a:rPr lang="zh-CN" altLang="en-US" b="1" dirty="0">
                <a:latin typeface="宋体" pitchFamily="2" charset="-122"/>
              </a:rPr>
              <a:t>交换</a:t>
            </a:r>
            <a:r>
              <a:rPr lang="zh-CN" altLang="en-US" b="1" u="none" dirty="0">
                <a:latin typeface="宋体" pitchFamily="2" charset="-122"/>
              </a:rPr>
              <a:t>信息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5" name="Text Box 108"/>
          <p:cNvSpPr txBox="1">
            <a:spLocks noChangeArrowheads="1"/>
          </p:cNvSpPr>
          <p:nvPr/>
        </p:nvSpPr>
        <p:spPr bwMode="auto">
          <a:xfrm>
            <a:off x="179512" y="4115832"/>
            <a:ext cx="8785225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*虚拟存储技术：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当前所需</a:t>
            </a:r>
            <a:r>
              <a:rPr lang="zh-CN" altLang="en-US" b="1" u="none" dirty="0">
                <a:latin typeface="宋体" pitchFamily="2" charset="-122"/>
              </a:rPr>
              <a:t>程序装入主存，</a:t>
            </a:r>
            <a:r>
              <a:rPr lang="zh-CN" altLang="en-US" b="1" dirty="0">
                <a:latin typeface="宋体" pitchFamily="2" charset="-122"/>
              </a:rPr>
              <a:t>其余</a:t>
            </a:r>
            <a:r>
              <a:rPr lang="zh-CN" altLang="en-US" b="1" u="none" dirty="0">
                <a:latin typeface="宋体" pitchFamily="2" charset="-122"/>
              </a:rPr>
              <a:t>程序放在辅存；</a:t>
            </a:r>
            <a:endParaRPr lang="en-US" altLang="zh-CN" b="1" i="1" u="none" dirty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zh-CN" altLang="en-US" b="1" dirty="0">
                <a:latin typeface="宋体" pitchFamily="2" charset="-122"/>
              </a:rPr>
              <a:t>缺失时</a:t>
            </a:r>
            <a:r>
              <a:rPr lang="zh-CN" altLang="en-US" b="1" u="none" dirty="0">
                <a:latin typeface="宋体" pitchFamily="2" charset="-122"/>
              </a:rPr>
              <a:t>，与辅存</a:t>
            </a:r>
            <a:r>
              <a:rPr lang="zh-CN" altLang="en-US" b="1" dirty="0">
                <a:latin typeface="宋体" pitchFamily="2" charset="-122"/>
              </a:rPr>
              <a:t>交换</a:t>
            </a:r>
            <a:r>
              <a:rPr lang="zh-CN" altLang="en-US" b="1" u="none" dirty="0">
                <a:latin typeface="宋体" pitchFamily="2" charset="-122"/>
              </a:rPr>
              <a:t>信息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6" name="Text Box 108"/>
          <p:cNvSpPr txBox="1">
            <a:spLocks noChangeArrowheads="1"/>
          </p:cNvSpPr>
          <p:nvPr/>
        </p:nvSpPr>
        <p:spPr bwMode="auto">
          <a:xfrm>
            <a:off x="2339752" y="1244367"/>
            <a:ext cx="66247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程序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部分装入</a:t>
            </a:r>
            <a:r>
              <a:rPr lang="zh-CN" altLang="en-US" b="1" u="none" dirty="0">
                <a:latin typeface="宋体" pitchFamily="2" charset="-122"/>
              </a:rPr>
              <a:t>主存，主存用作</a:t>
            </a:r>
            <a:r>
              <a:rPr lang="zh-CN" altLang="en-US" b="1" dirty="0">
                <a:latin typeface="宋体" pitchFamily="2" charset="-122"/>
              </a:rPr>
              <a:t>程序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缓冲器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9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8"/>
          <p:cNvSpPr txBox="1">
            <a:spLocks noChangeArrowheads="1"/>
          </p:cNvSpPr>
          <p:nvPr/>
        </p:nvSpPr>
        <p:spPr bwMode="auto">
          <a:xfrm>
            <a:off x="1979712" y="3140968"/>
            <a:ext cx="62646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用户程序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用指令实现</a:t>
            </a:r>
            <a:r>
              <a:rPr lang="zh-CN" altLang="en-US" b="1" u="none" dirty="0">
                <a:latin typeface="宋体" pitchFamily="2" charset="-122"/>
              </a:rPr>
              <a:t>交换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装入与换出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应用程序员有一定负担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需划分片段、计算片段大小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2" name="Text Box 108"/>
          <p:cNvSpPr txBox="1">
            <a:spLocks noChangeArrowheads="1"/>
          </p:cNvSpPr>
          <p:nvPr/>
        </p:nvSpPr>
        <p:spPr bwMode="auto">
          <a:xfrm>
            <a:off x="1979712" y="5051936"/>
            <a:ext cx="61926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操作系统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用软件实现</a:t>
            </a:r>
            <a:r>
              <a:rPr lang="zh-CN" altLang="en-US" b="1" u="none" dirty="0">
                <a:latin typeface="宋体" pitchFamily="2" charset="-122"/>
              </a:rPr>
              <a:t>交换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装入与换出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对应用程序员</a:t>
            </a:r>
            <a:r>
              <a:rPr lang="zh-CN" altLang="en-US" b="1" dirty="0">
                <a:latin typeface="宋体" pitchFamily="2" charset="-122"/>
              </a:rPr>
              <a:t>透明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无需关注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3" name="线形标注 2 12"/>
          <p:cNvSpPr/>
          <p:nvPr/>
        </p:nvSpPr>
        <p:spPr bwMode="auto">
          <a:xfrm>
            <a:off x="7020271" y="5652264"/>
            <a:ext cx="2016225" cy="297016"/>
          </a:xfrm>
          <a:prstGeom prst="borderCallout2">
            <a:avLst>
              <a:gd name="adj1" fmla="val 47524"/>
              <a:gd name="adj2" fmla="val 580"/>
              <a:gd name="adj3" fmla="val 47852"/>
              <a:gd name="adj4" fmla="val -11878"/>
              <a:gd name="adj5" fmla="val -351164"/>
              <a:gd name="adj6" fmla="val -2420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未装入的</a:t>
            </a:r>
            <a:r>
              <a:rPr lang="en-US" altLang="zh-CN" sz="1800" b="1" u="none" dirty="0">
                <a:latin typeface="宋体" pitchFamily="2" charset="-122"/>
              </a:rPr>
              <a:t>+</a:t>
            </a:r>
            <a:r>
              <a:rPr lang="zh-CN" altLang="en-US" sz="1800" b="1" u="none" dirty="0">
                <a:latin typeface="宋体" pitchFamily="2" charset="-122"/>
              </a:rPr>
              <a:t>换出的</a:t>
            </a:r>
          </a:p>
        </p:txBody>
      </p:sp>
    </p:spTree>
    <p:extLst>
      <p:ext uri="{BB962C8B-B14F-4D97-AF65-F5344CB8AC3E}">
        <p14:creationId xmlns:p14="http://schemas.microsoft.com/office/powerpoint/2010/main" val="21263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4FB7-CB1E-4F0D-A2FA-D910542F6C99}" type="slidenum">
              <a:rPr lang="en-US" altLang="zh-CN"/>
              <a:pPr/>
              <a:t>91</a:t>
            </a:fld>
            <a:endParaRPr lang="en-US" altLang="zh-CN" dirty="0"/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b="1" u="none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二、虚拟存储器的基本原理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79389" y="885567"/>
            <a:ext cx="3600523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、虚拟存储器的组成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虚拟存储器的定义： 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*虚拟存储器的组成：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*虚拟存储器的实质：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179512" y="1340768"/>
            <a:ext cx="8821644" cy="181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                   </a:t>
            </a:r>
            <a:r>
              <a:rPr lang="en-US" altLang="zh-CN" sz="2200" b="1" u="none" dirty="0">
                <a:latin typeface="宋体" pitchFamily="2" charset="-122"/>
              </a:rPr>
              <a:t>--</a:t>
            </a:r>
            <a:r>
              <a:rPr lang="en-US" altLang="zh-CN" sz="2200" u="none" dirty="0"/>
              <a:t>VM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u="none" dirty="0"/>
              <a:t>Virtual Memory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zh-CN" altLang="en-US" b="1" spc="-100" dirty="0">
                <a:latin typeface="宋体" pitchFamily="2" charset="-122"/>
              </a:rPr>
              <a:t>以透明方式</a:t>
            </a:r>
            <a:r>
              <a:rPr lang="zh-CN" altLang="en-US" b="1" u="none" spc="-100" dirty="0">
                <a:latin typeface="+mn-lt"/>
              </a:rPr>
              <a:t> 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为程序提供</a:t>
            </a:r>
            <a:r>
              <a:rPr lang="zh-CN" altLang="en-US" b="1" u="none" spc="-100" dirty="0">
                <a:latin typeface="宋体" pitchFamily="2" charset="-122"/>
              </a:rPr>
              <a:t>的、</a:t>
            </a:r>
            <a:r>
              <a:rPr lang="zh-CN" altLang="en-US" b="1" spc="-100" dirty="0">
                <a:latin typeface="宋体" pitchFamily="2" charset="-122"/>
              </a:rPr>
              <a:t>比主存空间大得多</a:t>
            </a:r>
            <a:r>
              <a:rPr lang="zh-CN" altLang="en-US" b="1" u="none" spc="-100" dirty="0">
                <a:latin typeface="宋体" pitchFamily="2" charset="-122"/>
              </a:rPr>
              <a:t>的存储空间</a:t>
            </a:r>
          </a:p>
          <a:p>
            <a:pPr>
              <a:lnSpc>
                <a:spcPct val="114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(</a:t>
            </a:r>
            <a:r>
              <a:rPr lang="zh-CN" altLang="en-US" sz="1800" b="1" u="none" dirty="0">
                <a:latin typeface="宋体" pitchFamily="2" charset="-122"/>
              </a:rPr>
              <a:t>对程序员而言</a:t>
            </a:r>
            <a:r>
              <a:rPr lang="en-US" altLang="zh-CN" sz="1800" b="1" u="none" dirty="0">
                <a:latin typeface="宋体" pitchFamily="2" charset="-122"/>
              </a:rPr>
              <a:t>) (</a:t>
            </a:r>
            <a:r>
              <a:rPr lang="zh-CN" altLang="en-US" sz="1800" b="1" u="none" dirty="0">
                <a:latin typeface="宋体" pitchFamily="2" charset="-122"/>
              </a:rPr>
              <a:t>按程序地址访问</a:t>
            </a:r>
            <a:r>
              <a:rPr lang="en-US" altLang="zh-CN" sz="1800" b="1" u="none" dirty="0">
                <a:latin typeface="宋体" pitchFamily="2" charset="-122"/>
              </a:rPr>
              <a:t>) (</a:t>
            </a:r>
            <a:r>
              <a:rPr lang="zh-CN" altLang="en-US" sz="1800" b="1" u="none" dirty="0">
                <a:latin typeface="宋体" pitchFamily="2" charset="-122"/>
              </a:rPr>
              <a:t>程序地址空间</a:t>
            </a:r>
            <a:r>
              <a:rPr lang="en-US" altLang="zh-CN" sz="1800" b="1" u="none" dirty="0">
                <a:latin typeface="宋体" pitchFamily="2" charset="-122"/>
              </a:rPr>
              <a:t>&gt;&gt;</a:t>
            </a:r>
            <a:r>
              <a:rPr lang="zh-CN" altLang="en-US" sz="1800" b="1" u="none" dirty="0">
                <a:latin typeface="宋体" pitchFamily="2" charset="-122"/>
              </a:rPr>
              <a:t>主存地址空间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虚拟地址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逻辑地址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、物理地址，虚拟地址空间</a:t>
            </a:r>
            <a:endParaRPr lang="zh-CN" altLang="en-US" u="none" dirty="0">
              <a:latin typeface="宋体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980380" y="4221088"/>
            <a:ext cx="5903988" cy="1079501"/>
            <a:chOff x="1043608" y="4582743"/>
            <a:chExt cx="5903988" cy="1079501"/>
          </a:xfrm>
        </p:grpSpPr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1043608" y="5228877"/>
              <a:ext cx="73977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1907704" y="5050437"/>
              <a:ext cx="999083" cy="323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</a:rPr>
                <a:t>虚拟地址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5" name="Rectangle 34" descr="宽上对角线"/>
            <p:cNvSpPr>
              <a:spLocks noChangeArrowheads="1"/>
            </p:cNvSpPr>
            <p:nvPr/>
          </p:nvSpPr>
          <p:spPr bwMode="auto">
            <a:xfrm>
              <a:off x="2986783" y="4582743"/>
              <a:ext cx="3960813" cy="107950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u="none" dirty="0"/>
                <a:t>                                             </a:t>
              </a:r>
              <a:r>
                <a:rPr lang="zh-CN" altLang="en-US" sz="1800" b="1" u="none" dirty="0"/>
                <a:t>虚拟存储器</a:t>
              </a:r>
              <a:endParaRPr lang="en-US" altLang="zh-CN" sz="1800" b="1" u="none" dirty="0"/>
            </a:p>
            <a:p>
              <a:endParaRPr lang="en-US" altLang="zh-CN" sz="1800" u="none" dirty="0"/>
            </a:p>
            <a:p>
              <a:endParaRPr lang="zh-CN" altLang="en-US" sz="2000" u="none" dirty="0"/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4931470" y="5229825"/>
              <a:ext cx="1081088" cy="36036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3347145" y="5229873"/>
              <a:ext cx="1077913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4069458" y="4653561"/>
              <a:ext cx="1366838" cy="3596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4428233" y="5412312"/>
              <a:ext cx="50323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1" name="直接箭头连接符 50"/>
            <p:cNvCxnSpPr>
              <a:endCxn id="47" idx="0"/>
            </p:cNvCxnSpPr>
            <p:nvPr/>
          </p:nvCxnSpPr>
          <p:spPr bwMode="auto">
            <a:xfrm flipH="1">
              <a:off x="3886102" y="5014812"/>
              <a:ext cx="469874" cy="215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5148064" y="5013176"/>
              <a:ext cx="323950" cy="215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43" idx="3"/>
            </p:cNvCxnSpPr>
            <p:nvPr/>
          </p:nvCxnSpPr>
          <p:spPr bwMode="auto">
            <a:xfrm>
              <a:off x="1783383" y="5409059"/>
              <a:ext cx="1203400" cy="9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56" name="组合 55"/>
          <p:cNvGrpSpPr/>
          <p:nvPr/>
        </p:nvGrpSpPr>
        <p:grpSpPr>
          <a:xfrm>
            <a:off x="395536" y="5084565"/>
            <a:ext cx="7272808" cy="699752"/>
            <a:chOff x="251520" y="4960802"/>
            <a:chExt cx="7272808" cy="699752"/>
          </a:xfrm>
        </p:grpSpPr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 flipV="1">
              <a:off x="4715916" y="5176802"/>
              <a:ext cx="0" cy="198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3635896" y="5372522"/>
              <a:ext cx="2124049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只访问主存</a:t>
              </a:r>
              <a:r>
                <a:rPr lang="zh-CN" altLang="en-US" sz="1800" b="1" u="none" dirty="0">
                  <a:latin typeface="宋体" pitchFamily="2" charset="-122"/>
                </a:rPr>
                <a:t>所需</a:t>
              </a:r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6012011" y="5372522"/>
              <a:ext cx="1512317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defRPr sz="1800" b="1" u="none">
                  <a:latin typeface="宋体" pitchFamily="2" charset="-122"/>
                </a:defRPr>
              </a:lvl1pPr>
            </a:lstStyle>
            <a:p>
              <a:r>
                <a:rPr lang="zh-CN" altLang="en-US" dirty="0">
                  <a:solidFill>
                    <a:srgbClr val="FF3399"/>
                  </a:solidFill>
                </a:rPr>
                <a:t>存放</a:t>
              </a:r>
              <a:r>
                <a:rPr lang="zh-CN" altLang="en-US" dirty="0"/>
                <a:t>程序所需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H="1" flipV="1">
              <a:off x="6228184" y="5176802"/>
              <a:ext cx="0" cy="198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251520" y="5373216"/>
              <a:ext cx="3168352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程序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按逻辑地址顺序</a:t>
              </a:r>
              <a:r>
                <a:rPr lang="zh-CN" altLang="en-US" sz="1800" b="1" u="none" dirty="0">
                  <a:latin typeface="宋体" pitchFamily="2" charset="-122"/>
                </a:rPr>
                <a:t>执行所需</a:t>
              </a:r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 flipH="1" flipV="1">
              <a:off x="3131840" y="4960802"/>
              <a:ext cx="0" cy="414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Text Box 320"/>
          <p:cNvSpPr txBox="1">
            <a:spLocks noChangeArrowheads="1"/>
          </p:cNvSpPr>
          <p:nvPr/>
        </p:nvSpPr>
        <p:spPr bwMode="auto">
          <a:xfrm>
            <a:off x="3419747" y="5827330"/>
            <a:ext cx="55447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是面向软件的存储器模型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3419747" y="3068960"/>
            <a:ext cx="5616749" cy="118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由主存及辅存实现，按虚拟地址访问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800" b="1" u="none" dirty="0">
                <a:latin typeface="宋体" pitchFamily="2" charset="-122"/>
              </a:rPr>
              <a:t>    </a:t>
            </a:r>
            <a:r>
              <a:rPr lang="zh-CN" altLang="en-US" sz="1800" u="none" dirty="0">
                <a:latin typeface="宋体" pitchFamily="2" charset="-122"/>
              </a:rPr>
              <a:t>│</a:t>
            </a:r>
            <a:r>
              <a:rPr lang="zh-CN" altLang="en-US" sz="1800" b="1" u="none" dirty="0">
                <a:latin typeface="宋体" pitchFamily="2" charset="-122"/>
              </a:rPr>
              <a:t>   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←程序空间的宿主</a:t>
            </a:r>
            <a:r>
              <a:rPr lang="en-US" altLang="zh-CN" sz="1800" b="1" u="none" dirty="0">
                <a:latin typeface="宋体" pitchFamily="2" charset="-122"/>
              </a:rPr>
              <a:t>MEM(</a:t>
            </a:r>
            <a:r>
              <a:rPr lang="zh-CN" altLang="en-US" sz="1800" b="1" u="none" dirty="0">
                <a:latin typeface="宋体" pitchFamily="2" charset="-122"/>
              </a:rPr>
              <a:t>信息存放处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zh-CN" altLang="en-US" sz="1800" b="1" u="none" dirty="0">
                <a:latin typeface="宋体" pitchFamily="2" charset="-122"/>
              </a:rPr>
              <a:t>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←用作程序空间的缓冲</a:t>
            </a:r>
            <a:r>
              <a:rPr lang="en-US" altLang="zh-CN" sz="1800" b="1" u="none" dirty="0">
                <a:latin typeface="宋体" pitchFamily="2" charset="-122"/>
              </a:rPr>
              <a:t>MEM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0" grpId="0"/>
      <p:bldP spid="2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F223-DF1A-45BC-8FDC-2A5D53E0C282}" type="slidenum">
              <a:rPr lang="en-US" altLang="zh-CN"/>
              <a:pPr/>
              <a:t>92</a:t>
            </a:fld>
            <a:endParaRPr lang="en-US" altLang="zh-CN" dirty="0"/>
          </a:p>
        </p:txBody>
      </p:sp>
      <p:sp>
        <p:nvSpPr>
          <p:cNvPr id="50" name="Text Box 78"/>
          <p:cNvSpPr txBox="1">
            <a:spLocks noChangeArrowheads="1"/>
          </p:cNvSpPr>
          <p:nvPr/>
        </p:nvSpPr>
        <p:spPr bwMode="auto">
          <a:xfrm>
            <a:off x="179388" y="383812"/>
            <a:ext cx="3829888" cy="310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、虚拟存储器的工作过程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相关地址空间：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1" name="Text Box 204"/>
          <p:cNvSpPr txBox="1">
            <a:spLocks noChangeArrowheads="1"/>
          </p:cNvSpPr>
          <p:nvPr/>
        </p:nvSpPr>
        <p:spPr bwMode="auto">
          <a:xfrm>
            <a:off x="3131840" y="858778"/>
            <a:ext cx="5796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程序空间，主存空间、辅存空间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68" name="Text Box 205"/>
          <p:cNvSpPr txBox="1">
            <a:spLocks noChangeArrowheads="1"/>
          </p:cNvSpPr>
          <p:nvPr/>
        </p:nvSpPr>
        <p:spPr bwMode="auto">
          <a:xfrm>
            <a:off x="2483173" y="2924944"/>
            <a:ext cx="468111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地址变换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含缺失处理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、访问主存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322809" y="3501008"/>
            <a:ext cx="6201568" cy="2251378"/>
            <a:chOff x="458664" y="3212977"/>
            <a:chExt cx="6201568" cy="2251378"/>
          </a:xfrm>
        </p:grpSpPr>
        <p:sp>
          <p:nvSpPr>
            <p:cNvPr id="70" name="Text Box 24" descr="宽上对角线"/>
            <p:cNvSpPr txBox="1">
              <a:spLocks noChangeArrowheads="1"/>
            </p:cNvSpPr>
            <p:nvPr/>
          </p:nvSpPr>
          <p:spPr bwMode="auto">
            <a:xfrm>
              <a:off x="1610792" y="3212977"/>
              <a:ext cx="5049440" cy="225137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44000" rIns="18000" bIns="10800" anchor="t" anchorCtr="0"/>
            <a:lstStyle/>
            <a:p>
              <a:pPr algn="ctr"/>
              <a:r>
                <a:rPr lang="en-US" altLang="zh-CN" sz="2000" b="1" u="none" dirty="0">
                  <a:latin typeface="+mn-ea"/>
                  <a:ea typeface="+mn-ea"/>
                </a:rPr>
                <a:t>                                    VM</a:t>
              </a:r>
              <a:endParaRPr lang="zh-CN" altLang="zh-CN" sz="2000" b="1" u="none" dirty="0">
                <a:latin typeface="+mn-ea"/>
                <a:ea typeface="+mn-ea"/>
              </a:endParaRPr>
            </a:p>
          </p:txBody>
        </p:sp>
        <p:sp>
          <p:nvSpPr>
            <p:cNvPr id="71" name="Text Box 118"/>
            <p:cNvSpPr txBox="1">
              <a:spLocks noChangeArrowheads="1"/>
            </p:cNvSpPr>
            <p:nvPr/>
          </p:nvSpPr>
          <p:spPr bwMode="auto">
            <a:xfrm>
              <a:off x="3347864" y="4960993"/>
              <a:ext cx="864096" cy="42862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2" name="Text Box 119"/>
            <p:cNvSpPr txBox="1">
              <a:spLocks noChangeArrowheads="1"/>
            </p:cNvSpPr>
            <p:nvPr/>
          </p:nvSpPr>
          <p:spPr bwMode="auto">
            <a:xfrm>
              <a:off x="5724128" y="4960993"/>
              <a:ext cx="865188" cy="428627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73" name="Rectangle 121"/>
            <p:cNvSpPr>
              <a:spLocks noChangeArrowheads="1"/>
            </p:cNvSpPr>
            <p:nvPr/>
          </p:nvSpPr>
          <p:spPr bwMode="auto">
            <a:xfrm>
              <a:off x="1691680" y="3284984"/>
              <a:ext cx="4392488" cy="159089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/>
            </a:p>
            <a:p>
              <a:endParaRPr lang="zh-CN" altLang="en-US" sz="2000" b="1" u="none" dirty="0"/>
            </a:p>
          </p:txBody>
        </p:sp>
        <p:sp>
          <p:nvSpPr>
            <p:cNvPr id="74" name="Text Box 172"/>
            <p:cNvSpPr txBox="1">
              <a:spLocks noChangeArrowheads="1"/>
            </p:cNvSpPr>
            <p:nvPr/>
          </p:nvSpPr>
          <p:spPr bwMode="auto">
            <a:xfrm>
              <a:off x="855018" y="5177017"/>
              <a:ext cx="53975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</a:p>
          </p:txBody>
        </p:sp>
        <p:sp>
          <p:nvSpPr>
            <p:cNvPr id="75" name="Line 173"/>
            <p:cNvSpPr>
              <a:spLocks noChangeShapeType="1"/>
            </p:cNvSpPr>
            <p:nvPr/>
          </p:nvSpPr>
          <p:spPr bwMode="auto">
            <a:xfrm>
              <a:off x="1413578" y="5175306"/>
              <a:ext cx="1934286" cy="171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74"/>
            <p:cNvSpPr>
              <a:spLocks noChangeShapeType="1"/>
            </p:cNvSpPr>
            <p:nvPr/>
          </p:nvSpPr>
          <p:spPr bwMode="auto">
            <a:xfrm flipV="1">
              <a:off x="1413577" y="5321032"/>
              <a:ext cx="1934287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5"/>
            <p:cNvSpPr>
              <a:spLocks noChangeShapeType="1"/>
            </p:cNvSpPr>
            <p:nvPr/>
          </p:nvSpPr>
          <p:spPr bwMode="auto">
            <a:xfrm>
              <a:off x="1466776" y="3661429"/>
              <a:ext cx="324924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76"/>
            <p:cNvSpPr txBox="1">
              <a:spLocks noChangeArrowheads="1"/>
            </p:cNvSpPr>
            <p:nvPr/>
          </p:nvSpPr>
          <p:spPr bwMode="auto">
            <a:xfrm>
              <a:off x="458664" y="3520833"/>
              <a:ext cx="1065343" cy="2358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虚拟地址</a:t>
              </a:r>
            </a:p>
          </p:txBody>
        </p:sp>
        <p:sp>
          <p:nvSpPr>
            <p:cNvPr id="79" name="Text Box 177"/>
            <p:cNvSpPr txBox="1">
              <a:spLocks noChangeArrowheads="1"/>
            </p:cNvSpPr>
            <p:nvPr/>
          </p:nvSpPr>
          <p:spPr bwMode="auto">
            <a:xfrm>
              <a:off x="855018" y="4960993"/>
              <a:ext cx="53975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命令</a:t>
              </a:r>
            </a:p>
          </p:txBody>
        </p:sp>
        <p:sp>
          <p:nvSpPr>
            <p:cNvPr id="80" name="Line 210"/>
            <p:cNvSpPr>
              <a:spLocks noChangeShapeType="1"/>
            </p:cNvSpPr>
            <p:nvPr/>
          </p:nvSpPr>
          <p:spPr bwMode="auto">
            <a:xfrm flipV="1">
              <a:off x="2484438" y="5033001"/>
              <a:ext cx="863426" cy="79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14"/>
            <p:cNvSpPr>
              <a:spLocks noChangeShapeType="1"/>
            </p:cNvSpPr>
            <p:nvPr/>
          </p:nvSpPr>
          <p:spPr bwMode="auto">
            <a:xfrm>
              <a:off x="2483768" y="4875875"/>
              <a:ext cx="1380" cy="1579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627833" y="3609427"/>
            <a:ext cx="2305546" cy="1549503"/>
            <a:chOff x="2483817" y="3753445"/>
            <a:chExt cx="2305546" cy="1549503"/>
          </a:xfrm>
        </p:grpSpPr>
        <p:sp>
          <p:nvSpPr>
            <p:cNvPr id="83" name="Text Box 211"/>
            <p:cNvSpPr txBox="1">
              <a:spLocks noChangeArrowheads="1"/>
            </p:cNvSpPr>
            <p:nvPr/>
          </p:nvSpPr>
          <p:spPr bwMode="auto">
            <a:xfrm>
              <a:off x="2483817" y="4293097"/>
              <a:ext cx="1440160" cy="577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地址变换</a:t>
              </a:r>
            </a:p>
          </p:txBody>
        </p:sp>
        <p:sp>
          <p:nvSpPr>
            <p:cNvPr id="84" name="Text Box 212"/>
            <p:cNvSpPr txBox="1">
              <a:spLocks noChangeArrowheads="1"/>
            </p:cNvSpPr>
            <p:nvPr/>
          </p:nvSpPr>
          <p:spPr bwMode="auto">
            <a:xfrm>
              <a:off x="3276575" y="4941169"/>
              <a:ext cx="50338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</a:p>
          </p:txBody>
        </p:sp>
        <p:sp>
          <p:nvSpPr>
            <p:cNvPr id="85" name="Line 213"/>
            <p:cNvSpPr>
              <a:spLocks noChangeShapeType="1"/>
            </p:cNvSpPr>
            <p:nvPr/>
          </p:nvSpPr>
          <p:spPr bwMode="auto">
            <a:xfrm>
              <a:off x="3203848" y="4093478"/>
              <a:ext cx="0" cy="19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14"/>
            <p:cNvSpPr>
              <a:spLocks noChangeShapeType="1"/>
            </p:cNvSpPr>
            <p:nvPr/>
          </p:nvSpPr>
          <p:spPr bwMode="auto">
            <a:xfrm flipH="1">
              <a:off x="3203897" y="4870948"/>
              <a:ext cx="670" cy="432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221"/>
            <p:cNvSpPr txBox="1">
              <a:spLocks noChangeArrowheads="1"/>
            </p:cNvSpPr>
            <p:nvPr/>
          </p:nvSpPr>
          <p:spPr bwMode="auto">
            <a:xfrm>
              <a:off x="3961085" y="4293097"/>
              <a:ext cx="53895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</a:p>
          </p:txBody>
        </p:sp>
        <p:sp>
          <p:nvSpPr>
            <p:cNvPr id="88" name="Line 226"/>
            <p:cNvSpPr>
              <a:spLocks noChangeShapeType="1"/>
            </p:cNvSpPr>
            <p:nvPr/>
          </p:nvSpPr>
          <p:spPr bwMode="auto">
            <a:xfrm>
              <a:off x="3925267" y="4581129"/>
              <a:ext cx="864096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12"/>
            <p:cNvSpPr txBox="1">
              <a:spLocks noChangeArrowheads="1"/>
            </p:cNvSpPr>
            <p:nvPr/>
          </p:nvSpPr>
          <p:spPr bwMode="auto">
            <a:xfrm>
              <a:off x="2844254" y="3753445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硬件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30911" y="3609426"/>
            <a:ext cx="3885505" cy="1999639"/>
            <a:chOff x="4286895" y="3753445"/>
            <a:chExt cx="3885505" cy="1999639"/>
          </a:xfrm>
        </p:grpSpPr>
        <p:sp>
          <p:nvSpPr>
            <p:cNvPr id="90" name="Text Box 220"/>
            <p:cNvSpPr txBox="1">
              <a:spLocks noChangeArrowheads="1"/>
            </p:cNvSpPr>
            <p:nvPr/>
          </p:nvSpPr>
          <p:spPr bwMode="auto">
            <a:xfrm>
              <a:off x="4788074" y="4292973"/>
              <a:ext cx="1440060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地址变换</a:t>
              </a:r>
            </a:p>
          </p:txBody>
        </p:sp>
        <p:sp>
          <p:nvSpPr>
            <p:cNvPr id="91" name="Line 222"/>
            <p:cNvSpPr>
              <a:spLocks noChangeShapeType="1"/>
            </p:cNvSpPr>
            <p:nvPr/>
          </p:nvSpPr>
          <p:spPr bwMode="auto">
            <a:xfrm flipV="1">
              <a:off x="6012010" y="5465051"/>
              <a:ext cx="43224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23"/>
            <p:cNvSpPr>
              <a:spLocks noChangeShapeType="1"/>
            </p:cNvSpPr>
            <p:nvPr/>
          </p:nvSpPr>
          <p:spPr bwMode="auto">
            <a:xfrm>
              <a:off x="4933182" y="5753083"/>
              <a:ext cx="1511076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24"/>
            <p:cNvSpPr>
              <a:spLocks noChangeShapeType="1"/>
            </p:cNvSpPr>
            <p:nvPr/>
          </p:nvSpPr>
          <p:spPr bwMode="auto">
            <a:xfrm flipH="1">
              <a:off x="6012010" y="4866062"/>
              <a:ext cx="199" cy="5989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27"/>
            <p:cNvSpPr>
              <a:spLocks noChangeShapeType="1"/>
            </p:cNvSpPr>
            <p:nvPr/>
          </p:nvSpPr>
          <p:spPr bwMode="auto">
            <a:xfrm>
              <a:off x="5436145" y="4077073"/>
              <a:ext cx="0" cy="2127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28"/>
            <p:cNvSpPr>
              <a:spLocks noChangeShapeType="1"/>
            </p:cNvSpPr>
            <p:nvPr/>
          </p:nvSpPr>
          <p:spPr bwMode="auto">
            <a:xfrm>
              <a:off x="5364137" y="5229598"/>
              <a:ext cx="0" cy="23545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29"/>
            <p:cNvSpPr>
              <a:spLocks noChangeShapeType="1"/>
            </p:cNvSpPr>
            <p:nvPr/>
          </p:nvSpPr>
          <p:spPr bwMode="auto">
            <a:xfrm flipH="1">
              <a:off x="4933181" y="5465051"/>
              <a:ext cx="43026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230"/>
            <p:cNvSpPr txBox="1">
              <a:spLocks noChangeArrowheads="1"/>
            </p:cNvSpPr>
            <p:nvPr/>
          </p:nvSpPr>
          <p:spPr bwMode="auto">
            <a:xfrm>
              <a:off x="4788074" y="4942261"/>
              <a:ext cx="1080814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主存管理</a:t>
              </a:r>
            </a:p>
          </p:txBody>
        </p:sp>
        <p:sp>
          <p:nvSpPr>
            <p:cNvPr id="98" name="Line 231"/>
            <p:cNvSpPr>
              <a:spLocks noChangeShapeType="1"/>
            </p:cNvSpPr>
            <p:nvPr/>
          </p:nvSpPr>
          <p:spPr bwMode="auto">
            <a:xfrm flipV="1">
              <a:off x="4286895" y="5083547"/>
              <a:ext cx="50246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32"/>
            <p:cNvSpPr>
              <a:spLocks noChangeShapeType="1"/>
            </p:cNvSpPr>
            <p:nvPr/>
          </p:nvSpPr>
          <p:spPr bwMode="auto">
            <a:xfrm>
              <a:off x="4286895" y="4579419"/>
              <a:ext cx="0" cy="50571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6265341" y="4293097"/>
              <a:ext cx="53895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</a:p>
          </p:txBody>
        </p:sp>
        <p:sp>
          <p:nvSpPr>
            <p:cNvPr id="101" name="Line 226"/>
            <p:cNvSpPr>
              <a:spLocks noChangeShapeType="1"/>
            </p:cNvSpPr>
            <p:nvPr/>
          </p:nvSpPr>
          <p:spPr bwMode="auto">
            <a:xfrm flipV="1">
              <a:off x="6228233" y="4581104"/>
              <a:ext cx="1368152" cy="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212"/>
            <p:cNvSpPr txBox="1">
              <a:spLocks noChangeArrowheads="1"/>
            </p:cNvSpPr>
            <p:nvPr/>
          </p:nvSpPr>
          <p:spPr bwMode="auto">
            <a:xfrm>
              <a:off x="6084887" y="4941169"/>
              <a:ext cx="50338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</a:p>
          </p:txBody>
        </p:sp>
        <p:sp>
          <p:nvSpPr>
            <p:cNvPr id="103" name="Text Box 216"/>
            <p:cNvSpPr txBox="1">
              <a:spLocks noChangeArrowheads="1"/>
            </p:cNvSpPr>
            <p:nvPr/>
          </p:nvSpPr>
          <p:spPr bwMode="auto">
            <a:xfrm>
              <a:off x="7596385" y="4293096"/>
              <a:ext cx="576015" cy="6115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系统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异常</a:t>
              </a:r>
            </a:p>
          </p:txBody>
        </p:sp>
        <p:sp>
          <p:nvSpPr>
            <p:cNvPr id="121" name="Text Box 212"/>
            <p:cNvSpPr txBox="1">
              <a:spLocks noChangeArrowheads="1"/>
            </p:cNvSpPr>
            <p:nvPr/>
          </p:nvSpPr>
          <p:spPr bwMode="auto">
            <a:xfrm>
              <a:off x="4932040" y="3753445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C00000"/>
                  </a:solidFill>
                  <a:latin typeface="宋体" pitchFamily="2" charset="-122"/>
                </a:rPr>
                <a:t>软件</a:t>
              </a:r>
            </a:p>
          </p:txBody>
        </p:sp>
      </p:grpSp>
      <p:sp>
        <p:nvSpPr>
          <p:cNvPr id="124" name="线形标注 2 123"/>
          <p:cNvSpPr/>
          <p:nvPr/>
        </p:nvSpPr>
        <p:spPr bwMode="auto">
          <a:xfrm>
            <a:off x="224855" y="4581128"/>
            <a:ext cx="1754857" cy="578050"/>
          </a:xfrm>
          <a:prstGeom prst="borderCallout2">
            <a:avLst>
              <a:gd name="adj1" fmla="val 51173"/>
              <a:gd name="adj2" fmla="val 100486"/>
              <a:gd name="adj3" fmla="val 49713"/>
              <a:gd name="adj4" fmla="val 111554"/>
              <a:gd name="adj5" fmla="val 6105"/>
              <a:gd name="adj6" fmla="val 14571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1800" b="1" u="none" dirty="0">
                <a:latin typeface="宋体" pitchFamily="2" charset="-122"/>
              </a:rPr>
              <a:t>为什么要用硬件实现？</a:t>
            </a:r>
          </a:p>
        </p:txBody>
      </p:sp>
      <p:sp>
        <p:nvSpPr>
          <p:cNvPr id="61" name="AutoShape 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987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 Box 320"/>
          <p:cNvSpPr txBox="1">
            <a:spLocks noChangeArrowheads="1"/>
          </p:cNvSpPr>
          <p:nvPr/>
        </p:nvSpPr>
        <p:spPr bwMode="auto">
          <a:xfrm>
            <a:off x="142844" y="5805264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</a:rPr>
              <a:t>MMU</a:t>
            </a:r>
            <a:r>
              <a:rPr lang="en-US" altLang="zh-CN" sz="1800" b="1" u="none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en-US" altLang="zh-CN" sz="1800" u="none" dirty="0">
                <a:solidFill>
                  <a:schemeClr val="accent2"/>
                </a:solidFill>
              </a:rPr>
              <a:t>Memory Management Unit</a:t>
            </a:r>
            <a:r>
              <a:rPr lang="en-US" altLang="zh-CN" sz="1800" b="1" u="none" dirty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实现虚存</a:t>
            </a:r>
            <a:r>
              <a:rPr lang="en-US" altLang="zh-CN" b="1" u="none" dirty="0">
                <a:latin typeface="宋体" pitchFamily="2" charset="-122"/>
              </a:rPr>
              <a:t>-</a:t>
            </a:r>
            <a:r>
              <a:rPr lang="zh-CN" altLang="en-US" b="1" u="none" dirty="0">
                <a:latin typeface="宋体" pitchFamily="2" charset="-122"/>
              </a:rPr>
              <a:t>主存的地址变换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en-US" altLang="zh-CN" sz="1800" b="1" u="none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sz="1800" b="1" u="none" dirty="0">
                <a:solidFill>
                  <a:srgbClr val="FF3399"/>
                </a:solidFill>
                <a:latin typeface="宋体" pitchFamily="2" charset="-122"/>
              </a:rPr>
              <a:t>中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539553" y="1306585"/>
            <a:ext cx="8280920" cy="1521731"/>
            <a:chOff x="539553" y="1306585"/>
            <a:chExt cx="8280920" cy="1521731"/>
          </a:xfrm>
        </p:grpSpPr>
        <p:sp>
          <p:nvSpPr>
            <p:cNvPr id="129" name="Text Box 212"/>
            <p:cNvSpPr txBox="1">
              <a:spLocks noChangeArrowheads="1"/>
            </p:cNvSpPr>
            <p:nvPr/>
          </p:nvSpPr>
          <p:spPr bwMode="auto">
            <a:xfrm>
              <a:off x="5580113" y="1539647"/>
              <a:ext cx="3240360" cy="1025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lIns="36000" tIns="28800" rIns="36000" bIns="10800" anchor="ctr"/>
            <a:lstStyle/>
            <a:p>
              <a:pPr marL="271463" indent="-271463">
                <a:lnSpc>
                  <a:spcPct val="105000"/>
                </a:lnSpc>
              </a:pP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交换区：</a:t>
              </a:r>
              <a:r>
                <a:rPr lang="zh-CN" altLang="en-US" sz="1800" b="1" u="none" dirty="0">
                  <a:latin typeface="宋体" pitchFamily="2" charset="-122"/>
                </a:rPr>
                <a:t>程序空间的</a:t>
              </a:r>
              <a:r>
                <a:rPr lang="zh-CN" altLang="en-US" sz="1800" b="1" dirty="0">
                  <a:latin typeface="宋体" pitchFamily="2" charset="-122"/>
                </a:rPr>
                <a:t>宿主</a:t>
              </a: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u="none" dirty="0">
                  <a:latin typeface="宋体" pitchFamily="2" charset="-122"/>
                </a:rPr>
                <a:t>，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marL="1077913" indent="-1077913">
                <a:lnSpc>
                  <a:spcPct val="10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   </a:t>
              </a:r>
              <a:r>
                <a:rPr lang="zh-CN" altLang="en-US" sz="1800" b="1" u="none" dirty="0">
                  <a:latin typeface="宋体" pitchFamily="2" charset="-122"/>
                </a:rPr>
                <a:t>是主存的后备</a:t>
              </a:r>
              <a:r>
                <a:rPr lang="en-US" altLang="zh-CN" sz="1800" b="1" u="none" dirty="0">
                  <a:latin typeface="宋体" pitchFamily="2" charset="-122"/>
                </a:rPr>
                <a:t>MEM</a:t>
              </a:r>
            </a:p>
            <a:p>
              <a:pPr marL="1077913" indent="-1077913">
                <a:lnSpc>
                  <a:spcPct val="105000"/>
                </a:lnSpc>
                <a:spcBef>
                  <a:spcPts val="300"/>
                </a:spcBef>
              </a:pP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文件区：</a:t>
              </a:r>
              <a:r>
                <a:rPr lang="zh-CN" altLang="en-US" sz="1800" b="1" u="none" dirty="0">
                  <a:latin typeface="宋体" pitchFamily="2" charset="-122"/>
                </a:rPr>
                <a:t>程序空间的</a:t>
              </a:r>
              <a:r>
                <a:rPr lang="zh-CN" altLang="en-US" sz="1800" b="1" dirty="0">
                  <a:latin typeface="宋体" pitchFamily="2" charset="-122"/>
                </a:rPr>
                <a:t>存放设备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0" name="Text Box 249"/>
            <p:cNvSpPr txBox="1">
              <a:spLocks noChangeArrowheads="1"/>
            </p:cNvSpPr>
            <p:nvPr/>
          </p:nvSpPr>
          <p:spPr bwMode="auto">
            <a:xfrm>
              <a:off x="539553" y="2204221"/>
              <a:ext cx="1026004" cy="5698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主存空间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9" name="Text Box 251"/>
            <p:cNvSpPr txBox="1">
              <a:spLocks noChangeArrowheads="1"/>
            </p:cNvSpPr>
            <p:nvPr/>
          </p:nvSpPr>
          <p:spPr bwMode="auto">
            <a:xfrm>
              <a:off x="4671216" y="1411139"/>
              <a:ext cx="692872" cy="1417177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b="1" u="none" dirty="0">
                  <a:latin typeface="宋体" pitchFamily="2" charset="-122"/>
                </a:rPr>
                <a:t>程序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spcBef>
                  <a:spcPts val="0"/>
                </a:spcBef>
              </a:pPr>
              <a:r>
                <a:rPr lang="zh-CN" altLang="en-US" sz="1800" b="1" u="none" dirty="0">
                  <a:latin typeface="宋体" pitchFamily="2" charset="-122"/>
                </a:rPr>
                <a:t>空间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虚存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>
                <a:spcBef>
                  <a:spcPts val="0"/>
                </a:spcBef>
              </a:pPr>
              <a:r>
                <a:rPr lang="zh-CN" altLang="en-US" sz="1600" b="1" u="none" dirty="0">
                  <a:latin typeface="宋体" pitchFamily="2" charset="-122"/>
                </a:rPr>
                <a:t>空间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40" name="Text Box 37"/>
            <p:cNvSpPr txBox="1">
              <a:spLocks noChangeArrowheads="1"/>
            </p:cNvSpPr>
            <p:nvPr/>
          </p:nvSpPr>
          <p:spPr bwMode="auto">
            <a:xfrm>
              <a:off x="1944040" y="2170497"/>
              <a:ext cx="1016978" cy="60807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辅存空间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交换区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41" name="直接箭头连接符 54"/>
            <p:cNvCxnSpPr>
              <a:endCxn id="130" idx="0"/>
            </p:cNvCxnSpPr>
            <p:nvPr/>
          </p:nvCxnSpPr>
          <p:spPr bwMode="auto">
            <a:xfrm rot="10800000" flipV="1">
              <a:off x="1052556" y="1609857"/>
              <a:ext cx="3618661" cy="5943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2" name="直接箭头连接符 55"/>
            <p:cNvCxnSpPr/>
            <p:nvPr/>
          </p:nvCxnSpPr>
          <p:spPr bwMode="auto">
            <a:xfrm rot="10800000" flipV="1">
              <a:off x="2339754" y="1703087"/>
              <a:ext cx="2331462" cy="467409"/>
            </a:xfrm>
            <a:prstGeom prst="bentConnector3">
              <a:avLst>
                <a:gd name="adj1" fmla="val 10000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3" name="左右箭头 142"/>
            <p:cNvSpPr/>
            <p:nvPr/>
          </p:nvSpPr>
          <p:spPr bwMode="auto">
            <a:xfrm>
              <a:off x="1557873" y="2420888"/>
              <a:ext cx="342148" cy="144016"/>
            </a:xfrm>
            <a:prstGeom prst="left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4" name="Rectangle 121"/>
            <p:cNvSpPr>
              <a:spLocks noChangeArrowheads="1"/>
            </p:cNvSpPr>
            <p:nvPr/>
          </p:nvSpPr>
          <p:spPr bwMode="auto">
            <a:xfrm>
              <a:off x="1898838" y="2061666"/>
              <a:ext cx="2529146" cy="76665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/>
            </a:p>
            <a:p>
              <a:endParaRPr lang="zh-CN" altLang="en-US" sz="2000" b="1" u="none" dirty="0"/>
            </a:p>
          </p:txBody>
        </p:sp>
        <p:sp>
          <p:nvSpPr>
            <p:cNvPr id="145" name="Text Box 212"/>
            <p:cNvSpPr txBox="1">
              <a:spLocks noChangeArrowheads="1"/>
            </p:cNvSpPr>
            <p:nvPr/>
          </p:nvSpPr>
          <p:spPr bwMode="auto">
            <a:xfrm>
              <a:off x="905770" y="1306585"/>
              <a:ext cx="1722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主存映射</a:t>
              </a:r>
            </a:p>
          </p:txBody>
        </p:sp>
        <p:sp>
          <p:nvSpPr>
            <p:cNvPr id="146" name="Text Box 212"/>
            <p:cNvSpPr txBox="1">
              <a:spLocks noChangeArrowheads="1"/>
            </p:cNvSpPr>
            <p:nvPr/>
          </p:nvSpPr>
          <p:spPr bwMode="auto">
            <a:xfrm>
              <a:off x="2339752" y="1703088"/>
              <a:ext cx="1660176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辅存映射</a:t>
              </a:r>
            </a:p>
          </p:txBody>
        </p:sp>
        <p:sp>
          <p:nvSpPr>
            <p:cNvPr id="147" name="Text Box 37"/>
            <p:cNvSpPr txBox="1">
              <a:spLocks noChangeArrowheads="1"/>
            </p:cNvSpPr>
            <p:nvPr/>
          </p:nvSpPr>
          <p:spPr bwMode="auto">
            <a:xfrm>
              <a:off x="3312192" y="2168860"/>
              <a:ext cx="1043784" cy="612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辅存空间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文件区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48" name="直接箭头连接符 55"/>
            <p:cNvCxnSpPr/>
            <p:nvPr/>
          </p:nvCxnSpPr>
          <p:spPr bwMode="auto">
            <a:xfrm rot="10800000" flipV="1">
              <a:off x="3995937" y="1772816"/>
              <a:ext cx="648120" cy="396042"/>
            </a:xfrm>
            <a:prstGeom prst="bentConnector3">
              <a:avLst>
                <a:gd name="adj1" fmla="val 99867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sm"/>
              <a:tailEnd type="arrow" w="med" len="sm"/>
            </a:ln>
            <a:effectLst/>
          </p:spPr>
        </p:cxnSp>
        <p:sp>
          <p:nvSpPr>
            <p:cNvPr id="149" name="左右箭头 148"/>
            <p:cNvSpPr/>
            <p:nvPr/>
          </p:nvSpPr>
          <p:spPr bwMode="auto">
            <a:xfrm>
              <a:off x="2952544" y="2420888"/>
              <a:ext cx="342148" cy="144016"/>
            </a:xfrm>
            <a:prstGeom prst="left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8" grpId="0"/>
      <p:bldP spid="124" grpId="0" animBg="1"/>
      <p:bldP spid="11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93</a:t>
            </a:fld>
            <a:endParaRPr lang="en-US" altLang="zh-CN"/>
          </a:p>
        </p:txBody>
      </p:sp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179388" y="447055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b="1" u="none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三、虚拟存储器的存储管理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179388" y="220486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、段式虚拟存储器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*存储管理方法：</a:t>
            </a:r>
            <a:r>
              <a:rPr lang="zh-CN" altLang="en-US" b="1" u="none" dirty="0">
                <a:latin typeface="宋体" pitchFamily="2" charset="-122"/>
              </a:rPr>
              <a:t>虚存空间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按程序结构</a:t>
            </a:r>
            <a:r>
              <a:rPr lang="zh-CN" altLang="en-US" b="1" u="none" dirty="0">
                <a:latin typeface="宋体" pitchFamily="2" charset="-122"/>
              </a:rPr>
              <a:t>划分成若干个段，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</a:t>
            </a:r>
            <a:r>
              <a:rPr lang="zh-CN" altLang="en-US" b="1" u="none" dirty="0">
                <a:latin typeface="宋体" pitchFamily="2" charset="-122"/>
              </a:rPr>
              <a:t>主存空间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以段为单位</a:t>
            </a:r>
            <a:r>
              <a:rPr lang="zh-CN" altLang="en-US" b="1" u="none" dirty="0">
                <a:latin typeface="宋体" pitchFamily="2" charset="-122"/>
              </a:rPr>
              <a:t>进行分配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多次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616" y="4576484"/>
            <a:ext cx="2808288" cy="1588820"/>
            <a:chOff x="755650" y="2182774"/>
            <a:chExt cx="2808288" cy="1588820"/>
          </a:xfrm>
        </p:grpSpPr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827088" y="2505067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</a:t>
              </a: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755650" y="2182774"/>
              <a:ext cx="1188245" cy="320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段长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虚存</a:t>
              </a:r>
              <a:endParaRPr lang="zh-CN" altLang="en-US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" name="Text Box 75"/>
            <p:cNvSpPr txBox="1">
              <a:spLocks noChangeArrowheads="1"/>
            </p:cNvSpPr>
            <p:nvPr/>
          </p:nvSpPr>
          <p:spPr bwMode="auto">
            <a:xfrm>
              <a:off x="827088" y="2936867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4K</a:t>
              </a:r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>
              <a:off x="1258888" y="2791784"/>
              <a:ext cx="720823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827088" y="3370254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2K</a:t>
              </a:r>
            </a:p>
          </p:txBody>
        </p:sp>
        <p:sp>
          <p:nvSpPr>
            <p:cNvPr id="17" name="Text Box 78"/>
            <p:cNvSpPr txBox="1">
              <a:spLocks noChangeArrowheads="1"/>
            </p:cNvSpPr>
            <p:nvPr/>
          </p:nvSpPr>
          <p:spPr bwMode="auto">
            <a:xfrm>
              <a:off x="2843808" y="2505067"/>
              <a:ext cx="720130" cy="286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2843808" y="3079816"/>
              <a:ext cx="720079" cy="3821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9" name="Text Box 80" descr="宽上对角线"/>
            <p:cNvSpPr txBox="1">
              <a:spLocks noChangeArrowheads="1"/>
            </p:cNvSpPr>
            <p:nvPr/>
          </p:nvSpPr>
          <p:spPr bwMode="auto">
            <a:xfrm>
              <a:off x="2843808" y="2791785"/>
              <a:ext cx="720079" cy="288750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20" name="Text Box 81"/>
            <p:cNvSpPr txBox="1">
              <a:spLocks noChangeArrowheads="1"/>
            </p:cNvSpPr>
            <p:nvPr/>
          </p:nvSpPr>
          <p:spPr bwMode="auto">
            <a:xfrm>
              <a:off x="2411810" y="2431744"/>
              <a:ext cx="360363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1K</a:t>
              </a:r>
            </a:p>
            <a:p>
              <a:pPr algn="r"/>
              <a:r>
                <a:rPr lang="en-US" altLang="zh-CN" sz="1600" b="1" u="none" dirty="0">
                  <a:latin typeface="宋体" pitchFamily="2" charset="-122"/>
                </a:rPr>
                <a:t>4K</a:t>
              </a:r>
            </a:p>
            <a:p>
              <a:pPr algn="r">
                <a:lnSpc>
                  <a:spcPct val="1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6K</a:t>
              </a:r>
            </a:p>
          </p:txBody>
        </p:sp>
        <p:sp>
          <p:nvSpPr>
            <p:cNvPr id="21" name="Text Box 82" descr="宽上对角线"/>
            <p:cNvSpPr txBox="1">
              <a:spLocks noChangeArrowheads="1"/>
            </p:cNvSpPr>
            <p:nvPr/>
          </p:nvSpPr>
          <p:spPr bwMode="auto">
            <a:xfrm>
              <a:off x="2843808" y="3461946"/>
              <a:ext cx="720080" cy="263659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1979711" y="2619466"/>
              <a:ext cx="864097" cy="34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 flipV="1">
              <a:off x="1979712" y="3313695"/>
              <a:ext cx="863502" cy="200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85"/>
            <p:cNvSpPr txBox="1">
              <a:spLocks noChangeArrowheads="1"/>
            </p:cNvSpPr>
            <p:nvPr/>
          </p:nvSpPr>
          <p:spPr bwMode="auto">
            <a:xfrm>
              <a:off x="1258889" y="2505067"/>
              <a:ext cx="72082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25" name="Text Box 86"/>
            <p:cNvSpPr txBox="1">
              <a:spLocks noChangeArrowheads="1"/>
            </p:cNvSpPr>
            <p:nvPr/>
          </p:nvSpPr>
          <p:spPr bwMode="auto">
            <a:xfrm>
              <a:off x="1258888" y="3295840"/>
              <a:ext cx="720824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120"/>
            <p:cNvSpPr txBox="1">
              <a:spLocks noChangeArrowheads="1"/>
            </p:cNvSpPr>
            <p:nvPr/>
          </p:nvSpPr>
          <p:spPr bwMode="auto">
            <a:xfrm>
              <a:off x="2411760" y="2204863"/>
              <a:ext cx="1152178" cy="300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27" name="Text Box 128"/>
          <p:cNvSpPr txBox="1">
            <a:spLocks noChangeArrowheads="1"/>
          </p:cNvSpPr>
          <p:nvPr/>
        </p:nvSpPr>
        <p:spPr bwMode="auto">
          <a:xfrm>
            <a:off x="179511" y="3595082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段表</a:t>
            </a:r>
            <a:r>
              <a:rPr lang="zh-CN" altLang="en-US" b="1" u="none" dirty="0">
                <a:latin typeface="宋体" pitchFamily="2" charset="-122"/>
              </a:rPr>
              <a:t>进行管理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段表的组织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按段号进行索引，行数＝程序段数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8" name="Group 132"/>
          <p:cNvGrpSpPr>
            <a:grpSpLocks/>
          </p:cNvGrpSpPr>
          <p:nvPr/>
        </p:nvGrpSpPr>
        <p:grpSpPr bwMode="auto">
          <a:xfrm>
            <a:off x="1402854" y="5517232"/>
            <a:ext cx="2305050" cy="263525"/>
            <a:chOff x="793" y="2076"/>
            <a:chExt cx="1452" cy="166"/>
          </a:xfrm>
        </p:grpSpPr>
        <p:sp>
          <p:nvSpPr>
            <p:cNvPr id="29" name="Rectangle 130"/>
            <p:cNvSpPr>
              <a:spLocks noChangeArrowheads="1"/>
            </p:cNvSpPr>
            <p:nvPr/>
          </p:nvSpPr>
          <p:spPr bwMode="auto">
            <a:xfrm>
              <a:off x="793" y="2213"/>
              <a:ext cx="454" cy="2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31"/>
            <p:cNvSpPr>
              <a:spLocks noChangeArrowheads="1"/>
            </p:cNvSpPr>
            <p:nvPr/>
          </p:nvSpPr>
          <p:spPr bwMode="auto">
            <a:xfrm>
              <a:off x="1791" y="2076"/>
              <a:ext cx="454" cy="2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43134" y="5055989"/>
            <a:ext cx="3413242" cy="1181323"/>
            <a:chOff x="4436550" y="2427591"/>
            <a:chExt cx="3413242" cy="1181323"/>
          </a:xfrm>
        </p:grpSpPr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4436550" y="2427591"/>
              <a:ext cx="132501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段表：</a:t>
              </a: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5690124" y="2744020"/>
              <a:ext cx="2159668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1      0K    1K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latin typeface="宋体" pitchFamily="2" charset="-122"/>
                </a:rPr>
                <a:t>            4K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1      4K    2K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5690124" y="3031356"/>
              <a:ext cx="2159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>
              <a:off x="5690123" y="3320281"/>
              <a:ext cx="2159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7274596" y="2744019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>
              <a:off x="6410500" y="2744019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55"/>
            <p:cNvSpPr txBox="1">
              <a:spLocks noChangeArrowheads="1"/>
            </p:cNvSpPr>
            <p:nvPr/>
          </p:nvSpPr>
          <p:spPr bwMode="auto">
            <a:xfrm>
              <a:off x="5185298" y="2744818"/>
              <a:ext cx="504825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5689552" y="2445975"/>
              <a:ext cx="2160240" cy="28733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装入位 段首址 段长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355976" y="4653136"/>
            <a:ext cx="3144982" cy="290513"/>
            <a:chOff x="4211960" y="5874791"/>
            <a:chExt cx="3144982" cy="290513"/>
          </a:xfrm>
        </p:grpSpPr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4211960" y="5877966"/>
              <a:ext cx="9350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虚地址：</a:t>
              </a: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5220072" y="5874791"/>
              <a:ext cx="77954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5999620" y="5874791"/>
              <a:ext cx="135732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段内地址</a:t>
              </a:r>
            </a:p>
          </p:txBody>
        </p:sp>
      </p:grpSp>
      <p:sp>
        <p:nvSpPr>
          <p:cNvPr id="44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179389" y="970359"/>
            <a:ext cx="4752652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主存信息交换单位：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虚存的存储管理方式：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3670770" y="970360"/>
            <a:ext cx="5293844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+mn-ea"/>
                <a:ea typeface="+mn-ea"/>
              </a:rPr>
              <a:t>    程序段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大小可变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>
                <a:latin typeface="+mn-ea"/>
                <a:ea typeface="+mn-ea"/>
              </a:rPr>
              <a:t>主存页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大小固定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u="none" dirty="0">
                <a:latin typeface="+mn-ea"/>
                <a:ea typeface="+mn-ea"/>
              </a:rPr>
              <a:t>             </a:t>
            </a:r>
            <a:r>
              <a:rPr lang="zh-CN" altLang="en-US" sz="1800" b="1" u="none" dirty="0">
                <a:latin typeface="+mn-ea"/>
                <a:ea typeface="+mn-ea"/>
              </a:rPr>
              <a:t>   页</a:t>
            </a:r>
            <a:r>
              <a:rPr lang="en-US" altLang="zh-CN" sz="1800" b="1" u="none" dirty="0">
                <a:latin typeface="+mn-ea"/>
                <a:ea typeface="+mn-ea"/>
              </a:rPr>
              <a:t>&gt;&gt;</a:t>
            </a:r>
            <a:r>
              <a:rPr lang="zh-CN" altLang="en-US" sz="1800" b="1" u="none" dirty="0">
                <a:latin typeface="+mn-ea"/>
                <a:ea typeface="+mn-ea"/>
              </a:rPr>
              <a:t>块</a:t>
            </a:r>
            <a:r>
              <a:rPr lang="en-US" altLang="zh-CN" sz="1800" b="1" u="none" dirty="0"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latin typeface="+mn-ea"/>
                <a:ea typeface="+mn-ea"/>
              </a:rPr>
              <a:t>如</a:t>
            </a:r>
            <a:r>
              <a:rPr lang="en-US" altLang="zh-CN" sz="1800" b="1" u="none" dirty="0">
                <a:latin typeface="+mn-ea"/>
                <a:ea typeface="+mn-ea"/>
              </a:rPr>
              <a:t>4KB&gt;&gt;32B)</a:t>
            </a:r>
            <a:r>
              <a:rPr lang="zh-CN" altLang="en-US" sz="1800" b="1" u="none" dirty="0">
                <a:latin typeface="+mn-ea"/>
                <a:ea typeface="+mn-ea"/>
              </a:rPr>
              <a:t>→</a:t>
            </a:r>
            <a:r>
              <a:rPr lang="zh-CN" altLang="en-US" sz="1800" u="none" dirty="0">
                <a:latin typeface="+mn-ea"/>
                <a:ea typeface="+mn-ea"/>
              </a:rPr>
              <a:t>┘</a:t>
            </a:r>
            <a:endParaRPr lang="en-US" altLang="zh-CN" sz="1800" u="none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段式、页式、段页式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65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94</a:t>
            </a:fld>
            <a:endParaRPr lang="en-US" altLang="zh-CN"/>
          </a:p>
        </p:txBody>
      </p:sp>
      <p:grpSp>
        <p:nvGrpSpPr>
          <p:cNvPr id="38" name="Group 125"/>
          <p:cNvGrpSpPr>
            <a:grpSpLocks/>
          </p:cNvGrpSpPr>
          <p:nvPr/>
        </p:nvGrpSpPr>
        <p:grpSpPr bwMode="auto">
          <a:xfrm>
            <a:off x="5556351" y="3644875"/>
            <a:ext cx="2592388" cy="1584325"/>
            <a:chOff x="3515" y="2795"/>
            <a:chExt cx="1633" cy="998"/>
          </a:xfrm>
        </p:grpSpPr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3515" y="2797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40" name="Text Box 88"/>
            <p:cNvSpPr txBox="1">
              <a:spLocks noChangeArrowheads="1"/>
            </p:cNvSpPr>
            <p:nvPr/>
          </p:nvSpPr>
          <p:spPr bwMode="auto">
            <a:xfrm>
              <a:off x="3742" y="3612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4014" y="2795"/>
              <a:ext cx="408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4422" y="2795"/>
              <a:ext cx="726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段内地址</a:t>
              </a:r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4263" y="3612"/>
              <a:ext cx="885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物理地址</a:t>
              </a:r>
            </a:p>
          </p:txBody>
        </p:sp>
      </p:grpSp>
      <p:sp>
        <p:nvSpPr>
          <p:cNvPr id="69" name="Text Box 124"/>
          <p:cNvSpPr txBox="1">
            <a:spLocks noChangeArrowheads="1"/>
          </p:cNvSpPr>
          <p:nvPr/>
        </p:nvSpPr>
        <p:spPr bwMode="auto">
          <a:xfrm>
            <a:off x="214283" y="1628800"/>
            <a:ext cx="8715436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地址变换实现：   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由</a:t>
            </a:r>
            <a:r>
              <a:rPr lang="en-US" altLang="zh-CN" b="1" u="none" dirty="0">
                <a:latin typeface="宋体" pitchFamily="2" charset="-122"/>
              </a:rPr>
              <a:t>MMU</a:t>
            </a:r>
            <a:r>
              <a:rPr lang="zh-CN" altLang="en-US" b="1" u="none" dirty="0">
                <a:latin typeface="宋体" pitchFamily="2" charset="-122"/>
              </a:rPr>
              <a:t>负责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目标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查表时访存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次</a:t>
            </a:r>
            <a:r>
              <a:rPr lang="en-US" altLang="zh-CN" b="1" u="none" dirty="0">
                <a:latin typeface="宋体" pitchFamily="2" charset="-122"/>
              </a:rPr>
              <a:t>             </a:t>
            </a:r>
            <a:r>
              <a:rPr lang="zh-CN" altLang="en-US" sz="1800" b="1" u="none" dirty="0">
                <a:latin typeface="宋体" pitchFamily="2" charset="-122"/>
              </a:rPr>
              <a:t>←段表</a:t>
            </a: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按段号索引</a:t>
            </a:r>
            <a:r>
              <a:rPr lang="zh-CN" altLang="en-US" sz="1800" b="1" u="none" dirty="0">
                <a:latin typeface="宋体" pitchFamily="2" charset="-122"/>
              </a:rPr>
              <a:t>的原因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步骤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138" name="组合 137"/>
          <p:cNvGrpSpPr/>
          <p:nvPr/>
        </p:nvGrpSpPr>
        <p:grpSpPr>
          <a:xfrm>
            <a:off x="2242120" y="3644874"/>
            <a:ext cx="5534200" cy="1297532"/>
            <a:chOff x="2242120" y="4374080"/>
            <a:chExt cx="5534200" cy="1297532"/>
          </a:xfrm>
        </p:grpSpPr>
        <p:sp>
          <p:nvSpPr>
            <p:cNvPr id="63" name="Oval 101"/>
            <p:cNvSpPr>
              <a:spLocks noChangeArrowheads="1"/>
            </p:cNvSpPr>
            <p:nvPr/>
          </p:nvSpPr>
          <p:spPr bwMode="auto">
            <a:xfrm>
              <a:off x="7452320" y="4977208"/>
              <a:ext cx="324000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  <p:cxnSp>
          <p:nvCxnSpPr>
            <p:cNvPr id="76" name="直接连接符 75"/>
            <p:cNvCxnSpPr>
              <a:stCxn id="77" idx="4"/>
            </p:cNvCxnSpPr>
            <p:nvPr/>
          </p:nvCxnSpPr>
          <p:spPr bwMode="auto">
            <a:xfrm rot="16200000" flipH="1">
              <a:off x="2493120" y="4816916"/>
              <a:ext cx="190468" cy="36689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7" name="Oval 101"/>
            <p:cNvSpPr>
              <a:spLocks noChangeArrowheads="1"/>
            </p:cNvSpPr>
            <p:nvPr/>
          </p:nvSpPr>
          <p:spPr bwMode="auto">
            <a:xfrm>
              <a:off x="2242120" y="4581128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  <p:cxnSp>
          <p:nvCxnSpPr>
            <p:cNvPr id="80" name="直接连接符 75"/>
            <p:cNvCxnSpPr/>
            <p:nvPr/>
          </p:nvCxnSpPr>
          <p:spPr bwMode="auto">
            <a:xfrm rot="16200000" flipH="1" flipV="1">
              <a:off x="4435112" y="2343876"/>
              <a:ext cx="207047" cy="4267456"/>
            </a:xfrm>
            <a:prstGeom prst="bentConnector3">
              <a:avLst>
                <a:gd name="adj1" fmla="val -6133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75"/>
            <p:cNvCxnSpPr>
              <a:endCxn id="63" idx="0"/>
            </p:cNvCxnSpPr>
            <p:nvPr/>
          </p:nvCxnSpPr>
          <p:spPr bwMode="auto">
            <a:xfrm>
              <a:off x="7614320" y="4664594"/>
              <a:ext cx="0" cy="312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75"/>
            <p:cNvCxnSpPr>
              <a:stCxn id="63" idx="4"/>
            </p:cNvCxnSpPr>
            <p:nvPr/>
          </p:nvCxnSpPr>
          <p:spPr bwMode="auto">
            <a:xfrm>
              <a:off x="7614320" y="5301208"/>
              <a:ext cx="0" cy="3704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75"/>
            <p:cNvCxnSpPr>
              <a:endCxn id="63" idx="2"/>
            </p:cNvCxnSpPr>
            <p:nvPr/>
          </p:nvCxnSpPr>
          <p:spPr bwMode="auto">
            <a:xfrm>
              <a:off x="4645744" y="5139208"/>
              <a:ext cx="280657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29" name="Text Box 124"/>
          <p:cNvSpPr txBox="1">
            <a:spLocks noChangeArrowheads="1"/>
          </p:cNvSpPr>
          <p:nvPr/>
        </p:nvSpPr>
        <p:spPr bwMode="auto">
          <a:xfrm>
            <a:off x="215931" y="404664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段表的存放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</a:t>
            </a:r>
            <a:r>
              <a:rPr lang="zh-CN" altLang="en-US" sz="2000" b="1" u="none" dirty="0">
                <a:latin typeface="宋体" pitchFamily="2" charset="-122"/>
              </a:rPr>
              <a:t>示例：</a:t>
            </a:r>
            <a:r>
              <a:rPr lang="en-US" altLang="zh-CN" sz="2000" b="1" u="none" dirty="0">
                <a:latin typeface="宋体" pitchFamily="2" charset="-122"/>
              </a:rPr>
              <a:t>Windows</a:t>
            </a:r>
            <a:r>
              <a:rPr lang="zh-CN" altLang="en-US" sz="2000" b="1" u="none" dirty="0">
                <a:latin typeface="宋体" pitchFamily="2" charset="-122"/>
              </a:rPr>
              <a:t>支持</a:t>
            </a:r>
            <a:r>
              <a:rPr lang="en-US" altLang="zh-CN" sz="2000" b="1" u="none" dirty="0">
                <a:latin typeface="宋体" pitchFamily="2" charset="-122"/>
              </a:rPr>
              <a:t>64</a:t>
            </a:r>
            <a:r>
              <a:rPr lang="zh-CN" altLang="en-US" sz="2000" b="1" u="none" dirty="0">
                <a:latin typeface="宋体" pitchFamily="2" charset="-122"/>
              </a:rPr>
              <a:t>个进程，段号为</a:t>
            </a:r>
            <a:r>
              <a:rPr lang="en-US" altLang="zh-CN" sz="2000" b="1" u="none" dirty="0">
                <a:latin typeface="宋体" pitchFamily="2" charset="-122"/>
              </a:rPr>
              <a:t>16</a:t>
            </a:r>
            <a:r>
              <a:rPr lang="zh-CN" altLang="en-US" sz="2000" b="1" u="none" dirty="0">
                <a:latin typeface="宋体" pitchFamily="2" charset="-122"/>
              </a:rPr>
              <a:t>位、段表项长度为</a:t>
            </a:r>
            <a:r>
              <a:rPr lang="en-US" altLang="zh-CN" sz="2000" b="1" u="none" dirty="0">
                <a:latin typeface="宋体" pitchFamily="2" charset="-122"/>
              </a:rPr>
              <a:t>8B</a:t>
            </a:r>
            <a:r>
              <a:rPr lang="zh-CN" altLang="en-US" sz="2000" b="1" u="none" dirty="0">
                <a:latin typeface="宋体" pitchFamily="2" charset="-122"/>
              </a:rPr>
              <a:t>，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</a:t>
            </a:r>
            <a:r>
              <a:rPr lang="zh-CN" altLang="en-US" sz="2000" b="1" u="none" dirty="0">
                <a:latin typeface="宋体" pitchFamily="2" charset="-122"/>
              </a:rPr>
              <a:t>      一个程序的段表大小≤</a:t>
            </a:r>
            <a:r>
              <a:rPr lang="en-US" altLang="zh-CN" sz="2000" b="1" u="none" dirty="0">
                <a:latin typeface="宋体" pitchFamily="2" charset="-122"/>
              </a:rPr>
              <a:t>64×(2</a:t>
            </a:r>
            <a:r>
              <a:rPr lang="en-US" altLang="zh-CN" sz="2000" b="1" u="none" baseline="34000" dirty="0">
                <a:latin typeface="宋体" pitchFamily="2" charset="-122"/>
              </a:rPr>
              <a:t>16</a:t>
            </a:r>
            <a:r>
              <a:rPr lang="en-US" altLang="zh-CN" sz="2000" b="1" u="none" dirty="0">
                <a:latin typeface="宋体" pitchFamily="2" charset="-122"/>
              </a:rPr>
              <a:t>×8B)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32MB</a:t>
            </a:r>
          </a:p>
        </p:txBody>
      </p:sp>
      <p:sp>
        <p:nvSpPr>
          <p:cNvPr id="30" name="Text Box 124"/>
          <p:cNvSpPr txBox="1">
            <a:spLocks noChangeArrowheads="1"/>
          </p:cNvSpPr>
          <p:nvPr/>
        </p:nvSpPr>
        <p:spPr bwMode="auto">
          <a:xfrm>
            <a:off x="215931" y="52292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>
                <a:latin typeface="宋体" pitchFamily="2" charset="-122"/>
              </a:rPr>
              <a:t>利于进程共享与保护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面向软件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 </a:t>
            </a:r>
            <a:r>
              <a:rPr lang="zh-CN" altLang="en-US" sz="2000" b="1" u="none" dirty="0">
                <a:latin typeface="宋体" pitchFamily="2" charset="-122"/>
              </a:rPr>
              <a:t> </a:t>
            </a:r>
            <a:r>
              <a:rPr lang="zh-CN" altLang="en-US" sz="1800" b="1" u="none" dirty="0">
                <a:latin typeface="宋体" pitchFamily="2" charset="-122"/>
              </a:rPr>
              <a:t>←程序的基本单位是段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</a:t>
            </a:r>
            <a:r>
              <a:rPr lang="zh-CN" altLang="en-US" b="1" u="none" dirty="0">
                <a:latin typeface="宋体" pitchFamily="2" charset="-122"/>
              </a:rPr>
              <a:t>主存空间利用率低              </a:t>
            </a:r>
            <a:r>
              <a:rPr lang="zh-CN" altLang="en-US" sz="1800" b="1" u="none" dirty="0">
                <a:latin typeface="宋体" pitchFamily="2" charset="-122"/>
              </a:rPr>
              <a:t>←碎片较大</a:t>
            </a:r>
          </a:p>
        </p:txBody>
      </p:sp>
      <p:sp>
        <p:nvSpPr>
          <p:cNvPr id="31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24"/>
          <p:cNvSpPr txBox="1">
            <a:spLocks noChangeArrowheads="1"/>
          </p:cNvSpPr>
          <p:nvPr/>
        </p:nvSpPr>
        <p:spPr bwMode="auto">
          <a:xfrm>
            <a:off x="2915816" y="404664"/>
            <a:ext cx="60139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none" dirty="0">
                <a:latin typeface="宋体" pitchFamily="2" charset="-122"/>
              </a:rPr>
              <a:t>放在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主存中</a:t>
            </a:r>
            <a:r>
              <a:rPr lang="zh-CN" altLang="en-US" b="1" u="none" dirty="0">
                <a:latin typeface="宋体" pitchFamily="2" charset="-122"/>
              </a:rPr>
              <a:t>！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       </a:t>
            </a:r>
            <a:r>
              <a:rPr lang="zh-CN" altLang="en-US" sz="1800" b="1" u="none" dirty="0">
                <a:latin typeface="宋体" pitchFamily="2" charset="-122"/>
              </a:rPr>
              <a:t>←基于成本</a:t>
            </a:r>
            <a:r>
              <a:rPr lang="en-US" altLang="zh-CN" sz="1800" b="1" u="none" dirty="0">
                <a:latin typeface="宋体" pitchFamily="2" charset="-122"/>
              </a:rPr>
              <a:t>(Cache</a:t>
            </a:r>
            <a:r>
              <a:rPr lang="zh-CN" altLang="en-US" sz="1800" b="1" u="none" dirty="0">
                <a:latin typeface="宋体" pitchFamily="2" charset="-122"/>
              </a:rPr>
              <a:t>才</a:t>
            </a:r>
            <a:r>
              <a:rPr lang="en-US" altLang="zh-CN" sz="1800" b="1" u="none" dirty="0">
                <a:latin typeface="宋体" pitchFamily="2" charset="-122"/>
              </a:rPr>
              <a:t>4MB)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2627784" y="836712"/>
            <a:ext cx="1512168" cy="14105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4" name="Text Box 124"/>
          <p:cNvSpPr txBox="1">
            <a:spLocks noChangeArrowheads="1"/>
          </p:cNvSpPr>
          <p:nvPr/>
        </p:nvSpPr>
        <p:spPr bwMode="auto">
          <a:xfrm>
            <a:off x="1979711" y="2557353"/>
            <a:ext cx="695000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计算表项地址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＝段表基址＋段号*表项长度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、读取表项、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计算物理地址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＝段首址</a:t>
            </a: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zh-CN" altLang="en-US" sz="1800" b="1" u="none" dirty="0">
                <a:latin typeface="宋体" pitchFamily="2" charset="-122"/>
              </a:rPr>
              <a:t>段内地址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75656" y="3635898"/>
            <a:ext cx="3887564" cy="1450971"/>
            <a:chOff x="1475656" y="3635898"/>
            <a:chExt cx="3887564" cy="1450971"/>
          </a:xfrm>
        </p:grpSpPr>
        <p:sp>
          <p:nvSpPr>
            <p:cNvPr id="46" name="Text Box 99"/>
            <p:cNvSpPr txBox="1">
              <a:spLocks noChangeArrowheads="1"/>
            </p:cNvSpPr>
            <p:nvPr/>
          </p:nvSpPr>
          <p:spPr bwMode="auto">
            <a:xfrm>
              <a:off x="1475656" y="3744220"/>
              <a:ext cx="503238" cy="539750"/>
            </a:xfrm>
            <a:prstGeom prst="rect">
              <a:avLst/>
            </a:prstGeom>
            <a:noFill/>
            <a:ln w="158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84" name="直接连接符 75"/>
            <p:cNvCxnSpPr>
              <a:stCxn id="46" idx="3"/>
            </p:cNvCxnSpPr>
            <p:nvPr/>
          </p:nvCxnSpPr>
          <p:spPr bwMode="auto">
            <a:xfrm>
              <a:off x="1978894" y="4014095"/>
              <a:ext cx="263449" cy="7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521598" y="4797944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段表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主存中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3203552" y="3933943"/>
              <a:ext cx="2159668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   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   …</a:t>
              </a:r>
            </a:p>
          </p:txBody>
        </p:sp>
        <p:sp>
          <p:nvSpPr>
            <p:cNvPr id="112" name="Line 50"/>
            <p:cNvSpPr>
              <a:spLocks noChangeShapeType="1"/>
            </p:cNvSpPr>
            <p:nvPr/>
          </p:nvSpPr>
          <p:spPr bwMode="auto">
            <a:xfrm>
              <a:off x="3203552" y="4221279"/>
              <a:ext cx="2159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51"/>
            <p:cNvSpPr>
              <a:spLocks noChangeShapeType="1"/>
            </p:cNvSpPr>
            <p:nvPr/>
          </p:nvSpPr>
          <p:spPr bwMode="auto">
            <a:xfrm>
              <a:off x="3203551" y="4510204"/>
              <a:ext cx="2159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4788024" y="3933942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3923928" y="3933942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55"/>
            <p:cNvSpPr txBox="1">
              <a:spLocks noChangeArrowheads="1"/>
            </p:cNvSpPr>
            <p:nvPr/>
          </p:nvSpPr>
          <p:spPr bwMode="auto">
            <a:xfrm>
              <a:off x="2771800" y="3862733"/>
              <a:ext cx="359743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7" name="Text Box 87"/>
            <p:cNvSpPr txBox="1">
              <a:spLocks noChangeArrowheads="1"/>
            </p:cNvSpPr>
            <p:nvPr/>
          </p:nvSpPr>
          <p:spPr bwMode="auto">
            <a:xfrm>
              <a:off x="3203848" y="3635898"/>
              <a:ext cx="2159372" cy="28733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装入位 段首址 段长</a:t>
              </a:r>
            </a:p>
          </p:txBody>
        </p:sp>
        <p:sp>
          <p:nvSpPr>
            <p:cNvPr id="45" name="Text Box 87"/>
            <p:cNvSpPr txBox="1">
              <a:spLocks noChangeArrowheads="1"/>
            </p:cNvSpPr>
            <p:nvPr/>
          </p:nvSpPr>
          <p:spPr bwMode="auto">
            <a:xfrm>
              <a:off x="2627784" y="3645718"/>
              <a:ext cx="538782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</p:grpSp>
      <p:sp>
        <p:nvSpPr>
          <p:cNvPr id="37" name="线形标注 2 36"/>
          <p:cNvSpPr/>
          <p:nvPr/>
        </p:nvSpPr>
        <p:spPr bwMode="auto">
          <a:xfrm>
            <a:off x="323528" y="4581128"/>
            <a:ext cx="1440160" cy="289717"/>
          </a:xfrm>
          <a:prstGeom prst="borderCallout2">
            <a:avLst>
              <a:gd name="adj1" fmla="val 1200"/>
              <a:gd name="adj2" fmla="val 49163"/>
              <a:gd name="adj3" fmla="val -66014"/>
              <a:gd name="adj4" fmla="val 48061"/>
              <a:gd name="adj5" fmla="val -170115"/>
              <a:gd name="adj6" fmla="val 7798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保存在</a:t>
            </a:r>
            <a:r>
              <a:rPr lang="en-US" altLang="zh-CN" sz="1800" b="1" u="none" dirty="0">
                <a:latin typeface="宋体" pitchFamily="2" charset="-122"/>
              </a:rPr>
              <a:t>MMU</a:t>
            </a:r>
            <a:r>
              <a:rPr lang="zh-CN" altLang="en-US" sz="1800" b="1" u="none" dirty="0">
                <a:latin typeface="宋体" pitchFamily="2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3191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0" grpId="0"/>
      <p:bldP spid="34" grpId="0"/>
      <p:bldP spid="44" grpId="0"/>
      <p:bldP spid="3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95</a:t>
            </a:fld>
            <a:endParaRPr lang="en-US" altLang="zh-CN"/>
          </a:p>
        </p:txBody>
      </p:sp>
      <p:sp>
        <p:nvSpPr>
          <p:cNvPr id="3" name="Text Box 111"/>
          <p:cNvSpPr txBox="1">
            <a:spLocks noChangeArrowheads="1"/>
          </p:cNvSpPr>
          <p:nvPr/>
        </p:nvSpPr>
        <p:spPr bwMode="auto">
          <a:xfrm>
            <a:off x="179388" y="354722"/>
            <a:ext cx="8785225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、页式虚拟存储器</a:t>
            </a:r>
          </a:p>
          <a:p>
            <a:pPr>
              <a:lnSpc>
                <a:spcPct val="125000"/>
              </a:lnSpc>
            </a:pPr>
            <a:r>
              <a:rPr lang="zh-CN" altLang="en-US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*存储管理方法：</a:t>
            </a:r>
            <a:r>
              <a:rPr lang="zh-CN" altLang="en-US" b="1" u="none" dirty="0">
                <a:latin typeface="宋体" pitchFamily="2" charset="-122"/>
              </a:rPr>
              <a:t>虚存、主存空间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按页大小</a:t>
            </a:r>
            <a:r>
              <a:rPr lang="zh-CN" altLang="en-US" b="1" u="none" dirty="0">
                <a:latin typeface="宋体" pitchFamily="2" charset="-122"/>
              </a:rPr>
              <a:t>划分成若干个页，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</a:t>
            </a:r>
            <a:r>
              <a:rPr lang="zh-CN" altLang="en-US" b="1" u="none" dirty="0">
                <a:latin typeface="宋体" pitchFamily="2" charset="-122"/>
              </a:rPr>
              <a:t>主存空间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以页为单位</a:t>
            </a:r>
            <a:r>
              <a:rPr lang="zh-CN" altLang="en-US" b="1" u="none" dirty="0">
                <a:latin typeface="宋体" pitchFamily="2" charset="-122"/>
              </a:rPr>
              <a:t>进行分配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1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地址变换实现：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971600" y="1765265"/>
            <a:ext cx="79928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页表</a:t>
            </a:r>
            <a:r>
              <a:rPr lang="zh-CN" altLang="en-US" b="1" u="none" dirty="0">
                <a:latin typeface="宋体" pitchFamily="2" charset="-122"/>
              </a:rPr>
              <a:t>进行管理，页表放在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中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页表的组织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按虚页号进行索引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访存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r>
              <a:rPr lang="zh-CN" altLang="en-US" sz="1800" b="1" u="none" dirty="0">
                <a:latin typeface="宋体" pitchFamily="2" charset="-122"/>
              </a:rPr>
              <a:t>次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，行数＝程序页数  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512345" y="2708920"/>
            <a:ext cx="2987647" cy="1176377"/>
            <a:chOff x="785785" y="2274840"/>
            <a:chExt cx="2987647" cy="1176377"/>
          </a:xfrm>
        </p:grpSpPr>
        <p:sp>
          <p:nvSpPr>
            <p:cNvPr id="7" name="Text Box 116"/>
            <p:cNvSpPr txBox="1">
              <a:spLocks noChangeArrowheads="1"/>
            </p:cNvSpPr>
            <p:nvPr/>
          </p:nvSpPr>
          <p:spPr bwMode="auto">
            <a:xfrm>
              <a:off x="785785" y="2274840"/>
              <a:ext cx="1285884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虚页号 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虚存</a:t>
              </a:r>
              <a:endParaRPr lang="zh-CN" altLang="en-US" sz="16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" name="Text Box 117"/>
            <p:cNvSpPr txBox="1">
              <a:spLocks noChangeArrowheads="1"/>
            </p:cNvSpPr>
            <p:nvPr/>
          </p:nvSpPr>
          <p:spPr bwMode="auto">
            <a:xfrm>
              <a:off x="2428860" y="2276428"/>
              <a:ext cx="134457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实页号</a:t>
              </a:r>
              <a:r>
                <a:rPr lang="zh-CN" altLang="en-US" sz="16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  <a:endParaRPr lang="zh-CN" altLang="en-US" sz="16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" name="Text Box 118" descr="宽上对角线"/>
            <p:cNvSpPr txBox="1">
              <a:spLocks noChangeArrowheads="1"/>
            </p:cNvSpPr>
            <p:nvPr/>
          </p:nvSpPr>
          <p:spPr bwMode="auto">
            <a:xfrm>
              <a:off x="3000364" y="2571743"/>
              <a:ext cx="714381" cy="214315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10" name="Text Box 119"/>
            <p:cNvSpPr txBox="1">
              <a:spLocks noChangeArrowheads="1"/>
            </p:cNvSpPr>
            <p:nvPr/>
          </p:nvSpPr>
          <p:spPr bwMode="auto">
            <a:xfrm>
              <a:off x="1043608" y="2571744"/>
              <a:ext cx="287338" cy="662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1" name="Rectangle 120"/>
            <p:cNvSpPr>
              <a:spLocks noChangeArrowheads="1"/>
            </p:cNvSpPr>
            <p:nvPr/>
          </p:nvSpPr>
          <p:spPr bwMode="auto">
            <a:xfrm>
              <a:off x="1357290" y="2562229"/>
              <a:ext cx="714380" cy="6524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4"/>
            <p:cNvSpPr>
              <a:spLocks noChangeArrowheads="1"/>
            </p:cNvSpPr>
            <p:nvPr/>
          </p:nvSpPr>
          <p:spPr bwMode="auto">
            <a:xfrm>
              <a:off x="3000365" y="3000372"/>
              <a:ext cx="714380" cy="214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25"/>
            <p:cNvSpPr>
              <a:spLocks noChangeArrowheads="1"/>
            </p:cNvSpPr>
            <p:nvPr/>
          </p:nvSpPr>
          <p:spPr bwMode="auto">
            <a:xfrm>
              <a:off x="3000365" y="2786058"/>
              <a:ext cx="714380" cy="214315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26"/>
            <p:cNvSpPr>
              <a:spLocks noChangeArrowheads="1"/>
            </p:cNvSpPr>
            <p:nvPr/>
          </p:nvSpPr>
          <p:spPr bwMode="auto">
            <a:xfrm>
              <a:off x="3000365" y="3211266"/>
              <a:ext cx="714380" cy="214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28"/>
            <p:cNvSpPr txBox="1">
              <a:spLocks noChangeArrowheads="1"/>
            </p:cNvSpPr>
            <p:nvPr/>
          </p:nvSpPr>
          <p:spPr bwMode="auto">
            <a:xfrm>
              <a:off x="2698899" y="2571744"/>
              <a:ext cx="288925" cy="879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18" name="Line 129"/>
            <p:cNvSpPr>
              <a:spLocks noChangeShapeType="1"/>
            </p:cNvSpPr>
            <p:nvPr/>
          </p:nvSpPr>
          <p:spPr bwMode="auto">
            <a:xfrm>
              <a:off x="2071670" y="2703517"/>
              <a:ext cx="618759" cy="4040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31"/>
            <p:cNvSpPr>
              <a:spLocks noChangeShapeType="1"/>
            </p:cNvSpPr>
            <p:nvPr/>
          </p:nvSpPr>
          <p:spPr bwMode="auto">
            <a:xfrm>
              <a:off x="2071670" y="3138488"/>
              <a:ext cx="618759" cy="1799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32"/>
            <p:cNvSpPr>
              <a:spLocks noChangeArrowheads="1"/>
            </p:cNvSpPr>
            <p:nvPr/>
          </p:nvSpPr>
          <p:spPr bwMode="auto">
            <a:xfrm>
              <a:off x="1357290" y="2784472"/>
              <a:ext cx="714379" cy="215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196"/>
            <p:cNvSpPr>
              <a:spLocks noChangeArrowheads="1"/>
            </p:cNvSpPr>
            <p:nvPr/>
          </p:nvSpPr>
          <p:spPr bwMode="auto">
            <a:xfrm>
              <a:off x="1357290" y="3026091"/>
              <a:ext cx="714380" cy="4571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97"/>
            <p:cNvSpPr>
              <a:spLocks noChangeArrowheads="1"/>
            </p:cNvSpPr>
            <p:nvPr/>
          </p:nvSpPr>
          <p:spPr bwMode="auto">
            <a:xfrm>
              <a:off x="3000365" y="3243924"/>
              <a:ext cx="714380" cy="4571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942782" y="2854226"/>
            <a:ext cx="3013594" cy="952952"/>
            <a:chOff x="4428852" y="4840933"/>
            <a:chExt cx="3013594" cy="952952"/>
          </a:xfrm>
        </p:grpSpPr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4428852" y="4840933"/>
              <a:ext cx="135759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页表：</a:t>
              </a:r>
              <a:r>
                <a:rPr lang="zh-CN" altLang="en-US" sz="1600" b="1" u="none" dirty="0">
                  <a:latin typeface="宋体" pitchFamily="2" charset="-122"/>
                </a:rPr>
                <a:t>虚页号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49"/>
            <p:cNvSpPr txBox="1">
              <a:spLocks noChangeArrowheads="1"/>
            </p:cNvSpPr>
            <p:nvPr/>
          </p:nvSpPr>
          <p:spPr bwMode="auto">
            <a:xfrm>
              <a:off x="5786446" y="5143512"/>
              <a:ext cx="1643074" cy="6503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1      2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0         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1      3</a:t>
              </a:r>
            </a:p>
          </p:txBody>
        </p:sp>
        <p:sp>
          <p:nvSpPr>
            <p:cNvPr id="59" name="Line 50"/>
            <p:cNvSpPr>
              <a:spLocks noChangeShapeType="1"/>
            </p:cNvSpPr>
            <p:nvPr/>
          </p:nvSpPr>
          <p:spPr bwMode="auto">
            <a:xfrm>
              <a:off x="5786446" y="5359916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1"/>
            <p:cNvSpPr>
              <a:spLocks noChangeShapeType="1"/>
            </p:cNvSpPr>
            <p:nvPr/>
          </p:nvSpPr>
          <p:spPr bwMode="auto">
            <a:xfrm>
              <a:off x="5786446" y="5579516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4"/>
            <p:cNvSpPr>
              <a:spLocks noChangeShapeType="1"/>
            </p:cNvSpPr>
            <p:nvPr/>
          </p:nvSpPr>
          <p:spPr bwMode="auto">
            <a:xfrm>
              <a:off x="6517084" y="5136768"/>
              <a:ext cx="0" cy="6571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5291882" y="5085184"/>
              <a:ext cx="504825" cy="7087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64" name="Text Box 87"/>
            <p:cNvSpPr txBox="1">
              <a:spLocks noChangeArrowheads="1"/>
            </p:cNvSpPr>
            <p:nvPr/>
          </p:nvSpPr>
          <p:spPr bwMode="auto">
            <a:xfrm>
              <a:off x="5786263" y="4842520"/>
              <a:ext cx="1643258" cy="28733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装入位 实页号</a:t>
              </a:r>
            </a:p>
          </p:txBody>
        </p:sp>
      </p:grpSp>
      <p:sp>
        <p:nvSpPr>
          <p:cNvPr id="71" name="Text Box 124"/>
          <p:cNvSpPr txBox="1">
            <a:spLocks noChangeArrowheads="1"/>
          </p:cNvSpPr>
          <p:nvPr/>
        </p:nvSpPr>
        <p:spPr bwMode="auto">
          <a:xfrm>
            <a:off x="2734562" y="3861048"/>
            <a:ext cx="64094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计算表项地址、读取表项、拼接地址</a:t>
            </a:r>
            <a:r>
              <a:rPr lang="en-US" altLang="zh-CN" sz="1800" b="1" u="none" dirty="0">
                <a:latin typeface="宋体" pitchFamily="2" charset="-122"/>
              </a:rPr>
              <a:t>(&lt;PPN,VPO&gt;)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2228000" y="4567915"/>
            <a:ext cx="4489216" cy="1006108"/>
            <a:chOff x="1966758" y="5060001"/>
            <a:chExt cx="4489216" cy="1006108"/>
          </a:xfrm>
        </p:grpSpPr>
        <p:cxnSp>
          <p:nvCxnSpPr>
            <p:cNvPr id="93" name="直接连接符 75"/>
            <p:cNvCxnSpPr>
              <a:stCxn id="94" idx="4"/>
            </p:cNvCxnSpPr>
            <p:nvPr/>
          </p:nvCxnSpPr>
          <p:spPr bwMode="auto">
            <a:xfrm rot="16200000" flipH="1">
              <a:off x="2237956" y="5392292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4" name="Oval 101"/>
            <p:cNvSpPr>
              <a:spLocks noChangeArrowheads="1"/>
            </p:cNvSpPr>
            <p:nvPr/>
          </p:nvSpPr>
          <p:spPr bwMode="auto">
            <a:xfrm>
              <a:off x="1966758" y="5176702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  <p:cxnSp>
          <p:nvCxnSpPr>
            <p:cNvPr id="95" name="直接连接符 75"/>
            <p:cNvCxnSpPr/>
            <p:nvPr/>
          </p:nvCxnSpPr>
          <p:spPr bwMode="auto">
            <a:xfrm rot="16200000" flipH="1" flipV="1">
              <a:off x="4206913" y="2982634"/>
              <a:ext cx="109389" cy="4264123"/>
            </a:xfrm>
            <a:prstGeom prst="bentConnector3">
              <a:avLst>
                <a:gd name="adj1" fmla="val -16166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75"/>
            <p:cNvCxnSpPr/>
            <p:nvPr/>
          </p:nvCxnSpPr>
          <p:spPr bwMode="auto">
            <a:xfrm>
              <a:off x="4357686" y="5665971"/>
              <a:ext cx="2098288" cy="4001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13" name="Text Box 124"/>
          <p:cNvSpPr txBox="1">
            <a:spLocks noChangeArrowheads="1"/>
          </p:cNvSpPr>
          <p:nvPr/>
        </p:nvSpPr>
        <p:spPr bwMode="auto">
          <a:xfrm>
            <a:off x="215931" y="5899338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spc="-50" dirty="0">
                <a:latin typeface="宋体" pitchFamily="2" charset="-122"/>
              </a:rPr>
              <a:t>主存空间利用率高</a:t>
            </a:r>
            <a:r>
              <a:rPr lang="en-US" altLang="zh-CN" sz="1800" b="1" u="none" spc="-50" dirty="0">
                <a:latin typeface="宋体" pitchFamily="2" charset="-122"/>
              </a:rPr>
              <a:t>(</a:t>
            </a:r>
            <a:r>
              <a:rPr lang="zh-CN" altLang="en-US" sz="1800" b="1" u="none" spc="-50" dirty="0">
                <a:latin typeface="宋体" pitchFamily="2" charset="-122"/>
              </a:rPr>
              <a:t>面向硬件</a:t>
            </a:r>
            <a:r>
              <a:rPr lang="en-US" altLang="zh-CN" sz="1800" b="1" u="none" spc="-50" dirty="0">
                <a:latin typeface="宋体" pitchFamily="2" charset="-122"/>
              </a:rPr>
              <a:t>)</a:t>
            </a:r>
            <a:r>
              <a:rPr lang="zh-CN" altLang="en-US" b="1" u="none" spc="-50" dirty="0">
                <a:latin typeface="宋体" pitchFamily="2" charset="-122"/>
              </a:rPr>
              <a:t>，进程共享与保护不方便</a:t>
            </a:r>
          </a:p>
        </p:txBody>
      </p:sp>
      <p:sp>
        <p:nvSpPr>
          <p:cNvPr id="61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40862" y="4545434"/>
            <a:ext cx="701481" cy="539750"/>
            <a:chOff x="2068579" y="4534623"/>
            <a:chExt cx="701481" cy="539750"/>
          </a:xfrm>
        </p:grpSpPr>
        <p:sp>
          <p:nvSpPr>
            <p:cNvPr id="79" name="Text Box 99"/>
            <p:cNvSpPr txBox="1">
              <a:spLocks noChangeArrowheads="1"/>
            </p:cNvSpPr>
            <p:nvPr/>
          </p:nvSpPr>
          <p:spPr bwMode="auto">
            <a:xfrm>
              <a:off x="2068579" y="4534623"/>
              <a:ext cx="503238" cy="539750"/>
            </a:xfrm>
            <a:prstGeom prst="rect">
              <a:avLst/>
            </a:prstGeom>
            <a:noFill/>
            <a:ln w="158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80" name="直接连接符 75"/>
            <p:cNvCxnSpPr/>
            <p:nvPr/>
          </p:nvCxnSpPr>
          <p:spPr bwMode="auto">
            <a:xfrm>
              <a:off x="2552622" y="4805278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7" name="线形标注 2 66"/>
          <p:cNvSpPr/>
          <p:nvPr/>
        </p:nvSpPr>
        <p:spPr bwMode="auto">
          <a:xfrm>
            <a:off x="323528" y="5443539"/>
            <a:ext cx="1440160" cy="289717"/>
          </a:xfrm>
          <a:prstGeom prst="borderCallout2">
            <a:avLst>
              <a:gd name="adj1" fmla="val 1200"/>
              <a:gd name="adj2" fmla="val 49163"/>
              <a:gd name="adj3" fmla="val -66014"/>
              <a:gd name="adj4" fmla="val 48061"/>
              <a:gd name="adj5" fmla="val -170115"/>
              <a:gd name="adj6" fmla="val 7798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保存在</a:t>
            </a:r>
            <a:r>
              <a:rPr lang="en-US" altLang="zh-CN" sz="1800" b="1" u="none" dirty="0">
                <a:latin typeface="宋体" pitchFamily="2" charset="-122"/>
              </a:rPr>
              <a:t>MMU</a:t>
            </a:r>
            <a:r>
              <a:rPr lang="zh-CN" altLang="en-US" sz="1800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34999" y="4437112"/>
            <a:ext cx="2226805" cy="1450971"/>
            <a:chOff x="2534999" y="4437112"/>
            <a:chExt cx="2226805" cy="1450971"/>
          </a:xfrm>
        </p:grpSpPr>
        <p:sp>
          <p:nvSpPr>
            <p:cNvPr id="65" name="Text Box 47"/>
            <p:cNvSpPr txBox="1">
              <a:spLocks noChangeArrowheads="1"/>
            </p:cNvSpPr>
            <p:nvPr/>
          </p:nvSpPr>
          <p:spPr bwMode="auto">
            <a:xfrm>
              <a:off x="3190168" y="5599158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页表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主存中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8" name="Text Box 49"/>
            <p:cNvSpPr txBox="1">
              <a:spLocks noChangeArrowheads="1"/>
            </p:cNvSpPr>
            <p:nvPr/>
          </p:nvSpPr>
          <p:spPr bwMode="auto">
            <a:xfrm>
              <a:off x="3203552" y="4735157"/>
              <a:ext cx="1558252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</p:txBody>
        </p:sp>
        <p:sp>
          <p:nvSpPr>
            <p:cNvPr id="69" name="Line 50"/>
            <p:cNvSpPr>
              <a:spLocks noChangeShapeType="1"/>
            </p:cNvSpPr>
            <p:nvPr/>
          </p:nvSpPr>
          <p:spPr bwMode="auto">
            <a:xfrm>
              <a:off x="3203552" y="5022493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51"/>
            <p:cNvSpPr>
              <a:spLocks noChangeShapeType="1"/>
            </p:cNvSpPr>
            <p:nvPr/>
          </p:nvSpPr>
          <p:spPr bwMode="auto">
            <a:xfrm>
              <a:off x="3203551" y="5311418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54"/>
            <p:cNvSpPr>
              <a:spLocks noChangeShapeType="1"/>
            </p:cNvSpPr>
            <p:nvPr/>
          </p:nvSpPr>
          <p:spPr bwMode="auto">
            <a:xfrm>
              <a:off x="3923928" y="4735156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2771800" y="4663947"/>
              <a:ext cx="359743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1" name="Text Box 87"/>
            <p:cNvSpPr txBox="1">
              <a:spLocks noChangeArrowheads="1"/>
            </p:cNvSpPr>
            <p:nvPr/>
          </p:nvSpPr>
          <p:spPr bwMode="auto">
            <a:xfrm>
              <a:off x="3198997" y="4437112"/>
              <a:ext cx="1562807" cy="28733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装入位 实页号</a:t>
              </a: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2534999" y="4448617"/>
              <a:ext cx="668554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虚页号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04746" y="4575227"/>
            <a:ext cx="2743993" cy="1290645"/>
            <a:chOff x="5404746" y="4575227"/>
            <a:chExt cx="2743993" cy="1290645"/>
          </a:xfrm>
        </p:grpSpPr>
        <p:sp>
          <p:nvSpPr>
            <p:cNvPr id="73" name="Text Box 87"/>
            <p:cNvSpPr txBox="1">
              <a:spLocks noChangeArrowheads="1"/>
            </p:cNvSpPr>
            <p:nvPr/>
          </p:nvSpPr>
          <p:spPr bwMode="auto">
            <a:xfrm>
              <a:off x="5404746" y="4578402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74" name="Text Box 88"/>
            <p:cNvSpPr txBox="1">
              <a:spLocks noChangeArrowheads="1"/>
            </p:cNvSpPr>
            <p:nvPr/>
          </p:nvSpPr>
          <p:spPr bwMode="auto">
            <a:xfrm>
              <a:off x="5541277" y="5578534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75" name="Text Box 96"/>
            <p:cNvSpPr txBox="1">
              <a:spLocks noChangeArrowheads="1"/>
            </p:cNvSpPr>
            <p:nvPr/>
          </p:nvSpPr>
          <p:spPr bwMode="auto">
            <a:xfrm>
              <a:off x="6190564" y="4575227"/>
              <a:ext cx="92869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虚页号</a:t>
              </a:r>
            </a:p>
          </p:txBody>
        </p:sp>
        <p:sp>
          <p:nvSpPr>
            <p:cNvPr id="76" name="Text Box 97"/>
            <p:cNvSpPr txBox="1">
              <a:spLocks noChangeArrowheads="1"/>
            </p:cNvSpPr>
            <p:nvPr/>
          </p:nvSpPr>
          <p:spPr bwMode="auto">
            <a:xfrm>
              <a:off x="7119258" y="4575227"/>
              <a:ext cx="1029481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6315173" y="5578534"/>
              <a:ext cx="8040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实页号</a:t>
              </a: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7119258" y="5576947"/>
              <a:ext cx="1029481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页内地址</a:t>
              </a:r>
            </a:p>
          </p:txBody>
        </p:sp>
        <p:cxnSp>
          <p:nvCxnSpPr>
            <p:cNvPr id="96" name="直接连接符 75"/>
            <p:cNvCxnSpPr/>
            <p:nvPr/>
          </p:nvCxnSpPr>
          <p:spPr bwMode="auto">
            <a:xfrm rot="5400000">
              <a:off x="7277602" y="5219261"/>
              <a:ext cx="712795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" grpId="0"/>
      <p:bldP spid="113" grpId="0"/>
      <p:bldP spid="6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31" name="Text Box 149"/>
          <p:cNvSpPr txBox="1">
            <a:spLocks noChangeArrowheads="1"/>
          </p:cNvSpPr>
          <p:nvPr/>
        </p:nvSpPr>
        <p:spPr bwMode="auto">
          <a:xfrm>
            <a:off x="142844" y="324324"/>
            <a:ext cx="8821768" cy="292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、段页式虚拟存储器</a:t>
            </a:r>
          </a:p>
          <a:p>
            <a:pPr>
              <a:lnSpc>
                <a:spcPct val="125000"/>
              </a:lnSpc>
            </a:pPr>
            <a:r>
              <a:rPr lang="zh-CN" altLang="en-US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*存储管理方法：</a:t>
            </a:r>
            <a:r>
              <a:rPr lang="zh-CN" altLang="en-US" b="1" u="none" dirty="0">
                <a:latin typeface="宋体" pitchFamily="2" charset="-122"/>
              </a:rPr>
              <a:t>虚</a:t>
            </a:r>
            <a:r>
              <a:rPr lang="zh-CN" altLang="en-US" b="1" u="none" spc="-50" dirty="0">
                <a:latin typeface="宋体" pitchFamily="2" charset="-122"/>
              </a:rPr>
              <a:t>存空间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先分段、再分页</a:t>
            </a:r>
            <a:r>
              <a:rPr lang="zh-CN" altLang="en-US" b="1" u="none" spc="-50" dirty="0">
                <a:latin typeface="宋体" pitchFamily="2" charset="-122"/>
              </a:rPr>
              <a:t>，主存空间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只分页</a:t>
            </a:r>
            <a:r>
              <a:rPr lang="zh-CN" altLang="en-US" b="1" u="none" spc="-50" dirty="0">
                <a:latin typeface="宋体" pitchFamily="2" charset="-122"/>
              </a:rPr>
              <a:t>，</a:t>
            </a:r>
            <a:endParaRPr lang="en-US" altLang="zh-CN" b="1" u="none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</a:t>
            </a:r>
            <a:r>
              <a:rPr lang="zh-CN" altLang="en-US" b="1" u="none" dirty="0">
                <a:latin typeface="宋体" pitchFamily="2" charset="-122"/>
              </a:rPr>
              <a:t>主存空间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以页为单位</a:t>
            </a:r>
            <a:r>
              <a:rPr lang="zh-CN" altLang="en-US" b="1" u="none" dirty="0">
                <a:latin typeface="宋体" pitchFamily="2" charset="-122"/>
              </a:rPr>
              <a:t>进行分配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地址变换方法：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3" name="Text Box 128"/>
          <p:cNvSpPr txBox="1">
            <a:spLocks noChangeArrowheads="1"/>
          </p:cNvSpPr>
          <p:nvPr/>
        </p:nvSpPr>
        <p:spPr bwMode="auto">
          <a:xfrm>
            <a:off x="980189" y="1722874"/>
            <a:ext cx="7984425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一个段表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一组页表</a:t>
            </a:r>
            <a:r>
              <a:rPr lang="zh-CN" altLang="en-US" b="1" u="none" dirty="0">
                <a:latin typeface="宋体" pitchFamily="2" charset="-122"/>
              </a:rPr>
              <a:t>进行管理，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管理表的组织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同段式、页式虚存，表格放在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中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u="none" dirty="0">
                <a:latin typeface="宋体" pitchFamily="2" charset="-122"/>
              </a:rPr>
              <a:t>            段式、页式虚存的组合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访存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次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108322" y="3518231"/>
            <a:ext cx="6143398" cy="2359041"/>
            <a:chOff x="-109164" y="2763847"/>
            <a:chExt cx="6143398" cy="2359041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-109164" y="3180132"/>
              <a:ext cx="503238" cy="539750"/>
            </a:xfrm>
            <a:prstGeom prst="rect">
              <a:avLst/>
            </a:prstGeom>
            <a:noFill/>
            <a:ln w="158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63" name="直接连接符 75"/>
            <p:cNvCxnSpPr/>
            <p:nvPr/>
          </p:nvCxnSpPr>
          <p:spPr bwMode="auto">
            <a:xfrm>
              <a:off x="390968" y="3463504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1455275" y="4233856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段表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主存中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5" name="Text Box 49"/>
            <p:cNvSpPr txBox="1">
              <a:spLocks noChangeArrowheads="1"/>
            </p:cNvSpPr>
            <p:nvPr/>
          </p:nvSpPr>
          <p:spPr bwMode="auto">
            <a:xfrm>
              <a:off x="1137229" y="3369855"/>
              <a:ext cx="2220325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   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   …</a:t>
              </a:r>
            </a:p>
          </p:txBody>
        </p:sp>
        <p:sp>
          <p:nvSpPr>
            <p:cNvPr id="66" name="Line 50"/>
            <p:cNvSpPr>
              <a:spLocks noChangeShapeType="1"/>
            </p:cNvSpPr>
            <p:nvPr/>
          </p:nvSpPr>
          <p:spPr bwMode="auto">
            <a:xfrm>
              <a:off x="1137229" y="3657191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1"/>
            <p:cNvSpPr>
              <a:spLocks noChangeShapeType="1"/>
            </p:cNvSpPr>
            <p:nvPr/>
          </p:nvSpPr>
          <p:spPr bwMode="auto">
            <a:xfrm>
              <a:off x="1137228" y="3946116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3"/>
            <p:cNvSpPr>
              <a:spLocks noChangeShapeType="1"/>
            </p:cNvSpPr>
            <p:nvPr/>
          </p:nvSpPr>
          <p:spPr bwMode="auto">
            <a:xfrm>
              <a:off x="2721701" y="3369854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54"/>
            <p:cNvSpPr>
              <a:spLocks noChangeShapeType="1"/>
            </p:cNvSpPr>
            <p:nvPr/>
          </p:nvSpPr>
          <p:spPr bwMode="auto">
            <a:xfrm>
              <a:off x="1857605" y="3369854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87"/>
            <p:cNvSpPr txBox="1">
              <a:spLocks noChangeArrowheads="1"/>
            </p:cNvSpPr>
            <p:nvPr/>
          </p:nvSpPr>
          <p:spPr bwMode="auto">
            <a:xfrm>
              <a:off x="1123846" y="3071810"/>
              <a:ext cx="2305145" cy="28733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装入位</a:t>
              </a:r>
              <a:r>
                <a:rPr lang="zh-CN" altLang="en-US" sz="1800" b="1" u="none" baseline="-250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页表基址</a:t>
              </a:r>
              <a:r>
                <a:rPr lang="zh-CN" altLang="en-US" sz="1800" b="1" u="none" baseline="-250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段长</a:t>
              </a: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4462598" y="4833963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页表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主存中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8" name="Text Box 49"/>
            <p:cNvSpPr txBox="1">
              <a:spLocks noChangeArrowheads="1"/>
            </p:cNvSpPr>
            <p:nvPr/>
          </p:nvSpPr>
          <p:spPr bwMode="auto">
            <a:xfrm>
              <a:off x="4475982" y="3061892"/>
              <a:ext cx="1558252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</a:t>
              </a:r>
              <a:r>
                <a:rPr lang="en-US" altLang="zh-CN" sz="1800" b="1" u="none" dirty="0" err="1">
                  <a:latin typeface="宋体" pitchFamily="2" charset="-122"/>
                </a:rPr>
                <a:t>yy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>
              <a:off x="4475982" y="3349228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51"/>
            <p:cNvSpPr>
              <a:spLocks noChangeShapeType="1"/>
            </p:cNvSpPr>
            <p:nvPr/>
          </p:nvSpPr>
          <p:spPr bwMode="auto">
            <a:xfrm>
              <a:off x="4475981" y="3638153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5196358" y="3061891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87"/>
            <p:cNvSpPr txBox="1">
              <a:spLocks noChangeArrowheads="1"/>
            </p:cNvSpPr>
            <p:nvPr/>
          </p:nvSpPr>
          <p:spPr bwMode="auto">
            <a:xfrm>
              <a:off x="4462599" y="2763847"/>
              <a:ext cx="1571635" cy="28733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装入位 实页号</a:t>
              </a:r>
            </a:p>
          </p:txBody>
        </p:sp>
        <p:sp>
          <p:nvSpPr>
            <p:cNvPr id="84" name="Text Box 49"/>
            <p:cNvSpPr txBox="1">
              <a:spLocks noChangeArrowheads="1"/>
            </p:cNvSpPr>
            <p:nvPr/>
          </p:nvSpPr>
          <p:spPr bwMode="auto">
            <a:xfrm>
              <a:off x="4462599" y="4207180"/>
              <a:ext cx="1558252" cy="626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>
              <a:off x="4462598" y="4502651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54"/>
            <p:cNvSpPr>
              <a:spLocks noChangeShapeType="1"/>
            </p:cNvSpPr>
            <p:nvPr/>
          </p:nvSpPr>
          <p:spPr bwMode="auto">
            <a:xfrm>
              <a:off x="5182975" y="4207179"/>
              <a:ext cx="0" cy="61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8" name="直接连接符 75"/>
            <p:cNvCxnSpPr>
              <a:endCxn id="91" idx="2"/>
            </p:cNvCxnSpPr>
            <p:nvPr/>
          </p:nvCxnSpPr>
          <p:spPr bwMode="auto">
            <a:xfrm flipV="1">
              <a:off x="2500298" y="3184506"/>
              <a:ext cx="1428760" cy="601684"/>
            </a:xfrm>
            <a:prstGeom prst="bentConnector3">
              <a:avLst>
                <a:gd name="adj1" fmla="val 8501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90" name="直接连接符 75"/>
            <p:cNvCxnSpPr>
              <a:stCxn id="91" idx="4"/>
            </p:cNvCxnSpPr>
            <p:nvPr/>
          </p:nvCxnSpPr>
          <p:spPr bwMode="auto">
            <a:xfrm rot="16200000" flipH="1">
              <a:off x="4200256" y="3238096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Oval 101"/>
            <p:cNvSpPr>
              <a:spLocks noChangeArrowheads="1"/>
            </p:cNvSpPr>
            <p:nvPr/>
          </p:nvSpPr>
          <p:spPr bwMode="auto">
            <a:xfrm>
              <a:off x="3929058" y="3022506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  <p:sp>
          <p:nvSpPr>
            <p:cNvPr id="94" name="Text Box 177"/>
            <p:cNvSpPr txBox="1">
              <a:spLocks noChangeArrowheads="1"/>
            </p:cNvSpPr>
            <p:nvPr/>
          </p:nvSpPr>
          <p:spPr bwMode="auto">
            <a:xfrm>
              <a:off x="5030929" y="3929066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/>
                </a:rPr>
                <a:t>…</a:t>
              </a:r>
              <a:endParaRPr lang="en-US" altLang="zh-CN" sz="1800" b="1" u="none" dirty="0"/>
            </a:p>
          </p:txBody>
        </p:sp>
        <p:cxnSp>
          <p:nvCxnSpPr>
            <p:cNvPr id="107" name="直接连接符 75"/>
            <p:cNvCxnSpPr>
              <a:stCxn id="108" idx="4"/>
            </p:cNvCxnSpPr>
            <p:nvPr/>
          </p:nvCxnSpPr>
          <p:spPr bwMode="auto">
            <a:xfrm rot="16200000" flipH="1">
              <a:off x="871113" y="3523847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8" name="Oval 101"/>
            <p:cNvSpPr>
              <a:spLocks noChangeArrowheads="1"/>
            </p:cNvSpPr>
            <p:nvPr/>
          </p:nvSpPr>
          <p:spPr bwMode="auto">
            <a:xfrm>
              <a:off x="599915" y="3308257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372226" y="3159455"/>
            <a:ext cx="2592388" cy="2646380"/>
            <a:chOff x="6372226" y="1998654"/>
            <a:chExt cx="2592388" cy="2646380"/>
          </a:xfrm>
        </p:grpSpPr>
        <p:sp>
          <p:nvSpPr>
            <p:cNvPr id="97" name="Text Box 154"/>
            <p:cNvSpPr txBox="1">
              <a:spLocks noChangeArrowheads="1"/>
            </p:cNvSpPr>
            <p:nvPr/>
          </p:nvSpPr>
          <p:spPr bwMode="auto">
            <a:xfrm>
              <a:off x="7780365" y="1998654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98" name="Text Box 155"/>
            <p:cNvSpPr txBox="1">
              <a:spLocks noChangeArrowheads="1"/>
            </p:cNvSpPr>
            <p:nvPr/>
          </p:nvSpPr>
          <p:spPr bwMode="auto">
            <a:xfrm>
              <a:off x="7637489" y="4357696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99" name="Text Box 156"/>
            <p:cNvSpPr txBox="1">
              <a:spLocks noChangeArrowheads="1"/>
            </p:cNvSpPr>
            <p:nvPr/>
          </p:nvSpPr>
          <p:spPr bwMode="auto">
            <a:xfrm>
              <a:off x="6948488" y="2285992"/>
              <a:ext cx="10080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段内页号</a:t>
              </a:r>
            </a:p>
          </p:txBody>
        </p:sp>
        <p:sp>
          <p:nvSpPr>
            <p:cNvPr id="100" name="Text Box 157"/>
            <p:cNvSpPr txBox="1">
              <a:spLocks noChangeArrowheads="1"/>
            </p:cNvSpPr>
            <p:nvPr/>
          </p:nvSpPr>
          <p:spPr bwMode="auto">
            <a:xfrm>
              <a:off x="7956551" y="2285992"/>
              <a:ext cx="10080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101" name="Text Box 158"/>
            <p:cNvSpPr txBox="1">
              <a:spLocks noChangeArrowheads="1"/>
            </p:cNvSpPr>
            <p:nvPr/>
          </p:nvSpPr>
          <p:spPr bwMode="auto">
            <a:xfrm>
              <a:off x="6946901" y="4070356"/>
              <a:ext cx="100965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实页号</a:t>
              </a:r>
            </a:p>
          </p:txBody>
        </p:sp>
        <p:sp>
          <p:nvSpPr>
            <p:cNvPr id="102" name="Text Box 159"/>
            <p:cNvSpPr txBox="1">
              <a:spLocks noChangeArrowheads="1"/>
            </p:cNvSpPr>
            <p:nvPr/>
          </p:nvSpPr>
          <p:spPr bwMode="auto">
            <a:xfrm>
              <a:off x="7956551" y="4070356"/>
              <a:ext cx="10080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103" name="Text Box 160"/>
            <p:cNvSpPr txBox="1">
              <a:spLocks noChangeArrowheads="1"/>
            </p:cNvSpPr>
            <p:nvPr/>
          </p:nvSpPr>
          <p:spPr bwMode="auto">
            <a:xfrm>
              <a:off x="6372226" y="2285992"/>
              <a:ext cx="574675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110" name="AutoShape 28"/>
            <p:cNvSpPr>
              <a:spLocks/>
            </p:cNvSpPr>
            <p:nvPr/>
          </p:nvSpPr>
          <p:spPr bwMode="auto">
            <a:xfrm rot="16200000">
              <a:off x="7143768" y="1898642"/>
              <a:ext cx="71438" cy="1500198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154"/>
            <p:cNvSpPr txBox="1">
              <a:spLocks noChangeArrowheads="1"/>
            </p:cNvSpPr>
            <p:nvPr/>
          </p:nvSpPr>
          <p:spPr bwMode="auto">
            <a:xfrm>
              <a:off x="6786578" y="2641597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虚页号</a:t>
              </a:r>
            </a:p>
          </p:txBody>
        </p:sp>
        <p:cxnSp>
          <p:nvCxnSpPr>
            <p:cNvPr id="114" name="直接箭头连接符 113"/>
            <p:cNvCxnSpPr>
              <a:stCxn id="100" idx="2"/>
              <a:endCxn id="102" idx="0"/>
            </p:cNvCxnSpPr>
            <p:nvPr/>
          </p:nvCxnSpPr>
          <p:spPr bwMode="auto">
            <a:xfrm rot="5400000">
              <a:off x="7712864" y="3322636"/>
              <a:ext cx="1495439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980189" y="3436951"/>
            <a:ext cx="6472331" cy="1794206"/>
            <a:chOff x="980189" y="2701604"/>
            <a:chExt cx="6472331" cy="1794206"/>
          </a:xfrm>
        </p:grpSpPr>
        <p:cxnSp>
          <p:nvCxnSpPr>
            <p:cNvPr id="116" name="直接连接符 75"/>
            <p:cNvCxnSpPr/>
            <p:nvPr/>
          </p:nvCxnSpPr>
          <p:spPr bwMode="auto">
            <a:xfrm rot="16200000" flipH="1" flipV="1">
              <a:off x="3511953" y="169842"/>
              <a:ext cx="615848" cy="5679375"/>
            </a:xfrm>
            <a:prstGeom prst="bentConnector3">
              <a:avLst>
                <a:gd name="adj1" fmla="val -3240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75"/>
            <p:cNvCxnSpPr/>
            <p:nvPr/>
          </p:nvCxnSpPr>
          <p:spPr bwMode="auto">
            <a:xfrm rot="16200000" flipH="1" flipV="1">
              <a:off x="5715877" y="1295059"/>
              <a:ext cx="330097" cy="3143188"/>
            </a:xfrm>
            <a:prstGeom prst="bentConnector3">
              <a:avLst>
                <a:gd name="adj1" fmla="val -2787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75"/>
            <p:cNvCxnSpPr/>
            <p:nvPr/>
          </p:nvCxnSpPr>
          <p:spPr bwMode="auto">
            <a:xfrm>
              <a:off x="6143638" y="3571878"/>
              <a:ext cx="1308088" cy="9239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29" name="Text Box 124"/>
          <p:cNvSpPr txBox="1">
            <a:spLocks noChangeArrowheads="1"/>
          </p:cNvSpPr>
          <p:nvPr/>
        </p:nvSpPr>
        <p:spPr bwMode="auto">
          <a:xfrm>
            <a:off x="215931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>
                <a:latin typeface="宋体" pitchFamily="2" charset="-122"/>
              </a:rPr>
              <a:t>具有段式及页式优点，但需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次访存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b="1" u="none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四、页式虚拟存储器的实现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88102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相关内容：</a:t>
            </a:r>
            <a:r>
              <a:rPr lang="zh-CN" altLang="en-US" b="1" u="none" dirty="0">
                <a:latin typeface="宋体" pitchFamily="2" charset="-122"/>
              </a:rPr>
              <a:t>缓存管理、页表结构、地址变换、缺页处理等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7" y="1371540"/>
            <a:ext cx="8785225" cy="49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、缓存管理的组织     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由</a:t>
            </a:r>
            <a:r>
              <a:rPr lang="en-US" altLang="zh-CN" b="1" u="none" dirty="0">
                <a:latin typeface="宋体" pitchFamily="2" charset="-122"/>
              </a:rPr>
              <a:t>OS</a:t>
            </a:r>
            <a:r>
              <a:rPr lang="zh-CN" altLang="en-US" b="1" u="none" dirty="0">
                <a:latin typeface="宋体" pitchFamily="2" charset="-122"/>
              </a:rPr>
              <a:t>负责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主存的存储管理：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虚存</a:t>
            </a:r>
            <a:r>
              <a:rPr lang="en-US" altLang="zh-CN" sz="2000" b="1" u="none" dirty="0">
                <a:latin typeface="宋体" pitchFamily="2" charset="-122"/>
              </a:rPr>
              <a:t>-</a:t>
            </a:r>
            <a:r>
              <a:rPr lang="zh-CN" altLang="en-US" sz="2000" b="1" u="none" dirty="0">
                <a:latin typeface="宋体" pitchFamily="2" charset="-122"/>
              </a:rPr>
              <a:t>一级缓存管理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映射规则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写 策 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*虚存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辅存的存储管理： 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缓存管理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 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虚存</a:t>
            </a:r>
            <a:r>
              <a:rPr lang="en-US" altLang="zh-CN" sz="2000" b="1" u="none" dirty="0">
                <a:latin typeface="宋体" pitchFamily="2" charset="-122"/>
              </a:rPr>
              <a:t>-</a:t>
            </a:r>
            <a:r>
              <a:rPr lang="zh-CN" altLang="en-US" sz="2000" b="1" u="none" dirty="0">
                <a:latin typeface="宋体" pitchFamily="2" charset="-122"/>
              </a:rPr>
              <a:t>交换区管理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方法：</a:t>
            </a:r>
            <a:r>
              <a:rPr lang="zh-CN" altLang="en-US" b="1" u="none" dirty="0">
                <a:latin typeface="宋体" pitchFamily="2" charset="-122"/>
              </a:rPr>
              <a:t>用外页表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程序空间</a:t>
            </a:r>
            <a:r>
              <a:rPr lang="en-US" altLang="zh-CN" sz="1800" b="1" u="none" dirty="0">
                <a:latin typeface="宋体" pitchFamily="2" charset="-122"/>
              </a:rPr>
              <a:t>-</a:t>
            </a:r>
            <a:r>
              <a:rPr lang="zh-CN" altLang="en-US" sz="1800" b="1" u="none" dirty="0">
                <a:latin typeface="宋体" pitchFamily="2" charset="-122"/>
              </a:rPr>
              <a:t>辅存空间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实现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映射 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分配管理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 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虚存</a:t>
            </a:r>
            <a:r>
              <a:rPr lang="en-US" altLang="zh-CN" sz="2000" b="1" u="none" dirty="0">
                <a:latin typeface="宋体" pitchFamily="2" charset="-122"/>
              </a:rPr>
              <a:t>-</a:t>
            </a:r>
            <a:r>
              <a:rPr lang="zh-CN" altLang="en-US" sz="2000" b="1" u="none" dirty="0">
                <a:latin typeface="宋体" pitchFamily="2" charset="-122"/>
              </a:rPr>
              <a:t>文件区管理</a:t>
            </a:r>
            <a:r>
              <a:rPr lang="en-US" altLang="zh-CN" sz="2000" b="1" u="none" dirty="0">
                <a:latin typeface="宋体" pitchFamily="2" charset="-122"/>
              </a:rPr>
              <a:t>)  </a:t>
            </a:r>
            <a:r>
              <a:rPr lang="en-US" altLang="zh-CN" sz="1800" b="1" u="none" dirty="0">
                <a:latin typeface="宋体" pitchFamily="2" charset="-122"/>
              </a:rPr>
              <a:t>        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方法：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(EXE</a:t>
            </a:r>
            <a:r>
              <a:rPr lang="zh-CN" altLang="en-US" b="1" u="none" dirty="0">
                <a:latin typeface="宋体" pitchFamily="2" charset="-122"/>
              </a:rPr>
              <a:t>文件的程序头＋文件管理表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实现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映射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        (</a:t>
            </a:r>
            <a:r>
              <a:rPr lang="zh-CN" altLang="en-US" sz="1800" b="1" u="none" dirty="0">
                <a:latin typeface="宋体" pitchFamily="2" charset="-122"/>
              </a:rPr>
              <a:t>程序空间</a:t>
            </a:r>
            <a:r>
              <a:rPr lang="en-US" altLang="zh-CN" sz="1800" b="1" u="none" dirty="0">
                <a:latin typeface="宋体" pitchFamily="2" charset="-122"/>
              </a:rPr>
              <a:t>-</a:t>
            </a:r>
            <a:r>
              <a:rPr lang="zh-CN" altLang="en-US" sz="1800" b="1" u="none" dirty="0">
                <a:latin typeface="宋体" pitchFamily="2" charset="-122"/>
              </a:rPr>
              <a:t>文件逻辑空间</a:t>
            </a:r>
            <a:r>
              <a:rPr lang="en-US" altLang="zh-CN" sz="1800" b="1" u="none" dirty="0">
                <a:latin typeface="宋体" pitchFamily="2" charset="-122"/>
              </a:rPr>
              <a:t>)  (</a:t>
            </a:r>
            <a:r>
              <a:rPr lang="zh-CN" altLang="en-US" sz="1800" b="1" u="none" dirty="0">
                <a:latin typeface="宋体" pitchFamily="2" charset="-122"/>
              </a:rPr>
              <a:t>文件逻辑空间</a:t>
            </a:r>
            <a:r>
              <a:rPr lang="en-US" altLang="zh-CN" sz="1800" b="1" u="none" dirty="0">
                <a:latin typeface="宋体" pitchFamily="2" charset="-122"/>
              </a:rPr>
              <a:t>-</a:t>
            </a:r>
            <a:r>
              <a:rPr lang="zh-CN" altLang="en-US" sz="1800" b="1" u="none" dirty="0">
                <a:latin typeface="宋体" pitchFamily="2" charset="-122"/>
              </a:rPr>
              <a:t>辅存空间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55776" y="2276872"/>
            <a:ext cx="64087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全相联</a:t>
            </a:r>
            <a:r>
              <a:rPr lang="zh-CN" altLang="en-US" b="1" u="none" dirty="0">
                <a:latin typeface="宋体" pitchFamily="2" charset="-122"/>
              </a:rPr>
              <a:t>映射    </a:t>
            </a:r>
            <a:r>
              <a:rPr lang="zh-CN" altLang="en-US" sz="1800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主存利用率是首要目标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伪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     </a:t>
            </a:r>
            <a:r>
              <a:rPr lang="zh-CN" altLang="en-US" sz="1800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管理表在主存中，状态更新时访存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r>
              <a:rPr lang="zh-CN" altLang="en-US" sz="1800" b="1" u="none" dirty="0">
                <a:latin typeface="宋体" pitchFamily="2" charset="-122"/>
              </a:rPr>
              <a:t>次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写回法</a:t>
            </a:r>
            <a:r>
              <a:rPr lang="zh-CN" altLang="en-US" b="1" u="none" dirty="0">
                <a:latin typeface="宋体" pitchFamily="2" charset="-122"/>
              </a:rPr>
              <a:t>策略    </a:t>
            </a:r>
            <a:r>
              <a:rPr lang="zh-CN" altLang="en-US" sz="1800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交换区在辅存中，写辅存开销太大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1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2844" y="332656"/>
            <a:ext cx="8786874" cy="249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、页表</a:t>
            </a:r>
            <a:r>
              <a:rPr lang="en-US" altLang="zh-CN" sz="2000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u="none" dirty="0">
                <a:solidFill>
                  <a:srgbClr val="FF3399"/>
                </a:solidFill>
                <a:latin typeface="+mn-lt"/>
              </a:rPr>
              <a:t>Page Table</a:t>
            </a:r>
            <a:r>
              <a:rPr lang="en-US" altLang="zh-CN" sz="2000" u="none" dirty="0">
                <a:solidFill>
                  <a:srgbClr val="FF3399"/>
                </a:solidFill>
                <a:latin typeface="+mn-ea"/>
                <a:ea typeface="+mn-ea"/>
              </a:rPr>
              <a:t>,</a:t>
            </a:r>
            <a:r>
              <a:rPr lang="en-US" altLang="zh-CN" sz="2000" u="none" dirty="0">
                <a:solidFill>
                  <a:srgbClr val="FF3399"/>
                </a:solidFill>
                <a:latin typeface="+mn-lt"/>
              </a:rPr>
              <a:t> PT</a:t>
            </a:r>
            <a:r>
              <a:rPr lang="en-US" altLang="zh-CN" sz="2000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的组织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*索引方式：</a:t>
            </a:r>
            <a:r>
              <a:rPr lang="zh-CN" altLang="en-US" b="1" u="none" dirty="0">
                <a:latin typeface="宋体" pitchFamily="2" charset="-122"/>
              </a:rPr>
              <a:t>虚页号                      </a:t>
            </a:r>
            <a:r>
              <a:rPr lang="zh-CN" altLang="en-US" sz="1800" b="1" u="none" dirty="0">
                <a:latin typeface="宋体" pitchFamily="2" charset="-122"/>
              </a:rPr>
              <a:t>←页表放在</a:t>
            </a:r>
            <a:r>
              <a:rPr lang="zh-CN" altLang="en-US" sz="1800" b="1" u="none" dirty="0">
                <a:solidFill>
                  <a:srgbClr val="FF3399"/>
                </a:solidFill>
                <a:latin typeface="宋体" pitchFamily="2" charset="-122"/>
              </a:rPr>
              <a:t>主存</a:t>
            </a:r>
            <a:r>
              <a:rPr lang="zh-CN" altLang="en-US" sz="1800" b="1" u="none" dirty="0">
                <a:latin typeface="宋体" pitchFamily="2" charset="-122"/>
              </a:rPr>
              <a:t>中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*页表项</a:t>
            </a:r>
            <a:r>
              <a:rPr lang="en-US" altLang="zh-CN" sz="2000" b="1" u="none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000" u="none" dirty="0">
                <a:solidFill>
                  <a:srgbClr val="C00000"/>
                </a:solidFill>
                <a:latin typeface="+mn-lt"/>
              </a:rPr>
              <a:t>Page Table Entry</a:t>
            </a:r>
            <a:r>
              <a:rPr lang="en-US" altLang="zh-CN" sz="2000" u="none" dirty="0">
                <a:solidFill>
                  <a:srgbClr val="C00000"/>
                </a:solidFill>
                <a:latin typeface="+mn-ea"/>
                <a:ea typeface="+mn-ea"/>
              </a:rPr>
              <a:t>,</a:t>
            </a:r>
            <a:r>
              <a:rPr lang="en-US" altLang="zh-CN" sz="2000" u="none" dirty="0">
                <a:solidFill>
                  <a:srgbClr val="C00000"/>
                </a:solidFill>
                <a:latin typeface="+mn-lt"/>
              </a:rPr>
              <a:t> PTE</a:t>
            </a:r>
            <a:r>
              <a:rPr lang="en-US" altLang="zh-CN" sz="2000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*页表长度：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5" name="线形标注 2 34"/>
          <p:cNvSpPr/>
          <p:nvPr/>
        </p:nvSpPr>
        <p:spPr bwMode="auto">
          <a:xfrm>
            <a:off x="7668344" y="1412776"/>
            <a:ext cx="1163592" cy="288602"/>
          </a:xfrm>
          <a:prstGeom prst="borderCallout2">
            <a:avLst>
              <a:gd name="adj1" fmla="val 45415"/>
              <a:gd name="adj2" fmla="val 269"/>
              <a:gd name="adj3" fmla="val 45728"/>
              <a:gd name="adj4" fmla="val -14515"/>
              <a:gd name="adj5" fmla="val 129784"/>
              <a:gd name="adj6" fmla="val -2602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保护字段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98</a:t>
            </a:fld>
            <a:endParaRPr lang="en-US" altLang="zh-CN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60476"/>
              </p:ext>
            </p:extLst>
          </p:nvPr>
        </p:nvGraphicFramePr>
        <p:xfrm>
          <a:off x="1500166" y="1822537"/>
          <a:ext cx="7000924" cy="3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装入位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实页号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修改位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写位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禁止缓存位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42844" y="3068960"/>
            <a:ext cx="8245579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、地址变换的实现</a:t>
            </a:r>
            <a:endParaRPr lang="zh-CN" altLang="en-US" sz="2000" b="1" u="none" dirty="0"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*地址变换：</a:t>
            </a:r>
            <a:r>
              <a:rPr lang="en-US" altLang="zh-CN" b="1" u="none" dirty="0">
                <a:latin typeface="宋体" pitchFamily="2" charset="-122"/>
              </a:rPr>
              <a:t>MMU</a:t>
            </a:r>
            <a:r>
              <a:rPr lang="zh-CN" altLang="en-US" b="1" u="none" dirty="0">
                <a:latin typeface="宋体" pitchFamily="2" charset="-122"/>
              </a:rPr>
              <a:t>实现</a:t>
            </a:r>
            <a:endParaRPr lang="en-US" altLang="zh-CN" sz="2000" b="1" u="none" dirty="0"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lvl="0">
              <a:lnSpc>
                <a:spcPct val="125000"/>
              </a:lnSpc>
              <a:spcBef>
                <a:spcPts val="30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*缺页处理：</a:t>
            </a:r>
            <a:r>
              <a:rPr lang="en-US" altLang="zh-CN" b="1" u="none" dirty="0">
                <a:latin typeface="宋体" pitchFamily="2" charset="-122"/>
              </a:rPr>
              <a:t>OS</a:t>
            </a:r>
            <a:r>
              <a:rPr lang="zh-CN" altLang="en-US" b="1" u="none" dirty="0">
                <a:latin typeface="宋体" pitchFamily="2" charset="-122"/>
              </a:rPr>
              <a:t>实现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2987824" y="3528878"/>
            <a:ext cx="5060199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，内部含</a:t>
            </a:r>
            <a:r>
              <a:rPr lang="zh-CN" altLang="en-US" b="1" dirty="0">
                <a:latin typeface="宋体" pitchFamily="2" charset="-122"/>
              </a:rPr>
              <a:t>页表基址寄存器</a:t>
            </a:r>
            <a:endParaRPr lang="en-US" altLang="zh-CN" b="1" dirty="0"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0"/>
              </a:spcBef>
            </a:pPr>
            <a:r>
              <a:rPr lang="zh-CN" altLang="en-US" b="1" u="none" dirty="0">
                <a:latin typeface="宋体" pitchFamily="2" charset="-122"/>
              </a:rPr>
              <a:t> ，功能是缺失处理＋重新执行指令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172764" y="4194816"/>
            <a:ext cx="3756954" cy="1571636"/>
            <a:chOff x="5172764" y="4214818"/>
            <a:chExt cx="3756954" cy="1571636"/>
          </a:xfrm>
        </p:grpSpPr>
        <p:sp>
          <p:nvSpPr>
            <p:cNvPr id="73" name="Text Box 47"/>
            <p:cNvSpPr txBox="1">
              <a:spLocks noChangeArrowheads="1"/>
            </p:cNvSpPr>
            <p:nvPr/>
          </p:nvSpPr>
          <p:spPr bwMode="auto">
            <a:xfrm>
              <a:off x="7429521" y="4387175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⑤牺牲页</a:t>
              </a:r>
            </a:p>
          </p:txBody>
        </p:sp>
        <p:sp>
          <p:nvSpPr>
            <p:cNvPr id="74" name="Text Box 207"/>
            <p:cNvSpPr txBox="1">
              <a:spLocks noChangeArrowheads="1"/>
            </p:cNvSpPr>
            <p:nvPr/>
          </p:nvSpPr>
          <p:spPr bwMode="auto">
            <a:xfrm>
              <a:off x="8501091" y="4214818"/>
              <a:ext cx="428627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 bwMode="auto">
            <a:xfrm flipV="1">
              <a:off x="7429521" y="4705360"/>
              <a:ext cx="1071570" cy="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 Box 47"/>
            <p:cNvSpPr txBox="1">
              <a:spLocks noChangeArrowheads="1"/>
            </p:cNvSpPr>
            <p:nvPr/>
          </p:nvSpPr>
          <p:spPr bwMode="auto">
            <a:xfrm>
              <a:off x="7000892" y="5497529"/>
              <a:ext cx="1928826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缺页异常处理程序</a:t>
              </a: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7429521" y="4825327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⑥目标页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 rot="10800000">
              <a:off x="7429521" y="5141924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9" name="上箭头 78"/>
            <p:cNvSpPr/>
            <p:nvPr/>
          </p:nvSpPr>
          <p:spPr bwMode="auto">
            <a:xfrm>
              <a:off x="7858148" y="5351002"/>
              <a:ext cx="142876" cy="1428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5172764" y="4960887"/>
              <a:ext cx="642942" cy="254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⑦</a:t>
              </a:r>
              <a:r>
                <a:rPr lang="en-US" altLang="zh-CN" sz="1800" b="1" u="none" dirty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2195736" y="2132856"/>
            <a:ext cx="6552853" cy="105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82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程序的虚页号数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需保存表长信息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zh-CN" altLang="en-US" sz="1800" b="1" u="none" dirty="0">
                <a:latin typeface="宋体" pitchFamily="2" charset="-122"/>
              </a:rPr>
              <a:t>防止越界访问</a:t>
            </a:r>
            <a:r>
              <a:rPr lang="en-US" altLang="zh-CN" sz="1800" b="1" u="none" dirty="0">
                <a:latin typeface="宋体" pitchFamily="2" charset="-122"/>
              </a:rPr>
              <a:t>])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页表＞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页时，需采用</a:t>
            </a:r>
            <a:r>
              <a:rPr lang="zh-CN" altLang="en-US" b="1" dirty="0">
                <a:latin typeface="宋体" pitchFamily="2" charset="-122"/>
              </a:rPr>
              <a:t>多级页表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计算表项地址所需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6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5076056" y="1268760"/>
            <a:ext cx="20944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无需</a:t>
            </a:r>
            <a:r>
              <a:rPr lang="zh-CN" altLang="en-US" b="1" u="none" dirty="0">
                <a:latin typeface="宋体" pitchFamily="2" charset="-122"/>
              </a:rPr>
              <a:t>标记字段</a:t>
            </a:r>
            <a:endParaRPr lang="en-US" altLang="zh-CN" b="1" u="none" dirty="0">
              <a:latin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275856" y="1124744"/>
            <a:ext cx="1896908" cy="28803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833854" y="4051940"/>
            <a:ext cx="3380956" cy="1571636"/>
            <a:chOff x="833854" y="4146035"/>
            <a:chExt cx="3380956" cy="1571636"/>
          </a:xfrm>
        </p:grpSpPr>
        <p:sp>
          <p:nvSpPr>
            <p:cNvPr id="37" name="Text Box 207"/>
            <p:cNvSpPr txBox="1">
              <a:spLocks noChangeArrowheads="1"/>
            </p:cNvSpPr>
            <p:nvPr/>
          </p:nvSpPr>
          <p:spPr bwMode="auto">
            <a:xfrm>
              <a:off x="857224" y="4217473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8" name="Text Box 207"/>
            <p:cNvSpPr txBox="1">
              <a:spLocks noChangeArrowheads="1"/>
            </p:cNvSpPr>
            <p:nvPr/>
          </p:nvSpPr>
          <p:spPr bwMode="auto">
            <a:xfrm>
              <a:off x="928662" y="4605730"/>
              <a:ext cx="590535" cy="54202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CPU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核心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2214546" y="4288911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MMU</a:t>
              </a:r>
            </a:p>
          </p:txBody>
        </p:sp>
        <p:sp>
          <p:nvSpPr>
            <p:cNvPr id="40" name="Text Box 207"/>
            <p:cNvSpPr txBox="1">
              <a:spLocks noChangeArrowheads="1"/>
            </p:cNvSpPr>
            <p:nvPr/>
          </p:nvSpPr>
          <p:spPr bwMode="auto">
            <a:xfrm>
              <a:off x="3786182" y="4288911"/>
              <a:ext cx="428628" cy="1428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2714612" y="4431787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1519197" y="5003291"/>
              <a:ext cx="69534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1522111" y="4679439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①</a:t>
              </a:r>
              <a:r>
                <a:rPr lang="en-US" altLang="zh-CN" sz="1800" b="1" u="none" dirty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857488" y="4146035"/>
              <a:ext cx="857256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②</a:t>
              </a:r>
              <a:r>
                <a:rPr lang="en-US" altLang="zh-CN" sz="1800" b="1" u="none" dirty="0">
                  <a:latin typeface="宋体" pitchFamily="2" charset="-122"/>
                </a:rPr>
                <a:t>PTEA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rot="10800000" flipV="1">
              <a:off x="2714612" y="4574661"/>
              <a:ext cx="107157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2857488" y="4571490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③</a:t>
              </a:r>
              <a:r>
                <a:rPr lang="en-US" altLang="zh-CN" sz="1800" b="1" u="none" dirty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2714612" y="5217605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857488" y="4900105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④</a:t>
              </a:r>
              <a:r>
                <a:rPr lang="en-US" altLang="zh-CN" sz="1800" b="1" u="none" dirty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9" name="直接箭头连接符 22"/>
            <p:cNvCxnSpPr>
              <a:endCxn id="38" idx="2"/>
            </p:cNvCxnSpPr>
            <p:nvPr/>
          </p:nvCxnSpPr>
          <p:spPr bwMode="auto">
            <a:xfrm rot="10800000">
              <a:off x="1223931" y="5147753"/>
              <a:ext cx="704873" cy="1224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857488" y="5285870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⑤数据</a:t>
              </a:r>
            </a:p>
          </p:txBody>
        </p: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833854" y="5375301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成功时</a:t>
              </a:r>
            </a:p>
          </p:txBody>
        </p:sp>
        <p:cxnSp>
          <p:nvCxnSpPr>
            <p:cNvPr id="68" name="直接箭头连接符 22"/>
            <p:cNvCxnSpPr/>
            <p:nvPr/>
          </p:nvCxnSpPr>
          <p:spPr bwMode="auto">
            <a:xfrm rot="10800000">
              <a:off x="1928796" y="5270207"/>
              <a:ext cx="1857387" cy="304590"/>
            </a:xfrm>
            <a:prstGeom prst="bentConnector3">
              <a:avLst>
                <a:gd name="adj1" fmla="val 100349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1" name="Text Box 47"/>
            <p:cNvSpPr txBox="1">
              <a:spLocks noChangeArrowheads="1"/>
            </p:cNvSpPr>
            <p:nvPr/>
          </p:nvSpPr>
          <p:spPr bwMode="auto">
            <a:xfrm>
              <a:off x="971600" y="4221088"/>
              <a:ext cx="87198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芯片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00562" y="4051940"/>
            <a:ext cx="2928958" cy="1570050"/>
            <a:chOff x="4500562" y="4146035"/>
            <a:chExt cx="2928958" cy="1570050"/>
          </a:xfrm>
        </p:grpSpPr>
        <p:sp>
          <p:nvSpPr>
            <p:cNvPr id="52" name="Text Box 207"/>
            <p:cNvSpPr txBox="1">
              <a:spLocks noChangeArrowheads="1"/>
            </p:cNvSpPr>
            <p:nvPr/>
          </p:nvSpPr>
          <p:spPr bwMode="auto">
            <a:xfrm>
              <a:off x="4500562" y="4217473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3" name="Text Box 207"/>
            <p:cNvSpPr txBox="1">
              <a:spLocks noChangeArrowheads="1"/>
            </p:cNvSpPr>
            <p:nvPr/>
          </p:nvSpPr>
          <p:spPr bwMode="auto">
            <a:xfrm>
              <a:off x="4572000" y="4605730"/>
              <a:ext cx="590535" cy="54202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CPU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核心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4" name="Text Box 207"/>
            <p:cNvSpPr txBox="1">
              <a:spLocks noChangeArrowheads="1"/>
            </p:cNvSpPr>
            <p:nvPr/>
          </p:nvSpPr>
          <p:spPr bwMode="auto">
            <a:xfrm>
              <a:off x="5857884" y="4288911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MMU</a:t>
              </a:r>
            </a:p>
          </p:txBody>
        </p:sp>
        <p:sp>
          <p:nvSpPr>
            <p:cNvPr id="55" name="Text Box 207"/>
            <p:cNvSpPr txBox="1">
              <a:spLocks noChangeArrowheads="1"/>
            </p:cNvSpPr>
            <p:nvPr/>
          </p:nvSpPr>
          <p:spPr bwMode="auto">
            <a:xfrm>
              <a:off x="7000892" y="4288911"/>
              <a:ext cx="428628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6357950" y="4431787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5172764" y="4688964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①</a:t>
              </a:r>
              <a:r>
                <a:rPr lang="en-US" altLang="zh-CN" sz="1800" b="1" u="none" dirty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>
              <a:off x="6500826" y="4146035"/>
              <a:ext cx="428628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②</a:t>
              </a: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rot="10800000">
              <a:off x="6357950" y="4574663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Text Box 47"/>
            <p:cNvSpPr txBox="1">
              <a:spLocks noChangeArrowheads="1"/>
            </p:cNvSpPr>
            <p:nvPr/>
          </p:nvSpPr>
          <p:spPr bwMode="auto">
            <a:xfrm>
              <a:off x="6500826" y="4571490"/>
              <a:ext cx="42862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③</a:t>
              </a:r>
            </a:p>
          </p:txBody>
        </p:sp>
        <p:cxnSp>
          <p:nvCxnSpPr>
            <p:cNvPr id="61" name="直接箭头连接符 65"/>
            <p:cNvCxnSpPr>
              <a:stCxn id="54" idx="2"/>
            </p:cNvCxnSpPr>
            <p:nvPr/>
          </p:nvCxnSpPr>
          <p:spPr bwMode="auto">
            <a:xfrm rot="16200000" flipH="1">
              <a:off x="6340883" y="5056076"/>
              <a:ext cx="427042" cy="8929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47"/>
            <p:cNvSpPr txBox="1">
              <a:spLocks noChangeArrowheads="1"/>
            </p:cNvSpPr>
            <p:nvPr/>
          </p:nvSpPr>
          <p:spPr bwMode="auto">
            <a:xfrm>
              <a:off x="6114376" y="5389741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④异常</a:t>
              </a: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>
              <a:off x="5162535" y="5003292"/>
              <a:ext cx="69534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4578270" y="5375301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失败时</a:t>
              </a:r>
            </a:p>
          </p:txBody>
        </p:sp>
        <p:sp>
          <p:nvSpPr>
            <p:cNvPr id="80" name="Text Box 47"/>
            <p:cNvSpPr txBox="1">
              <a:spLocks noChangeArrowheads="1"/>
            </p:cNvSpPr>
            <p:nvPr/>
          </p:nvSpPr>
          <p:spPr bwMode="auto">
            <a:xfrm>
              <a:off x="4708130" y="4221088"/>
              <a:ext cx="87198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芯片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1" grpId="0"/>
      <p:bldP spid="83" grpId="0"/>
      <p:bldP spid="65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99</a:t>
            </a:fld>
            <a:endParaRPr lang="en-US" altLang="zh-CN"/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142844" y="381359"/>
            <a:ext cx="8858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、快表的组织      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地址变换实现的优化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的性能分析：</a:t>
            </a:r>
            <a:r>
              <a:rPr lang="zh-CN" altLang="en-US" b="1" u="none" dirty="0">
                <a:latin typeface="宋体" pitchFamily="2" charset="-122"/>
              </a:rPr>
              <a:t>≤主存性能的一半        </a:t>
            </a:r>
            <a:r>
              <a:rPr lang="zh-CN" altLang="en-US" sz="1800" b="1" u="none" dirty="0">
                <a:latin typeface="宋体" pitchFamily="2" charset="-122"/>
              </a:rPr>
              <a:t>←地址变换≥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r>
              <a:rPr lang="zh-CN" altLang="en-US" sz="1800" b="1" u="none" dirty="0">
                <a:latin typeface="宋体" pitchFamily="2" charset="-122"/>
              </a:rPr>
              <a:t>次访存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91" name="Text Box 185"/>
          <p:cNvSpPr txBox="1">
            <a:spLocks noChangeArrowheads="1"/>
          </p:cNvSpPr>
          <p:nvPr/>
        </p:nvSpPr>
        <p:spPr bwMode="auto">
          <a:xfrm>
            <a:off x="142844" y="1288009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的组织优化：</a:t>
            </a:r>
            <a:r>
              <a:rPr lang="zh-CN" altLang="en-US" b="1" u="none" dirty="0">
                <a:latin typeface="宋体" pitchFamily="2" charset="-122"/>
              </a:rPr>
              <a:t>页表采用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MMU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中</a:t>
            </a:r>
            <a:r>
              <a:rPr lang="zh-CN" altLang="en-US" b="1" u="none" dirty="0">
                <a:latin typeface="宋体" pitchFamily="2" charset="-122"/>
              </a:rPr>
              <a:t>设置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页表缓冲器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itchFamily="2" charset="-122"/>
              </a:rPr>
              <a:t>                       利用</a:t>
            </a:r>
            <a:r>
              <a:rPr lang="zh-CN" altLang="en-US" sz="1800" b="1" dirty="0">
                <a:latin typeface="宋体" pitchFamily="2" charset="-122"/>
              </a:rPr>
              <a:t>访问局部性</a:t>
            </a:r>
            <a:r>
              <a:rPr lang="zh-CN" altLang="en-US" sz="1800" b="1" u="none" dirty="0">
                <a:latin typeface="宋体" pitchFamily="2" charset="-122"/>
              </a:rPr>
              <a:t>→</a:t>
            </a:r>
            <a:r>
              <a:rPr lang="zh-CN" altLang="en-US" sz="1800" u="none" dirty="0">
                <a:latin typeface="宋体" pitchFamily="2" charset="-122"/>
              </a:rPr>
              <a:t>┘</a:t>
            </a:r>
            <a:r>
              <a:rPr lang="zh-CN" altLang="en-US" sz="1800" b="1" u="none" dirty="0">
                <a:latin typeface="宋体" pitchFamily="2" charset="-122"/>
              </a:rPr>
              <a:t>       </a:t>
            </a:r>
            <a:r>
              <a:rPr lang="zh-CN" altLang="en-US" sz="1800" u="none" dirty="0">
                <a:latin typeface="宋体" pitchFamily="2" charset="-122"/>
              </a:rPr>
              <a:t>└</a:t>
            </a:r>
            <a:r>
              <a:rPr lang="zh-CN" altLang="en-US" sz="1800" b="1" u="none" dirty="0">
                <a:latin typeface="宋体" pitchFamily="2" charset="-122"/>
              </a:rPr>
              <a:t>←地址变换可</a:t>
            </a:r>
            <a:r>
              <a:rPr lang="zh-CN" altLang="en-US" sz="1800" b="1" dirty="0">
                <a:latin typeface="宋体" pitchFamily="2" charset="-122"/>
              </a:rPr>
              <a:t>不访存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97" name="Text Box 167"/>
          <p:cNvSpPr txBox="1">
            <a:spLocks noChangeArrowheads="1"/>
          </p:cNvSpPr>
          <p:nvPr/>
        </p:nvSpPr>
        <p:spPr bwMode="auto">
          <a:xfrm>
            <a:off x="142845" y="2071678"/>
            <a:ext cx="810156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*TLB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组成：</a:t>
            </a:r>
            <a:r>
              <a:rPr lang="zh-CN" altLang="en-US" b="1" u="none" dirty="0">
                <a:latin typeface="宋体" pitchFamily="2" charset="-122"/>
              </a:rPr>
              <a:t>页表的高速缓存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又称快表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存储管理方法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TLB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条目组织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TLB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的大小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地址变换过程的改变：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11867"/>
              </p:ext>
            </p:extLst>
          </p:nvPr>
        </p:nvGraphicFramePr>
        <p:xfrm>
          <a:off x="1833587" y="3550728"/>
          <a:ext cx="6095999" cy="3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有效位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LRU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脏位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实页号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" name="Text Box 167"/>
          <p:cNvSpPr txBox="1">
            <a:spLocks noChangeArrowheads="1"/>
          </p:cNvSpPr>
          <p:nvPr/>
        </p:nvSpPr>
        <p:spPr bwMode="auto">
          <a:xfrm>
            <a:off x="3635896" y="4357694"/>
            <a:ext cx="518083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先访问</a:t>
            </a:r>
            <a:r>
              <a:rPr lang="en-US" altLang="zh-CN" b="1" u="none" dirty="0">
                <a:latin typeface="宋体" pitchFamily="2" charset="-122"/>
              </a:rPr>
              <a:t>TLB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TLB</a:t>
            </a:r>
            <a:r>
              <a:rPr lang="zh-CN" altLang="en-US" b="1" u="none" dirty="0">
                <a:latin typeface="宋体" pitchFamily="2" charset="-122"/>
              </a:rPr>
              <a:t>缺失时才访问页表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3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68"/>
          <p:cNvSpPr txBox="1">
            <a:spLocks noChangeArrowheads="1"/>
          </p:cNvSpPr>
          <p:nvPr/>
        </p:nvSpPr>
        <p:spPr bwMode="auto">
          <a:xfrm>
            <a:off x="2727601" y="2514962"/>
            <a:ext cx="627355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组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全相联映射、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算法、写回法策略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管理信息＋页表项信息    </a:t>
            </a:r>
            <a:r>
              <a:rPr lang="zh-CN" altLang="en-US" sz="1800" b="1" u="none" dirty="0">
                <a:latin typeface="宋体" pitchFamily="2" charset="-122"/>
              </a:rPr>
              <a:t>←类似于</a:t>
            </a:r>
            <a:r>
              <a:rPr lang="en-US" altLang="zh-CN" sz="1800" b="1" u="none" dirty="0">
                <a:latin typeface="宋体" pitchFamily="2" charset="-122"/>
              </a:rPr>
              <a:t>Cache</a:t>
            </a:r>
            <a:r>
              <a:rPr lang="zh-CN" altLang="en-US" sz="1800" b="1" u="none" dirty="0">
                <a:latin typeface="宋体" pitchFamily="2" charset="-122"/>
              </a:rPr>
              <a:t>行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几十行</a:t>
            </a: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sz="1800" b="1" u="none" dirty="0">
                <a:latin typeface="宋体" pitchFamily="2" charset="-122"/>
              </a:rPr>
              <a:t>←页表命中率</a:t>
            </a:r>
            <a:r>
              <a:rPr lang="en-US" altLang="zh-CN" sz="1800" b="1" u="none" dirty="0"/>
              <a:t>&gt;&gt;</a:t>
            </a:r>
            <a:r>
              <a:rPr lang="en-US" altLang="zh-CN" sz="1800" b="1" u="none" dirty="0">
                <a:latin typeface="宋体" pitchFamily="2" charset="-122"/>
              </a:rPr>
              <a:t>Cache</a:t>
            </a:r>
            <a:r>
              <a:rPr lang="zh-CN" altLang="en-US" sz="1800" b="1" u="none" dirty="0">
                <a:latin typeface="宋体" pitchFamily="2" charset="-122"/>
              </a:rPr>
              <a:t>命中率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84648" y="4941168"/>
            <a:ext cx="4996100" cy="1428760"/>
            <a:chOff x="2214546" y="4929198"/>
            <a:chExt cx="4996100" cy="1428760"/>
          </a:xfrm>
        </p:grpSpPr>
        <p:sp>
          <p:nvSpPr>
            <p:cNvPr id="27" name="Text Box 207"/>
            <p:cNvSpPr txBox="1">
              <a:spLocks noChangeArrowheads="1"/>
            </p:cNvSpPr>
            <p:nvPr/>
          </p:nvSpPr>
          <p:spPr bwMode="auto">
            <a:xfrm>
              <a:off x="2214546" y="4929198"/>
              <a:ext cx="3571900" cy="14287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207"/>
            <p:cNvSpPr txBox="1">
              <a:spLocks noChangeArrowheads="1"/>
            </p:cNvSpPr>
            <p:nvPr/>
          </p:nvSpPr>
          <p:spPr bwMode="auto">
            <a:xfrm>
              <a:off x="3786182" y="5000636"/>
              <a:ext cx="1857388" cy="114300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9" name="Text Box 207"/>
            <p:cNvSpPr txBox="1">
              <a:spLocks noChangeArrowheads="1"/>
            </p:cNvSpPr>
            <p:nvPr/>
          </p:nvSpPr>
          <p:spPr bwMode="auto">
            <a:xfrm>
              <a:off x="4214810" y="5715016"/>
              <a:ext cx="1071570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地址变换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" name="Text Box 207"/>
            <p:cNvSpPr txBox="1">
              <a:spLocks noChangeArrowheads="1"/>
            </p:cNvSpPr>
            <p:nvPr/>
          </p:nvSpPr>
          <p:spPr bwMode="auto">
            <a:xfrm>
              <a:off x="4429124" y="5072074"/>
              <a:ext cx="64294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TLB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rot="5400000" flipH="1" flipV="1">
              <a:off x="4464049" y="5536421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3857620" y="5378607"/>
              <a:ext cx="714379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②</a:t>
              </a:r>
              <a:r>
                <a:rPr lang="en-US" altLang="zh-CN" sz="1800" b="1" u="none" dirty="0">
                  <a:latin typeface="宋体" pitchFamily="2" charset="-122"/>
                </a:rPr>
                <a:t>VPN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rot="16200000" flipH="1">
              <a:off x="4679159" y="5536422"/>
              <a:ext cx="35719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4929190" y="5357826"/>
              <a:ext cx="64294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③</a:t>
              </a:r>
              <a:r>
                <a:rPr lang="en-US" altLang="zh-CN" sz="1800" b="1" u="none" dirty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5286380" y="5927742"/>
              <a:ext cx="14956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5845914" y="5640405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④</a:t>
              </a:r>
              <a:r>
                <a:rPr lang="en-US" altLang="zh-CN" sz="1800" b="1" u="none" dirty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5845914" y="6000768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⑤数据</a:t>
              </a:r>
            </a:p>
          </p:txBody>
        </p:sp>
        <p:sp>
          <p:nvSpPr>
            <p:cNvPr id="38" name="Text Box 207"/>
            <p:cNvSpPr txBox="1">
              <a:spLocks noChangeArrowheads="1"/>
            </p:cNvSpPr>
            <p:nvPr/>
          </p:nvSpPr>
          <p:spPr bwMode="auto">
            <a:xfrm>
              <a:off x="6782018" y="5072074"/>
              <a:ext cx="428628" cy="12858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2357422" y="5502288"/>
              <a:ext cx="590535" cy="56991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核心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>
              <a:off x="2947957" y="5927742"/>
              <a:ext cx="1266853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3071802" y="5603892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①</a:t>
              </a:r>
              <a:r>
                <a:rPr lang="en-US" altLang="zh-CN" sz="1800" b="1" u="none" dirty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2" name="直接箭头连接符 22"/>
            <p:cNvCxnSpPr/>
            <p:nvPr/>
          </p:nvCxnSpPr>
          <p:spPr bwMode="auto">
            <a:xfrm rot="10800000">
              <a:off x="2652690" y="6072206"/>
              <a:ext cx="4129328" cy="213744"/>
            </a:xfrm>
            <a:prstGeom prst="bentConnector3">
              <a:avLst>
                <a:gd name="adj1" fmla="val 99872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2475882" y="5084291"/>
              <a:ext cx="87198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芯片</a:t>
              </a:r>
            </a:p>
          </p:txBody>
        </p:sp>
      </p:grpSp>
      <p:sp>
        <p:nvSpPr>
          <p:cNvPr id="96" name="线形标注 2 95"/>
          <p:cNvSpPr/>
          <p:nvPr/>
        </p:nvSpPr>
        <p:spPr bwMode="auto">
          <a:xfrm>
            <a:off x="6444208" y="2132856"/>
            <a:ext cx="2520280" cy="285752"/>
          </a:xfrm>
          <a:prstGeom prst="borderCallout2">
            <a:avLst>
              <a:gd name="adj1" fmla="val 45415"/>
              <a:gd name="adj2" fmla="val 269"/>
              <a:gd name="adj3" fmla="val 42395"/>
              <a:gd name="adj4" fmla="val -7997"/>
              <a:gd name="adj5" fmla="val -41681"/>
              <a:gd name="adj6" fmla="val -6947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u="none" dirty="0">
                <a:latin typeface="宋体" pitchFamily="2" charset="-122"/>
              </a:rPr>
              <a:t>一页信息对应同一表项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532176" y="4869160"/>
            <a:ext cx="2360304" cy="1500768"/>
            <a:chOff x="7396272" y="4869160"/>
            <a:chExt cx="2360304" cy="1500768"/>
          </a:xfrm>
        </p:grpSpPr>
        <p:sp>
          <p:nvSpPr>
            <p:cNvPr id="50" name="Text Box 207"/>
            <p:cNvSpPr txBox="1">
              <a:spLocks noChangeArrowheads="1"/>
            </p:cNvSpPr>
            <p:nvPr/>
          </p:nvSpPr>
          <p:spPr bwMode="auto">
            <a:xfrm>
              <a:off x="7756312" y="5012036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MMU</a:t>
              </a:r>
            </a:p>
          </p:txBody>
        </p:sp>
        <p:sp>
          <p:nvSpPr>
            <p:cNvPr id="51" name="Text Box 207"/>
            <p:cNvSpPr txBox="1">
              <a:spLocks noChangeArrowheads="1"/>
            </p:cNvSpPr>
            <p:nvPr/>
          </p:nvSpPr>
          <p:spPr bwMode="auto">
            <a:xfrm>
              <a:off x="9327948" y="5012036"/>
              <a:ext cx="428628" cy="13578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>
              <a:off x="8256378" y="5154912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8399254" y="4869160"/>
              <a:ext cx="857256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④</a:t>
              </a:r>
              <a:r>
                <a:rPr lang="en-US" altLang="zh-CN" sz="1800" b="1" u="none" dirty="0">
                  <a:latin typeface="宋体" pitchFamily="2" charset="-122"/>
                </a:rPr>
                <a:t>PTEA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 rot="10800000" flipV="1">
              <a:off x="8256378" y="5297786"/>
              <a:ext cx="107157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8399254" y="5294615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⑤</a:t>
              </a:r>
              <a:r>
                <a:rPr lang="en-US" altLang="zh-CN" sz="1800" b="1" u="none" dirty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8256378" y="5940730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47"/>
            <p:cNvSpPr txBox="1">
              <a:spLocks noChangeArrowheads="1"/>
            </p:cNvSpPr>
            <p:nvPr/>
          </p:nvSpPr>
          <p:spPr bwMode="auto">
            <a:xfrm>
              <a:off x="8399254" y="5623230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⑥</a:t>
              </a:r>
              <a:r>
                <a:rPr lang="en-US" altLang="zh-CN" sz="1800" b="1" u="none" dirty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8399254" y="6008995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⑦数据</a:t>
              </a:r>
            </a:p>
          </p:txBody>
        </p:sp>
        <p:sp>
          <p:nvSpPr>
            <p:cNvPr id="62" name="Text Box 47"/>
            <p:cNvSpPr txBox="1">
              <a:spLocks noChangeArrowheads="1"/>
            </p:cNvSpPr>
            <p:nvPr/>
          </p:nvSpPr>
          <p:spPr bwMode="auto">
            <a:xfrm>
              <a:off x="7396272" y="5373216"/>
              <a:ext cx="344080" cy="947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TLB</a:t>
              </a:r>
              <a:r>
                <a:rPr lang="zh-CN" altLang="en-US" sz="1800" b="1" u="none" dirty="0">
                  <a:latin typeface="宋体" pitchFamily="2" charset="-122"/>
                </a:rPr>
                <a:t>缺失</a:t>
              </a:r>
            </a:p>
          </p:txBody>
        </p:sp>
        <p:cxnSp>
          <p:nvCxnSpPr>
            <p:cNvPr id="63" name="直接箭头连接符 22"/>
            <p:cNvCxnSpPr/>
            <p:nvPr/>
          </p:nvCxnSpPr>
          <p:spPr bwMode="auto">
            <a:xfrm flipH="1">
              <a:off x="8256378" y="6297921"/>
              <a:ext cx="1071572" cy="37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7" grpId="0"/>
      <p:bldP spid="132" grpId="0"/>
      <p:bldP spid="9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808080"/>
          </a:solidFill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98023</TotalTime>
  <Words>18905</Words>
  <Application>Microsoft Office PowerPoint</Application>
  <PresentationFormat>全屏显示(4:3)</PresentationFormat>
  <Paragraphs>3904</Paragraphs>
  <Slides>100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5" baseType="lpstr">
      <vt:lpstr>MS Gothic</vt:lpstr>
      <vt:lpstr>黑体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邹颖 曹</cp:lastModifiedBy>
  <cp:revision>1962</cp:revision>
  <dcterms:created xsi:type="dcterms:W3CDTF">2002-02-16T03:40:16Z</dcterms:created>
  <dcterms:modified xsi:type="dcterms:W3CDTF">2022-07-05T15:22:05Z</dcterms:modified>
</cp:coreProperties>
</file>