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9"/>
  </p:notesMasterIdLst>
  <p:handoutMasterIdLst>
    <p:handoutMasterId r:id="rId110"/>
  </p:handoutMasterIdLst>
  <p:sldIdLst>
    <p:sldId id="256" r:id="rId2"/>
    <p:sldId id="636" r:id="rId3"/>
    <p:sldId id="417" r:id="rId4"/>
    <p:sldId id="418" r:id="rId5"/>
    <p:sldId id="419" r:id="rId6"/>
    <p:sldId id="560" r:id="rId7"/>
    <p:sldId id="421" r:id="rId8"/>
    <p:sldId id="632" r:id="rId9"/>
    <p:sldId id="427" r:id="rId10"/>
    <p:sldId id="646" r:id="rId11"/>
    <p:sldId id="647" r:id="rId12"/>
    <p:sldId id="648" r:id="rId13"/>
    <p:sldId id="649" r:id="rId14"/>
    <p:sldId id="650" r:id="rId15"/>
    <p:sldId id="651" r:id="rId16"/>
    <p:sldId id="748" r:id="rId17"/>
    <p:sldId id="652" r:id="rId18"/>
    <p:sldId id="654" r:id="rId19"/>
    <p:sldId id="653" r:id="rId20"/>
    <p:sldId id="655" r:id="rId21"/>
    <p:sldId id="656" r:id="rId22"/>
    <p:sldId id="657" r:id="rId23"/>
    <p:sldId id="744" r:id="rId24"/>
    <p:sldId id="658" r:id="rId25"/>
    <p:sldId id="660" r:id="rId26"/>
    <p:sldId id="659" r:id="rId27"/>
    <p:sldId id="661" r:id="rId28"/>
    <p:sldId id="663" r:id="rId29"/>
    <p:sldId id="664" r:id="rId30"/>
    <p:sldId id="662" r:id="rId31"/>
    <p:sldId id="665" r:id="rId32"/>
    <p:sldId id="666" r:id="rId33"/>
    <p:sldId id="746" r:id="rId34"/>
    <p:sldId id="667" r:id="rId35"/>
    <p:sldId id="669" r:id="rId36"/>
    <p:sldId id="670" r:id="rId37"/>
    <p:sldId id="671" r:id="rId38"/>
    <p:sldId id="673" r:id="rId39"/>
    <p:sldId id="674" r:id="rId40"/>
    <p:sldId id="672" r:id="rId41"/>
    <p:sldId id="675" r:id="rId42"/>
    <p:sldId id="676" r:id="rId43"/>
    <p:sldId id="677" r:id="rId44"/>
    <p:sldId id="678" r:id="rId45"/>
    <p:sldId id="680" r:id="rId46"/>
    <p:sldId id="679" r:id="rId47"/>
    <p:sldId id="681" r:id="rId48"/>
    <p:sldId id="682" r:id="rId49"/>
    <p:sldId id="684" r:id="rId50"/>
    <p:sldId id="749" r:id="rId51"/>
    <p:sldId id="683" r:id="rId52"/>
    <p:sldId id="687" r:id="rId53"/>
    <p:sldId id="685" r:id="rId54"/>
    <p:sldId id="688" r:id="rId55"/>
    <p:sldId id="690" r:id="rId56"/>
    <p:sldId id="691" r:id="rId57"/>
    <p:sldId id="692" r:id="rId58"/>
    <p:sldId id="696" r:id="rId59"/>
    <p:sldId id="693" r:id="rId60"/>
    <p:sldId id="689" r:id="rId61"/>
    <p:sldId id="751" r:id="rId62"/>
    <p:sldId id="697" r:id="rId63"/>
    <p:sldId id="481" r:id="rId64"/>
    <p:sldId id="698" r:id="rId65"/>
    <p:sldId id="699" r:id="rId66"/>
    <p:sldId id="700" r:id="rId67"/>
    <p:sldId id="701" r:id="rId68"/>
    <p:sldId id="703" r:id="rId69"/>
    <p:sldId id="702" r:id="rId70"/>
    <p:sldId id="704" r:id="rId71"/>
    <p:sldId id="705" r:id="rId72"/>
    <p:sldId id="351" r:id="rId73"/>
    <p:sldId id="594" r:id="rId74"/>
    <p:sldId id="592" r:id="rId75"/>
    <p:sldId id="706" r:id="rId76"/>
    <p:sldId id="534" r:id="rId77"/>
    <p:sldId id="716" r:id="rId78"/>
    <p:sldId id="717" r:id="rId79"/>
    <p:sldId id="719" r:id="rId80"/>
    <p:sldId id="720" r:id="rId81"/>
    <p:sldId id="718" r:id="rId82"/>
    <p:sldId id="721" r:id="rId83"/>
    <p:sldId id="722" r:id="rId84"/>
    <p:sldId id="724" r:id="rId85"/>
    <p:sldId id="723" r:id="rId86"/>
    <p:sldId id="725" r:id="rId87"/>
    <p:sldId id="726" r:id="rId88"/>
    <p:sldId id="384" r:id="rId89"/>
    <p:sldId id="615" r:id="rId90"/>
    <p:sldId id="727" r:id="rId91"/>
    <p:sldId id="728" r:id="rId92"/>
    <p:sldId id="618" r:id="rId93"/>
    <p:sldId id="617" r:id="rId94"/>
    <p:sldId id="729" r:id="rId95"/>
    <p:sldId id="730" r:id="rId96"/>
    <p:sldId id="731" r:id="rId97"/>
    <p:sldId id="732" r:id="rId98"/>
    <p:sldId id="733" r:id="rId99"/>
    <p:sldId id="734" r:id="rId100"/>
    <p:sldId id="735" r:id="rId101"/>
    <p:sldId id="737" r:id="rId102"/>
    <p:sldId id="736" r:id="rId103"/>
    <p:sldId id="738" r:id="rId104"/>
    <p:sldId id="742" r:id="rId105"/>
    <p:sldId id="741" r:id="rId106"/>
    <p:sldId id="740" r:id="rId107"/>
    <p:sldId id="629" r:id="rId10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CC3300"/>
    <a:srgbClr val="990099"/>
    <a:srgbClr val="CC99FF"/>
    <a:srgbClr val="CCFFFF"/>
    <a:srgbClr val="FFCCFF"/>
    <a:srgbClr val="CCCCFF"/>
    <a:srgbClr val="CCECFF"/>
    <a:srgbClr val="FFCC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14" autoAdjust="0"/>
    <p:restoredTop sz="92484" autoAdjust="0"/>
  </p:normalViewPr>
  <p:slideViewPr>
    <p:cSldViewPr>
      <p:cViewPr>
        <p:scale>
          <a:sx n="70" d="100"/>
          <a:sy n="70" d="100"/>
        </p:scale>
        <p:origin x="-912" y="-1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51"/>
    </p:cViewPr>
  </p:sorterViewPr>
  <p:notesViewPr>
    <p:cSldViewPr>
      <p:cViewPr varScale="1">
        <p:scale>
          <a:sx n="61" d="100"/>
          <a:sy n="61" d="100"/>
        </p:scale>
        <p:origin x="-25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26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226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6F26E7-574D-4CA8-975B-8F51F23828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151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5278BF-B3A1-4F44-8B36-56B73E962E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8183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由</a:t>
            </a:r>
            <a:r>
              <a:rPr lang="en-US" altLang="zh-CN" dirty="0" smtClean="0"/>
              <a:t>DP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CU(</a:t>
            </a:r>
            <a:r>
              <a:rPr lang="zh-CN" altLang="en-US" dirty="0" smtClean="0"/>
              <a:t>含中断机构等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组成，</a:t>
            </a:r>
            <a:r>
              <a:rPr lang="en-US" altLang="zh-CN" dirty="0" smtClean="0"/>
              <a:t>DP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CU</a:t>
            </a:r>
            <a:r>
              <a:rPr lang="zh-CN" altLang="en-US" dirty="0" smtClean="0"/>
              <a:t>的组成取决于指令系统；</a:t>
            </a:r>
            <a:endParaRPr lang="en-US" altLang="zh-CN" dirty="0" smtClean="0"/>
          </a:p>
          <a:p>
            <a:r>
              <a:rPr lang="en-US" altLang="zh-CN" dirty="0" smtClean="0"/>
              <a:t>CPU</a:t>
            </a:r>
            <a:r>
              <a:rPr lang="zh-CN" altLang="en-US" dirty="0" smtClean="0"/>
              <a:t>的工作原理是</a:t>
            </a:r>
            <a:r>
              <a:rPr lang="en-US" altLang="zh-CN" dirty="0" smtClean="0"/>
              <a:t>DP</a:t>
            </a:r>
            <a:r>
              <a:rPr lang="zh-CN" altLang="en-US" dirty="0" smtClean="0"/>
              <a:t>实现指令执行过程的操作，</a:t>
            </a:r>
            <a:r>
              <a:rPr lang="en-US" altLang="zh-CN" dirty="0" smtClean="0"/>
              <a:t>CU</a:t>
            </a:r>
            <a:r>
              <a:rPr lang="zh-CN" altLang="en-US" dirty="0" smtClean="0"/>
              <a:t>负责产生数据通路所需的操作控制信号。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5626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P9-</a:t>
            </a:r>
            <a:r>
              <a:rPr lang="zh-CN" altLang="en-US" dirty="0" smtClean="0"/>
              <a:t>看指令格式，</a:t>
            </a:r>
            <a:r>
              <a:rPr lang="en-US" altLang="zh-CN" dirty="0" smtClean="0"/>
              <a:t>P8-</a:t>
            </a:r>
            <a:r>
              <a:rPr lang="zh-CN" altLang="en-US" dirty="0" smtClean="0"/>
              <a:t>指令地址计算分为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个环节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5644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P10-</a:t>
            </a:r>
            <a:r>
              <a:rPr lang="zh-CN" altLang="en-US" dirty="0" smtClean="0"/>
              <a:t>看取指令过程、结果，</a:t>
            </a:r>
            <a:r>
              <a:rPr lang="en-US" altLang="zh-CN" dirty="0" smtClean="0"/>
              <a:t>P9-</a:t>
            </a:r>
            <a:r>
              <a:rPr lang="zh-CN" altLang="en-US" dirty="0" smtClean="0"/>
              <a:t>看指令格式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223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思考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指令功能为</a:t>
            </a:r>
            <a:r>
              <a:rPr lang="en-US" altLang="zh-CN" sz="1200" b="0" dirty="0" smtClean="0">
                <a:latin typeface="宋体" pitchFamily="2" charset="-122"/>
              </a:rPr>
              <a:t>RD←(RD)</a:t>
            </a:r>
            <a:r>
              <a:rPr lang="zh-CN" altLang="en-US" sz="1200" b="0" dirty="0" smtClean="0">
                <a:latin typeface="宋体" pitchFamily="2" charset="-122"/>
              </a:rPr>
              <a:t>＋</a:t>
            </a:r>
            <a:r>
              <a:rPr lang="en-US" altLang="zh-CN" sz="1200" b="0" dirty="0" smtClean="0">
                <a:latin typeface="宋体" pitchFamily="2" charset="-122"/>
              </a:rPr>
              <a:t>M[(RS)]</a:t>
            </a:r>
            <a:r>
              <a:rPr lang="zh-CN" altLang="en-US" sz="1200" b="0" dirty="0" smtClean="0">
                <a:latin typeface="宋体" pitchFamily="2" charset="-122"/>
              </a:rPr>
              <a:t>，</a:t>
            </a:r>
            <a:r>
              <a:rPr lang="en-US" altLang="zh-CN" sz="1200" b="0" dirty="0" smtClean="0">
                <a:latin typeface="宋体" pitchFamily="2" charset="-122"/>
              </a:rPr>
              <a:t>RS</a:t>
            </a:r>
            <a:r>
              <a:rPr lang="zh-CN" altLang="en-US" sz="1200" b="0" dirty="0" smtClean="0">
                <a:latin typeface="宋体" pitchFamily="2" charset="-122"/>
              </a:rPr>
              <a:t>＝</a:t>
            </a:r>
            <a:r>
              <a:rPr lang="en-US" altLang="zh-CN" sz="1200" b="0" dirty="0" smtClean="0">
                <a:latin typeface="宋体" pitchFamily="2" charset="-122"/>
              </a:rPr>
              <a:t>10</a:t>
            </a:r>
            <a:r>
              <a:rPr lang="zh-CN" altLang="en-US" sz="1200" b="0" dirty="0" smtClean="0">
                <a:latin typeface="宋体" pitchFamily="2" charset="-122"/>
              </a:rPr>
              <a:t>、</a:t>
            </a:r>
            <a:r>
              <a:rPr lang="en-US" altLang="zh-CN" sz="1200" b="0" dirty="0" smtClean="0">
                <a:latin typeface="宋体" pitchFamily="2" charset="-122"/>
              </a:rPr>
              <a:t>RD</a:t>
            </a:r>
            <a:r>
              <a:rPr lang="zh-CN" altLang="en-US" sz="1200" b="0" dirty="0" smtClean="0">
                <a:latin typeface="宋体" pitchFamily="2" charset="-122"/>
              </a:rPr>
              <a:t>＝</a:t>
            </a:r>
            <a:r>
              <a:rPr lang="en-US" altLang="zh-CN" sz="1200" b="0" dirty="0" smtClean="0">
                <a:latin typeface="宋体" pitchFamily="2" charset="-122"/>
              </a:rPr>
              <a:t>01</a:t>
            </a:r>
            <a:r>
              <a:rPr lang="zh-CN" altLang="en-US" sz="1200" b="0" dirty="0" smtClean="0">
                <a:latin typeface="宋体" pitchFamily="2" charset="-122"/>
              </a:rPr>
              <a:t>；操作序列为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④</a:t>
            </a:r>
            <a:r>
              <a:rPr kumimoji="1" lang="en-US" altLang="zh-CN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MAR←(R2)</a:t>
            </a:r>
            <a:r>
              <a:rPr kumimoji="1" lang="zh-CN" altLang="zh-CN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，</a:t>
            </a:r>
            <a:r>
              <a:rPr kumimoji="1" lang="zh-CN" altLang="en-US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⑤</a:t>
            </a:r>
            <a:r>
              <a:rPr lang="en-US" altLang="zh-CN" sz="1200" b="0" dirty="0" smtClean="0">
                <a:latin typeface="+mn-ea"/>
              </a:rPr>
              <a:t>MDR←M[(MAR)]</a:t>
            </a:r>
            <a:r>
              <a:rPr lang="zh-CN" altLang="zh-CN" sz="1200" b="0" dirty="0" smtClean="0">
                <a:latin typeface="+mn-ea"/>
              </a:rPr>
              <a:t>，</a:t>
            </a:r>
            <a:r>
              <a:rPr lang="zh-CN" altLang="en-US" sz="1200" b="0" dirty="0" smtClean="0">
                <a:latin typeface="+mn-ea"/>
              </a:rPr>
              <a:t>⑥</a:t>
            </a:r>
            <a:r>
              <a:rPr lang="en-US" altLang="zh-CN" sz="1200" b="0" dirty="0" smtClean="0">
                <a:latin typeface="宋体" pitchFamily="2" charset="-122"/>
              </a:rPr>
              <a:t>R1←(R1)</a:t>
            </a:r>
            <a:r>
              <a:rPr lang="zh-CN" altLang="en-US" sz="1200" b="0" dirty="0" smtClean="0">
                <a:latin typeface="宋体" pitchFamily="2" charset="-122"/>
              </a:rPr>
              <a:t>＋</a:t>
            </a:r>
            <a:r>
              <a:rPr lang="en-US" altLang="zh-CN" sz="1200" b="0" dirty="0" smtClean="0">
                <a:latin typeface="宋体" pitchFamily="2" charset="-122"/>
              </a:rPr>
              <a:t>(MDR)</a:t>
            </a:r>
            <a:endParaRPr lang="en-US" altLang="zh-CN" sz="1200" b="0" dirty="0" smtClean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dirty="0" smtClean="0">
              <a:latin typeface="宋体" pitchFamily="2" charset="-122"/>
            </a:endParaRP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4019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思考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数据</a:t>
            </a:r>
            <a:r>
              <a:rPr lang="zh-CN" altLang="en-US" sz="1200" b="0" dirty="0" smtClean="0">
                <a:latin typeface="宋体" pitchFamily="2" charset="-122"/>
              </a:rPr>
              <a:t>操作序列为：无，指令地址计算操作序列为：无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7634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P13-</a:t>
            </a:r>
            <a:r>
              <a:rPr lang="zh-CN" altLang="en-US" dirty="0" smtClean="0"/>
              <a:t>看基本操作的类型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3782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4675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P4-</a:t>
            </a:r>
            <a:r>
              <a:rPr lang="zh-CN" altLang="en-US" dirty="0" smtClean="0"/>
              <a:t>看数据通路部件的组成要求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1999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P9-</a:t>
            </a:r>
            <a:r>
              <a:rPr lang="zh-CN" altLang="en-US" dirty="0" smtClean="0"/>
              <a:t>看</a:t>
            </a:r>
            <a:r>
              <a:rPr lang="en-US" altLang="zh-CN" dirty="0" err="1" smtClean="0"/>
              <a:t>Demo_IS</a:t>
            </a:r>
            <a:r>
              <a:rPr lang="zh-CN" altLang="en-US" dirty="0" smtClean="0"/>
              <a:t>的部件设置及参数，</a:t>
            </a:r>
            <a:r>
              <a:rPr lang="en-US" altLang="zh-CN" dirty="0" smtClean="0"/>
              <a:t>2-106-</a:t>
            </a:r>
            <a:r>
              <a:rPr lang="zh-CN" altLang="en-US" dirty="0" smtClean="0"/>
              <a:t>看总线</a:t>
            </a:r>
            <a:r>
              <a:rPr lang="en-US" altLang="zh-CN" dirty="0" smtClean="0"/>
              <a:t>/</a:t>
            </a:r>
            <a:r>
              <a:rPr lang="zh-CN" altLang="en-US" dirty="0" smtClean="0"/>
              <a:t>点点互连的特性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0760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P4-</a:t>
            </a:r>
            <a:r>
              <a:rPr lang="zh-CN" altLang="en-US" dirty="0" smtClean="0"/>
              <a:t>看数据通路结构所处位置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67693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思考</a:t>
            </a:r>
            <a:r>
              <a:rPr lang="en-US" altLang="zh-CN" dirty="0" smtClean="0"/>
              <a:t>1—</a:t>
            </a:r>
            <a:r>
              <a:rPr lang="zh-CN" altLang="en-US" dirty="0" smtClean="0"/>
              <a:t>同时只能传送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个数据；思考</a:t>
            </a:r>
            <a:r>
              <a:rPr lang="en-US" altLang="zh-CN" dirty="0" smtClean="0"/>
              <a:t>2—</a:t>
            </a:r>
            <a:r>
              <a:rPr lang="zh-CN" altLang="en-US" dirty="0" smtClean="0"/>
              <a:t>需分时读</a:t>
            </a:r>
            <a:r>
              <a:rPr lang="en-US" altLang="zh-CN" dirty="0" smtClean="0"/>
              <a:t>(RS)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(RD)</a:t>
            </a:r>
            <a:r>
              <a:rPr lang="zh-CN" altLang="en-US" dirty="0" smtClean="0"/>
              <a:t>；思考</a:t>
            </a:r>
            <a:r>
              <a:rPr lang="en-US" altLang="zh-CN" dirty="0" smtClean="0"/>
              <a:t>3—ALU</a:t>
            </a:r>
            <a:r>
              <a:rPr lang="zh-CN" altLang="en-US" dirty="0" smtClean="0"/>
              <a:t>不能暂存结果→立即传送结果→出端</a:t>
            </a:r>
            <a:r>
              <a:rPr lang="en-US" altLang="zh-CN" dirty="0" smtClean="0"/>
              <a:t>-</a:t>
            </a:r>
            <a:r>
              <a:rPr lang="zh-CN" altLang="en-US" dirty="0" smtClean="0"/>
              <a:t>入端信号冲突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思考</a:t>
            </a:r>
            <a:r>
              <a:rPr lang="en-US" altLang="zh-CN" dirty="0" smtClean="0"/>
              <a:t>4—</a:t>
            </a:r>
            <a:r>
              <a:rPr lang="zh-CN" altLang="en-US" dirty="0" smtClean="0"/>
              <a:t>共用信号线时才使用三态门；思考</a:t>
            </a:r>
            <a:r>
              <a:rPr lang="en-US" altLang="zh-CN" dirty="0" smtClean="0"/>
              <a:t>5—3</a:t>
            </a:r>
            <a:r>
              <a:rPr lang="zh-CN" altLang="en-US" dirty="0" smtClean="0"/>
              <a:t>个，</a:t>
            </a:r>
            <a:r>
              <a:rPr lang="en-US" altLang="zh-CN" dirty="0" smtClean="0"/>
              <a:t>(R0)</a:t>
            </a:r>
            <a:r>
              <a:rPr lang="zh-CN" altLang="en-US" dirty="0" smtClean="0"/>
              <a:t>→</a:t>
            </a:r>
            <a:r>
              <a:rPr lang="en-US" altLang="zh-CN" dirty="0" smtClean="0"/>
              <a:t>Y</a:t>
            </a:r>
            <a:r>
              <a:rPr lang="zh-CN" altLang="en-US" dirty="0" smtClean="0"/>
              <a:t>、结果→</a:t>
            </a:r>
            <a:r>
              <a:rPr lang="en-US" altLang="zh-CN" dirty="0" smtClean="0"/>
              <a:t>Z</a:t>
            </a:r>
            <a:r>
              <a:rPr lang="zh-CN" altLang="en-US" dirty="0" smtClean="0"/>
              <a:t>、</a:t>
            </a:r>
            <a:r>
              <a:rPr lang="en-US" altLang="zh-CN" dirty="0" smtClean="0"/>
              <a:t>(Z)</a:t>
            </a:r>
            <a:r>
              <a:rPr lang="zh-CN" altLang="en-US" dirty="0" smtClean="0"/>
              <a:t>→</a:t>
            </a:r>
            <a:r>
              <a:rPr lang="en-US" altLang="zh-CN" dirty="0" smtClean="0"/>
              <a:t>R2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P18-</a:t>
            </a:r>
            <a:r>
              <a:rPr lang="zh-CN" altLang="en-US" dirty="0" smtClean="0"/>
              <a:t>看</a:t>
            </a:r>
            <a:r>
              <a:rPr lang="en-US" altLang="zh-CN" dirty="0" err="1" smtClean="0"/>
              <a:t>Demo_IS</a:t>
            </a:r>
            <a:r>
              <a:rPr lang="zh-CN" altLang="en-US" dirty="0" smtClean="0"/>
              <a:t>的部件设置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8206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4556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上页</a:t>
            </a:r>
            <a:r>
              <a:rPr lang="en-US" altLang="zh-CN" dirty="0" smtClean="0"/>
              <a:t>-</a:t>
            </a:r>
            <a:r>
              <a:rPr lang="zh-CN" altLang="en-US" dirty="0" smtClean="0"/>
              <a:t>看部件需求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951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1990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1561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P18-</a:t>
            </a:r>
            <a:r>
              <a:rPr lang="zh-CN" altLang="en-US" dirty="0" smtClean="0"/>
              <a:t>看异步控制、同步控制的操作实现，下页</a:t>
            </a:r>
            <a:r>
              <a:rPr lang="en-US" altLang="zh-CN" dirty="0" smtClean="0"/>
              <a:t>-</a:t>
            </a:r>
            <a:r>
              <a:rPr lang="zh-CN" altLang="en-US" dirty="0" smtClean="0"/>
              <a:t>看应用示例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65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P20-</a:t>
            </a:r>
            <a:r>
              <a:rPr lang="zh-CN" altLang="en-US" dirty="0" smtClean="0"/>
              <a:t>看单总线通路的部件连接，如</a:t>
            </a:r>
            <a:r>
              <a:rPr lang="en-US" altLang="zh-CN" dirty="0" smtClean="0"/>
              <a:t>MAR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3591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P20-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ALU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Z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P21-</a:t>
            </a:r>
            <a:r>
              <a:rPr lang="zh-CN" altLang="en-US" dirty="0" smtClean="0"/>
              <a:t>看点点结构连接，上页</a:t>
            </a:r>
            <a:r>
              <a:rPr lang="en-US" altLang="zh-CN" dirty="0" smtClean="0"/>
              <a:t>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GPRs</a:t>
            </a:r>
            <a:r>
              <a:rPr lang="zh-CN" altLang="en-US" dirty="0" smtClean="0"/>
              <a:t>写入信号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41643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7676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P7-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End</a:t>
            </a:r>
            <a:r>
              <a:rPr lang="zh-CN" altLang="en-US" dirty="0" smtClean="0"/>
              <a:t>的作用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6657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P27-</a:t>
            </a:r>
            <a:r>
              <a:rPr lang="zh-CN" altLang="en-US" dirty="0" smtClean="0"/>
              <a:t>看部件连接→</a:t>
            </a:r>
            <a:r>
              <a:rPr kumimoji="1" lang="en-US" altLang="zh-CN" sz="1200" b="0" kern="1200" dirty="0" err="1" smtClean="0">
                <a:solidFill>
                  <a:schemeClr val="accent2"/>
                </a:solidFill>
                <a:latin typeface="+mn-ea"/>
                <a:ea typeface="宋体" pitchFamily="2" charset="-122"/>
                <a:cs typeface="+mn-cs"/>
              </a:rPr>
              <a:t>μOP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74714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P15-</a:t>
            </a:r>
            <a:r>
              <a:rPr lang="zh-CN" altLang="en-US" dirty="0" smtClean="0"/>
              <a:t>看双字长指令取指方法，</a:t>
            </a:r>
            <a:r>
              <a:rPr lang="en-US" altLang="zh-CN" dirty="0" smtClean="0"/>
              <a:t>P27-</a:t>
            </a:r>
            <a:r>
              <a:rPr lang="zh-CN" altLang="en-US" dirty="0" smtClean="0"/>
              <a:t>看部件连接→</a:t>
            </a:r>
            <a:r>
              <a:rPr lang="en-US" altLang="zh-CN" sz="1200" b="0" dirty="0" err="1" smtClean="0">
                <a:solidFill>
                  <a:schemeClr val="accent2"/>
                </a:solidFill>
                <a:latin typeface="+mn-ea"/>
                <a:ea typeface="+mn-ea"/>
              </a:rPr>
              <a:t>μOP</a:t>
            </a:r>
            <a:endParaRPr lang="zh-CN" altLang="en-US" b="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6542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MMU</a:t>
            </a:r>
            <a:r>
              <a:rPr lang="zh-CN" altLang="en-US" dirty="0" smtClean="0"/>
              <a:t>可看作存储管理部件，属于存储系统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5508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P28-</a:t>
            </a:r>
            <a:r>
              <a:rPr lang="zh-CN" altLang="en-US" dirty="0" smtClean="0"/>
              <a:t>与单总线通路对比取指令</a:t>
            </a:r>
            <a:r>
              <a:rPr lang="en-US" altLang="zh-CN" sz="1200" b="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1200" b="0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1200" b="0" dirty="0" smtClean="0">
                <a:solidFill>
                  <a:schemeClr val="accent2"/>
                </a:solidFill>
                <a:latin typeface="宋体" pitchFamily="2" charset="-122"/>
              </a:rPr>
              <a:t>序列，</a:t>
            </a:r>
            <a:r>
              <a:rPr lang="en-US" altLang="zh-CN" sz="1200" b="0" dirty="0" smtClean="0">
                <a:solidFill>
                  <a:schemeClr val="accent2"/>
                </a:solidFill>
                <a:latin typeface="宋体" pitchFamily="2" charset="-122"/>
              </a:rPr>
              <a:t>P29-</a:t>
            </a:r>
            <a:r>
              <a:rPr lang="zh-CN" altLang="en-US" dirty="0" smtClean="0"/>
              <a:t>与单总线通路对比减法指令</a:t>
            </a:r>
            <a:r>
              <a:rPr lang="en-US" altLang="zh-CN" sz="1200" b="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1200" b="0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1200" b="0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59571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P4-</a:t>
            </a:r>
            <a:r>
              <a:rPr lang="zh-CN" altLang="en-US" dirty="0" smtClean="0"/>
              <a:t>看特殊寄存器的组成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581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上页</a:t>
            </a:r>
            <a:r>
              <a:rPr lang="en-US" altLang="zh-CN" dirty="0" smtClean="0"/>
              <a:t>-</a:t>
            </a:r>
            <a:r>
              <a:rPr lang="zh-CN" altLang="en-US" dirty="0" smtClean="0"/>
              <a:t>看分析结果包含的内容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14344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 smtClean="0"/>
              <a:t>P33-</a:t>
            </a:r>
            <a:r>
              <a:rPr lang="zh-CN" altLang="en-US" b="0" dirty="0" smtClean="0"/>
              <a:t>看部件设计包含的内容，上页</a:t>
            </a:r>
            <a:r>
              <a:rPr lang="en-US" altLang="zh-CN" b="0" dirty="0" smtClean="0"/>
              <a:t>-</a:t>
            </a:r>
            <a:r>
              <a:rPr lang="zh-CN" altLang="en-US" b="0" dirty="0" smtClean="0"/>
              <a:t>看设计需求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39228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P34-</a:t>
            </a:r>
            <a:r>
              <a:rPr lang="zh-CN" altLang="en-US" dirty="0" smtClean="0"/>
              <a:t>看设计需求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4200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P34-</a:t>
            </a:r>
            <a:r>
              <a:rPr lang="zh-CN" altLang="en-US" dirty="0" smtClean="0"/>
              <a:t>看设计需求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27243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P34-</a:t>
            </a:r>
            <a:r>
              <a:rPr lang="zh-CN" altLang="en-US" dirty="0" smtClean="0"/>
              <a:t>看设计需求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04566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上页</a:t>
            </a:r>
            <a:r>
              <a:rPr lang="en-US" altLang="zh-CN" dirty="0" smtClean="0"/>
              <a:t>-</a:t>
            </a:r>
            <a:r>
              <a:rPr lang="zh-CN" altLang="en-US" dirty="0" smtClean="0"/>
              <a:t>看已有通路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96535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上页</a:t>
            </a:r>
            <a:r>
              <a:rPr lang="en-US" altLang="zh-CN" dirty="0" smtClean="0"/>
              <a:t>-</a:t>
            </a:r>
            <a:r>
              <a:rPr lang="zh-CN" altLang="en-US" dirty="0" smtClean="0"/>
              <a:t>看已有通路，</a:t>
            </a:r>
            <a:r>
              <a:rPr lang="en-US" altLang="zh-CN" dirty="0" smtClean="0"/>
              <a:t>P37-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ALU</a:t>
            </a:r>
            <a:r>
              <a:rPr lang="zh-CN" altLang="en-US" dirty="0" smtClean="0"/>
              <a:t>在前半周期完成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55388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P36-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ACU</a:t>
            </a:r>
            <a:r>
              <a:rPr lang="zh-CN" altLang="en-US" dirty="0" smtClean="0"/>
              <a:t>结构与引脚，上页</a:t>
            </a:r>
            <a:r>
              <a:rPr lang="en-US" altLang="zh-CN" dirty="0" smtClean="0"/>
              <a:t>-</a:t>
            </a:r>
            <a:r>
              <a:rPr lang="zh-CN" altLang="en-US" dirty="0" smtClean="0"/>
              <a:t>看已有通路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6167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CA1028-0474-4237-97ED-7DD9A9F9F20B}" type="slidenum">
              <a:rPr lang="en-US" altLang="zh-CN"/>
              <a:pPr/>
              <a:t>5</a:t>
            </a:fld>
            <a:endParaRPr lang="en-US" altLang="zh-CN" dirty="0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上页</a:t>
            </a:r>
            <a:r>
              <a:rPr lang="en-US" altLang="zh-CN" dirty="0" smtClean="0"/>
              <a:t>-</a:t>
            </a:r>
            <a:r>
              <a:rPr lang="zh-CN" altLang="en-US" dirty="0" smtClean="0"/>
              <a:t>看控制信号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88154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P24-</a:t>
            </a:r>
            <a:r>
              <a:rPr lang="zh-CN" altLang="en-US" dirty="0" smtClean="0"/>
              <a:t>看异步</a:t>
            </a:r>
            <a:r>
              <a:rPr lang="en-US" altLang="zh-CN" dirty="0" smtClean="0"/>
              <a:t>/</a:t>
            </a:r>
            <a:r>
              <a:rPr lang="zh-CN" altLang="en-US" dirty="0" smtClean="0"/>
              <a:t>同步控制方式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89503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P41-</a:t>
            </a:r>
            <a:r>
              <a:rPr lang="zh-CN" altLang="en-US" dirty="0" smtClean="0"/>
              <a:t>看单周期</a:t>
            </a:r>
            <a:r>
              <a:rPr lang="en-US" altLang="zh-CN" dirty="0" smtClean="0"/>
              <a:t>DP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48779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P41-</a:t>
            </a:r>
            <a:r>
              <a:rPr lang="zh-CN" altLang="en-US" dirty="0" smtClean="0"/>
              <a:t>看单周期</a:t>
            </a:r>
            <a:r>
              <a:rPr lang="en-US" altLang="zh-CN" dirty="0" smtClean="0"/>
              <a:t>DP</a:t>
            </a:r>
            <a:r>
              <a:rPr lang="zh-CN" altLang="en-US" dirty="0" smtClean="0"/>
              <a:t>，上页</a:t>
            </a:r>
            <a:r>
              <a:rPr lang="en-US" altLang="zh-CN" dirty="0" smtClean="0"/>
              <a:t>-</a:t>
            </a:r>
            <a:r>
              <a:rPr lang="zh-CN" altLang="en-US" dirty="0" smtClean="0"/>
              <a:t>看附加寄存器方案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26381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上页</a:t>
            </a:r>
            <a:r>
              <a:rPr lang="en-US" altLang="zh-CN" dirty="0" smtClean="0"/>
              <a:t>-</a:t>
            </a:r>
            <a:r>
              <a:rPr lang="zh-CN" altLang="en-US" dirty="0" smtClean="0"/>
              <a:t>看多周期</a:t>
            </a:r>
            <a:r>
              <a:rPr lang="en-US" altLang="zh-CN" dirty="0" smtClean="0"/>
              <a:t>DP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64644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P45-</a:t>
            </a:r>
            <a:r>
              <a:rPr lang="zh-CN" altLang="en-US" dirty="0" smtClean="0"/>
              <a:t>看多周期</a:t>
            </a:r>
            <a:r>
              <a:rPr lang="en-US" altLang="zh-CN" dirty="0" smtClean="0"/>
              <a:t>DP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48584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P45-</a:t>
            </a:r>
            <a:r>
              <a:rPr lang="zh-CN" altLang="en-US" dirty="0" smtClean="0"/>
              <a:t>看多周期</a:t>
            </a:r>
            <a:r>
              <a:rPr lang="en-US" altLang="zh-CN" dirty="0" smtClean="0"/>
              <a:t>DP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34414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P45-</a:t>
            </a:r>
            <a:r>
              <a:rPr lang="zh-CN" altLang="en-US" dirty="0" smtClean="0"/>
              <a:t>看多周期</a:t>
            </a:r>
            <a:r>
              <a:rPr lang="en-US" altLang="zh-CN" dirty="0" smtClean="0"/>
              <a:t>DP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163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程序状态：如单步跟踪标志</a:t>
            </a:r>
            <a:r>
              <a:rPr lang="en-US" altLang="zh-CN" dirty="0" smtClean="0"/>
              <a:t>TF</a:t>
            </a:r>
            <a:r>
              <a:rPr lang="zh-CN" altLang="en-US" dirty="0" smtClean="0"/>
              <a:t>，结果标志</a:t>
            </a:r>
            <a:r>
              <a:rPr lang="en-US" altLang="zh-CN" dirty="0" smtClean="0"/>
              <a:t>CF/ZF</a:t>
            </a:r>
            <a:r>
              <a:rPr lang="zh-CN" altLang="en-US" dirty="0" smtClean="0"/>
              <a:t>等（可选），机器状态：如中断</a:t>
            </a:r>
            <a:r>
              <a:rPr lang="en-US" altLang="zh-CN" dirty="0" smtClean="0"/>
              <a:t>/</a:t>
            </a:r>
            <a:r>
              <a:rPr lang="zh-CN" altLang="en-US" dirty="0" smtClean="0"/>
              <a:t>异常类型号，操作状态：如完成位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mfc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、就绪位等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1408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P49-</a:t>
            </a:r>
            <a:r>
              <a:rPr lang="zh-CN" altLang="en-US" dirty="0" smtClean="0"/>
              <a:t>看状态转换图构成有限状态机、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</a:t>
            </a:r>
            <a:r>
              <a:rPr kumimoji="1" lang="zh-CN" altLang="en-US" sz="1200" b="0" kern="1200" spc="-14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工作原理与控制需求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9881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P4-</a:t>
            </a:r>
            <a:r>
              <a:rPr lang="zh-CN" altLang="en-US" dirty="0" smtClean="0"/>
              <a:t>看寄存器的类型、所处位置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82870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CP—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clock pulse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63802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P49-</a:t>
            </a:r>
            <a:r>
              <a:rPr lang="zh-CN" altLang="en-US" dirty="0" smtClean="0"/>
              <a:t>看各指令写</a:t>
            </a:r>
            <a:r>
              <a:rPr lang="en-US" altLang="zh-CN" dirty="0" smtClean="0"/>
              <a:t>GPRs</a:t>
            </a:r>
            <a:r>
              <a:rPr lang="zh-CN" altLang="en-US" dirty="0" smtClean="0"/>
              <a:t>的时刻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77806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P49-</a:t>
            </a:r>
            <a:r>
              <a:rPr lang="zh-CN" altLang="en-US" dirty="0" smtClean="0"/>
              <a:t>看各指令的步骤数，</a:t>
            </a:r>
            <a:r>
              <a:rPr lang="en-US" altLang="zh-CN" dirty="0" smtClean="0"/>
              <a:t>P45-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DP</a:t>
            </a:r>
            <a:r>
              <a:rPr lang="zh-CN" altLang="en-US" dirty="0" smtClean="0"/>
              <a:t>的脉冲信号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78008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P43-</a:t>
            </a:r>
            <a:r>
              <a:rPr lang="zh-CN" altLang="en-US" dirty="0" smtClean="0"/>
              <a:t>看</a:t>
            </a:r>
            <a:r>
              <a:rPr lang="en-US" altLang="zh-CN" dirty="0" err="1" smtClean="0"/>
              <a:t>uOP</a:t>
            </a:r>
            <a:r>
              <a:rPr lang="en-US" altLang="zh-CN" dirty="0" smtClean="0"/>
              <a:t>=1</a:t>
            </a:r>
            <a:r>
              <a:rPr lang="zh-CN" altLang="en-US" dirty="0" smtClean="0"/>
              <a:t>～</a:t>
            </a:r>
            <a:r>
              <a:rPr lang="en-US" altLang="zh-CN" dirty="0" smtClean="0"/>
              <a:t>p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CLK</a:t>
            </a:r>
            <a:r>
              <a:rPr lang="zh-CN" altLang="en-US" dirty="0" smtClean="0"/>
              <a:t>，每个</a:t>
            </a:r>
            <a:r>
              <a:rPr lang="en-US" altLang="zh-CN" dirty="0" smtClean="0"/>
              <a:t>CP</a:t>
            </a:r>
            <a:r>
              <a:rPr lang="zh-CN" altLang="en-US" dirty="0" smtClean="0"/>
              <a:t>完成一个</a:t>
            </a:r>
            <a:r>
              <a:rPr lang="en-US" altLang="zh-CN" dirty="0" err="1" smtClean="0"/>
              <a:t>uOP</a:t>
            </a:r>
            <a:endParaRPr lang="en-US" altLang="zh-CN" dirty="0" smtClean="0"/>
          </a:p>
          <a:p>
            <a:r>
              <a:rPr lang="zh-CN" altLang="en-US" dirty="0" smtClean="0"/>
              <a:t>变长参数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如操作码、寻址方式、中断请求等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367738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15750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P24-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MEM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mfc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P56-</a:t>
            </a:r>
            <a:r>
              <a:rPr lang="zh-CN" altLang="en-US" dirty="0" smtClean="0"/>
              <a:t>看定时逻辑电路的输入信号与时序信号形成电路的关系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776557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P52-</a:t>
            </a:r>
            <a:r>
              <a:rPr lang="zh-CN" altLang="en-US" dirty="0" smtClean="0"/>
              <a:t>看控制器类型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890254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P60-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看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CU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的任务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功能需求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P56-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看时序电路的组成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48738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P49-</a:t>
            </a:r>
            <a:r>
              <a:rPr lang="zh-CN" altLang="en-US" dirty="0" smtClean="0"/>
              <a:t>看状态转换图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543720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P49-</a:t>
            </a:r>
            <a:r>
              <a:rPr lang="zh-CN" altLang="en-US" dirty="0" smtClean="0"/>
              <a:t>看状态转换图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5926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P4-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功能中包含异常</a:t>
            </a:r>
            <a:r>
              <a:rPr lang="en-US" altLang="zh-CN" dirty="0" smtClean="0"/>
              <a:t>/</a:t>
            </a:r>
            <a:r>
              <a:rPr lang="zh-CN" altLang="en-US" dirty="0" smtClean="0"/>
              <a:t>中断处理，看</a:t>
            </a:r>
            <a:r>
              <a:rPr lang="en-US" altLang="zh-CN" dirty="0" smtClean="0"/>
              <a:t>CU</a:t>
            </a:r>
            <a:r>
              <a:rPr lang="zh-CN" altLang="en-US" dirty="0" smtClean="0"/>
              <a:t>与数据通路的关系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10329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P41-</a:t>
            </a:r>
            <a:r>
              <a:rPr lang="zh-CN" altLang="en-US" dirty="0" smtClean="0"/>
              <a:t>看单周期数据通路，</a:t>
            </a:r>
            <a:r>
              <a:rPr lang="en-US" altLang="zh-CN" dirty="0" smtClean="0"/>
              <a:t>P63-</a:t>
            </a:r>
            <a:r>
              <a:rPr lang="zh-CN" altLang="en-US" dirty="0" smtClean="0"/>
              <a:t>看设计步骤，</a:t>
            </a:r>
            <a:r>
              <a:rPr lang="en-US" altLang="zh-CN" dirty="0" smtClean="0"/>
              <a:t>P43-</a:t>
            </a:r>
            <a:r>
              <a:rPr lang="zh-CN" altLang="en-US" dirty="0" smtClean="0"/>
              <a:t>看单周期状态转换图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51257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P64-</a:t>
            </a:r>
            <a:r>
              <a:rPr lang="zh-CN" altLang="en-US" dirty="0" smtClean="0"/>
              <a:t>看设计步骤，</a:t>
            </a:r>
            <a:r>
              <a:rPr lang="en-US" altLang="zh-CN" dirty="0" smtClean="0"/>
              <a:t>P42-</a:t>
            </a:r>
            <a:r>
              <a:rPr lang="zh-CN" altLang="en-US" dirty="0" smtClean="0"/>
              <a:t>看状态转换图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18888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P45-</a:t>
            </a:r>
            <a:r>
              <a:rPr lang="zh-CN" altLang="en-US" dirty="0" smtClean="0"/>
              <a:t>看多周期数据通路，</a:t>
            </a:r>
            <a:r>
              <a:rPr lang="en-US" altLang="zh-CN" dirty="0" smtClean="0"/>
              <a:t>P63-</a:t>
            </a:r>
            <a:r>
              <a:rPr lang="zh-CN" altLang="en-US" dirty="0" smtClean="0"/>
              <a:t>看设计步骤，</a:t>
            </a:r>
            <a:r>
              <a:rPr lang="en-US" altLang="zh-CN" dirty="0" smtClean="0"/>
              <a:t>P49-</a:t>
            </a:r>
            <a:r>
              <a:rPr lang="zh-CN" altLang="en-US" dirty="0" smtClean="0"/>
              <a:t>看状态转换图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824166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P63-</a:t>
            </a:r>
            <a:r>
              <a:rPr lang="zh-CN" altLang="en-US" dirty="0" smtClean="0"/>
              <a:t>看设计步骤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343206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P63-</a:t>
            </a:r>
            <a:r>
              <a:rPr lang="zh-CN" altLang="en-US" dirty="0" smtClean="0"/>
              <a:t>看设计步骤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440969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P64-</a:t>
            </a:r>
            <a:r>
              <a:rPr lang="zh-CN" altLang="en-US" dirty="0" smtClean="0"/>
              <a:t>看设计步骤，</a:t>
            </a:r>
            <a:r>
              <a:rPr lang="en-US" altLang="zh-CN" dirty="0" smtClean="0"/>
              <a:t>P67-</a:t>
            </a:r>
            <a:r>
              <a:rPr lang="zh-CN" altLang="en-US" dirty="0" smtClean="0"/>
              <a:t>看状态转换图的时间戳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43977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P64-</a:t>
            </a:r>
            <a:r>
              <a:rPr lang="zh-CN" altLang="en-US" dirty="0" smtClean="0"/>
              <a:t>看设计步骤，</a:t>
            </a:r>
            <a:r>
              <a:rPr lang="en-US" altLang="zh-CN" dirty="0" smtClean="0"/>
              <a:t>P69-</a:t>
            </a:r>
            <a:r>
              <a:rPr lang="zh-CN" altLang="en-US" dirty="0" smtClean="0"/>
              <a:t>看时序电路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63883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P71-</a:t>
            </a:r>
            <a:r>
              <a:rPr lang="zh-CN" altLang="en-US" dirty="0" smtClean="0"/>
              <a:t>看硬布线</a:t>
            </a:r>
            <a:r>
              <a:rPr lang="en-US" altLang="zh-CN" dirty="0" smtClean="0"/>
              <a:t>CU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级时序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33106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P73-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工作流程的微指令执行需求，上页</a:t>
            </a:r>
            <a:r>
              <a:rPr lang="en-US" altLang="zh-CN" dirty="0" smtClean="0"/>
              <a:t>-</a:t>
            </a:r>
            <a:r>
              <a:rPr lang="zh-CN" altLang="en-US" dirty="0" smtClean="0"/>
              <a:t>微指令周期的硬件支持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456825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P51-</a:t>
            </a:r>
            <a:r>
              <a:rPr lang="zh-CN" altLang="en-US" dirty="0" smtClean="0"/>
              <a:t>看控制器的基本组成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3577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执行步骤不同的原因：操作码、寻址方式可能不同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936493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949048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063074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上页</a:t>
            </a:r>
            <a:r>
              <a:rPr lang="en-US" altLang="zh-CN" dirty="0" smtClean="0"/>
              <a:t>-</a:t>
            </a:r>
            <a:r>
              <a:rPr lang="zh-CN" altLang="en-US" dirty="0" smtClean="0"/>
              <a:t>看中断与异常的产生部件不同，</a:t>
            </a:r>
            <a:r>
              <a:rPr lang="en-US" altLang="zh-CN" dirty="0" smtClean="0"/>
              <a:t>P7-</a:t>
            </a:r>
            <a:r>
              <a:rPr lang="zh-CN" altLang="en-US" dirty="0" smtClean="0"/>
              <a:t>看中断周期在指令周期之间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761359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P78-</a:t>
            </a:r>
            <a:r>
              <a:rPr lang="zh-CN" altLang="en-US" dirty="0" smtClean="0"/>
              <a:t>看异常的处理时机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40527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思考③：不可以，</a:t>
            </a:r>
            <a:r>
              <a:rPr lang="en-US" altLang="zh-CN" dirty="0" smtClean="0"/>
              <a:t>IF</a:t>
            </a:r>
            <a:r>
              <a:rPr lang="zh-CN" altLang="en-US" dirty="0" smtClean="0"/>
              <a:t>∈</a:t>
            </a:r>
            <a:r>
              <a:rPr lang="en-US" altLang="zh-CN" dirty="0" smtClean="0"/>
              <a:t>PSW</a:t>
            </a:r>
            <a:r>
              <a:rPr lang="zh-CN" altLang="en-US" dirty="0" smtClean="0"/>
              <a:t>，对调后返回的</a:t>
            </a:r>
            <a:r>
              <a:rPr lang="en-US" altLang="zh-CN" dirty="0" smtClean="0"/>
              <a:t>IF=0</a:t>
            </a:r>
            <a:r>
              <a:rPr lang="zh-CN" altLang="en-US" dirty="0" smtClean="0"/>
              <a:t>。    </a:t>
            </a:r>
            <a:r>
              <a:rPr lang="en-US" altLang="zh-CN" dirty="0" smtClean="0"/>
              <a:t>P5-</a:t>
            </a:r>
            <a:r>
              <a:rPr lang="zh-CN" altLang="en-US" dirty="0" smtClean="0"/>
              <a:t>看程序运行环境，上页</a:t>
            </a:r>
            <a:r>
              <a:rPr lang="en-US" altLang="zh-CN" dirty="0" smtClean="0"/>
              <a:t>-</a:t>
            </a:r>
            <a:r>
              <a:rPr lang="zh-CN" altLang="en-US" dirty="0" smtClean="0"/>
              <a:t>看异常同时只有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个事件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991058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P81-</a:t>
            </a:r>
            <a:r>
              <a:rPr lang="zh-CN" altLang="en-US" dirty="0" smtClean="0"/>
              <a:t>看后援寄存器保存的内容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324785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P7-</a:t>
            </a:r>
            <a:r>
              <a:rPr lang="zh-CN" altLang="en-US" dirty="0" smtClean="0"/>
              <a:t>看工作流程图无法精确表示检测时机，</a:t>
            </a:r>
            <a:r>
              <a:rPr lang="en-US" altLang="zh-CN" dirty="0" smtClean="0"/>
              <a:t>81-</a:t>
            </a:r>
            <a:r>
              <a:rPr lang="zh-CN" altLang="en-US" dirty="0" smtClean="0"/>
              <a:t>看中断响应的功能，</a:t>
            </a:r>
            <a:r>
              <a:rPr lang="en-US" altLang="zh-CN" dirty="0" smtClean="0"/>
              <a:t>P82-</a:t>
            </a:r>
            <a:r>
              <a:rPr lang="zh-CN" altLang="en-US" dirty="0" smtClean="0"/>
              <a:t>看非向量方式的响应过程，上页</a:t>
            </a:r>
            <a:r>
              <a:rPr lang="en-US" altLang="zh-CN" dirty="0" smtClean="0"/>
              <a:t>-</a:t>
            </a:r>
            <a:r>
              <a:rPr lang="zh-CN" altLang="en-US" dirty="0" smtClean="0"/>
              <a:t>看向量方式的响应过程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81414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P82-</a:t>
            </a:r>
            <a:r>
              <a:rPr lang="zh-CN" altLang="en-US" dirty="0" smtClean="0"/>
              <a:t>看非向量方式处理过程，</a:t>
            </a:r>
            <a:r>
              <a:rPr lang="en-US" altLang="zh-CN" dirty="0" smtClean="0"/>
              <a:t>P87-</a:t>
            </a:r>
            <a:r>
              <a:rPr lang="zh-CN" altLang="en-US" dirty="0" smtClean="0"/>
              <a:t>看检测时间，上页</a:t>
            </a:r>
            <a:r>
              <a:rPr lang="en-US" altLang="zh-CN" dirty="0" smtClean="0"/>
              <a:t>-</a:t>
            </a:r>
            <a:r>
              <a:rPr lang="zh-CN" altLang="en-US" dirty="0" smtClean="0"/>
              <a:t>看响应部件及过程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088005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dirty="0" smtClean="0">
                <a:latin typeface="宋体" panose="02010600030101010101" pitchFamily="2" charset="-122"/>
              </a:rPr>
              <a:t>P55-</a:t>
            </a:r>
            <a:r>
              <a:rPr lang="zh-CN" altLang="en-US" sz="1200" b="0" dirty="0" smtClean="0">
                <a:latin typeface="宋体" panose="02010600030101010101" pitchFamily="2" charset="-122"/>
              </a:rPr>
              <a:t>看需增加的时序信号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44807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9256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P4-</a:t>
            </a:r>
            <a:r>
              <a:rPr lang="zh-CN" altLang="en-US" dirty="0" smtClean="0"/>
              <a:t>看数据通路组成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531855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P45-</a:t>
            </a:r>
            <a:r>
              <a:rPr lang="zh-CN" altLang="en-US" dirty="0" smtClean="0"/>
              <a:t>看数据通路组成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812681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91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973999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P89-</a:t>
            </a:r>
            <a:r>
              <a:rPr lang="zh-CN" altLang="en-US" dirty="0" smtClean="0"/>
              <a:t>看时空图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92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510005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393517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P91-</a:t>
            </a:r>
            <a:r>
              <a:rPr lang="zh-CN" altLang="en-US" dirty="0" smtClean="0"/>
              <a:t>看冒险处理与流水线组成的关系，</a:t>
            </a:r>
            <a:r>
              <a:rPr lang="en-US" altLang="zh-CN" dirty="0" smtClean="0"/>
              <a:t>P86-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PC+4</a:t>
            </a:r>
            <a:r>
              <a:rPr lang="zh-CN" altLang="en-US" dirty="0" smtClean="0"/>
              <a:t>等现象，</a:t>
            </a:r>
            <a:r>
              <a:rPr lang="en-US" altLang="zh-CN" dirty="0" smtClean="0"/>
              <a:t>P90-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GPRs</a:t>
            </a:r>
            <a:r>
              <a:rPr lang="zh-CN" altLang="en-US" dirty="0" smtClean="0"/>
              <a:t>需在同一个段写（无冲突）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94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721816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96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145925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P95-</a:t>
            </a:r>
            <a:r>
              <a:rPr lang="zh-CN" altLang="en-US" dirty="0" smtClean="0"/>
              <a:t>看</a:t>
            </a:r>
            <a:r>
              <a:rPr lang="en-US" altLang="zh-CN" dirty="0" smtClean="0"/>
              <a:t>RAW</a:t>
            </a:r>
            <a:r>
              <a:rPr lang="zh-CN" altLang="en-US" dirty="0" smtClean="0"/>
              <a:t>冒险最多在几条指令之间，上页</a:t>
            </a:r>
            <a:r>
              <a:rPr lang="en-US" altLang="zh-CN" dirty="0" smtClean="0"/>
              <a:t>-</a:t>
            </a:r>
            <a:r>
              <a:rPr lang="zh-CN" altLang="en-US" dirty="0" smtClean="0"/>
              <a:t>看自动消除、隔条冲突停顿拍数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97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285744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P95-</a:t>
            </a:r>
            <a:r>
              <a:rPr lang="zh-CN" altLang="en-US" dirty="0" smtClean="0"/>
              <a:t>看阻塞法的实现机制（暂停</a:t>
            </a:r>
            <a:r>
              <a:rPr lang="en-US" altLang="zh-CN" dirty="0" smtClean="0"/>
              <a:t>IF</a:t>
            </a:r>
            <a:r>
              <a:rPr lang="zh-CN" altLang="en-US" dirty="0" smtClean="0"/>
              <a:t>段、</a:t>
            </a:r>
            <a:r>
              <a:rPr lang="en-US" altLang="zh-CN" dirty="0" smtClean="0"/>
              <a:t>ID</a:t>
            </a:r>
            <a:r>
              <a:rPr lang="zh-CN" altLang="en-US" dirty="0" smtClean="0"/>
              <a:t>段产生气泡）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98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265500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I5</a:t>
            </a:r>
            <a:r>
              <a:rPr lang="zh-CN" altLang="en-US" dirty="0" smtClean="0"/>
              <a:t>各停</a:t>
            </a:r>
            <a:r>
              <a:rPr lang="en-US" altLang="zh-CN" dirty="0" smtClean="0"/>
              <a:t>2</a:t>
            </a:r>
            <a:r>
              <a:rPr lang="zh-CN" altLang="en-US" dirty="0" smtClean="0"/>
              <a:t>拍（</a:t>
            </a:r>
            <a:r>
              <a:rPr lang="en-US" altLang="zh-CN" dirty="0" smtClean="0"/>
              <a:t>ID</a:t>
            </a:r>
            <a:r>
              <a:rPr lang="zh-CN" altLang="en-US" dirty="0" smtClean="0"/>
              <a:t>段在</a:t>
            </a:r>
            <a:r>
              <a:rPr lang="en-US" altLang="zh-CN" dirty="0" smtClean="0"/>
              <a:t>I1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WB</a:t>
            </a:r>
            <a:r>
              <a:rPr lang="zh-CN" altLang="en-US" dirty="0" smtClean="0"/>
              <a:t>段结束后可读）；思考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I3</a:t>
            </a:r>
            <a:r>
              <a:rPr lang="zh-CN" altLang="en-US" dirty="0" smtClean="0"/>
              <a:t>因</a:t>
            </a:r>
            <a:r>
              <a:rPr lang="en-US" altLang="zh-CN" dirty="0" smtClean="0"/>
              <a:t>I1-I3</a:t>
            </a:r>
            <a:r>
              <a:rPr lang="zh-CN" altLang="en-US" dirty="0" smtClean="0"/>
              <a:t>需停</a:t>
            </a:r>
            <a:r>
              <a:rPr lang="en-US" altLang="zh-CN" dirty="0" smtClean="0"/>
              <a:t>1</a:t>
            </a:r>
            <a:r>
              <a:rPr lang="zh-CN" altLang="en-US" dirty="0" smtClean="0"/>
              <a:t>拍、因</a:t>
            </a:r>
            <a:r>
              <a:rPr lang="en-US" altLang="zh-CN" dirty="0" smtClean="0"/>
              <a:t>I2-I3</a:t>
            </a:r>
            <a:r>
              <a:rPr lang="zh-CN" altLang="en-US" dirty="0" smtClean="0"/>
              <a:t>需停</a:t>
            </a:r>
            <a:r>
              <a:rPr lang="en-US" altLang="zh-CN" dirty="0" smtClean="0"/>
              <a:t>2</a:t>
            </a:r>
            <a:r>
              <a:rPr lang="zh-CN" altLang="en-US" dirty="0" smtClean="0"/>
              <a:t>拍（</a:t>
            </a:r>
            <a:r>
              <a:rPr lang="en-US" altLang="zh-CN" dirty="0" smtClean="0"/>
              <a:t>EX-EX</a:t>
            </a:r>
            <a:r>
              <a:rPr lang="zh-CN" altLang="en-US" dirty="0" smtClean="0"/>
              <a:t>线路用不上）。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99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990921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P98-</a:t>
            </a:r>
            <a:r>
              <a:rPr lang="zh-CN" altLang="en-US" dirty="0" smtClean="0"/>
              <a:t>看阻塞法、转发法的实现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100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440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523430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P95-</a:t>
            </a:r>
            <a:r>
              <a:rPr lang="zh-CN" altLang="en-US" dirty="0" smtClean="0"/>
              <a:t>小结数据冒险的处理方法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101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96356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P96-</a:t>
            </a:r>
            <a:r>
              <a:rPr lang="zh-CN" altLang="en-US" dirty="0" smtClean="0"/>
              <a:t>看数据冒险的阻塞法的不同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103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660510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P103-</a:t>
            </a:r>
            <a:r>
              <a:rPr lang="zh-CN" altLang="en-US" dirty="0" smtClean="0"/>
              <a:t>看阻塞法停顿拍数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105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865600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P102-</a:t>
            </a:r>
            <a:r>
              <a:rPr lang="zh-CN" altLang="en-US" dirty="0" smtClean="0"/>
              <a:t>小结控制冒险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106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475613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P89-</a:t>
            </a:r>
            <a:r>
              <a:rPr lang="zh-CN" altLang="en-US" dirty="0" smtClean="0"/>
              <a:t>看流水线基本思想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278BF-B3A1-4F44-8B36-56B73E962ECD}" type="slidenum">
              <a:rPr lang="en-US" altLang="zh-CN" smtClean="0"/>
              <a:pPr/>
              <a:t>107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104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7F11A5-702D-4259-924C-A338DC96A34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ADA4DE-3F6A-4B5F-9434-6DAC35E00C4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684A3A-370F-49C5-BBB3-6671E097359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6CE0F-E368-4619-973C-B3EF7012EF7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E0806-4AE2-4094-AA46-20AA093919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E4A4BA-C34C-4D99-A1F2-B12F128DD2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21E9F-FFC4-4FF6-9F32-548575A856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E4083-08A8-466D-9E7D-E14BAA745C2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0904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</p:spPr>
        <p:txBody>
          <a:bodyPr lIns="18000" tIns="10800" rIns="18000" bIns="10800" anchor="ctr" anchorCtr="0"/>
          <a:lstStyle>
            <a:lvl1pPr algn="ctr">
              <a:defRPr sz="1600"/>
            </a:lvl1pPr>
          </a:lstStyle>
          <a:p>
            <a:fld id="{D9F6E18D-FF9A-4BD5-BDFA-25F6368EE48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灯片编号占位符 3"/>
          <p:cNvSpPr txBox="1">
            <a:spLocks/>
          </p:cNvSpPr>
          <p:nvPr userDrawn="1"/>
        </p:nvSpPr>
        <p:spPr bwMode="auto">
          <a:xfrm>
            <a:off x="2704" y="6453336"/>
            <a:ext cx="1184920" cy="360040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SEU.CSE.RGL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C8ED17-9A3A-4F92-8B6C-970C0EE496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21311-FED6-41ED-9CD5-F7CBA8ED989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C1D7547-9981-45AA-BF56-AB1C88BED00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4.xml"/><Relationship Id="rId4" Type="http://schemas.openxmlformats.org/officeDocument/2006/relationships/slide" Target="slide1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" Target="slide98.xm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" Target="slide95.xm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" Target="slide106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" Target="slide105.xm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9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slide" Target="slide94.xm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" Target="slide102.xm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" Target="slide89.xm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5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8.xml"/><Relationship Id="rId5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0.xml"/><Relationship Id="rId4" Type="http://schemas.openxmlformats.org/officeDocument/2006/relationships/slide" Target="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hyperlink" Target="&#35745;&#31639;&#26426;&#32452;&#25104;&#21407;&#29702;&#31532;2&#31456;.pptx#-1,106,PowerPoint &#28436;&#31034;&#25991;&#31295;" TargetMode="External"/><Relationship Id="rId5" Type="http://schemas.openxmlformats.org/officeDocument/2006/relationships/slide" Target="slide9.xml"/><Relationship Id="rId4" Type="http://schemas.openxmlformats.org/officeDocument/2006/relationships/slide" Target="slide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8.xml"/><Relationship Id="rId3" Type="http://schemas.openxmlformats.org/officeDocument/2006/relationships/slide" Target="slide17.xml"/><Relationship Id="rId7" Type="http://schemas.openxmlformats.org/officeDocument/2006/relationships/slide" Target="slide7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2.xml"/><Relationship Id="rId5" Type="http://schemas.openxmlformats.org/officeDocument/2006/relationships/slide" Target="slide62.xml"/><Relationship Id="rId4" Type="http://schemas.openxmlformats.org/officeDocument/2006/relationships/slide" Target="slide5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8.xml"/><Relationship Id="rId4" Type="http://schemas.openxmlformats.org/officeDocument/2006/relationships/slide" Target="slide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9.xml"/><Relationship Id="rId4" Type="http://schemas.openxmlformats.org/officeDocument/2006/relationships/slide" Target="sl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9.xml"/><Relationship Id="rId5" Type="http://schemas.openxmlformats.org/officeDocument/2006/relationships/slide" Target="slide78.xml"/><Relationship Id="rId4" Type="http://schemas.openxmlformats.org/officeDocument/2006/relationships/slide" Target="slide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7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8.xml"/><Relationship Id="rId4" Type="http://schemas.openxmlformats.org/officeDocument/2006/relationships/slide" Target="slide3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6.xml"/><Relationship Id="rId4" Type="http://schemas.openxmlformats.org/officeDocument/2006/relationships/slide" Target="slide4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0.xml"/><Relationship Id="rId5" Type="http://schemas.openxmlformats.org/officeDocument/2006/relationships/slide" Target="slide41.xml"/><Relationship Id="rId4" Type="http://schemas.openxmlformats.org/officeDocument/2006/relationships/slide" Target="slide4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76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" Target="slide49.xml"/><Relationship Id="rId4" Type="http://schemas.openxmlformats.org/officeDocument/2006/relationships/slide" Target="slide6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5.xml"/><Relationship Id="rId4" Type="http://schemas.openxmlformats.org/officeDocument/2006/relationships/slide" Target="slide8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3.xml"/><Relationship Id="rId4" Type="http://schemas.openxmlformats.org/officeDocument/2006/relationships/slide" Target="slide5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2.xml"/><Relationship Id="rId4" Type="http://schemas.openxmlformats.org/officeDocument/2006/relationships/slide" Target="slide6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5.xml"/><Relationship Id="rId5" Type="http://schemas.openxmlformats.org/officeDocument/2006/relationships/slide" Target="slide49.xml"/><Relationship Id="rId4" Type="http://schemas.openxmlformats.org/officeDocument/2006/relationships/slide" Target="slide6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79.xml"/><Relationship Id="rId4" Type="http://schemas.openxmlformats.org/officeDocument/2006/relationships/slide" Target="slide2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9.xml"/><Relationship Id="rId5" Type="http://schemas.openxmlformats.org/officeDocument/2006/relationships/slide" Target="slide2.xml"/><Relationship Id="rId4" Type="http://schemas.openxmlformats.org/officeDocument/2006/relationships/slide" Target="slide6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" Target="slide75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73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4" Type="http://schemas.openxmlformats.org/officeDocument/2006/relationships/hyperlink" Target="&#35745;&#31639;&#26426;&#32452;&#25104;&#21407;&#29702;&#31532;7&#31456;.pptx#-1,39,PowerPoint &#28436;&#31034;&#25991;&#31295;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6" Type="http://schemas.openxmlformats.org/officeDocument/2006/relationships/hyperlink" Target="&#35745;&#31639;&#26426;&#32452;&#25104;&#21407;&#29702;&#31532;7&#31456;.pptx#-1,39,PowerPoint &#28436;&#31034;&#25991;&#31295;" TargetMode="External"/><Relationship Id="rId5" Type="http://schemas.openxmlformats.org/officeDocument/2006/relationships/slide" Target="slide5.xml"/><Relationship Id="rId4" Type="http://schemas.openxmlformats.org/officeDocument/2006/relationships/slide" Target="slide8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&#35745;&#31639;&#26426;&#32452;&#25104;&#21407;&#29702;&#31532;7&#31456;.pptx#-1,45,PowerPoint &#28436;&#31034;&#25991;&#31295;" TargetMode="External"/><Relationship Id="rId2" Type="http://schemas.openxmlformats.org/officeDocument/2006/relationships/slide" Target="slide8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8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Relationship Id="rId4" Type="http://schemas.openxmlformats.org/officeDocument/2006/relationships/hyperlink" Target="&#35745;&#31639;&#26426;&#32452;&#25104;&#21407;&#29702;&#31532;7&#31456;.pptx#-1,39,PowerPoint &#28436;&#31034;&#25991;&#31295;" TargetMode="Externa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6" Type="http://schemas.openxmlformats.org/officeDocument/2006/relationships/hyperlink" Target="&#35745;&#31639;&#26426;&#32452;&#25104;&#21407;&#29702;&#31532;7&#31456;.pptx#-1,40,PowerPoint &#28436;&#31034;&#25991;&#31295;" TargetMode="External"/><Relationship Id="rId5" Type="http://schemas.openxmlformats.org/officeDocument/2006/relationships/slide" Target="slide82.xml"/><Relationship Id="rId4" Type="http://schemas.openxmlformats.org/officeDocument/2006/relationships/slide" Target="slide8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82.xm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8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" Target="slide94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Relationship Id="rId5" Type="http://schemas.openxmlformats.org/officeDocument/2006/relationships/slide" Target="slide85.xml"/><Relationship Id="rId4" Type="http://schemas.openxmlformats.org/officeDocument/2006/relationships/slide" Target="slide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" Target="slide92.xm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12.xml"/><Relationship Id="rId4" Type="http://schemas.openxmlformats.org/officeDocument/2006/relationships/slide" Target="slide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" Target="slide94.xm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5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" Target="slide94.xm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82.xml"/><Relationship Id="rId7" Type="http://schemas.openxmlformats.org/officeDocument/2006/relationships/image" Target="../media/image4.wmf"/><Relationship Id="rId12" Type="http://schemas.openxmlformats.org/officeDocument/2006/relationships/slide" Target="slide8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" Target="slide86.xm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90.xml"/><Relationship Id="rId4" Type="http://schemas.openxmlformats.org/officeDocument/2006/relationships/slide" Target="slide9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" Target="slide97.xml"/><Relationship Id="rId2" Type="http://schemas.openxmlformats.org/officeDocument/2006/relationships/slide" Target="slide101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" Target="slide98.xm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" Target="slide95.xm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99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" Target="slide100.xm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9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" Target="slide97.xm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258888" y="2595563"/>
            <a:ext cx="6697662" cy="822341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第五章  中央处理器 </a:t>
            </a:r>
            <a:endParaRPr lang="zh-CN" altLang="en-US" sz="4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线形标注 2 83"/>
          <p:cNvSpPr/>
          <p:nvPr/>
        </p:nvSpPr>
        <p:spPr bwMode="auto">
          <a:xfrm>
            <a:off x="7596336" y="2852968"/>
            <a:ext cx="1296144" cy="288000"/>
          </a:xfrm>
          <a:prstGeom prst="borderCallout2">
            <a:avLst>
              <a:gd name="adj1" fmla="val 50345"/>
              <a:gd name="adj2" fmla="val -306"/>
              <a:gd name="adj3" fmla="val 50563"/>
              <a:gd name="adj4" fmla="val -3155"/>
              <a:gd name="adj5" fmla="val 147761"/>
              <a:gd name="adj6" fmla="val -44166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 smtClean="0">
                <a:latin typeface="宋体" pitchFamily="2" charset="-122"/>
              </a:rPr>
              <a:t>本例</a:t>
            </a:r>
            <a:r>
              <a:rPr lang="zh-CN" altLang="en-US" sz="1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sz="1800" b="1" dirty="0">
                <a:latin typeface="宋体" pitchFamily="2" charset="-122"/>
              </a:rPr>
              <a:t>1</a:t>
            </a: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 </a:t>
            </a:r>
            <a:r>
              <a:rPr lang="en-US" altLang="zh-CN" sz="1800" b="1" dirty="0" smtClean="0">
                <a:latin typeface="宋体" pitchFamily="2" charset="-122"/>
              </a:rPr>
              <a:t>=1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76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3089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AutoShape 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AutoShape 9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AutoShape 9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AutoShape 9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0392" y="6454030"/>
            <a:ext cx="1040904" cy="359346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10</a:t>
            </a:fld>
            <a:endParaRPr lang="en-US" altLang="zh-CN"/>
          </a:p>
        </p:txBody>
      </p:sp>
      <p:grpSp>
        <p:nvGrpSpPr>
          <p:cNvPr id="86" name="组合 85"/>
          <p:cNvGrpSpPr/>
          <p:nvPr/>
        </p:nvGrpSpPr>
        <p:grpSpPr>
          <a:xfrm>
            <a:off x="6876256" y="260648"/>
            <a:ext cx="1786261" cy="1512169"/>
            <a:chOff x="7014467" y="260647"/>
            <a:chExt cx="1786261" cy="1512169"/>
          </a:xfrm>
        </p:grpSpPr>
        <p:sp>
          <p:nvSpPr>
            <p:cNvPr id="87" name="Text Box 186"/>
            <p:cNvSpPr txBox="1">
              <a:spLocks noChangeArrowheads="1"/>
            </p:cNvSpPr>
            <p:nvPr/>
          </p:nvSpPr>
          <p:spPr bwMode="auto">
            <a:xfrm>
              <a:off x="7471667" y="260647"/>
              <a:ext cx="1060773" cy="148835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00100100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00111000 01100110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11011110…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01001000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8" name="Text Box 187"/>
            <p:cNvSpPr txBox="1">
              <a:spLocks noChangeArrowheads="1"/>
            </p:cNvSpPr>
            <p:nvPr/>
          </p:nvSpPr>
          <p:spPr bwMode="auto">
            <a:xfrm>
              <a:off x="7014467" y="260648"/>
              <a:ext cx="433388" cy="15121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10H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11H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12H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13H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 </a:t>
              </a:r>
              <a:endParaRPr lang="en-US" altLang="zh-CN" sz="1800" b="1" dirty="0">
                <a:solidFill>
                  <a:srgbClr val="C00000"/>
                </a:solidFill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20H</a:t>
              </a:r>
              <a:endParaRPr lang="en-US" altLang="zh-CN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89" name="Line 188"/>
            <p:cNvSpPr>
              <a:spLocks noChangeShapeType="1"/>
            </p:cNvSpPr>
            <p:nvPr/>
          </p:nvSpPr>
          <p:spPr bwMode="auto">
            <a:xfrm>
              <a:off x="7470081" y="510013"/>
              <a:ext cx="1062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89"/>
            <p:cNvSpPr>
              <a:spLocks noChangeShapeType="1"/>
            </p:cNvSpPr>
            <p:nvPr/>
          </p:nvSpPr>
          <p:spPr bwMode="auto">
            <a:xfrm>
              <a:off x="7470080" y="1004543"/>
              <a:ext cx="1062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190"/>
            <p:cNvSpPr>
              <a:spLocks noChangeShapeType="1"/>
            </p:cNvSpPr>
            <p:nvPr/>
          </p:nvSpPr>
          <p:spPr bwMode="auto">
            <a:xfrm>
              <a:off x="7470080" y="1254471"/>
              <a:ext cx="1062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191"/>
            <p:cNvSpPr>
              <a:spLocks noChangeShapeType="1"/>
            </p:cNvSpPr>
            <p:nvPr/>
          </p:nvSpPr>
          <p:spPr bwMode="auto">
            <a:xfrm>
              <a:off x="7470080" y="1518125"/>
              <a:ext cx="1062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192"/>
            <p:cNvSpPr>
              <a:spLocks noChangeShapeType="1"/>
            </p:cNvSpPr>
            <p:nvPr/>
          </p:nvSpPr>
          <p:spPr bwMode="auto">
            <a:xfrm>
              <a:off x="7471667" y="764704"/>
              <a:ext cx="1060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Text Box 193"/>
            <p:cNvSpPr txBox="1">
              <a:spLocks noChangeArrowheads="1"/>
            </p:cNvSpPr>
            <p:nvPr/>
          </p:nvSpPr>
          <p:spPr bwMode="auto">
            <a:xfrm>
              <a:off x="8532440" y="790873"/>
              <a:ext cx="268288" cy="542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主存</a:t>
              </a:r>
            </a:p>
          </p:txBody>
        </p:sp>
      </p:grpSp>
      <p:sp>
        <p:nvSpPr>
          <p:cNvPr id="95" name="Text Box 5"/>
          <p:cNvSpPr txBox="1">
            <a:spLocks noChangeArrowheads="1"/>
          </p:cNvSpPr>
          <p:nvPr/>
        </p:nvSpPr>
        <p:spPr bwMode="auto">
          <a:xfrm>
            <a:off x="179513" y="395846"/>
            <a:ext cx="662473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*程序执行环境例：</a:t>
            </a:r>
            <a:r>
              <a:rPr lang="en-US" altLang="zh-CN" b="1" dirty="0" smtClean="0">
                <a:latin typeface="宋体" pitchFamily="2" charset="-122"/>
              </a:rPr>
              <a:t>(PC)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10H</a:t>
            </a:r>
            <a:r>
              <a:rPr lang="zh-CN" altLang="en-US" b="1" dirty="0">
                <a:latin typeface="宋体" pitchFamily="2" charset="-122"/>
              </a:rPr>
              <a:t>，主存内容→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             (R0)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20H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(R2)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30H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96" name="Text Box 5"/>
          <p:cNvSpPr txBox="1">
            <a:spLocks noChangeArrowheads="1"/>
          </p:cNvSpPr>
          <p:nvPr/>
        </p:nvSpPr>
        <p:spPr bwMode="auto">
          <a:xfrm>
            <a:off x="179388" y="1303600"/>
            <a:ext cx="662486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*操作的组成要求：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①结果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源数据放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时序逻辑部件</a:t>
            </a:r>
            <a:r>
              <a:rPr lang="zh-CN" altLang="en-US" b="1" dirty="0">
                <a:latin typeface="宋体" pitchFamily="2" charset="-122"/>
              </a:rPr>
              <a:t>中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如</a:t>
            </a:r>
            <a:r>
              <a:rPr lang="en-US" altLang="zh-CN" sz="1800" b="1" dirty="0">
                <a:latin typeface="宋体" pitchFamily="2" charset="-122"/>
              </a:rPr>
              <a:t>REG)</a:t>
            </a:r>
            <a:endParaRPr lang="zh-CN" altLang="en-US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②实现的功能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不可再分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如</a:t>
            </a:r>
            <a:r>
              <a:rPr lang="en-US" altLang="zh-CN" sz="1800" b="1" dirty="0">
                <a:latin typeface="宋体" pitchFamily="2" charset="-122"/>
              </a:rPr>
              <a:t>REG</a:t>
            </a:r>
            <a:r>
              <a:rPr lang="zh-CN" altLang="en-US" sz="1800" b="1" dirty="0">
                <a:latin typeface="宋体" pitchFamily="2" charset="-122"/>
              </a:rPr>
              <a:t>→</a:t>
            </a:r>
            <a:r>
              <a:rPr lang="en-US" altLang="zh-CN" sz="1800" b="1" dirty="0">
                <a:latin typeface="宋体" pitchFamily="2" charset="-122"/>
              </a:rPr>
              <a:t>ALU</a:t>
            </a:r>
            <a:r>
              <a:rPr lang="zh-CN" altLang="en-US" sz="1800" b="1" dirty="0">
                <a:latin typeface="宋体" pitchFamily="2" charset="-122"/>
              </a:rPr>
              <a:t>→</a:t>
            </a:r>
            <a:r>
              <a:rPr lang="en-US" altLang="zh-CN" sz="1800" b="1" dirty="0">
                <a:latin typeface="宋体" pitchFamily="2" charset="-122"/>
              </a:rPr>
              <a:t>REG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600" b="1" dirty="0">
              <a:latin typeface="宋体" pitchFamily="2" charset="-122"/>
            </a:endParaRPr>
          </a:p>
        </p:txBody>
      </p:sp>
      <p:sp>
        <p:nvSpPr>
          <p:cNvPr id="98" name="Text Box 164"/>
          <p:cNvSpPr txBox="1">
            <a:spLocks noChangeArrowheads="1"/>
          </p:cNvSpPr>
          <p:nvPr/>
        </p:nvSpPr>
        <p:spPr bwMode="auto">
          <a:xfrm>
            <a:off x="179388" y="2708920"/>
            <a:ext cx="7141492" cy="3760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取数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指令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LD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的执行过程</a:t>
            </a: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取指令阶段：</a:t>
            </a:r>
            <a:r>
              <a:rPr lang="zh-CN" altLang="en-US" b="1" u="sng" dirty="0" smtClean="0">
                <a:latin typeface="宋体" pitchFamily="2" charset="-122"/>
              </a:rPr>
              <a:t>实现</a:t>
            </a:r>
            <a:r>
              <a:rPr kumimoji="0"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IR</a:t>
            </a:r>
            <a:r>
              <a:rPr kumimoji="0"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M[(PC)]</a:t>
            </a:r>
            <a:r>
              <a:rPr kumimoji="0" lang="zh-CN" altLang="en-US" b="1" dirty="0" smtClean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操作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400"/>
              </a:spcBef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操作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755577" y="4509120"/>
            <a:ext cx="8064895" cy="1317108"/>
            <a:chOff x="611561" y="3192012"/>
            <a:chExt cx="8064895" cy="1317108"/>
          </a:xfrm>
        </p:grpSpPr>
        <p:sp>
          <p:nvSpPr>
            <p:cNvPr id="100" name="Text Box 10"/>
            <p:cNvSpPr txBox="1">
              <a:spLocks noChangeArrowheads="1"/>
            </p:cNvSpPr>
            <p:nvPr/>
          </p:nvSpPr>
          <p:spPr bwMode="auto">
            <a:xfrm>
              <a:off x="1619672" y="3356793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01" name="直接连接符 100"/>
            <p:cNvCxnSpPr/>
            <p:nvPr/>
          </p:nvCxnSpPr>
          <p:spPr bwMode="auto">
            <a:xfrm>
              <a:off x="1763688" y="3933949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>
              <a:off x="7920273" y="3192013"/>
              <a:ext cx="99" cy="13171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3" name="AutoShape 15"/>
            <p:cNvSpPr>
              <a:spLocks noChangeArrowheads="1"/>
            </p:cNvSpPr>
            <p:nvPr/>
          </p:nvSpPr>
          <p:spPr bwMode="auto">
            <a:xfrm rot="16200000">
              <a:off x="2591681" y="3440134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04" name="Text Box 18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PSR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5" name="Text Box 18"/>
            <p:cNvSpPr txBox="1">
              <a:spLocks noChangeArrowheads="1"/>
            </p:cNvSpPr>
            <p:nvPr/>
          </p:nvSpPr>
          <p:spPr bwMode="auto">
            <a:xfrm>
              <a:off x="4283968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6" name="Text Box 18"/>
            <p:cNvSpPr txBox="1">
              <a:spLocks noChangeArrowheads="1"/>
            </p:cNvSpPr>
            <p:nvPr/>
          </p:nvSpPr>
          <p:spPr bwMode="auto">
            <a:xfrm>
              <a:off x="5148064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7" name="Text Box 18"/>
            <p:cNvSpPr txBox="1">
              <a:spLocks noChangeArrowheads="1"/>
            </p:cNvSpPr>
            <p:nvPr/>
          </p:nvSpPr>
          <p:spPr bwMode="auto">
            <a:xfrm>
              <a:off x="6012160" y="3634826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8" name="Text Box 18"/>
            <p:cNvSpPr txBox="1">
              <a:spLocks noChangeArrowheads="1"/>
            </p:cNvSpPr>
            <p:nvPr/>
          </p:nvSpPr>
          <p:spPr bwMode="auto">
            <a:xfrm>
              <a:off x="7164288" y="319201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9" name="Text Box 18"/>
            <p:cNvSpPr txBox="1">
              <a:spLocks noChangeArrowheads="1"/>
            </p:cNvSpPr>
            <p:nvPr/>
          </p:nvSpPr>
          <p:spPr bwMode="auto">
            <a:xfrm>
              <a:off x="7176864" y="3644131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0" name="Text Box 23"/>
            <p:cNvSpPr txBox="1">
              <a:spLocks noChangeArrowheads="1"/>
            </p:cNvSpPr>
            <p:nvPr/>
          </p:nvSpPr>
          <p:spPr bwMode="auto">
            <a:xfrm>
              <a:off x="8100194" y="3192013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1" name="Text Box 18"/>
            <p:cNvSpPr txBox="1">
              <a:spLocks noChangeArrowheads="1"/>
            </p:cNvSpPr>
            <p:nvPr/>
          </p:nvSpPr>
          <p:spPr bwMode="auto">
            <a:xfrm>
              <a:off x="1619672" y="4220195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12" name="直接连接符 111"/>
            <p:cNvCxnSpPr/>
            <p:nvPr/>
          </p:nvCxnSpPr>
          <p:spPr bwMode="auto">
            <a:xfrm>
              <a:off x="1907704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V="1">
              <a:off x="2051720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4" name="直接连接符 406"/>
            <p:cNvCxnSpPr/>
            <p:nvPr/>
          </p:nvCxnSpPr>
          <p:spPr bwMode="auto">
            <a:xfrm rot="5400000" flipH="1" flipV="1">
              <a:off x="2412207" y="3932610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5" name="直接连接符 407"/>
            <p:cNvCxnSpPr/>
            <p:nvPr/>
          </p:nvCxnSpPr>
          <p:spPr bwMode="auto">
            <a:xfrm rot="5400000" flipH="1" flipV="1">
              <a:off x="2196630" y="3716141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6" name="直接连接符 420"/>
            <p:cNvCxnSpPr>
              <a:stCxn id="103" idx="2"/>
            </p:cNvCxnSpPr>
            <p:nvPr/>
          </p:nvCxnSpPr>
          <p:spPr bwMode="auto">
            <a:xfrm>
              <a:off x="3059832" y="3620153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7" name="直接连接符 434"/>
            <p:cNvCxnSpPr>
              <a:endCxn id="104" idx="0"/>
            </p:cNvCxnSpPr>
            <p:nvPr/>
          </p:nvCxnSpPr>
          <p:spPr bwMode="auto">
            <a:xfrm>
              <a:off x="3059832" y="3488573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>
              <a:off x="3635896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 flipV="1">
              <a:off x="3779912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>
              <a:off x="449999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 flipV="1">
              <a:off x="464400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2" name="直接连接符 121"/>
            <p:cNvCxnSpPr>
              <a:endCxn id="106" idx="2"/>
            </p:cNvCxnSpPr>
            <p:nvPr/>
          </p:nvCxnSpPr>
          <p:spPr bwMode="auto">
            <a:xfrm flipV="1">
              <a:off x="5436096" y="3933056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3" name="直接连接符 122"/>
            <p:cNvCxnSpPr>
              <a:stCxn id="107" idx="2"/>
            </p:cNvCxnSpPr>
            <p:nvPr/>
          </p:nvCxnSpPr>
          <p:spPr bwMode="auto">
            <a:xfrm>
              <a:off x="6372200" y="3923751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4" name="直接连接符 445"/>
            <p:cNvCxnSpPr>
              <a:endCxn id="107" idx="0"/>
            </p:cNvCxnSpPr>
            <p:nvPr/>
          </p:nvCxnSpPr>
          <p:spPr bwMode="auto">
            <a:xfrm>
              <a:off x="6372200" y="3429000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5" name="直接连接符 445"/>
            <p:cNvCxnSpPr/>
            <p:nvPr/>
          </p:nvCxnSpPr>
          <p:spPr bwMode="auto">
            <a:xfrm flipV="1">
              <a:off x="5580112" y="3429001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 flipV="1">
              <a:off x="5292080" y="3429000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7" name="直接连接符 407"/>
            <p:cNvCxnSpPr>
              <a:endCxn id="108" idx="1"/>
            </p:cNvCxnSpPr>
            <p:nvPr/>
          </p:nvCxnSpPr>
          <p:spPr bwMode="auto">
            <a:xfrm rot="5400000" flipH="1" flipV="1">
              <a:off x="6650868" y="3705882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>
              <a:off x="738031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 flipV="1">
              <a:off x="752432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0" name="直接连接符 129"/>
            <p:cNvCxnSpPr>
              <a:stCxn id="108" idx="3"/>
            </p:cNvCxnSpPr>
            <p:nvPr/>
          </p:nvCxnSpPr>
          <p:spPr bwMode="auto">
            <a:xfrm>
              <a:off x="7740352" y="333647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>
              <a:off x="7740352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 flipH="1">
              <a:off x="7740352" y="3861048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 bwMode="auto">
            <a:xfrm>
              <a:off x="1331640" y="350100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>
              <a:off x="1331640" y="386104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5" name="Text Box 18"/>
            <p:cNvSpPr txBox="1">
              <a:spLocks noChangeArrowheads="1"/>
            </p:cNvSpPr>
            <p:nvPr/>
          </p:nvSpPr>
          <p:spPr bwMode="auto">
            <a:xfrm>
              <a:off x="611561" y="3356992"/>
              <a:ext cx="720080" cy="263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IR.RS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  <p:sp>
          <p:nvSpPr>
            <p:cNvPr id="136" name="Text Box 18"/>
            <p:cNvSpPr txBox="1">
              <a:spLocks noChangeArrowheads="1"/>
            </p:cNvSpPr>
            <p:nvPr/>
          </p:nvSpPr>
          <p:spPr bwMode="auto">
            <a:xfrm>
              <a:off x="611561" y="3717031"/>
              <a:ext cx="720079" cy="28758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IR.RD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  <p:cxnSp>
          <p:nvCxnSpPr>
            <p:cNvPr id="137" name="直接连接符 480"/>
            <p:cNvCxnSpPr/>
            <p:nvPr/>
          </p:nvCxnSpPr>
          <p:spPr bwMode="auto">
            <a:xfrm rot="5400000" flipH="1" flipV="1">
              <a:off x="1426337" y="3666824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38" name="Text Box 18"/>
            <p:cNvSpPr txBox="1">
              <a:spLocks noChangeArrowheads="1"/>
            </p:cNvSpPr>
            <p:nvPr/>
          </p:nvSpPr>
          <p:spPr bwMode="auto">
            <a:xfrm>
              <a:off x="5148064" y="3212976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9" name="Text Box 18"/>
            <p:cNvSpPr txBox="1">
              <a:spLocks noChangeArrowheads="1"/>
            </p:cNvSpPr>
            <p:nvPr/>
          </p:nvSpPr>
          <p:spPr bwMode="auto">
            <a:xfrm>
              <a:off x="5580112" y="3212976"/>
              <a:ext cx="504056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disp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4178052" y="4515226"/>
            <a:ext cx="4066158" cy="1022970"/>
            <a:chOff x="4034036" y="4062214"/>
            <a:chExt cx="4066158" cy="1022970"/>
          </a:xfrm>
        </p:grpSpPr>
        <p:sp>
          <p:nvSpPr>
            <p:cNvPr id="141" name="Text Box 197"/>
            <p:cNvSpPr txBox="1">
              <a:spLocks noChangeArrowheads="1"/>
            </p:cNvSpPr>
            <p:nvPr/>
          </p:nvSpPr>
          <p:spPr bwMode="auto">
            <a:xfrm>
              <a:off x="4148336" y="4797152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CC3300"/>
                  </a:solidFill>
                </a:rPr>
                <a:t>①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sp>
          <p:nvSpPr>
            <p:cNvPr id="142" name="Text Box 197"/>
            <p:cNvSpPr txBox="1">
              <a:spLocks noChangeArrowheads="1"/>
            </p:cNvSpPr>
            <p:nvPr/>
          </p:nvSpPr>
          <p:spPr bwMode="auto">
            <a:xfrm>
              <a:off x="7028656" y="4797152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chemeClr val="accent2"/>
                  </a:solidFill>
                </a:rPr>
                <a:t>③</a:t>
              </a:r>
              <a:endParaRPr lang="en-US" altLang="zh-CN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143" name="Text Box 197"/>
            <p:cNvSpPr txBox="1">
              <a:spLocks noChangeArrowheads="1"/>
            </p:cNvSpPr>
            <p:nvPr/>
          </p:nvSpPr>
          <p:spPr bwMode="auto">
            <a:xfrm>
              <a:off x="4034036" y="4062214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FF3399"/>
                  </a:solidFill>
                </a:rPr>
                <a:t>②</a:t>
              </a:r>
              <a:endParaRPr lang="en-US" altLang="zh-CN" sz="1800" b="1" dirty="0">
                <a:solidFill>
                  <a:srgbClr val="FF3399"/>
                </a:solidFill>
              </a:endParaRPr>
            </a:p>
          </p:txBody>
        </p:sp>
        <p:sp>
          <p:nvSpPr>
            <p:cNvPr id="144" name="Text Box 197"/>
            <p:cNvSpPr txBox="1">
              <a:spLocks noChangeArrowheads="1"/>
            </p:cNvSpPr>
            <p:nvPr/>
          </p:nvSpPr>
          <p:spPr bwMode="auto">
            <a:xfrm>
              <a:off x="7740352" y="4757807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990099"/>
                  </a:solidFill>
                </a:rPr>
                <a:t>②</a:t>
              </a:r>
              <a:endParaRPr lang="en-US" altLang="zh-CN" sz="1800" b="1" dirty="0">
                <a:solidFill>
                  <a:srgbClr val="990099"/>
                </a:solidFill>
              </a:endParaRPr>
            </a:p>
          </p:txBody>
        </p:sp>
        <p:cxnSp>
          <p:nvCxnSpPr>
            <p:cNvPr id="145" name="直接连接符 144"/>
            <p:cNvCxnSpPr/>
            <p:nvPr/>
          </p:nvCxnSpPr>
          <p:spPr bwMode="auto">
            <a:xfrm>
              <a:off x="4499992" y="4798937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 flipV="1">
              <a:off x="5436096" y="4798937"/>
              <a:ext cx="0" cy="28054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7" name="直接连接符 407"/>
            <p:cNvCxnSpPr/>
            <p:nvPr/>
          </p:nvCxnSpPr>
          <p:spPr bwMode="auto">
            <a:xfrm rot="5400000" flipH="1" flipV="1">
              <a:off x="6650868" y="4571763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8" name="直接连接符 147"/>
            <p:cNvCxnSpPr/>
            <p:nvPr/>
          </p:nvCxnSpPr>
          <p:spPr bwMode="auto">
            <a:xfrm>
              <a:off x="7380312" y="4798937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>
              <a:off x="7740352" y="4202356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 bwMode="auto">
            <a:xfrm flipH="1">
              <a:off x="7740352" y="4726929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1" name="直接连接符 150"/>
            <p:cNvCxnSpPr/>
            <p:nvPr/>
          </p:nvCxnSpPr>
          <p:spPr bwMode="auto">
            <a:xfrm>
              <a:off x="4572000" y="4317632"/>
              <a:ext cx="0" cy="1932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52" name="Text Box 18"/>
            <p:cNvSpPr txBox="1">
              <a:spLocks noChangeArrowheads="1"/>
            </p:cNvSpPr>
            <p:nvPr/>
          </p:nvSpPr>
          <p:spPr bwMode="auto">
            <a:xfrm>
              <a:off x="4355976" y="4103727"/>
              <a:ext cx="423664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PC</a:t>
              </a:r>
              <a:r>
                <a:rPr lang="en-US" altLang="zh-CN" sz="1800" b="1" baseline="-16000" dirty="0" smtClean="0">
                  <a:solidFill>
                    <a:srgbClr val="FF3399"/>
                  </a:solidFill>
                  <a:latin typeface="宋体" pitchFamily="2" charset="-122"/>
                </a:rPr>
                <a:t>+1</a:t>
              </a:r>
              <a:endParaRPr lang="en-US" altLang="zh-CN" sz="1800" b="1" baseline="-16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sp>
        <p:nvSpPr>
          <p:cNvPr id="153" name="Text Box 5"/>
          <p:cNvSpPr txBox="1">
            <a:spLocks noChangeArrowheads="1"/>
          </p:cNvSpPr>
          <p:nvPr/>
        </p:nvSpPr>
        <p:spPr bwMode="auto">
          <a:xfrm>
            <a:off x="2411760" y="3645024"/>
            <a:ext cx="6408712" cy="85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</a:rPr>
              <a:t>①</a:t>
            </a:r>
            <a:r>
              <a:rPr lang="en-US" altLang="zh-CN" sz="2200" b="1" dirty="0" smtClean="0">
                <a:latin typeface="+mn-ea"/>
              </a:rPr>
              <a:t>MAR</a:t>
            </a:r>
            <a:r>
              <a:rPr lang="en-US" altLang="zh-CN" sz="2200" b="1" dirty="0">
                <a:latin typeface="+mn-ea"/>
              </a:rPr>
              <a:t>←(PC)</a:t>
            </a:r>
            <a:r>
              <a:rPr lang="zh-CN" altLang="zh-CN" sz="2200" b="1" dirty="0" smtClean="0">
                <a:latin typeface="+mn-ea"/>
              </a:rPr>
              <a:t>，</a:t>
            </a:r>
            <a:r>
              <a:rPr lang="zh-CN" altLang="en-US" sz="2200" b="1" dirty="0" smtClean="0">
                <a:latin typeface="+mn-ea"/>
              </a:rPr>
              <a:t>②</a:t>
            </a:r>
            <a:r>
              <a:rPr lang="en-US" altLang="zh-CN" sz="2200" b="1" dirty="0" smtClean="0">
                <a:latin typeface="+mn-ea"/>
              </a:rPr>
              <a:t>MDR</a:t>
            </a:r>
            <a:r>
              <a:rPr lang="en-US" altLang="zh-CN" sz="2200" b="1" dirty="0">
                <a:latin typeface="+mn-ea"/>
              </a:rPr>
              <a:t>←M[(MAR)]</a:t>
            </a:r>
            <a:r>
              <a:rPr lang="zh-CN" altLang="zh-CN" sz="2200" b="1" dirty="0" smtClean="0">
                <a:latin typeface="+mn-ea"/>
              </a:rPr>
              <a:t>，</a:t>
            </a:r>
            <a:r>
              <a:rPr lang="zh-CN" altLang="en-US" sz="2200" b="1" dirty="0" smtClean="0">
                <a:latin typeface="+mn-ea"/>
              </a:rPr>
              <a:t>③</a:t>
            </a:r>
            <a:r>
              <a:rPr lang="en-US" altLang="zh-CN" sz="2200" b="1" dirty="0" smtClean="0">
                <a:latin typeface="+mn-ea"/>
              </a:rPr>
              <a:t>IR</a:t>
            </a:r>
            <a:r>
              <a:rPr lang="en-US" altLang="zh-CN" sz="2200" b="1" dirty="0">
                <a:latin typeface="+mn-ea"/>
              </a:rPr>
              <a:t>←(MDR</a:t>
            </a:r>
            <a:r>
              <a:rPr lang="en-US" altLang="zh-CN" sz="2200" b="1" dirty="0" smtClean="0">
                <a:latin typeface="+mn-ea"/>
              </a:rPr>
              <a:t>)</a:t>
            </a:r>
            <a:endParaRPr lang="en-US" altLang="zh-CN" sz="2200" b="1" dirty="0">
              <a:latin typeface="+mn-ea"/>
            </a:endParaRPr>
          </a:p>
          <a:p>
            <a:pPr algn="l"/>
            <a:r>
              <a:rPr lang="zh-CN" altLang="en-US" sz="2200" b="1" dirty="0" smtClean="0">
                <a:latin typeface="+mn-ea"/>
              </a:rPr>
              <a:t>             ②</a:t>
            </a:r>
            <a:r>
              <a:rPr lang="en-US" altLang="zh-CN" sz="2200" b="1" dirty="0" smtClean="0">
                <a:latin typeface="+mn-ea"/>
              </a:rPr>
              <a:t>PC</a:t>
            </a:r>
            <a:r>
              <a:rPr lang="en-US" altLang="zh-CN" sz="2200" b="1" dirty="0">
                <a:latin typeface="+mn-ea"/>
              </a:rPr>
              <a:t>←(PC)</a:t>
            </a:r>
            <a:r>
              <a:rPr lang="zh-CN" altLang="zh-CN" sz="2200" b="1" dirty="0">
                <a:latin typeface="+mn-ea"/>
              </a:rPr>
              <a:t>＋</a:t>
            </a:r>
            <a:r>
              <a:rPr lang="en-US" altLang="zh-CN" sz="2200" b="1" dirty="0">
                <a:latin typeface="+mn-ea"/>
              </a:rPr>
              <a:t>1</a:t>
            </a:r>
            <a:endParaRPr lang="en-US" altLang="zh-CN" sz="22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54" name="Text Box 5"/>
          <p:cNvSpPr txBox="1">
            <a:spLocks noChangeArrowheads="1"/>
          </p:cNvSpPr>
          <p:nvPr/>
        </p:nvSpPr>
        <p:spPr bwMode="auto">
          <a:xfrm>
            <a:off x="2339752" y="5851951"/>
            <a:ext cx="5040811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(IR)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24H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11H</a:t>
            </a:r>
            <a:r>
              <a:rPr lang="zh-CN" altLang="en-US" sz="2200" b="1" dirty="0" smtClean="0">
                <a:latin typeface="宋体" pitchFamily="2" charset="-122"/>
              </a:rPr>
              <a:t>，其余不变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491880" y="2708920"/>
            <a:ext cx="1656184" cy="1080120"/>
            <a:chOff x="3995936" y="2708920"/>
            <a:chExt cx="1656184" cy="1080120"/>
          </a:xfrm>
        </p:grpSpPr>
        <p:cxnSp>
          <p:nvCxnSpPr>
            <p:cNvPr id="3" name="直接箭头连接符 2"/>
            <p:cNvCxnSpPr/>
            <p:nvPr/>
          </p:nvCxnSpPr>
          <p:spPr bwMode="auto">
            <a:xfrm flipH="1">
              <a:off x="3995936" y="3102399"/>
              <a:ext cx="1037828" cy="68664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5" name="直接箭头连接符 154"/>
            <p:cNvCxnSpPr/>
            <p:nvPr/>
          </p:nvCxnSpPr>
          <p:spPr bwMode="auto">
            <a:xfrm>
              <a:off x="5033764" y="3102399"/>
              <a:ext cx="618356" cy="68664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6" name="直接箭头连接符 155"/>
            <p:cNvCxnSpPr/>
            <p:nvPr/>
          </p:nvCxnSpPr>
          <p:spPr bwMode="auto">
            <a:xfrm>
              <a:off x="4254190" y="2708920"/>
              <a:ext cx="796770" cy="39347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57" name="Text Box 5"/>
          <p:cNvSpPr txBox="1">
            <a:spLocks noChangeArrowheads="1"/>
          </p:cNvSpPr>
          <p:nvPr/>
        </p:nvSpPr>
        <p:spPr bwMode="auto">
          <a:xfrm>
            <a:off x="6588224" y="1728097"/>
            <a:ext cx="241188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zh-CN" altLang="en-US" sz="1800" b="1" dirty="0">
                <a:latin typeface="宋体" pitchFamily="2" charset="-122"/>
              </a:rPr>
              <a:t>结果可能稍后</a:t>
            </a:r>
            <a:r>
              <a:rPr lang="zh-CN" altLang="en-US" sz="1800" b="1" dirty="0" smtClean="0">
                <a:latin typeface="宋体" pitchFamily="2" charset="-122"/>
              </a:rPr>
              <a:t>使用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zh-CN" altLang="en-US" sz="1800" b="1" dirty="0">
                <a:latin typeface="宋体" pitchFamily="2" charset="-122"/>
              </a:rPr>
              <a:t>便于部件</a:t>
            </a:r>
            <a:r>
              <a:rPr lang="zh-CN" altLang="en-US" sz="1800" b="1" dirty="0" smtClean="0">
                <a:latin typeface="宋体" pitchFamily="2" charset="-122"/>
              </a:rPr>
              <a:t>复用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58" name="线形标注 2 157"/>
          <p:cNvSpPr/>
          <p:nvPr/>
        </p:nvSpPr>
        <p:spPr bwMode="auto">
          <a:xfrm>
            <a:off x="240330" y="4221121"/>
            <a:ext cx="1523358" cy="288000"/>
          </a:xfrm>
          <a:prstGeom prst="borderCallout2">
            <a:avLst>
              <a:gd name="adj1" fmla="val 50345"/>
              <a:gd name="adj2" fmla="val 100267"/>
              <a:gd name="adj3" fmla="val 48460"/>
              <a:gd name="adj4" fmla="val 107355"/>
              <a:gd name="adj5" fmla="val 137248"/>
              <a:gd name="adj6" fmla="val 121202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 smtClean="0">
                <a:latin typeface="宋体" pitchFamily="2" charset="-122"/>
              </a:rPr>
              <a:t>通用寄存器组</a:t>
            </a:r>
            <a:endParaRPr lang="zh-CN" altLang="en-US" sz="18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132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7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98" grpId="0"/>
      <p:bldP spid="153" grpId="0"/>
      <p:bldP spid="154" grpId="0"/>
      <p:bldP spid="158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100</a:t>
            </a:fld>
            <a:endParaRPr lang="en-US" altLang="zh-CN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79512" y="319647"/>
            <a:ext cx="87741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load-use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冒险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>
                <a:latin typeface="宋体" pitchFamily="2" charset="-122"/>
              </a:rPr>
              <a:t>由</a:t>
            </a:r>
            <a:r>
              <a:rPr kumimoji="0" lang="en-US" altLang="zh-CN" b="1" dirty="0" err="1">
                <a:latin typeface="宋体" pitchFamily="2" charset="-122"/>
              </a:rPr>
              <a:t>lw</a:t>
            </a:r>
            <a:r>
              <a:rPr kumimoji="0" lang="zh-CN" altLang="en-US" b="1" dirty="0" smtClean="0">
                <a:latin typeface="宋体" pitchFamily="2" charset="-122"/>
              </a:rPr>
              <a:t>指令引起、与相邻指令间的</a:t>
            </a:r>
            <a:r>
              <a:rPr kumimoji="0" lang="en-US" altLang="zh-CN" b="1" dirty="0">
                <a:latin typeface="宋体" pitchFamily="2" charset="-122"/>
              </a:rPr>
              <a:t>RAW</a:t>
            </a:r>
            <a:r>
              <a:rPr kumimoji="0" lang="zh-CN" altLang="en-US" b="1" dirty="0" smtClean="0">
                <a:latin typeface="宋体" pitchFamily="2" charset="-122"/>
              </a:rPr>
              <a:t>冒险</a:t>
            </a:r>
            <a:endParaRPr kumimoji="0" lang="en-US" altLang="zh-CN" b="1" dirty="0">
              <a:latin typeface="宋体" pitchFamily="2" charset="-122"/>
            </a:endParaRPr>
          </a:p>
        </p:txBody>
      </p:sp>
      <p:sp>
        <p:nvSpPr>
          <p:cNvPr id="80" name="Text Box 88"/>
          <p:cNvSpPr txBox="1">
            <a:spLocks noChangeArrowheads="1"/>
          </p:cNvSpPr>
          <p:nvPr/>
        </p:nvSpPr>
        <p:spPr bwMode="auto">
          <a:xfrm>
            <a:off x="179512" y="2538886"/>
            <a:ext cx="87741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非紧邻</a:t>
            </a:r>
            <a:r>
              <a:rPr kumimoji="0" lang="en-US" altLang="zh-CN" b="1" dirty="0" err="1" smtClean="0">
                <a:solidFill>
                  <a:srgbClr val="990099"/>
                </a:solidFill>
                <a:latin typeface="宋体" pitchFamily="2" charset="-122"/>
              </a:rPr>
              <a:t>lw</a:t>
            </a: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指令的</a:t>
            </a:r>
            <a:r>
              <a:rPr kumimoji="0" lang="zh-CN" altLang="en-US" b="1" dirty="0">
                <a:solidFill>
                  <a:srgbClr val="990099"/>
                </a:solidFill>
                <a:latin typeface="宋体" pitchFamily="2" charset="-122"/>
              </a:rPr>
              <a:t>冒险</a:t>
            </a: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处理：</a:t>
            </a:r>
            <a:r>
              <a:rPr kumimoji="0" lang="zh-CN" altLang="en-US" b="1" dirty="0" smtClean="0">
                <a:latin typeface="宋体" pitchFamily="2" charset="-122"/>
              </a:rPr>
              <a:t>转发法</a:t>
            </a:r>
            <a:endParaRPr lang="en-US" altLang="zh-CN" sz="2000" b="1" dirty="0"/>
          </a:p>
        </p:txBody>
      </p:sp>
      <p:grpSp>
        <p:nvGrpSpPr>
          <p:cNvPr id="106" name="组合 105"/>
          <p:cNvGrpSpPr/>
          <p:nvPr/>
        </p:nvGrpSpPr>
        <p:grpSpPr>
          <a:xfrm>
            <a:off x="1331640" y="820282"/>
            <a:ext cx="7488832" cy="1600608"/>
            <a:chOff x="1115616" y="820282"/>
            <a:chExt cx="7488832" cy="1600608"/>
          </a:xfrm>
        </p:grpSpPr>
        <p:sp>
          <p:nvSpPr>
            <p:cNvPr id="6" name="Text Box 164"/>
            <p:cNvSpPr txBox="1">
              <a:spLocks noChangeArrowheads="1"/>
            </p:cNvSpPr>
            <p:nvPr/>
          </p:nvSpPr>
          <p:spPr bwMode="auto">
            <a:xfrm>
              <a:off x="6100073" y="2204864"/>
              <a:ext cx="200120" cy="216024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7" name="Text Box 164"/>
            <p:cNvSpPr txBox="1">
              <a:spLocks noChangeArrowheads="1"/>
            </p:cNvSpPr>
            <p:nvPr/>
          </p:nvSpPr>
          <p:spPr bwMode="auto">
            <a:xfrm>
              <a:off x="5868144" y="2204864"/>
              <a:ext cx="231928" cy="216024"/>
            </a:xfrm>
            <a:prstGeom prst="rect">
              <a:avLst/>
            </a:prstGeom>
            <a:solidFill>
              <a:srgbClr val="CCCCFF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8" name="Text Box 164"/>
            <p:cNvSpPr txBox="1">
              <a:spLocks noChangeArrowheads="1"/>
            </p:cNvSpPr>
            <p:nvPr/>
          </p:nvSpPr>
          <p:spPr bwMode="auto">
            <a:xfrm>
              <a:off x="5870911" y="1125190"/>
              <a:ext cx="213257" cy="216024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 bwMode="auto">
            <a:xfrm>
              <a:off x="2987824" y="1052736"/>
              <a:ext cx="56166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Text Box 61"/>
            <p:cNvSpPr txBox="1">
              <a:spLocks noChangeArrowheads="1"/>
            </p:cNvSpPr>
            <p:nvPr/>
          </p:nvSpPr>
          <p:spPr bwMode="auto">
            <a:xfrm>
              <a:off x="2987824" y="1124744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" name="Text Box 61"/>
            <p:cNvSpPr txBox="1">
              <a:spLocks noChangeArrowheads="1"/>
            </p:cNvSpPr>
            <p:nvPr/>
          </p:nvSpPr>
          <p:spPr bwMode="auto">
            <a:xfrm>
              <a:off x="3707904" y="1124745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" name="Text Box 61"/>
            <p:cNvSpPr txBox="1">
              <a:spLocks noChangeArrowheads="1"/>
            </p:cNvSpPr>
            <p:nvPr/>
          </p:nvSpPr>
          <p:spPr bwMode="auto">
            <a:xfrm>
              <a:off x="4427985" y="1124744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" name="Text Box 61"/>
            <p:cNvSpPr txBox="1">
              <a:spLocks noChangeArrowheads="1"/>
            </p:cNvSpPr>
            <p:nvPr/>
          </p:nvSpPr>
          <p:spPr bwMode="auto">
            <a:xfrm>
              <a:off x="5148064" y="1124744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" name="Text Box 61"/>
            <p:cNvSpPr txBox="1">
              <a:spLocks noChangeArrowheads="1"/>
            </p:cNvSpPr>
            <p:nvPr/>
          </p:nvSpPr>
          <p:spPr bwMode="auto">
            <a:xfrm>
              <a:off x="5868144" y="1124744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" name="Text Box 57"/>
            <p:cNvSpPr txBox="1">
              <a:spLocks noChangeArrowheads="1"/>
            </p:cNvSpPr>
            <p:nvPr/>
          </p:nvSpPr>
          <p:spPr bwMode="auto">
            <a:xfrm>
              <a:off x="3419872" y="820282"/>
              <a:ext cx="5112568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1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2</a:t>
              </a:r>
              <a:r>
                <a:rPr lang="en-US" altLang="zh-CN" sz="1600" b="1" dirty="0" smtClean="0">
                  <a:latin typeface="+mn-ea"/>
                </a:rPr>
                <a:t>     </a:t>
              </a:r>
              <a:r>
                <a:rPr lang="en-US" altLang="zh-CN" sz="1400" b="1" dirty="0" smtClean="0">
                  <a:latin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3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4      5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6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7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8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7" name="Text Box 63"/>
            <p:cNvSpPr txBox="1">
              <a:spLocks noChangeArrowheads="1"/>
            </p:cNvSpPr>
            <p:nvPr/>
          </p:nvSpPr>
          <p:spPr bwMode="auto">
            <a:xfrm>
              <a:off x="1115616" y="1036306"/>
              <a:ext cx="1872208" cy="1384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I1: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,20($5)</a:t>
              </a:r>
              <a:endParaRPr lang="en-US" altLang="zh-CN" sz="1800" b="1" dirty="0" smtClean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I2:sub $7,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I3:or  $8,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,$6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I4:slt $9,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,$6</a:t>
              </a:r>
            </a:p>
          </p:txBody>
        </p:sp>
        <p:sp>
          <p:nvSpPr>
            <p:cNvPr id="19" name="Text Box 164"/>
            <p:cNvSpPr txBox="1">
              <a:spLocks noChangeArrowheads="1"/>
            </p:cNvSpPr>
            <p:nvPr/>
          </p:nvSpPr>
          <p:spPr bwMode="auto">
            <a:xfrm>
              <a:off x="3399863" y="112474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0" name="Text Box 164"/>
            <p:cNvSpPr txBox="1">
              <a:spLocks noChangeArrowheads="1"/>
            </p:cNvSpPr>
            <p:nvPr/>
          </p:nvSpPr>
          <p:spPr bwMode="auto">
            <a:xfrm>
              <a:off x="4119943" y="112474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1" name="Text Box 164"/>
            <p:cNvSpPr txBox="1">
              <a:spLocks noChangeArrowheads="1"/>
            </p:cNvSpPr>
            <p:nvPr/>
          </p:nvSpPr>
          <p:spPr bwMode="auto">
            <a:xfrm>
              <a:off x="4840023" y="112474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22" name="Text Box 164"/>
            <p:cNvSpPr txBox="1">
              <a:spLocks noChangeArrowheads="1"/>
            </p:cNvSpPr>
            <p:nvPr/>
          </p:nvSpPr>
          <p:spPr bwMode="auto">
            <a:xfrm>
              <a:off x="5560103" y="112474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23" name="直接箭头连接符 22"/>
            <p:cNvCxnSpPr>
              <a:stCxn id="11" idx="3"/>
              <a:endCxn id="12" idx="1"/>
            </p:cNvCxnSpPr>
            <p:nvPr/>
          </p:nvCxnSpPr>
          <p:spPr bwMode="auto">
            <a:xfrm>
              <a:off x="3491880" y="1232757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>
              <a:stCxn id="12" idx="3"/>
              <a:endCxn id="13" idx="1"/>
            </p:cNvCxnSpPr>
            <p:nvPr/>
          </p:nvCxnSpPr>
          <p:spPr bwMode="auto">
            <a:xfrm>
              <a:off x="4210125" y="1232757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直接箭头连接符 24"/>
            <p:cNvCxnSpPr>
              <a:stCxn id="13" idx="3"/>
              <a:endCxn id="14" idx="1"/>
            </p:cNvCxnSpPr>
            <p:nvPr/>
          </p:nvCxnSpPr>
          <p:spPr bwMode="auto">
            <a:xfrm flipV="1">
              <a:off x="4932041" y="1232756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/>
            <p:cNvCxnSpPr>
              <a:stCxn id="14" idx="3"/>
              <a:endCxn id="15" idx="1"/>
            </p:cNvCxnSpPr>
            <p:nvPr/>
          </p:nvCxnSpPr>
          <p:spPr bwMode="auto">
            <a:xfrm>
              <a:off x="5652120" y="1232756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3707904" y="1484782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4427984" y="1484783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9" name="Text Box 61"/>
            <p:cNvSpPr txBox="1">
              <a:spLocks noChangeArrowheads="1"/>
            </p:cNvSpPr>
            <p:nvPr/>
          </p:nvSpPr>
          <p:spPr bwMode="auto">
            <a:xfrm>
              <a:off x="5148065" y="1484782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0" name="Text Box 61"/>
            <p:cNvSpPr txBox="1">
              <a:spLocks noChangeArrowheads="1"/>
            </p:cNvSpPr>
            <p:nvPr/>
          </p:nvSpPr>
          <p:spPr bwMode="auto">
            <a:xfrm>
              <a:off x="5868144" y="148478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" name="Text Box 61"/>
            <p:cNvSpPr txBox="1">
              <a:spLocks noChangeArrowheads="1"/>
            </p:cNvSpPr>
            <p:nvPr/>
          </p:nvSpPr>
          <p:spPr bwMode="auto">
            <a:xfrm>
              <a:off x="6588224" y="148478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2" name="Text Box 164"/>
            <p:cNvSpPr txBox="1">
              <a:spLocks noChangeArrowheads="1"/>
            </p:cNvSpPr>
            <p:nvPr/>
          </p:nvSpPr>
          <p:spPr bwMode="auto">
            <a:xfrm>
              <a:off x="4119943" y="148478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33" name="Text Box 164"/>
            <p:cNvSpPr txBox="1">
              <a:spLocks noChangeArrowheads="1"/>
            </p:cNvSpPr>
            <p:nvPr/>
          </p:nvSpPr>
          <p:spPr bwMode="auto">
            <a:xfrm>
              <a:off x="4840023" y="148478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34" name="Text Box 164"/>
            <p:cNvSpPr txBox="1">
              <a:spLocks noChangeArrowheads="1"/>
            </p:cNvSpPr>
            <p:nvPr/>
          </p:nvSpPr>
          <p:spPr bwMode="auto">
            <a:xfrm>
              <a:off x="5560103" y="148478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35" name="Text Box 164"/>
            <p:cNvSpPr txBox="1">
              <a:spLocks noChangeArrowheads="1"/>
            </p:cNvSpPr>
            <p:nvPr/>
          </p:nvSpPr>
          <p:spPr bwMode="auto">
            <a:xfrm>
              <a:off x="6280183" y="148478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36" name="直接箭头连接符 35"/>
            <p:cNvCxnSpPr>
              <a:stCxn id="27" idx="3"/>
              <a:endCxn id="28" idx="1"/>
            </p:cNvCxnSpPr>
            <p:nvPr/>
          </p:nvCxnSpPr>
          <p:spPr bwMode="auto">
            <a:xfrm>
              <a:off x="4211960" y="1592795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接箭头连接符 36"/>
            <p:cNvCxnSpPr>
              <a:stCxn id="28" idx="3"/>
              <a:endCxn id="29" idx="1"/>
            </p:cNvCxnSpPr>
            <p:nvPr/>
          </p:nvCxnSpPr>
          <p:spPr bwMode="auto">
            <a:xfrm>
              <a:off x="4930205" y="1592795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/>
            <p:cNvCxnSpPr>
              <a:stCxn id="29" idx="3"/>
              <a:endCxn id="30" idx="1"/>
            </p:cNvCxnSpPr>
            <p:nvPr/>
          </p:nvCxnSpPr>
          <p:spPr bwMode="auto">
            <a:xfrm flipV="1">
              <a:off x="5652121" y="1592794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>
              <a:stCxn id="30" idx="3"/>
              <a:endCxn id="31" idx="1"/>
            </p:cNvCxnSpPr>
            <p:nvPr/>
          </p:nvCxnSpPr>
          <p:spPr bwMode="auto">
            <a:xfrm>
              <a:off x="6372200" y="159279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0" name="Text Box 61"/>
            <p:cNvSpPr txBox="1">
              <a:spLocks noChangeArrowheads="1"/>
            </p:cNvSpPr>
            <p:nvPr/>
          </p:nvSpPr>
          <p:spPr bwMode="auto">
            <a:xfrm>
              <a:off x="4427984" y="1844822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1" name="Text Box 61"/>
            <p:cNvSpPr txBox="1">
              <a:spLocks noChangeArrowheads="1"/>
            </p:cNvSpPr>
            <p:nvPr/>
          </p:nvSpPr>
          <p:spPr bwMode="auto">
            <a:xfrm>
              <a:off x="5148064" y="1844823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2" name="Text Box 61"/>
            <p:cNvSpPr txBox="1">
              <a:spLocks noChangeArrowheads="1"/>
            </p:cNvSpPr>
            <p:nvPr/>
          </p:nvSpPr>
          <p:spPr bwMode="auto">
            <a:xfrm>
              <a:off x="5868145" y="1844822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3" name="Text Box 61"/>
            <p:cNvSpPr txBox="1">
              <a:spLocks noChangeArrowheads="1"/>
            </p:cNvSpPr>
            <p:nvPr/>
          </p:nvSpPr>
          <p:spPr bwMode="auto">
            <a:xfrm>
              <a:off x="6588224" y="184482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4" name="Text Box 61"/>
            <p:cNvSpPr txBox="1">
              <a:spLocks noChangeArrowheads="1"/>
            </p:cNvSpPr>
            <p:nvPr/>
          </p:nvSpPr>
          <p:spPr bwMode="auto">
            <a:xfrm>
              <a:off x="7308304" y="184482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5" name="Text Box 164"/>
            <p:cNvSpPr txBox="1">
              <a:spLocks noChangeArrowheads="1"/>
            </p:cNvSpPr>
            <p:nvPr/>
          </p:nvSpPr>
          <p:spPr bwMode="auto">
            <a:xfrm>
              <a:off x="4840023" y="184482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46" name="Text Box 164"/>
            <p:cNvSpPr txBox="1">
              <a:spLocks noChangeArrowheads="1"/>
            </p:cNvSpPr>
            <p:nvPr/>
          </p:nvSpPr>
          <p:spPr bwMode="auto">
            <a:xfrm>
              <a:off x="5560103" y="184482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47" name="Text Box 164"/>
            <p:cNvSpPr txBox="1">
              <a:spLocks noChangeArrowheads="1"/>
            </p:cNvSpPr>
            <p:nvPr/>
          </p:nvSpPr>
          <p:spPr bwMode="auto">
            <a:xfrm>
              <a:off x="6280183" y="184482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48" name="Text Box 164"/>
            <p:cNvSpPr txBox="1">
              <a:spLocks noChangeArrowheads="1"/>
            </p:cNvSpPr>
            <p:nvPr/>
          </p:nvSpPr>
          <p:spPr bwMode="auto">
            <a:xfrm>
              <a:off x="7000263" y="184482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49" name="直接箭头连接符 48"/>
            <p:cNvCxnSpPr>
              <a:stCxn id="40" idx="3"/>
              <a:endCxn id="41" idx="1"/>
            </p:cNvCxnSpPr>
            <p:nvPr/>
          </p:nvCxnSpPr>
          <p:spPr bwMode="auto">
            <a:xfrm>
              <a:off x="4932040" y="1952835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/>
            <p:cNvCxnSpPr>
              <a:stCxn id="41" idx="3"/>
              <a:endCxn id="42" idx="1"/>
            </p:cNvCxnSpPr>
            <p:nvPr/>
          </p:nvCxnSpPr>
          <p:spPr bwMode="auto">
            <a:xfrm>
              <a:off x="5650285" y="1952835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50"/>
            <p:cNvCxnSpPr>
              <a:stCxn id="42" idx="3"/>
              <a:endCxn id="43" idx="1"/>
            </p:cNvCxnSpPr>
            <p:nvPr/>
          </p:nvCxnSpPr>
          <p:spPr bwMode="auto">
            <a:xfrm flipV="1">
              <a:off x="6372201" y="1952834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>
              <a:stCxn id="43" idx="3"/>
              <a:endCxn id="44" idx="1"/>
            </p:cNvCxnSpPr>
            <p:nvPr/>
          </p:nvCxnSpPr>
          <p:spPr bwMode="auto">
            <a:xfrm>
              <a:off x="7092280" y="195283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Text Box 61"/>
            <p:cNvSpPr txBox="1">
              <a:spLocks noChangeArrowheads="1"/>
            </p:cNvSpPr>
            <p:nvPr/>
          </p:nvSpPr>
          <p:spPr bwMode="auto">
            <a:xfrm>
              <a:off x="5148064" y="2204864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4" name="Text Box 61"/>
            <p:cNvSpPr txBox="1">
              <a:spLocks noChangeArrowheads="1"/>
            </p:cNvSpPr>
            <p:nvPr/>
          </p:nvSpPr>
          <p:spPr bwMode="auto">
            <a:xfrm>
              <a:off x="5868144" y="2204865"/>
              <a:ext cx="502221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5" name="Text Box 61"/>
            <p:cNvSpPr txBox="1">
              <a:spLocks noChangeArrowheads="1"/>
            </p:cNvSpPr>
            <p:nvPr/>
          </p:nvSpPr>
          <p:spPr bwMode="auto">
            <a:xfrm>
              <a:off x="6588225" y="2204864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6" name="Text Box 61"/>
            <p:cNvSpPr txBox="1">
              <a:spLocks noChangeArrowheads="1"/>
            </p:cNvSpPr>
            <p:nvPr/>
          </p:nvSpPr>
          <p:spPr bwMode="auto">
            <a:xfrm>
              <a:off x="7308304" y="2204864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7" name="Text Box 61"/>
            <p:cNvSpPr txBox="1">
              <a:spLocks noChangeArrowheads="1"/>
            </p:cNvSpPr>
            <p:nvPr/>
          </p:nvSpPr>
          <p:spPr bwMode="auto">
            <a:xfrm>
              <a:off x="8028384" y="2204864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8" name="Text Box 164"/>
            <p:cNvSpPr txBox="1">
              <a:spLocks noChangeArrowheads="1"/>
            </p:cNvSpPr>
            <p:nvPr/>
          </p:nvSpPr>
          <p:spPr bwMode="auto">
            <a:xfrm>
              <a:off x="5560103" y="220486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59" name="Text Box 164"/>
            <p:cNvSpPr txBox="1">
              <a:spLocks noChangeArrowheads="1"/>
            </p:cNvSpPr>
            <p:nvPr/>
          </p:nvSpPr>
          <p:spPr bwMode="auto">
            <a:xfrm>
              <a:off x="6280183" y="220486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60" name="Text Box 164"/>
            <p:cNvSpPr txBox="1">
              <a:spLocks noChangeArrowheads="1"/>
            </p:cNvSpPr>
            <p:nvPr/>
          </p:nvSpPr>
          <p:spPr bwMode="auto">
            <a:xfrm>
              <a:off x="7000263" y="220486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61" name="Text Box 164"/>
            <p:cNvSpPr txBox="1">
              <a:spLocks noChangeArrowheads="1"/>
            </p:cNvSpPr>
            <p:nvPr/>
          </p:nvSpPr>
          <p:spPr bwMode="auto">
            <a:xfrm>
              <a:off x="7720343" y="220486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62" name="直接箭头连接符 61"/>
            <p:cNvCxnSpPr>
              <a:stCxn id="53" idx="3"/>
              <a:endCxn id="54" idx="1"/>
            </p:cNvCxnSpPr>
            <p:nvPr/>
          </p:nvCxnSpPr>
          <p:spPr bwMode="auto">
            <a:xfrm>
              <a:off x="5652120" y="2312877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62"/>
            <p:cNvCxnSpPr>
              <a:stCxn id="54" idx="3"/>
              <a:endCxn id="55" idx="1"/>
            </p:cNvCxnSpPr>
            <p:nvPr/>
          </p:nvCxnSpPr>
          <p:spPr bwMode="auto">
            <a:xfrm>
              <a:off x="6370365" y="2312877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直接箭头连接符 63"/>
            <p:cNvCxnSpPr>
              <a:stCxn id="55" idx="3"/>
              <a:endCxn id="56" idx="1"/>
            </p:cNvCxnSpPr>
            <p:nvPr/>
          </p:nvCxnSpPr>
          <p:spPr bwMode="auto">
            <a:xfrm flipV="1">
              <a:off x="7092281" y="2312876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>
              <a:stCxn id="56" idx="3"/>
              <a:endCxn id="57" idx="1"/>
            </p:cNvCxnSpPr>
            <p:nvPr/>
          </p:nvCxnSpPr>
          <p:spPr bwMode="auto">
            <a:xfrm>
              <a:off x="7812360" y="2312876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9" name="椭圆 98"/>
            <p:cNvSpPr/>
            <p:nvPr/>
          </p:nvSpPr>
          <p:spPr bwMode="auto">
            <a:xfrm>
              <a:off x="6345503" y="1196752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00" name="直接连接符 99"/>
            <p:cNvCxnSpPr>
              <a:endCxn id="28" idx="0"/>
            </p:cNvCxnSpPr>
            <p:nvPr/>
          </p:nvCxnSpPr>
          <p:spPr bwMode="auto">
            <a:xfrm flipH="1">
              <a:off x="4679095" y="1232756"/>
              <a:ext cx="1658019" cy="25202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01" name="直接连接符 100"/>
            <p:cNvCxnSpPr>
              <a:stCxn id="99" idx="3"/>
              <a:endCxn id="41" idx="0"/>
            </p:cNvCxnSpPr>
            <p:nvPr/>
          </p:nvCxnSpPr>
          <p:spPr bwMode="auto">
            <a:xfrm flipH="1">
              <a:off x="5399175" y="1258215"/>
              <a:ext cx="956872" cy="58660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02" name="直接连接符 101"/>
            <p:cNvCxnSpPr>
              <a:stCxn id="99" idx="4"/>
              <a:endCxn id="54" idx="0"/>
            </p:cNvCxnSpPr>
            <p:nvPr/>
          </p:nvCxnSpPr>
          <p:spPr bwMode="auto">
            <a:xfrm flipH="1">
              <a:off x="6119255" y="1268760"/>
              <a:ext cx="262248" cy="93610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52" name="组合 251"/>
          <p:cNvGrpSpPr/>
          <p:nvPr/>
        </p:nvGrpSpPr>
        <p:grpSpPr>
          <a:xfrm>
            <a:off x="1331640" y="3052528"/>
            <a:ext cx="7488832" cy="1600608"/>
            <a:chOff x="1115616" y="2908512"/>
            <a:chExt cx="7488832" cy="1600608"/>
          </a:xfrm>
        </p:grpSpPr>
        <p:sp>
          <p:nvSpPr>
            <p:cNvPr id="185" name="Text Box 164"/>
            <p:cNvSpPr txBox="1">
              <a:spLocks noChangeArrowheads="1"/>
            </p:cNvSpPr>
            <p:nvPr/>
          </p:nvSpPr>
          <p:spPr bwMode="auto">
            <a:xfrm>
              <a:off x="6100073" y="4293094"/>
              <a:ext cx="200120" cy="216024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86" name="Text Box 164"/>
            <p:cNvSpPr txBox="1">
              <a:spLocks noChangeArrowheads="1"/>
            </p:cNvSpPr>
            <p:nvPr/>
          </p:nvSpPr>
          <p:spPr bwMode="auto">
            <a:xfrm>
              <a:off x="5868144" y="4293094"/>
              <a:ext cx="231928" cy="216024"/>
            </a:xfrm>
            <a:prstGeom prst="rect">
              <a:avLst/>
            </a:prstGeom>
            <a:solidFill>
              <a:srgbClr val="CCCCFF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87" name="Text Box 164"/>
            <p:cNvSpPr txBox="1">
              <a:spLocks noChangeArrowheads="1"/>
            </p:cNvSpPr>
            <p:nvPr/>
          </p:nvSpPr>
          <p:spPr bwMode="auto">
            <a:xfrm>
              <a:off x="5870911" y="3213420"/>
              <a:ext cx="213257" cy="216024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188" name="直接箭头连接符 187"/>
            <p:cNvCxnSpPr/>
            <p:nvPr/>
          </p:nvCxnSpPr>
          <p:spPr bwMode="auto">
            <a:xfrm>
              <a:off x="2987824" y="3140966"/>
              <a:ext cx="56166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9" name="Text Box 61"/>
            <p:cNvSpPr txBox="1">
              <a:spLocks noChangeArrowheads="1"/>
            </p:cNvSpPr>
            <p:nvPr/>
          </p:nvSpPr>
          <p:spPr bwMode="auto">
            <a:xfrm>
              <a:off x="2987824" y="3212974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0" name="Text Box 61"/>
            <p:cNvSpPr txBox="1">
              <a:spLocks noChangeArrowheads="1"/>
            </p:cNvSpPr>
            <p:nvPr/>
          </p:nvSpPr>
          <p:spPr bwMode="auto">
            <a:xfrm>
              <a:off x="3707904" y="3212975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1" name="Text Box 61"/>
            <p:cNvSpPr txBox="1">
              <a:spLocks noChangeArrowheads="1"/>
            </p:cNvSpPr>
            <p:nvPr/>
          </p:nvSpPr>
          <p:spPr bwMode="auto">
            <a:xfrm>
              <a:off x="4427985" y="3212974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2" name="Text Box 61"/>
            <p:cNvSpPr txBox="1">
              <a:spLocks noChangeArrowheads="1"/>
            </p:cNvSpPr>
            <p:nvPr/>
          </p:nvSpPr>
          <p:spPr bwMode="auto">
            <a:xfrm>
              <a:off x="5148064" y="3212974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3" name="Text Box 61"/>
            <p:cNvSpPr txBox="1">
              <a:spLocks noChangeArrowheads="1"/>
            </p:cNvSpPr>
            <p:nvPr/>
          </p:nvSpPr>
          <p:spPr bwMode="auto">
            <a:xfrm>
              <a:off x="5868144" y="3212974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4" name="Text Box 57"/>
            <p:cNvSpPr txBox="1">
              <a:spLocks noChangeArrowheads="1"/>
            </p:cNvSpPr>
            <p:nvPr/>
          </p:nvSpPr>
          <p:spPr bwMode="auto">
            <a:xfrm>
              <a:off x="3419872" y="2908512"/>
              <a:ext cx="5112568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1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2</a:t>
              </a:r>
              <a:r>
                <a:rPr lang="en-US" altLang="zh-CN" sz="1600" b="1" dirty="0" smtClean="0">
                  <a:latin typeface="+mn-ea"/>
                </a:rPr>
                <a:t>     </a:t>
              </a:r>
              <a:r>
                <a:rPr lang="en-US" altLang="zh-CN" sz="1400" b="1" dirty="0" smtClean="0">
                  <a:latin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3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4      5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6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7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8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95" name="Text Box 63"/>
            <p:cNvSpPr txBox="1">
              <a:spLocks noChangeArrowheads="1"/>
            </p:cNvSpPr>
            <p:nvPr/>
          </p:nvSpPr>
          <p:spPr bwMode="auto">
            <a:xfrm>
              <a:off x="1115616" y="3124536"/>
              <a:ext cx="1872208" cy="1384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I1: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,20($5)</a:t>
              </a:r>
              <a:endParaRPr lang="en-US" altLang="zh-CN" sz="1800" b="1" dirty="0" smtClean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I2:sub $7,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I3:or  $8,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,$6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I4:slt $9,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,$6</a:t>
              </a:r>
            </a:p>
          </p:txBody>
        </p:sp>
        <p:sp>
          <p:nvSpPr>
            <p:cNvPr id="196" name="Text Box 164"/>
            <p:cNvSpPr txBox="1">
              <a:spLocks noChangeArrowheads="1"/>
            </p:cNvSpPr>
            <p:nvPr/>
          </p:nvSpPr>
          <p:spPr bwMode="auto">
            <a:xfrm>
              <a:off x="3399863" y="321297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97" name="Text Box 164"/>
            <p:cNvSpPr txBox="1">
              <a:spLocks noChangeArrowheads="1"/>
            </p:cNvSpPr>
            <p:nvPr/>
          </p:nvSpPr>
          <p:spPr bwMode="auto">
            <a:xfrm>
              <a:off x="4119943" y="321297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98" name="Text Box 164"/>
            <p:cNvSpPr txBox="1">
              <a:spLocks noChangeArrowheads="1"/>
            </p:cNvSpPr>
            <p:nvPr/>
          </p:nvSpPr>
          <p:spPr bwMode="auto">
            <a:xfrm>
              <a:off x="4840023" y="321297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199" name="Text Box 164"/>
            <p:cNvSpPr txBox="1">
              <a:spLocks noChangeArrowheads="1"/>
            </p:cNvSpPr>
            <p:nvPr/>
          </p:nvSpPr>
          <p:spPr bwMode="auto">
            <a:xfrm>
              <a:off x="5560103" y="321297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200" name="直接箭头连接符 199"/>
            <p:cNvCxnSpPr>
              <a:stCxn id="189" idx="3"/>
              <a:endCxn id="190" idx="1"/>
            </p:cNvCxnSpPr>
            <p:nvPr/>
          </p:nvCxnSpPr>
          <p:spPr bwMode="auto">
            <a:xfrm>
              <a:off x="3491880" y="3320987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1" name="直接箭头连接符 200"/>
            <p:cNvCxnSpPr>
              <a:stCxn id="190" idx="3"/>
              <a:endCxn id="191" idx="1"/>
            </p:cNvCxnSpPr>
            <p:nvPr/>
          </p:nvCxnSpPr>
          <p:spPr bwMode="auto">
            <a:xfrm>
              <a:off x="4210125" y="3320987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2" name="直接箭头连接符 201"/>
            <p:cNvCxnSpPr>
              <a:stCxn id="191" idx="3"/>
              <a:endCxn id="192" idx="1"/>
            </p:cNvCxnSpPr>
            <p:nvPr/>
          </p:nvCxnSpPr>
          <p:spPr bwMode="auto">
            <a:xfrm flipV="1">
              <a:off x="4932041" y="3320986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3" name="直接箭头连接符 202"/>
            <p:cNvCxnSpPr>
              <a:stCxn id="192" idx="3"/>
              <a:endCxn id="193" idx="1"/>
            </p:cNvCxnSpPr>
            <p:nvPr/>
          </p:nvCxnSpPr>
          <p:spPr bwMode="auto">
            <a:xfrm>
              <a:off x="5652120" y="3320986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4" name="Text Box 61"/>
            <p:cNvSpPr txBox="1">
              <a:spLocks noChangeArrowheads="1"/>
            </p:cNvSpPr>
            <p:nvPr/>
          </p:nvSpPr>
          <p:spPr bwMode="auto">
            <a:xfrm>
              <a:off x="3707904" y="3573012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05" name="Text Box 61"/>
            <p:cNvSpPr txBox="1">
              <a:spLocks noChangeArrowheads="1"/>
            </p:cNvSpPr>
            <p:nvPr/>
          </p:nvSpPr>
          <p:spPr bwMode="auto">
            <a:xfrm>
              <a:off x="4427984" y="3573013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06" name="Text Box 61"/>
            <p:cNvSpPr txBox="1">
              <a:spLocks noChangeArrowheads="1"/>
            </p:cNvSpPr>
            <p:nvPr/>
          </p:nvSpPr>
          <p:spPr bwMode="auto">
            <a:xfrm>
              <a:off x="5148065" y="3573012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07" name="Text Box 61"/>
            <p:cNvSpPr txBox="1">
              <a:spLocks noChangeArrowheads="1"/>
            </p:cNvSpPr>
            <p:nvPr/>
          </p:nvSpPr>
          <p:spPr bwMode="auto">
            <a:xfrm>
              <a:off x="5868144" y="357301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08" name="Text Box 61"/>
            <p:cNvSpPr txBox="1">
              <a:spLocks noChangeArrowheads="1"/>
            </p:cNvSpPr>
            <p:nvPr/>
          </p:nvSpPr>
          <p:spPr bwMode="auto">
            <a:xfrm>
              <a:off x="6588224" y="357301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09" name="Text Box 164"/>
            <p:cNvSpPr txBox="1">
              <a:spLocks noChangeArrowheads="1"/>
            </p:cNvSpPr>
            <p:nvPr/>
          </p:nvSpPr>
          <p:spPr bwMode="auto">
            <a:xfrm>
              <a:off x="4119943" y="357301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10" name="Text Box 164"/>
            <p:cNvSpPr txBox="1">
              <a:spLocks noChangeArrowheads="1"/>
            </p:cNvSpPr>
            <p:nvPr/>
          </p:nvSpPr>
          <p:spPr bwMode="auto">
            <a:xfrm>
              <a:off x="4840023" y="357301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11" name="Text Box 164"/>
            <p:cNvSpPr txBox="1">
              <a:spLocks noChangeArrowheads="1"/>
            </p:cNvSpPr>
            <p:nvPr/>
          </p:nvSpPr>
          <p:spPr bwMode="auto">
            <a:xfrm>
              <a:off x="5560103" y="357301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212" name="Text Box 164"/>
            <p:cNvSpPr txBox="1">
              <a:spLocks noChangeArrowheads="1"/>
            </p:cNvSpPr>
            <p:nvPr/>
          </p:nvSpPr>
          <p:spPr bwMode="auto">
            <a:xfrm>
              <a:off x="6280183" y="357301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213" name="直接箭头连接符 212"/>
            <p:cNvCxnSpPr>
              <a:stCxn id="204" idx="3"/>
              <a:endCxn id="205" idx="1"/>
            </p:cNvCxnSpPr>
            <p:nvPr/>
          </p:nvCxnSpPr>
          <p:spPr bwMode="auto">
            <a:xfrm>
              <a:off x="4211960" y="3681025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4" name="直接箭头连接符 213"/>
            <p:cNvCxnSpPr>
              <a:stCxn id="205" idx="3"/>
              <a:endCxn id="206" idx="1"/>
            </p:cNvCxnSpPr>
            <p:nvPr/>
          </p:nvCxnSpPr>
          <p:spPr bwMode="auto">
            <a:xfrm>
              <a:off x="4930205" y="3681025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5" name="直接箭头连接符 214"/>
            <p:cNvCxnSpPr>
              <a:stCxn id="206" idx="3"/>
              <a:endCxn id="207" idx="1"/>
            </p:cNvCxnSpPr>
            <p:nvPr/>
          </p:nvCxnSpPr>
          <p:spPr bwMode="auto">
            <a:xfrm flipV="1">
              <a:off x="5652121" y="3681024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直接箭头连接符 215"/>
            <p:cNvCxnSpPr>
              <a:stCxn id="207" idx="3"/>
              <a:endCxn id="208" idx="1"/>
            </p:cNvCxnSpPr>
            <p:nvPr/>
          </p:nvCxnSpPr>
          <p:spPr bwMode="auto">
            <a:xfrm>
              <a:off x="6372200" y="368102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7" name="Text Box 61"/>
            <p:cNvSpPr txBox="1">
              <a:spLocks noChangeArrowheads="1"/>
            </p:cNvSpPr>
            <p:nvPr/>
          </p:nvSpPr>
          <p:spPr bwMode="auto">
            <a:xfrm>
              <a:off x="4427984" y="3933052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8" name="Text Box 61"/>
            <p:cNvSpPr txBox="1">
              <a:spLocks noChangeArrowheads="1"/>
            </p:cNvSpPr>
            <p:nvPr/>
          </p:nvSpPr>
          <p:spPr bwMode="auto">
            <a:xfrm>
              <a:off x="5148064" y="3933053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9" name="Text Box 61"/>
            <p:cNvSpPr txBox="1">
              <a:spLocks noChangeArrowheads="1"/>
            </p:cNvSpPr>
            <p:nvPr/>
          </p:nvSpPr>
          <p:spPr bwMode="auto">
            <a:xfrm>
              <a:off x="5868145" y="3933052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20" name="Text Box 61"/>
            <p:cNvSpPr txBox="1">
              <a:spLocks noChangeArrowheads="1"/>
            </p:cNvSpPr>
            <p:nvPr/>
          </p:nvSpPr>
          <p:spPr bwMode="auto">
            <a:xfrm>
              <a:off x="6588224" y="393305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21" name="Text Box 61"/>
            <p:cNvSpPr txBox="1">
              <a:spLocks noChangeArrowheads="1"/>
            </p:cNvSpPr>
            <p:nvPr/>
          </p:nvSpPr>
          <p:spPr bwMode="auto">
            <a:xfrm>
              <a:off x="7308304" y="393305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22" name="Text Box 164"/>
            <p:cNvSpPr txBox="1">
              <a:spLocks noChangeArrowheads="1"/>
            </p:cNvSpPr>
            <p:nvPr/>
          </p:nvSpPr>
          <p:spPr bwMode="auto">
            <a:xfrm>
              <a:off x="4840023" y="393305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23" name="Text Box 164"/>
            <p:cNvSpPr txBox="1">
              <a:spLocks noChangeArrowheads="1"/>
            </p:cNvSpPr>
            <p:nvPr/>
          </p:nvSpPr>
          <p:spPr bwMode="auto">
            <a:xfrm>
              <a:off x="5560103" y="393305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24" name="Text Box 164"/>
            <p:cNvSpPr txBox="1">
              <a:spLocks noChangeArrowheads="1"/>
            </p:cNvSpPr>
            <p:nvPr/>
          </p:nvSpPr>
          <p:spPr bwMode="auto">
            <a:xfrm>
              <a:off x="6280183" y="393305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225" name="Text Box 164"/>
            <p:cNvSpPr txBox="1">
              <a:spLocks noChangeArrowheads="1"/>
            </p:cNvSpPr>
            <p:nvPr/>
          </p:nvSpPr>
          <p:spPr bwMode="auto">
            <a:xfrm>
              <a:off x="7000263" y="393305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226" name="直接箭头连接符 225"/>
            <p:cNvCxnSpPr>
              <a:stCxn id="217" idx="3"/>
              <a:endCxn id="218" idx="1"/>
            </p:cNvCxnSpPr>
            <p:nvPr/>
          </p:nvCxnSpPr>
          <p:spPr bwMode="auto">
            <a:xfrm>
              <a:off x="4932040" y="4041065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7" name="直接箭头连接符 226"/>
            <p:cNvCxnSpPr>
              <a:stCxn id="218" idx="3"/>
              <a:endCxn id="219" idx="1"/>
            </p:cNvCxnSpPr>
            <p:nvPr/>
          </p:nvCxnSpPr>
          <p:spPr bwMode="auto">
            <a:xfrm>
              <a:off x="5650285" y="4041065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8" name="直接箭头连接符 227"/>
            <p:cNvCxnSpPr>
              <a:stCxn id="219" idx="3"/>
              <a:endCxn id="220" idx="1"/>
            </p:cNvCxnSpPr>
            <p:nvPr/>
          </p:nvCxnSpPr>
          <p:spPr bwMode="auto">
            <a:xfrm flipV="1">
              <a:off x="6372201" y="4041064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9" name="直接箭头连接符 228"/>
            <p:cNvCxnSpPr>
              <a:stCxn id="220" idx="3"/>
              <a:endCxn id="221" idx="1"/>
            </p:cNvCxnSpPr>
            <p:nvPr/>
          </p:nvCxnSpPr>
          <p:spPr bwMode="auto">
            <a:xfrm>
              <a:off x="7092280" y="404106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0" name="Text Box 61"/>
            <p:cNvSpPr txBox="1">
              <a:spLocks noChangeArrowheads="1"/>
            </p:cNvSpPr>
            <p:nvPr/>
          </p:nvSpPr>
          <p:spPr bwMode="auto">
            <a:xfrm>
              <a:off x="5148064" y="4293094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1" name="Text Box 61"/>
            <p:cNvSpPr txBox="1">
              <a:spLocks noChangeArrowheads="1"/>
            </p:cNvSpPr>
            <p:nvPr/>
          </p:nvSpPr>
          <p:spPr bwMode="auto">
            <a:xfrm>
              <a:off x="5868144" y="4293095"/>
              <a:ext cx="502221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2" name="Text Box 61"/>
            <p:cNvSpPr txBox="1">
              <a:spLocks noChangeArrowheads="1"/>
            </p:cNvSpPr>
            <p:nvPr/>
          </p:nvSpPr>
          <p:spPr bwMode="auto">
            <a:xfrm>
              <a:off x="6588225" y="4293094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3" name="Text Box 61"/>
            <p:cNvSpPr txBox="1">
              <a:spLocks noChangeArrowheads="1"/>
            </p:cNvSpPr>
            <p:nvPr/>
          </p:nvSpPr>
          <p:spPr bwMode="auto">
            <a:xfrm>
              <a:off x="7308304" y="4293094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4" name="Text Box 61"/>
            <p:cNvSpPr txBox="1">
              <a:spLocks noChangeArrowheads="1"/>
            </p:cNvSpPr>
            <p:nvPr/>
          </p:nvSpPr>
          <p:spPr bwMode="auto">
            <a:xfrm>
              <a:off x="8028384" y="4293094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5" name="Text Box 164"/>
            <p:cNvSpPr txBox="1">
              <a:spLocks noChangeArrowheads="1"/>
            </p:cNvSpPr>
            <p:nvPr/>
          </p:nvSpPr>
          <p:spPr bwMode="auto">
            <a:xfrm>
              <a:off x="5560103" y="429309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36" name="Text Box 164"/>
            <p:cNvSpPr txBox="1">
              <a:spLocks noChangeArrowheads="1"/>
            </p:cNvSpPr>
            <p:nvPr/>
          </p:nvSpPr>
          <p:spPr bwMode="auto">
            <a:xfrm>
              <a:off x="6280183" y="429309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37" name="Text Box 164"/>
            <p:cNvSpPr txBox="1">
              <a:spLocks noChangeArrowheads="1"/>
            </p:cNvSpPr>
            <p:nvPr/>
          </p:nvSpPr>
          <p:spPr bwMode="auto">
            <a:xfrm>
              <a:off x="7000263" y="429309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238" name="Text Box 164"/>
            <p:cNvSpPr txBox="1">
              <a:spLocks noChangeArrowheads="1"/>
            </p:cNvSpPr>
            <p:nvPr/>
          </p:nvSpPr>
          <p:spPr bwMode="auto">
            <a:xfrm>
              <a:off x="7720343" y="4293094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239" name="直接箭头连接符 238"/>
            <p:cNvCxnSpPr>
              <a:stCxn id="230" idx="3"/>
              <a:endCxn id="231" idx="1"/>
            </p:cNvCxnSpPr>
            <p:nvPr/>
          </p:nvCxnSpPr>
          <p:spPr bwMode="auto">
            <a:xfrm>
              <a:off x="5652120" y="4401107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0" name="直接箭头连接符 239"/>
            <p:cNvCxnSpPr>
              <a:stCxn id="231" idx="3"/>
              <a:endCxn id="232" idx="1"/>
            </p:cNvCxnSpPr>
            <p:nvPr/>
          </p:nvCxnSpPr>
          <p:spPr bwMode="auto">
            <a:xfrm>
              <a:off x="6370365" y="4401107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1" name="直接箭头连接符 240"/>
            <p:cNvCxnSpPr>
              <a:stCxn id="232" idx="3"/>
              <a:endCxn id="233" idx="1"/>
            </p:cNvCxnSpPr>
            <p:nvPr/>
          </p:nvCxnSpPr>
          <p:spPr bwMode="auto">
            <a:xfrm flipV="1">
              <a:off x="7092281" y="4401106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2" name="直接箭头连接符 241"/>
            <p:cNvCxnSpPr>
              <a:stCxn id="233" idx="3"/>
              <a:endCxn id="234" idx="1"/>
            </p:cNvCxnSpPr>
            <p:nvPr/>
          </p:nvCxnSpPr>
          <p:spPr bwMode="auto">
            <a:xfrm>
              <a:off x="7812360" y="4401106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2" name="直接连接符 181"/>
            <p:cNvCxnSpPr/>
            <p:nvPr/>
          </p:nvCxnSpPr>
          <p:spPr bwMode="auto">
            <a:xfrm>
              <a:off x="6012160" y="3429000"/>
              <a:ext cx="187973" cy="86409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183" name="直接连接符 182"/>
            <p:cNvCxnSpPr/>
            <p:nvPr/>
          </p:nvCxnSpPr>
          <p:spPr bwMode="auto">
            <a:xfrm flipH="1">
              <a:off x="5002088" y="3314716"/>
              <a:ext cx="722040" cy="36003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ysDash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81" name="直接连接符 180"/>
            <p:cNvCxnSpPr/>
            <p:nvPr/>
          </p:nvCxnSpPr>
          <p:spPr bwMode="auto">
            <a:xfrm flipH="1">
              <a:off x="5724128" y="3315464"/>
              <a:ext cx="2" cy="71963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248" name="直接连接符 247"/>
            <p:cNvCxnSpPr/>
            <p:nvPr/>
          </p:nvCxnSpPr>
          <p:spPr bwMode="auto">
            <a:xfrm flipH="1">
              <a:off x="5363108" y="3441335"/>
              <a:ext cx="36987" cy="901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直接连接符 248"/>
            <p:cNvCxnSpPr/>
            <p:nvPr/>
          </p:nvCxnSpPr>
          <p:spPr bwMode="auto">
            <a:xfrm>
              <a:off x="5328085" y="3470367"/>
              <a:ext cx="108011" cy="360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3" name="Text Box 88"/>
          <p:cNvSpPr txBox="1">
            <a:spLocks noChangeArrowheads="1"/>
          </p:cNvSpPr>
          <p:nvPr/>
        </p:nvSpPr>
        <p:spPr bwMode="auto">
          <a:xfrm>
            <a:off x="179512" y="4712135"/>
            <a:ext cx="87741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load-use</a:t>
            </a: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的</a:t>
            </a:r>
            <a:r>
              <a:rPr kumimoji="0" lang="zh-CN" altLang="en-US" b="1" dirty="0">
                <a:solidFill>
                  <a:srgbClr val="990099"/>
                </a:solidFill>
                <a:latin typeface="宋体" pitchFamily="2" charset="-122"/>
              </a:rPr>
              <a:t>冒险</a:t>
            </a: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处理：</a:t>
            </a:r>
            <a:r>
              <a:rPr kumimoji="0" lang="zh-CN" altLang="en-US" b="1" dirty="0" smtClean="0">
                <a:latin typeface="宋体" pitchFamily="2" charset="-122"/>
              </a:rPr>
              <a:t>阻塞法，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</a:t>
            </a:r>
            <a:r>
              <a:rPr kumimoji="0" lang="en-US" altLang="zh-CN" b="1" dirty="0" smtClean="0">
                <a:latin typeface="宋体" pitchFamily="2" charset="-122"/>
              </a:rPr>
              <a:t>                           </a:t>
            </a:r>
            <a:r>
              <a:rPr kumimoji="0" lang="zh-CN" altLang="en-US" b="1" dirty="0" smtClean="0">
                <a:latin typeface="宋体" pitchFamily="2" charset="-122"/>
              </a:rPr>
              <a:t>或软件方法</a:t>
            </a:r>
            <a:r>
              <a:rPr kumimoji="0" lang="en-US" altLang="zh-CN" b="1" dirty="0" smtClean="0">
                <a:latin typeface="宋体" pitchFamily="2" charset="-122"/>
              </a:rPr>
              <a:t>(</a:t>
            </a:r>
            <a:r>
              <a:rPr kumimoji="0" lang="zh-CN" altLang="en-US" b="1" dirty="0" smtClean="0">
                <a:latin typeface="宋体" pitchFamily="2" charset="-122"/>
              </a:rPr>
              <a:t>插入</a:t>
            </a:r>
            <a:r>
              <a:rPr kumimoji="0" lang="en-US" altLang="zh-CN" b="1" dirty="0" err="1" smtClean="0">
                <a:latin typeface="宋体" pitchFamily="2" charset="-122"/>
              </a:rPr>
              <a:t>nop</a:t>
            </a:r>
            <a:r>
              <a:rPr kumimoji="0" lang="zh-CN" altLang="en-US" b="1" dirty="0" smtClean="0">
                <a:latin typeface="宋体" pitchFamily="2" charset="-122"/>
              </a:rPr>
              <a:t>指令</a:t>
            </a:r>
            <a:r>
              <a:rPr kumimoji="0" lang="en-US" altLang="zh-CN" b="1" dirty="0" smtClean="0">
                <a:latin typeface="宋体" pitchFamily="2" charset="-122"/>
              </a:rPr>
              <a:t>)</a:t>
            </a:r>
            <a:endParaRPr lang="en-US" altLang="zh-CN" sz="2000" b="1" dirty="0"/>
          </a:p>
        </p:txBody>
      </p:sp>
      <p:sp>
        <p:nvSpPr>
          <p:cNvPr id="13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34" name="线形标注 2 133"/>
          <p:cNvSpPr/>
          <p:nvPr/>
        </p:nvSpPr>
        <p:spPr bwMode="auto">
          <a:xfrm>
            <a:off x="7524328" y="1200657"/>
            <a:ext cx="1481337" cy="306000"/>
          </a:xfrm>
          <a:prstGeom prst="borderCallout2">
            <a:avLst>
              <a:gd name="adj1" fmla="val 49933"/>
              <a:gd name="adj2" fmla="val -61"/>
              <a:gd name="adj3" fmla="val 67773"/>
              <a:gd name="adj4" fmla="val -15443"/>
              <a:gd name="adj5" fmla="val 63263"/>
              <a:gd name="adj6" fmla="val -123166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1800" b="1" spc="-100" dirty="0" smtClean="0">
                <a:latin typeface="宋体" pitchFamily="2" charset="-122"/>
              </a:rPr>
              <a:t>Load-use</a:t>
            </a:r>
            <a:r>
              <a:rPr lang="zh-CN" altLang="en-US" sz="1800" b="1" spc="-100" dirty="0" smtClean="0">
                <a:latin typeface="宋体" pitchFamily="2" charset="-122"/>
              </a:rPr>
              <a:t>冒险</a:t>
            </a:r>
            <a:endParaRPr lang="en-US" altLang="zh-CN" sz="1800" b="1" spc="-1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984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253" grpId="0"/>
      <p:bldP spid="13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88"/>
          <p:cNvSpPr txBox="1">
            <a:spLocks noChangeArrowheads="1"/>
          </p:cNvSpPr>
          <p:nvPr/>
        </p:nvSpPr>
        <p:spPr bwMode="auto">
          <a:xfrm>
            <a:off x="179512" y="3573016"/>
            <a:ext cx="877411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                  </a:t>
            </a:r>
            <a:r>
              <a:rPr kumimoji="0" lang="zh-CN" altLang="en-US" b="1" dirty="0" smtClean="0">
                <a:latin typeface="+mn-ea"/>
                <a:ea typeface="+mn-ea"/>
              </a:rPr>
              <a:t>读后写</a:t>
            </a:r>
            <a:r>
              <a:rPr kumimoji="0" lang="en-US" altLang="zh-CN" b="1" dirty="0" smtClean="0">
                <a:latin typeface="+mn-ea"/>
                <a:ea typeface="+mn-ea"/>
              </a:rPr>
              <a:t>(</a:t>
            </a:r>
            <a:r>
              <a:rPr kumimoji="0" lang="en-US" altLang="zh-CN" sz="2200" dirty="0" smtClean="0">
                <a:latin typeface="+mn-lt"/>
                <a:ea typeface="+mn-ea"/>
              </a:rPr>
              <a:t>Write After </a:t>
            </a:r>
            <a:r>
              <a:rPr kumimoji="0" lang="en-US" altLang="zh-CN" sz="2200" dirty="0" err="1" smtClean="0">
                <a:latin typeface="+mn-lt"/>
                <a:ea typeface="+mn-ea"/>
              </a:rPr>
              <a:t>Read</a:t>
            </a:r>
            <a:r>
              <a:rPr kumimoji="0" lang="en-US" altLang="zh-CN" dirty="0" err="1" smtClean="0">
                <a:latin typeface="+mn-ea"/>
                <a:ea typeface="+mn-ea"/>
              </a:rPr>
              <a:t>,</a:t>
            </a:r>
            <a:r>
              <a:rPr kumimoji="0" lang="en-US" altLang="zh-CN" b="1" dirty="0" err="1" smtClean="0">
                <a:solidFill>
                  <a:srgbClr val="FF3399"/>
                </a:solidFill>
                <a:latin typeface="+mn-ea"/>
                <a:ea typeface="+mn-ea"/>
              </a:rPr>
              <a:t>WAR</a:t>
            </a:r>
            <a:r>
              <a:rPr kumimoji="0" lang="en-US" altLang="zh-CN" b="1" dirty="0" smtClean="0">
                <a:latin typeface="+mn-ea"/>
                <a:ea typeface="+mn-ea"/>
              </a:rPr>
              <a:t>)</a:t>
            </a:r>
            <a:r>
              <a:rPr kumimoji="0" lang="zh-CN" altLang="en-US" b="1" dirty="0" smtClean="0">
                <a:latin typeface="+mn-ea"/>
                <a:ea typeface="+mn-ea"/>
              </a:rPr>
              <a:t>冒险、</a:t>
            </a:r>
            <a:endParaRPr kumimoji="0" lang="en-US" altLang="zh-CN" b="1" dirty="0" smtClean="0"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latin typeface="+mn-ea"/>
              </a:rPr>
              <a:t>                    写后</a:t>
            </a:r>
            <a:r>
              <a:rPr kumimoji="0" lang="zh-CN" altLang="en-US" b="1" dirty="0">
                <a:latin typeface="+mn-ea"/>
              </a:rPr>
              <a:t>写</a:t>
            </a:r>
            <a:r>
              <a:rPr kumimoji="0" lang="en-US" altLang="zh-CN" b="1" dirty="0" smtClean="0">
                <a:latin typeface="+mn-ea"/>
              </a:rPr>
              <a:t>(</a:t>
            </a:r>
            <a:r>
              <a:rPr kumimoji="0" lang="en-US" altLang="zh-CN" sz="2200" dirty="0">
                <a:latin typeface="+mn-lt"/>
              </a:rPr>
              <a:t>Write</a:t>
            </a:r>
            <a:r>
              <a:rPr kumimoji="0" lang="en-US" altLang="zh-CN" sz="2200" dirty="0" smtClean="0">
                <a:latin typeface="+mn-lt"/>
              </a:rPr>
              <a:t> </a:t>
            </a:r>
            <a:r>
              <a:rPr kumimoji="0" lang="en-US" altLang="zh-CN" sz="2200" dirty="0">
                <a:latin typeface="+mn-lt"/>
              </a:rPr>
              <a:t>After </a:t>
            </a:r>
            <a:r>
              <a:rPr kumimoji="0" lang="en-US" altLang="zh-CN" sz="2200" dirty="0" err="1" smtClean="0">
                <a:latin typeface="+mn-lt"/>
              </a:rPr>
              <a:t>Write</a:t>
            </a:r>
            <a:r>
              <a:rPr kumimoji="0" lang="en-US" altLang="zh-CN" dirty="0" err="1" smtClean="0">
                <a:latin typeface="+mn-ea"/>
              </a:rPr>
              <a:t>,</a:t>
            </a:r>
            <a:r>
              <a:rPr kumimoji="0" lang="en-US" altLang="zh-CN" b="1" dirty="0" err="1" smtClean="0">
                <a:solidFill>
                  <a:srgbClr val="FF3399"/>
                </a:solidFill>
                <a:latin typeface="+mn-ea"/>
              </a:rPr>
              <a:t>WAW</a:t>
            </a:r>
            <a:r>
              <a:rPr kumimoji="0" lang="en-US" altLang="zh-CN" b="1" dirty="0">
                <a:latin typeface="+mn-ea"/>
              </a:rPr>
              <a:t>)</a:t>
            </a:r>
            <a:r>
              <a:rPr kumimoji="0" lang="zh-CN" altLang="en-US" b="1" dirty="0" smtClean="0">
                <a:latin typeface="+mn-ea"/>
              </a:rPr>
              <a:t>冒险</a:t>
            </a:r>
            <a:endParaRPr kumimoji="0" lang="en-US" altLang="zh-CN" b="1" dirty="0" smtClean="0">
              <a:latin typeface="+mn-ea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b="1" dirty="0" smtClean="0">
              <a:solidFill>
                <a:srgbClr val="990099"/>
              </a:solidFill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b="1" dirty="0">
              <a:solidFill>
                <a:srgbClr val="990099"/>
              </a:solidFill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sz="2000" b="1" dirty="0" smtClean="0">
              <a:solidFill>
                <a:srgbClr val="990099"/>
              </a:solidFill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        </a:t>
            </a:r>
            <a:r>
              <a:rPr kumimoji="0"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冒险处理方法：</a:t>
            </a:r>
            <a:r>
              <a:rPr kumimoji="0" lang="zh-CN" altLang="en-US" b="1" dirty="0">
                <a:latin typeface="宋体" pitchFamily="2" charset="-122"/>
              </a:rPr>
              <a:t>动态调度</a:t>
            </a:r>
            <a:r>
              <a:rPr kumimoji="0" lang="zh-CN" altLang="en-US" b="1" dirty="0" smtClean="0">
                <a:latin typeface="宋体" pitchFamily="2" charset="-122"/>
              </a:rPr>
              <a:t>方法</a:t>
            </a:r>
            <a:endParaRPr kumimoji="0" lang="en-US" altLang="zh-CN" b="1" dirty="0">
              <a:latin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868143" y="5445223"/>
            <a:ext cx="1728193" cy="288032"/>
            <a:chOff x="5724127" y="6165304"/>
            <a:chExt cx="1728193" cy="288032"/>
          </a:xfrm>
        </p:grpSpPr>
        <p:sp>
          <p:nvSpPr>
            <p:cNvPr id="20" name="椭圆 19"/>
            <p:cNvSpPr/>
            <p:nvPr/>
          </p:nvSpPr>
          <p:spPr bwMode="auto">
            <a:xfrm>
              <a:off x="5724127" y="6165304"/>
              <a:ext cx="290091" cy="288032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6948264" y="6165304"/>
              <a:ext cx="504056" cy="252883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101</a:t>
            </a:fld>
            <a:endParaRPr lang="en-US" altLang="zh-CN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79388" y="346193"/>
            <a:ext cx="8774112" cy="338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14600" indent="-2514600"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乱序执行法：</a:t>
            </a:r>
            <a:r>
              <a:rPr lang="zh-CN" altLang="en-US" b="1" u="sng" spc="-200" dirty="0" smtClean="0">
                <a:latin typeface="+mn-ea"/>
                <a:ea typeface="+mn-ea"/>
              </a:rPr>
              <a:t>只停顿</a:t>
            </a:r>
            <a:r>
              <a:rPr lang="zh-CN" altLang="zh-CN" b="1" spc="-200" dirty="0" smtClean="0">
                <a:latin typeface="+mn-ea"/>
                <a:ea typeface="+mn-ea"/>
              </a:rPr>
              <a:t>冲突指令</a:t>
            </a:r>
            <a:r>
              <a:rPr lang="zh-CN" altLang="en-US" b="1" spc="-200" dirty="0" smtClean="0">
                <a:latin typeface="+mn-ea"/>
                <a:ea typeface="+mn-ea"/>
              </a:rPr>
              <a:t>，后续无</a:t>
            </a:r>
            <a:r>
              <a:rPr lang="en-US" altLang="zh-CN" b="1" spc="-200" dirty="0" smtClean="0">
                <a:latin typeface="+mn-ea"/>
                <a:ea typeface="+mn-ea"/>
              </a:rPr>
              <a:t>RAW</a:t>
            </a:r>
            <a:r>
              <a:rPr lang="zh-CN" altLang="en-US" b="1" spc="-200" dirty="0" smtClean="0">
                <a:latin typeface="+mn-ea"/>
                <a:ea typeface="+mn-ea"/>
              </a:rPr>
              <a:t>冒险的指令可</a:t>
            </a:r>
            <a:r>
              <a:rPr lang="zh-CN" altLang="en-US" b="1" u="sng" spc="-200" dirty="0" smtClean="0">
                <a:latin typeface="+mn-ea"/>
                <a:ea typeface="+mn-ea"/>
              </a:rPr>
              <a:t>先执行</a:t>
            </a:r>
            <a:r>
              <a:rPr lang="zh-CN" altLang="en-US" b="1" spc="-200" dirty="0" smtClean="0">
                <a:latin typeface="+mn-ea"/>
                <a:ea typeface="+mn-ea"/>
              </a:rPr>
              <a:t> </a:t>
            </a:r>
            <a:endParaRPr lang="en-US" altLang="zh-CN" b="1" spc="-200" dirty="0" smtClean="0">
              <a:latin typeface="+mn-ea"/>
              <a:ea typeface="+mn-ea"/>
            </a:endParaRPr>
          </a:p>
          <a:p>
            <a:pPr marL="2514600" indent="-2514600" algn="l" eaLnBrk="0" hangingPunct="0">
              <a:lnSpc>
                <a:spcPct val="105000"/>
              </a:lnSpc>
            </a:pPr>
            <a:endParaRPr lang="en-US" altLang="zh-CN" b="1" spc="-200" dirty="0">
              <a:latin typeface="+mn-ea"/>
              <a:ea typeface="+mn-ea"/>
            </a:endParaRPr>
          </a:p>
          <a:p>
            <a:pPr marL="2514600" indent="-2514600" algn="l" eaLnBrk="0" hangingPunct="0">
              <a:lnSpc>
                <a:spcPct val="105000"/>
              </a:lnSpc>
            </a:pPr>
            <a:endParaRPr lang="en-US" altLang="zh-CN" b="1" spc="-200" dirty="0" smtClean="0">
              <a:latin typeface="+mn-ea"/>
              <a:ea typeface="+mn-ea"/>
            </a:endParaRPr>
          </a:p>
          <a:p>
            <a:pPr marL="2514600" indent="-2514600" algn="l" eaLnBrk="0" hangingPunct="0">
              <a:lnSpc>
                <a:spcPct val="105000"/>
              </a:lnSpc>
            </a:pPr>
            <a:endParaRPr lang="en-US" altLang="zh-CN" b="1" spc="-200" dirty="0">
              <a:latin typeface="+mn-ea"/>
              <a:ea typeface="+mn-ea"/>
            </a:endParaRPr>
          </a:p>
          <a:p>
            <a:pPr marL="2514600" indent="-2514600" algn="l" eaLnBrk="0" hangingPunct="0">
              <a:lnSpc>
                <a:spcPct val="125000"/>
              </a:lnSpc>
            </a:pPr>
            <a:endParaRPr lang="en-US" altLang="zh-CN" sz="2200" b="1" spc="-200" dirty="0" smtClean="0">
              <a:latin typeface="+mn-ea"/>
              <a:ea typeface="+mn-ea"/>
            </a:endParaRPr>
          </a:p>
          <a:p>
            <a:pPr marL="2514600" indent="-2514600"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机制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marL="2514600" indent="-2514600" algn="l" eaLnBrk="0" hangingPunct="0">
              <a:lnSpc>
                <a:spcPct val="105000"/>
              </a:lnSpc>
            </a:pPr>
            <a:endParaRPr kumimoji="0" lang="en-US" altLang="zh-CN" sz="2000" b="1" spc="-200" dirty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marL="2514600" indent="-2514600"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停顿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拍数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spc="-200" dirty="0" smtClean="0">
              <a:latin typeface="+mn-ea"/>
              <a:ea typeface="+mn-ea"/>
            </a:endParaRPr>
          </a:p>
        </p:txBody>
      </p:sp>
      <p:grpSp>
        <p:nvGrpSpPr>
          <p:cNvPr id="6" name="Group 88"/>
          <p:cNvGrpSpPr>
            <a:grpSpLocks/>
          </p:cNvGrpSpPr>
          <p:nvPr/>
        </p:nvGrpSpPr>
        <p:grpSpPr bwMode="auto">
          <a:xfrm>
            <a:off x="1043755" y="909017"/>
            <a:ext cx="7632701" cy="1439863"/>
            <a:chOff x="567" y="1570"/>
            <a:chExt cx="4808" cy="907"/>
          </a:xfrm>
        </p:grpSpPr>
        <p:sp>
          <p:nvSpPr>
            <p:cNvPr id="7" name="Text Box 89"/>
            <p:cNvSpPr txBox="1">
              <a:spLocks noChangeArrowheads="1"/>
            </p:cNvSpPr>
            <p:nvPr/>
          </p:nvSpPr>
          <p:spPr bwMode="auto">
            <a:xfrm>
              <a:off x="567" y="1570"/>
              <a:ext cx="1633" cy="90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2000" b="1" dirty="0" smtClean="0">
                  <a:latin typeface="宋体" pitchFamily="2" charset="-122"/>
                </a:rPr>
                <a:t>流入</a:t>
              </a:r>
              <a:r>
                <a:rPr lang="zh-CN" altLang="en-US" sz="2000" b="1" dirty="0">
                  <a:latin typeface="宋体" pitchFamily="2" charset="-122"/>
                </a:rPr>
                <a:t>顺序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  </a:t>
              </a:r>
              <a:r>
                <a:rPr lang="en-US" altLang="zh-CN" sz="2000" b="1" dirty="0">
                  <a:solidFill>
                    <a:srgbClr val="CC3300"/>
                  </a:solidFill>
                  <a:latin typeface="宋体" pitchFamily="2" charset="-122"/>
                </a:rPr>
                <a:t>I1:</a:t>
              </a:r>
              <a:r>
                <a:rPr lang="en-US" altLang="zh-CN" sz="2000" b="1" dirty="0">
                  <a:latin typeface="宋体" pitchFamily="2" charset="-122"/>
                </a:rPr>
                <a:t> </a:t>
              </a:r>
              <a:r>
                <a:rPr lang="en-US" altLang="zh-CN" sz="2000" b="1" dirty="0" smtClean="0">
                  <a:solidFill>
                    <a:srgbClr val="FF3399"/>
                  </a:solidFill>
                  <a:latin typeface="宋体" pitchFamily="2" charset="-122"/>
                </a:rPr>
                <a:t>R3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(R1)+(R2)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  </a:t>
              </a:r>
              <a:r>
                <a:rPr lang="en-US" altLang="zh-CN" sz="2000" b="1" dirty="0">
                  <a:solidFill>
                    <a:srgbClr val="CC3300"/>
                  </a:solidFill>
                  <a:latin typeface="宋体" pitchFamily="2" charset="-122"/>
                </a:rPr>
                <a:t>I2:</a:t>
              </a:r>
              <a:r>
                <a:rPr lang="en-US" altLang="zh-CN" sz="2000" b="1" dirty="0">
                  <a:latin typeface="宋体" pitchFamily="2" charset="-122"/>
                </a:rPr>
                <a:t> </a:t>
              </a:r>
              <a:r>
                <a:rPr lang="en-US" altLang="zh-CN" sz="2000" b="1" dirty="0" smtClean="0">
                  <a:latin typeface="宋体" pitchFamily="2" charset="-122"/>
                </a:rPr>
                <a:t>R4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solidFill>
                    <a:srgbClr val="FF3399"/>
                  </a:solidFill>
                  <a:latin typeface="宋体" pitchFamily="2" charset="-122"/>
                </a:rPr>
                <a:t>(R3)</a:t>
              </a:r>
              <a:r>
                <a:rPr lang="en-US" altLang="zh-CN" sz="2000" b="1" dirty="0" smtClean="0">
                  <a:latin typeface="宋体" pitchFamily="2" charset="-122"/>
                </a:rPr>
                <a:t>+(R1)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I3: </a:t>
              </a:r>
              <a:r>
                <a:rPr lang="en-US" altLang="zh-CN" sz="2000" b="1" dirty="0" smtClean="0">
                  <a:latin typeface="宋体" pitchFamily="2" charset="-122"/>
                </a:rPr>
                <a:t>R5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(R1)*(R2)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I4: </a:t>
              </a:r>
              <a:r>
                <a:rPr lang="en-US" altLang="zh-CN" sz="2000" b="1" dirty="0" smtClean="0">
                  <a:latin typeface="宋体" pitchFamily="2" charset="-122"/>
                </a:rPr>
                <a:t>R6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(R2)+(R7)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8" name="Text Box 90"/>
            <p:cNvSpPr txBox="1">
              <a:spLocks noChangeArrowheads="1"/>
            </p:cNvSpPr>
            <p:nvPr/>
          </p:nvSpPr>
          <p:spPr bwMode="auto">
            <a:xfrm>
              <a:off x="3698" y="1570"/>
              <a:ext cx="1677" cy="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2000" b="1" dirty="0">
                  <a:latin typeface="宋体" pitchFamily="2" charset="-122"/>
                </a:rPr>
                <a:t>流出顺序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(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乱序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</a:t>
              </a:r>
              <a:r>
                <a:rPr lang="en-US" altLang="zh-CN" sz="2000" b="1" dirty="0">
                  <a:solidFill>
                    <a:srgbClr val="CC3300"/>
                  </a:solidFill>
                  <a:latin typeface="宋体" pitchFamily="2" charset="-122"/>
                </a:rPr>
                <a:t>I1:</a:t>
              </a:r>
              <a:r>
                <a:rPr lang="en-US" altLang="zh-CN" sz="2000" b="1" dirty="0">
                  <a:latin typeface="宋体" pitchFamily="2" charset="-122"/>
                </a:rPr>
                <a:t> </a:t>
              </a:r>
              <a:r>
                <a:rPr lang="en-US" altLang="zh-CN" sz="2000" b="1" dirty="0" smtClean="0">
                  <a:solidFill>
                    <a:srgbClr val="FF3399"/>
                  </a:solidFill>
                  <a:latin typeface="宋体" pitchFamily="2" charset="-122"/>
                </a:rPr>
                <a:t>R3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(R1)+(R2)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I3: </a:t>
              </a:r>
              <a:r>
                <a:rPr lang="en-US" altLang="zh-CN" sz="2000" b="1" dirty="0" smtClean="0">
                  <a:latin typeface="宋体" pitchFamily="2" charset="-122"/>
                </a:rPr>
                <a:t>R5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(R1)*(R2)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I4: </a:t>
              </a:r>
              <a:r>
                <a:rPr lang="en-US" altLang="zh-CN" sz="2000" b="1" dirty="0" smtClean="0">
                  <a:latin typeface="宋体" pitchFamily="2" charset="-122"/>
                </a:rPr>
                <a:t>R6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(R2)+(R7)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 </a:t>
              </a:r>
              <a:r>
                <a:rPr lang="en-US" altLang="zh-CN" sz="2000" b="1" dirty="0">
                  <a:solidFill>
                    <a:srgbClr val="CC3300"/>
                  </a:solidFill>
                  <a:latin typeface="宋体" pitchFamily="2" charset="-122"/>
                </a:rPr>
                <a:t>I2:</a:t>
              </a:r>
              <a:r>
                <a:rPr lang="en-US" altLang="zh-CN" sz="2000" b="1" dirty="0">
                  <a:latin typeface="宋体" pitchFamily="2" charset="-122"/>
                </a:rPr>
                <a:t> </a:t>
              </a:r>
              <a:r>
                <a:rPr lang="en-US" altLang="zh-CN" sz="2000" b="1" dirty="0" smtClean="0">
                  <a:latin typeface="宋体" pitchFamily="2" charset="-122"/>
                </a:rPr>
                <a:t>R4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solidFill>
                    <a:srgbClr val="FF3399"/>
                  </a:solidFill>
                  <a:latin typeface="宋体" pitchFamily="2" charset="-122"/>
                </a:rPr>
                <a:t>(R3)</a:t>
              </a:r>
              <a:r>
                <a:rPr lang="en-US" altLang="zh-CN" sz="2000" b="1" dirty="0" smtClean="0">
                  <a:latin typeface="宋体" pitchFamily="2" charset="-122"/>
                </a:rPr>
                <a:t>+(R1)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9" name="Text Box 91"/>
            <p:cNvSpPr txBox="1">
              <a:spLocks noChangeArrowheads="1"/>
            </p:cNvSpPr>
            <p:nvPr/>
          </p:nvSpPr>
          <p:spPr bwMode="auto">
            <a:xfrm>
              <a:off x="2427" y="1797"/>
              <a:ext cx="1043" cy="59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25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支持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乱序流动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的流水线</a:t>
              </a:r>
            </a:p>
          </p:txBody>
        </p:sp>
        <p:sp>
          <p:nvSpPr>
            <p:cNvPr id="10" name="AutoShape 92"/>
            <p:cNvSpPr>
              <a:spLocks noChangeArrowheads="1"/>
            </p:cNvSpPr>
            <p:nvPr/>
          </p:nvSpPr>
          <p:spPr bwMode="auto">
            <a:xfrm>
              <a:off x="2200" y="1888"/>
              <a:ext cx="227" cy="363"/>
            </a:xfrm>
            <a:prstGeom prst="rightArrow">
              <a:avLst>
                <a:gd name="adj1" fmla="val 49861"/>
                <a:gd name="adj2" fmla="val 51542"/>
              </a:avLst>
            </a:prstGeom>
            <a:solidFill>
              <a:srgbClr val="FFCC99">
                <a:alpha val="39999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AutoShape 93"/>
            <p:cNvSpPr>
              <a:spLocks noChangeArrowheads="1"/>
            </p:cNvSpPr>
            <p:nvPr/>
          </p:nvSpPr>
          <p:spPr bwMode="auto">
            <a:xfrm>
              <a:off x="3471" y="1888"/>
              <a:ext cx="227" cy="363"/>
            </a:xfrm>
            <a:prstGeom prst="rightArrow">
              <a:avLst>
                <a:gd name="adj1" fmla="val 49861"/>
                <a:gd name="adj2" fmla="val 51542"/>
              </a:avLst>
            </a:prstGeom>
            <a:solidFill>
              <a:srgbClr val="FFCC99">
                <a:alpha val="39999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" name="Text Box 88"/>
          <p:cNvSpPr txBox="1">
            <a:spLocks noChangeArrowheads="1"/>
          </p:cNvSpPr>
          <p:nvPr/>
        </p:nvSpPr>
        <p:spPr bwMode="auto">
          <a:xfrm>
            <a:off x="2555776" y="2348880"/>
            <a:ext cx="6120680" cy="91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35000"/>
              </a:lnSpc>
            </a:pP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增设</a:t>
            </a:r>
            <a:r>
              <a:rPr kumimoji="0" lang="zh-CN" altLang="en-US" b="1" dirty="0" smtClean="0">
                <a:latin typeface="宋体" pitchFamily="2" charset="-122"/>
              </a:rPr>
              <a:t>指令窗口、</a:t>
            </a: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采用</a:t>
            </a:r>
            <a:r>
              <a:rPr kumimoji="0" lang="zh-CN" altLang="en-US" b="1" dirty="0" smtClean="0">
                <a:latin typeface="宋体" pitchFamily="2" charset="-122"/>
              </a:rPr>
              <a:t>动态调度方法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05000"/>
              </a:lnSpc>
            </a:pPr>
            <a:r>
              <a:rPr kumimoji="0" lang="en-US" altLang="zh-CN" sz="2000" b="1" dirty="0" smtClean="0">
                <a:latin typeface="宋体" pitchFamily="2" charset="-122"/>
              </a:rPr>
              <a:t> (</a:t>
            </a:r>
            <a:r>
              <a:rPr kumimoji="0" lang="zh-CN" altLang="en-US" sz="2000" b="1" dirty="0" smtClean="0">
                <a:latin typeface="宋体" pitchFamily="2" charset="-122"/>
              </a:rPr>
              <a:t>提供选择平台</a:t>
            </a:r>
            <a:r>
              <a:rPr kumimoji="0" lang="en-US" altLang="zh-CN" sz="2000" b="1" dirty="0" smtClean="0">
                <a:latin typeface="宋体" pitchFamily="2" charset="-122"/>
              </a:rPr>
              <a:t>)   (OPD</a:t>
            </a:r>
            <a:r>
              <a:rPr kumimoji="0" lang="zh-CN" altLang="en-US" sz="2000" b="1" dirty="0" smtClean="0">
                <a:latin typeface="宋体" pitchFamily="2" charset="-122"/>
              </a:rPr>
              <a:t>就绪时才能正常流动</a:t>
            </a:r>
            <a:r>
              <a:rPr kumimoji="0"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/>
          </a:p>
        </p:txBody>
      </p:sp>
      <p:sp>
        <p:nvSpPr>
          <p:cNvPr id="16" name="Text Box 88"/>
          <p:cNvSpPr txBox="1">
            <a:spLocks noChangeArrowheads="1"/>
          </p:cNvSpPr>
          <p:nvPr/>
        </p:nvSpPr>
        <p:spPr bwMode="auto">
          <a:xfrm>
            <a:off x="179512" y="3140968"/>
            <a:ext cx="36368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latin typeface="宋体" pitchFamily="2" charset="-122"/>
              </a:rPr>
              <a:t>                0</a:t>
            </a:r>
            <a:r>
              <a:rPr kumimoji="0" lang="zh-CN" altLang="en-US" b="1" dirty="0" smtClean="0">
                <a:latin typeface="宋体" pitchFamily="2" charset="-122"/>
              </a:rPr>
              <a:t>拍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+mn-ea"/>
              </a:rPr>
              <a:t>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+mn-ea"/>
              </a:rPr>
              <a:t>新增</a:t>
            </a:r>
            <a:r>
              <a:rPr kumimoji="0" lang="zh-CN" altLang="en-US" b="1" dirty="0">
                <a:solidFill>
                  <a:schemeClr val="accent2"/>
                </a:solidFill>
                <a:latin typeface="+mn-ea"/>
              </a:rPr>
              <a:t>冒险类型</a:t>
            </a:r>
            <a:r>
              <a:rPr kumimoji="0" lang="en-US" altLang="zh-CN" b="1" dirty="0">
                <a:solidFill>
                  <a:schemeClr val="accent2"/>
                </a:solidFill>
                <a:latin typeface="+mn-ea"/>
              </a:rPr>
              <a:t>—</a:t>
            </a:r>
            <a:endParaRPr lang="en-US" altLang="zh-CN" b="1" dirty="0"/>
          </a:p>
        </p:txBody>
      </p:sp>
      <p:sp>
        <p:nvSpPr>
          <p:cNvPr id="2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95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835696" y="4581127"/>
            <a:ext cx="5904656" cy="1152129"/>
            <a:chOff x="1835696" y="5013176"/>
            <a:chExt cx="5904656" cy="1152129"/>
          </a:xfrm>
        </p:grpSpPr>
        <p:sp>
          <p:nvSpPr>
            <p:cNvPr id="12" name="Text Box 94"/>
            <p:cNvSpPr txBox="1">
              <a:spLocks noChangeArrowheads="1"/>
            </p:cNvSpPr>
            <p:nvPr/>
          </p:nvSpPr>
          <p:spPr bwMode="auto">
            <a:xfrm>
              <a:off x="1835696" y="5013339"/>
              <a:ext cx="2520280" cy="11519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2000" b="1" dirty="0" smtClean="0">
                  <a:solidFill>
                    <a:srgbClr val="C00000"/>
                  </a:solidFill>
                  <a:latin typeface="宋体" pitchFamily="2" charset="-122"/>
                </a:rPr>
                <a:t> I1</a:t>
              </a:r>
              <a:r>
                <a:rPr lang="en-US" altLang="zh-CN" sz="2000" b="1" dirty="0">
                  <a:solidFill>
                    <a:srgbClr val="C00000"/>
                  </a:solidFill>
                  <a:latin typeface="宋体" pitchFamily="2" charset="-122"/>
                </a:rPr>
                <a:t>: </a:t>
              </a:r>
              <a:r>
                <a:rPr lang="en-US" altLang="zh-CN" sz="2000" b="1" dirty="0" smtClean="0">
                  <a:solidFill>
                    <a:srgbClr val="FF3399"/>
                  </a:solidFill>
                  <a:latin typeface="宋体" pitchFamily="2" charset="-122"/>
                </a:rPr>
                <a:t>R3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(R1)+(R2)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000" b="1" dirty="0">
                  <a:solidFill>
                    <a:srgbClr val="C00000"/>
                  </a:solidFill>
                  <a:latin typeface="宋体" pitchFamily="2" charset="-122"/>
                </a:rPr>
                <a:t>I2: </a:t>
              </a:r>
              <a:r>
                <a:rPr lang="en-US" altLang="zh-CN" sz="2000" b="1" dirty="0" smtClean="0">
                  <a:solidFill>
                    <a:srgbClr val="990099"/>
                  </a:solidFill>
                  <a:latin typeface="宋体" pitchFamily="2" charset="-122"/>
                </a:rPr>
                <a:t>R4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solidFill>
                    <a:srgbClr val="FF3399"/>
                  </a:solidFill>
                  <a:latin typeface="宋体" pitchFamily="2" charset="-122"/>
                </a:rPr>
                <a:t>(R3)</a:t>
              </a:r>
              <a:r>
                <a:rPr lang="en-US" altLang="zh-CN" sz="2000" b="1" dirty="0" smtClean="0">
                  <a:latin typeface="宋体" pitchFamily="2" charset="-122"/>
                </a:rPr>
                <a:t>+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(R5)</a:t>
              </a:r>
              <a:endParaRPr lang="en-US" altLang="zh-CN" sz="2000" b="1" dirty="0">
                <a:solidFill>
                  <a:schemeClr val="accent2"/>
                </a:solidFill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I3: 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R5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(R1)*(R2)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I4: </a:t>
              </a:r>
              <a:r>
                <a:rPr lang="en-US" altLang="zh-CN" sz="2000" b="1" dirty="0" smtClean="0">
                  <a:solidFill>
                    <a:srgbClr val="990099"/>
                  </a:solidFill>
                  <a:latin typeface="宋体" pitchFamily="2" charset="-122"/>
                </a:rPr>
                <a:t>R4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(R2)+(R6)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8" name="Text Box 94"/>
            <p:cNvSpPr txBox="1">
              <a:spLocks noChangeArrowheads="1"/>
            </p:cNvSpPr>
            <p:nvPr/>
          </p:nvSpPr>
          <p:spPr bwMode="auto">
            <a:xfrm>
              <a:off x="5220072" y="5013176"/>
              <a:ext cx="2520280" cy="115212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2000" b="1" dirty="0" smtClean="0">
                  <a:solidFill>
                    <a:srgbClr val="C00000"/>
                  </a:solidFill>
                  <a:latin typeface="宋体" pitchFamily="2" charset="-122"/>
                </a:rPr>
                <a:t> I1</a:t>
              </a:r>
              <a:r>
                <a:rPr lang="en-US" altLang="zh-CN" sz="2000" b="1" dirty="0">
                  <a:solidFill>
                    <a:srgbClr val="C00000"/>
                  </a:solidFill>
                  <a:latin typeface="宋体" pitchFamily="2" charset="-122"/>
                </a:rPr>
                <a:t>: </a:t>
              </a:r>
              <a:r>
                <a:rPr lang="en-US" altLang="zh-CN" sz="2000" b="1" dirty="0" smtClean="0">
                  <a:solidFill>
                    <a:srgbClr val="FF3399"/>
                  </a:solidFill>
                  <a:latin typeface="宋体" pitchFamily="2" charset="-122"/>
                </a:rPr>
                <a:t>R3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(R1)+(R2)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 I3</a:t>
              </a:r>
              <a:r>
                <a:rPr lang="en-US" altLang="zh-CN" sz="2000" b="1" dirty="0">
                  <a:latin typeface="宋体" pitchFamily="2" charset="-122"/>
                </a:rPr>
                <a:t>: </a:t>
              </a:r>
              <a:r>
                <a:rPr lang="en-US" altLang="zh-CN" sz="2000" b="1" dirty="0" smtClean="0">
                  <a:solidFill>
                    <a:schemeClr val="accent2"/>
                  </a:solidFill>
                  <a:latin typeface="宋体" pitchFamily="2" charset="-122"/>
                </a:rPr>
                <a:t>R5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(R1)*(R2)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 I4: </a:t>
              </a:r>
              <a:r>
                <a:rPr lang="en-US" altLang="zh-CN" sz="2000" b="1" dirty="0" smtClean="0">
                  <a:solidFill>
                    <a:srgbClr val="990099"/>
                  </a:solidFill>
                  <a:latin typeface="宋体" pitchFamily="2" charset="-122"/>
                </a:rPr>
                <a:t>R4</a:t>
              </a:r>
              <a:r>
                <a:rPr lang="zh-CN" altLang="en-US" sz="2000" b="1" dirty="0" smtClean="0">
                  <a:latin typeface="宋体" pitchFamily="2" charset="-122"/>
                </a:rPr>
                <a:t>←</a:t>
              </a:r>
              <a:r>
                <a:rPr lang="en-US" altLang="zh-CN" sz="2000" b="1" dirty="0" smtClean="0">
                  <a:latin typeface="宋体" pitchFamily="2" charset="-122"/>
                </a:rPr>
                <a:t>(R2)+(R6)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 </a:t>
              </a:r>
              <a:r>
                <a:rPr lang="en-US" altLang="zh-CN" sz="2000" b="1" dirty="0">
                  <a:solidFill>
                    <a:srgbClr val="C00000"/>
                  </a:solidFill>
                  <a:latin typeface="宋体" pitchFamily="2" charset="-122"/>
                </a:rPr>
                <a:t>I2: </a:t>
              </a:r>
              <a:r>
                <a:rPr lang="en-US" altLang="zh-CN" sz="2000" b="1" dirty="0">
                  <a:solidFill>
                    <a:srgbClr val="990099"/>
                  </a:solidFill>
                  <a:latin typeface="宋体" pitchFamily="2" charset="-122"/>
                </a:rPr>
                <a:t>R4</a:t>
              </a:r>
              <a:r>
                <a:rPr lang="zh-CN" altLang="en-US" sz="2000" b="1" dirty="0">
                  <a:latin typeface="宋体" pitchFamily="2" charset="-122"/>
                </a:rPr>
                <a:t>←</a:t>
              </a:r>
              <a:r>
                <a:rPr lang="en-US" altLang="zh-CN" sz="2000" b="1" dirty="0">
                  <a:solidFill>
                    <a:srgbClr val="FF3399"/>
                  </a:solidFill>
                  <a:latin typeface="宋体" pitchFamily="2" charset="-122"/>
                </a:rPr>
                <a:t>(R3)</a:t>
              </a:r>
              <a:r>
                <a:rPr lang="en-US" altLang="zh-CN" sz="2000" b="1" dirty="0">
                  <a:latin typeface="宋体" pitchFamily="2" charset="-122"/>
                </a:rPr>
                <a:t>+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(R5)</a:t>
              </a:r>
            </a:p>
            <a:p>
              <a:pPr algn="l">
                <a:lnSpc>
                  <a:spcPct val="90000"/>
                </a:lnSpc>
              </a:pP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9" name="AutoShape 92"/>
            <p:cNvSpPr>
              <a:spLocks noChangeArrowheads="1"/>
            </p:cNvSpPr>
            <p:nvPr/>
          </p:nvSpPr>
          <p:spPr bwMode="auto">
            <a:xfrm>
              <a:off x="4427984" y="5292552"/>
              <a:ext cx="720080" cy="593574"/>
            </a:xfrm>
            <a:prstGeom prst="rightArrow">
              <a:avLst>
                <a:gd name="adj1" fmla="val 49861"/>
                <a:gd name="adj2" fmla="val 36871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>
              <a:noAutofit/>
            </a:bodyPr>
            <a:lstStyle/>
            <a:p>
              <a:r>
                <a:rPr lang="zh-CN" altLang="en-US" sz="1800" b="1" dirty="0" smtClean="0"/>
                <a:t>乱序</a:t>
              </a:r>
              <a:endParaRPr lang="zh-CN" altLang="en-US" sz="1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0859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102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325105"/>
            <a:ext cx="87852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、控制冒险           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b="1" dirty="0" smtClean="0">
                <a:latin typeface="宋体" pitchFamily="2" charset="-122"/>
              </a:rPr>
              <a:t>分支冒险</a:t>
            </a:r>
            <a:endParaRPr lang="zh-CN" altLang="en-US" b="1" dirty="0">
              <a:latin typeface="宋体" pitchFamily="2" charset="-122"/>
            </a:endParaRPr>
          </a:p>
          <a:p>
            <a:pPr marL="2155825" indent="-2155825" algn="l" eaLnBrk="0" hangingPunct="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由于</a:t>
            </a:r>
            <a:r>
              <a:rPr lang="zh-CN" altLang="en-US" b="1" dirty="0" smtClean="0">
                <a:latin typeface="宋体" pitchFamily="2" charset="-122"/>
              </a:rPr>
              <a:t>指令</a:t>
            </a:r>
            <a:r>
              <a:rPr lang="zh-CN" altLang="en-US" b="1" u="sng" dirty="0" smtClean="0">
                <a:latin typeface="宋体" pitchFamily="2" charset="-122"/>
              </a:rPr>
              <a:t>执行顺序改变</a:t>
            </a:r>
            <a:r>
              <a:rPr lang="zh-CN" altLang="en-US" b="1" dirty="0" smtClean="0">
                <a:latin typeface="宋体" pitchFamily="2" charset="-122"/>
              </a:rPr>
              <a:t>，引起流水线停顿的现象</a:t>
            </a:r>
            <a:endParaRPr lang="en-US" altLang="zh-CN" b="1" dirty="0" smtClean="0">
              <a:latin typeface="宋体" pitchFamily="2" charset="-122"/>
            </a:endParaRPr>
          </a:p>
          <a:p>
            <a:pPr marL="2155825" indent="-2155825" algn="l" eaLnBrk="0" hangingPunct="0"/>
            <a:r>
              <a:rPr lang="en-US" altLang="zh-CN" sz="2000" b="1" dirty="0" smtClean="0">
                <a:latin typeface="宋体" pitchFamily="2" charset="-122"/>
              </a:rPr>
              <a:t>                  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 smtClean="0">
                <a:latin typeface="宋体" pitchFamily="2" charset="-122"/>
              </a:rPr>
              <a:t>←下条指令地址≠</a:t>
            </a:r>
            <a:r>
              <a:rPr lang="en-US" altLang="zh-CN" sz="2000" b="1" dirty="0" smtClean="0">
                <a:latin typeface="宋体" pitchFamily="2" charset="-122"/>
              </a:rPr>
              <a:t>(PC)</a:t>
            </a:r>
            <a:r>
              <a:rPr lang="zh-CN" altLang="en-US" sz="2000" b="1" dirty="0" smtClean="0">
                <a:latin typeface="宋体" pitchFamily="2" charset="-122"/>
              </a:rPr>
              <a:t>＋</a:t>
            </a:r>
            <a:r>
              <a:rPr lang="en-US" altLang="zh-CN" sz="2000" b="1" dirty="0" smtClean="0">
                <a:latin typeface="宋体" pitchFamily="2" charset="-122"/>
              </a:rPr>
              <a:t>1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1586682" y="1700808"/>
            <a:ext cx="7233790" cy="1224136"/>
            <a:chOff x="1405745" y="1700808"/>
            <a:chExt cx="7233790" cy="1224136"/>
          </a:xfrm>
        </p:grpSpPr>
        <p:cxnSp>
          <p:nvCxnSpPr>
            <p:cNvPr id="10" name="直接箭头连接符 9"/>
            <p:cNvCxnSpPr/>
            <p:nvPr/>
          </p:nvCxnSpPr>
          <p:spPr bwMode="auto">
            <a:xfrm>
              <a:off x="3281623" y="1916832"/>
              <a:ext cx="359463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Text Box 61"/>
            <p:cNvSpPr txBox="1">
              <a:spLocks noChangeArrowheads="1"/>
            </p:cNvSpPr>
            <p:nvPr/>
          </p:nvSpPr>
          <p:spPr bwMode="auto">
            <a:xfrm>
              <a:off x="3277953" y="1991990"/>
              <a:ext cx="504056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" name="Text Box 61"/>
            <p:cNvSpPr txBox="1">
              <a:spLocks noChangeArrowheads="1"/>
            </p:cNvSpPr>
            <p:nvPr/>
          </p:nvSpPr>
          <p:spPr bwMode="auto">
            <a:xfrm>
              <a:off x="3782009" y="1991989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" name="Text Box 61"/>
            <p:cNvSpPr txBox="1">
              <a:spLocks noChangeArrowheads="1"/>
            </p:cNvSpPr>
            <p:nvPr/>
          </p:nvSpPr>
          <p:spPr bwMode="auto">
            <a:xfrm>
              <a:off x="4286065" y="1991990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" name="Text Box 61"/>
            <p:cNvSpPr txBox="1">
              <a:spLocks noChangeArrowheads="1"/>
            </p:cNvSpPr>
            <p:nvPr/>
          </p:nvSpPr>
          <p:spPr bwMode="auto">
            <a:xfrm>
              <a:off x="4790121" y="198884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" name="Text Box 61"/>
            <p:cNvSpPr txBox="1">
              <a:spLocks noChangeArrowheads="1"/>
            </p:cNvSpPr>
            <p:nvPr/>
          </p:nvSpPr>
          <p:spPr bwMode="auto">
            <a:xfrm>
              <a:off x="5294177" y="1988840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" name="Text Box 57"/>
            <p:cNvSpPr txBox="1">
              <a:spLocks noChangeArrowheads="1"/>
            </p:cNvSpPr>
            <p:nvPr/>
          </p:nvSpPr>
          <p:spPr bwMode="auto">
            <a:xfrm>
              <a:off x="3493977" y="1700808"/>
              <a:ext cx="3238263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1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2</a:t>
              </a:r>
              <a:r>
                <a:rPr lang="en-US" altLang="zh-CN" sz="1600" b="1" dirty="0" smtClean="0">
                  <a:latin typeface="+mn-ea"/>
                </a:rPr>
                <a:t>   </a:t>
              </a:r>
              <a:r>
                <a:rPr lang="en-US" altLang="zh-CN" sz="1400" b="1" dirty="0" smtClean="0">
                  <a:latin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3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4    5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6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7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8" name="Text Box 63"/>
            <p:cNvSpPr txBox="1">
              <a:spLocks noChangeArrowheads="1"/>
            </p:cNvSpPr>
            <p:nvPr/>
          </p:nvSpPr>
          <p:spPr bwMode="auto">
            <a:xfrm>
              <a:off x="1405745" y="1916832"/>
              <a:ext cx="1872208" cy="1008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I1:add $4,$5,$6</a:t>
              </a:r>
              <a:endParaRPr lang="en-US" altLang="zh-CN" sz="1800" b="1" dirty="0" smtClean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I2:bne $5,$6,L1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I3:or  $8,$7,$6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9" name="直接连接符 18"/>
            <p:cNvCxnSpPr>
              <a:endCxn id="28" idx="1"/>
            </p:cNvCxnSpPr>
            <p:nvPr/>
          </p:nvCxnSpPr>
          <p:spPr bwMode="auto">
            <a:xfrm>
              <a:off x="5798233" y="1844824"/>
              <a:ext cx="0" cy="97210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 Box 61"/>
            <p:cNvSpPr txBox="1">
              <a:spLocks noChangeArrowheads="1"/>
            </p:cNvSpPr>
            <p:nvPr/>
          </p:nvSpPr>
          <p:spPr bwMode="auto">
            <a:xfrm>
              <a:off x="3786203" y="2352026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" name="Text Box 61"/>
            <p:cNvSpPr txBox="1">
              <a:spLocks noChangeArrowheads="1"/>
            </p:cNvSpPr>
            <p:nvPr/>
          </p:nvSpPr>
          <p:spPr bwMode="auto">
            <a:xfrm>
              <a:off x="4286065" y="2348877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2" name="Text Box 61"/>
            <p:cNvSpPr txBox="1">
              <a:spLocks noChangeArrowheads="1"/>
            </p:cNvSpPr>
            <p:nvPr/>
          </p:nvSpPr>
          <p:spPr bwMode="auto">
            <a:xfrm>
              <a:off x="4790121" y="2348876"/>
              <a:ext cx="499862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" name="Text Box 61"/>
            <p:cNvSpPr txBox="1">
              <a:spLocks noChangeArrowheads="1"/>
            </p:cNvSpPr>
            <p:nvPr/>
          </p:nvSpPr>
          <p:spPr bwMode="auto">
            <a:xfrm>
              <a:off x="5294177" y="2348876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4" name="Text Box 61"/>
            <p:cNvSpPr txBox="1">
              <a:spLocks noChangeArrowheads="1"/>
            </p:cNvSpPr>
            <p:nvPr/>
          </p:nvSpPr>
          <p:spPr bwMode="auto">
            <a:xfrm>
              <a:off x="5798233" y="2348876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5" name="Text Box 61"/>
            <p:cNvSpPr txBox="1">
              <a:spLocks noChangeArrowheads="1"/>
            </p:cNvSpPr>
            <p:nvPr/>
          </p:nvSpPr>
          <p:spPr bwMode="auto">
            <a:xfrm>
              <a:off x="4290259" y="2708918"/>
              <a:ext cx="499862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6" name="Text Box 61"/>
            <p:cNvSpPr txBox="1">
              <a:spLocks noChangeArrowheads="1"/>
            </p:cNvSpPr>
            <p:nvPr/>
          </p:nvSpPr>
          <p:spPr bwMode="auto">
            <a:xfrm>
              <a:off x="4790121" y="2708919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5294177" y="2708918"/>
              <a:ext cx="499862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5798233" y="2708918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9" name="Text Box 61"/>
            <p:cNvSpPr txBox="1">
              <a:spLocks noChangeArrowheads="1"/>
            </p:cNvSpPr>
            <p:nvPr/>
          </p:nvSpPr>
          <p:spPr bwMode="auto">
            <a:xfrm>
              <a:off x="6302289" y="2708918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0" name="椭圆 39"/>
            <p:cNvSpPr/>
            <p:nvPr/>
          </p:nvSpPr>
          <p:spPr bwMode="auto">
            <a:xfrm>
              <a:off x="5806623" y="2492898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2" name="直接连接符 41"/>
            <p:cNvCxnSpPr>
              <a:stCxn id="40" idx="3"/>
              <a:endCxn id="25" idx="0"/>
            </p:cNvCxnSpPr>
            <p:nvPr/>
          </p:nvCxnSpPr>
          <p:spPr bwMode="auto">
            <a:xfrm flipH="1">
              <a:off x="4540190" y="2554361"/>
              <a:ext cx="1276977" cy="15455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51" name="Text Box 63"/>
            <p:cNvSpPr txBox="1">
              <a:spLocks noChangeArrowheads="1"/>
            </p:cNvSpPr>
            <p:nvPr/>
          </p:nvSpPr>
          <p:spPr bwMode="auto">
            <a:xfrm>
              <a:off x="7020272" y="1988840"/>
              <a:ext cx="1619263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假设：</a:t>
              </a:r>
              <a:r>
                <a:rPr lang="en-US" altLang="zh-CN" sz="1800" b="1" dirty="0" err="1" smtClean="0">
                  <a:latin typeface="宋体" pitchFamily="2" charset="-122"/>
                </a:rPr>
                <a:t>bne</a:t>
              </a:r>
              <a:r>
                <a:rPr lang="zh-CN" altLang="en-US" sz="1800" b="1" dirty="0" smtClean="0">
                  <a:latin typeface="宋体" pitchFamily="2" charset="-122"/>
                </a:rPr>
                <a:t>指令在</a:t>
              </a: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r>
                <a:rPr lang="zh-CN" altLang="en-US" sz="1800" b="1" dirty="0" smtClean="0">
                  <a:latin typeface="宋体" pitchFamily="2" charset="-122"/>
                </a:rPr>
                <a:t>段写</a:t>
              </a: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53" name="Text Box 88"/>
          <p:cNvSpPr txBox="1">
            <a:spLocks noChangeArrowheads="1"/>
          </p:cNvSpPr>
          <p:nvPr/>
        </p:nvSpPr>
        <p:spPr bwMode="auto">
          <a:xfrm>
            <a:off x="179388" y="3082497"/>
            <a:ext cx="87741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14600" indent="-2514600"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处理方法：</a:t>
            </a:r>
            <a:r>
              <a:rPr kumimoji="0" lang="zh-CN" altLang="en-US" b="1" dirty="0" smtClean="0">
                <a:latin typeface="宋体" pitchFamily="2" charset="-122"/>
              </a:rPr>
              <a:t>阻塞法、分支预测法、延迟分支法</a:t>
            </a:r>
            <a:endParaRPr lang="en-US" altLang="zh-CN" b="1" spc="-200" dirty="0" smtClean="0">
              <a:latin typeface="+mn-ea"/>
              <a:ea typeface="+mn-ea"/>
            </a:endParaRPr>
          </a:p>
        </p:txBody>
      </p:sp>
      <p:sp>
        <p:nvSpPr>
          <p:cNvPr id="55" name="Text Box 60"/>
          <p:cNvSpPr txBox="1">
            <a:spLocks noChangeArrowheads="1"/>
          </p:cNvSpPr>
          <p:nvPr/>
        </p:nvSpPr>
        <p:spPr bwMode="auto">
          <a:xfrm>
            <a:off x="251520" y="2204864"/>
            <a:ext cx="1008112" cy="30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冲突指令</a:t>
            </a:r>
            <a:endParaRPr lang="en-US" altLang="zh-CN" sz="18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cxnSp>
        <p:nvCxnSpPr>
          <p:cNvPr id="57" name="直接箭头连接符 56"/>
          <p:cNvCxnSpPr>
            <a:stCxn id="55" idx="3"/>
          </p:cNvCxnSpPr>
          <p:nvPr/>
        </p:nvCxnSpPr>
        <p:spPr bwMode="auto">
          <a:xfrm>
            <a:off x="1259632" y="2358695"/>
            <a:ext cx="288032" cy="997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AutoShape 1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2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 Box 88"/>
          <p:cNvSpPr txBox="1">
            <a:spLocks noChangeArrowheads="1"/>
          </p:cNvSpPr>
          <p:nvPr/>
        </p:nvSpPr>
        <p:spPr bwMode="auto">
          <a:xfrm>
            <a:off x="190376" y="260648"/>
            <a:ext cx="8774112" cy="486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14600" indent="-2514600"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阻塞法：</a:t>
            </a:r>
            <a:r>
              <a:rPr kumimoji="0" lang="zh-CN" altLang="en-US" b="1" dirty="0" smtClean="0">
                <a:latin typeface="宋体" pitchFamily="2" charset="-122"/>
              </a:rPr>
              <a:t>使</a:t>
            </a:r>
            <a:r>
              <a:rPr lang="zh-CN" altLang="zh-CN" b="1" dirty="0" smtClean="0"/>
              <a:t>分支指令</a:t>
            </a:r>
            <a:r>
              <a:rPr lang="zh-CN" altLang="zh-CN" b="1" u="sng" dirty="0"/>
              <a:t>之后的</a:t>
            </a:r>
            <a:r>
              <a:rPr lang="zh-CN" altLang="zh-CN" b="1" u="sng" dirty="0" smtClean="0"/>
              <a:t>指令</a:t>
            </a:r>
            <a:r>
              <a:rPr lang="zh-CN" altLang="en-US" b="1" dirty="0" smtClean="0"/>
              <a:t>停顿</a:t>
            </a:r>
            <a:r>
              <a:rPr lang="zh-CN" altLang="zh-CN" b="1" dirty="0" smtClean="0"/>
              <a:t>，直到控制冒险</a:t>
            </a:r>
            <a:r>
              <a:rPr lang="zh-CN" altLang="zh-CN" b="1" u="sng" dirty="0" smtClean="0"/>
              <a:t>消除</a:t>
            </a:r>
            <a:endParaRPr lang="en-US" altLang="zh-CN" b="1" u="sng" dirty="0" smtClean="0"/>
          </a:p>
          <a:p>
            <a:pPr marL="2514600" indent="-2514600" algn="l" eaLnBrk="0" hangingPunct="0"/>
            <a:r>
              <a:rPr kumimoji="0" lang="en-US" altLang="zh-CN" sz="2000" b="1" dirty="0">
                <a:latin typeface="宋体" pitchFamily="2" charset="-122"/>
              </a:rPr>
              <a:t> </a:t>
            </a:r>
            <a:r>
              <a:rPr kumimoji="0" lang="en-US" altLang="zh-CN" sz="2000" b="1" dirty="0" smtClean="0">
                <a:latin typeface="宋体" pitchFamily="2" charset="-122"/>
              </a:rPr>
              <a:t>                (RAW</a:t>
            </a:r>
            <a:r>
              <a:rPr kumimoji="0" lang="zh-CN" altLang="en-US" sz="2000" b="1" dirty="0" smtClean="0">
                <a:latin typeface="宋体" pitchFamily="2" charset="-122"/>
              </a:rPr>
              <a:t>冒险中冲突指令本身也停顿</a:t>
            </a:r>
            <a:r>
              <a:rPr kumimoji="0" lang="en-US" altLang="zh-CN" sz="2000" b="1" dirty="0" smtClean="0">
                <a:latin typeface="宋体" pitchFamily="2" charset="-122"/>
              </a:rPr>
              <a:t>)       (</a:t>
            </a:r>
            <a:r>
              <a:rPr kumimoji="0" lang="zh-CN" altLang="en-US" sz="2000" b="1" dirty="0" smtClean="0">
                <a:latin typeface="宋体" pitchFamily="2" charset="-122"/>
              </a:rPr>
              <a:t>指令执行完</a:t>
            </a:r>
            <a:r>
              <a:rPr kumimoji="0" lang="en-US" altLang="zh-CN" sz="2000" b="1" dirty="0" smtClean="0">
                <a:latin typeface="宋体" pitchFamily="2" charset="-122"/>
              </a:rPr>
              <a:t>)</a:t>
            </a:r>
          </a:p>
          <a:p>
            <a:pPr marL="2514600" indent="-2514600"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停顿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方法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>
                <a:latin typeface="宋体" pitchFamily="2" charset="-122"/>
              </a:rPr>
              <a:t>插入</a:t>
            </a:r>
            <a:r>
              <a:rPr kumimoji="0" lang="zh-CN" altLang="en-US" b="1" dirty="0" smtClean="0">
                <a:latin typeface="宋体" pitchFamily="2" charset="-122"/>
              </a:rPr>
              <a:t>气泡</a:t>
            </a:r>
            <a:endParaRPr kumimoji="0" lang="en-US" altLang="zh-CN" b="1" dirty="0" smtClean="0">
              <a:latin typeface="宋体" pitchFamily="2" charset="-122"/>
            </a:endParaRPr>
          </a:p>
          <a:p>
            <a:pPr marL="2514600" indent="-2514600" algn="l" eaLnBrk="0" hangingPunct="0">
              <a:lnSpc>
                <a:spcPct val="125000"/>
              </a:lnSpc>
            </a:pPr>
            <a:endParaRPr kumimoji="0" lang="en-US" altLang="zh-CN" b="1" spc="-200" dirty="0">
              <a:latin typeface="宋体" pitchFamily="2" charset="-122"/>
              <a:ea typeface="+mn-ea"/>
            </a:endParaRPr>
          </a:p>
          <a:p>
            <a:pPr marL="2514600" indent="-2514600" algn="l" eaLnBrk="0" hangingPunct="0">
              <a:lnSpc>
                <a:spcPct val="105000"/>
              </a:lnSpc>
            </a:pPr>
            <a:endParaRPr kumimoji="0" lang="en-US" altLang="zh-CN" b="1" spc="-200" dirty="0" smtClean="0">
              <a:latin typeface="宋体" pitchFamily="2" charset="-122"/>
              <a:ea typeface="+mn-ea"/>
            </a:endParaRPr>
          </a:p>
          <a:p>
            <a:pPr marL="2514600" indent="-2514600" algn="l" eaLnBrk="0" hangingPunct="0">
              <a:lnSpc>
                <a:spcPct val="105000"/>
              </a:lnSpc>
            </a:pPr>
            <a:endParaRPr kumimoji="0" lang="en-US" altLang="zh-CN" b="1" spc="-200" dirty="0">
              <a:latin typeface="宋体" pitchFamily="2" charset="-122"/>
              <a:ea typeface="+mn-ea"/>
            </a:endParaRPr>
          </a:p>
          <a:p>
            <a:pPr marL="2514600" indent="-2514600" algn="l" eaLnBrk="0" hangingPunct="0">
              <a:lnSpc>
                <a:spcPct val="125000"/>
              </a:lnSpc>
            </a:pPr>
            <a:endParaRPr kumimoji="0" lang="en-US" altLang="zh-CN" b="1" spc="-200" dirty="0" smtClean="0">
              <a:latin typeface="宋体" pitchFamily="2" charset="-122"/>
              <a:ea typeface="+mn-ea"/>
            </a:endParaRPr>
          </a:p>
          <a:p>
            <a:pPr marL="2514600" indent="-2514600"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机制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marL="2514600" indent="-2514600" algn="l" eaLnBrk="0" hangingPunct="0">
              <a:lnSpc>
                <a:spcPct val="105000"/>
              </a:lnSpc>
            </a:pPr>
            <a:endParaRPr kumimoji="0" lang="en-US" altLang="zh-CN" b="1" spc="-200" dirty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marL="2514600" indent="-2514600" algn="l" eaLnBrk="0" hangingPunct="0">
              <a:lnSpc>
                <a:spcPct val="125000"/>
              </a:lnSpc>
            </a:pPr>
            <a:endParaRPr kumimoji="0" lang="en-US" altLang="zh-CN" b="1" spc="-200" dirty="0" smtClean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marL="2514600" indent="-2514600"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停顿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拍数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spc="-200" dirty="0" smtClean="0"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103</a:t>
            </a:fld>
            <a:endParaRPr lang="en-US" altLang="zh-CN"/>
          </a:p>
        </p:txBody>
      </p:sp>
      <p:grpSp>
        <p:nvGrpSpPr>
          <p:cNvPr id="127" name="组合 126"/>
          <p:cNvGrpSpPr/>
          <p:nvPr/>
        </p:nvGrpSpPr>
        <p:grpSpPr>
          <a:xfrm>
            <a:off x="1763688" y="1556792"/>
            <a:ext cx="4392488" cy="1518096"/>
            <a:chOff x="2555776" y="3789040"/>
            <a:chExt cx="4392488" cy="1518096"/>
          </a:xfrm>
        </p:grpSpPr>
        <p:cxnSp>
          <p:nvCxnSpPr>
            <p:cNvPr id="66" name="直接箭头连接符 65"/>
            <p:cNvCxnSpPr/>
            <p:nvPr/>
          </p:nvCxnSpPr>
          <p:spPr bwMode="auto">
            <a:xfrm>
              <a:off x="2987824" y="5301208"/>
              <a:ext cx="3960440" cy="59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7" name="直接箭头连接符 66"/>
            <p:cNvCxnSpPr/>
            <p:nvPr/>
          </p:nvCxnSpPr>
          <p:spPr bwMode="auto">
            <a:xfrm flipH="1" flipV="1">
              <a:off x="2983630" y="3789040"/>
              <a:ext cx="4194" cy="150901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Text Box 61"/>
            <p:cNvSpPr txBox="1">
              <a:spLocks noChangeArrowheads="1"/>
            </p:cNvSpPr>
            <p:nvPr/>
          </p:nvSpPr>
          <p:spPr bwMode="auto">
            <a:xfrm>
              <a:off x="2983630" y="5015954"/>
              <a:ext cx="432048" cy="28210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add</a:t>
              </a:r>
            </a:p>
          </p:txBody>
        </p:sp>
        <p:sp>
          <p:nvSpPr>
            <p:cNvPr id="93" name="Text Box 63"/>
            <p:cNvSpPr txBox="1">
              <a:spLocks noChangeArrowheads="1"/>
            </p:cNvSpPr>
            <p:nvPr/>
          </p:nvSpPr>
          <p:spPr bwMode="auto">
            <a:xfrm>
              <a:off x="2555776" y="3857898"/>
              <a:ext cx="432048" cy="1443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 smtClean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7" name="Text Box 61"/>
            <p:cNvSpPr txBox="1">
              <a:spLocks noChangeArrowheads="1"/>
            </p:cNvSpPr>
            <p:nvPr/>
          </p:nvSpPr>
          <p:spPr bwMode="auto">
            <a:xfrm>
              <a:off x="3419872" y="5013176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bne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98" name="Text Box 61"/>
            <p:cNvSpPr txBox="1">
              <a:spLocks noChangeArrowheads="1"/>
            </p:cNvSpPr>
            <p:nvPr/>
          </p:nvSpPr>
          <p:spPr bwMode="auto">
            <a:xfrm>
              <a:off x="3851920" y="5013176"/>
              <a:ext cx="432048" cy="284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bne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99" name="Text Box 61"/>
            <p:cNvSpPr txBox="1">
              <a:spLocks noChangeArrowheads="1"/>
            </p:cNvSpPr>
            <p:nvPr/>
          </p:nvSpPr>
          <p:spPr bwMode="auto">
            <a:xfrm>
              <a:off x="3419872" y="4725142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add</a:t>
              </a:r>
            </a:p>
          </p:txBody>
        </p:sp>
        <p:sp>
          <p:nvSpPr>
            <p:cNvPr id="100" name="Text Box 61"/>
            <p:cNvSpPr txBox="1">
              <a:spLocks noChangeArrowheads="1"/>
            </p:cNvSpPr>
            <p:nvPr/>
          </p:nvSpPr>
          <p:spPr bwMode="auto">
            <a:xfrm>
              <a:off x="3851920" y="4725144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bne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101" name="Text Box 61"/>
            <p:cNvSpPr txBox="1">
              <a:spLocks noChangeArrowheads="1"/>
            </p:cNvSpPr>
            <p:nvPr/>
          </p:nvSpPr>
          <p:spPr bwMode="auto">
            <a:xfrm>
              <a:off x="4283968" y="4725144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 smtClean="0">
                  <a:latin typeface="+mn-lt"/>
                </a:rPr>
                <a:t>bne</a:t>
              </a:r>
              <a:endParaRPr lang="en-US" altLang="zh-CN" sz="1800" dirty="0" smtClean="0">
                <a:latin typeface="+mn-lt"/>
              </a:endParaRPr>
            </a:p>
          </p:txBody>
        </p:sp>
        <p:sp>
          <p:nvSpPr>
            <p:cNvPr id="102" name="Text Box 61"/>
            <p:cNvSpPr txBox="1">
              <a:spLocks noChangeArrowheads="1"/>
            </p:cNvSpPr>
            <p:nvPr/>
          </p:nvSpPr>
          <p:spPr bwMode="auto">
            <a:xfrm>
              <a:off x="3851920" y="4437112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add</a:t>
              </a:r>
            </a:p>
          </p:txBody>
        </p:sp>
        <p:sp>
          <p:nvSpPr>
            <p:cNvPr id="103" name="Text Box 61"/>
            <p:cNvSpPr txBox="1">
              <a:spLocks noChangeArrowheads="1"/>
            </p:cNvSpPr>
            <p:nvPr/>
          </p:nvSpPr>
          <p:spPr bwMode="auto">
            <a:xfrm>
              <a:off x="4283968" y="4437114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bne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104" name="Text Box 61"/>
            <p:cNvSpPr txBox="1">
              <a:spLocks noChangeArrowheads="1"/>
            </p:cNvSpPr>
            <p:nvPr/>
          </p:nvSpPr>
          <p:spPr bwMode="auto">
            <a:xfrm>
              <a:off x="5148064" y="5013176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or</a:t>
              </a:r>
            </a:p>
          </p:txBody>
        </p:sp>
        <p:sp>
          <p:nvSpPr>
            <p:cNvPr id="105" name="Text Box 61"/>
            <p:cNvSpPr txBox="1">
              <a:spLocks noChangeArrowheads="1"/>
            </p:cNvSpPr>
            <p:nvPr/>
          </p:nvSpPr>
          <p:spPr bwMode="auto">
            <a:xfrm>
              <a:off x="4283968" y="5013176"/>
              <a:ext cx="432048" cy="284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bne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106" name="Text Box 61"/>
            <p:cNvSpPr txBox="1">
              <a:spLocks noChangeArrowheads="1"/>
            </p:cNvSpPr>
            <p:nvPr/>
          </p:nvSpPr>
          <p:spPr bwMode="auto">
            <a:xfrm>
              <a:off x="4716016" y="4437112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bub</a:t>
              </a:r>
            </a:p>
          </p:txBody>
        </p:sp>
        <p:sp>
          <p:nvSpPr>
            <p:cNvPr id="107" name="Text Box 61"/>
            <p:cNvSpPr txBox="1">
              <a:spLocks noChangeArrowheads="1"/>
            </p:cNvSpPr>
            <p:nvPr/>
          </p:nvSpPr>
          <p:spPr bwMode="auto">
            <a:xfrm>
              <a:off x="4283968" y="4149078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add</a:t>
              </a:r>
            </a:p>
          </p:txBody>
        </p:sp>
        <p:sp>
          <p:nvSpPr>
            <p:cNvPr id="108" name="Text Box 61"/>
            <p:cNvSpPr txBox="1">
              <a:spLocks noChangeArrowheads="1"/>
            </p:cNvSpPr>
            <p:nvPr/>
          </p:nvSpPr>
          <p:spPr bwMode="auto">
            <a:xfrm>
              <a:off x="4716016" y="4149080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bne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109" name="Text Box 61"/>
            <p:cNvSpPr txBox="1">
              <a:spLocks noChangeArrowheads="1"/>
            </p:cNvSpPr>
            <p:nvPr/>
          </p:nvSpPr>
          <p:spPr bwMode="auto">
            <a:xfrm>
              <a:off x="5148064" y="4149078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bub</a:t>
              </a:r>
            </a:p>
          </p:txBody>
        </p:sp>
        <p:sp>
          <p:nvSpPr>
            <p:cNvPr id="110" name="Text Box 61"/>
            <p:cNvSpPr txBox="1">
              <a:spLocks noChangeArrowheads="1"/>
            </p:cNvSpPr>
            <p:nvPr/>
          </p:nvSpPr>
          <p:spPr bwMode="auto">
            <a:xfrm>
              <a:off x="4716016" y="3861048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add</a:t>
              </a:r>
            </a:p>
          </p:txBody>
        </p:sp>
        <p:sp>
          <p:nvSpPr>
            <p:cNvPr id="112" name="Text Box 61"/>
            <p:cNvSpPr txBox="1">
              <a:spLocks noChangeArrowheads="1"/>
            </p:cNvSpPr>
            <p:nvPr/>
          </p:nvSpPr>
          <p:spPr bwMode="auto">
            <a:xfrm>
              <a:off x="5580112" y="3861048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bub</a:t>
              </a:r>
            </a:p>
          </p:txBody>
        </p:sp>
        <p:sp>
          <p:nvSpPr>
            <p:cNvPr id="113" name="Text Box 61"/>
            <p:cNvSpPr txBox="1">
              <a:spLocks noChangeArrowheads="1"/>
            </p:cNvSpPr>
            <p:nvPr/>
          </p:nvSpPr>
          <p:spPr bwMode="auto">
            <a:xfrm>
              <a:off x="5148064" y="4437112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bub</a:t>
              </a:r>
            </a:p>
          </p:txBody>
        </p:sp>
        <p:sp>
          <p:nvSpPr>
            <p:cNvPr id="114" name="Text Box 61"/>
            <p:cNvSpPr txBox="1">
              <a:spLocks noChangeArrowheads="1"/>
            </p:cNvSpPr>
            <p:nvPr/>
          </p:nvSpPr>
          <p:spPr bwMode="auto">
            <a:xfrm>
              <a:off x="5580112" y="4149078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bub</a:t>
              </a:r>
            </a:p>
          </p:txBody>
        </p:sp>
        <p:sp>
          <p:nvSpPr>
            <p:cNvPr id="115" name="Text Box 61"/>
            <p:cNvSpPr txBox="1">
              <a:spLocks noChangeArrowheads="1"/>
            </p:cNvSpPr>
            <p:nvPr/>
          </p:nvSpPr>
          <p:spPr bwMode="auto">
            <a:xfrm>
              <a:off x="6012160" y="3861048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bub</a:t>
              </a:r>
            </a:p>
          </p:txBody>
        </p:sp>
        <p:sp>
          <p:nvSpPr>
            <p:cNvPr id="116" name="Text Box 61"/>
            <p:cNvSpPr txBox="1">
              <a:spLocks noChangeArrowheads="1"/>
            </p:cNvSpPr>
            <p:nvPr/>
          </p:nvSpPr>
          <p:spPr bwMode="auto">
            <a:xfrm>
              <a:off x="4716016" y="4725144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 smtClean="0"/>
                <a:t>bne</a:t>
              </a:r>
              <a:endParaRPr lang="en-US" altLang="zh-CN" sz="1800" dirty="0"/>
            </a:p>
          </p:txBody>
        </p:sp>
        <p:sp>
          <p:nvSpPr>
            <p:cNvPr id="117" name="Text Box 61"/>
            <p:cNvSpPr txBox="1">
              <a:spLocks noChangeArrowheads="1"/>
            </p:cNvSpPr>
            <p:nvPr/>
          </p:nvSpPr>
          <p:spPr bwMode="auto">
            <a:xfrm>
              <a:off x="4716016" y="5013176"/>
              <a:ext cx="432048" cy="284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bne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118" name="Text Box 61"/>
            <p:cNvSpPr txBox="1">
              <a:spLocks noChangeArrowheads="1"/>
            </p:cNvSpPr>
            <p:nvPr/>
          </p:nvSpPr>
          <p:spPr bwMode="auto">
            <a:xfrm>
              <a:off x="5148064" y="4725144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/>
                <a:t>b</a:t>
              </a:r>
              <a:r>
                <a:rPr lang="en-US" altLang="zh-CN" sz="1800" dirty="0" err="1" smtClean="0"/>
                <a:t>ne</a:t>
              </a:r>
              <a:endParaRPr lang="en-US" altLang="zh-CN" sz="1800" dirty="0"/>
            </a:p>
          </p:txBody>
        </p:sp>
        <p:sp>
          <p:nvSpPr>
            <p:cNvPr id="119" name="Text Box 61"/>
            <p:cNvSpPr txBox="1">
              <a:spLocks noChangeArrowheads="1"/>
            </p:cNvSpPr>
            <p:nvPr/>
          </p:nvSpPr>
          <p:spPr bwMode="auto">
            <a:xfrm>
              <a:off x="5580112" y="4437112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bub</a:t>
              </a:r>
            </a:p>
          </p:txBody>
        </p:sp>
        <p:sp>
          <p:nvSpPr>
            <p:cNvPr id="120" name="Text Box 61"/>
            <p:cNvSpPr txBox="1">
              <a:spLocks noChangeArrowheads="1"/>
            </p:cNvSpPr>
            <p:nvPr/>
          </p:nvSpPr>
          <p:spPr bwMode="auto">
            <a:xfrm>
              <a:off x="6012160" y="4149078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bub</a:t>
              </a:r>
            </a:p>
          </p:txBody>
        </p:sp>
        <p:sp>
          <p:nvSpPr>
            <p:cNvPr id="121" name="Text Box 61"/>
            <p:cNvSpPr txBox="1">
              <a:spLocks noChangeArrowheads="1"/>
            </p:cNvSpPr>
            <p:nvPr/>
          </p:nvSpPr>
          <p:spPr bwMode="auto">
            <a:xfrm>
              <a:off x="6444208" y="3861048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smtClean="0">
                  <a:latin typeface="+mn-lt"/>
                </a:rPr>
                <a:t>bub</a:t>
              </a:r>
            </a:p>
          </p:txBody>
        </p:sp>
        <p:sp>
          <p:nvSpPr>
            <p:cNvPr id="122" name="Text Box 61"/>
            <p:cNvSpPr txBox="1">
              <a:spLocks noChangeArrowheads="1"/>
            </p:cNvSpPr>
            <p:nvPr/>
          </p:nvSpPr>
          <p:spPr bwMode="auto">
            <a:xfrm>
              <a:off x="5580112" y="4725144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or</a:t>
              </a:r>
            </a:p>
          </p:txBody>
        </p:sp>
        <p:sp>
          <p:nvSpPr>
            <p:cNvPr id="123" name="Text Box 61"/>
            <p:cNvSpPr txBox="1">
              <a:spLocks noChangeArrowheads="1"/>
            </p:cNvSpPr>
            <p:nvPr/>
          </p:nvSpPr>
          <p:spPr bwMode="auto">
            <a:xfrm>
              <a:off x="6012160" y="4437112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or</a:t>
              </a:r>
            </a:p>
          </p:txBody>
        </p:sp>
        <p:sp>
          <p:nvSpPr>
            <p:cNvPr id="124" name="Text Box 61"/>
            <p:cNvSpPr txBox="1">
              <a:spLocks noChangeArrowheads="1"/>
            </p:cNvSpPr>
            <p:nvPr/>
          </p:nvSpPr>
          <p:spPr bwMode="auto">
            <a:xfrm>
              <a:off x="6444208" y="4149080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or</a:t>
              </a:r>
            </a:p>
          </p:txBody>
        </p:sp>
      </p:grpSp>
      <p:sp>
        <p:nvSpPr>
          <p:cNvPr id="129" name="Text Box 88"/>
          <p:cNvSpPr txBox="1">
            <a:spLocks noChangeArrowheads="1"/>
          </p:cNvSpPr>
          <p:nvPr/>
        </p:nvSpPr>
        <p:spPr bwMode="auto">
          <a:xfrm>
            <a:off x="1403648" y="3140968"/>
            <a:ext cx="7117804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     一旦</a:t>
            </a:r>
            <a:r>
              <a:rPr kumimoji="0" lang="en-US" altLang="zh-CN" b="1" dirty="0" smtClean="0">
                <a:latin typeface="宋体" pitchFamily="2" charset="-122"/>
              </a:rPr>
              <a:t>(ID</a:t>
            </a:r>
            <a:r>
              <a:rPr kumimoji="0" lang="zh-CN" altLang="en-US" b="1" dirty="0" smtClean="0">
                <a:latin typeface="宋体" pitchFamily="2" charset="-122"/>
              </a:rPr>
              <a:t>段</a:t>
            </a:r>
            <a:r>
              <a:rPr kumimoji="0" lang="en-US" altLang="zh-CN" b="1" dirty="0" smtClean="0">
                <a:latin typeface="宋体" pitchFamily="2" charset="-122"/>
              </a:rPr>
              <a:t>)</a:t>
            </a:r>
            <a:r>
              <a:rPr kumimoji="0"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检测到</a:t>
            </a:r>
            <a:r>
              <a:rPr kumimoji="0" lang="zh-CN" altLang="en-US" b="1" dirty="0" smtClean="0">
                <a:latin typeface="宋体" pitchFamily="2" charset="-122"/>
              </a:rPr>
              <a:t>控制冒险，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   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就</a:t>
            </a:r>
            <a:r>
              <a:rPr kumimoji="0" lang="zh-CN" altLang="en-US" b="1" dirty="0" smtClean="0">
                <a:latin typeface="宋体" pitchFamily="2" charset="-122"/>
              </a:rPr>
              <a:t>立即</a:t>
            </a:r>
            <a:r>
              <a:rPr kumimoji="0"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暂停</a:t>
            </a:r>
            <a:r>
              <a:rPr kumimoji="0" lang="en-US" altLang="zh-CN" b="1" dirty="0" smtClean="0">
                <a:latin typeface="宋体" pitchFamily="2" charset="-122"/>
              </a:rPr>
              <a:t>IF</a:t>
            </a:r>
            <a:r>
              <a:rPr kumimoji="0" lang="zh-CN" altLang="en-US" b="1" dirty="0" smtClean="0">
                <a:latin typeface="宋体" pitchFamily="2" charset="-122"/>
              </a:rPr>
              <a:t>段、</a:t>
            </a:r>
            <a:r>
              <a:rPr kumimoji="0" lang="en-US" altLang="zh-CN" b="1" dirty="0" smtClean="0">
                <a:latin typeface="宋体" pitchFamily="2" charset="-122"/>
              </a:rPr>
              <a:t>ID</a:t>
            </a:r>
            <a:r>
              <a:rPr kumimoji="0" lang="zh-CN" altLang="en-US" b="1" dirty="0" smtClean="0">
                <a:latin typeface="宋体" pitchFamily="2" charset="-122"/>
              </a:rPr>
              <a:t>段</a:t>
            </a:r>
            <a:r>
              <a:rPr kumimoji="0" lang="zh-CN" altLang="en-US" b="1" u="sng" dirty="0">
                <a:latin typeface="宋体" pitchFamily="2" charset="-122"/>
              </a:rPr>
              <a:t>下拍</a:t>
            </a:r>
            <a:r>
              <a:rPr kumimoji="0" lang="zh-CN" altLang="en-US" b="1" u="sng" dirty="0" smtClean="0">
                <a:latin typeface="宋体" pitchFamily="2" charset="-122"/>
              </a:rPr>
              <a:t>起</a:t>
            </a:r>
            <a:r>
              <a:rPr kumimoji="0"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产生</a:t>
            </a:r>
            <a:r>
              <a:rPr kumimoji="0" lang="zh-CN" altLang="en-US" b="1" dirty="0" smtClean="0">
                <a:latin typeface="宋体" pitchFamily="2" charset="-122"/>
              </a:rPr>
              <a:t>气泡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05000"/>
              </a:lnSpc>
            </a:pPr>
            <a:r>
              <a:rPr kumimoji="0" lang="zh-CN" altLang="en-US" sz="1800" b="1" dirty="0" smtClean="0">
                <a:latin typeface="宋体" pitchFamily="2" charset="-122"/>
              </a:rPr>
              <a:t>不写</a:t>
            </a:r>
            <a:r>
              <a:rPr kumimoji="0" lang="en-US" altLang="zh-CN" sz="1800" b="1" dirty="0" smtClean="0">
                <a:latin typeface="宋体" pitchFamily="2" charset="-122"/>
              </a:rPr>
              <a:t>PC</a:t>
            </a:r>
            <a:r>
              <a:rPr kumimoji="0" lang="zh-CN" altLang="en-US" sz="1800" b="1" dirty="0" smtClean="0">
                <a:latin typeface="宋体" pitchFamily="2" charset="-122"/>
              </a:rPr>
              <a:t>及</a:t>
            </a:r>
            <a:r>
              <a:rPr kumimoji="0" lang="en-US" altLang="zh-CN" sz="1800" b="1" dirty="0" smtClean="0">
                <a:latin typeface="宋体" pitchFamily="2" charset="-122"/>
              </a:rPr>
              <a:t>IF/ID</a:t>
            </a:r>
            <a:r>
              <a:rPr kumimoji="0" lang="zh-CN" altLang="en-US" sz="1800" b="1" dirty="0" smtClean="0">
                <a:latin typeface="宋体" pitchFamily="2" charset="-122"/>
              </a:rPr>
              <a:t>寄存器←</a:t>
            </a:r>
            <a:r>
              <a:rPr kumimoji="0" lang="zh-CN" altLang="en-US" sz="1800" dirty="0" smtClean="0">
                <a:latin typeface="宋体" pitchFamily="2" charset="-122"/>
              </a:rPr>
              <a:t>┘</a:t>
            </a:r>
            <a:r>
              <a:rPr kumimoji="0" lang="en-US" altLang="zh-CN" sz="1800" b="1" dirty="0" smtClean="0">
                <a:latin typeface="宋体" pitchFamily="2" charset="-122"/>
              </a:rPr>
              <a:t>            (</a:t>
            </a:r>
            <a:r>
              <a:rPr kumimoji="0" lang="zh-CN" altLang="en-US" sz="1800" b="1" dirty="0" smtClean="0">
                <a:latin typeface="宋体" pitchFamily="2" charset="-122"/>
              </a:rPr>
              <a:t>等待</a:t>
            </a:r>
            <a:r>
              <a:rPr kumimoji="0" lang="en-US" altLang="zh-CN" sz="1800" b="1" dirty="0" err="1" smtClean="0">
                <a:latin typeface="宋体" pitchFamily="2" charset="-122"/>
              </a:rPr>
              <a:t>bne</a:t>
            </a:r>
            <a:r>
              <a:rPr kumimoji="0" lang="zh-CN" altLang="en-US" sz="1800" b="1" dirty="0" smtClean="0">
                <a:latin typeface="宋体" pitchFamily="2" charset="-122"/>
              </a:rPr>
              <a:t>指令通过</a:t>
            </a:r>
            <a:r>
              <a:rPr kumimoji="0" lang="en-US" altLang="zh-CN" sz="1800" b="1" dirty="0" smtClean="0">
                <a:latin typeface="宋体" pitchFamily="2" charset="-122"/>
              </a:rPr>
              <a:t>ID</a:t>
            </a:r>
            <a:r>
              <a:rPr kumimoji="0" lang="zh-CN" altLang="en-US" sz="1800" b="1" dirty="0" smtClean="0">
                <a:latin typeface="宋体" pitchFamily="2" charset="-122"/>
              </a:rPr>
              <a:t>段</a:t>
            </a:r>
            <a:r>
              <a:rPr kumimoji="0" lang="en-US" altLang="zh-CN" sz="18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130" name="Text Box 88"/>
          <p:cNvSpPr txBox="1">
            <a:spLocks noChangeArrowheads="1"/>
          </p:cNvSpPr>
          <p:nvPr/>
        </p:nvSpPr>
        <p:spPr bwMode="auto">
          <a:xfrm>
            <a:off x="2627784" y="4437112"/>
            <a:ext cx="632571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latin typeface="宋体" pitchFamily="2" charset="-122"/>
              </a:rPr>
              <a:t>从</a:t>
            </a:r>
            <a:r>
              <a:rPr kumimoji="0" lang="en-US" altLang="zh-CN" b="1" dirty="0" smtClean="0">
                <a:latin typeface="宋体" pitchFamily="2" charset="-122"/>
              </a:rPr>
              <a:t>ID</a:t>
            </a:r>
            <a:r>
              <a:rPr kumimoji="0" lang="zh-CN" altLang="en-US" b="1" dirty="0" smtClean="0">
                <a:latin typeface="宋体" pitchFamily="2" charset="-122"/>
              </a:rPr>
              <a:t>段到</a:t>
            </a:r>
            <a:r>
              <a:rPr kumimoji="0" lang="en-US" altLang="zh-CN" b="1" dirty="0" smtClean="0">
                <a:latin typeface="宋体" pitchFamily="2" charset="-122"/>
              </a:rPr>
              <a:t>PC</a:t>
            </a:r>
            <a:r>
              <a:rPr kumimoji="0" lang="zh-CN" altLang="en-US" b="1" dirty="0" smtClean="0">
                <a:latin typeface="宋体" pitchFamily="2" charset="-122"/>
              </a:rPr>
              <a:t>可用的间隔拍数</a:t>
            </a:r>
            <a:endParaRPr kumimoji="0" lang="en-US" altLang="zh-CN" sz="2000" b="1" dirty="0" smtClean="0">
              <a:latin typeface="宋体" pitchFamily="2" charset="-122"/>
            </a:endParaRPr>
          </a:p>
        </p:txBody>
      </p:sp>
      <p:sp>
        <p:nvSpPr>
          <p:cNvPr id="147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175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" name="Text Box 88"/>
          <p:cNvSpPr txBox="1">
            <a:spLocks noChangeArrowheads="1"/>
          </p:cNvSpPr>
          <p:nvPr/>
        </p:nvSpPr>
        <p:spPr bwMode="auto">
          <a:xfrm>
            <a:off x="179512" y="4925088"/>
            <a:ext cx="8773988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性能优化方法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kumimoji="0" lang="zh-CN" altLang="en-US" b="1" dirty="0" smtClean="0">
                <a:latin typeface="宋体" pitchFamily="2" charset="-122"/>
              </a:rPr>
              <a:t>尽早</a:t>
            </a:r>
            <a:r>
              <a:rPr kumimoji="0" lang="zh-CN" altLang="en-US" b="1" u="sng" dirty="0" smtClean="0">
                <a:latin typeface="宋体" pitchFamily="2" charset="-122"/>
              </a:rPr>
              <a:t>判断</a:t>
            </a:r>
            <a:r>
              <a:rPr kumimoji="0" lang="zh-CN" altLang="en-US" b="1" dirty="0" smtClean="0">
                <a:latin typeface="宋体" pitchFamily="2" charset="-122"/>
              </a:rPr>
              <a:t>是否转移，     </a:t>
            </a:r>
            <a:r>
              <a:rPr kumimoji="0" lang="zh-CN" altLang="en-US" sz="2000" b="1" dirty="0" smtClean="0">
                <a:latin typeface="宋体" pitchFamily="2" charset="-122"/>
              </a:rPr>
              <a:t>←</a:t>
            </a:r>
            <a:r>
              <a:rPr kumimoji="0" lang="zh-CN" altLang="en-US" sz="1800" b="1" dirty="0" smtClean="0">
                <a:latin typeface="宋体" pitchFamily="2" charset="-122"/>
              </a:rPr>
              <a:t>利于不转移时</a:t>
            </a:r>
            <a:endParaRPr kumimoji="0" lang="en-US" altLang="zh-CN" sz="1800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</a:t>
            </a:r>
            <a:r>
              <a:rPr kumimoji="0" lang="en-US" altLang="zh-CN" b="1" dirty="0" smtClean="0">
                <a:latin typeface="宋体" pitchFamily="2" charset="-122"/>
              </a:rPr>
              <a:t>                  </a:t>
            </a:r>
            <a:r>
              <a:rPr kumimoji="0" lang="zh-CN" altLang="en-US" b="1" dirty="0" smtClean="0">
                <a:latin typeface="宋体" pitchFamily="2" charset="-122"/>
              </a:rPr>
              <a:t>尽早</a:t>
            </a:r>
            <a:r>
              <a:rPr kumimoji="0" lang="zh-CN" altLang="en-US" b="1" u="sng" dirty="0" smtClean="0">
                <a:latin typeface="宋体" pitchFamily="2" charset="-122"/>
              </a:rPr>
              <a:t>计算</a:t>
            </a:r>
            <a:r>
              <a:rPr kumimoji="0" lang="zh-CN" altLang="en-US" b="1" dirty="0" smtClean="0">
                <a:latin typeface="宋体" pitchFamily="2" charset="-122"/>
              </a:rPr>
              <a:t>分支目标地址   </a:t>
            </a:r>
            <a:r>
              <a:rPr kumimoji="0" lang="zh-CN" altLang="en-US" sz="2000" b="1" dirty="0" smtClean="0">
                <a:latin typeface="宋体" pitchFamily="2" charset="-122"/>
              </a:rPr>
              <a:t>←</a:t>
            </a:r>
            <a:r>
              <a:rPr kumimoji="0" lang="zh-CN" altLang="en-US" sz="1800" b="1" dirty="0" smtClean="0">
                <a:latin typeface="宋体" pitchFamily="2" charset="-122"/>
              </a:rPr>
              <a:t>利于转移时</a:t>
            </a:r>
            <a:endParaRPr kumimoji="0" lang="en-US" altLang="zh-CN" sz="1800" b="1" dirty="0">
              <a:latin typeface="宋体" pitchFamily="2" charset="-122"/>
            </a:endParaRPr>
          </a:p>
        </p:txBody>
      </p:sp>
      <p:sp>
        <p:nvSpPr>
          <p:cNvPr id="50" name="AutoShape 1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1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059832" y="2420888"/>
            <a:ext cx="3672408" cy="1296144"/>
            <a:chOff x="3059832" y="2420888"/>
            <a:chExt cx="3672408" cy="1296144"/>
          </a:xfrm>
        </p:grpSpPr>
        <p:cxnSp>
          <p:nvCxnSpPr>
            <p:cNvPr id="142" name="直接箭头连接符 141"/>
            <p:cNvCxnSpPr/>
            <p:nvPr/>
          </p:nvCxnSpPr>
          <p:spPr bwMode="auto">
            <a:xfrm flipH="1" flipV="1">
              <a:off x="3995936" y="2420888"/>
              <a:ext cx="2736304" cy="129614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 flipV="1">
              <a:off x="3059832" y="2708920"/>
              <a:ext cx="293526" cy="57606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 flipH="1" flipV="1">
              <a:off x="3563888" y="2743350"/>
              <a:ext cx="504056" cy="97368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7344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0" grpId="0"/>
      <p:bldP spid="155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104</a:t>
            </a:fld>
            <a:endParaRPr lang="en-US" altLang="zh-CN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90500" y="260648"/>
            <a:ext cx="8773988" cy="367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0"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     </a:t>
            </a:r>
            <a:r>
              <a:rPr kumimoji="0"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kumimoji="0"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3</a:t>
            </a:r>
            <a:r>
              <a:rPr kumimoji="0"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kumimoji="0" lang="en-US" altLang="zh-CN" sz="2200" b="1" dirty="0" smtClean="0">
                <a:latin typeface="+mn-ea"/>
                <a:ea typeface="+mn-ea"/>
              </a:rPr>
              <a:t>MIPS</a:t>
            </a:r>
            <a:r>
              <a:rPr kumimoji="0" lang="zh-CN" altLang="en-US" sz="2200" b="1" dirty="0" smtClean="0">
                <a:latin typeface="+mn-ea"/>
                <a:ea typeface="+mn-ea"/>
              </a:rPr>
              <a:t>流水线中，有</a:t>
            </a:r>
            <a:r>
              <a:rPr kumimoji="0" lang="en-US" altLang="zh-CN" sz="2200" b="1" dirty="0" smtClean="0">
                <a:latin typeface="+mn-ea"/>
                <a:ea typeface="+mn-ea"/>
              </a:rPr>
              <a:t>EX</a:t>
            </a:r>
            <a:r>
              <a:rPr kumimoji="0" lang="zh-CN" altLang="en-US" sz="2200" b="1" dirty="0" smtClean="0">
                <a:latin typeface="+mn-ea"/>
                <a:ea typeface="+mn-ea"/>
              </a:rPr>
              <a:t>段→</a:t>
            </a:r>
            <a:r>
              <a:rPr kumimoji="0" lang="en-US" altLang="zh-CN" sz="2200" b="1" dirty="0" smtClean="0">
                <a:latin typeface="+mn-ea"/>
                <a:ea typeface="+mn-ea"/>
              </a:rPr>
              <a:t>EX</a:t>
            </a:r>
            <a:r>
              <a:rPr kumimoji="0" lang="zh-CN" altLang="en-US" sz="2200" b="1" dirty="0" smtClean="0">
                <a:latin typeface="+mn-ea"/>
                <a:ea typeface="+mn-ea"/>
              </a:rPr>
              <a:t>段转发线路</a:t>
            </a:r>
            <a:r>
              <a:rPr lang="zh-CN" altLang="zh-CN" sz="2200" b="1" dirty="0" smtClean="0">
                <a:latin typeface="+mn-ea"/>
                <a:ea typeface="+mn-ea"/>
              </a:rPr>
              <a:t>，</a:t>
            </a:r>
            <a:r>
              <a:rPr lang="en-US" altLang="zh-CN" sz="2200" b="1" dirty="0" err="1" smtClean="0">
                <a:latin typeface="+mn-ea"/>
                <a:ea typeface="+mn-ea"/>
              </a:rPr>
              <a:t>bne</a:t>
            </a:r>
            <a:r>
              <a:rPr lang="zh-CN" altLang="en-US" sz="2200" b="1" dirty="0" smtClean="0">
                <a:latin typeface="+mn-ea"/>
                <a:ea typeface="+mn-ea"/>
              </a:rPr>
              <a:t>指令在</a:t>
            </a:r>
            <a:r>
              <a:rPr lang="en-US" altLang="zh-CN" sz="2200" b="1" dirty="0" smtClean="0">
                <a:latin typeface="+mn-ea"/>
                <a:ea typeface="+mn-ea"/>
              </a:rPr>
              <a:t>MEM</a:t>
            </a:r>
            <a:r>
              <a:rPr lang="zh-CN" altLang="en-US" sz="2200" b="1" dirty="0" smtClean="0">
                <a:latin typeface="+mn-ea"/>
                <a:ea typeface="+mn-ea"/>
              </a:rPr>
              <a:t>段写</a:t>
            </a:r>
            <a:r>
              <a:rPr lang="en-US" altLang="zh-CN" sz="2200" b="1" dirty="0" smtClean="0">
                <a:latin typeface="+mn-ea"/>
                <a:ea typeface="+mn-ea"/>
              </a:rPr>
              <a:t>PC</a:t>
            </a:r>
            <a:r>
              <a:rPr lang="zh-CN" altLang="zh-CN" sz="2200" b="1" dirty="0" smtClean="0">
                <a:latin typeface="+mn-ea"/>
                <a:ea typeface="+mn-ea"/>
              </a:rPr>
              <a:t>。</a:t>
            </a:r>
            <a:r>
              <a:rPr lang="zh-CN" altLang="zh-CN" sz="2200" b="1" dirty="0">
                <a:latin typeface="+mn-ea"/>
                <a:ea typeface="+mn-ea"/>
              </a:rPr>
              <a:t>现有如下</a:t>
            </a:r>
            <a:r>
              <a:rPr lang="en-US" altLang="zh-CN" sz="2200" b="1" dirty="0">
                <a:latin typeface="+mn-ea"/>
                <a:ea typeface="+mn-ea"/>
              </a:rPr>
              <a:t>MIPS</a:t>
            </a:r>
            <a:r>
              <a:rPr lang="zh-CN" altLang="zh-CN" sz="2200" b="1" dirty="0">
                <a:latin typeface="+mn-ea"/>
                <a:ea typeface="+mn-ea"/>
              </a:rPr>
              <a:t>指令序列</a:t>
            </a:r>
            <a:r>
              <a:rPr lang="zh-CN" altLang="zh-CN" sz="2200" b="1" dirty="0" smtClean="0">
                <a:latin typeface="+mn-ea"/>
                <a:ea typeface="+mn-ea"/>
              </a:rPr>
              <a:t>：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/>
            <a:r>
              <a:rPr lang="en-US" altLang="zh-CN" sz="2000" b="1" dirty="0" smtClean="0">
                <a:latin typeface="+mn-ea"/>
                <a:ea typeface="+mn-ea"/>
              </a:rPr>
              <a:t>           </a:t>
            </a:r>
            <a:r>
              <a:rPr lang="en-US" altLang="zh-CN" sz="2000" b="1" dirty="0" err="1" smtClean="0">
                <a:latin typeface="+mn-ea"/>
                <a:ea typeface="+mn-ea"/>
              </a:rPr>
              <a:t>addi</a:t>
            </a:r>
            <a:r>
              <a:rPr lang="en-US" altLang="zh-CN" sz="2000" b="1" dirty="0" smtClean="0">
                <a:latin typeface="+mn-ea"/>
                <a:ea typeface="+mn-ea"/>
              </a:rPr>
              <a:t> $</a:t>
            </a:r>
            <a:r>
              <a:rPr lang="en-US" altLang="zh-CN" sz="2000" b="1" dirty="0">
                <a:latin typeface="+mn-ea"/>
                <a:ea typeface="+mn-ea"/>
              </a:rPr>
              <a:t>4, $5, 100      </a:t>
            </a:r>
            <a:r>
              <a:rPr lang="en-US" altLang="zh-CN" sz="2000" b="1" dirty="0" smtClean="0">
                <a:latin typeface="+mn-ea"/>
                <a:ea typeface="+mn-ea"/>
              </a:rPr>
              <a:t> </a:t>
            </a:r>
            <a:r>
              <a:rPr lang="zh-CN" altLang="en-US" sz="2000" b="1" dirty="0" smtClean="0">
                <a:latin typeface="+mn-ea"/>
                <a:ea typeface="+mn-ea"/>
              </a:rPr>
              <a:t>；</a:t>
            </a:r>
            <a:r>
              <a:rPr lang="en-US" altLang="zh-CN" sz="2000" b="1" dirty="0" smtClean="0">
                <a:latin typeface="+mn-ea"/>
                <a:ea typeface="+mn-ea"/>
              </a:rPr>
              <a:t>I1</a:t>
            </a:r>
            <a:r>
              <a:rPr lang="en-US" altLang="zh-CN" sz="2000" b="1" dirty="0">
                <a:latin typeface="+mn-ea"/>
                <a:ea typeface="+mn-ea"/>
              </a:rPr>
              <a:t>: </a:t>
            </a:r>
            <a:r>
              <a:rPr lang="pt-BR" altLang="zh-CN" sz="2000" b="1" dirty="0">
                <a:latin typeface="+mn-ea"/>
                <a:ea typeface="+mn-ea"/>
              </a:rPr>
              <a:t>$4</a:t>
            </a:r>
            <a:r>
              <a:rPr lang="en-US" altLang="zh-CN" sz="2000" b="1" dirty="0">
                <a:latin typeface="+mn-ea"/>
                <a:ea typeface="+mn-ea"/>
              </a:rPr>
              <a:t>←</a:t>
            </a:r>
            <a:r>
              <a:rPr lang="pt-BR" altLang="zh-CN" sz="2000" b="1" dirty="0">
                <a:latin typeface="+mn-ea"/>
                <a:ea typeface="+mn-ea"/>
              </a:rPr>
              <a:t>$5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pt-BR" altLang="zh-CN" sz="2000" b="1" dirty="0">
                <a:latin typeface="+mn-ea"/>
                <a:ea typeface="+mn-ea"/>
              </a:rPr>
              <a:t>100</a:t>
            </a:r>
            <a:endParaRPr lang="zh-CN" altLang="zh-CN" sz="2000" b="1" dirty="0">
              <a:latin typeface="+mn-ea"/>
              <a:ea typeface="+mn-ea"/>
            </a:endParaRPr>
          </a:p>
          <a:p>
            <a:pPr algn="l"/>
            <a:r>
              <a:rPr lang="en-US" altLang="zh-CN" sz="2000" b="1" dirty="0" smtClean="0">
                <a:latin typeface="+mn-ea"/>
                <a:ea typeface="+mn-ea"/>
              </a:rPr>
              <a:t>      L1</a:t>
            </a:r>
            <a:r>
              <a:rPr lang="en-US" altLang="zh-CN" sz="2000" b="1" dirty="0">
                <a:latin typeface="+mn-ea"/>
                <a:ea typeface="+mn-ea"/>
              </a:rPr>
              <a:t>:  add  $8, $6, $7    </a:t>
            </a:r>
            <a:r>
              <a:rPr lang="en-US" altLang="zh-CN" sz="2000" b="1" dirty="0" smtClean="0">
                <a:latin typeface="+mn-ea"/>
                <a:ea typeface="+mn-ea"/>
              </a:rPr>
              <a:t>    </a:t>
            </a:r>
            <a:r>
              <a:rPr lang="zh-CN" altLang="en-US" sz="2000" b="1" dirty="0" smtClean="0">
                <a:latin typeface="+mn-ea"/>
                <a:ea typeface="+mn-ea"/>
              </a:rPr>
              <a:t>；</a:t>
            </a:r>
            <a:r>
              <a:rPr lang="en-US" altLang="zh-CN" sz="2000" b="1" dirty="0" smtClean="0">
                <a:latin typeface="+mn-ea"/>
                <a:ea typeface="+mn-ea"/>
              </a:rPr>
              <a:t>I2</a:t>
            </a:r>
            <a:r>
              <a:rPr lang="en-US" altLang="zh-CN" sz="2000" b="1" dirty="0">
                <a:latin typeface="+mn-ea"/>
                <a:ea typeface="+mn-ea"/>
              </a:rPr>
              <a:t>: </a:t>
            </a:r>
            <a:r>
              <a:rPr lang="pt-BR" altLang="zh-CN" sz="2000" b="1" dirty="0">
                <a:latin typeface="+mn-ea"/>
                <a:ea typeface="+mn-ea"/>
              </a:rPr>
              <a:t>$8</a:t>
            </a:r>
            <a:r>
              <a:rPr lang="en-US" altLang="zh-CN" sz="2000" b="1" dirty="0">
                <a:latin typeface="+mn-ea"/>
                <a:ea typeface="+mn-ea"/>
              </a:rPr>
              <a:t>←</a:t>
            </a:r>
            <a:r>
              <a:rPr lang="pt-BR" altLang="zh-CN" sz="2000" b="1" dirty="0">
                <a:latin typeface="+mn-ea"/>
                <a:ea typeface="+mn-ea"/>
              </a:rPr>
              <a:t>$6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pt-BR" altLang="zh-CN" sz="2000" b="1" dirty="0">
                <a:latin typeface="+mn-ea"/>
                <a:ea typeface="+mn-ea"/>
              </a:rPr>
              <a:t>$7</a:t>
            </a:r>
            <a:endParaRPr lang="zh-CN" altLang="zh-CN" sz="2000" b="1" dirty="0">
              <a:latin typeface="+mn-ea"/>
              <a:ea typeface="+mn-ea"/>
            </a:endParaRPr>
          </a:p>
          <a:p>
            <a:pPr algn="l"/>
            <a:r>
              <a:rPr lang="en-US" altLang="zh-CN" sz="2000" b="1" dirty="0" smtClean="0">
                <a:latin typeface="+mn-ea"/>
                <a:ea typeface="+mn-ea"/>
              </a:rPr>
              <a:t>           </a:t>
            </a:r>
            <a:r>
              <a:rPr lang="en-US" altLang="zh-CN" sz="2000" b="1" dirty="0" err="1" smtClean="0">
                <a:latin typeface="+mn-ea"/>
                <a:ea typeface="+mn-ea"/>
              </a:rPr>
              <a:t>sw</a:t>
            </a:r>
            <a:r>
              <a:rPr lang="en-US" altLang="zh-CN" sz="2000" b="1" dirty="0" smtClean="0">
                <a:latin typeface="+mn-ea"/>
                <a:ea typeface="+mn-ea"/>
              </a:rPr>
              <a:t>   </a:t>
            </a:r>
            <a:r>
              <a:rPr lang="en-US" altLang="zh-CN" sz="2000" b="1" dirty="0">
                <a:latin typeface="+mn-ea"/>
                <a:ea typeface="+mn-ea"/>
              </a:rPr>
              <a:t>$8, 20($6)     </a:t>
            </a:r>
            <a:r>
              <a:rPr lang="en-US" altLang="zh-CN" sz="2000" b="1" dirty="0" smtClean="0">
                <a:latin typeface="+mn-ea"/>
                <a:ea typeface="+mn-ea"/>
              </a:rPr>
              <a:t>  </a:t>
            </a:r>
            <a:r>
              <a:rPr lang="en-US" altLang="zh-CN" sz="2000" b="1" dirty="0">
                <a:latin typeface="+mn-ea"/>
                <a:ea typeface="+mn-ea"/>
              </a:rPr>
              <a:t> </a:t>
            </a:r>
            <a:r>
              <a:rPr lang="zh-CN" altLang="en-US" sz="2000" b="1" dirty="0" smtClean="0">
                <a:latin typeface="+mn-ea"/>
                <a:ea typeface="+mn-ea"/>
              </a:rPr>
              <a:t>；</a:t>
            </a:r>
            <a:r>
              <a:rPr lang="en-US" altLang="zh-CN" sz="2000" b="1" dirty="0" smtClean="0">
                <a:latin typeface="+mn-ea"/>
                <a:ea typeface="+mn-ea"/>
              </a:rPr>
              <a:t>I3</a:t>
            </a:r>
            <a:r>
              <a:rPr lang="en-US" altLang="zh-CN" sz="2000" b="1" dirty="0">
                <a:latin typeface="+mn-ea"/>
                <a:ea typeface="+mn-ea"/>
              </a:rPr>
              <a:t>: M[</a:t>
            </a:r>
            <a:r>
              <a:rPr lang="pt-BR" altLang="zh-CN" sz="2000" b="1" dirty="0">
                <a:latin typeface="+mn-ea"/>
                <a:ea typeface="+mn-ea"/>
              </a:rPr>
              <a:t>$6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pt-BR" altLang="zh-CN" sz="2000" b="1" dirty="0">
                <a:latin typeface="+mn-ea"/>
                <a:ea typeface="+mn-ea"/>
              </a:rPr>
              <a:t>20]</a:t>
            </a:r>
            <a:r>
              <a:rPr lang="en-US" altLang="zh-CN" sz="2000" b="1" dirty="0">
                <a:latin typeface="+mn-ea"/>
                <a:ea typeface="+mn-ea"/>
              </a:rPr>
              <a:t>←</a:t>
            </a:r>
            <a:r>
              <a:rPr lang="pt-BR" altLang="zh-CN" sz="2000" b="1" dirty="0" smtClean="0">
                <a:latin typeface="+mn-ea"/>
                <a:ea typeface="+mn-ea"/>
              </a:rPr>
              <a:t>$8</a:t>
            </a:r>
            <a:endParaRPr lang="zh-CN" altLang="zh-CN" sz="2000" b="1" dirty="0">
              <a:latin typeface="+mn-ea"/>
              <a:ea typeface="+mn-ea"/>
            </a:endParaRPr>
          </a:p>
          <a:p>
            <a:pPr algn="l"/>
            <a:r>
              <a:rPr lang="en-US" altLang="zh-CN" sz="2000" b="1" dirty="0" smtClean="0">
                <a:latin typeface="+mn-ea"/>
                <a:ea typeface="+mn-ea"/>
              </a:rPr>
              <a:t>           </a:t>
            </a:r>
            <a:r>
              <a:rPr lang="en-US" altLang="zh-CN" sz="2000" b="1" dirty="0" err="1" smtClean="0">
                <a:latin typeface="+mn-ea"/>
                <a:ea typeface="+mn-ea"/>
              </a:rPr>
              <a:t>addi</a:t>
            </a:r>
            <a:r>
              <a:rPr lang="en-US" altLang="zh-CN" sz="2000" b="1" dirty="0" smtClean="0">
                <a:latin typeface="+mn-ea"/>
                <a:ea typeface="+mn-ea"/>
              </a:rPr>
              <a:t> $</a:t>
            </a:r>
            <a:r>
              <a:rPr lang="en-US" altLang="zh-CN" sz="2000" b="1" dirty="0">
                <a:latin typeface="+mn-ea"/>
                <a:ea typeface="+mn-ea"/>
              </a:rPr>
              <a:t>5, $5, 1       </a:t>
            </a:r>
            <a:r>
              <a:rPr lang="en-US" altLang="zh-CN" sz="2000" b="1" dirty="0" smtClean="0">
                <a:latin typeface="+mn-ea"/>
                <a:ea typeface="+mn-ea"/>
              </a:rPr>
              <a:t>  </a:t>
            </a:r>
            <a:r>
              <a:rPr lang="zh-CN" altLang="en-US" sz="2000" b="1" dirty="0" smtClean="0">
                <a:latin typeface="+mn-ea"/>
                <a:ea typeface="+mn-ea"/>
              </a:rPr>
              <a:t>；</a:t>
            </a:r>
            <a:r>
              <a:rPr lang="en-US" altLang="zh-CN" sz="2000" b="1" dirty="0" smtClean="0">
                <a:latin typeface="+mn-ea"/>
                <a:ea typeface="+mn-ea"/>
              </a:rPr>
              <a:t>I4</a:t>
            </a:r>
            <a:r>
              <a:rPr lang="en-US" altLang="zh-CN" sz="2000" b="1" dirty="0">
                <a:latin typeface="+mn-ea"/>
                <a:ea typeface="+mn-ea"/>
              </a:rPr>
              <a:t>: </a:t>
            </a:r>
            <a:r>
              <a:rPr lang="pt-BR" altLang="zh-CN" sz="2000" b="1" dirty="0">
                <a:latin typeface="+mn-ea"/>
                <a:ea typeface="+mn-ea"/>
              </a:rPr>
              <a:t>$5</a:t>
            </a:r>
            <a:r>
              <a:rPr lang="en-US" altLang="zh-CN" sz="2000" b="1" dirty="0">
                <a:latin typeface="+mn-ea"/>
                <a:ea typeface="+mn-ea"/>
              </a:rPr>
              <a:t>←</a:t>
            </a:r>
            <a:r>
              <a:rPr lang="pt-BR" altLang="zh-CN" sz="2000" b="1" dirty="0">
                <a:latin typeface="+mn-ea"/>
                <a:ea typeface="+mn-ea"/>
              </a:rPr>
              <a:t>$5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pt-BR" altLang="zh-CN" sz="2000" b="1" dirty="0">
                <a:latin typeface="+mn-ea"/>
                <a:ea typeface="+mn-ea"/>
              </a:rPr>
              <a:t>1</a:t>
            </a:r>
            <a:endParaRPr lang="zh-CN" altLang="zh-CN" sz="2000" b="1" dirty="0">
              <a:latin typeface="+mn-ea"/>
              <a:ea typeface="+mn-ea"/>
            </a:endParaRPr>
          </a:p>
          <a:p>
            <a:pPr algn="l"/>
            <a:r>
              <a:rPr lang="en-US" altLang="zh-CN" sz="2000" b="1" dirty="0" smtClean="0">
                <a:latin typeface="+mn-ea"/>
                <a:ea typeface="+mn-ea"/>
              </a:rPr>
              <a:t>           </a:t>
            </a:r>
            <a:r>
              <a:rPr lang="en-US" altLang="zh-CN" sz="2000" b="1" dirty="0" err="1" smtClean="0">
                <a:latin typeface="+mn-ea"/>
                <a:ea typeface="+mn-ea"/>
              </a:rPr>
              <a:t>bne</a:t>
            </a:r>
            <a:r>
              <a:rPr lang="en-US" altLang="zh-CN" sz="2000" b="1" dirty="0" smtClean="0">
                <a:latin typeface="+mn-ea"/>
                <a:ea typeface="+mn-ea"/>
              </a:rPr>
              <a:t>  </a:t>
            </a:r>
            <a:r>
              <a:rPr lang="en-US" altLang="zh-CN" sz="2000" b="1" dirty="0">
                <a:latin typeface="+mn-ea"/>
                <a:ea typeface="+mn-ea"/>
              </a:rPr>
              <a:t>$5, $4, L1     </a:t>
            </a:r>
            <a:r>
              <a:rPr lang="en-US" altLang="zh-CN" sz="2000" b="1" dirty="0" smtClean="0">
                <a:latin typeface="+mn-ea"/>
                <a:ea typeface="+mn-ea"/>
              </a:rPr>
              <a:t>   </a:t>
            </a:r>
            <a:r>
              <a:rPr lang="zh-CN" altLang="en-US" sz="2000" b="1" dirty="0" smtClean="0">
                <a:latin typeface="+mn-ea"/>
                <a:ea typeface="+mn-ea"/>
              </a:rPr>
              <a:t>；</a:t>
            </a:r>
            <a:r>
              <a:rPr lang="en-US" altLang="zh-CN" sz="2000" b="1" dirty="0" smtClean="0">
                <a:latin typeface="+mn-ea"/>
                <a:ea typeface="+mn-ea"/>
              </a:rPr>
              <a:t>I5</a:t>
            </a:r>
            <a:r>
              <a:rPr lang="en-US" altLang="zh-CN" sz="2000" b="1" dirty="0">
                <a:latin typeface="+mn-ea"/>
                <a:ea typeface="+mn-ea"/>
              </a:rPr>
              <a:t>: </a:t>
            </a:r>
            <a:r>
              <a:rPr lang="pt-BR" altLang="zh-CN" sz="2000" b="1" dirty="0">
                <a:latin typeface="+mn-ea"/>
                <a:ea typeface="+mn-ea"/>
              </a:rPr>
              <a:t>$5</a:t>
            </a:r>
            <a:r>
              <a:rPr lang="zh-CN" altLang="zh-CN" sz="2000" b="1" dirty="0">
                <a:latin typeface="+mn-ea"/>
                <a:ea typeface="+mn-ea"/>
              </a:rPr>
              <a:t>≠</a:t>
            </a:r>
            <a:r>
              <a:rPr lang="en-US" altLang="zh-CN" sz="2000" b="1" dirty="0">
                <a:latin typeface="+mn-ea"/>
                <a:ea typeface="+mn-ea"/>
              </a:rPr>
              <a:t>$4</a:t>
            </a:r>
            <a:r>
              <a:rPr lang="zh-CN" altLang="zh-CN" sz="2000" b="1" dirty="0">
                <a:latin typeface="+mn-ea"/>
                <a:ea typeface="+mn-ea"/>
              </a:rPr>
              <a:t>时</a:t>
            </a:r>
            <a:r>
              <a:rPr lang="en-US" altLang="zh-CN" sz="2000" b="1" dirty="0">
                <a:latin typeface="+mn-ea"/>
                <a:ea typeface="+mn-ea"/>
              </a:rPr>
              <a:t>PC←L1</a:t>
            </a:r>
            <a:endParaRPr lang="zh-CN" altLang="zh-CN" sz="2000" b="1" dirty="0">
              <a:latin typeface="+mn-ea"/>
              <a:ea typeface="+mn-ea"/>
            </a:endParaRPr>
          </a:p>
          <a:p>
            <a:pPr algn="l"/>
            <a:r>
              <a:rPr lang="en-US" altLang="zh-CN" sz="2000" b="1" dirty="0" smtClean="0">
                <a:latin typeface="+mn-ea"/>
                <a:ea typeface="+mn-ea"/>
              </a:rPr>
              <a:t>           </a:t>
            </a:r>
            <a:r>
              <a:rPr lang="en-US" altLang="zh-CN" sz="2000" b="1" dirty="0" err="1" smtClean="0">
                <a:latin typeface="+mn-ea"/>
                <a:ea typeface="+mn-ea"/>
              </a:rPr>
              <a:t>addi</a:t>
            </a:r>
            <a:r>
              <a:rPr lang="en-US" altLang="zh-CN" sz="2000" b="1" dirty="0" smtClean="0">
                <a:latin typeface="+mn-ea"/>
                <a:ea typeface="+mn-ea"/>
              </a:rPr>
              <a:t> $</a:t>
            </a:r>
            <a:r>
              <a:rPr lang="en-US" altLang="zh-CN" sz="2000" b="1" dirty="0">
                <a:latin typeface="+mn-ea"/>
                <a:ea typeface="+mn-ea"/>
              </a:rPr>
              <a:t>9, $9, 10      </a:t>
            </a:r>
            <a:r>
              <a:rPr lang="en-US" altLang="zh-CN" sz="2000" b="1" dirty="0" smtClean="0">
                <a:latin typeface="+mn-ea"/>
                <a:ea typeface="+mn-ea"/>
              </a:rPr>
              <a:t>  </a:t>
            </a:r>
            <a:r>
              <a:rPr lang="zh-CN" altLang="en-US" sz="2000" b="1" dirty="0" smtClean="0">
                <a:latin typeface="+mn-ea"/>
                <a:ea typeface="+mn-ea"/>
              </a:rPr>
              <a:t>；</a:t>
            </a:r>
            <a:r>
              <a:rPr lang="en-US" altLang="zh-CN" sz="2000" b="1" dirty="0" smtClean="0">
                <a:latin typeface="+mn-ea"/>
                <a:ea typeface="+mn-ea"/>
              </a:rPr>
              <a:t>I6: </a:t>
            </a:r>
            <a:r>
              <a:rPr lang="pt-BR" altLang="zh-CN" sz="2000" b="1" dirty="0">
                <a:latin typeface="+mn-ea"/>
                <a:ea typeface="+mn-ea"/>
              </a:rPr>
              <a:t>$9</a:t>
            </a:r>
            <a:r>
              <a:rPr lang="en-US" altLang="zh-CN" sz="2000" b="1" dirty="0">
                <a:latin typeface="+mn-ea"/>
                <a:ea typeface="+mn-ea"/>
              </a:rPr>
              <a:t>←</a:t>
            </a:r>
            <a:r>
              <a:rPr lang="pt-BR" altLang="zh-CN" sz="2000" b="1" dirty="0">
                <a:latin typeface="+mn-ea"/>
                <a:ea typeface="+mn-ea"/>
              </a:rPr>
              <a:t>$9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pt-BR" altLang="zh-CN" sz="2000" b="1" dirty="0">
                <a:latin typeface="+mn-ea"/>
                <a:ea typeface="+mn-ea"/>
              </a:rPr>
              <a:t>10</a:t>
            </a:r>
            <a:endParaRPr lang="zh-CN" altLang="zh-CN" sz="20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  问：①</a:t>
            </a:r>
            <a:r>
              <a:rPr lang="zh-CN" altLang="zh-CN" sz="2200" b="1" dirty="0" smtClean="0">
                <a:latin typeface="+mn-ea"/>
                <a:ea typeface="+mn-ea"/>
              </a:rPr>
              <a:t>哪些</a:t>
            </a:r>
            <a:r>
              <a:rPr lang="zh-CN" altLang="zh-CN" sz="2200" b="1" dirty="0">
                <a:latin typeface="+mn-ea"/>
                <a:ea typeface="+mn-ea"/>
              </a:rPr>
              <a:t>指令之间存在</a:t>
            </a:r>
            <a:r>
              <a:rPr lang="en-US" altLang="zh-CN" sz="2200" b="1" dirty="0">
                <a:latin typeface="+mn-ea"/>
                <a:ea typeface="+mn-ea"/>
              </a:rPr>
              <a:t>RAW</a:t>
            </a:r>
            <a:r>
              <a:rPr lang="zh-CN" altLang="zh-CN" sz="2200" b="1" dirty="0">
                <a:latin typeface="+mn-ea"/>
                <a:ea typeface="+mn-ea"/>
              </a:rPr>
              <a:t>冒险</a:t>
            </a:r>
            <a:r>
              <a:rPr lang="zh-CN" altLang="zh-CN" sz="2200" b="1" dirty="0" smtClean="0">
                <a:latin typeface="+mn-ea"/>
                <a:ea typeface="+mn-ea"/>
              </a:rPr>
              <a:t>？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      ②</a:t>
            </a:r>
            <a:r>
              <a:rPr lang="zh-CN" altLang="zh-CN" sz="2200" b="1" dirty="0" smtClean="0">
                <a:latin typeface="+mn-ea"/>
                <a:ea typeface="+mn-ea"/>
              </a:rPr>
              <a:t>采用</a:t>
            </a:r>
            <a:r>
              <a:rPr lang="zh-CN" altLang="zh-CN" sz="2200" b="1" dirty="0">
                <a:latin typeface="+mn-ea"/>
                <a:ea typeface="+mn-ea"/>
              </a:rPr>
              <a:t>阻塞法</a:t>
            </a:r>
            <a:r>
              <a:rPr lang="zh-CN" altLang="zh-CN" sz="2200" b="1" dirty="0" smtClean="0">
                <a:latin typeface="+mn-ea"/>
                <a:ea typeface="+mn-ea"/>
              </a:rPr>
              <a:t>处理</a:t>
            </a:r>
            <a:r>
              <a:rPr lang="zh-CN" altLang="en-US" sz="2200" b="1" dirty="0" smtClean="0">
                <a:latin typeface="+mn-ea"/>
                <a:ea typeface="+mn-ea"/>
              </a:rPr>
              <a:t>控制</a:t>
            </a:r>
            <a:r>
              <a:rPr lang="zh-CN" altLang="zh-CN" sz="2200" b="1" dirty="0" smtClean="0">
                <a:latin typeface="+mn-ea"/>
                <a:ea typeface="+mn-ea"/>
              </a:rPr>
              <a:t>冒险</a:t>
            </a:r>
            <a:r>
              <a:rPr lang="zh-CN" altLang="zh-CN" sz="2200" b="1" dirty="0">
                <a:latin typeface="+mn-ea"/>
                <a:ea typeface="+mn-ea"/>
              </a:rPr>
              <a:t>，指令序列的执行时间为多少拍</a:t>
            </a:r>
            <a:r>
              <a:rPr lang="zh-CN" altLang="zh-CN" sz="2200" b="1" dirty="0" smtClean="0">
                <a:latin typeface="+mn-ea"/>
                <a:ea typeface="+mn-ea"/>
              </a:rPr>
              <a:t>？</a:t>
            </a:r>
            <a:endParaRPr kumimoji="0"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79512" y="3838572"/>
            <a:ext cx="877398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kumimoji="0" lang="zh-CN" altLang="en-US" b="1" dirty="0" smtClean="0">
                <a:latin typeface="宋体" pitchFamily="2" charset="-122"/>
              </a:rPr>
              <a:t>①</a:t>
            </a:r>
            <a:r>
              <a:rPr kumimoji="0" lang="en-US" altLang="zh-CN" b="1" dirty="0" smtClean="0">
                <a:latin typeface="宋体" pitchFamily="2" charset="-122"/>
              </a:rPr>
              <a:t>RAW</a:t>
            </a:r>
            <a:r>
              <a:rPr kumimoji="0" lang="zh-CN" altLang="en-US" b="1" dirty="0" smtClean="0">
                <a:latin typeface="宋体" pitchFamily="2" charset="-122"/>
              </a:rPr>
              <a:t>冒险有：</a:t>
            </a:r>
            <a:r>
              <a:rPr kumimoji="0" lang="en-US" altLang="zh-CN" b="1" dirty="0" smtClean="0">
                <a:latin typeface="宋体" pitchFamily="2" charset="-122"/>
              </a:rPr>
              <a:t>I2-I3</a:t>
            </a:r>
            <a:r>
              <a:rPr kumimoji="0" lang="zh-CN" altLang="en-US" b="1" dirty="0" smtClean="0">
                <a:latin typeface="宋体" pitchFamily="2" charset="-122"/>
              </a:rPr>
              <a:t>、</a:t>
            </a:r>
            <a:r>
              <a:rPr kumimoji="0" lang="en-US" altLang="zh-CN" b="1" dirty="0" smtClean="0">
                <a:latin typeface="宋体" pitchFamily="2" charset="-122"/>
              </a:rPr>
              <a:t>I4-I5  </a:t>
            </a:r>
            <a:r>
              <a:rPr kumimoji="0" lang="en-US" altLang="zh-CN" sz="2000" b="1" dirty="0" smtClean="0">
                <a:latin typeface="宋体" pitchFamily="2" charset="-122"/>
              </a:rPr>
              <a:t>(I1-I5</a:t>
            </a:r>
            <a:r>
              <a:rPr kumimoji="0" lang="zh-CN" altLang="en-US" sz="2000" b="1" dirty="0" smtClean="0">
                <a:latin typeface="宋体" pitchFamily="2" charset="-122"/>
              </a:rPr>
              <a:t>不存在冒险</a:t>
            </a:r>
            <a:r>
              <a:rPr kumimoji="0"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6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88"/>
          <p:cNvSpPr txBox="1">
            <a:spLocks noChangeArrowheads="1"/>
          </p:cNvSpPr>
          <p:nvPr/>
        </p:nvSpPr>
        <p:spPr bwMode="auto">
          <a:xfrm>
            <a:off x="179512" y="4298320"/>
            <a:ext cx="842493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latin typeface="宋体" pitchFamily="2" charset="-122"/>
              </a:rPr>
              <a:t>     ②可用转发法处理的</a:t>
            </a:r>
            <a:r>
              <a:rPr kumimoji="0" lang="en-US" altLang="zh-CN" b="1" dirty="0" smtClean="0">
                <a:latin typeface="宋体" pitchFamily="2" charset="-122"/>
              </a:rPr>
              <a:t>RAW</a:t>
            </a:r>
            <a:r>
              <a:rPr kumimoji="0" lang="zh-CN" altLang="en-US" b="1" dirty="0" smtClean="0">
                <a:latin typeface="宋体" pitchFamily="2" charset="-122"/>
              </a:rPr>
              <a:t>冒险</a:t>
            </a:r>
            <a:r>
              <a:rPr kumimoji="0" lang="en-US" altLang="zh-CN" b="1" dirty="0" smtClean="0">
                <a:latin typeface="宋体" pitchFamily="2" charset="-122"/>
              </a:rPr>
              <a:t>(</a:t>
            </a:r>
            <a:r>
              <a:rPr kumimoji="0" lang="zh-CN" altLang="en-US" b="1" dirty="0" smtClean="0">
                <a:latin typeface="宋体" pitchFamily="2" charset="-122"/>
              </a:rPr>
              <a:t>停</a:t>
            </a:r>
            <a:r>
              <a:rPr kumimoji="0" lang="en-US" altLang="zh-CN" b="1" dirty="0" smtClean="0">
                <a:latin typeface="宋体" pitchFamily="2" charset="-122"/>
              </a:rPr>
              <a:t>  </a:t>
            </a:r>
            <a:r>
              <a:rPr kumimoji="0" lang="zh-CN" altLang="en-US" b="1" dirty="0" smtClean="0">
                <a:latin typeface="宋体" pitchFamily="2" charset="-122"/>
              </a:rPr>
              <a:t>拍</a:t>
            </a:r>
            <a:r>
              <a:rPr kumimoji="0" lang="en-US" altLang="zh-CN" b="1" dirty="0" smtClean="0">
                <a:latin typeface="宋体" pitchFamily="2" charset="-122"/>
              </a:rPr>
              <a:t>)</a:t>
            </a:r>
            <a:r>
              <a:rPr kumimoji="0" lang="zh-CN" altLang="en-US" b="1" dirty="0" smtClean="0">
                <a:latin typeface="宋体" pitchFamily="2" charset="-122"/>
              </a:rPr>
              <a:t>有：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</a:t>
            </a:r>
            <a:r>
              <a:rPr kumimoji="0" lang="en-US" altLang="zh-CN" b="1" dirty="0" smtClean="0">
                <a:latin typeface="宋体" pitchFamily="2" charset="-122"/>
              </a:rPr>
              <a:t>      </a:t>
            </a:r>
            <a:r>
              <a:rPr kumimoji="0" lang="zh-CN" altLang="en-US" b="1" dirty="0" smtClean="0">
                <a:latin typeface="宋体" pitchFamily="2" charset="-122"/>
              </a:rPr>
              <a:t>需用阻塞法</a:t>
            </a:r>
            <a:r>
              <a:rPr kumimoji="0" lang="zh-CN" altLang="en-US" b="1" dirty="0">
                <a:latin typeface="宋体" pitchFamily="2" charset="-122"/>
              </a:rPr>
              <a:t>处理的</a:t>
            </a:r>
            <a:r>
              <a:rPr kumimoji="0" lang="en-US" altLang="zh-CN" b="1" dirty="0">
                <a:latin typeface="宋体" pitchFamily="2" charset="-122"/>
              </a:rPr>
              <a:t>RAW</a:t>
            </a:r>
            <a:r>
              <a:rPr kumimoji="0" lang="zh-CN" altLang="en-US" b="1" dirty="0">
                <a:latin typeface="宋体" pitchFamily="2" charset="-122"/>
              </a:rPr>
              <a:t>冒险</a:t>
            </a:r>
            <a:r>
              <a:rPr kumimoji="0" lang="en-US" altLang="zh-CN" b="1" dirty="0">
                <a:latin typeface="宋体" pitchFamily="2" charset="-122"/>
              </a:rPr>
              <a:t>(</a:t>
            </a:r>
            <a:r>
              <a:rPr kumimoji="0" lang="zh-CN" altLang="en-US" b="1" dirty="0" smtClean="0">
                <a:latin typeface="宋体" pitchFamily="2" charset="-122"/>
              </a:rPr>
              <a:t>停</a:t>
            </a:r>
            <a:r>
              <a:rPr kumimoji="0" lang="en-US" altLang="zh-CN" b="1" dirty="0" smtClean="0">
                <a:latin typeface="宋体" pitchFamily="2" charset="-122"/>
              </a:rPr>
              <a:t>  </a:t>
            </a:r>
            <a:r>
              <a:rPr kumimoji="0" lang="zh-CN" altLang="en-US" b="1" dirty="0" smtClean="0">
                <a:latin typeface="宋体" pitchFamily="2" charset="-122"/>
              </a:rPr>
              <a:t>拍</a:t>
            </a:r>
            <a:r>
              <a:rPr kumimoji="0" lang="en-US" altLang="zh-CN" b="1" dirty="0">
                <a:latin typeface="宋体" pitchFamily="2" charset="-122"/>
              </a:rPr>
              <a:t>)</a:t>
            </a:r>
            <a:r>
              <a:rPr kumimoji="0" lang="zh-CN" altLang="en-US" b="1" dirty="0">
                <a:latin typeface="宋体" pitchFamily="2" charset="-122"/>
              </a:rPr>
              <a:t>有</a:t>
            </a:r>
            <a:r>
              <a:rPr kumimoji="0" lang="zh-CN" altLang="en-US" b="1" dirty="0" smtClean="0">
                <a:latin typeface="宋体" pitchFamily="2" charset="-122"/>
              </a:rPr>
              <a:t>：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</a:t>
            </a:r>
            <a:r>
              <a:rPr kumimoji="0" lang="en-US" altLang="zh-CN" b="1" dirty="0" smtClean="0">
                <a:latin typeface="宋体" pitchFamily="2" charset="-122"/>
              </a:rPr>
              <a:t>      </a:t>
            </a:r>
            <a:r>
              <a:rPr kumimoji="0" lang="zh-CN" altLang="en-US" b="1" dirty="0" smtClean="0">
                <a:latin typeface="宋体" pitchFamily="2" charset="-122"/>
              </a:rPr>
              <a:t>控制冒险用阻塞法处理时，</a:t>
            </a:r>
            <a:r>
              <a:rPr kumimoji="0" lang="en-US" altLang="zh-CN" b="1" dirty="0" smtClean="0">
                <a:latin typeface="宋体" pitchFamily="2" charset="-122"/>
              </a:rPr>
              <a:t>I5</a:t>
            </a:r>
            <a:r>
              <a:rPr kumimoji="0" lang="zh-CN" altLang="en-US" b="1" dirty="0" smtClean="0">
                <a:latin typeface="宋体" pitchFamily="2" charset="-122"/>
              </a:rPr>
              <a:t>每次使流水线停</a:t>
            </a:r>
            <a:r>
              <a:rPr kumimoji="0" lang="en-US" altLang="zh-CN" b="1" dirty="0" smtClean="0">
                <a:latin typeface="宋体" pitchFamily="2" charset="-122"/>
              </a:rPr>
              <a:t>  </a:t>
            </a:r>
            <a:r>
              <a:rPr kumimoji="0" lang="zh-CN" altLang="en-US" b="1" dirty="0" smtClean="0">
                <a:latin typeface="宋体" pitchFamily="2" charset="-122"/>
              </a:rPr>
              <a:t>拍；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latin typeface="宋体" pitchFamily="2" charset="-122"/>
              </a:rPr>
              <a:t>       </a:t>
            </a:r>
            <a:r>
              <a:rPr kumimoji="0" lang="zh-CN" altLang="en-US" b="1" dirty="0" smtClean="0">
                <a:latin typeface="宋体" pitchFamily="2" charset="-122"/>
              </a:rPr>
              <a:t>执行时间＝</a:t>
            </a:r>
            <a:endParaRPr kumimoji="0" lang="en-US" altLang="zh-CN" b="1" dirty="0" smtClean="0">
              <a:latin typeface="宋体" pitchFamily="2" charset="-122"/>
            </a:endParaRPr>
          </a:p>
        </p:txBody>
      </p:sp>
      <p:sp>
        <p:nvSpPr>
          <p:cNvPr id="8" name="Text Box 88"/>
          <p:cNvSpPr txBox="1">
            <a:spLocks noChangeArrowheads="1"/>
          </p:cNvSpPr>
          <p:nvPr/>
        </p:nvSpPr>
        <p:spPr bwMode="auto">
          <a:xfrm>
            <a:off x="2843808" y="4298320"/>
            <a:ext cx="610969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latin typeface="宋体" pitchFamily="2" charset="-122"/>
              </a:rPr>
              <a:t>                </a:t>
            </a:r>
            <a:r>
              <a:rPr kumimoji="0" lang="en-US" altLang="zh-CN" b="1" dirty="0" smtClean="0">
                <a:latin typeface="宋体" pitchFamily="2" charset="-122"/>
              </a:rPr>
              <a:t>0        I2-I3</a:t>
            </a:r>
            <a:r>
              <a:rPr kumimoji="0" lang="zh-CN" altLang="en-US" b="1" dirty="0" smtClean="0">
                <a:latin typeface="宋体" pitchFamily="2" charset="-122"/>
              </a:rPr>
              <a:t>、</a:t>
            </a:r>
            <a:r>
              <a:rPr kumimoji="0" lang="en-US" altLang="zh-CN" b="1" dirty="0" smtClean="0">
                <a:latin typeface="宋体" pitchFamily="2" charset="-122"/>
              </a:rPr>
              <a:t>I4-I5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</a:t>
            </a:r>
            <a:r>
              <a:rPr kumimoji="0" lang="en-US" altLang="zh-CN" b="1" dirty="0" smtClean="0">
                <a:latin typeface="宋体" pitchFamily="2" charset="-122"/>
              </a:rPr>
              <a:t>               0        </a:t>
            </a:r>
            <a:r>
              <a:rPr kumimoji="0" lang="zh-CN" altLang="en-US" b="1" dirty="0" smtClean="0">
                <a:latin typeface="宋体" pitchFamily="2" charset="-122"/>
              </a:rPr>
              <a:t>无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</a:t>
            </a:r>
            <a:r>
              <a:rPr kumimoji="0" lang="en-US" altLang="zh-CN" b="1" dirty="0" smtClean="0">
                <a:latin typeface="宋体" pitchFamily="2" charset="-122"/>
              </a:rPr>
              <a:t>                             3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latin typeface="宋体" pitchFamily="2" charset="-122"/>
              </a:rPr>
              <a:t>[5</a:t>
            </a:r>
            <a:r>
              <a:rPr lang="en-US" altLang="zh-CN" dirty="0" smtClean="0"/>
              <a:t>Δ</a:t>
            </a:r>
            <a:r>
              <a:rPr lang="en-US" altLang="zh-CN" b="1" i="1" dirty="0" smtClean="0"/>
              <a:t>t</a:t>
            </a:r>
            <a:r>
              <a:rPr kumimoji="0" lang="zh-CN" altLang="en-US" b="1" dirty="0" smtClean="0">
                <a:latin typeface="宋体" pitchFamily="2" charset="-122"/>
              </a:rPr>
              <a:t>＋</a:t>
            </a:r>
            <a:r>
              <a:rPr kumimoji="0" lang="en-US" altLang="zh-CN" b="1" dirty="0" smtClean="0">
                <a:latin typeface="宋体" pitchFamily="2" charset="-122"/>
              </a:rPr>
              <a:t>(402</a:t>
            </a:r>
            <a:r>
              <a:rPr kumimoji="0" lang="zh-CN" altLang="en-US" b="1" dirty="0" smtClean="0">
                <a:latin typeface="宋体" pitchFamily="2" charset="-122"/>
              </a:rPr>
              <a:t>－</a:t>
            </a:r>
            <a:r>
              <a:rPr kumimoji="0" lang="en-US" altLang="zh-CN" b="1" dirty="0" smtClean="0">
                <a:latin typeface="宋体" pitchFamily="2" charset="-122"/>
              </a:rPr>
              <a:t>1)</a:t>
            </a:r>
            <a:r>
              <a:rPr lang="en-US" altLang="zh-CN" dirty="0" err="1" smtClean="0"/>
              <a:t>Δ</a:t>
            </a:r>
            <a:r>
              <a:rPr lang="en-US" altLang="zh-CN" b="1" i="1" dirty="0" err="1" smtClean="0"/>
              <a:t>t</a:t>
            </a:r>
            <a:r>
              <a:rPr lang="en-US" altLang="zh-CN" b="1" dirty="0" smtClean="0">
                <a:latin typeface="+mn-ea"/>
                <a:ea typeface="+mn-ea"/>
              </a:rPr>
              <a:t>]</a:t>
            </a:r>
            <a:r>
              <a:rPr kumimoji="0" lang="zh-CN" altLang="en-US" b="1" dirty="0" smtClean="0">
                <a:latin typeface="宋体" pitchFamily="2" charset="-122"/>
              </a:rPr>
              <a:t>＋</a:t>
            </a:r>
            <a:r>
              <a:rPr kumimoji="0" lang="en-US" altLang="zh-CN" b="1" dirty="0" smtClean="0">
                <a:latin typeface="宋体" pitchFamily="2" charset="-122"/>
              </a:rPr>
              <a:t>3</a:t>
            </a:r>
            <a:r>
              <a:rPr lang="en-US" altLang="zh-CN" dirty="0" smtClean="0"/>
              <a:t>Δ</a:t>
            </a:r>
            <a:r>
              <a:rPr lang="en-US" altLang="zh-CN" b="1" i="1" dirty="0" smtClean="0"/>
              <a:t>t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latin typeface="+mn-ea"/>
                <a:ea typeface="+mn-ea"/>
              </a:rPr>
              <a:t>×100</a:t>
            </a:r>
            <a:r>
              <a:rPr kumimoji="0" lang="zh-CN" altLang="en-US" b="1" dirty="0" smtClean="0">
                <a:latin typeface="宋体" pitchFamily="2" charset="-122"/>
              </a:rPr>
              <a:t>＝</a:t>
            </a:r>
            <a:r>
              <a:rPr kumimoji="0" lang="en-US" altLang="zh-CN" b="1" dirty="0" smtClean="0">
                <a:latin typeface="宋体" pitchFamily="2" charset="-122"/>
              </a:rPr>
              <a:t>706</a:t>
            </a:r>
            <a:r>
              <a:rPr lang="en-US" altLang="zh-CN" dirty="0" smtClean="0"/>
              <a:t>Δ</a:t>
            </a:r>
            <a:r>
              <a:rPr lang="en-US" altLang="zh-CN" b="1" i="1" dirty="0" smtClean="0"/>
              <a:t>t</a:t>
            </a:r>
            <a:endParaRPr kumimoji="0" lang="en-US" altLang="zh-CN" b="1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7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105</a:t>
            </a:fld>
            <a:endParaRPr lang="en-US" altLang="zh-CN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90376" y="260648"/>
            <a:ext cx="8774112" cy="139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分支预测法：</a:t>
            </a:r>
            <a:r>
              <a:rPr lang="zh-CN" altLang="zh-CN" b="1" u="sng" dirty="0" smtClean="0"/>
              <a:t>预测</a:t>
            </a:r>
            <a:r>
              <a:rPr lang="zh-CN" altLang="zh-CN" b="1" dirty="0" smtClean="0"/>
              <a:t>转移</a:t>
            </a:r>
            <a:r>
              <a:rPr lang="zh-CN" altLang="zh-CN" b="1" dirty="0"/>
              <a:t>方向，并</a:t>
            </a:r>
            <a:r>
              <a:rPr lang="zh-CN" altLang="zh-CN" b="1" u="sng" dirty="0"/>
              <a:t>执行</a:t>
            </a:r>
            <a:r>
              <a:rPr lang="zh-CN" altLang="zh-CN" b="1" dirty="0"/>
              <a:t>该方向的指令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pPr algn="l" eaLnBrk="0" hangingPunct="0">
              <a:lnSpc>
                <a:spcPct val="114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                  </a:t>
            </a:r>
            <a:r>
              <a:rPr lang="zh-CN" altLang="en-US" b="1" dirty="0" smtClean="0"/>
              <a:t>猜对</a:t>
            </a:r>
            <a:r>
              <a:rPr lang="zh-CN" altLang="zh-CN" b="1" dirty="0" smtClean="0"/>
              <a:t>时</a:t>
            </a:r>
            <a:r>
              <a:rPr lang="zh-CN" altLang="zh-CN" b="1" u="sng" dirty="0"/>
              <a:t>继续</a:t>
            </a:r>
            <a:r>
              <a:rPr lang="zh-CN" altLang="zh-CN" b="1" u="sng" dirty="0" smtClean="0"/>
              <a:t>执行</a:t>
            </a:r>
            <a:r>
              <a:rPr lang="zh-CN" altLang="en-US" b="1" dirty="0" smtClean="0"/>
              <a:t>后续</a:t>
            </a:r>
            <a:r>
              <a:rPr lang="zh-CN" altLang="zh-CN" b="1" dirty="0" smtClean="0"/>
              <a:t>指令，</a:t>
            </a:r>
            <a:endParaRPr lang="en-US" altLang="zh-CN" b="1" dirty="0" smtClean="0"/>
          </a:p>
          <a:p>
            <a:pPr algn="l" eaLnBrk="0" hangingPunct="0">
              <a:lnSpc>
                <a:spcPct val="114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                  </a:t>
            </a:r>
            <a:r>
              <a:rPr lang="zh-CN" altLang="en-US" b="1" dirty="0" smtClean="0"/>
              <a:t>猜错</a:t>
            </a:r>
            <a:r>
              <a:rPr lang="zh-CN" altLang="zh-CN" b="1" dirty="0" smtClean="0"/>
              <a:t>时</a:t>
            </a:r>
            <a:r>
              <a:rPr lang="zh-CN" altLang="zh-CN" b="1" u="sng" dirty="0"/>
              <a:t>回头执行</a:t>
            </a:r>
            <a:r>
              <a:rPr lang="zh-CN" altLang="zh-CN" b="1" dirty="0"/>
              <a:t>另一方向上的</a:t>
            </a:r>
            <a:r>
              <a:rPr lang="zh-CN" altLang="zh-CN" b="1" dirty="0" smtClean="0"/>
              <a:t>指令</a:t>
            </a:r>
            <a:endParaRPr lang="en-US" altLang="zh-CN" b="1" spc="-200" dirty="0" smtClean="0">
              <a:latin typeface="+mn-ea"/>
              <a:ea typeface="+mn-ea"/>
            </a:endParaRPr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2555776" y="3573016"/>
            <a:ext cx="626469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猜</a:t>
            </a:r>
            <a:r>
              <a:rPr lang="zh-CN" altLang="en-US" b="1" dirty="0">
                <a:latin typeface="+mn-ea"/>
                <a:ea typeface="+mn-ea"/>
              </a:rPr>
              <a:t>对</a:t>
            </a:r>
            <a:r>
              <a:rPr lang="zh-CN" altLang="zh-CN" b="1" dirty="0" smtClean="0">
                <a:latin typeface="+mn-ea"/>
                <a:ea typeface="+mn-ea"/>
              </a:rPr>
              <a:t>时</a:t>
            </a:r>
            <a:r>
              <a:rPr lang="zh-CN" altLang="en-US" b="1" dirty="0" smtClean="0">
                <a:latin typeface="+mn-ea"/>
                <a:ea typeface="+mn-ea"/>
              </a:rPr>
              <a:t>≥</a:t>
            </a:r>
            <a:r>
              <a:rPr lang="en-US" altLang="zh-CN" b="1" dirty="0" smtClean="0">
                <a:latin typeface="+mn-ea"/>
                <a:ea typeface="+mn-ea"/>
              </a:rPr>
              <a:t>0</a:t>
            </a:r>
            <a:r>
              <a:rPr lang="zh-CN" altLang="en-US" b="1" dirty="0" smtClean="0">
                <a:latin typeface="+mn-ea"/>
                <a:ea typeface="+mn-ea"/>
              </a:rPr>
              <a:t>拍</a:t>
            </a:r>
            <a:r>
              <a:rPr lang="en-US" altLang="zh-CN" sz="1800" b="1" dirty="0" smtClean="0">
                <a:latin typeface="+mn-ea"/>
                <a:ea typeface="+mn-ea"/>
              </a:rPr>
              <a:t>(IF</a:t>
            </a:r>
            <a:r>
              <a:rPr lang="zh-CN" altLang="en-US" sz="1800" b="1" dirty="0" smtClean="0">
                <a:latin typeface="+mn-ea"/>
                <a:ea typeface="+mn-ea"/>
              </a:rPr>
              <a:t>时</a:t>
            </a:r>
            <a:r>
              <a:rPr lang="en-US" altLang="zh-CN" sz="1800" b="1" dirty="0" smtClean="0">
                <a:latin typeface="+mn-ea"/>
                <a:ea typeface="+mn-ea"/>
              </a:rPr>
              <a:t>=0)</a:t>
            </a:r>
            <a:r>
              <a:rPr lang="zh-CN" altLang="en-US" b="1" dirty="0" smtClean="0">
                <a:latin typeface="+mn-ea"/>
                <a:ea typeface="+mn-ea"/>
              </a:rPr>
              <a:t>，猜</a:t>
            </a:r>
            <a:r>
              <a:rPr lang="zh-CN" altLang="zh-CN" b="1" dirty="0" smtClean="0">
                <a:latin typeface="+mn-ea"/>
                <a:ea typeface="+mn-ea"/>
              </a:rPr>
              <a:t>错时</a:t>
            </a:r>
            <a:r>
              <a:rPr lang="zh-CN" altLang="en-US" b="1" dirty="0" smtClean="0">
                <a:latin typeface="+mn-ea"/>
                <a:ea typeface="+mn-ea"/>
              </a:rPr>
              <a:t>＝阻塞法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＋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1</a:t>
            </a:r>
            <a:r>
              <a:rPr kumimoji="0" lang="zh-CN" altLang="en-US" b="1" dirty="0" smtClean="0">
                <a:latin typeface="+mn-ea"/>
                <a:ea typeface="+mn-ea"/>
              </a:rPr>
              <a:t>拍</a:t>
            </a:r>
            <a:endParaRPr kumimoji="0" lang="en-US" altLang="zh-CN" b="1" dirty="0" smtClean="0">
              <a:latin typeface="+mn-ea"/>
              <a:ea typeface="+mn-ea"/>
            </a:endParaRPr>
          </a:p>
        </p:txBody>
      </p:sp>
      <p:grpSp>
        <p:nvGrpSpPr>
          <p:cNvPr id="176" name="组合 175"/>
          <p:cNvGrpSpPr/>
          <p:nvPr/>
        </p:nvGrpSpPr>
        <p:grpSpPr>
          <a:xfrm>
            <a:off x="539552" y="1562720"/>
            <a:ext cx="3960440" cy="2010296"/>
            <a:chOff x="539552" y="1706736"/>
            <a:chExt cx="3960440" cy="2010296"/>
          </a:xfrm>
        </p:grpSpPr>
        <p:grpSp>
          <p:nvGrpSpPr>
            <p:cNvPr id="162" name="组合 161"/>
            <p:cNvGrpSpPr/>
            <p:nvPr/>
          </p:nvGrpSpPr>
          <p:grpSpPr>
            <a:xfrm>
              <a:off x="539552" y="1706736"/>
              <a:ext cx="3960440" cy="1512168"/>
              <a:chOff x="107504" y="2276872"/>
              <a:chExt cx="3960440" cy="1512168"/>
            </a:xfrm>
          </p:grpSpPr>
          <p:cxnSp>
            <p:nvCxnSpPr>
              <p:cNvPr id="11" name="直接箭头连接符 10"/>
              <p:cNvCxnSpPr/>
              <p:nvPr/>
            </p:nvCxnSpPr>
            <p:spPr bwMode="auto">
              <a:xfrm>
                <a:off x="535358" y="3789040"/>
                <a:ext cx="353258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" name="直接箭头连接符 11"/>
              <p:cNvCxnSpPr/>
              <p:nvPr/>
            </p:nvCxnSpPr>
            <p:spPr bwMode="auto">
              <a:xfrm flipH="1" flipV="1">
                <a:off x="535358" y="2276872"/>
                <a:ext cx="4194" cy="150901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3" name="Text Box 61"/>
              <p:cNvSpPr txBox="1">
                <a:spLocks noChangeArrowheads="1"/>
              </p:cNvSpPr>
              <p:nvPr/>
            </p:nvSpPr>
            <p:spPr bwMode="auto">
              <a:xfrm>
                <a:off x="535358" y="3503786"/>
                <a:ext cx="432048" cy="28210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add</a:t>
                </a:r>
              </a:p>
            </p:txBody>
          </p:sp>
          <p:sp>
            <p:nvSpPr>
              <p:cNvPr id="14" name="Text Box 63"/>
              <p:cNvSpPr txBox="1">
                <a:spLocks noChangeArrowheads="1"/>
              </p:cNvSpPr>
              <p:nvPr/>
            </p:nvSpPr>
            <p:spPr bwMode="auto">
              <a:xfrm>
                <a:off x="107504" y="2339802"/>
                <a:ext cx="432048" cy="14430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dirty="0" smtClean="0">
                    <a:latin typeface="宋体" pitchFamily="2" charset="-122"/>
                  </a:rPr>
                  <a:t>WB</a:t>
                </a:r>
                <a:endPara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MEM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EX</a:t>
                </a:r>
                <a:endParaRPr lang="en-US" altLang="zh-CN" sz="1800" b="1" dirty="0">
                  <a:latin typeface="宋体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ID</a:t>
                </a:r>
                <a:endParaRPr lang="en-US" altLang="zh-CN" sz="1800" b="1" dirty="0">
                  <a:latin typeface="宋体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IF</a:t>
                </a:r>
                <a:endParaRPr lang="en-US" altLang="zh-CN" sz="1800" b="1" dirty="0">
                  <a:latin typeface="宋体" pitchFamily="2" charset="-122"/>
                </a:endParaRPr>
              </a:p>
            </p:txBody>
          </p:sp>
          <p:sp>
            <p:nvSpPr>
              <p:cNvPr id="15" name="Text Box 61"/>
              <p:cNvSpPr txBox="1">
                <a:spLocks noChangeArrowheads="1"/>
              </p:cNvSpPr>
              <p:nvPr/>
            </p:nvSpPr>
            <p:spPr bwMode="auto">
              <a:xfrm>
                <a:off x="971600" y="3501008"/>
                <a:ext cx="432048" cy="284882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bne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</p:txBody>
          </p:sp>
          <p:sp>
            <p:nvSpPr>
              <p:cNvPr id="16" name="Text Box 61"/>
              <p:cNvSpPr txBox="1">
                <a:spLocks noChangeArrowheads="1"/>
              </p:cNvSpPr>
              <p:nvPr/>
            </p:nvSpPr>
            <p:spPr bwMode="auto">
              <a:xfrm>
                <a:off x="1403648" y="3501008"/>
                <a:ext cx="432048" cy="288032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17" name="Text Box 61"/>
              <p:cNvSpPr txBox="1">
                <a:spLocks noChangeArrowheads="1"/>
              </p:cNvSpPr>
              <p:nvPr/>
            </p:nvSpPr>
            <p:spPr bwMode="auto">
              <a:xfrm>
                <a:off x="971600" y="3212974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18" name="Text Box 61"/>
              <p:cNvSpPr txBox="1">
                <a:spLocks noChangeArrowheads="1"/>
              </p:cNvSpPr>
              <p:nvPr/>
            </p:nvSpPr>
            <p:spPr bwMode="auto">
              <a:xfrm>
                <a:off x="1403648" y="3212976"/>
                <a:ext cx="432048" cy="28488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bne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</p:txBody>
          </p:sp>
          <p:sp>
            <p:nvSpPr>
              <p:cNvPr id="19" name="Text Box 61"/>
              <p:cNvSpPr txBox="1">
                <a:spLocks noChangeArrowheads="1"/>
              </p:cNvSpPr>
              <p:nvPr/>
            </p:nvSpPr>
            <p:spPr bwMode="auto">
              <a:xfrm>
                <a:off x="1835696" y="3212976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20" name="Text Box 61"/>
              <p:cNvSpPr txBox="1">
                <a:spLocks noChangeArrowheads="1"/>
              </p:cNvSpPr>
              <p:nvPr/>
            </p:nvSpPr>
            <p:spPr bwMode="auto">
              <a:xfrm>
                <a:off x="1403648" y="2924944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21" name="Text Box 61"/>
              <p:cNvSpPr txBox="1">
                <a:spLocks noChangeArrowheads="1"/>
              </p:cNvSpPr>
              <p:nvPr/>
            </p:nvSpPr>
            <p:spPr bwMode="auto">
              <a:xfrm>
                <a:off x="1835696" y="2924946"/>
                <a:ext cx="432048" cy="28488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bne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</p:txBody>
          </p:sp>
          <p:sp>
            <p:nvSpPr>
              <p:cNvPr id="22" name="Text Box 61"/>
              <p:cNvSpPr txBox="1">
                <a:spLocks noChangeArrowheads="1"/>
              </p:cNvSpPr>
              <p:nvPr/>
            </p:nvSpPr>
            <p:spPr bwMode="auto">
              <a:xfrm>
                <a:off x="2699792" y="3501008"/>
                <a:ext cx="432048" cy="288030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I6</a:t>
                </a:r>
              </a:p>
            </p:txBody>
          </p:sp>
          <p:sp>
            <p:nvSpPr>
              <p:cNvPr id="23" name="Text Box 61"/>
              <p:cNvSpPr txBox="1">
                <a:spLocks noChangeArrowheads="1"/>
              </p:cNvSpPr>
              <p:nvPr/>
            </p:nvSpPr>
            <p:spPr bwMode="auto">
              <a:xfrm>
                <a:off x="1835696" y="3501008"/>
                <a:ext cx="432048" cy="288032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24" name="Text Box 61"/>
              <p:cNvSpPr txBox="1">
                <a:spLocks noChangeArrowheads="1"/>
              </p:cNvSpPr>
              <p:nvPr/>
            </p:nvSpPr>
            <p:spPr bwMode="auto">
              <a:xfrm>
                <a:off x="2267744" y="2924944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25" name="Text Box 61"/>
              <p:cNvSpPr txBox="1">
                <a:spLocks noChangeArrowheads="1"/>
              </p:cNvSpPr>
              <p:nvPr/>
            </p:nvSpPr>
            <p:spPr bwMode="auto">
              <a:xfrm>
                <a:off x="1835696" y="2636910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26" name="Text Box 61"/>
              <p:cNvSpPr txBox="1">
                <a:spLocks noChangeArrowheads="1"/>
              </p:cNvSpPr>
              <p:nvPr/>
            </p:nvSpPr>
            <p:spPr bwMode="auto">
              <a:xfrm>
                <a:off x="2267744" y="2636912"/>
                <a:ext cx="432048" cy="28488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bne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</p:txBody>
          </p:sp>
          <p:sp>
            <p:nvSpPr>
              <p:cNvPr id="27" name="Text Box 61"/>
              <p:cNvSpPr txBox="1">
                <a:spLocks noChangeArrowheads="1"/>
              </p:cNvSpPr>
              <p:nvPr/>
            </p:nvSpPr>
            <p:spPr bwMode="auto">
              <a:xfrm>
                <a:off x="2699792" y="2636910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28" name="Text Box 61"/>
              <p:cNvSpPr txBox="1">
                <a:spLocks noChangeArrowheads="1"/>
              </p:cNvSpPr>
              <p:nvPr/>
            </p:nvSpPr>
            <p:spPr bwMode="auto">
              <a:xfrm>
                <a:off x="2267744" y="2348880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29" name="Text Box 61"/>
              <p:cNvSpPr txBox="1">
                <a:spLocks noChangeArrowheads="1"/>
              </p:cNvSpPr>
              <p:nvPr/>
            </p:nvSpPr>
            <p:spPr bwMode="auto">
              <a:xfrm>
                <a:off x="3131840" y="2348880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30" name="Text Box 61"/>
              <p:cNvSpPr txBox="1">
                <a:spLocks noChangeArrowheads="1"/>
              </p:cNvSpPr>
              <p:nvPr/>
            </p:nvSpPr>
            <p:spPr bwMode="auto">
              <a:xfrm>
                <a:off x="2699792" y="2924944"/>
                <a:ext cx="432048" cy="284884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31" name="Text Box 61"/>
              <p:cNvSpPr txBox="1">
                <a:spLocks noChangeArrowheads="1"/>
              </p:cNvSpPr>
              <p:nvPr/>
            </p:nvSpPr>
            <p:spPr bwMode="auto">
              <a:xfrm>
                <a:off x="3131840" y="2636910"/>
                <a:ext cx="432048" cy="284884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32" name="Text Box 61"/>
              <p:cNvSpPr txBox="1">
                <a:spLocks noChangeArrowheads="1"/>
              </p:cNvSpPr>
              <p:nvPr/>
            </p:nvSpPr>
            <p:spPr bwMode="auto">
              <a:xfrm>
                <a:off x="3563888" y="2348880"/>
                <a:ext cx="432048" cy="284884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33" name="Text Box 61"/>
              <p:cNvSpPr txBox="1">
                <a:spLocks noChangeArrowheads="1"/>
              </p:cNvSpPr>
              <p:nvPr/>
            </p:nvSpPr>
            <p:spPr bwMode="auto">
              <a:xfrm>
                <a:off x="2267744" y="3212976"/>
                <a:ext cx="432048" cy="284884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I4</a:t>
                </a:r>
                <a:endParaRPr lang="en-US" altLang="zh-CN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34" name="Text Box 61"/>
              <p:cNvSpPr txBox="1">
                <a:spLocks noChangeArrowheads="1"/>
              </p:cNvSpPr>
              <p:nvPr/>
            </p:nvSpPr>
            <p:spPr bwMode="auto">
              <a:xfrm>
                <a:off x="2267744" y="3501008"/>
                <a:ext cx="432048" cy="28803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I5</a:t>
                </a:r>
              </a:p>
            </p:txBody>
          </p:sp>
          <p:sp>
            <p:nvSpPr>
              <p:cNvPr id="35" name="Text Box 61"/>
              <p:cNvSpPr txBox="1">
                <a:spLocks noChangeArrowheads="1"/>
              </p:cNvSpPr>
              <p:nvPr/>
            </p:nvSpPr>
            <p:spPr bwMode="auto">
              <a:xfrm>
                <a:off x="2699792" y="3212976"/>
                <a:ext cx="432048" cy="284884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I5</a:t>
                </a:r>
                <a:endParaRPr lang="en-US" altLang="zh-CN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36" name="Text Box 61"/>
              <p:cNvSpPr txBox="1">
                <a:spLocks noChangeArrowheads="1"/>
              </p:cNvSpPr>
              <p:nvPr/>
            </p:nvSpPr>
            <p:spPr bwMode="auto">
              <a:xfrm>
                <a:off x="3131840" y="2924944"/>
                <a:ext cx="432048" cy="284884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I5</a:t>
                </a:r>
              </a:p>
            </p:txBody>
          </p:sp>
          <p:sp>
            <p:nvSpPr>
              <p:cNvPr id="37" name="Text Box 61"/>
              <p:cNvSpPr txBox="1">
                <a:spLocks noChangeArrowheads="1"/>
              </p:cNvSpPr>
              <p:nvPr/>
            </p:nvSpPr>
            <p:spPr bwMode="auto">
              <a:xfrm>
                <a:off x="3563888" y="2636910"/>
                <a:ext cx="432048" cy="284884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I5</a:t>
                </a:r>
              </a:p>
            </p:txBody>
          </p:sp>
          <p:sp>
            <p:nvSpPr>
              <p:cNvPr id="39" name="Text Box 61"/>
              <p:cNvSpPr txBox="1">
                <a:spLocks noChangeArrowheads="1"/>
              </p:cNvSpPr>
              <p:nvPr/>
            </p:nvSpPr>
            <p:spPr bwMode="auto">
              <a:xfrm>
                <a:off x="3131840" y="3212976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I6</a:t>
                </a:r>
              </a:p>
            </p:txBody>
          </p:sp>
          <p:sp>
            <p:nvSpPr>
              <p:cNvPr id="40" name="Text Box 61"/>
              <p:cNvSpPr txBox="1">
                <a:spLocks noChangeArrowheads="1"/>
              </p:cNvSpPr>
              <p:nvPr/>
            </p:nvSpPr>
            <p:spPr bwMode="auto">
              <a:xfrm>
                <a:off x="3563888" y="2924944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I6</a:t>
                </a:r>
              </a:p>
            </p:txBody>
          </p:sp>
        </p:grpSp>
        <p:grpSp>
          <p:nvGrpSpPr>
            <p:cNvPr id="163" name="组合 162"/>
            <p:cNvGrpSpPr/>
            <p:nvPr/>
          </p:nvGrpSpPr>
          <p:grpSpPr>
            <a:xfrm>
              <a:off x="1403648" y="3212976"/>
              <a:ext cx="576064" cy="504056"/>
              <a:chOff x="3023828" y="3068960"/>
              <a:chExt cx="576064" cy="504056"/>
            </a:xfrm>
          </p:grpSpPr>
          <p:cxnSp>
            <p:nvCxnSpPr>
              <p:cNvPr id="164" name="直接箭头连接符 163"/>
              <p:cNvCxnSpPr/>
              <p:nvPr/>
            </p:nvCxnSpPr>
            <p:spPr bwMode="auto">
              <a:xfrm flipV="1">
                <a:off x="3275856" y="3068960"/>
                <a:ext cx="0" cy="219172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arrow" w="med" len="sm"/>
              </a:ln>
              <a:effectLst/>
            </p:spPr>
          </p:cxnSp>
          <p:sp>
            <p:nvSpPr>
              <p:cNvPr id="165" name="Text Box 60"/>
              <p:cNvSpPr txBox="1">
                <a:spLocks noChangeArrowheads="1"/>
              </p:cNvSpPr>
              <p:nvPr/>
            </p:nvSpPr>
            <p:spPr bwMode="auto">
              <a:xfrm>
                <a:off x="3023828" y="3265354"/>
                <a:ext cx="576064" cy="307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预测</a:t>
                </a:r>
                <a:r>
                  <a:rPr lang="en-US" altLang="zh-CN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 </a:t>
                </a:r>
                <a:endParaRPr lang="en-US" altLang="zh-CN" sz="1800" b="1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3095836" y="3212976"/>
              <a:ext cx="540060" cy="504056"/>
              <a:chOff x="3059832" y="3068960"/>
              <a:chExt cx="540060" cy="504056"/>
            </a:xfrm>
          </p:grpSpPr>
          <p:cxnSp>
            <p:nvCxnSpPr>
              <p:cNvPr id="167" name="直接箭头连接符 166"/>
              <p:cNvCxnSpPr/>
              <p:nvPr/>
            </p:nvCxnSpPr>
            <p:spPr bwMode="auto">
              <a:xfrm flipV="1">
                <a:off x="3275856" y="3068960"/>
                <a:ext cx="0" cy="219172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arrow" w="med" len="sm"/>
              </a:ln>
              <a:effectLst/>
            </p:spPr>
          </p:cxnSp>
          <p:sp>
            <p:nvSpPr>
              <p:cNvPr id="168" name="Text Box 60"/>
              <p:cNvSpPr txBox="1">
                <a:spLocks noChangeArrowheads="1"/>
              </p:cNvSpPr>
              <p:nvPr/>
            </p:nvSpPr>
            <p:spPr bwMode="auto">
              <a:xfrm>
                <a:off x="3059832" y="3265354"/>
                <a:ext cx="540060" cy="307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1800" b="1" dirty="0">
                    <a:solidFill>
                      <a:srgbClr val="990099"/>
                    </a:solidFill>
                    <a:latin typeface="宋体" pitchFamily="2" charset="-122"/>
                  </a:rPr>
                  <a:t>猜对</a:t>
                </a:r>
                <a:r>
                  <a:rPr lang="en-US" altLang="zh-CN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 </a:t>
                </a:r>
                <a:endParaRPr lang="en-US" altLang="zh-CN" sz="1800" b="1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</p:grpSp>
      </p:grpSp>
      <p:grpSp>
        <p:nvGrpSpPr>
          <p:cNvPr id="177" name="组合 176"/>
          <p:cNvGrpSpPr/>
          <p:nvPr/>
        </p:nvGrpSpPr>
        <p:grpSpPr>
          <a:xfrm>
            <a:off x="4860032" y="1556792"/>
            <a:ext cx="3888432" cy="2016224"/>
            <a:chOff x="4860032" y="1700808"/>
            <a:chExt cx="3888432" cy="2016224"/>
          </a:xfrm>
        </p:grpSpPr>
        <p:grpSp>
          <p:nvGrpSpPr>
            <p:cNvPr id="157" name="组合 156"/>
            <p:cNvGrpSpPr/>
            <p:nvPr/>
          </p:nvGrpSpPr>
          <p:grpSpPr>
            <a:xfrm>
              <a:off x="4860032" y="1700808"/>
              <a:ext cx="3888432" cy="1518096"/>
              <a:chOff x="4716016" y="2270944"/>
              <a:chExt cx="3888432" cy="1518096"/>
            </a:xfrm>
          </p:grpSpPr>
          <p:cxnSp>
            <p:nvCxnSpPr>
              <p:cNvPr id="42" name="直接箭头连接符 41"/>
              <p:cNvCxnSpPr/>
              <p:nvPr/>
            </p:nvCxnSpPr>
            <p:spPr bwMode="auto">
              <a:xfrm>
                <a:off x="5148064" y="3789040"/>
                <a:ext cx="345638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3" name="直接箭头连接符 42"/>
              <p:cNvCxnSpPr/>
              <p:nvPr/>
            </p:nvCxnSpPr>
            <p:spPr bwMode="auto">
              <a:xfrm flipH="1" flipV="1">
                <a:off x="5143870" y="2270944"/>
                <a:ext cx="4194" cy="150901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4" name="Text Box 61"/>
              <p:cNvSpPr txBox="1">
                <a:spLocks noChangeArrowheads="1"/>
              </p:cNvSpPr>
              <p:nvPr/>
            </p:nvSpPr>
            <p:spPr bwMode="auto">
              <a:xfrm>
                <a:off x="5143870" y="3506934"/>
                <a:ext cx="432048" cy="28210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add</a:t>
                </a:r>
              </a:p>
            </p:txBody>
          </p:sp>
          <p:sp>
            <p:nvSpPr>
              <p:cNvPr id="45" name="Text Box 63"/>
              <p:cNvSpPr txBox="1">
                <a:spLocks noChangeArrowheads="1"/>
              </p:cNvSpPr>
              <p:nvPr/>
            </p:nvSpPr>
            <p:spPr bwMode="auto">
              <a:xfrm>
                <a:off x="4716016" y="2339802"/>
                <a:ext cx="432048" cy="14430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dirty="0" smtClean="0">
                    <a:latin typeface="宋体" pitchFamily="2" charset="-122"/>
                  </a:rPr>
                  <a:t>WB</a:t>
                </a:r>
                <a:endParaRPr lang="en-US" altLang="zh-CN" sz="1800" b="1" dirty="0" smtClean="0">
                  <a:solidFill>
                    <a:srgbClr val="CC3300"/>
                  </a:solidFill>
                  <a:latin typeface="宋体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MEM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EX</a:t>
                </a:r>
                <a:endParaRPr lang="en-US" altLang="zh-CN" sz="1800" b="1" dirty="0">
                  <a:latin typeface="宋体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ID</a:t>
                </a:r>
                <a:endParaRPr lang="en-US" altLang="zh-CN" sz="1800" b="1" dirty="0">
                  <a:latin typeface="宋体" pitchFamily="2" charset="-122"/>
                </a:endParaRPr>
              </a:p>
              <a:p>
                <a:pPr>
                  <a:lnSpc>
                    <a:spcPct val="10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IF</a:t>
                </a:r>
                <a:endParaRPr lang="en-US" altLang="zh-CN" sz="1800" b="1" dirty="0">
                  <a:latin typeface="宋体" pitchFamily="2" charset="-122"/>
                </a:endParaRPr>
              </a:p>
            </p:txBody>
          </p:sp>
          <p:sp>
            <p:nvSpPr>
              <p:cNvPr id="46" name="Text Box 61"/>
              <p:cNvSpPr txBox="1">
                <a:spLocks noChangeArrowheads="1"/>
              </p:cNvSpPr>
              <p:nvPr/>
            </p:nvSpPr>
            <p:spPr bwMode="auto">
              <a:xfrm>
                <a:off x="5580112" y="3504156"/>
                <a:ext cx="432048" cy="28488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bne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</p:txBody>
          </p:sp>
          <p:sp>
            <p:nvSpPr>
              <p:cNvPr id="47" name="Text Box 61"/>
              <p:cNvSpPr txBox="1">
                <a:spLocks noChangeArrowheads="1"/>
              </p:cNvSpPr>
              <p:nvPr/>
            </p:nvSpPr>
            <p:spPr bwMode="auto">
              <a:xfrm>
                <a:off x="6012160" y="3504156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48" name="Text Box 61"/>
              <p:cNvSpPr txBox="1">
                <a:spLocks noChangeArrowheads="1"/>
              </p:cNvSpPr>
              <p:nvPr/>
            </p:nvSpPr>
            <p:spPr bwMode="auto">
              <a:xfrm>
                <a:off x="5580112" y="3216126"/>
                <a:ext cx="432048" cy="290808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49" name="Text Box 61"/>
              <p:cNvSpPr txBox="1">
                <a:spLocks noChangeArrowheads="1"/>
              </p:cNvSpPr>
              <p:nvPr/>
            </p:nvSpPr>
            <p:spPr bwMode="auto">
              <a:xfrm>
                <a:off x="6012160" y="3212976"/>
                <a:ext cx="432048" cy="293958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bne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</p:txBody>
          </p:sp>
          <p:sp>
            <p:nvSpPr>
              <p:cNvPr id="50" name="Text Box 61"/>
              <p:cNvSpPr txBox="1">
                <a:spLocks noChangeArrowheads="1"/>
              </p:cNvSpPr>
              <p:nvPr/>
            </p:nvSpPr>
            <p:spPr bwMode="auto">
              <a:xfrm>
                <a:off x="6444208" y="3212976"/>
                <a:ext cx="432048" cy="293958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51" name="Text Box 61"/>
              <p:cNvSpPr txBox="1">
                <a:spLocks noChangeArrowheads="1"/>
              </p:cNvSpPr>
              <p:nvPr/>
            </p:nvSpPr>
            <p:spPr bwMode="auto">
              <a:xfrm>
                <a:off x="6012160" y="2928092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52" name="Text Box 61"/>
              <p:cNvSpPr txBox="1">
                <a:spLocks noChangeArrowheads="1"/>
              </p:cNvSpPr>
              <p:nvPr/>
            </p:nvSpPr>
            <p:spPr bwMode="auto">
              <a:xfrm>
                <a:off x="6444208" y="2928094"/>
                <a:ext cx="432048" cy="28488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bne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</p:txBody>
          </p:sp>
          <p:sp>
            <p:nvSpPr>
              <p:cNvPr id="54" name="Text Box 61"/>
              <p:cNvSpPr txBox="1">
                <a:spLocks noChangeArrowheads="1"/>
              </p:cNvSpPr>
              <p:nvPr/>
            </p:nvSpPr>
            <p:spPr bwMode="auto">
              <a:xfrm>
                <a:off x="6444208" y="3504156"/>
                <a:ext cx="432048" cy="284884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I4</a:t>
                </a:r>
              </a:p>
            </p:txBody>
          </p:sp>
          <p:sp>
            <p:nvSpPr>
              <p:cNvPr id="55" name="Text Box 61"/>
              <p:cNvSpPr txBox="1">
                <a:spLocks noChangeArrowheads="1"/>
              </p:cNvSpPr>
              <p:nvPr/>
            </p:nvSpPr>
            <p:spPr bwMode="auto">
              <a:xfrm>
                <a:off x="6876256" y="2928092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I3</a:t>
                </a:r>
              </a:p>
            </p:txBody>
          </p:sp>
          <p:sp>
            <p:nvSpPr>
              <p:cNvPr id="56" name="Text Box 61"/>
              <p:cNvSpPr txBox="1">
                <a:spLocks noChangeArrowheads="1"/>
              </p:cNvSpPr>
              <p:nvPr/>
            </p:nvSpPr>
            <p:spPr bwMode="auto">
              <a:xfrm>
                <a:off x="6444208" y="2640058"/>
                <a:ext cx="432048" cy="28803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57" name="Text Box 61"/>
              <p:cNvSpPr txBox="1">
                <a:spLocks noChangeArrowheads="1"/>
              </p:cNvSpPr>
              <p:nvPr/>
            </p:nvSpPr>
            <p:spPr bwMode="auto">
              <a:xfrm>
                <a:off x="6876256" y="2640060"/>
                <a:ext cx="432048" cy="288034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bne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</p:txBody>
          </p:sp>
          <p:sp>
            <p:nvSpPr>
              <p:cNvPr id="59" name="Text Box 61"/>
              <p:cNvSpPr txBox="1">
                <a:spLocks noChangeArrowheads="1"/>
              </p:cNvSpPr>
              <p:nvPr/>
            </p:nvSpPr>
            <p:spPr bwMode="auto">
              <a:xfrm>
                <a:off x="6876256" y="2348878"/>
                <a:ext cx="432048" cy="291182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add</a:t>
                </a:r>
              </a:p>
            </p:txBody>
          </p:sp>
          <p:sp>
            <p:nvSpPr>
              <p:cNvPr id="64" name="Text Box 61"/>
              <p:cNvSpPr txBox="1">
                <a:spLocks noChangeArrowheads="1"/>
              </p:cNvSpPr>
              <p:nvPr/>
            </p:nvSpPr>
            <p:spPr bwMode="auto">
              <a:xfrm>
                <a:off x="6876256" y="3209828"/>
                <a:ext cx="432048" cy="297106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I4</a:t>
                </a:r>
                <a:endParaRPr lang="en-US" altLang="zh-CN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65" name="Text Box 61"/>
              <p:cNvSpPr txBox="1">
                <a:spLocks noChangeArrowheads="1"/>
              </p:cNvSpPr>
              <p:nvPr/>
            </p:nvSpPr>
            <p:spPr bwMode="auto">
              <a:xfrm>
                <a:off x="6876256" y="3504156"/>
                <a:ext cx="432048" cy="284884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I5</a:t>
                </a:r>
              </a:p>
            </p:txBody>
          </p:sp>
          <p:sp>
            <p:nvSpPr>
              <p:cNvPr id="139" name="Text Box 61"/>
              <p:cNvSpPr txBox="1">
                <a:spLocks noChangeArrowheads="1"/>
              </p:cNvSpPr>
              <p:nvPr/>
            </p:nvSpPr>
            <p:spPr bwMode="auto">
              <a:xfrm>
                <a:off x="7740352" y="3504156"/>
                <a:ext cx="432048" cy="28488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</a:t>
                </a:r>
                <a:r>
                  <a:rPr lang="en-US" altLang="zh-CN" sz="1800" b="1" dirty="0" smtClean="0">
                    <a:latin typeface="+mn-ea"/>
                    <a:ea typeface="+mn-ea"/>
                  </a:rPr>
                  <a:t>9</a:t>
                </a:r>
              </a:p>
            </p:txBody>
          </p:sp>
          <p:sp>
            <p:nvSpPr>
              <p:cNvPr id="140" name="Text Box 61"/>
              <p:cNvSpPr txBox="1">
                <a:spLocks noChangeArrowheads="1"/>
              </p:cNvSpPr>
              <p:nvPr/>
            </p:nvSpPr>
            <p:spPr bwMode="auto">
              <a:xfrm>
                <a:off x="7308304" y="2640058"/>
                <a:ext cx="432048" cy="288036"/>
              </a:xfrm>
              <a:prstGeom prst="rect">
                <a:avLst/>
              </a:prstGeom>
              <a:solidFill>
                <a:srgbClr val="CC99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>
                    <a:latin typeface="+mn-lt"/>
                  </a:rPr>
                  <a:t>bub</a:t>
                </a:r>
              </a:p>
            </p:txBody>
          </p:sp>
          <p:sp>
            <p:nvSpPr>
              <p:cNvPr id="141" name="Text Box 61"/>
              <p:cNvSpPr txBox="1">
                <a:spLocks noChangeArrowheads="1"/>
              </p:cNvSpPr>
              <p:nvPr/>
            </p:nvSpPr>
            <p:spPr bwMode="auto">
              <a:xfrm>
                <a:off x="7740352" y="2352028"/>
                <a:ext cx="432048" cy="28803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>
                    <a:latin typeface="+mn-lt"/>
                  </a:rPr>
                  <a:t>bub</a:t>
                </a:r>
              </a:p>
            </p:txBody>
          </p:sp>
          <p:sp>
            <p:nvSpPr>
              <p:cNvPr id="142" name="Text Box 61"/>
              <p:cNvSpPr txBox="1">
                <a:spLocks noChangeArrowheads="1"/>
              </p:cNvSpPr>
              <p:nvPr/>
            </p:nvSpPr>
            <p:spPr bwMode="auto">
              <a:xfrm>
                <a:off x="7308304" y="2928092"/>
                <a:ext cx="432048" cy="284884"/>
              </a:xfrm>
              <a:prstGeom prst="rect">
                <a:avLst/>
              </a:prstGeom>
              <a:solidFill>
                <a:srgbClr val="CC99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>
                    <a:latin typeface="+mn-lt"/>
                  </a:rPr>
                  <a:t>bub</a:t>
                </a:r>
              </a:p>
            </p:txBody>
          </p:sp>
          <p:sp>
            <p:nvSpPr>
              <p:cNvPr id="143" name="Text Box 61"/>
              <p:cNvSpPr txBox="1">
                <a:spLocks noChangeArrowheads="1"/>
              </p:cNvSpPr>
              <p:nvPr/>
            </p:nvSpPr>
            <p:spPr bwMode="auto">
              <a:xfrm>
                <a:off x="7740352" y="2640058"/>
                <a:ext cx="432048" cy="288036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>
                    <a:latin typeface="+mn-lt"/>
                  </a:rPr>
                  <a:t>bub</a:t>
                </a:r>
              </a:p>
            </p:txBody>
          </p:sp>
          <p:sp>
            <p:nvSpPr>
              <p:cNvPr id="144" name="Text Box 61"/>
              <p:cNvSpPr txBox="1">
                <a:spLocks noChangeArrowheads="1"/>
              </p:cNvSpPr>
              <p:nvPr/>
            </p:nvSpPr>
            <p:spPr bwMode="auto">
              <a:xfrm>
                <a:off x="8172400" y="2352028"/>
                <a:ext cx="432048" cy="28803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>
                    <a:latin typeface="+mn-lt"/>
                  </a:rPr>
                  <a:t>bub</a:t>
                </a:r>
              </a:p>
            </p:txBody>
          </p:sp>
          <p:sp>
            <p:nvSpPr>
              <p:cNvPr id="145" name="Text Box 61"/>
              <p:cNvSpPr txBox="1">
                <a:spLocks noChangeArrowheads="1"/>
              </p:cNvSpPr>
              <p:nvPr/>
            </p:nvSpPr>
            <p:spPr bwMode="auto">
              <a:xfrm>
                <a:off x="7740352" y="2928092"/>
                <a:ext cx="432048" cy="284884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>
                    <a:latin typeface="+mn-lt"/>
                  </a:rPr>
                  <a:t>bub</a:t>
                </a:r>
              </a:p>
            </p:txBody>
          </p:sp>
          <p:sp>
            <p:nvSpPr>
              <p:cNvPr id="146" name="Text Box 61"/>
              <p:cNvSpPr txBox="1">
                <a:spLocks noChangeArrowheads="1"/>
              </p:cNvSpPr>
              <p:nvPr/>
            </p:nvSpPr>
            <p:spPr bwMode="auto">
              <a:xfrm>
                <a:off x="8172400" y="2640058"/>
                <a:ext cx="432048" cy="284884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>
                    <a:latin typeface="+mn-lt"/>
                  </a:rPr>
                  <a:t>bub</a:t>
                </a:r>
              </a:p>
            </p:txBody>
          </p:sp>
          <p:sp>
            <p:nvSpPr>
              <p:cNvPr id="148" name="Text Box 61"/>
              <p:cNvSpPr txBox="1">
                <a:spLocks noChangeArrowheads="1"/>
              </p:cNvSpPr>
              <p:nvPr/>
            </p:nvSpPr>
            <p:spPr bwMode="auto">
              <a:xfrm>
                <a:off x="7308304" y="3212976"/>
                <a:ext cx="432048" cy="293958"/>
              </a:xfrm>
              <a:prstGeom prst="rect">
                <a:avLst/>
              </a:prstGeom>
              <a:solidFill>
                <a:srgbClr val="CC99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/>
                  <a:t>bub</a:t>
                </a:r>
              </a:p>
            </p:txBody>
          </p:sp>
          <p:sp>
            <p:nvSpPr>
              <p:cNvPr id="149" name="Text Box 61"/>
              <p:cNvSpPr txBox="1">
                <a:spLocks noChangeArrowheads="1"/>
              </p:cNvSpPr>
              <p:nvPr/>
            </p:nvSpPr>
            <p:spPr bwMode="auto">
              <a:xfrm>
                <a:off x="7740352" y="3212976"/>
                <a:ext cx="432048" cy="293958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/>
                  <a:t>bub</a:t>
                </a:r>
              </a:p>
            </p:txBody>
          </p:sp>
          <p:sp>
            <p:nvSpPr>
              <p:cNvPr id="150" name="Text Box 61"/>
              <p:cNvSpPr txBox="1">
                <a:spLocks noChangeArrowheads="1"/>
              </p:cNvSpPr>
              <p:nvPr/>
            </p:nvSpPr>
            <p:spPr bwMode="auto">
              <a:xfrm>
                <a:off x="8172400" y="3209828"/>
                <a:ext cx="432048" cy="29710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>
                    <a:latin typeface="+mn-ea"/>
                    <a:ea typeface="+mn-ea"/>
                  </a:rPr>
                  <a:t>I</a:t>
                </a:r>
                <a:r>
                  <a:rPr lang="en-US" altLang="zh-CN" sz="1800" b="1" dirty="0" smtClean="0">
                    <a:latin typeface="+mn-ea"/>
                    <a:ea typeface="+mn-ea"/>
                  </a:rPr>
                  <a:t>9</a:t>
                </a:r>
              </a:p>
            </p:txBody>
          </p:sp>
          <p:sp>
            <p:nvSpPr>
              <p:cNvPr id="151" name="Text Box 61"/>
              <p:cNvSpPr txBox="1">
                <a:spLocks noChangeArrowheads="1"/>
              </p:cNvSpPr>
              <p:nvPr/>
            </p:nvSpPr>
            <p:spPr bwMode="auto">
              <a:xfrm>
                <a:off x="8172400" y="2924944"/>
                <a:ext cx="432048" cy="284884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>
                    <a:latin typeface="+mn-lt"/>
                  </a:rPr>
                  <a:t>bub</a:t>
                </a:r>
              </a:p>
            </p:txBody>
          </p:sp>
          <p:sp>
            <p:nvSpPr>
              <p:cNvPr id="156" name="Text Box 61"/>
              <p:cNvSpPr txBox="1">
                <a:spLocks noChangeArrowheads="1"/>
              </p:cNvSpPr>
              <p:nvPr/>
            </p:nvSpPr>
            <p:spPr bwMode="auto">
              <a:xfrm>
                <a:off x="7308304" y="3506934"/>
                <a:ext cx="432048" cy="282106"/>
              </a:xfrm>
              <a:prstGeom prst="rect">
                <a:avLst/>
              </a:prstGeom>
              <a:solidFill>
                <a:srgbClr val="CC99FF">
                  <a:alpha val="7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dirty="0" smtClean="0"/>
                  <a:t>bub</a:t>
                </a:r>
                <a:endParaRPr lang="en-US" altLang="zh-CN" sz="1800" dirty="0"/>
              </a:p>
            </p:txBody>
          </p:sp>
        </p:grpSp>
        <p:grpSp>
          <p:nvGrpSpPr>
            <p:cNvPr id="169" name="组合 168"/>
            <p:cNvGrpSpPr/>
            <p:nvPr/>
          </p:nvGrpSpPr>
          <p:grpSpPr>
            <a:xfrm>
              <a:off x="5652120" y="3212976"/>
              <a:ext cx="612068" cy="504056"/>
              <a:chOff x="2987824" y="3068960"/>
              <a:chExt cx="612068" cy="504056"/>
            </a:xfrm>
          </p:grpSpPr>
          <p:cxnSp>
            <p:nvCxnSpPr>
              <p:cNvPr id="170" name="直接箭头连接符 169"/>
              <p:cNvCxnSpPr/>
              <p:nvPr/>
            </p:nvCxnSpPr>
            <p:spPr bwMode="auto">
              <a:xfrm flipV="1">
                <a:off x="3275856" y="3068960"/>
                <a:ext cx="0" cy="21917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arrow" w="med" len="sm"/>
              </a:ln>
              <a:effectLst/>
            </p:spPr>
          </p:cxnSp>
          <p:sp>
            <p:nvSpPr>
              <p:cNvPr id="171" name="Text Box 60"/>
              <p:cNvSpPr txBox="1">
                <a:spLocks noChangeArrowheads="1"/>
              </p:cNvSpPr>
              <p:nvPr/>
            </p:nvSpPr>
            <p:spPr bwMode="auto">
              <a:xfrm>
                <a:off x="2987824" y="3265354"/>
                <a:ext cx="612068" cy="307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预测</a:t>
                </a:r>
                <a:r>
                  <a:rPr lang="en-US" altLang="zh-CN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 </a:t>
                </a:r>
                <a:endParaRPr lang="en-US" altLang="zh-CN" sz="1800" b="1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172" name="组合 171"/>
            <p:cNvGrpSpPr/>
            <p:nvPr/>
          </p:nvGrpSpPr>
          <p:grpSpPr>
            <a:xfrm>
              <a:off x="7308304" y="3212976"/>
              <a:ext cx="1224136" cy="504056"/>
              <a:chOff x="2951820" y="3068960"/>
              <a:chExt cx="1224136" cy="504056"/>
            </a:xfrm>
          </p:grpSpPr>
          <p:cxnSp>
            <p:nvCxnSpPr>
              <p:cNvPr id="173" name="直接箭头连接符 172"/>
              <p:cNvCxnSpPr/>
              <p:nvPr/>
            </p:nvCxnSpPr>
            <p:spPr bwMode="auto">
              <a:xfrm flipV="1">
                <a:off x="3275856" y="3068960"/>
                <a:ext cx="0" cy="21917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arrow" w="med" len="sm"/>
              </a:ln>
              <a:effectLst/>
            </p:spPr>
          </p:cxnSp>
          <p:sp>
            <p:nvSpPr>
              <p:cNvPr id="174" name="Text Box 60"/>
              <p:cNvSpPr txBox="1">
                <a:spLocks noChangeArrowheads="1"/>
              </p:cNvSpPr>
              <p:nvPr/>
            </p:nvSpPr>
            <p:spPr bwMode="auto">
              <a:xfrm>
                <a:off x="2951820" y="3265354"/>
                <a:ext cx="1224136" cy="307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猜错</a:t>
                </a:r>
                <a:r>
                  <a:rPr lang="en-US" altLang="zh-CN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(</a:t>
                </a:r>
                <a:r>
                  <a:rPr lang="zh-CN" altLang="en-US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回头</a:t>
                </a:r>
                <a:r>
                  <a:rPr lang="en-US" altLang="zh-CN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) </a:t>
                </a:r>
                <a:endParaRPr lang="en-US" altLang="zh-CN" sz="1800" b="1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</p:grpSp>
      </p:grpSp>
      <p:sp>
        <p:nvSpPr>
          <p:cNvPr id="178" name="Text Box 88"/>
          <p:cNvSpPr txBox="1">
            <a:spLocks noChangeArrowheads="1"/>
          </p:cNvSpPr>
          <p:nvPr/>
        </p:nvSpPr>
        <p:spPr bwMode="auto">
          <a:xfrm>
            <a:off x="2559970" y="4069521"/>
            <a:ext cx="532439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latin typeface="宋体" pitchFamily="2" charset="-122"/>
              </a:rPr>
              <a:t>IF</a:t>
            </a:r>
            <a:r>
              <a:rPr kumimoji="0" lang="zh-CN" altLang="en-US" b="1" dirty="0">
                <a:latin typeface="宋体" pitchFamily="2" charset="-122"/>
              </a:rPr>
              <a:t>段或</a:t>
            </a:r>
            <a:r>
              <a:rPr kumimoji="0" lang="en-US" altLang="zh-CN" b="1" dirty="0" smtClean="0">
                <a:latin typeface="宋体" pitchFamily="2" charset="-122"/>
              </a:rPr>
              <a:t>ID</a:t>
            </a:r>
            <a:r>
              <a:rPr kumimoji="0" lang="zh-CN" altLang="en-US" b="1" dirty="0" smtClean="0">
                <a:latin typeface="宋体" pitchFamily="2" charset="-122"/>
              </a:rPr>
              <a:t>段预测，</a:t>
            </a:r>
            <a:r>
              <a:rPr lang="zh-CN" altLang="en-US" b="1" dirty="0" smtClean="0">
                <a:latin typeface="+mn-ea"/>
              </a:rPr>
              <a:t>猜对时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</a:rPr>
              <a:t>不写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</a:rPr>
              <a:t>PC</a:t>
            </a:r>
            <a:r>
              <a:rPr lang="zh-CN" altLang="en-US" b="1" dirty="0" smtClean="0">
                <a:latin typeface="+mn-ea"/>
              </a:rPr>
              <a:t>，</a:t>
            </a:r>
            <a:endParaRPr lang="en-US" altLang="zh-CN" b="1" dirty="0" smtClean="0">
              <a:latin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lang="zh-CN" altLang="en-US" b="1" dirty="0" smtClean="0">
                <a:latin typeface="+mn-ea"/>
              </a:rPr>
              <a:t>猜错时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</a:rPr>
              <a:t>清空流水线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每个段产生气泡</a:t>
            </a:r>
            <a:r>
              <a:rPr lang="en-US" altLang="zh-CN" sz="2000" b="1" dirty="0" smtClean="0">
                <a:latin typeface="+mn-ea"/>
              </a:rPr>
              <a:t>)</a:t>
            </a:r>
            <a:endParaRPr kumimoji="0" lang="en-US" altLang="zh-CN" sz="2200" b="1" dirty="0" smtClean="0">
              <a:latin typeface="宋体" pitchFamily="2" charset="-122"/>
            </a:endParaRPr>
          </a:p>
        </p:txBody>
      </p:sp>
      <p:grpSp>
        <p:nvGrpSpPr>
          <p:cNvPr id="185" name="组合 184"/>
          <p:cNvGrpSpPr/>
          <p:nvPr/>
        </p:nvGrpSpPr>
        <p:grpSpPr>
          <a:xfrm>
            <a:off x="3059832" y="2160023"/>
            <a:ext cx="4464496" cy="2493119"/>
            <a:chOff x="3059832" y="2258663"/>
            <a:chExt cx="4464496" cy="2275718"/>
          </a:xfrm>
        </p:grpSpPr>
        <p:cxnSp>
          <p:nvCxnSpPr>
            <p:cNvPr id="180" name="直接箭头连接符 179"/>
            <p:cNvCxnSpPr/>
            <p:nvPr/>
          </p:nvCxnSpPr>
          <p:spPr bwMode="auto">
            <a:xfrm flipH="1" flipV="1">
              <a:off x="3059832" y="2258663"/>
              <a:ext cx="3420380" cy="181561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2" name="直接箭头连接符 181"/>
            <p:cNvCxnSpPr/>
            <p:nvPr/>
          </p:nvCxnSpPr>
          <p:spPr bwMode="auto">
            <a:xfrm flipV="1">
              <a:off x="4211960" y="3166468"/>
              <a:ext cx="3312368" cy="13679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</p:grpSp>
      <p:sp>
        <p:nvSpPr>
          <p:cNvPr id="186" name="Text Box 88"/>
          <p:cNvSpPr txBox="1">
            <a:spLocks noChangeArrowheads="1"/>
          </p:cNvSpPr>
          <p:nvPr/>
        </p:nvSpPr>
        <p:spPr bwMode="auto">
          <a:xfrm>
            <a:off x="2555776" y="5010561"/>
            <a:ext cx="577864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静态预测、动态预测</a:t>
            </a: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</a:rPr>
              <a:t>根据该指令的</a:t>
            </a:r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转移历史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</a:p>
          <a:p>
            <a:pPr algn="l" eaLnBrk="0" hangingPunct="0">
              <a:lnSpc>
                <a:spcPct val="114000"/>
              </a:lnSpc>
            </a:pPr>
            <a:r>
              <a:rPr kumimoji="0" lang="zh-CN" altLang="en-US" sz="2000" dirty="0" smtClean="0">
                <a:latin typeface="+mn-ea"/>
                <a:ea typeface="+mn-ea"/>
              </a:rPr>
              <a:t>                └</a:t>
            </a:r>
            <a:r>
              <a:rPr kumimoji="0" lang="zh-CN" altLang="en-US" sz="2000" b="1" dirty="0" smtClean="0">
                <a:latin typeface="+mn-ea"/>
                <a:ea typeface="+mn-ea"/>
              </a:rPr>
              <a:t>→所需硬件：</a:t>
            </a:r>
            <a:r>
              <a:rPr kumimoji="0" lang="en-US" altLang="zh-CN" sz="2000" b="1" dirty="0" smtClean="0">
                <a:latin typeface="+mn-ea"/>
                <a:ea typeface="+mn-ea"/>
              </a:rPr>
              <a:t>BTB</a:t>
            </a:r>
            <a:r>
              <a:rPr kumimoji="0" lang="zh-CN" altLang="en-US" sz="2000" b="1" dirty="0" smtClean="0">
                <a:latin typeface="+mn-ea"/>
                <a:ea typeface="+mn-ea"/>
              </a:rPr>
              <a:t>、更新逻辑</a:t>
            </a:r>
            <a:endParaRPr kumimoji="0"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201" name="Text Box 88"/>
          <p:cNvSpPr txBox="1">
            <a:spLocks noChangeArrowheads="1"/>
          </p:cNvSpPr>
          <p:nvPr/>
        </p:nvSpPr>
        <p:spPr bwMode="auto">
          <a:xfrm>
            <a:off x="179512" y="5805264"/>
            <a:ext cx="87739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kumimoji="0"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应用：</a:t>
            </a:r>
            <a:r>
              <a:rPr lang="zh-CN" altLang="en-US" b="1" dirty="0" smtClean="0">
                <a:latin typeface="+mn-ea"/>
                <a:ea typeface="+mn-ea"/>
              </a:rPr>
              <a:t>动态预测＋静态预测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首次执行时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kumimoji="0" lang="en-US" altLang="zh-CN" b="1" dirty="0" smtClean="0">
              <a:latin typeface="+mn-ea"/>
              <a:ea typeface="+mn-ea"/>
            </a:endParaRPr>
          </a:p>
        </p:txBody>
      </p:sp>
      <p:sp>
        <p:nvSpPr>
          <p:cNvPr id="92" name="AutoShape 1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200" u="none" dirty="0" smtClean="0">
                <a:solidFill>
                  <a:schemeClr val="bg2"/>
                </a:solidFill>
                <a:latin typeface="+mn-ea"/>
                <a:ea typeface="+mn-ea"/>
              </a:rPr>
              <a:t>103</a:t>
            </a:r>
            <a:endParaRPr lang="zh-CN" altLang="en-US" sz="12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9" name="Text Box 88"/>
          <p:cNvSpPr txBox="1">
            <a:spLocks noChangeArrowheads="1"/>
          </p:cNvSpPr>
          <p:nvPr/>
        </p:nvSpPr>
        <p:spPr bwMode="auto">
          <a:xfrm>
            <a:off x="190376" y="3573016"/>
            <a:ext cx="2653432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  <a:spcBef>
                <a:spcPts val="1800"/>
              </a:spcBef>
            </a:pP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停顿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拍数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 eaLnBrk="0" hangingPunct="0">
              <a:lnSpc>
                <a:spcPct val="13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机制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 eaLnBrk="0" hangingPunct="0">
              <a:lnSpc>
                <a:spcPct val="135000"/>
              </a:lnSpc>
            </a:pPr>
            <a:endParaRPr kumimoji="0" lang="en-US" altLang="zh-CN" b="1" spc="-200" dirty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预测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方法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spc="-2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565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8" grpId="0"/>
      <p:bldP spid="186" grpId="0"/>
      <p:bldP spid="201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88"/>
          <p:cNvSpPr txBox="1">
            <a:spLocks noChangeArrowheads="1"/>
          </p:cNvSpPr>
          <p:nvPr/>
        </p:nvSpPr>
        <p:spPr bwMode="auto">
          <a:xfrm>
            <a:off x="190376" y="3573016"/>
            <a:ext cx="2509416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停顿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拍数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</a:pPr>
            <a:endParaRPr kumimoji="0"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机制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</a:pPr>
            <a:endParaRPr kumimoji="0" lang="en-US" altLang="zh-CN" sz="20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适用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场合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kumimoji="0"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106</a:t>
            </a:fld>
            <a:endParaRPr lang="en-US" altLang="zh-CN"/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90376" y="332656"/>
            <a:ext cx="877411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延迟分支法：</a:t>
            </a:r>
            <a:r>
              <a:rPr lang="zh-CN" altLang="zh-CN" b="1" dirty="0" smtClean="0"/>
              <a:t>延迟</a:t>
            </a:r>
            <a:r>
              <a:rPr lang="zh-CN" altLang="zh-CN" b="1" dirty="0"/>
              <a:t>槽中的指令总是被</a:t>
            </a:r>
            <a:r>
              <a:rPr lang="zh-CN" altLang="zh-CN" b="1" dirty="0" smtClean="0"/>
              <a:t>执行</a:t>
            </a:r>
            <a:endParaRPr lang="en-US" altLang="zh-CN" b="1" dirty="0" smtClean="0"/>
          </a:p>
          <a:p>
            <a:pPr algn="l" eaLnBrk="0" hangingPunct="0">
              <a:lnSpc>
                <a:spcPct val="125000"/>
              </a:lnSpc>
            </a:pPr>
            <a:r>
              <a:rPr lang="en-US" altLang="zh-CN" sz="2000" b="1" dirty="0"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</a:rPr>
              <a:t>                  (</a:t>
            </a:r>
            <a:r>
              <a:rPr lang="zh-CN" altLang="zh-CN" sz="2000" b="1" dirty="0" smtClean="0">
                <a:latin typeface="+mn-ea"/>
                <a:ea typeface="+mn-ea"/>
              </a:rPr>
              <a:t>逻辑</a:t>
            </a:r>
            <a:r>
              <a:rPr lang="zh-CN" altLang="zh-CN" sz="2000" b="1" dirty="0">
                <a:latin typeface="+mn-ea"/>
                <a:ea typeface="+mn-ea"/>
              </a:rPr>
              <a:t>上</a:t>
            </a:r>
            <a:r>
              <a:rPr lang="zh-CN" altLang="zh-CN" sz="2000" b="1" dirty="0" smtClean="0">
                <a:latin typeface="+mn-ea"/>
                <a:ea typeface="+mn-ea"/>
              </a:rPr>
              <a:t>延长</a:t>
            </a:r>
            <a:r>
              <a:rPr lang="zh-CN" altLang="en-US" sz="2000" b="1" dirty="0" smtClean="0">
                <a:latin typeface="+mn-ea"/>
                <a:ea typeface="+mn-ea"/>
              </a:rPr>
              <a:t>了</a:t>
            </a:r>
            <a:r>
              <a:rPr lang="zh-CN" altLang="zh-CN" sz="2000" b="1" dirty="0" smtClean="0">
                <a:latin typeface="+mn-ea"/>
                <a:ea typeface="+mn-ea"/>
              </a:rPr>
              <a:t>分支指令</a:t>
            </a:r>
            <a:r>
              <a:rPr lang="zh-CN" altLang="zh-CN" sz="2000" b="1" dirty="0">
                <a:latin typeface="+mn-ea"/>
                <a:ea typeface="+mn-ea"/>
              </a:rPr>
              <a:t>的</a:t>
            </a:r>
            <a:r>
              <a:rPr lang="zh-CN" altLang="zh-CN" sz="2000" b="1" dirty="0" smtClean="0">
                <a:latin typeface="+mn-ea"/>
                <a:ea typeface="+mn-ea"/>
              </a:rPr>
              <a:t>执行时间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kumimoji="0" lang="en-US" altLang="zh-CN" b="1" dirty="0" smtClean="0"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延迟槽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zh-CN" b="1" dirty="0"/>
              <a:t>分支指令</a:t>
            </a:r>
            <a:r>
              <a:rPr lang="zh-CN" altLang="zh-CN" b="1" dirty="0" smtClean="0"/>
              <a:t>执行</a:t>
            </a:r>
            <a:r>
              <a:rPr lang="zh-CN" altLang="en-US" b="1" dirty="0" smtClean="0"/>
              <a:t>完</a:t>
            </a:r>
            <a:r>
              <a:rPr lang="zh-CN" altLang="zh-CN" b="1" dirty="0" smtClean="0"/>
              <a:t>前，</a:t>
            </a:r>
            <a:r>
              <a:rPr lang="zh-CN" altLang="en-US" b="1" dirty="0" smtClean="0"/>
              <a:t>可</a:t>
            </a:r>
            <a:r>
              <a:rPr lang="zh-CN" altLang="zh-CN" b="1" dirty="0" smtClean="0"/>
              <a:t>流入</a:t>
            </a:r>
            <a:r>
              <a:rPr lang="zh-CN" altLang="zh-CN" b="1" dirty="0"/>
              <a:t>流水线的指令</a:t>
            </a:r>
            <a:r>
              <a:rPr lang="zh-CN" altLang="zh-CN" b="1" dirty="0" smtClean="0"/>
              <a:t>位置</a:t>
            </a:r>
            <a:endParaRPr kumimoji="0"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5" name="Text Box 88"/>
          <p:cNvSpPr txBox="1">
            <a:spLocks noChangeArrowheads="1"/>
          </p:cNvSpPr>
          <p:nvPr/>
        </p:nvSpPr>
        <p:spPr bwMode="auto">
          <a:xfrm>
            <a:off x="2555776" y="3573016"/>
            <a:ext cx="590465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latin typeface="宋体" pitchFamily="2" charset="-122"/>
              </a:rPr>
              <a:t>延迟</a:t>
            </a:r>
            <a:r>
              <a:rPr lang="zh-CN" altLang="en-US" b="1" dirty="0" smtClean="0">
                <a:latin typeface="+mn-ea"/>
                <a:ea typeface="+mn-ea"/>
              </a:rPr>
              <a:t>槽中指令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全为</a:t>
            </a:r>
            <a:r>
              <a:rPr lang="en-US" altLang="zh-CN" b="1" dirty="0" err="1" smtClean="0">
                <a:solidFill>
                  <a:srgbClr val="990099"/>
                </a:solidFill>
                <a:latin typeface="+mn-ea"/>
                <a:ea typeface="+mn-ea"/>
              </a:rPr>
              <a:t>nop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指令</a:t>
            </a:r>
            <a:r>
              <a:rPr lang="zh-CN" altLang="zh-CN" b="1" dirty="0" smtClean="0">
                <a:latin typeface="+mn-ea"/>
                <a:ea typeface="+mn-ea"/>
              </a:rPr>
              <a:t>时</a:t>
            </a:r>
            <a:r>
              <a:rPr lang="zh-CN" altLang="en-US" b="1" dirty="0" smtClean="0">
                <a:latin typeface="+mn-ea"/>
                <a:ea typeface="+mn-ea"/>
              </a:rPr>
              <a:t>，＝阻塞法；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lang="zh-CN" altLang="en-US" b="1" dirty="0" smtClean="0">
                <a:latin typeface="+mn-ea"/>
              </a:rPr>
              <a:t>延迟槽</a:t>
            </a:r>
            <a:r>
              <a:rPr lang="zh-CN" altLang="en-US" b="1" dirty="0">
                <a:latin typeface="+mn-ea"/>
              </a:rPr>
              <a:t>中</a:t>
            </a:r>
            <a:r>
              <a:rPr lang="zh-CN" altLang="en-US" b="1" dirty="0" smtClean="0">
                <a:latin typeface="+mn-ea"/>
              </a:rPr>
              <a:t>指令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</a:rPr>
              <a:t>含有用指令</a:t>
            </a:r>
            <a:r>
              <a:rPr lang="zh-CN" altLang="zh-CN" b="1" dirty="0" smtClean="0">
                <a:latin typeface="+mn-ea"/>
              </a:rPr>
              <a:t>时</a:t>
            </a:r>
            <a:r>
              <a:rPr lang="zh-CN" altLang="en-US" b="1" dirty="0" smtClean="0">
                <a:latin typeface="+mn-ea"/>
              </a:rPr>
              <a:t>，＜阻塞法</a:t>
            </a:r>
            <a:endParaRPr lang="en-US" altLang="zh-CN" b="1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35696" y="1700808"/>
            <a:ext cx="4968552" cy="1915254"/>
            <a:chOff x="539552" y="1562720"/>
            <a:chExt cx="4968552" cy="1915254"/>
          </a:xfrm>
        </p:grpSpPr>
        <p:cxnSp>
          <p:nvCxnSpPr>
            <p:cNvPr id="7" name="直接箭头连接符 6"/>
            <p:cNvCxnSpPr/>
            <p:nvPr/>
          </p:nvCxnSpPr>
          <p:spPr bwMode="auto">
            <a:xfrm>
              <a:off x="967406" y="3074888"/>
              <a:ext cx="454069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直接箭头连接符 7"/>
            <p:cNvCxnSpPr/>
            <p:nvPr/>
          </p:nvCxnSpPr>
          <p:spPr bwMode="auto">
            <a:xfrm flipH="1" flipV="1">
              <a:off x="967406" y="1562720"/>
              <a:ext cx="4194" cy="150901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Text Box 61"/>
            <p:cNvSpPr txBox="1">
              <a:spLocks noChangeArrowheads="1"/>
            </p:cNvSpPr>
            <p:nvPr/>
          </p:nvSpPr>
          <p:spPr bwMode="auto">
            <a:xfrm>
              <a:off x="967406" y="2789634"/>
              <a:ext cx="432048" cy="28210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add</a:t>
              </a:r>
            </a:p>
          </p:txBody>
        </p:sp>
        <p:sp>
          <p:nvSpPr>
            <p:cNvPr id="10" name="Text Box 63"/>
            <p:cNvSpPr txBox="1">
              <a:spLocks noChangeArrowheads="1"/>
            </p:cNvSpPr>
            <p:nvPr/>
          </p:nvSpPr>
          <p:spPr bwMode="auto">
            <a:xfrm>
              <a:off x="539552" y="1625650"/>
              <a:ext cx="432048" cy="1443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 smtClean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" name="Text Box 61"/>
            <p:cNvSpPr txBox="1">
              <a:spLocks noChangeArrowheads="1"/>
            </p:cNvSpPr>
            <p:nvPr/>
          </p:nvSpPr>
          <p:spPr bwMode="auto">
            <a:xfrm>
              <a:off x="1403648" y="2786856"/>
              <a:ext cx="432048" cy="28488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bne</a:t>
              </a: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12" name="Text Box 61"/>
            <p:cNvSpPr txBox="1">
              <a:spLocks noChangeArrowheads="1"/>
            </p:cNvSpPr>
            <p:nvPr/>
          </p:nvSpPr>
          <p:spPr bwMode="auto">
            <a:xfrm>
              <a:off x="1835696" y="2786856"/>
              <a:ext cx="432048" cy="28803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13" name="Text Box 61"/>
            <p:cNvSpPr txBox="1">
              <a:spLocks noChangeArrowheads="1"/>
            </p:cNvSpPr>
            <p:nvPr/>
          </p:nvSpPr>
          <p:spPr bwMode="auto">
            <a:xfrm>
              <a:off x="1403648" y="2498822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14" name="Text Box 61"/>
            <p:cNvSpPr txBox="1">
              <a:spLocks noChangeArrowheads="1"/>
            </p:cNvSpPr>
            <p:nvPr/>
          </p:nvSpPr>
          <p:spPr bwMode="auto">
            <a:xfrm>
              <a:off x="1835696" y="2498824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bne</a:t>
              </a: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15" name="Text Box 61"/>
            <p:cNvSpPr txBox="1">
              <a:spLocks noChangeArrowheads="1"/>
            </p:cNvSpPr>
            <p:nvPr/>
          </p:nvSpPr>
          <p:spPr bwMode="auto">
            <a:xfrm>
              <a:off x="2267744" y="2498824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16" name="Text Box 61"/>
            <p:cNvSpPr txBox="1">
              <a:spLocks noChangeArrowheads="1"/>
            </p:cNvSpPr>
            <p:nvPr/>
          </p:nvSpPr>
          <p:spPr bwMode="auto">
            <a:xfrm>
              <a:off x="1835696" y="2210792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17" name="Text Box 61"/>
            <p:cNvSpPr txBox="1">
              <a:spLocks noChangeArrowheads="1"/>
            </p:cNvSpPr>
            <p:nvPr/>
          </p:nvSpPr>
          <p:spPr bwMode="auto">
            <a:xfrm>
              <a:off x="2267744" y="2210794"/>
              <a:ext cx="432048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bne</a:t>
              </a: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18" name="Text Box 61"/>
            <p:cNvSpPr txBox="1">
              <a:spLocks noChangeArrowheads="1"/>
            </p:cNvSpPr>
            <p:nvPr/>
          </p:nvSpPr>
          <p:spPr bwMode="auto">
            <a:xfrm>
              <a:off x="3131840" y="2786856"/>
              <a:ext cx="432048" cy="28803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19" name="Text Box 61"/>
            <p:cNvSpPr txBox="1">
              <a:spLocks noChangeArrowheads="1"/>
            </p:cNvSpPr>
            <p:nvPr/>
          </p:nvSpPr>
          <p:spPr bwMode="auto">
            <a:xfrm>
              <a:off x="2267744" y="2786856"/>
              <a:ext cx="432048" cy="28803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20" name="Text Box 61"/>
            <p:cNvSpPr txBox="1">
              <a:spLocks noChangeArrowheads="1"/>
            </p:cNvSpPr>
            <p:nvPr/>
          </p:nvSpPr>
          <p:spPr bwMode="auto">
            <a:xfrm>
              <a:off x="2699792" y="2210792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21" name="Text Box 61"/>
            <p:cNvSpPr txBox="1">
              <a:spLocks noChangeArrowheads="1"/>
            </p:cNvSpPr>
            <p:nvPr/>
          </p:nvSpPr>
          <p:spPr bwMode="auto">
            <a:xfrm>
              <a:off x="2267744" y="1922758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22" name="Text Box 61"/>
            <p:cNvSpPr txBox="1">
              <a:spLocks noChangeArrowheads="1"/>
            </p:cNvSpPr>
            <p:nvPr/>
          </p:nvSpPr>
          <p:spPr bwMode="auto">
            <a:xfrm>
              <a:off x="2699792" y="1922760"/>
              <a:ext cx="432048" cy="28803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bne</a:t>
              </a: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23" name="Text Box 61"/>
            <p:cNvSpPr txBox="1">
              <a:spLocks noChangeArrowheads="1"/>
            </p:cNvSpPr>
            <p:nvPr/>
          </p:nvSpPr>
          <p:spPr bwMode="auto">
            <a:xfrm>
              <a:off x="3131840" y="1922758"/>
              <a:ext cx="432048" cy="2880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24" name="Text Box 61"/>
            <p:cNvSpPr txBox="1">
              <a:spLocks noChangeArrowheads="1"/>
            </p:cNvSpPr>
            <p:nvPr/>
          </p:nvSpPr>
          <p:spPr bwMode="auto">
            <a:xfrm>
              <a:off x="2699792" y="1634728"/>
              <a:ext cx="432048" cy="28803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add</a:t>
              </a:r>
            </a:p>
          </p:txBody>
        </p:sp>
        <p:sp>
          <p:nvSpPr>
            <p:cNvPr id="25" name="Text Box 61"/>
            <p:cNvSpPr txBox="1">
              <a:spLocks noChangeArrowheads="1"/>
            </p:cNvSpPr>
            <p:nvPr/>
          </p:nvSpPr>
          <p:spPr bwMode="auto">
            <a:xfrm>
              <a:off x="3563888" y="1631948"/>
              <a:ext cx="432048" cy="2908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26" name="Text Box 61"/>
            <p:cNvSpPr txBox="1">
              <a:spLocks noChangeArrowheads="1"/>
            </p:cNvSpPr>
            <p:nvPr/>
          </p:nvSpPr>
          <p:spPr bwMode="auto">
            <a:xfrm>
              <a:off x="3131840" y="2210792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3563888" y="1922758"/>
              <a:ext cx="432048" cy="2880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3995936" y="1631948"/>
              <a:ext cx="432048" cy="2908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29" name="Text Box 61"/>
            <p:cNvSpPr txBox="1">
              <a:spLocks noChangeArrowheads="1"/>
            </p:cNvSpPr>
            <p:nvPr/>
          </p:nvSpPr>
          <p:spPr bwMode="auto">
            <a:xfrm>
              <a:off x="2699792" y="2498824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30" name="Text Box 61"/>
            <p:cNvSpPr txBox="1">
              <a:spLocks noChangeArrowheads="1"/>
            </p:cNvSpPr>
            <p:nvPr/>
          </p:nvSpPr>
          <p:spPr bwMode="auto">
            <a:xfrm>
              <a:off x="2699792" y="2786856"/>
              <a:ext cx="432048" cy="28803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31" name="Text Box 61"/>
            <p:cNvSpPr txBox="1">
              <a:spLocks noChangeArrowheads="1"/>
            </p:cNvSpPr>
            <p:nvPr/>
          </p:nvSpPr>
          <p:spPr bwMode="auto">
            <a:xfrm>
              <a:off x="3131840" y="2498824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32" name="Text Box 61"/>
            <p:cNvSpPr txBox="1">
              <a:spLocks noChangeArrowheads="1"/>
            </p:cNvSpPr>
            <p:nvPr/>
          </p:nvSpPr>
          <p:spPr bwMode="auto">
            <a:xfrm>
              <a:off x="3563888" y="2210792"/>
              <a:ext cx="432048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33" name="Text Box 61"/>
            <p:cNvSpPr txBox="1">
              <a:spLocks noChangeArrowheads="1"/>
            </p:cNvSpPr>
            <p:nvPr/>
          </p:nvSpPr>
          <p:spPr bwMode="auto">
            <a:xfrm>
              <a:off x="3995936" y="1922758"/>
              <a:ext cx="432048" cy="28803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34" name="Text Box 61"/>
            <p:cNvSpPr txBox="1">
              <a:spLocks noChangeArrowheads="1"/>
            </p:cNvSpPr>
            <p:nvPr/>
          </p:nvSpPr>
          <p:spPr bwMode="auto">
            <a:xfrm>
              <a:off x="3563888" y="2498824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35" name="Text Box 61"/>
            <p:cNvSpPr txBox="1">
              <a:spLocks noChangeArrowheads="1"/>
            </p:cNvSpPr>
            <p:nvPr/>
          </p:nvSpPr>
          <p:spPr bwMode="auto">
            <a:xfrm>
              <a:off x="3995936" y="2210792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36" name="Text Box 60"/>
            <p:cNvSpPr txBox="1">
              <a:spLocks noChangeArrowheads="1"/>
            </p:cNvSpPr>
            <p:nvPr/>
          </p:nvSpPr>
          <p:spPr bwMode="auto">
            <a:xfrm>
              <a:off x="1961710" y="3170312"/>
              <a:ext cx="1044116" cy="30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延迟槽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7" name="Text Box 61"/>
            <p:cNvSpPr txBox="1">
              <a:spLocks noChangeArrowheads="1"/>
            </p:cNvSpPr>
            <p:nvPr/>
          </p:nvSpPr>
          <p:spPr bwMode="auto">
            <a:xfrm>
              <a:off x="4427984" y="1628800"/>
              <a:ext cx="432048" cy="29396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sp>
          <p:nvSpPr>
            <p:cNvPr id="38" name="Text Box 61"/>
            <p:cNvSpPr txBox="1">
              <a:spLocks noChangeArrowheads="1"/>
            </p:cNvSpPr>
            <p:nvPr/>
          </p:nvSpPr>
          <p:spPr bwMode="auto">
            <a:xfrm>
              <a:off x="4427984" y="1916832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39" name="Text Box 61"/>
            <p:cNvSpPr txBox="1">
              <a:spLocks noChangeArrowheads="1"/>
            </p:cNvSpPr>
            <p:nvPr/>
          </p:nvSpPr>
          <p:spPr bwMode="auto">
            <a:xfrm>
              <a:off x="4860032" y="1628800"/>
              <a:ext cx="432048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I6</a:t>
              </a:r>
            </a:p>
          </p:txBody>
        </p:sp>
        <p:sp>
          <p:nvSpPr>
            <p:cNvPr id="40" name="右大括号 39"/>
            <p:cNvSpPr/>
            <p:nvPr/>
          </p:nvSpPr>
          <p:spPr bwMode="auto">
            <a:xfrm rot="5400000">
              <a:off x="2444226" y="2479479"/>
              <a:ext cx="79081" cy="1296144"/>
            </a:xfrm>
            <a:prstGeom prst="rightBrace">
              <a:avLst>
                <a:gd name="adj1" fmla="val 29497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41" name="Text Box 88"/>
          <p:cNvSpPr txBox="1">
            <a:spLocks noChangeArrowheads="1"/>
          </p:cNvSpPr>
          <p:nvPr/>
        </p:nvSpPr>
        <p:spPr bwMode="auto">
          <a:xfrm>
            <a:off x="2555776" y="4511442"/>
            <a:ext cx="640871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latin typeface="宋体" pitchFamily="2" charset="-122"/>
              </a:rPr>
              <a:t>软件实现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编译时</a:t>
            </a:r>
            <a:r>
              <a:rPr lang="zh-CN" altLang="en-US" sz="2000" b="1" u="sng" dirty="0" smtClean="0">
                <a:solidFill>
                  <a:srgbClr val="990099"/>
                </a:solidFill>
                <a:latin typeface="+mn-ea"/>
              </a:rPr>
              <a:t>重排序</a:t>
            </a:r>
            <a:r>
              <a:rPr lang="zh-CN" altLang="en-US" sz="2000" b="1" dirty="0" smtClean="0">
                <a:latin typeface="+mn-ea"/>
              </a:rPr>
              <a:t>指令序列</a:t>
            </a:r>
            <a:r>
              <a:rPr lang="en-US" altLang="zh-CN" sz="2000" b="1" dirty="0" smtClean="0">
                <a:latin typeface="+mn-ea"/>
              </a:rPr>
              <a:t>)</a:t>
            </a:r>
          </a:p>
          <a:p>
            <a:pPr algn="l" eaLnBrk="0" hangingPunct="0"/>
            <a:r>
              <a:rPr kumimoji="0" lang="zh-CN" altLang="en-US" sz="2000" b="1" dirty="0" smtClean="0">
                <a:latin typeface="+mn-ea"/>
              </a:rPr>
              <a:t>                 </a:t>
            </a:r>
            <a:r>
              <a:rPr kumimoji="0" lang="zh-CN" altLang="en-US" sz="2000" dirty="0" smtClean="0">
                <a:latin typeface="+mn-ea"/>
              </a:rPr>
              <a:t>└</a:t>
            </a:r>
            <a:r>
              <a:rPr kumimoji="0" lang="zh-CN" altLang="en-US" sz="2000" b="1" dirty="0" smtClean="0">
                <a:latin typeface="+mn-ea"/>
              </a:rPr>
              <a:t>←</a:t>
            </a:r>
            <a:r>
              <a:rPr kumimoji="0" lang="zh-CN" altLang="en-US" sz="1800" b="1" spc="-100" dirty="0" smtClean="0">
                <a:latin typeface="+mn-ea"/>
              </a:rPr>
              <a:t>分支指令前无相关</a:t>
            </a:r>
            <a:r>
              <a:rPr kumimoji="0" lang="zh-CN" altLang="en-US" sz="1800" b="1" spc="-100" dirty="0">
                <a:latin typeface="+mn-ea"/>
              </a:rPr>
              <a:t>性</a:t>
            </a:r>
            <a:r>
              <a:rPr kumimoji="0" lang="zh-CN" altLang="en-US" sz="1800" b="1" spc="-100" dirty="0" smtClean="0">
                <a:latin typeface="+mn-ea"/>
              </a:rPr>
              <a:t>指令移入延迟槽</a:t>
            </a:r>
            <a:endParaRPr kumimoji="0" lang="en-US" altLang="zh-CN" sz="1800" b="1" spc="-100" dirty="0" smtClean="0">
              <a:latin typeface="宋体" pitchFamily="2" charset="-122"/>
            </a:endParaRPr>
          </a:p>
        </p:txBody>
      </p:sp>
      <p:sp>
        <p:nvSpPr>
          <p:cNvPr id="42" name="Text Box 88"/>
          <p:cNvSpPr txBox="1">
            <a:spLocks noChangeArrowheads="1"/>
          </p:cNvSpPr>
          <p:nvPr/>
        </p:nvSpPr>
        <p:spPr bwMode="auto">
          <a:xfrm>
            <a:off x="2555776" y="5301208"/>
            <a:ext cx="61926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latin typeface="宋体" pitchFamily="2" charset="-122"/>
              </a:rPr>
              <a:t>延迟槽大小＝</a:t>
            </a:r>
            <a:r>
              <a:rPr kumimoji="0" lang="en-US" altLang="zh-CN" b="1" dirty="0" smtClean="0">
                <a:latin typeface="宋体" pitchFamily="2" charset="-122"/>
              </a:rPr>
              <a:t>1</a:t>
            </a:r>
            <a:r>
              <a:rPr kumimoji="0" lang="zh-CN" altLang="en-US" b="1" dirty="0" smtClean="0">
                <a:latin typeface="宋体" pitchFamily="2" charset="-122"/>
              </a:rPr>
              <a:t>条指令时，       </a:t>
            </a:r>
            <a:r>
              <a:rPr kumimoji="0" lang="zh-CN" altLang="en-US" sz="1800" b="1" dirty="0" smtClean="0">
                <a:latin typeface="宋体" pitchFamily="2" charset="-122"/>
              </a:rPr>
              <a:t>←性能损失小</a:t>
            </a:r>
            <a:endParaRPr kumimoji="0" lang="en-US" altLang="zh-CN" sz="1800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latin typeface="宋体" pitchFamily="2" charset="-122"/>
              </a:rPr>
              <a:t>否则常用分支预测方法</a:t>
            </a:r>
            <a:r>
              <a:rPr kumimoji="0" lang="en-US" altLang="zh-CN" sz="2000" b="1" dirty="0" smtClean="0">
                <a:latin typeface="+mn-ea"/>
                <a:ea typeface="+mn-ea"/>
              </a:rPr>
              <a:t>(</a:t>
            </a:r>
            <a:r>
              <a:rPr kumimoji="0" lang="zh-CN" altLang="en-US" sz="2000" b="1" dirty="0" smtClean="0">
                <a:latin typeface="+mn-ea"/>
                <a:ea typeface="+mn-ea"/>
              </a:rPr>
              <a:t>两者不兼容</a:t>
            </a:r>
            <a:r>
              <a:rPr kumimoji="0" lang="en-US" altLang="zh-CN" sz="2000" b="1" dirty="0" smtClean="0">
                <a:latin typeface="+mn-ea"/>
                <a:ea typeface="+mn-ea"/>
              </a:rPr>
              <a:t>)</a:t>
            </a:r>
            <a:endParaRPr kumimoji="0" lang="en-US" altLang="zh-CN" sz="2000" b="1" dirty="0" smtClean="0">
              <a:latin typeface="宋体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372200" y="2204864"/>
            <a:ext cx="1944216" cy="747212"/>
            <a:chOff x="6876256" y="2032142"/>
            <a:chExt cx="1944216" cy="747212"/>
          </a:xfrm>
        </p:grpSpPr>
        <p:cxnSp>
          <p:nvCxnSpPr>
            <p:cNvPr id="43" name="直接箭头连接符 42"/>
            <p:cNvCxnSpPr/>
            <p:nvPr/>
          </p:nvCxnSpPr>
          <p:spPr bwMode="auto">
            <a:xfrm flipH="1">
              <a:off x="6876256" y="227529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4" name="Text Box 60"/>
            <p:cNvSpPr txBox="1">
              <a:spLocks noChangeArrowheads="1"/>
            </p:cNvSpPr>
            <p:nvPr/>
          </p:nvSpPr>
          <p:spPr bwMode="auto">
            <a:xfrm>
              <a:off x="7236296" y="2032142"/>
              <a:ext cx="1584176" cy="747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2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分支指令</a:t>
              </a:r>
              <a:r>
                <a:rPr lang="zh-CN" altLang="en-US" sz="1800" b="1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r>
                <a:rPr lang="zh-CN" altLang="en-US" sz="1800" b="1" dirty="0" smtClean="0">
                  <a:latin typeface="宋体" pitchFamily="2" charset="-122"/>
                </a:rPr>
                <a:t>执行时间</a:t>
              </a:r>
              <a:r>
                <a:rPr lang="zh-CN" altLang="en-US" sz="1800" b="1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”</a:t>
              </a:r>
              <a:r>
                <a:rPr lang="zh-CN" altLang="en-US" sz="1800" b="1" dirty="0" smtClean="0">
                  <a:latin typeface="宋体" pitchFamily="2" charset="-122"/>
                </a:rPr>
                <a:t>为</a:t>
              </a:r>
              <a:r>
                <a:rPr lang="en-US" altLang="zh-CN" sz="1800" b="1" dirty="0" smtClean="0">
                  <a:latin typeface="宋体" pitchFamily="2" charset="-122"/>
                </a:rPr>
                <a:t>8</a:t>
              </a:r>
              <a:r>
                <a:rPr lang="zh-CN" altLang="en-US" sz="1800" b="1" dirty="0" smtClean="0">
                  <a:latin typeface="宋体" pitchFamily="2" charset="-122"/>
                </a:rPr>
                <a:t>拍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51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400" u="none" dirty="0" smtClean="0">
                <a:solidFill>
                  <a:schemeClr val="bg2"/>
                </a:solidFill>
                <a:latin typeface="+mn-ea"/>
                <a:ea typeface="+mn-ea"/>
              </a:rPr>
              <a:t>102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827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1" grpId="0"/>
      <p:bldP spid="42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300" name="Text Box 4"/>
          <p:cNvSpPr txBox="1">
            <a:spLocks noChangeArrowheads="1"/>
          </p:cNvSpPr>
          <p:nvPr/>
        </p:nvSpPr>
        <p:spPr bwMode="auto">
          <a:xfrm>
            <a:off x="899468" y="5919663"/>
            <a:ext cx="3600524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5-5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P238—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26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27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8" name="Text Box 228"/>
          <p:cNvSpPr txBox="1">
            <a:spLocks noChangeArrowheads="1"/>
          </p:cNvSpPr>
          <p:nvPr/>
        </p:nvSpPr>
        <p:spPr bwMode="auto">
          <a:xfrm>
            <a:off x="179512" y="388584"/>
            <a:ext cx="885831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※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指令流水线技术小结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基本思想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各操作串行</a:t>
            </a:r>
            <a:r>
              <a:rPr lang="zh-CN" altLang="en-US" dirty="0" smtClean="0">
                <a:latin typeface="宋体" pitchFamily="2" charset="-122"/>
              </a:rPr>
              <a:t>─</a:t>
            </a:r>
            <a:r>
              <a:rPr lang="zh-CN" altLang="en-US" b="1" dirty="0" smtClean="0">
                <a:latin typeface="宋体" pitchFamily="2" charset="-122"/>
              </a:rPr>
              <a:t>→各操作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重叠 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指不同指令间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基本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要求：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实现：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操作冲突的处理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冲突类型：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处理方法：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4" name="Text Box 228"/>
          <p:cNvSpPr txBox="1">
            <a:spLocks noChangeArrowheads="1"/>
          </p:cNvSpPr>
          <p:nvPr/>
        </p:nvSpPr>
        <p:spPr bwMode="auto">
          <a:xfrm>
            <a:off x="2123728" y="1772816"/>
            <a:ext cx="496880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操作分离、操作同步、操作无冲突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5A4A-1D2D-43C8-97E5-C02686E6D9C7}" type="slidenum">
              <a:rPr lang="en-US" altLang="zh-CN"/>
              <a:pPr/>
              <a:t>107</a:t>
            </a:fld>
            <a:endParaRPr lang="en-US" altLang="zh-CN" dirty="0"/>
          </a:p>
        </p:txBody>
      </p:sp>
      <p:sp>
        <p:nvSpPr>
          <p:cNvPr id="97" name="Text Box 228"/>
          <p:cNvSpPr txBox="1">
            <a:spLocks noChangeArrowheads="1"/>
          </p:cNvSpPr>
          <p:nvPr/>
        </p:nvSpPr>
        <p:spPr bwMode="auto">
          <a:xfrm>
            <a:off x="2771800" y="3140968"/>
            <a:ext cx="56886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①结构冒险 ②数据冒险 ③控制冒险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①部件不复用、使用时间固定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②阻塞法、转发法、乱序执行法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③阻塞法、分支预测法、延迟分支法</a:t>
            </a:r>
            <a:endParaRPr lang="en-US" altLang="zh-CN" b="1" dirty="0" smtClean="0">
              <a:latin typeface="宋体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 flipH="1">
            <a:off x="1979712" y="1303600"/>
            <a:ext cx="3816424" cy="6132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99" name="Text Box 228"/>
          <p:cNvSpPr txBox="1">
            <a:spLocks noChangeArrowheads="1"/>
          </p:cNvSpPr>
          <p:nvPr/>
        </p:nvSpPr>
        <p:spPr bwMode="auto">
          <a:xfrm>
            <a:off x="2123479" y="2226930"/>
            <a:ext cx="669699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增设段间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，公共拍时钟，部件＋控制器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89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0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 smtClean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6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0" grpId="0" animBg="1"/>
      <p:bldP spid="14" grpId="0"/>
      <p:bldP spid="9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50590" y="1772816"/>
            <a:ext cx="8785225" cy="3500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*执行指令阶段：</a:t>
            </a:r>
            <a:r>
              <a:rPr lang="zh-CN" altLang="en-US" b="1" u="sng" dirty="0" smtClean="0">
                <a:latin typeface="宋体" pitchFamily="2" charset="-122"/>
              </a:rPr>
              <a:t>实现</a:t>
            </a:r>
            <a:r>
              <a:rPr lang="zh-CN" altLang="en-US" b="1" dirty="0" smtClean="0">
                <a:latin typeface="宋体" pitchFamily="2" charset="-122"/>
              </a:rPr>
              <a:t>当前指令的约定功能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数据操作序列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/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/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数据操作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指令地址计算操作序列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 smtClean="0"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31640" y="2831972"/>
            <a:ext cx="7344816" cy="1317108"/>
            <a:chOff x="1331640" y="3192012"/>
            <a:chExt cx="7344816" cy="1317108"/>
          </a:xfrm>
        </p:grpSpPr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1619672" y="3356793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>
              <a:off x="1763688" y="3933949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" name="直接连接符 6"/>
            <p:cNvCxnSpPr/>
            <p:nvPr/>
          </p:nvCxnSpPr>
          <p:spPr bwMode="auto">
            <a:xfrm>
              <a:off x="7920273" y="3192013"/>
              <a:ext cx="99" cy="13171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AutoShape 15"/>
            <p:cNvSpPr>
              <a:spLocks noChangeArrowheads="1"/>
            </p:cNvSpPr>
            <p:nvPr/>
          </p:nvSpPr>
          <p:spPr bwMode="auto">
            <a:xfrm rot="16200000">
              <a:off x="2591681" y="3440134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PSR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4283968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5148064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6012160" y="3634826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7164288" y="319201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7176864" y="3644131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8100194" y="3192013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1619672" y="4220195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 bwMode="auto">
            <a:xfrm>
              <a:off x="1907704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 flipV="1">
              <a:off x="2051720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" name="直接连接符 406"/>
            <p:cNvCxnSpPr/>
            <p:nvPr/>
          </p:nvCxnSpPr>
          <p:spPr bwMode="auto">
            <a:xfrm rot="5400000" flipH="1" flipV="1">
              <a:off x="2412207" y="3932610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直接连接符 407"/>
            <p:cNvCxnSpPr/>
            <p:nvPr/>
          </p:nvCxnSpPr>
          <p:spPr bwMode="auto">
            <a:xfrm rot="5400000" flipH="1" flipV="1">
              <a:off x="2196630" y="3716141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连接符 420"/>
            <p:cNvCxnSpPr>
              <a:stCxn id="8" idx="2"/>
            </p:cNvCxnSpPr>
            <p:nvPr/>
          </p:nvCxnSpPr>
          <p:spPr bwMode="auto">
            <a:xfrm>
              <a:off x="3059832" y="3620153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434"/>
            <p:cNvCxnSpPr>
              <a:endCxn id="9" idx="0"/>
            </p:cNvCxnSpPr>
            <p:nvPr/>
          </p:nvCxnSpPr>
          <p:spPr bwMode="auto">
            <a:xfrm>
              <a:off x="3059832" y="3488573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3635896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 flipV="1">
              <a:off x="3779912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449999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V="1">
              <a:off x="464400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>
              <a:endCxn id="11" idx="2"/>
            </p:cNvCxnSpPr>
            <p:nvPr/>
          </p:nvCxnSpPr>
          <p:spPr bwMode="auto">
            <a:xfrm flipV="1">
              <a:off x="5436096" y="3933056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直接连接符 27"/>
            <p:cNvCxnSpPr>
              <a:stCxn id="12" idx="2"/>
            </p:cNvCxnSpPr>
            <p:nvPr/>
          </p:nvCxnSpPr>
          <p:spPr bwMode="auto">
            <a:xfrm>
              <a:off x="6372200" y="3923751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直接连接符 445"/>
            <p:cNvCxnSpPr>
              <a:endCxn id="12" idx="0"/>
            </p:cNvCxnSpPr>
            <p:nvPr/>
          </p:nvCxnSpPr>
          <p:spPr bwMode="auto">
            <a:xfrm>
              <a:off x="6372200" y="3429000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直接连接符 445"/>
            <p:cNvCxnSpPr/>
            <p:nvPr/>
          </p:nvCxnSpPr>
          <p:spPr bwMode="auto">
            <a:xfrm flipV="1">
              <a:off x="5580112" y="3429001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 flipV="1">
              <a:off x="5292080" y="3429000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407"/>
            <p:cNvCxnSpPr>
              <a:endCxn id="13" idx="1"/>
            </p:cNvCxnSpPr>
            <p:nvPr/>
          </p:nvCxnSpPr>
          <p:spPr bwMode="auto">
            <a:xfrm rot="5400000" flipH="1" flipV="1">
              <a:off x="6650868" y="3705882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738031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 flipV="1">
              <a:off x="752432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34"/>
            <p:cNvCxnSpPr>
              <a:stCxn id="13" idx="3"/>
            </p:cNvCxnSpPr>
            <p:nvPr/>
          </p:nvCxnSpPr>
          <p:spPr bwMode="auto">
            <a:xfrm>
              <a:off x="7740352" y="333647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7740352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 flipH="1">
              <a:off x="7740352" y="3861048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1331640" y="350100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1331640" y="386104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直接连接符 480"/>
            <p:cNvCxnSpPr/>
            <p:nvPr/>
          </p:nvCxnSpPr>
          <p:spPr bwMode="auto">
            <a:xfrm rot="5400000" flipH="1" flipV="1">
              <a:off x="1426337" y="3666824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43" name="Text Box 18"/>
            <p:cNvSpPr txBox="1">
              <a:spLocks noChangeArrowheads="1"/>
            </p:cNvSpPr>
            <p:nvPr/>
          </p:nvSpPr>
          <p:spPr bwMode="auto">
            <a:xfrm>
              <a:off x="5148064" y="3212976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5580112" y="3212976"/>
              <a:ext cx="504056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disp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403648" y="2978220"/>
            <a:ext cx="6696546" cy="882828"/>
            <a:chOff x="1403648" y="1898100"/>
            <a:chExt cx="6696546" cy="882828"/>
          </a:xfrm>
        </p:grpSpPr>
        <p:sp>
          <p:nvSpPr>
            <p:cNvPr id="46" name="Text Box 197"/>
            <p:cNvSpPr txBox="1">
              <a:spLocks noChangeArrowheads="1"/>
            </p:cNvSpPr>
            <p:nvPr/>
          </p:nvSpPr>
          <p:spPr bwMode="auto">
            <a:xfrm>
              <a:off x="1403648" y="2492896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CC3300"/>
                  </a:solidFill>
                </a:rPr>
                <a:t>④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sp>
          <p:nvSpPr>
            <p:cNvPr id="47" name="Text Box 197"/>
            <p:cNvSpPr txBox="1">
              <a:spLocks noChangeArrowheads="1"/>
            </p:cNvSpPr>
            <p:nvPr/>
          </p:nvSpPr>
          <p:spPr bwMode="auto">
            <a:xfrm>
              <a:off x="7028656" y="2492896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chemeClr val="accent2"/>
                  </a:solidFill>
                </a:rPr>
                <a:t>⑥</a:t>
              </a:r>
              <a:endParaRPr lang="en-US" altLang="zh-CN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49" name="Text Box 197"/>
            <p:cNvSpPr txBox="1">
              <a:spLocks noChangeArrowheads="1"/>
            </p:cNvSpPr>
            <p:nvPr/>
          </p:nvSpPr>
          <p:spPr bwMode="auto">
            <a:xfrm>
              <a:off x="7740352" y="2455590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990099"/>
                  </a:solidFill>
                </a:rPr>
                <a:t>⑤</a:t>
              </a:r>
              <a:endParaRPr lang="en-US" altLang="zh-CN" sz="1800" b="1" dirty="0">
                <a:solidFill>
                  <a:srgbClr val="990099"/>
                </a:solidFill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1763688" y="2494681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 flipV="1">
              <a:off x="2051720" y="2494681"/>
              <a:ext cx="0" cy="28054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2" name="直接连接符 407"/>
            <p:cNvCxnSpPr/>
            <p:nvPr/>
          </p:nvCxnSpPr>
          <p:spPr bwMode="auto">
            <a:xfrm rot="5400000" flipH="1" flipV="1">
              <a:off x="6650868" y="2267507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7380312" y="2494681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7740352" y="1898100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flipH="1">
              <a:off x="7740352" y="2422673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64" name="Text Box 5"/>
          <p:cNvSpPr txBox="1">
            <a:spLocks noChangeArrowheads="1"/>
          </p:cNvSpPr>
          <p:nvPr/>
        </p:nvSpPr>
        <p:spPr bwMode="auto">
          <a:xfrm>
            <a:off x="2944490" y="2226930"/>
            <a:ext cx="599132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④</a:t>
            </a:r>
            <a:r>
              <a:rPr lang="en-US" altLang="zh-CN" sz="2200" b="1" dirty="0" smtClean="0">
                <a:latin typeface="+mn-ea"/>
                <a:ea typeface="+mn-ea"/>
              </a:rPr>
              <a:t>MAR</a:t>
            </a:r>
            <a:r>
              <a:rPr lang="en-US" altLang="zh-CN" sz="2200" b="1" dirty="0">
                <a:latin typeface="+mn-ea"/>
                <a:ea typeface="+mn-ea"/>
              </a:rPr>
              <a:t>←(R0)</a:t>
            </a:r>
            <a:r>
              <a:rPr lang="zh-CN" altLang="zh-CN" sz="2200" b="1" dirty="0" smtClean="0">
                <a:latin typeface="+mn-ea"/>
                <a:ea typeface="+mn-ea"/>
              </a:rPr>
              <a:t>，</a:t>
            </a:r>
            <a:r>
              <a:rPr lang="zh-CN" altLang="en-US" sz="2200" b="1" dirty="0" smtClean="0">
                <a:latin typeface="+mn-ea"/>
                <a:ea typeface="+mn-ea"/>
              </a:rPr>
              <a:t>⑤</a:t>
            </a:r>
            <a:r>
              <a:rPr lang="en-US" altLang="zh-CN" sz="2200" b="1" dirty="0" smtClean="0">
                <a:latin typeface="+mn-ea"/>
              </a:rPr>
              <a:t>MDR</a:t>
            </a:r>
            <a:r>
              <a:rPr lang="en-US" altLang="zh-CN" sz="2200" b="1" dirty="0">
                <a:latin typeface="+mn-ea"/>
              </a:rPr>
              <a:t>←M[(MAR)]</a:t>
            </a:r>
            <a:r>
              <a:rPr lang="zh-CN" altLang="zh-CN" sz="2200" b="1" dirty="0" smtClean="0">
                <a:latin typeface="+mn-ea"/>
              </a:rPr>
              <a:t>，</a:t>
            </a:r>
            <a:r>
              <a:rPr lang="zh-CN" altLang="en-US" sz="2200" b="1" dirty="0" smtClean="0">
                <a:latin typeface="+mn-ea"/>
              </a:rPr>
              <a:t>⑥</a:t>
            </a:r>
            <a:r>
              <a:rPr lang="en-US" altLang="zh-CN" sz="2200" b="1" dirty="0" smtClean="0">
                <a:latin typeface="+mn-ea"/>
              </a:rPr>
              <a:t>R1</a:t>
            </a:r>
            <a:r>
              <a:rPr lang="en-US" altLang="zh-CN" sz="2200" b="1" dirty="0">
                <a:latin typeface="+mn-ea"/>
              </a:rPr>
              <a:t>←(MDR)</a:t>
            </a:r>
          </a:p>
        </p:txBody>
      </p:sp>
      <p:sp>
        <p:nvSpPr>
          <p:cNvPr id="65" name="Text Box 5"/>
          <p:cNvSpPr txBox="1">
            <a:spLocks noChangeArrowheads="1"/>
          </p:cNvSpPr>
          <p:nvPr/>
        </p:nvSpPr>
        <p:spPr bwMode="auto">
          <a:xfrm>
            <a:off x="2915592" y="4195767"/>
            <a:ext cx="3744640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(R1)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48H</a:t>
            </a:r>
            <a:r>
              <a:rPr lang="zh-CN" altLang="en-US" sz="2200" b="1" dirty="0" smtClean="0">
                <a:latin typeface="宋体" pitchFamily="2" charset="-122"/>
              </a:rPr>
              <a:t>，其余不变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66" name="Text Box 5"/>
          <p:cNvSpPr txBox="1">
            <a:spLocks noChangeArrowheads="1"/>
          </p:cNvSpPr>
          <p:nvPr/>
        </p:nvSpPr>
        <p:spPr bwMode="auto">
          <a:xfrm>
            <a:off x="3995935" y="4638849"/>
            <a:ext cx="4939879" cy="8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无 </a:t>
            </a:r>
            <a:r>
              <a:rPr lang="en-US" altLang="zh-CN" sz="1800" b="1" dirty="0" smtClean="0">
                <a:latin typeface="宋体" pitchFamily="2" charset="-122"/>
              </a:rPr>
              <a:t>(LD</a:t>
            </a:r>
            <a:r>
              <a:rPr lang="zh-CN" altLang="en-US" sz="1800" b="1" dirty="0">
                <a:latin typeface="宋体" pitchFamily="2" charset="-122"/>
              </a:rPr>
              <a:t>为</a:t>
            </a:r>
            <a:r>
              <a:rPr lang="zh-CN" altLang="en-US" sz="1800" b="1" u="sng" dirty="0">
                <a:latin typeface="宋体" pitchFamily="2" charset="-122"/>
              </a:rPr>
              <a:t>顺序型指令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zh-CN" altLang="en-US" sz="1800" b="1" dirty="0">
                <a:latin typeface="宋体" pitchFamily="2" charset="-122"/>
              </a:rPr>
              <a:t>取</a:t>
            </a:r>
            <a:r>
              <a:rPr lang="zh-CN" altLang="en-US" sz="1800" b="1" dirty="0" smtClean="0">
                <a:latin typeface="宋体" pitchFamily="2" charset="-122"/>
              </a:rPr>
              <a:t>指时已实现</a:t>
            </a:r>
            <a:r>
              <a:rPr lang="en-US" altLang="zh-CN" sz="1800" b="1" u="sng" dirty="0" smtClean="0">
                <a:latin typeface="宋体" pitchFamily="2" charset="-122"/>
              </a:rPr>
              <a:t>PC</a:t>
            </a:r>
            <a:r>
              <a:rPr lang="zh-CN" altLang="en-US" sz="1800" b="1" u="sng" dirty="0" smtClean="0">
                <a:latin typeface="宋体" pitchFamily="2" charset="-122"/>
              </a:rPr>
              <a:t>增量</a:t>
            </a:r>
            <a:endParaRPr lang="en-US" altLang="zh-CN" sz="1800" b="1" dirty="0" smtClean="0">
              <a:latin typeface="宋体" pitchFamily="2" charset="-122"/>
            </a:endParaRPr>
          </a:p>
        </p:txBody>
      </p:sp>
      <p:sp>
        <p:nvSpPr>
          <p:cNvPr id="61" name="Text Box 164"/>
          <p:cNvSpPr txBox="1">
            <a:spLocks noChangeArrowheads="1"/>
          </p:cNvSpPr>
          <p:nvPr/>
        </p:nvSpPr>
        <p:spPr bwMode="auto">
          <a:xfrm>
            <a:off x="179389" y="444441"/>
            <a:ext cx="6696868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分析指令阶段：</a:t>
            </a:r>
            <a:r>
              <a:rPr lang="zh-CN" altLang="en-US" b="1" u="sng" dirty="0">
                <a:latin typeface="宋体" pitchFamily="2" charset="-122"/>
              </a:rPr>
              <a:t>识别</a:t>
            </a:r>
            <a:r>
              <a:rPr lang="zh-CN" altLang="en-US" b="1" dirty="0">
                <a:latin typeface="宋体" pitchFamily="2" charset="-122"/>
              </a:rPr>
              <a:t>当前</a:t>
            </a:r>
            <a:r>
              <a:rPr lang="zh-CN" altLang="en-US" b="1" dirty="0" smtClean="0">
                <a:latin typeface="宋体" pitchFamily="2" charset="-122"/>
              </a:rPr>
              <a:t>指令的内容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分析结果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solidFill>
                <a:schemeClr val="accent2"/>
              </a:solidFill>
              <a:latin typeface="宋体" pitchFamily="2" charset="-122"/>
              <a:ea typeface="+mn-ea"/>
            </a:endParaRPr>
          </a:p>
        </p:txBody>
      </p:sp>
      <p:sp>
        <p:nvSpPr>
          <p:cNvPr id="62" name="Text Box 5"/>
          <p:cNvSpPr txBox="1">
            <a:spLocks noChangeArrowheads="1"/>
          </p:cNvSpPr>
          <p:nvPr/>
        </p:nvSpPr>
        <p:spPr bwMode="auto">
          <a:xfrm>
            <a:off x="2411760" y="901169"/>
            <a:ext cx="5976664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无  </a:t>
            </a:r>
            <a:r>
              <a:rPr lang="en-US" altLang="zh-CN" sz="1800" b="1" dirty="0" smtClean="0">
                <a:latin typeface="宋体" pitchFamily="2" charset="-122"/>
              </a:rPr>
              <a:t>(ID</a:t>
            </a:r>
            <a:r>
              <a:rPr lang="zh-CN" altLang="en-US" sz="1800" b="1" dirty="0" smtClean="0">
                <a:latin typeface="宋体" pitchFamily="2" charset="-122"/>
              </a:rPr>
              <a:t>为组合逻辑部件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指令功能为</a:t>
            </a:r>
            <a:r>
              <a:rPr lang="en-US" altLang="zh-CN" sz="2200" b="1" dirty="0" smtClean="0">
                <a:latin typeface="宋体" pitchFamily="2" charset="-122"/>
              </a:rPr>
              <a:t>RD</a:t>
            </a:r>
            <a:r>
              <a:rPr lang="en-US" altLang="zh-CN" sz="2200" b="1" dirty="0">
                <a:latin typeface="宋体" pitchFamily="2" charset="-122"/>
              </a:rPr>
              <a:t>←M</a:t>
            </a:r>
            <a:r>
              <a:rPr lang="en-US" altLang="zh-CN" sz="2200" b="1" spc="-200" dirty="0">
                <a:latin typeface="宋体" pitchFamily="2" charset="-122"/>
              </a:rPr>
              <a:t>[</a:t>
            </a:r>
            <a:r>
              <a:rPr lang="en-US" altLang="zh-CN" sz="2200" b="1" dirty="0">
                <a:latin typeface="宋体" pitchFamily="2" charset="-122"/>
              </a:rPr>
              <a:t>(RS</a:t>
            </a:r>
            <a:r>
              <a:rPr lang="en-US" altLang="zh-CN" sz="2200" b="1" spc="-200" dirty="0" smtClean="0">
                <a:latin typeface="宋体" pitchFamily="2" charset="-122"/>
              </a:rPr>
              <a:t>)</a:t>
            </a:r>
            <a:r>
              <a:rPr lang="en-US" altLang="zh-CN" sz="2200" b="1" dirty="0" smtClean="0">
                <a:latin typeface="宋体" pitchFamily="2" charset="-122"/>
              </a:rPr>
              <a:t>]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RS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00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RD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01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63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AutoShape 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67544" y="2996952"/>
            <a:ext cx="864097" cy="647625"/>
            <a:chOff x="467544" y="2890242"/>
            <a:chExt cx="864097" cy="647625"/>
          </a:xfrm>
        </p:grpSpPr>
        <p:sp>
          <p:nvSpPr>
            <p:cNvPr id="68" name="Text Box 18"/>
            <p:cNvSpPr txBox="1">
              <a:spLocks noChangeArrowheads="1"/>
            </p:cNvSpPr>
            <p:nvPr/>
          </p:nvSpPr>
          <p:spPr bwMode="auto">
            <a:xfrm>
              <a:off x="467544" y="2890242"/>
              <a:ext cx="864097" cy="263162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(=00)RS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9" name="Text Box 18"/>
            <p:cNvSpPr txBox="1">
              <a:spLocks noChangeArrowheads="1"/>
            </p:cNvSpPr>
            <p:nvPr/>
          </p:nvSpPr>
          <p:spPr bwMode="auto">
            <a:xfrm>
              <a:off x="467545" y="3250281"/>
              <a:ext cx="864096" cy="287586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(=01)RD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72" name="线形标注 2 71"/>
          <p:cNvSpPr/>
          <p:nvPr/>
        </p:nvSpPr>
        <p:spPr bwMode="auto">
          <a:xfrm>
            <a:off x="6228434" y="1052736"/>
            <a:ext cx="2448022" cy="306000"/>
          </a:xfrm>
          <a:prstGeom prst="borderCallout2">
            <a:avLst>
              <a:gd name="adj1" fmla="val 48951"/>
              <a:gd name="adj2" fmla="val -717"/>
              <a:gd name="adj3" fmla="val 47177"/>
              <a:gd name="adj4" fmla="val -6523"/>
              <a:gd name="adj5" fmla="val 108405"/>
              <a:gd name="adj6" fmla="val -22365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 smtClean="0">
                <a:latin typeface="宋体" pitchFamily="2" charset="-122"/>
              </a:rPr>
              <a:t>指令字格式见教材</a:t>
            </a:r>
            <a:r>
              <a:rPr lang="en-US" altLang="zh-CN" sz="1800" b="1" dirty="0" smtClean="0">
                <a:latin typeface="宋体" pitchFamily="2" charset="-122"/>
              </a:rPr>
              <a:t>P153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73" name="线形标注 2 72"/>
          <p:cNvSpPr/>
          <p:nvPr/>
        </p:nvSpPr>
        <p:spPr bwMode="auto">
          <a:xfrm>
            <a:off x="1979713" y="5283240"/>
            <a:ext cx="1800200" cy="306000"/>
          </a:xfrm>
          <a:prstGeom prst="borderCallout2">
            <a:avLst>
              <a:gd name="adj1" fmla="val 48951"/>
              <a:gd name="adj2" fmla="val -717"/>
              <a:gd name="adj3" fmla="val 47177"/>
              <a:gd name="adj4" fmla="val -6523"/>
              <a:gd name="adj5" fmla="val -87254"/>
              <a:gd name="adj6" fmla="val -23467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 smtClean="0">
                <a:latin typeface="宋体" pitchFamily="2" charset="-122"/>
              </a:rPr>
              <a:t>用于转移型指令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75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339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4" grpId="0"/>
      <p:bldP spid="65" grpId="0"/>
      <p:bldP spid="66" grpId="0"/>
      <p:bldP spid="72" grpId="0" animBg="1"/>
      <p:bldP spid="7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3" name="Text Box 164"/>
          <p:cNvSpPr txBox="1">
            <a:spLocks noChangeArrowheads="1"/>
          </p:cNvSpPr>
          <p:nvPr/>
        </p:nvSpPr>
        <p:spPr bwMode="auto">
          <a:xfrm>
            <a:off x="179386" y="260648"/>
            <a:ext cx="7128918" cy="6193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bIns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存数指令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ST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的执行过程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取指令阶段：</a:t>
            </a:r>
            <a:r>
              <a:rPr lang="zh-CN" altLang="en-US" b="1" u="sng" dirty="0" smtClean="0">
                <a:latin typeface="宋体" pitchFamily="2" charset="-122"/>
              </a:rPr>
              <a:t>实现</a:t>
            </a:r>
            <a:r>
              <a:rPr kumimoji="0"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IR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M[(PC)]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操作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sz="2200" b="1" dirty="0" smtClean="0">
                <a:latin typeface="宋体" pitchFamily="2" charset="-122"/>
              </a:rPr>
              <a:t>同取数指令</a:t>
            </a:r>
            <a:r>
              <a:rPr lang="en-US" altLang="zh-CN" sz="2200" b="1" dirty="0" smtClean="0">
                <a:latin typeface="宋体" pitchFamily="2" charset="-122"/>
              </a:rPr>
              <a:t>LD(</a:t>
            </a:r>
            <a:r>
              <a:rPr lang="zh-CN" altLang="en-US" sz="2200" b="1" dirty="0" smtClean="0">
                <a:latin typeface="宋体" pitchFamily="2" charset="-122"/>
              </a:rPr>
              <a:t>①</a:t>
            </a:r>
            <a:r>
              <a:rPr lang="en-US" altLang="zh-CN" sz="2200" b="1" dirty="0" smtClean="0">
                <a:latin typeface="+mn-lt"/>
              </a:rPr>
              <a:t>~</a:t>
            </a:r>
            <a:r>
              <a:rPr lang="zh-CN" altLang="en-US" sz="2200" b="1" dirty="0" smtClean="0">
                <a:latin typeface="宋体" pitchFamily="2" charset="-122"/>
              </a:rPr>
              <a:t>③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操作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分析指令阶段：</a:t>
            </a:r>
            <a:r>
              <a:rPr lang="zh-CN" altLang="en-US" b="1" u="sng" dirty="0">
                <a:latin typeface="宋体" pitchFamily="2" charset="-122"/>
              </a:rPr>
              <a:t>识别</a:t>
            </a:r>
            <a:r>
              <a:rPr lang="zh-CN" altLang="en-US" b="1" dirty="0">
                <a:latin typeface="宋体" pitchFamily="2" charset="-122"/>
              </a:rPr>
              <a:t>当前指令内容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分析结果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执行指令阶段：</a:t>
            </a:r>
            <a:r>
              <a:rPr lang="zh-CN" altLang="en-US" b="1" u="sng" dirty="0">
                <a:latin typeface="宋体" pitchFamily="2" charset="-122"/>
              </a:rPr>
              <a:t>实现</a:t>
            </a:r>
            <a:r>
              <a:rPr lang="zh-CN" altLang="en-US" b="1" dirty="0">
                <a:latin typeface="宋体" pitchFamily="2" charset="-122"/>
              </a:rPr>
              <a:t>当前指令的约定功能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数据操作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数据操作结果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14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指令地址计算操作序列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411760" y="1603479"/>
            <a:ext cx="4464750" cy="429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en-US" altLang="zh-CN" sz="2200" b="1" dirty="0">
                <a:latin typeface="宋体" pitchFamily="2" charset="-122"/>
              </a:rPr>
              <a:t>(IR)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38H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12H</a:t>
            </a:r>
            <a:r>
              <a:rPr lang="zh-CN" altLang="en-US" sz="2200" b="1" dirty="0" smtClean="0">
                <a:latin typeface="宋体" pitchFamily="2" charset="-122"/>
              </a:rPr>
              <a:t>，其余不变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412011" y="2453546"/>
            <a:ext cx="56886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无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en-US" altLang="zh-CN" sz="1800" b="1" dirty="0">
                <a:latin typeface="宋体" pitchFamily="2" charset="-122"/>
              </a:rPr>
              <a:t>ID</a:t>
            </a:r>
            <a:r>
              <a:rPr lang="zh-CN" altLang="en-US" sz="1800" b="1" dirty="0">
                <a:latin typeface="宋体" pitchFamily="2" charset="-122"/>
              </a:rPr>
              <a:t>为组合逻辑部件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指令功能为</a:t>
            </a:r>
            <a:r>
              <a:rPr lang="en-US" altLang="zh-CN" sz="2200" b="1" dirty="0" smtClean="0">
                <a:latin typeface="宋体" pitchFamily="2" charset="-122"/>
              </a:rPr>
              <a:t>M</a:t>
            </a:r>
            <a:r>
              <a:rPr lang="en-US" altLang="zh-CN" sz="2200" b="1" spc="-200" dirty="0">
                <a:latin typeface="宋体" pitchFamily="2" charset="-122"/>
              </a:rPr>
              <a:t>[</a:t>
            </a:r>
            <a:r>
              <a:rPr lang="en-US" altLang="zh-CN" sz="2200" b="1" dirty="0">
                <a:latin typeface="宋体" pitchFamily="2" charset="-122"/>
              </a:rPr>
              <a:t>(RS</a:t>
            </a:r>
            <a:r>
              <a:rPr lang="en-US" altLang="zh-CN" sz="2200" b="1" spc="-200" dirty="0" smtClean="0">
                <a:latin typeface="宋体" pitchFamily="2" charset="-122"/>
              </a:rPr>
              <a:t>)</a:t>
            </a:r>
            <a:r>
              <a:rPr lang="en-US" altLang="zh-CN" sz="2200" b="1" dirty="0" smtClean="0">
                <a:latin typeface="宋体" pitchFamily="2" charset="-122"/>
              </a:rPr>
              <a:t>]←(RD)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RS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00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RD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10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915816" y="3717032"/>
            <a:ext cx="6192813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④</a:t>
            </a:r>
            <a:r>
              <a:rPr lang="en-US" altLang="zh-CN" sz="2200" b="1" dirty="0" smtClean="0">
                <a:latin typeface="+mn-ea"/>
                <a:ea typeface="+mn-ea"/>
              </a:rPr>
              <a:t>MAR</a:t>
            </a:r>
            <a:r>
              <a:rPr lang="en-US" altLang="zh-CN" sz="2200" b="1" dirty="0">
                <a:latin typeface="+mn-ea"/>
                <a:ea typeface="+mn-ea"/>
              </a:rPr>
              <a:t>←(R0)</a:t>
            </a:r>
            <a:r>
              <a:rPr lang="zh-CN" altLang="zh-CN" sz="2200" b="1" dirty="0" smtClean="0">
                <a:latin typeface="+mn-ea"/>
                <a:ea typeface="+mn-ea"/>
              </a:rPr>
              <a:t>，</a:t>
            </a:r>
            <a:r>
              <a:rPr lang="zh-CN" altLang="en-US" sz="2200" b="1" dirty="0" smtClean="0">
                <a:latin typeface="+mn-ea"/>
                <a:ea typeface="+mn-ea"/>
              </a:rPr>
              <a:t>⑤</a:t>
            </a:r>
            <a:r>
              <a:rPr lang="en-US" altLang="zh-CN" sz="2200" b="1" dirty="0" smtClean="0">
                <a:latin typeface="+mn-ea"/>
                <a:ea typeface="+mn-ea"/>
              </a:rPr>
              <a:t>MDR←(R2),</a:t>
            </a:r>
            <a:r>
              <a:rPr lang="zh-CN" altLang="en-US" sz="2200" b="1" dirty="0" smtClean="0">
                <a:latin typeface="+mn-ea"/>
                <a:ea typeface="+mn-ea"/>
              </a:rPr>
              <a:t>⑥</a:t>
            </a:r>
            <a:r>
              <a:rPr lang="en-US" altLang="zh-CN" sz="2200" b="1" dirty="0" smtClean="0">
                <a:latin typeface="+mn-ea"/>
                <a:ea typeface="+mn-ea"/>
              </a:rPr>
              <a:t>M</a:t>
            </a:r>
            <a:r>
              <a:rPr lang="en-US" altLang="zh-CN" sz="2200" b="1" dirty="0">
                <a:latin typeface="+mn-ea"/>
                <a:ea typeface="+mn-ea"/>
              </a:rPr>
              <a:t>[(MAR</a:t>
            </a:r>
            <a:r>
              <a:rPr lang="en-US" altLang="zh-CN" sz="2200" b="1" dirty="0" smtClean="0">
                <a:latin typeface="+mn-ea"/>
                <a:ea typeface="+mn-ea"/>
              </a:rPr>
              <a:t>)]←</a:t>
            </a:r>
            <a:r>
              <a:rPr lang="en-US" altLang="zh-CN" sz="2200" b="1" dirty="0">
                <a:latin typeface="+mn-ea"/>
                <a:ea typeface="+mn-ea"/>
              </a:rPr>
              <a:t>(MDR</a:t>
            </a:r>
            <a:r>
              <a:rPr lang="en-US" altLang="zh-CN" sz="2200" b="1" dirty="0" smtClean="0">
                <a:latin typeface="+mn-ea"/>
                <a:ea typeface="+mn-ea"/>
              </a:rPr>
              <a:t>)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1640" y="4200124"/>
            <a:ext cx="7344816" cy="1317108"/>
            <a:chOff x="1331640" y="3192012"/>
            <a:chExt cx="7344816" cy="1317108"/>
          </a:xfrm>
        </p:grpSpPr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1619672" y="3356793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1763688" y="3933949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>
              <a:off x="7920273" y="3286086"/>
              <a:ext cx="99" cy="11719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AutoShape 15"/>
            <p:cNvSpPr>
              <a:spLocks noChangeArrowheads="1"/>
            </p:cNvSpPr>
            <p:nvPr/>
          </p:nvSpPr>
          <p:spPr bwMode="auto">
            <a:xfrm rot="16200000">
              <a:off x="2591681" y="3440134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PSR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4283968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5148064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6012160" y="3634826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164288" y="319201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7176864" y="3644131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8100194" y="3192013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619672" y="4220195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>
              <a:off x="1907704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 flipV="1">
              <a:off x="2051720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406"/>
            <p:cNvCxnSpPr/>
            <p:nvPr/>
          </p:nvCxnSpPr>
          <p:spPr bwMode="auto">
            <a:xfrm rot="5400000" flipH="1" flipV="1">
              <a:off x="2412207" y="3932610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直接连接符 407"/>
            <p:cNvCxnSpPr/>
            <p:nvPr/>
          </p:nvCxnSpPr>
          <p:spPr bwMode="auto">
            <a:xfrm rot="5400000" flipH="1" flipV="1">
              <a:off x="2196630" y="3716141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" name="直接连接符 420"/>
            <p:cNvCxnSpPr>
              <a:stCxn id="11" idx="2"/>
            </p:cNvCxnSpPr>
            <p:nvPr/>
          </p:nvCxnSpPr>
          <p:spPr bwMode="auto">
            <a:xfrm>
              <a:off x="3059832" y="3620153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434"/>
            <p:cNvCxnSpPr>
              <a:endCxn id="12" idx="0"/>
            </p:cNvCxnSpPr>
            <p:nvPr/>
          </p:nvCxnSpPr>
          <p:spPr bwMode="auto">
            <a:xfrm>
              <a:off x="3059832" y="3488573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3635896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 flipV="1">
              <a:off x="3779912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449999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 flipV="1">
              <a:off x="464400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直接连接符 29"/>
            <p:cNvCxnSpPr>
              <a:endCxn id="14" idx="2"/>
            </p:cNvCxnSpPr>
            <p:nvPr/>
          </p:nvCxnSpPr>
          <p:spPr bwMode="auto">
            <a:xfrm flipV="1">
              <a:off x="5436096" y="3933056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直接连接符 30"/>
            <p:cNvCxnSpPr>
              <a:stCxn id="15" idx="2"/>
            </p:cNvCxnSpPr>
            <p:nvPr/>
          </p:nvCxnSpPr>
          <p:spPr bwMode="auto">
            <a:xfrm>
              <a:off x="6372200" y="3923751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445"/>
            <p:cNvCxnSpPr>
              <a:endCxn id="15" idx="0"/>
            </p:cNvCxnSpPr>
            <p:nvPr/>
          </p:nvCxnSpPr>
          <p:spPr bwMode="auto">
            <a:xfrm>
              <a:off x="6372200" y="3429000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" name="直接连接符 445"/>
            <p:cNvCxnSpPr/>
            <p:nvPr/>
          </p:nvCxnSpPr>
          <p:spPr bwMode="auto">
            <a:xfrm flipV="1">
              <a:off x="5580112" y="3429001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 flipV="1">
              <a:off x="5292080" y="3429000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407"/>
            <p:cNvCxnSpPr>
              <a:endCxn id="16" idx="1"/>
            </p:cNvCxnSpPr>
            <p:nvPr/>
          </p:nvCxnSpPr>
          <p:spPr bwMode="auto">
            <a:xfrm rot="5400000" flipH="1" flipV="1">
              <a:off x="6650868" y="3705882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738031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 flipV="1">
              <a:off x="752432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直接连接符 37"/>
            <p:cNvCxnSpPr>
              <a:stCxn id="16" idx="3"/>
            </p:cNvCxnSpPr>
            <p:nvPr/>
          </p:nvCxnSpPr>
          <p:spPr bwMode="auto">
            <a:xfrm>
              <a:off x="7740352" y="333647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7740352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 flipH="1">
              <a:off x="7740352" y="3861048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1331640" y="350100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1331640" y="386104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3" name="直接连接符 480"/>
            <p:cNvCxnSpPr/>
            <p:nvPr/>
          </p:nvCxnSpPr>
          <p:spPr bwMode="auto">
            <a:xfrm rot="5400000" flipH="1" flipV="1">
              <a:off x="1426337" y="3666824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5148064" y="3212976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5" name="Text Box 18"/>
            <p:cNvSpPr txBox="1">
              <a:spLocks noChangeArrowheads="1"/>
            </p:cNvSpPr>
            <p:nvPr/>
          </p:nvSpPr>
          <p:spPr bwMode="auto">
            <a:xfrm>
              <a:off x="5580112" y="3212976"/>
              <a:ext cx="504056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disp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403648" y="4344140"/>
            <a:ext cx="6696546" cy="886162"/>
            <a:chOff x="1403648" y="1894766"/>
            <a:chExt cx="6696546" cy="886162"/>
          </a:xfrm>
        </p:grpSpPr>
        <p:sp>
          <p:nvSpPr>
            <p:cNvPr id="47" name="Text Box 197"/>
            <p:cNvSpPr txBox="1">
              <a:spLocks noChangeArrowheads="1"/>
            </p:cNvSpPr>
            <p:nvPr/>
          </p:nvSpPr>
          <p:spPr bwMode="auto">
            <a:xfrm>
              <a:off x="1403648" y="2492896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CC3300"/>
                  </a:solidFill>
                </a:rPr>
                <a:t>④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sp>
          <p:nvSpPr>
            <p:cNvPr id="48" name="Text Box 197"/>
            <p:cNvSpPr txBox="1">
              <a:spLocks noChangeArrowheads="1"/>
            </p:cNvSpPr>
            <p:nvPr/>
          </p:nvSpPr>
          <p:spPr bwMode="auto">
            <a:xfrm>
              <a:off x="2051720" y="2492896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chemeClr val="accent2"/>
                  </a:solidFill>
                </a:rPr>
                <a:t>⑤</a:t>
              </a:r>
              <a:endParaRPr lang="en-US" altLang="zh-CN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49" name="Text Box 197"/>
            <p:cNvSpPr txBox="1">
              <a:spLocks noChangeArrowheads="1"/>
            </p:cNvSpPr>
            <p:nvPr/>
          </p:nvSpPr>
          <p:spPr bwMode="auto">
            <a:xfrm>
              <a:off x="7740352" y="2419786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990099"/>
                  </a:solidFill>
                </a:rPr>
                <a:t>⑥</a:t>
              </a:r>
              <a:endParaRPr lang="en-US" altLang="zh-CN" sz="1800" b="1" dirty="0">
                <a:solidFill>
                  <a:srgbClr val="990099"/>
                </a:solidFill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1763688" y="2494681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1907704" y="2492896"/>
              <a:ext cx="0" cy="28803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2" name="直接连接符 407"/>
            <p:cNvCxnSpPr/>
            <p:nvPr/>
          </p:nvCxnSpPr>
          <p:spPr bwMode="auto">
            <a:xfrm rot="5400000" flipH="1" flipV="1">
              <a:off x="6650868" y="2267507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flipV="1">
              <a:off x="7524328" y="2499494"/>
              <a:ext cx="0" cy="28143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7740352" y="1894766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7740352" y="2273856"/>
              <a:ext cx="359842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58" name="Text Box 5"/>
          <p:cNvSpPr txBox="1">
            <a:spLocks noChangeArrowheads="1"/>
          </p:cNvSpPr>
          <p:nvPr/>
        </p:nvSpPr>
        <p:spPr bwMode="auto">
          <a:xfrm>
            <a:off x="2987824" y="5551871"/>
            <a:ext cx="3888686" cy="901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M[20H]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30H</a:t>
            </a:r>
            <a:r>
              <a:rPr lang="zh-CN" altLang="en-US" sz="2200" b="1" dirty="0" smtClean="0">
                <a:latin typeface="宋体" pitchFamily="2" charset="-122"/>
              </a:rPr>
              <a:t>，其余不变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    无 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en-US" altLang="zh-CN" sz="1800" b="1" dirty="0">
                <a:latin typeface="宋体" pitchFamily="2" charset="-122"/>
              </a:rPr>
              <a:t>ST</a:t>
            </a:r>
            <a:r>
              <a:rPr lang="zh-CN" altLang="en-US" sz="1800" b="1" dirty="0">
                <a:latin typeface="宋体" pitchFamily="2" charset="-122"/>
              </a:rPr>
              <a:t>为顺序型指令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64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AutoShape 9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1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5" name="线形标注 2 64"/>
          <p:cNvSpPr/>
          <p:nvPr/>
        </p:nvSpPr>
        <p:spPr bwMode="auto">
          <a:xfrm>
            <a:off x="6012410" y="2276872"/>
            <a:ext cx="2448022" cy="306000"/>
          </a:xfrm>
          <a:prstGeom prst="borderCallout2">
            <a:avLst>
              <a:gd name="adj1" fmla="val 48951"/>
              <a:gd name="adj2" fmla="val -717"/>
              <a:gd name="adj3" fmla="val 47177"/>
              <a:gd name="adj4" fmla="val -6523"/>
              <a:gd name="adj5" fmla="val 23026"/>
              <a:gd name="adj6" fmla="val -25922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 smtClean="0">
                <a:latin typeface="宋体" pitchFamily="2" charset="-122"/>
              </a:rPr>
              <a:t>指令字格式见教材</a:t>
            </a:r>
            <a:r>
              <a:rPr lang="en-US" altLang="zh-CN" sz="1800" b="1" dirty="0" smtClean="0">
                <a:latin typeface="宋体" pitchFamily="2" charset="-122"/>
              </a:rPr>
              <a:t>P153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67545" y="4366206"/>
            <a:ext cx="864096" cy="647625"/>
            <a:chOff x="467545" y="4438214"/>
            <a:chExt cx="864096" cy="647625"/>
          </a:xfrm>
        </p:grpSpPr>
        <p:sp>
          <p:nvSpPr>
            <p:cNvPr id="66" name="Text Box 18"/>
            <p:cNvSpPr txBox="1">
              <a:spLocks noChangeArrowheads="1"/>
            </p:cNvSpPr>
            <p:nvPr/>
          </p:nvSpPr>
          <p:spPr bwMode="auto">
            <a:xfrm>
              <a:off x="467545" y="4438214"/>
              <a:ext cx="864096" cy="263162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(=00)RS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7" name="Text Box 18"/>
            <p:cNvSpPr txBox="1">
              <a:spLocks noChangeArrowheads="1"/>
            </p:cNvSpPr>
            <p:nvPr/>
          </p:nvSpPr>
          <p:spPr bwMode="auto">
            <a:xfrm>
              <a:off x="467545" y="4798253"/>
              <a:ext cx="864095" cy="287586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(=10)RD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72" name="AutoShape 9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076057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59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0194" y="6452442"/>
            <a:ext cx="1041102" cy="360933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3" name="Text Box 164"/>
          <p:cNvSpPr txBox="1">
            <a:spLocks noChangeArrowheads="1"/>
          </p:cNvSpPr>
          <p:nvPr/>
        </p:nvSpPr>
        <p:spPr bwMode="auto">
          <a:xfrm>
            <a:off x="179388" y="260648"/>
            <a:ext cx="7056907" cy="6191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减法指令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SUB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的执行过程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取指令阶段：</a:t>
            </a:r>
            <a:r>
              <a:rPr lang="zh-CN" altLang="en-US" b="1" u="sng" dirty="0" smtClean="0">
                <a:latin typeface="宋体" pitchFamily="2" charset="-122"/>
              </a:rPr>
              <a:t>实现</a:t>
            </a:r>
            <a:r>
              <a:rPr kumimoji="0"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IR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M[(PC)]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    </a:t>
            </a: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sz="2200" b="1" dirty="0" smtClean="0">
                <a:latin typeface="宋体" pitchFamily="2" charset="-122"/>
              </a:rPr>
              <a:t>同取数指令</a:t>
            </a:r>
            <a:r>
              <a:rPr lang="en-US" altLang="zh-CN" sz="2200" b="1" dirty="0" smtClean="0">
                <a:latin typeface="宋体" pitchFamily="2" charset="-122"/>
              </a:rPr>
              <a:t>LD(</a:t>
            </a:r>
            <a:r>
              <a:rPr lang="zh-CN" altLang="en-US" sz="2200" b="1" dirty="0" smtClean="0">
                <a:latin typeface="宋体" pitchFamily="2" charset="-122"/>
              </a:rPr>
              <a:t>①</a:t>
            </a:r>
            <a:r>
              <a:rPr lang="en-US" altLang="zh-CN" sz="2200" b="1" dirty="0" smtClean="0">
                <a:latin typeface="+mn-lt"/>
              </a:rPr>
              <a:t>~</a:t>
            </a:r>
            <a:r>
              <a:rPr lang="zh-CN" altLang="en-US" sz="2200" b="1" dirty="0" smtClean="0">
                <a:latin typeface="宋体" pitchFamily="2" charset="-122"/>
              </a:rPr>
              <a:t>③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操作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分析指令阶段：</a:t>
            </a:r>
            <a:r>
              <a:rPr lang="zh-CN" altLang="en-US" b="1" u="sng" dirty="0">
                <a:latin typeface="宋体" pitchFamily="2" charset="-122"/>
              </a:rPr>
              <a:t>识别</a:t>
            </a:r>
            <a:r>
              <a:rPr lang="zh-CN" altLang="en-US" b="1" dirty="0">
                <a:latin typeface="宋体" pitchFamily="2" charset="-122"/>
              </a:rPr>
              <a:t>当前指令内容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分析结果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执行指令阶段：</a:t>
            </a:r>
            <a:r>
              <a:rPr lang="zh-CN" altLang="en-US" b="1" u="sng" dirty="0">
                <a:latin typeface="宋体" pitchFamily="2" charset="-122"/>
              </a:rPr>
              <a:t>实现</a:t>
            </a:r>
            <a:r>
              <a:rPr lang="zh-CN" altLang="en-US" b="1" dirty="0">
                <a:latin typeface="宋体" pitchFamily="2" charset="-122"/>
              </a:rPr>
              <a:t>当前指令的约定功能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数据操作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数据操作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指令地址计算操作序列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411760" y="1603479"/>
            <a:ext cx="4464750" cy="429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en-US" altLang="zh-CN" sz="2200" b="1" dirty="0">
                <a:latin typeface="宋体" pitchFamily="2" charset="-122"/>
              </a:rPr>
              <a:t>(IR)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66H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13H</a:t>
            </a:r>
            <a:r>
              <a:rPr lang="zh-CN" altLang="en-US" sz="2200" b="1" dirty="0" smtClean="0">
                <a:latin typeface="宋体" pitchFamily="2" charset="-122"/>
              </a:rPr>
              <a:t>，其余不变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412010" y="2453546"/>
            <a:ext cx="5976663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无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指令功能为</a:t>
            </a:r>
            <a:r>
              <a:rPr lang="en-US" altLang="zh-CN" sz="2200" b="1" dirty="0" smtClean="0">
                <a:latin typeface="宋体" pitchFamily="2" charset="-122"/>
              </a:rPr>
              <a:t>RD←(RD)</a:t>
            </a:r>
            <a:r>
              <a:rPr lang="zh-CN" altLang="en-US" sz="2200" b="1" dirty="0" smtClean="0">
                <a:latin typeface="宋体" pitchFamily="2" charset="-122"/>
              </a:rPr>
              <a:t>－</a:t>
            </a:r>
            <a:r>
              <a:rPr lang="en-US" altLang="zh-CN" sz="2200" b="1" dirty="0" smtClean="0">
                <a:latin typeface="宋体" pitchFamily="2" charset="-122"/>
              </a:rPr>
              <a:t>(RS)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RS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10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RD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01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31640" y="4149080"/>
            <a:ext cx="7344816" cy="1317108"/>
            <a:chOff x="1331640" y="3192012"/>
            <a:chExt cx="7344816" cy="1317108"/>
          </a:xfrm>
        </p:grpSpPr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19672" y="3356793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1763688" y="3933949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7920273" y="3286086"/>
              <a:ext cx="99" cy="11719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 rot="16200000">
              <a:off x="2591681" y="3440134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PSR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4283968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5148064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6012160" y="3634826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7164288" y="319201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176864" y="3644131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8100194" y="3192013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619672" y="4220195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1907704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flipV="1">
              <a:off x="2051720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连接符 406"/>
            <p:cNvCxnSpPr/>
            <p:nvPr/>
          </p:nvCxnSpPr>
          <p:spPr bwMode="auto">
            <a:xfrm rot="5400000" flipH="1" flipV="1">
              <a:off x="2412207" y="3932610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407"/>
            <p:cNvCxnSpPr/>
            <p:nvPr/>
          </p:nvCxnSpPr>
          <p:spPr bwMode="auto">
            <a:xfrm rot="5400000" flipH="1" flipV="1">
              <a:off x="2196630" y="3716141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直接连接符 420"/>
            <p:cNvCxnSpPr>
              <a:stCxn id="10" idx="2"/>
            </p:cNvCxnSpPr>
            <p:nvPr/>
          </p:nvCxnSpPr>
          <p:spPr bwMode="auto">
            <a:xfrm>
              <a:off x="3059832" y="3620153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" name="直接连接符 434"/>
            <p:cNvCxnSpPr>
              <a:endCxn id="11" idx="0"/>
            </p:cNvCxnSpPr>
            <p:nvPr/>
          </p:nvCxnSpPr>
          <p:spPr bwMode="auto">
            <a:xfrm>
              <a:off x="3059832" y="3488573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635896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V="1">
              <a:off x="3779912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449999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V="1">
              <a:off x="464400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直接连接符 28"/>
            <p:cNvCxnSpPr>
              <a:endCxn id="13" idx="2"/>
            </p:cNvCxnSpPr>
            <p:nvPr/>
          </p:nvCxnSpPr>
          <p:spPr bwMode="auto">
            <a:xfrm flipV="1">
              <a:off x="5436096" y="3933056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直接连接符 29"/>
            <p:cNvCxnSpPr>
              <a:stCxn id="14" idx="2"/>
            </p:cNvCxnSpPr>
            <p:nvPr/>
          </p:nvCxnSpPr>
          <p:spPr bwMode="auto">
            <a:xfrm>
              <a:off x="6372200" y="3923751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直接连接符 445"/>
            <p:cNvCxnSpPr>
              <a:endCxn id="14" idx="0"/>
            </p:cNvCxnSpPr>
            <p:nvPr/>
          </p:nvCxnSpPr>
          <p:spPr bwMode="auto">
            <a:xfrm>
              <a:off x="6372200" y="3429000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445"/>
            <p:cNvCxnSpPr/>
            <p:nvPr/>
          </p:nvCxnSpPr>
          <p:spPr bwMode="auto">
            <a:xfrm flipV="1">
              <a:off x="5580112" y="3429001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 flipV="1">
              <a:off x="5292080" y="3429000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" name="直接连接符 407"/>
            <p:cNvCxnSpPr>
              <a:endCxn id="15" idx="1"/>
            </p:cNvCxnSpPr>
            <p:nvPr/>
          </p:nvCxnSpPr>
          <p:spPr bwMode="auto">
            <a:xfrm rot="5400000" flipH="1" flipV="1">
              <a:off x="6650868" y="3705882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738031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flipV="1">
              <a:off x="752432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>
              <a:stCxn id="15" idx="3"/>
            </p:cNvCxnSpPr>
            <p:nvPr/>
          </p:nvCxnSpPr>
          <p:spPr bwMode="auto">
            <a:xfrm>
              <a:off x="7740352" y="333647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7740352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H="1">
              <a:off x="7740352" y="3861048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1331640" y="350100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1331640" y="386104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直接连接符 480"/>
            <p:cNvCxnSpPr/>
            <p:nvPr/>
          </p:nvCxnSpPr>
          <p:spPr bwMode="auto">
            <a:xfrm rot="5400000" flipH="1" flipV="1">
              <a:off x="1426337" y="3666824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43" name="Text Box 18"/>
            <p:cNvSpPr txBox="1">
              <a:spLocks noChangeArrowheads="1"/>
            </p:cNvSpPr>
            <p:nvPr/>
          </p:nvSpPr>
          <p:spPr bwMode="auto">
            <a:xfrm>
              <a:off x="5148064" y="3212976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5580112" y="3212976"/>
              <a:ext cx="504056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disp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</p:grp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987699" y="3717032"/>
            <a:ext cx="2448397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④</a:t>
            </a:r>
            <a:r>
              <a:rPr lang="en-US" altLang="zh-CN" sz="2200" b="1" dirty="0" smtClean="0">
                <a:latin typeface="宋体" pitchFamily="2" charset="-122"/>
              </a:rPr>
              <a:t>R1←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smtClean="0">
                <a:latin typeface="宋体" pitchFamily="2" charset="-122"/>
              </a:rPr>
              <a:t>R1)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smtClean="0">
                <a:latin typeface="宋体" pitchFamily="2" charset="-122"/>
              </a:rPr>
              <a:t>R2)</a:t>
            </a:r>
            <a:endParaRPr lang="en-US" altLang="zh-CN" sz="2200" b="1" dirty="0" smtClean="0">
              <a:latin typeface="+mn-ea"/>
              <a:ea typeface="+mn-ea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403846" y="4437112"/>
            <a:ext cx="2304058" cy="741044"/>
            <a:chOff x="1403846" y="4509120"/>
            <a:chExt cx="2304058" cy="741044"/>
          </a:xfrm>
        </p:grpSpPr>
        <p:sp>
          <p:nvSpPr>
            <p:cNvPr id="47" name="Text Box 197"/>
            <p:cNvSpPr txBox="1">
              <a:spLocks noChangeArrowheads="1"/>
            </p:cNvSpPr>
            <p:nvPr/>
          </p:nvSpPr>
          <p:spPr bwMode="auto">
            <a:xfrm>
              <a:off x="1403846" y="4941168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CC3300"/>
                  </a:solidFill>
                </a:rPr>
                <a:t>④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1763886" y="4963917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1907902" y="4962132"/>
              <a:ext cx="0" cy="28803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 flipV="1">
              <a:off x="2051720" y="4960201"/>
              <a:ext cx="0" cy="280541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9" name="直接连接符 406"/>
            <p:cNvCxnSpPr/>
            <p:nvPr/>
          </p:nvCxnSpPr>
          <p:spPr bwMode="auto">
            <a:xfrm rot="5400000" flipH="1" flipV="1">
              <a:off x="2412207" y="4953157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" name="直接连接符 407"/>
            <p:cNvCxnSpPr/>
            <p:nvPr/>
          </p:nvCxnSpPr>
          <p:spPr bwMode="auto">
            <a:xfrm rot="5400000" flipH="1" flipV="1">
              <a:off x="2196630" y="4736688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1" name="直接连接符 420"/>
            <p:cNvCxnSpPr/>
            <p:nvPr/>
          </p:nvCxnSpPr>
          <p:spPr bwMode="auto">
            <a:xfrm>
              <a:off x="3059832" y="4640700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" name="直接连接符 434"/>
            <p:cNvCxnSpPr/>
            <p:nvPr/>
          </p:nvCxnSpPr>
          <p:spPr bwMode="auto">
            <a:xfrm>
              <a:off x="3059832" y="4509120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64" name="Text Box 5"/>
          <p:cNvSpPr txBox="1">
            <a:spLocks noChangeArrowheads="1"/>
          </p:cNvSpPr>
          <p:nvPr/>
        </p:nvSpPr>
        <p:spPr bwMode="auto">
          <a:xfrm>
            <a:off x="2915816" y="5517232"/>
            <a:ext cx="5976664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(R1)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18H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ZF/CF/SF/OF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0/0/0/0</a:t>
            </a:r>
            <a:r>
              <a:rPr lang="zh-CN" altLang="en-US" sz="2200" b="1" dirty="0" smtClean="0">
                <a:latin typeface="宋体" pitchFamily="2" charset="-122"/>
              </a:rPr>
              <a:t>、其余不变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    无 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en-US" altLang="zh-CN" sz="1800" b="1" dirty="0">
                <a:latin typeface="宋体" pitchFamily="2" charset="-122"/>
              </a:rPr>
              <a:t>ST</a:t>
            </a:r>
            <a:r>
              <a:rPr lang="zh-CN" altLang="en-US" sz="1800" b="1" dirty="0">
                <a:latin typeface="宋体" pitchFamily="2" charset="-122"/>
              </a:rPr>
              <a:t>为顺序型指令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72" name="AutoShape 9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 Box 523"/>
          <p:cNvSpPr txBox="1">
            <a:spLocks noChangeArrowheads="1"/>
          </p:cNvSpPr>
          <p:nvPr/>
        </p:nvSpPr>
        <p:spPr bwMode="auto">
          <a:xfrm>
            <a:off x="5652120" y="2132856"/>
            <a:ext cx="3312368" cy="796245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defPPr>
              <a:defRPr lang="zh-CN"/>
            </a:defPPr>
            <a:lvl1pPr marL="271463" indent="-271463" algn="l">
              <a:lnSpc>
                <a:spcPct val="114000"/>
              </a:lnSpc>
              <a:defRPr sz="2000" b="1">
                <a:solidFill>
                  <a:srgbClr val="990099"/>
                </a:solidFill>
                <a:latin typeface="宋体" pitchFamily="2" charset="-122"/>
              </a:defRPr>
            </a:lvl1pPr>
          </a:lstStyle>
          <a:p>
            <a:r>
              <a:rPr lang="zh-CN" altLang="en-US" dirty="0"/>
              <a:t>思考：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dirty="0">
                <a:solidFill>
                  <a:schemeClr val="tx1"/>
                </a:solidFill>
              </a:rPr>
              <a:t>M[12H]=56H</a:t>
            </a:r>
            <a:r>
              <a:rPr lang="zh-CN" altLang="en-US" dirty="0" smtClean="0">
                <a:solidFill>
                  <a:schemeClr val="tx1"/>
                </a:solidFill>
              </a:rPr>
              <a:t>，执行阶段的操作</a:t>
            </a:r>
            <a:r>
              <a:rPr lang="zh-CN" altLang="en-US" dirty="0">
                <a:solidFill>
                  <a:schemeClr val="tx1"/>
                </a:solidFill>
              </a:rPr>
              <a:t>序列及结果</a:t>
            </a:r>
            <a:r>
              <a:rPr lang="en-US" altLang="zh-CN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75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7" name="AutoShape 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9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467544" y="4293096"/>
            <a:ext cx="864295" cy="647625"/>
            <a:chOff x="467544" y="4272132"/>
            <a:chExt cx="864295" cy="647625"/>
          </a:xfrm>
        </p:grpSpPr>
        <p:sp>
          <p:nvSpPr>
            <p:cNvPr id="65" name="Text Box 18"/>
            <p:cNvSpPr txBox="1">
              <a:spLocks noChangeArrowheads="1"/>
            </p:cNvSpPr>
            <p:nvPr/>
          </p:nvSpPr>
          <p:spPr bwMode="auto">
            <a:xfrm>
              <a:off x="467544" y="4272132"/>
              <a:ext cx="864295" cy="263162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(=10)RS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6" name="Text Box 18"/>
            <p:cNvSpPr txBox="1">
              <a:spLocks noChangeArrowheads="1"/>
            </p:cNvSpPr>
            <p:nvPr/>
          </p:nvSpPr>
          <p:spPr bwMode="auto">
            <a:xfrm>
              <a:off x="467545" y="4632171"/>
              <a:ext cx="864294" cy="287586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(=01)RD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68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9" name="AutoShape 9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076057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54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5" grpId="0"/>
      <p:bldP spid="64" grpId="0"/>
      <p:bldP spid="7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3" name="Text Box 164"/>
          <p:cNvSpPr txBox="1">
            <a:spLocks noChangeArrowheads="1"/>
          </p:cNvSpPr>
          <p:nvPr/>
        </p:nvSpPr>
        <p:spPr bwMode="auto">
          <a:xfrm>
            <a:off x="179389" y="260648"/>
            <a:ext cx="7129608" cy="5809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(4)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分支指令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JNZ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的执行过程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取指令阶段：</a:t>
            </a:r>
            <a:r>
              <a:rPr lang="zh-CN" altLang="en-US" b="1" u="sng" dirty="0" smtClean="0">
                <a:latin typeface="宋体" pitchFamily="2" charset="-122"/>
              </a:rPr>
              <a:t>实现</a:t>
            </a:r>
            <a:r>
              <a:rPr kumimoji="0" lang="en-US" altLang="zh-CN" b="1" dirty="0" smtClean="0">
                <a:solidFill>
                  <a:srgbClr val="000000"/>
                </a:solidFill>
                <a:latin typeface="宋体" pitchFamily="2" charset="-122"/>
              </a:rPr>
              <a:t>IR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←</a:t>
            </a:r>
            <a:r>
              <a:rPr kumimoji="0" lang="en-US" altLang="zh-CN" b="1" dirty="0">
                <a:solidFill>
                  <a:srgbClr val="000000"/>
                </a:solidFill>
                <a:latin typeface="宋体" pitchFamily="2" charset="-122"/>
              </a:rPr>
              <a:t>M[(PC)]</a:t>
            </a:r>
            <a:r>
              <a:rPr kumimoji="0" lang="zh-CN" altLang="en-US" b="1" dirty="0">
                <a:solidFill>
                  <a:srgbClr val="000000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sz="2200" b="1" dirty="0" smtClean="0">
                <a:latin typeface="宋体" pitchFamily="2" charset="-122"/>
              </a:rPr>
              <a:t>同取数指令</a:t>
            </a:r>
            <a:r>
              <a:rPr lang="en-US" altLang="zh-CN" sz="2200" b="1" dirty="0" smtClean="0">
                <a:latin typeface="宋体" pitchFamily="2" charset="-122"/>
              </a:rPr>
              <a:t>LD(</a:t>
            </a:r>
            <a:r>
              <a:rPr lang="zh-CN" altLang="en-US" sz="2200" b="1" dirty="0" smtClean="0">
                <a:latin typeface="宋体" pitchFamily="2" charset="-122"/>
              </a:rPr>
              <a:t>①</a:t>
            </a:r>
            <a:r>
              <a:rPr lang="en-US" altLang="zh-CN" sz="2200" b="1" dirty="0" smtClean="0">
                <a:latin typeface="+mn-lt"/>
              </a:rPr>
              <a:t>~</a:t>
            </a:r>
            <a:r>
              <a:rPr lang="zh-CN" altLang="en-US" sz="2200" b="1" dirty="0" smtClean="0">
                <a:latin typeface="宋体" pitchFamily="2" charset="-122"/>
              </a:rPr>
              <a:t>③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操作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分析指令阶段：</a:t>
            </a:r>
            <a:r>
              <a:rPr lang="zh-CN" altLang="en-US" b="1" u="sng" dirty="0">
                <a:latin typeface="宋体" pitchFamily="2" charset="-122"/>
              </a:rPr>
              <a:t>识别</a:t>
            </a:r>
            <a:r>
              <a:rPr lang="zh-CN" altLang="en-US" b="1" dirty="0">
                <a:latin typeface="宋体" pitchFamily="2" charset="-122"/>
              </a:rPr>
              <a:t>当前指令内容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分析结果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执行指令阶段：</a:t>
            </a:r>
            <a:r>
              <a:rPr lang="zh-CN" altLang="en-US" b="1" u="sng" dirty="0">
                <a:latin typeface="宋体" pitchFamily="2" charset="-122"/>
              </a:rPr>
              <a:t>实现</a:t>
            </a:r>
            <a:r>
              <a:rPr lang="zh-CN" altLang="en-US" b="1" dirty="0">
                <a:latin typeface="宋体" pitchFamily="2" charset="-122"/>
              </a:rPr>
              <a:t>当前指令的约定功能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数据操作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数据操作结果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spcBef>
                <a:spcPts val="300"/>
              </a:spcBef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指令地址计算操作序列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411760" y="1603479"/>
            <a:ext cx="4464750" cy="429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en-US" altLang="zh-CN" sz="2200" b="1" dirty="0">
                <a:latin typeface="宋体" pitchFamily="2" charset="-122"/>
              </a:rPr>
              <a:t>(IR)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DEH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14H</a:t>
            </a:r>
            <a:r>
              <a:rPr lang="zh-CN" altLang="en-US" sz="2200" b="1" dirty="0" smtClean="0">
                <a:latin typeface="宋体" pitchFamily="2" charset="-122"/>
              </a:rPr>
              <a:t>，其余不变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412010" y="2453546"/>
            <a:ext cx="6336704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无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指令功能为</a:t>
            </a:r>
            <a:r>
              <a:rPr lang="en-US" altLang="zh-CN" sz="2200" b="1" dirty="0" smtClean="0">
                <a:latin typeface="宋体" pitchFamily="2" charset="-122"/>
              </a:rPr>
              <a:t>ZF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0</a:t>
            </a:r>
            <a:r>
              <a:rPr lang="zh-CN" altLang="en-US" sz="2200" b="1" dirty="0" smtClean="0">
                <a:latin typeface="宋体" pitchFamily="2" charset="-122"/>
              </a:rPr>
              <a:t>时</a:t>
            </a: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err="1" smtClean="0">
                <a:latin typeface="宋体" pitchFamily="2" charset="-122"/>
              </a:rPr>
              <a:t>disp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err="1" smtClean="0">
                <a:latin typeface="宋体" pitchFamily="2" charset="-122"/>
              </a:rPr>
              <a:t>disp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1110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31640" y="4149080"/>
            <a:ext cx="7344816" cy="1317108"/>
            <a:chOff x="1331640" y="3192012"/>
            <a:chExt cx="7344816" cy="1317108"/>
          </a:xfrm>
        </p:grpSpPr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19672" y="3356793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1763688" y="3933949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7920273" y="3286086"/>
              <a:ext cx="99" cy="11719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 rot="16200000">
              <a:off x="2591681" y="3440134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3419872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PSR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4283968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5148064" y="364413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6012160" y="3634826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7164288" y="319201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7176864" y="3644131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8100194" y="3192013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619672" y="4220195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 bwMode="auto">
            <a:xfrm>
              <a:off x="1907704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flipV="1">
              <a:off x="2051720" y="3932609"/>
              <a:ext cx="0" cy="28758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连接符 406"/>
            <p:cNvCxnSpPr/>
            <p:nvPr/>
          </p:nvCxnSpPr>
          <p:spPr bwMode="auto">
            <a:xfrm rot="5400000" flipH="1" flipV="1">
              <a:off x="2412207" y="3932610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407"/>
            <p:cNvCxnSpPr/>
            <p:nvPr/>
          </p:nvCxnSpPr>
          <p:spPr bwMode="auto">
            <a:xfrm rot="5400000" flipH="1" flipV="1">
              <a:off x="2196630" y="3716141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直接连接符 420"/>
            <p:cNvCxnSpPr>
              <a:stCxn id="10" idx="2"/>
            </p:cNvCxnSpPr>
            <p:nvPr/>
          </p:nvCxnSpPr>
          <p:spPr bwMode="auto">
            <a:xfrm>
              <a:off x="3059832" y="3620153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" name="直接连接符 434"/>
            <p:cNvCxnSpPr>
              <a:endCxn id="11" idx="0"/>
            </p:cNvCxnSpPr>
            <p:nvPr/>
          </p:nvCxnSpPr>
          <p:spPr bwMode="auto">
            <a:xfrm>
              <a:off x="3059832" y="3488573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635896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V="1">
              <a:off x="3779912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449999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V="1">
              <a:off x="464400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直接连接符 28"/>
            <p:cNvCxnSpPr>
              <a:endCxn id="13" idx="2"/>
            </p:cNvCxnSpPr>
            <p:nvPr/>
          </p:nvCxnSpPr>
          <p:spPr bwMode="auto">
            <a:xfrm flipV="1">
              <a:off x="5436096" y="3933056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直接连接符 29"/>
            <p:cNvCxnSpPr>
              <a:stCxn id="14" idx="2"/>
            </p:cNvCxnSpPr>
            <p:nvPr/>
          </p:nvCxnSpPr>
          <p:spPr bwMode="auto">
            <a:xfrm>
              <a:off x="6372200" y="3923751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直接连接符 445"/>
            <p:cNvCxnSpPr>
              <a:endCxn id="14" idx="0"/>
            </p:cNvCxnSpPr>
            <p:nvPr/>
          </p:nvCxnSpPr>
          <p:spPr bwMode="auto">
            <a:xfrm>
              <a:off x="6372200" y="3429000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445"/>
            <p:cNvCxnSpPr/>
            <p:nvPr/>
          </p:nvCxnSpPr>
          <p:spPr bwMode="auto">
            <a:xfrm flipV="1">
              <a:off x="5580112" y="3429001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 flipV="1">
              <a:off x="5292080" y="3429000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" name="直接连接符 407"/>
            <p:cNvCxnSpPr>
              <a:endCxn id="15" idx="1"/>
            </p:cNvCxnSpPr>
            <p:nvPr/>
          </p:nvCxnSpPr>
          <p:spPr bwMode="auto">
            <a:xfrm rot="5400000" flipH="1" flipV="1">
              <a:off x="6650868" y="3705882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7380312" y="3933056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flipV="1">
              <a:off x="7524328" y="3939654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>
              <a:stCxn id="15" idx="3"/>
            </p:cNvCxnSpPr>
            <p:nvPr/>
          </p:nvCxnSpPr>
          <p:spPr bwMode="auto">
            <a:xfrm>
              <a:off x="7740352" y="333647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7740352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H="1">
              <a:off x="7740352" y="3861048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1331640" y="350100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1331640" y="3861048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直接连接符 480"/>
            <p:cNvCxnSpPr/>
            <p:nvPr/>
          </p:nvCxnSpPr>
          <p:spPr bwMode="auto">
            <a:xfrm rot="5400000" flipH="1" flipV="1">
              <a:off x="1426337" y="3666824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43" name="Text Box 18"/>
            <p:cNvSpPr txBox="1">
              <a:spLocks noChangeArrowheads="1"/>
            </p:cNvSpPr>
            <p:nvPr/>
          </p:nvSpPr>
          <p:spPr bwMode="auto">
            <a:xfrm>
              <a:off x="5148064" y="3212976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5580112" y="3212976"/>
              <a:ext cx="504056" cy="191154"/>
            </a:xfrm>
            <a:prstGeom prst="rect">
              <a:avLst/>
            </a:prstGeom>
            <a:solidFill>
              <a:srgbClr val="CCE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915816" y="3717032"/>
            <a:ext cx="345638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无                  无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993611" y="4314060"/>
            <a:ext cx="5378589" cy="875638"/>
            <a:chOff x="993611" y="4365104"/>
            <a:chExt cx="5378589" cy="875638"/>
          </a:xfrm>
        </p:grpSpPr>
        <p:sp>
          <p:nvSpPr>
            <p:cNvPr id="47" name="Text Box 197"/>
            <p:cNvSpPr txBox="1">
              <a:spLocks noChangeArrowheads="1"/>
            </p:cNvSpPr>
            <p:nvPr/>
          </p:nvSpPr>
          <p:spPr bwMode="auto">
            <a:xfrm>
              <a:off x="4139952" y="4941168"/>
              <a:ext cx="3516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marL="342900" indent="-342900"/>
              <a:r>
                <a:rPr lang="zh-CN" altLang="en-US" sz="1800" b="1" dirty="0" smtClean="0">
                  <a:solidFill>
                    <a:srgbClr val="CC3300"/>
                  </a:solidFill>
                </a:rPr>
                <a:t>④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4499992" y="4950693"/>
              <a:ext cx="0" cy="28624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6372200" y="4941168"/>
              <a:ext cx="0" cy="28803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993611" y="4365104"/>
              <a:ext cx="338227" cy="263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10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  <p:sp>
          <p:nvSpPr>
            <p:cNvPr id="53" name="Text Box 18"/>
            <p:cNvSpPr txBox="1">
              <a:spLocks noChangeArrowheads="1"/>
            </p:cNvSpPr>
            <p:nvPr/>
          </p:nvSpPr>
          <p:spPr bwMode="auto">
            <a:xfrm>
              <a:off x="993611" y="4725143"/>
              <a:ext cx="338227" cy="28758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bg1">
                      <a:lumMod val="65000"/>
                    </a:schemeClr>
                  </a:solidFill>
                  <a:latin typeface="宋体" pitchFamily="2" charset="-122"/>
                </a:rPr>
                <a:t>11</a:t>
              </a:r>
              <a:endParaRPr lang="en-US" altLang="zh-CN" sz="1800" b="1" dirty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 flipV="1">
              <a:off x="4644008" y="4941168"/>
              <a:ext cx="0" cy="280541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直接连接符 406"/>
            <p:cNvCxnSpPr/>
            <p:nvPr/>
          </p:nvCxnSpPr>
          <p:spPr bwMode="auto">
            <a:xfrm rot="5400000" flipH="1" flipV="1">
              <a:off x="2412207" y="4953157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317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" name="直接连接符 407"/>
            <p:cNvCxnSpPr/>
            <p:nvPr/>
          </p:nvCxnSpPr>
          <p:spPr bwMode="auto">
            <a:xfrm rot="5400000" flipH="1" flipV="1">
              <a:off x="2196630" y="4736688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直接连接符 420"/>
            <p:cNvCxnSpPr/>
            <p:nvPr/>
          </p:nvCxnSpPr>
          <p:spPr bwMode="auto">
            <a:xfrm>
              <a:off x="3059832" y="4640700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8" name="直接连接符 434"/>
            <p:cNvCxnSpPr/>
            <p:nvPr/>
          </p:nvCxnSpPr>
          <p:spPr bwMode="auto">
            <a:xfrm>
              <a:off x="3059832" y="4509120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61" name="Text Box 5"/>
          <p:cNvSpPr txBox="1">
            <a:spLocks noChangeArrowheads="1"/>
          </p:cNvSpPr>
          <p:nvPr/>
        </p:nvSpPr>
        <p:spPr bwMode="auto">
          <a:xfrm>
            <a:off x="2628131" y="5445224"/>
            <a:ext cx="4392141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       ④</a:t>
            </a:r>
            <a:r>
              <a:rPr lang="en-US" altLang="zh-CN" sz="2200" b="1" dirty="0" smtClean="0">
                <a:latin typeface="宋体" pitchFamily="2" charset="-122"/>
              </a:rPr>
              <a:t>PC</a:t>
            </a:r>
            <a:r>
              <a:rPr lang="en-US" altLang="zh-CN" sz="2200" b="1" dirty="0">
                <a:latin typeface="宋体" pitchFamily="2" charset="-122"/>
              </a:rPr>
              <a:t>←(PC)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err="1">
                <a:latin typeface="宋体" pitchFamily="2" charset="-122"/>
              </a:rPr>
              <a:t>ExtU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操作结果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— 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en-US" altLang="zh-CN" sz="2200" b="1" dirty="0">
                <a:latin typeface="宋体" pitchFamily="2" charset="-122"/>
              </a:rPr>
              <a:t>PC)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12H</a:t>
            </a:r>
            <a:endParaRPr lang="en-US" altLang="zh-CN" sz="2200" b="1" dirty="0">
              <a:latin typeface="+mn-ea"/>
            </a:endParaRPr>
          </a:p>
        </p:txBody>
      </p:sp>
      <p:sp>
        <p:nvSpPr>
          <p:cNvPr id="68" name="Text Box 523"/>
          <p:cNvSpPr txBox="1">
            <a:spLocks noChangeArrowheads="1"/>
          </p:cNvSpPr>
          <p:nvPr/>
        </p:nvSpPr>
        <p:spPr bwMode="auto">
          <a:xfrm>
            <a:off x="5436096" y="2128699"/>
            <a:ext cx="3707904" cy="796245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271463" indent="-271463" algn="l">
              <a:lnSpc>
                <a:spcPct val="114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sz="2000" b="1" dirty="0" smtClean="0">
                <a:latin typeface="宋体" pitchFamily="2" charset="-122"/>
              </a:rPr>
              <a:t>若上条指令结果的</a:t>
            </a:r>
            <a:r>
              <a:rPr lang="en-US" altLang="zh-CN" sz="2000" b="1" dirty="0" smtClean="0">
                <a:latin typeface="宋体" pitchFamily="2" charset="-122"/>
              </a:rPr>
              <a:t>ZF=1</a:t>
            </a:r>
            <a:r>
              <a:rPr lang="zh-CN" altLang="en-US" sz="2000" b="1" dirty="0" smtClean="0">
                <a:latin typeface="宋体" pitchFamily="2" charset="-122"/>
              </a:rPr>
              <a:t>，执行阶段的操作序列及结果</a:t>
            </a:r>
            <a:r>
              <a:rPr lang="en-US" altLang="zh-CN" sz="2000" b="1" dirty="0" smtClean="0">
                <a:latin typeface="宋体" pitchFamily="2" charset="-122"/>
              </a:rPr>
              <a:t>?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6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0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2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3089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28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5" grpId="0"/>
      <p:bldP spid="61" grpId="0"/>
      <p:bldP spid="6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5931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※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指令执行过程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的特征：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指令周期的操作需求分析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07504" y="812319"/>
            <a:ext cx="878522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⑴</a:t>
            </a:r>
            <a:r>
              <a:rPr lang="zh-CN" altLang="en-US" b="1" dirty="0">
                <a:latin typeface="宋体" pitchFamily="2" charset="-122"/>
              </a:rPr>
              <a:t>执行过程由取指、分析、执行阶段的操作组成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⑵取指阶段的操作对所有指令通用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通常</a:t>
            </a:r>
            <a:r>
              <a:rPr lang="zh-CN" altLang="en-US" sz="2000" b="1" dirty="0" smtClean="0">
                <a:latin typeface="宋体" pitchFamily="2" charset="-122"/>
              </a:rPr>
              <a:t>指</a:t>
            </a:r>
            <a:r>
              <a:rPr lang="zh-CN" altLang="en-US" sz="2000" b="1" u="sng" dirty="0" smtClean="0">
                <a:latin typeface="宋体" pitchFamily="2" charset="-122"/>
              </a:rPr>
              <a:t>单字长</a:t>
            </a:r>
            <a:r>
              <a:rPr lang="zh-CN" altLang="en-US" sz="2000" b="1" dirty="0" smtClean="0">
                <a:latin typeface="宋体" pitchFamily="2" charset="-122"/>
              </a:rPr>
              <a:t>指令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多字长指令处理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05000"/>
              </a:lnSpc>
            </a:pPr>
            <a:endParaRPr lang="en-US" altLang="zh-CN" sz="20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   </a:t>
            </a:r>
            <a:r>
              <a:rPr lang="zh-CN" altLang="en-US" b="1" dirty="0" smtClean="0">
                <a:latin typeface="+mn-ea"/>
              </a:rPr>
              <a:t>⑶执行阶段的操作由指令字内容决定</a:t>
            </a:r>
            <a:endParaRPr lang="en-US" altLang="zh-CN" b="1" dirty="0" smtClean="0">
              <a:latin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   </a:t>
            </a:r>
            <a:r>
              <a:rPr lang="zh-CN" altLang="en-US" b="1" dirty="0" smtClean="0">
                <a:latin typeface="+mn-ea"/>
              </a:rPr>
              <a:t>⑷执行</a:t>
            </a:r>
            <a:r>
              <a:rPr lang="zh-CN" altLang="en-US" b="1" dirty="0">
                <a:latin typeface="+mn-ea"/>
              </a:rPr>
              <a:t>过程的操作是一个</a:t>
            </a:r>
            <a:r>
              <a:rPr lang="zh-CN" altLang="en-US" b="1" u="sng" dirty="0">
                <a:latin typeface="+mn-ea"/>
              </a:rPr>
              <a:t>基本操作</a:t>
            </a:r>
            <a:r>
              <a:rPr lang="zh-CN" altLang="en-US" b="1" dirty="0">
                <a:latin typeface="+mn-ea"/>
              </a:rPr>
              <a:t>序列</a:t>
            </a:r>
            <a:endParaRPr lang="en-US" altLang="zh-CN" b="1" dirty="0">
              <a:latin typeface="+mn-ea"/>
            </a:endParaRPr>
          </a:p>
          <a:p>
            <a:pPr marL="3411538" indent="-34115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      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基本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操作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类型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— </a:t>
            </a:r>
            <a:r>
              <a:rPr lang="zh-CN" altLang="en-US" b="1" dirty="0" smtClean="0">
                <a:latin typeface="宋体" pitchFamily="2" charset="-122"/>
              </a:rPr>
              <a:t>①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间</a:t>
            </a:r>
            <a:r>
              <a:rPr lang="zh-CN" altLang="en-US" b="1" dirty="0" smtClean="0">
                <a:latin typeface="宋体" pitchFamily="2" charset="-122"/>
              </a:rPr>
              <a:t>传送：</a:t>
            </a:r>
            <a:endParaRPr lang="en-US" altLang="zh-CN" b="1" dirty="0">
              <a:latin typeface="宋体" pitchFamily="2" charset="-122"/>
            </a:endParaRPr>
          </a:p>
          <a:p>
            <a:pPr marL="3411538" indent="-3411538"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</a:t>
            </a:r>
            <a:r>
              <a:rPr lang="zh-CN" altLang="en-US" b="1" dirty="0" smtClean="0">
                <a:latin typeface="宋体" pitchFamily="2" charset="-122"/>
              </a:rPr>
              <a:t>           </a:t>
            </a:r>
            <a:r>
              <a:rPr lang="zh-CN" altLang="en-US" b="1" dirty="0">
                <a:latin typeface="宋体" pitchFamily="2" charset="-122"/>
              </a:rPr>
              <a:t>②</a:t>
            </a:r>
            <a:r>
              <a:rPr lang="zh-CN" altLang="en-US" b="1" spc="280" dirty="0">
                <a:latin typeface="宋体" pitchFamily="2" charset="-122"/>
              </a:rPr>
              <a:t>存储器</a:t>
            </a:r>
            <a:r>
              <a:rPr lang="zh-CN" altLang="en-US" b="1" spc="280" dirty="0" smtClean="0">
                <a:latin typeface="宋体" pitchFamily="2" charset="-122"/>
              </a:rPr>
              <a:t>读</a:t>
            </a:r>
            <a:r>
              <a:rPr lang="zh-CN" altLang="en-US" b="1" dirty="0" smtClean="0">
                <a:latin typeface="宋体" pitchFamily="2" charset="-122"/>
              </a:rPr>
              <a:t>：</a:t>
            </a:r>
            <a:endParaRPr lang="en-US" altLang="zh-CN" b="1" dirty="0">
              <a:latin typeface="宋体" pitchFamily="2" charset="-122"/>
            </a:endParaRPr>
          </a:p>
          <a:p>
            <a:pPr marL="3411538" indent="-3411538"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</a:t>
            </a:r>
            <a:r>
              <a:rPr lang="zh-CN" altLang="en-US" b="1" dirty="0" smtClean="0">
                <a:latin typeface="宋体" pitchFamily="2" charset="-122"/>
              </a:rPr>
              <a:t>          </a:t>
            </a:r>
            <a:r>
              <a:rPr lang="zh-CN" altLang="en-US" b="1" dirty="0">
                <a:latin typeface="宋体" pitchFamily="2" charset="-122"/>
              </a:rPr>
              <a:t>③</a:t>
            </a:r>
            <a:r>
              <a:rPr lang="zh-CN" altLang="en-US" b="1" spc="280" dirty="0">
                <a:latin typeface="宋体" pitchFamily="2" charset="-122"/>
              </a:rPr>
              <a:t>存储器</a:t>
            </a:r>
            <a:r>
              <a:rPr lang="zh-CN" altLang="en-US" b="1" spc="280" dirty="0" smtClean="0">
                <a:latin typeface="宋体" pitchFamily="2" charset="-122"/>
              </a:rPr>
              <a:t>写</a:t>
            </a:r>
            <a:r>
              <a:rPr lang="zh-CN" altLang="en-US" b="1" dirty="0" smtClean="0">
                <a:latin typeface="宋体" pitchFamily="2" charset="-122"/>
              </a:rPr>
              <a:t>：</a:t>
            </a:r>
            <a:endParaRPr lang="en-US" altLang="zh-CN" b="1" dirty="0">
              <a:latin typeface="宋体" pitchFamily="2" charset="-122"/>
            </a:endParaRPr>
          </a:p>
          <a:p>
            <a:pPr marL="3411538" indent="-3411538"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</a:t>
            </a:r>
            <a:r>
              <a:rPr lang="zh-CN" altLang="en-US" b="1" dirty="0" smtClean="0">
                <a:latin typeface="宋体" pitchFamily="2" charset="-122"/>
              </a:rPr>
              <a:t>          ④</a:t>
            </a:r>
            <a:r>
              <a:rPr lang="zh-CN" altLang="en-US" b="1" spc="280" dirty="0">
                <a:latin typeface="宋体" pitchFamily="2" charset="-122"/>
              </a:rPr>
              <a:t>算逻</a:t>
            </a:r>
            <a:r>
              <a:rPr lang="zh-CN" altLang="en-US" b="1" spc="280" dirty="0" smtClean="0">
                <a:latin typeface="宋体" pitchFamily="2" charset="-122"/>
              </a:rPr>
              <a:t>运算</a:t>
            </a:r>
            <a:r>
              <a:rPr lang="zh-CN" altLang="en-US" b="1" dirty="0" smtClean="0"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endParaRPr lang="zh-CN" altLang="en-US" sz="2800" b="1" dirty="0">
              <a:latin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84332" y="1340768"/>
            <a:ext cx="7128792" cy="460512"/>
            <a:chOff x="864264" y="1645900"/>
            <a:chExt cx="7128792" cy="460512"/>
          </a:xfrm>
        </p:grpSpPr>
        <p:sp>
          <p:nvSpPr>
            <p:cNvPr id="8" name="Text Box 65"/>
            <p:cNvSpPr txBox="1">
              <a:spLocks noChangeArrowheads="1"/>
            </p:cNvSpPr>
            <p:nvPr/>
          </p:nvSpPr>
          <p:spPr bwMode="auto">
            <a:xfrm>
              <a:off x="864264" y="1645900"/>
              <a:ext cx="2232248" cy="32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取指令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solidFill>
                    <a:srgbClr val="FF3399"/>
                  </a:solidFill>
                  <a:latin typeface="宋体" pitchFamily="2" charset="-122"/>
                </a:rPr>
                <a:t>操作序列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A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)</a:t>
              </a:r>
            </a:p>
          </p:txBody>
        </p:sp>
        <p:sp>
          <p:nvSpPr>
            <p:cNvPr id="9" name="Text Box 66"/>
            <p:cNvSpPr txBox="1">
              <a:spLocks noChangeArrowheads="1"/>
            </p:cNvSpPr>
            <p:nvPr/>
          </p:nvSpPr>
          <p:spPr bwMode="auto">
            <a:xfrm>
              <a:off x="5143503" y="1645900"/>
              <a:ext cx="2489513" cy="324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执行指令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solidFill>
                    <a:srgbClr val="FF3399"/>
                  </a:solidFill>
                  <a:latin typeface="宋体" pitchFamily="2" charset="-122"/>
                </a:rPr>
                <a:t>操作序列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B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)</a:t>
              </a:r>
            </a:p>
          </p:txBody>
        </p:sp>
        <p:sp>
          <p:nvSpPr>
            <p:cNvPr id="10" name="Text Box 65"/>
            <p:cNvSpPr txBox="1">
              <a:spLocks noChangeArrowheads="1"/>
            </p:cNvSpPr>
            <p:nvPr/>
          </p:nvSpPr>
          <p:spPr bwMode="auto">
            <a:xfrm>
              <a:off x="3096512" y="1645900"/>
              <a:ext cx="2046992" cy="324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分析指令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solidFill>
                    <a:srgbClr val="FF3399"/>
                  </a:solidFill>
                  <a:latin typeface="宋体" pitchFamily="2" charset="-122"/>
                </a:rPr>
                <a:t>无操作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)</a:t>
              </a:r>
              <a:endParaRPr lang="en-US" altLang="zh-CN" sz="2000" b="1" dirty="0" smtClean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>
              <a:off x="864264" y="2005940"/>
              <a:ext cx="6912768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 Box 65"/>
            <p:cNvSpPr txBox="1">
              <a:spLocks noChangeArrowheads="1"/>
            </p:cNvSpPr>
            <p:nvPr/>
          </p:nvSpPr>
          <p:spPr bwMode="auto">
            <a:xfrm>
              <a:off x="7777032" y="1813820"/>
              <a:ext cx="216024" cy="2925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t</a:t>
              </a:r>
            </a:p>
          </p:txBody>
        </p:sp>
      </p:grpSp>
      <p:sp>
        <p:nvSpPr>
          <p:cNvPr id="15" name="Text Box 65"/>
          <p:cNvSpPr txBox="1">
            <a:spLocks noChangeArrowheads="1"/>
          </p:cNvSpPr>
          <p:nvPr/>
        </p:nvSpPr>
        <p:spPr bwMode="auto">
          <a:xfrm>
            <a:off x="1584332" y="2276912"/>
            <a:ext cx="6768752" cy="360000"/>
          </a:xfrm>
          <a:prstGeom prst="rect">
            <a:avLst/>
          </a:prstGeom>
          <a:solidFill>
            <a:srgbClr val="FFCC99">
              <a:alpha val="80000"/>
            </a:srgbClr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10800" rIns="18000" bIns="10800" anchor="ctr"/>
          <a:lstStyle/>
          <a:p>
            <a:pPr algn="l"/>
            <a:r>
              <a:rPr lang="zh-CN" altLang="en-US" sz="1800" b="1" dirty="0">
                <a:latin typeface="+mn-ea"/>
              </a:rPr>
              <a:t>①</a:t>
            </a:r>
            <a:r>
              <a:rPr lang="en-US" altLang="zh-CN" sz="1800" b="1" dirty="0">
                <a:latin typeface="+mn-ea"/>
              </a:rPr>
              <a:t>MAR←(PC)</a:t>
            </a:r>
            <a:r>
              <a:rPr lang="zh-CN" altLang="zh-CN" sz="1800" b="1" dirty="0">
                <a:latin typeface="+mn-ea"/>
              </a:rPr>
              <a:t>，</a:t>
            </a:r>
            <a:r>
              <a:rPr lang="zh-CN" altLang="en-US" sz="1800" b="1" dirty="0">
                <a:latin typeface="+mn-ea"/>
              </a:rPr>
              <a:t>②</a:t>
            </a:r>
            <a:r>
              <a:rPr lang="en-US" altLang="zh-CN" sz="1800" b="1" dirty="0">
                <a:latin typeface="+mn-ea"/>
              </a:rPr>
              <a:t>MDR←M[(MAR</a:t>
            </a:r>
            <a:r>
              <a:rPr lang="en-US" altLang="zh-CN" sz="1800" b="1" dirty="0" smtClean="0">
                <a:latin typeface="+mn-ea"/>
              </a:rPr>
              <a:t>)]</a:t>
            </a:r>
            <a:r>
              <a:rPr lang="zh-CN" altLang="en-US" sz="1800" b="1" dirty="0" smtClean="0">
                <a:latin typeface="+mn-ea"/>
              </a:rPr>
              <a:t>、</a:t>
            </a:r>
            <a:r>
              <a:rPr lang="en-US" altLang="zh-CN" sz="1800" b="1" dirty="0">
                <a:latin typeface="+mn-ea"/>
              </a:rPr>
              <a:t>PC←(PC)</a:t>
            </a:r>
            <a:r>
              <a:rPr lang="zh-CN" altLang="zh-CN" sz="1800" b="1" dirty="0" smtClean="0">
                <a:latin typeface="+mn-ea"/>
              </a:rPr>
              <a:t>＋</a:t>
            </a:r>
            <a:r>
              <a:rPr lang="zh-CN" altLang="en-US" sz="1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“</a:t>
            </a:r>
            <a:r>
              <a:rPr lang="en-US" altLang="zh-CN" sz="1800" b="1" dirty="0">
                <a:latin typeface="宋体" pitchFamily="2" charset="-122"/>
              </a:rPr>
              <a:t>1</a:t>
            </a:r>
            <a:r>
              <a: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 </a:t>
            </a:r>
            <a:r>
              <a:rPr lang="zh-CN" altLang="zh-CN" sz="1800" b="1" dirty="0" smtClean="0">
                <a:latin typeface="+mn-ea"/>
              </a:rPr>
              <a:t>，</a:t>
            </a:r>
            <a:r>
              <a:rPr lang="zh-CN" altLang="en-US" sz="1800" b="1" dirty="0">
                <a:latin typeface="+mn-ea"/>
              </a:rPr>
              <a:t>③</a:t>
            </a:r>
            <a:r>
              <a:rPr lang="en-US" altLang="zh-CN" sz="1800" b="1" dirty="0">
                <a:latin typeface="+mn-ea"/>
              </a:rPr>
              <a:t>IR←(MDR</a:t>
            </a:r>
            <a:r>
              <a:rPr lang="en-US" altLang="zh-CN" sz="1800" b="1" dirty="0" smtClean="0">
                <a:latin typeface="+mn-ea"/>
              </a:rPr>
              <a:t>)</a:t>
            </a:r>
            <a:endParaRPr lang="en-US" altLang="zh-CN" sz="1800" b="1" dirty="0">
              <a:latin typeface="+mn-ea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3851922" y="2653263"/>
            <a:ext cx="5040808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100" dirty="0" smtClean="0">
                <a:solidFill>
                  <a:srgbClr val="FF0000"/>
                </a:solidFill>
                <a:latin typeface="宋体" pitchFamily="2" charset="-122"/>
              </a:rPr>
              <a:t>通常</a:t>
            </a:r>
            <a:r>
              <a:rPr lang="zh-CN" altLang="en-US" b="1" spc="-100" dirty="0" smtClean="0">
                <a:latin typeface="宋体" pitchFamily="2" charset="-122"/>
              </a:rPr>
              <a:t>取指时取</a:t>
            </a:r>
            <a:r>
              <a:rPr lang="zh-CN" altLang="en-US" b="1" u="sng" spc="-100" dirty="0" smtClean="0">
                <a:latin typeface="宋体" pitchFamily="2" charset="-122"/>
              </a:rPr>
              <a:t>首字</a:t>
            </a:r>
            <a:r>
              <a:rPr lang="zh-CN" altLang="en-US" b="1" spc="-100" dirty="0" smtClean="0">
                <a:latin typeface="宋体" pitchFamily="2" charset="-122"/>
              </a:rPr>
              <a:t>，执行时取</a:t>
            </a:r>
            <a:r>
              <a:rPr lang="zh-CN" altLang="en-US" b="1" u="sng" spc="-100" dirty="0" smtClean="0">
                <a:latin typeface="宋体" pitchFamily="2" charset="-122"/>
              </a:rPr>
              <a:t>其余字</a:t>
            </a:r>
            <a:endParaRPr lang="en-US" altLang="zh-CN" b="1" u="sng" spc="-100" dirty="0" smtClean="0"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spc="-100" dirty="0">
                <a:latin typeface="宋体" pitchFamily="2" charset="-122"/>
              </a:rPr>
              <a:t> </a:t>
            </a:r>
            <a:r>
              <a:rPr lang="en-US" altLang="zh-CN" sz="1800" b="1" spc="-100" dirty="0" smtClean="0">
                <a:latin typeface="宋体" pitchFamily="2" charset="-122"/>
              </a:rPr>
              <a:t>   (</a:t>
            </a:r>
            <a:r>
              <a:rPr lang="zh-CN" altLang="en-US" sz="1800" b="1" spc="-100" dirty="0" smtClean="0">
                <a:solidFill>
                  <a:srgbClr val="990099"/>
                </a:solidFill>
                <a:latin typeface="宋体" pitchFamily="2" charset="-122"/>
              </a:rPr>
              <a:t>需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含</a:t>
            </a:r>
            <a:r>
              <a:rPr lang="zh-CN" altLang="en-US" sz="1800" b="1" dirty="0">
                <a:latin typeface="宋体" pitchFamily="2" charset="-122"/>
              </a:rPr>
              <a:t>操作码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寻址方式</a:t>
            </a:r>
            <a:r>
              <a:rPr lang="en-US" altLang="zh-CN" sz="1800" b="1" spc="-100" dirty="0" smtClean="0">
                <a:latin typeface="宋体" pitchFamily="2" charset="-122"/>
              </a:rPr>
              <a:t>)      </a:t>
            </a:r>
            <a:r>
              <a:rPr lang="en-US" altLang="zh-CN" sz="1800" b="1" spc="-100" dirty="0">
                <a:latin typeface="宋体" pitchFamily="2" charset="-122"/>
              </a:rPr>
              <a:t>(</a:t>
            </a:r>
            <a:r>
              <a:rPr lang="zh-CN" altLang="en-US" sz="1800" b="1" spc="-100" dirty="0" smtClean="0">
                <a:solidFill>
                  <a:srgbClr val="990099"/>
                </a:solidFill>
                <a:latin typeface="宋体" pitchFamily="2" charset="-122"/>
              </a:rPr>
              <a:t>视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为</a:t>
            </a:r>
            <a:r>
              <a:rPr lang="zh-CN" altLang="en-US" sz="1800" b="1" dirty="0" smtClean="0">
                <a:latin typeface="宋体" pitchFamily="2" charset="-122"/>
              </a:rPr>
              <a:t>地址码</a:t>
            </a:r>
            <a:r>
              <a:rPr lang="en-US" altLang="zh-CN" sz="1800" b="1" spc="-100" dirty="0" smtClean="0">
                <a:latin typeface="宋体" pitchFamily="2" charset="-122"/>
              </a:rPr>
              <a:t>)</a:t>
            </a: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5652120" y="4365104"/>
            <a:ext cx="2709487" cy="197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11538" indent="-3411538" algn="l">
              <a:lnSpc>
                <a:spcPct val="135000"/>
              </a:lnSpc>
            </a:pPr>
            <a:r>
              <a:rPr lang="en-US" altLang="zh-CN" b="1" dirty="0" smtClean="0">
                <a:latin typeface="宋体" pitchFamily="2" charset="-122"/>
              </a:rPr>
              <a:t>R</a:t>
            </a:r>
            <a:r>
              <a:rPr lang="en-US" altLang="zh-CN" b="1" baseline="-18000" dirty="0" smtClean="0">
                <a:latin typeface="宋体" pitchFamily="2" charset="-122"/>
              </a:rPr>
              <a:t>Y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en-US" altLang="zh-CN" b="1" dirty="0" smtClean="0">
                <a:latin typeface="宋体" pitchFamily="2" charset="-122"/>
              </a:rPr>
              <a:t>(R</a:t>
            </a:r>
            <a:r>
              <a:rPr lang="en-US" altLang="zh-CN" b="1" baseline="-18000" dirty="0" smtClean="0">
                <a:latin typeface="宋体" pitchFamily="2" charset="-122"/>
              </a:rPr>
              <a:t>X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 marL="3411538" indent="-3411538"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MDR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M[(MAR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)]</a:t>
            </a:r>
          </a:p>
          <a:p>
            <a:pPr marL="3411538" indent="-3411538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M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[(MAR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)]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en-US" altLang="zh-CN" b="1" dirty="0" smtClean="0">
                <a:latin typeface="宋体" pitchFamily="2" charset="-122"/>
              </a:rPr>
              <a:t>(MDR)</a:t>
            </a:r>
          </a:p>
          <a:p>
            <a:pPr marL="3411538" indent="-3411538"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R</a:t>
            </a:r>
            <a:r>
              <a:rPr lang="en-US" altLang="zh-CN" b="1" baseline="-18000" dirty="0">
                <a:latin typeface="宋体" pitchFamily="2" charset="-122"/>
              </a:rPr>
              <a:t>D</a:t>
            </a:r>
            <a:r>
              <a:rPr lang="zh-CN" altLang="en-US" b="1" dirty="0" smtClean="0">
                <a:latin typeface="宋体" pitchFamily="2" charset="-122"/>
              </a:rPr>
              <a:t>←</a:t>
            </a:r>
            <a:r>
              <a:rPr lang="en-US" altLang="zh-CN" b="1" dirty="0" smtClean="0">
                <a:latin typeface="宋体" pitchFamily="2" charset="-122"/>
              </a:rPr>
              <a:t>(R</a:t>
            </a:r>
            <a:r>
              <a:rPr lang="en-US" altLang="zh-CN" b="1" baseline="-18000" dirty="0" smtClean="0">
                <a:latin typeface="宋体" pitchFamily="2" charset="-122"/>
              </a:rPr>
              <a:t>S1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+mn-lt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op</a:t>
            </a:r>
            <a:r>
              <a:rPr lang="en-US" altLang="zh-CN" b="1" dirty="0">
                <a:solidFill>
                  <a:srgbClr val="990099"/>
                </a:solidFill>
                <a:latin typeface="+mn-lt"/>
              </a:rPr>
              <a:t> 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 smtClean="0">
                <a:latin typeface="宋体" pitchFamily="2" charset="-122"/>
              </a:rPr>
              <a:t>R</a:t>
            </a:r>
            <a:r>
              <a:rPr lang="en-US" altLang="zh-CN" b="1" baseline="-18000" dirty="0" smtClean="0">
                <a:latin typeface="宋体" pitchFamily="2" charset="-122"/>
              </a:rPr>
              <a:t>S2</a:t>
            </a:r>
            <a:r>
              <a:rPr lang="en-US" altLang="zh-CN" b="1" dirty="0" smtClean="0">
                <a:latin typeface="宋体" pitchFamily="2" charset="-122"/>
              </a:rPr>
              <a:t>) 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4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6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7" name="AutoShape 9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65"/>
          <p:cNvSpPr txBox="1">
            <a:spLocks noChangeArrowheads="1"/>
          </p:cNvSpPr>
          <p:nvPr/>
        </p:nvSpPr>
        <p:spPr bwMode="auto">
          <a:xfrm>
            <a:off x="467544" y="5013176"/>
            <a:ext cx="2808312" cy="1255846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lIns="54000" tIns="10800" rIns="54000" bIns="10800" anchor="ctr"/>
          <a:lstStyle/>
          <a:p>
            <a:pPr algn="l">
              <a:lnSpc>
                <a:spcPct val="105000"/>
              </a:lnSpc>
            </a:pPr>
            <a:r>
              <a:rPr lang="zh-CN" altLang="en-US" sz="1800" b="1" dirty="0" smtClean="0">
                <a:latin typeface="宋体" pitchFamily="2" charset="-122"/>
              </a:rPr>
              <a:t>基本操作组成要求：</a:t>
            </a:r>
            <a:endParaRPr lang="en-US" altLang="zh-CN" sz="1800" b="1" dirty="0" smtClean="0">
              <a:latin typeface="宋体" pitchFamily="2" charset="-122"/>
            </a:endParaRPr>
          </a:p>
          <a:p>
            <a:pPr marL="533400" indent="-533400" algn="l">
              <a:lnSpc>
                <a:spcPct val="105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①</a:t>
            </a:r>
            <a:r>
              <a:rPr lang="zh-CN" altLang="en-US" sz="1800" b="1" dirty="0">
                <a:latin typeface="宋体" pitchFamily="2" charset="-122"/>
              </a:rPr>
              <a:t>源</a:t>
            </a:r>
            <a:r>
              <a:rPr lang="zh-CN" altLang="en-US" sz="1800" b="1" dirty="0" smtClean="0">
                <a:latin typeface="宋体" pitchFamily="2" charset="-122"/>
              </a:rPr>
              <a:t>数据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结果放</a:t>
            </a:r>
            <a:r>
              <a:rPr lang="zh-CN" altLang="en-US" sz="1800" b="1" dirty="0">
                <a:latin typeface="宋体" pitchFamily="2" charset="-122"/>
              </a:rPr>
              <a:t>在</a:t>
            </a:r>
            <a:r>
              <a:rPr lang="zh-CN" altLang="en-US" sz="1800" b="1" u="sng" dirty="0">
                <a:latin typeface="宋体" pitchFamily="2" charset="-122"/>
              </a:rPr>
              <a:t>时序逻辑部件</a:t>
            </a:r>
            <a:r>
              <a:rPr lang="zh-CN" altLang="en-US" sz="1800" b="1" dirty="0" smtClean="0">
                <a:latin typeface="宋体" pitchFamily="2" charset="-122"/>
              </a:rPr>
              <a:t>中</a:t>
            </a:r>
            <a:endParaRPr lang="en-US" altLang="zh-CN" sz="1800" b="1" dirty="0" smtClean="0"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②功能</a:t>
            </a:r>
            <a:r>
              <a:rPr lang="zh-CN" altLang="en-US" sz="1800" b="1" u="sng" dirty="0">
                <a:latin typeface="宋体" pitchFamily="2" charset="-122"/>
              </a:rPr>
              <a:t>不可再分</a:t>
            </a:r>
            <a:endParaRPr lang="en-US" altLang="zh-CN" sz="1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688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25" grpId="0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61" name="Text Box 5"/>
          <p:cNvSpPr txBox="1">
            <a:spLocks noChangeArrowheads="1"/>
          </p:cNvSpPr>
          <p:nvPr/>
        </p:nvSpPr>
        <p:spPr bwMode="auto">
          <a:xfrm>
            <a:off x="190476" y="409888"/>
            <a:ext cx="3877468" cy="5504584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 ※CPU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的组成与原理小结：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0033CC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rgbClr val="0033CC"/>
                </a:solidFill>
                <a:latin typeface="+mn-ea"/>
                <a:ea typeface="+mn-ea"/>
              </a:rPr>
              <a:t>   </a:t>
            </a:r>
            <a:r>
              <a:rPr lang="zh-CN" altLang="en-US" b="1" dirty="0" smtClean="0">
                <a:solidFill>
                  <a:srgbClr val="0033CC"/>
                </a:solidFill>
                <a:latin typeface="+mn-ea"/>
                <a:ea typeface="+mn-ea"/>
              </a:rPr>
              <a:t>应用需求</a:t>
            </a:r>
            <a:r>
              <a:rPr lang="en-US" altLang="zh-CN" b="1" dirty="0" smtClean="0">
                <a:solidFill>
                  <a:srgbClr val="0033CC"/>
                </a:solidFill>
                <a:latin typeface="+mn-ea"/>
                <a:ea typeface="+mn-ea"/>
              </a:rPr>
              <a:t>—</a:t>
            </a:r>
            <a:r>
              <a:rPr lang="en-US" altLang="zh-CN" b="1" dirty="0" smtClean="0">
                <a:latin typeface="+mn-ea"/>
                <a:ea typeface="+mn-ea"/>
              </a:rPr>
              <a:t> 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05000"/>
              </a:lnSpc>
            </a:pPr>
            <a:endParaRPr lang="en-US" altLang="zh-CN" sz="18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sz="1800" b="1" dirty="0">
              <a:solidFill>
                <a:srgbClr val="0033CC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sz="1800" b="1" dirty="0" smtClean="0">
              <a:solidFill>
                <a:srgbClr val="0033CC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0033CC"/>
                </a:solidFill>
                <a:latin typeface="+mn-ea"/>
                <a:ea typeface="+mn-ea"/>
              </a:rPr>
              <a:t>    </a:t>
            </a:r>
            <a:r>
              <a:rPr lang="zh-CN" altLang="en-US" b="1" dirty="0" smtClean="0">
                <a:solidFill>
                  <a:srgbClr val="0033CC"/>
                </a:solidFill>
                <a:latin typeface="+mn-ea"/>
                <a:ea typeface="+mn-ea"/>
              </a:rPr>
              <a:t>基本功能</a:t>
            </a:r>
            <a:r>
              <a:rPr lang="en-US" altLang="zh-CN" b="1" dirty="0" smtClean="0">
                <a:solidFill>
                  <a:srgbClr val="0033CC"/>
                </a:solidFill>
                <a:latin typeface="+mn-ea"/>
                <a:ea typeface="+mn-ea"/>
              </a:rPr>
              <a:t>—</a:t>
            </a:r>
            <a:r>
              <a:rPr lang="zh-CN" altLang="en-US" b="1" dirty="0" smtClean="0">
                <a:latin typeface="+mn-ea"/>
                <a:ea typeface="+mn-ea"/>
              </a:rPr>
              <a:t> 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 smtClean="0">
                <a:latin typeface="+mn-ea"/>
                <a:ea typeface="+mn-ea"/>
              </a:rPr>
              <a:t> 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 smtClean="0">
                <a:latin typeface="+mn-ea"/>
              </a:rPr>
              <a:t> </a:t>
            </a:r>
            <a:endParaRPr lang="en-US" altLang="zh-CN" sz="1800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基本组成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b="1" dirty="0" smtClean="0">
                <a:latin typeface="+mn-ea"/>
              </a:rPr>
              <a:t> </a:t>
            </a:r>
            <a:endParaRPr lang="en-US" altLang="zh-CN" b="1" dirty="0">
              <a:latin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    工作流程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b="1" dirty="0" smtClean="0">
                <a:latin typeface="+mn-ea"/>
              </a:rPr>
              <a:t> </a:t>
            </a: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 smtClean="0">
                <a:solidFill>
                  <a:srgbClr val="990099"/>
                </a:solidFill>
                <a:latin typeface="+mn-ea"/>
              </a:rPr>
              <a:t>       细化</a:t>
            </a:r>
            <a:r>
              <a:rPr lang="zh-CN" altLang="en-US" b="1" dirty="0">
                <a:solidFill>
                  <a:srgbClr val="990099"/>
                </a:solidFill>
                <a:latin typeface="+mn-ea"/>
              </a:rPr>
              <a:t>：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    工作原理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b="1" dirty="0" smtClean="0">
                <a:latin typeface="+mn-ea"/>
              </a:rPr>
              <a:t> 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endParaRPr lang="en-US" altLang="zh-CN" b="1" u="sng" dirty="0">
              <a:latin typeface="+mn-ea"/>
            </a:endParaRPr>
          </a:p>
        </p:txBody>
      </p:sp>
      <p:sp>
        <p:nvSpPr>
          <p:cNvPr id="62" name="Text Box 5"/>
          <p:cNvSpPr txBox="1">
            <a:spLocks noChangeArrowheads="1"/>
          </p:cNvSpPr>
          <p:nvPr/>
        </p:nvSpPr>
        <p:spPr bwMode="auto">
          <a:xfrm>
            <a:off x="2267744" y="906361"/>
            <a:ext cx="6541764" cy="504291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 smtClean="0">
                <a:latin typeface="+mn-ea"/>
                <a:ea typeface="+mn-ea"/>
              </a:rPr>
              <a:t> 按</a:t>
            </a:r>
            <a:r>
              <a:rPr lang="zh-CN" altLang="en-US" b="1" u="sng" dirty="0" smtClean="0">
                <a:latin typeface="+mn-ea"/>
                <a:ea typeface="+mn-ea"/>
              </a:rPr>
              <a:t>存储程序工作方式</a:t>
            </a:r>
            <a:r>
              <a:rPr lang="zh-CN" altLang="en-US" b="1" dirty="0" smtClean="0">
                <a:latin typeface="+mn-ea"/>
                <a:ea typeface="+mn-ea"/>
              </a:rPr>
              <a:t>执行</a:t>
            </a:r>
            <a:r>
              <a:rPr lang="zh-CN" altLang="en-US" b="1" dirty="0">
                <a:latin typeface="+mn-ea"/>
                <a:ea typeface="+mn-ea"/>
              </a:rPr>
              <a:t>程序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zh-CN" altLang="en-US" sz="2200" b="1" dirty="0">
                <a:latin typeface="+mn-ea"/>
                <a:ea typeface="+mn-ea"/>
              </a:rPr>
              <a:t>指令序列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</a:p>
          <a:p>
            <a:pPr algn="l">
              <a:lnSpc>
                <a:spcPct val="105000"/>
              </a:lnSpc>
            </a:pPr>
            <a:endParaRPr lang="en-US" altLang="zh-CN" sz="18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sz="1800" b="1" dirty="0">
              <a:solidFill>
                <a:srgbClr val="0033CC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sz="1800" b="1" dirty="0" smtClean="0">
              <a:solidFill>
                <a:srgbClr val="0033CC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实现需求对应的</a:t>
            </a:r>
            <a:r>
              <a:rPr lang="zh-CN" altLang="en-US" b="1" u="sng" dirty="0" smtClean="0">
                <a:latin typeface="+mn-ea"/>
                <a:ea typeface="+mn-ea"/>
              </a:rPr>
              <a:t>操作功能</a:t>
            </a:r>
            <a:r>
              <a:rPr lang="zh-CN" altLang="en-US" b="1" dirty="0" smtClean="0">
                <a:latin typeface="+mn-ea"/>
              </a:rPr>
              <a:t>＋</a:t>
            </a:r>
            <a:r>
              <a:rPr lang="zh-CN" altLang="en-US" b="1" u="sng" dirty="0" smtClean="0">
                <a:latin typeface="+mn-ea"/>
              </a:rPr>
              <a:t>控制功能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       数据加工</a:t>
            </a:r>
            <a:r>
              <a:rPr lang="en-US" altLang="zh-CN" sz="1800" b="1" dirty="0" smtClean="0">
                <a:latin typeface="+mn-ea"/>
                <a:ea typeface="+mn-ea"/>
              </a:rPr>
              <a:t>/</a:t>
            </a:r>
            <a:r>
              <a:rPr lang="zh-CN" altLang="en-US" sz="1800" b="1" dirty="0" smtClean="0">
                <a:latin typeface="+mn-ea"/>
                <a:ea typeface="+mn-ea"/>
              </a:rPr>
              <a:t>外部访问</a:t>
            </a:r>
            <a:r>
              <a:rPr lang="zh-CN" altLang="en-US" sz="1800" dirty="0" smtClean="0">
                <a:latin typeface="+mn-ea"/>
              </a:rPr>
              <a:t>┤</a:t>
            </a:r>
            <a:endParaRPr lang="en-US" altLang="zh-CN" sz="1800" b="1" dirty="0" smtClean="0">
              <a:latin typeface="+mn-ea"/>
              <a:ea typeface="+mn-ea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b="1" dirty="0" smtClean="0">
                <a:latin typeface="+mn-ea"/>
              </a:rPr>
              <a:t>          异常</a:t>
            </a:r>
            <a:r>
              <a:rPr lang="zh-CN" altLang="en-US" sz="1800" b="1" dirty="0">
                <a:latin typeface="+mn-ea"/>
              </a:rPr>
              <a:t>及</a:t>
            </a:r>
            <a:r>
              <a:rPr lang="zh-CN" altLang="en-US" sz="1800" b="1" dirty="0" smtClean="0">
                <a:latin typeface="+mn-ea"/>
              </a:rPr>
              <a:t>中断处理</a:t>
            </a:r>
            <a:r>
              <a:rPr lang="zh-CN" altLang="en-US" sz="1800" spc="300" dirty="0" smtClean="0">
                <a:latin typeface="+mn-ea"/>
              </a:rPr>
              <a:t>┴</a:t>
            </a:r>
            <a:r>
              <a:rPr lang="zh-CN" altLang="en-US" sz="1800" b="1" dirty="0" smtClean="0">
                <a:latin typeface="+mn-ea"/>
              </a:rPr>
              <a:t>指令控</a:t>
            </a:r>
            <a:r>
              <a:rPr lang="zh-CN" altLang="en-US" sz="1800" b="1" spc="200" dirty="0" smtClean="0">
                <a:latin typeface="+mn-ea"/>
              </a:rPr>
              <a:t>制</a:t>
            </a:r>
            <a:endParaRPr lang="en-US" altLang="zh-CN" sz="1800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latin typeface="+mn-ea"/>
              </a:rPr>
              <a:t> 6</a:t>
            </a:r>
            <a:r>
              <a:rPr lang="zh-CN" altLang="en-US" b="1" dirty="0" smtClean="0">
                <a:latin typeface="+mn-ea"/>
              </a:rPr>
              <a:t>个部分，划分为数据通路＋控制器</a:t>
            </a:r>
            <a:endParaRPr lang="en-US" altLang="zh-CN" b="1" dirty="0">
              <a:latin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 smtClean="0">
                <a:latin typeface="+mn-ea"/>
              </a:rPr>
              <a:t> 循环</a:t>
            </a:r>
            <a:r>
              <a:rPr lang="zh-CN" altLang="en-US" b="1" dirty="0">
                <a:latin typeface="+mn-ea"/>
              </a:rPr>
              <a:t>地</a:t>
            </a:r>
            <a:r>
              <a:rPr lang="zh-CN" altLang="en-US" b="1" u="sng" dirty="0">
                <a:latin typeface="+mn-ea"/>
              </a:rPr>
              <a:t>执行指令</a:t>
            </a:r>
            <a:r>
              <a:rPr lang="zh-CN" altLang="en-US" b="1" dirty="0">
                <a:latin typeface="+mn-ea"/>
              </a:rPr>
              <a:t>、</a:t>
            </a:r>
            <a:r>
              <a:rPr lang="zh-CN" altLang="en-US" b="1" u="sng" dirty="0">
                <a:latin typeface="+mn-ea"/>
              </a:rPr>
              <a:t>响应中断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>
                <a:latin typeface="+mn-ea"/>
              </a:rPr>
              <a:t>可缺省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en-US" altLang="zh-CN" b="1" dirty="0" smtClean="0">
              <a:latin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 smtClean="0">
                <a:latin typeface="+mn-ea"/>
                <a:ea typeface="+mn-ea"/>
              </a:rPr>
              <a:t>由循环的</a:t>
            </a:r>
            <a:r>
              <a:rPr lang="zh-CN" altLang="en-US" b="1" u="sng" dirty="0" smtClean="0">
                <a:latin typeface="+mn-ea"/>
                <a:ea typeface="+mn-ea"/>
              </a:rPr>
              <a:t>操作序列</a:t>
            </a:r>
            <a:r>
              <a:rPr lang="zh-CN" altLang="en-US" b="1" dirty="0" smtClean="0">
                <a:latin typeface="+mn-ea"/>
                <a:ea typeface="+mn-ea"/>
              </a:rPr>
              <a:t>组成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latin typeface="+mn-ea"/>
              </a:rPr>
              <a:t> CU</a:t>
            </a:r>
            <a:r>
              <a:rPr lang="zh-CN" altLang="en-US" b="1" dirty="0">
                <a:latin typeface="+mn-ea"/>
              </a:rPr>
              <a:t>循环地</a:t>
            </a:r>
            <a:r>
              <a:rPr lang="zh-CN" altLang="en-US" b="1" u="sng" dirty="0">
                <a:solidFill>
                  <a:srgbClr val="990099"/>
                </a:solidFill>
                <a:latin typeface="+mn-ea"/>
              </a:rPr>
              <a:t>产生</a:t>
            </a:r>
            <a:r>
              <a:rPr lang="zh-CN" altLang="en-US" b="1" dirty="0">
                <a:latin typeface="+mn-ea"/>
              </a:rPr>
              <a:t>工作流程所需</a:t>
            </a:r>
            <a:r>
              <a:rPr lang="zh-CN" altLang="en-US" b="1" dirty="0" smtClean="0">
                <a:latin typeface="+mn-ea"/>
              </a:rPr>
              <a:t>的</a:t>
            </a:r>
            <a:r>
              <a:rPr lang="zh-CN" altLang="en-US" b="1" u="sng" dirty="0" smtClean="0">
                <a:latin typeface="宋体" pitchFamily="2" charset="-122"/>
              </a:rPr>
              <a:t>操作控制信号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数据通路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实现</a:t>
            </a:r>
            <a:r>
              <a:rPr lang="zh-CN" altLang="en-US" b="1" dirty="0">
                <a:latin typeface="宋体" pitchFamily="2" charset="-122"/>
              </a:rPr>
              <a:t>工作流程所需的</a:t>
            </a:r>
            <a:r>
              <a:rPr lang="zh-CN" altLang="en-US" b="1" u="sng" dirty="0" smtClean="0">
                <a:latin typeface="宋体" pitchFamily="2" charset="-122"/>
              </a:rPr>
              <a:t>操作</a:t>
            </a:r>
            <a:endParaRPr lang="en-US" altLang="zh-CN" b="1" u="sng" dirty="0">
              <a:latin typeface="+mn-ea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619672" y="1484784"/>
            <a:ext cx="7272808" cy="792088"/>
            <a:chOff x="1547664" y="2057388"/>
            <a:chExt cx="7272808" cy="792088"/>
          </a:xfrm>
        </p:grpSpPr>
        <p:grpSp>
          <p:nvGrpSpPr>
            <p:cNvPr id="64" name="组合 63"/>
            <p:cNvGrpSpPr/>
            <p:nvPr/>
          </p:nvGrpSpPr>
          <p:grpSpPr>
            <a:xfrm>
              <a:off x="1547664" y="2147444"/>
              <a:ext cx="3888432" cy="702032"/>
              <a:chOff x="1547664" y="2147444"/>
              <a:chExt cx="3888432" cy="702032"/>
            </a:xfrm>
          </p:grpSpPr>
          <p:sp>
            <p:nvSpPr>
              <p:cNvPr id="66" name="矩形 65"/>
              <p:cNvSpPr/>
              <p:nvPr/>
            </p:nvSpPr>
            <p:spPr bwMode="auto">
              <a:xfrm>
                <a:off x="1547664" y="2147444"/>
                <a:ext cx="3888432" cy="702032"/>
              </a:xfrm>
              <a:prstGeom prst="rect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7" name="Text Box 316"/>
              <p:cNvSpPr txBox="1">
                <a:spLocks noChangeArrowheads="1"/>
              </p:cNvSpPr>
              <p:nvPr/>
            </p:nvSpPr>
            <p:spPr bwMode="auto">
              <a:xfrm>
                <a:off x="2051718" y="2492896"/>
                <a:ext cx="1440162" cy="288000"/>
              </a:xfrm>
              <a:prstGeom prst="rect">
                <a:avLst/>
              </a:prstGeom>
              <a:solidFill>
                <a:srgbClr val="CCCCFF"/>
              </a:solidFill>
              <a:ln w="15875">
                <a:solidFill>
                  <a:srgbClr val="CC3300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600" b="1" dirty="0" smtClean="0">
                    <a:latin typeface="宋体" pitchFamily="2" charset="-122"/>
                  </a:rPr>
                  <a:t>PC</a:t>
                </a:r>
                <a:r>
                  <a:rPr lang="zh-CN" altLang="en-US" sz="1600" b="1" dirty="0" smtClean="0">
                    <a:latin typeface="宋体" pitchFamily="2" charset="-122"/>
                  </a:rPr>
                  <a:t>←</a:t>
                </a:r>
                <a:r>
                  <a:rPr lang="en-US" altLang="zh-CN" sz="1600" b="1" dirty="0" smtClean="0">
                    <a:latin typeface="宋体" pitchFamily="2" charset="-122"/>
                  </a:rPr>
                  <a:t>(PC)</a:t>
                </a:r>
                <a:r>
                  <a:rPr lang="zh-CN" altLang="en-US" sz="1600" b="1" dirty="0" smtClean="0">
                    <a:latin typeface="宋体" pitchFamily="2" charset="-122"/>
                  </a:rPr>
                  <a:t>＋</a:t>
                </a:r>
                <a:r>
                  <a:rPr lang="en-US" altLang="zh-CN" sz="16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“</a:t>
                </a:r>
                <a:r>
                  <a:rPr lang="en-US" altLang="zh-CN" sz="1600" b="1" dirty="0" smtClean="0">
                    <a:latin typeface="宋体" pitchFamily="2" charset="-122"/>
                  </a:rPr>
                  <a:t>1</a:t>
                </a:r>
                <a:r>
                  <a:rPr lang="en-US" altLang="zh-CN" sz="1600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”</a:t>
                </a:r>
                <a:endParaRPr lang="zh-CN" altLang="en-US" sz="16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68" name="Text Box 316"/>
              <p:cNvSpPr txBox="1">
                <a:spLocks noChangeArrowheads="1"/>
              </p:cNvSpPr>
              <p:nvPr/>
            </p:nvSpPr>
            <p:spPr bwMode="auto">
              <a:xfrm>
                <a:off x="3995935" y="2492896"/>
                <a:ext cx="1296145" cy="288000"/>
              </a:xfrm>
              <a:prstGeom prst="rect">
                <a:avLst/>
              </a:prstGeom>
              <a:solidFill>
                <a:srgbClr val="CCCCFF"/>
              </a:solidFill>
              <a:ln w="15875">
                <a:solidFill>
                  <a:srgbClr val="CC3300"/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600" b="1" dirty="0" smtClean="0">
                    <a:latin typeface="宋体" pitchFamily="2" charset="-122"/>
                  </a:rPr>
                  <a:t>PC</a:t>
                </a:r>
                <a:r>
                  <a:rPr lang="zh-CN" altLang="en-US" sz="1600" b="1" dirty="0" smtClean="0">
                    <a:latin typeface="宋体" pitchFamily="2" charset="-122"/>
                  </a:rPr>
                  <a:t>←计算结果</a:t>
                </a:r>
                <a:endParaRPr lang="zh-CN" altLang="en-US" sz="1600" b="1" dirty="0">
                  <a:latin typeface="宋体" pitchFamily="2" charset="-122"/>
                </a:endParaRPr>
              </a:p>
            </p:txBody>
          </p:sp>
          <p:sp>
            <p:nvSpPr>
              <p:cNvPr id="69" name="Text Box 311"/>
              <p:cNvSpPr txBox="1">
                <a:spLocks noChangeArrowheads="1"/>
              </p:cNvSpPr>
              <p:nvPr/>
            </p:nvSpPr>
            <p:spPr bwMode="auto">
              <a:xfrm>
                <a:off x="1691680" y="2204864"/>
                <a:ext cx="763310" cy="2880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600" b="1" dirty="0">
                    <a:latin typeface="宋体" pitchFamily="2" charset="-122"/>
                  </a:rPr>
                  <a:t>取</a:t>
                </a:r>
                <a:r>
                  <a:rPr lang="zh-CN" altLang="en-US" sz="1600" b="1" dirty="0" smtClean="0">
                    <a:latin typeface="宋体" pitchFamily="2" charset="-122"/>
                  </a:rPr>
                  <a:t>指令</a:t>
                </a:r>
                <a:endParaRPr lang="zh-CN" altLang="en-US" sz="1600" b="1" dirty="0">
                  <a:latin typeface="宋体" pitchFamily="2" charset="-122"/>
                </a:endParaRPr>
              </a:p>
            </p:txBody>
          </p:sp>
          <p:sp>
            <p:nvSpPr>
              <p:cNvPr id="70" name="Text Box 314"/>
              <p:cNvSpPr txBox="1">
                <a:spLocks noChangeArrowheads="1"/>
              </p:cNvSpPr>
              <p:nvPr/>
            </p:nvSpPr>
            <p:spPr bwMode="auto">
              <a:xfrm>
                <a:off x="2771799" y="2204864"/>
                <a:ext cx="936105" cy="28800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600" b="1" dirty="0">
                    <a:latin typeface="宋体" pitchFamily="2" charset="-122"/>
                  </a:rPr>
                  <a:t>分析指令</a:t>
                </a:r>
              </a:p>
            </p:txBody>
          </p:sp>
          <p:sp>
            <p:nvSpPr>
              <p:cNvPr id="71" name="Text Box 316"/>
              <p:cNvSpPr txBox="1">
                <a:spLocks noChangeArrowheads="1"/>
              </p:cNvSpPr>
              <p:nvPr/>
            </p:nvSpPr>
            <p:spPr bwMode="auto">
              <a:xfrm>
                <a:off x="3995936" y="2204864"/>
                <a:ext cx="1296144" cy="288000"/>
              </a:xfrm>
              <a:prstGeom prst="rect">
                <a:avLst/>
              </a:prstGeom>
              <a:solidFill>
                <a:srgbClr val="FFCC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600" b="1" dirty="0">
                    <a:latin typeface="宋体" pitchFamily="2" charset="-122"/>
                  </a:rPr>
                  <a:t>执行指令</a:t>
                </a:r>
              </a:p>
            </p:txBody>
          </p:sp>
          <p:cxnSp>
            <p:nvCxnSpPr>
              <p:cNvPr id="72" name="直接箭头连接符 71"/>
              <p:cNvCxnSpPr>
                <a:stCxn id="69" idx="3"/>
                <a:endCxn id="70" idx="1"/>
              </p:cNvCxnSpPr>
              <p:nvPr/>
            </p:nvCxnSpPr>
            <p:spPr bwMode="auto">
              <a:xfrm>
                <a:off x="2454990" y="2348864"/>
                <a:ext cx="316809" cy="0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3" name="直接箭头连接符 72"/>
              <p:cNvCxnSpPr>
                <a:stCxn id="70" idx="3"/>
                <a:endCxn id="71" idx="1"/>
              </p:cNvCxnSpPr>
              <p:nvPr/>
            </p:nvCxnSpPr>
            <p:spPr bwMode="auto">
              <a:xfrm>
                <a:off x="3707904" y="2348864"/>
                <a:ext cx="288032" cy="0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4" name="直接箭头连接符 27"/>
              <p:cNvCxnSpPr>
                <a:stCxn id="71" idx="3"/>
                <a:endCxn id="69" idx="1"/>
              </p:cNvCxnSpPr>
              <p:nvPr/>
            </p:nvCxnSpPr>
            <p:spPr bwMode="auto">
              <a:xfrm flipH="1">
                <a:off x="1691680" y="2348864"/>
                <a:ext cx="3600400" cy="12700"/>
              </a:xfrm>
              <a:prstGeom prst="bentConnector5">
                <a:avLst>
                  <a:gd name="adj1" fmla="val -7830"/>
                  <a:gd name="adj2" fmla="val -2226142"/>
                  <a:gd name="adj3" fmla="val 107619"/>
                </a:avLst>
              </a:prstGeom>
              <a:noFill/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65" name="Text Box 316"/>
            <p:cNvSpPr txBox="1">
              <a:spLocks noChangeArrowheads="1"/>
            </p:cNvSpPr>
            <p:nvPr/>
          </p:nvSpPr>
          <p:spPr bwMode="auto">
            <a:xfrm>
              <a:off x="5940152" y="2057388"/>
              <a:ext cx="2880320" cy="72354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36000" tIns="10800" rIns="18000" bIns="10800" anchor="ctr"/>
            <a:lstStyle/>
            <a:p>
              <a:pPr algn="l">
                <a:lnSpc>
                  <a:spcPct val="12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注：①指令∈</a:t>
              </a:r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指令系统</a:t>
              </a:r>
              <a:endParaRPr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 algn="l">
                <a:lnSpc>
                  <a:spcPct val="12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    ②指令地址为</a:t>
              </a:r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逻辑地址</a:t>
              </a:r>
              <a:endParaRPr lang="zh-CN" altLang="en-US" sz="1800" dirty="0">
                <a:solidFill>
                  <a:srgbClr val="9900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2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 smtClean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3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00192" y="2780928"/>
            <a:ext cx="2430016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5000"/>
              </a:lnSpc>
            </a:pPr>
            <a:r>
              <a:rPr lang="zh-CN" altLang="en-US" sz="1800" dirty="0" smtClean="0">
                <a:latin typeface="+mn-ea"/>
              </a:rPr>
              <a:t>├</a:t>
            </a:r>
            <a:r>
              <a:rPr lang="zh-CN" altLang="en-US" sz="1800" b="1" dirty="0">
                <a:latin typeface="+mn-ea"/>
              </a:rPr>
              <a:t>操作控制</a:t>
            </a:r>
            <a:r>
              <a:rPr lang="en-US" altLang="zh-CN" sz="1800" b="1" dirty="0">
                <a:latin typeface="+mn-ea"/>
              </a:rPr>
              <a:t>/</a:t>
            </a:r>
            <a:r>
              <a:rPr lang="zh-CN" altLang="en-US" sz="1800" b="1" dirty="0">
                <a:latin typeface="+mn-ea"/>
              </a:rPr>
              <a:t>时间控制</a:t>
            </a:r>
            <a:endParaRPr lang="en-US" altLang="zh-CN" sz="1800" b="1" dirty="0">
              <a:latin typeface="+mn-ea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dirty="0" smtClean="0">
                <a:latin typeface="+mn-ea"/>
              </a:rPr>
              <a:t>┘</a:t>
            </a:r>
            <a:endParaRPr lang="zh-CN" altLang="en-US" sz="1800" dirty="0"/>
          </a:p>
        </p:txBody>
      </p:sp>
      <p:grpSp>
        <p:nvGrpSpPr>
          <p:cNvPr id="5" name="组合 4"/>
          <p:cNvGrpSpPr/>
          <p:nvPr/>
        </p:nvGrpSpPr>
        <p:grpSpPr>
          <a:xfrm>
            <a:off x="2712572" y="4365104"/>
            <a:ext cx="4739748" cy="1839550"/>
            <a:chOff x="2712572" y="4365104"/>
            <a:chExt cx="4739748" cy="1839550"/>
          </a:xfrm>
        </p:grpSpPr>
        <p:sp>
          <p:nvSpPr>
            <p:cNvPr id="76" name="Text Box 316"/>
            <p:cNvSpPr txBox="1">
              <a:spLocks noChangeArrowheads="1"/>
            </p:cNvSpPr>
            <p:nvPr/>
          </p:nvSpPr>
          <p:spPr bwMode="auto">
            <a:xfrm>
              <a:off x="2712572" y="5885844"/>
              <a:ext cx="1253750" cy="28800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36000" tIns="10800" rIns="18000" bIns="10800" anchor="ctr"/>
            <a:lstStyle/>
            <a:p>
              <a:pPr algn="l">
                <a:lnSpc>
                  <a:spcPct val="12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5.2</a:t>
              </a:r>
              <a:r>
                <a:rPr lang="zh-CN" altLang="en-US" sz="1800" b="1" dirty="0" smtClean="0">
                  <a:latin typeface="宋体" pitchFamily="2" charset="-122"/>
                </a:rPr>
                <a:t>节讨论</a:t>
              </a:r>
              <a:endParaRPr lang="zh-CN" altLang="en-US" sz="1800" dirty="0">
                <a:solidFill>
                  <a:srgbClr val="9900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77" name="Text Box 316"/>
            <p:cNvSpPr txBox="1">
              <a:spLocks noChangeArrowheads="1"/>
            </p:cNvSpPr>
            <p:nvPr/>
          </p:nvSpPr>
          <p:spPr bwMode="auto">
            <a:xfrm>
              <a:off x="4614394" y="5913062"/>
              <a:ext cx="1253750" cy="28800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36000" tIns="10800" rIns="18000" bIns="10800" anchor="ctr"/>
            <a:lstStyle/>
            <a:p>
              <a:pPr algn="l">
                <a:lnSpc>
                  <a:spcPct val="12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5.3</a:t>
              </a:r>
              <a:r>
                <a:rPr lang="zh-CN" altLang="en-US" sz="1800" b="1" dirty="0" smtClean="0">
                  <a:latin typeface="宋体" pitchFamily="2" charset="-122"/>
                </a:rPr>
                <a:t>节讨论</a:t>
              </a:r>
              <a:endParaRPr lang="zh-CN" altLang="en-US" sz="1800" dirty="0">
                <a:solidFill>
                  <a:srgbClr val="9900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79" name="直接箭头连接符 78"/>
            <p:cNvCxnSpPr>
              <a:stCxn id="76" idx="3"/>
            </p:cNvCxnSpPr>
            <p:nvPr/>
          </p:nvCxnSpPr>
          <p:spPr bwMode="auto">
            <a:xfrm flipV="1">
              <a:off x="3966322" y="5796280"/>
              <a:ext cx="245638" cy="23356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80" name="直接箭头连接符 79"/>
            <p:cNvCxnSpPr>
              <a:stCxn id="77" idx="1"/>
            </p:cNvCxnSpPr>
            <p:nvPr/>
          </p:nvCxnSpPr>
          <p:spPr bwMode="auto">
            <a:xfrm flipH="1" flipV="1">
              <a:off x="4362366" y="5373216"/>
              <a:ext cx="252028" cy="68384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5" name="Text Box 316"/>
            <p:cNvSpPr txBox="1">
              <a:spLocks noChangeArrowheads="1"/>
            </p:cNvSpPr>
            <p:nvPr/>
          </p:nvSpPr>
          <p:spPr bwMode="auto">
            <a:xfrm>
              <a:off x="6198570" y="5916654"/>
              <a:ext cx="1253750" cy="28800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36000" tIns="10800" rIns="18000" bIns="10800" anchor="ctr"/>
            <a:lstStyle/>
            <a:p>
              <a:pPr algn="l">
                <a:lnSpc>
                  <a:spcPct val="12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5.6</a:t>
              </a:r>
              <a:r>
                <a:rPr lang="zh-CN" altLang="en-US" sz="1800" b="1" dirty="0" smtClean="0">
                  <a:latin typeface="宋体" pitchFamily="2" charset="-122"/>
                </a:rPr>
                <a:t>节讨论</a:t>
              </a:r>
              <a:endParaRPr lang="zh-CN" altLang="en-US" sz="1800" dirty="0">
                <a:solidFill>
                  <a:srgbClr val="9900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26" name="直接箭头连接符 25"/>
            <p:cNvCxnSpPr>
              <a:stCxn id="25" idx="1"/>
            </p:cNvCxnSpPr>
            <p:nvPr/>
          </p:nvCxnSpPr>
          <p:spPr bwMode="auto">
            <a:xfrm flipH="1" flipV="1">
              <a:off x="5538626" y="4365104"/>
              <a:ext cx="659944" cy="169555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5607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251937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latin typeface="宋体" pitchFamily="2" charset="-122"/>
              </a:rPr>
              <a:t>§</a:t>
            </a:r>
            <a:r>
              <a:rPr lang="en-US" altLang="zh-CN" sz="2800" b="1" dirty="0" smtClean="0">
                <a:latin typeface="宋体" pitchFamily="2" charset="-122"/>
              </a:rPr>
              <a:t>5.2  </a:t>
            </a:r>
            <a:r>
              <a:rPr lang="zh-CN" altLang="en-US" sz="2800" b="1" dirty="0" smtClean="0">
                <a:latin typeface="宋体" pitchFamily="2" charset="-122"/>
              </a:rPr>
              <a:t>数据通路的组织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1628800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t" anchorCtr="0">
            <a:spAutoFit/>
          </a:bodyPr>
          <a:lstStyle/>
          <a:p>
            <a:pPr algn="l"/>
            <a:r>
              <a:rPr lang="zh-CN" altLang="en-US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zh-CN" altLang="en-US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、数据通路</a:t>
            </a:r>
            <a:r>
              <a:rPr lang="en-US" altLang="zh-CN" sz="20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2200" dirty="0" err="1" smtClean="0">
                <a:solidFill>
                  <a:srgbClr val="FF3300"/>
                </a:solidFill>
                <a:latin typeface="+mn-lt"/>
                <a:ea typeface="黑体" pitchFamily="2" charset="-122"/>
              </a:rPr>
              <a:t>DataPath</a:t>
            </a:r>
            <a:r>
              <a:rPr lang="en-US" altLang="zh-CN" sz="2000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的组成</a:t>
            </a:r>
            <a:endParaRPr lang="zh-CN" altLang="en-US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9388" y="2123708"/>
            <a:ext cx="8857108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数据通路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指令执行过程中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数据</a:t>
            </a:r>
            <a:r>
              <a:rPr lang="zh-CN" altLang="en-US" sz="2200" b="1" dirty="0" smtClean="0">
                <a:latin typeface="宋体" pitchFamily="2" charset="-122"/>
              </a:rPr>
              <a:t>所经过的</a:t>
            </a:r>
            <a:r>
              <a:rPr lang="zh-CN" altLang="en-US" sz="2200" b="1" u="sng" dirty="0" smtClean="0">
                <a:solidFill>
                  <a:srgbClr val="990099"/>
                </a:solidFill>
                <a:latin typeface="宋体" pitchFamily="2" charset="-122"/>
              </a:rPr>
              <a:t>路径</a:t>
            </a:r>
            <a:r>
              <a:rPr lang="zh-CN" altLang="en-US" sz="2200" b="1" dirty="0" smtClean="0">
                <a:latin typeface="宋体" pitchFamily="2" charset="-122"/>
              </a:rPr>
              <a:t>及</a:t>
            </a:r>
            <a:r>
              <a:rPr lang="zh-CN" altLang="en-US" sz="2200" b="1" u="sng" dirty="0" smtClean="0">
                <a:solidFill>
                  <a:srgbClr val="990099"/>
                </a:solidFill>
                <a:latin typeface="宋体" pitchFamily="2" charset="-122"/>
              </a:rPr>
              <a:t>路径上的部件</a:t>
            </a:r>
            <a:endParaRPr lang="en-US" altLang="zh-CN" sz="2200" b="1" u="sng" dirty="0" smtClean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dirty="0" smtClean="0">
                <a:latin typeface="宋体" pitchFamily="2" charset="-122"/>
              </a:rPr>
              <a:t>                                        </a:t>
            </a:r>
            <a:r>
              <a:rPr lang="zh-CN" altLang="en-US" sz="1800" b="1" dirty="0" smtClean="0">
                <a:latin typeface="宋体" pitchFamily="2" charset="-122"/>
              </a:rPr>
              <a:t>涉及</a:t>
            </a:r>
            <a:r>
              <a:rPr lang="zh-CN" altLang="en-US" sz="1800" b="1" dirty="0" smtClean="0">
                <a:solidFill>
                  <a:schemeClr val="accent2"/>
                </a:solidFill>
                <a:latin typeface="宋体" pitchFamily="2" charset="-122"/>
              </a:rPr>
              <a:t>指令地址</a:t>
            </a:r>
            <a:r>
              <a:rPr lang="zh-CN" altLang="en-US" sz="1800" b="1" dirty="0" smtClean="0">
                <a:latin typeface="宋体" pitchFamily="2" charset="-122"/>
              </a:rPr>
              <a:t>←部件复用←</a:t>
            </a:r>
            <a:r>
              <a:rPr lang="zh-CN" altLang="en-US" sz="1800" dirty="0" smtClean="0">
                <a:latin typeface="宋体" pitchFamily="2" charset="-122"/>
              </a:rPr>
              <a:t>┘</a:t>
            </a:r>
            <a:endParaRPr lang="en-US" altLang="zh-CN" sz="1800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1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数据通路的组成：</a:t>
            </a:r>
            <a:endParaRPr lang="zh-CN" altLang="en-US" sz="2000" dirty="0">
              <a:latin typeface="宋体" pitchFamily="2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059833" y="2852936"/>
            <a:ext cx="524596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功能部件、互连结构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数据通路结构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79512" y="3284984"/>
            <a:ext cx="763272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、数据通路部件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*部件的类型：</a:t>
            </a:r>
            <a:r>
              <a:rPr lang="zh-CN" altLang="en-US" b="1" u="sng" dirty="0" smtClean="0">
                <a:latin typeface="宋体" pitchFamily="2" charset="-122"/>
              </a:rPr>
              <a:t>操作</a:t>
            </a:r>
            <a:r>
              <a:rPr lang="zh-CN" altLang="en-US" b="1" dirty="0" smtClean="0">
                <a:latin typeface="宋体" pitchFamily="2" charset="-122"/>
              </a:rPr>
              <a:t>部件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组合逻辑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zh-CN" altLang="en-US" b="1" u="sng" dirty="0" smtClean="0">
                <a:latin typeface="宋体" pitchFamily="2" charset="-122"/>
              </a:rPr>
              <a:t>状态</a:t>
            </a:r>
            <a:r>
              <a:rPr lang="zh-CN" altLang="en-US" b="1" dirty="0" smtClean="0">
                <a:latin typeface="宋体" pitchFamily="2" charset="-122"/>
              </a:rPr>
              <a:t>部件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时序逻辑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*部件的组成： 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取指阶段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分析阶段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执行阶段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1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076404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" name="Text Box 526"/>
          <p:cNvSpPr txBox="1">
            <a:spLocks noChangeArrowheads="1"/>
          </p:cNvSpPr>
          <p:nvPr/>
        </p:nvSpPr>
        <p:spPr bwMode="auto">
          <a:xfrm>
            <a:off x="179512" y="837873"/>
            <a:ext cx="896448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dirty="0" smtClean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zh-CN" altLang="en-US" sz="2200" b="1" dirty="0" smtClean="0">
                <a:latin typeface="+mn-ea"/>
                <a:ea typeface="+mn-ea"/>
              </a:rPr>
              <a:t>数据通路的组成，</a:t>
            </a:r>
            <a:r>
              <a:rPr lang="en-US" altLang="zh-CN" sz="2200" dirty="0" err="1" smtClean="0">
                <a:latin typeface="+mn-lt"/>
                <a:ea typeface="+mn-ea"/>
              </a:rPr>
              <a:t>μ</a:t>
            </a:r>
            <a:r>
              <a:rPr lang="en-US" altLang="zh-CN" sz="2200" b="1" dirty="0" err="1" smtClean="0">
                <a:latin typeface="+mn-ea"/>
                <a:ea typeface="+mn-ea"/>
              </a:rPr>
              <a:t>OP</a:t>
            </a:r>
            <a:r>
              <a:rPr lang="zh-CN" altLang="en-US" sz="2200" b="1" dirty="0">
                <a:latin typeface="+mn-ea"/>
                <a:ea typeface="+mn-ea"/>
              </a:rPr>
              <a:t>及其</a:t>
            </a:r>
            <a:r>
              <a:rPr lang="zh-CN" altLang="en-US" sz="2200" b="1" dirty="0" smtClean="0">
                <a:latin typeface="+mn-ea"/>
                <a:ea typeface="+mn-ea"/>
              </a:rPr>
              <a:t>实现，指令执行过程的组织，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/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</a:rPr>
              <a:t>            </a:t>
            </a:r>
            <a:r>
              <a:rPr lang="zh-CN" altLang="en-US" sz="2200" b="1" dirty="0" smtClean="0">
                <a:latin typeface="+mn-ea"/>
                <a:ea typeface="+mn-ea"/>
              </a:rPr>
              <a:t>数据通路的设计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部件</a:t>
            </a:r>
            <a:r>
              <a:rPr lang="en-US" altLang="zh-CN" sz="2000" b="1" dirty="0" smtClean="0">
                <a:latin typeface="+mn-ea"/>
                <a:ea typeface="+mn-ea"/>
              </a:rPr>
              <a:t>/</a:t>
            </a:r>
            <a:r>
              <a:rPr lang="zh-CN" altLang="en-US" sz="2000" b="1" dirty="0" smtClean="0">
                <a:latin typeface="+mn-ea"/>
                <a:ea typeface="+mn-ea"/>
              </a:rPr>
              <a:t>互连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en-US" altLang="zh-CN" sz="2200" b="1" dirty="0" smtClean="0">
              <a:latin typeface="+mn-ea"/>
              <a:ea typeface="+mn-ea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907704" y="4180294"/>
            <a:ext cx="6840760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满足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指令执行过程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指令集功能</a:t>
            </a:r>
            <a:r>
              <a:rPr lang="zh-CN" altLang="en-US" b="1" dirty="0" smtClean="0">
                <a:latin typeface="宋体" pitchFamily="2" charset="-122"/>
              </a:rPr>
              <a:t>的需求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PC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IR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IMEM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指令</a:t>
            </a:r>
            <a:r>
              <a:rPr lang="en-US" altLang="zh-CN" sz="1800" b="1" dirty="0" smtClean="0">
                <a:latin typeface="宋体" pitchFamily="2" charset="-122"/>
              </a:rPr>
              <a:t>MEM)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Adder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加法器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等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ID</a:t>
            </a:r>
            <a:r>
              <a:rPr lang="zh-CN" altLang="en-US" b="1" dirty="0" smtClean="0">
                <a:latin typeface="宋体" pitchFamily="2" charset="-122"/>
              </a:rPr>
              <a:t>，但不属于数据通路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GPRs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通用</a:t>
            </a:r>
            <a:r>
              <a:rPr lang="en-US" altLang="zh-CN" sz="1800" b="1" dirty="0" smtClean="0">
                <a:latin typeface="宋体" pitchFamily="2" charset="-122"/>
              </a:rPr>
              <a:t>REG</a:t>
            </a:r>
            <a:r>
              <a:rPr lang="zh-CN" altLang="en-US" sz="1800" b="1" dirty="0" smtClean="0">
                <a:latin typeface="宋体" pitchFamily="2" charset="-122"/>
              </a:rPr>
              <a:t>组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ALU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PSR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DMEM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数据</a:t>
            </a:r>
            <a:r>
              <a:rPr lang="en-US" altLang="zh-CN" sz="1800" b="1" dirty="0" smtClean="0">
                <a:latin typeface="宋体" pitchFamily="2" charset="-122"/>
              </a:rPr>
              <a:t>MEM)</a:t>
            </a:r>
            <a:r>
              <a:rPr lang="zh-CN" altLang="en-US" b="1" dirty="0" smtClean="0">
                <a:latin typeface="宋体" pitchFamily="2" charset="-122"/>
              </a:rPr>
              <a:t>等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注意：</a:t>
            </a:r>
            <a:r>
              <a:rPr lang="en-US" altLang="zh-CN" sz="2200" b="1" dirty="0" smtClean="0">
                <a:latin typeface="宋体" pitchFamily="2" charset="-122"/>
              </a:rPr>
              <a:t>IMEM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DMEM</a:t>
            </a:r>
            <a:r>
              <a:rPr lang="zh-CN" altLang="en-US" sz="2200" b="1" dirty="0" smtClean="0">
                <a:latin typeface="宋体" pitchFamily="2" charset="-122"/>
              </a:rPr>
              <a:t>可以合并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即冯</a:t>
            </a:r>
            <a:r>
              <a:rPr lang="en-US" altLang="zh-CN" sz="2000" b="1" dirty="0" smtClean="0">
                <a:latin typeface="+mn-lt"/>
              </a:rPr>
              <a:t>·</a:t>
            </a:r>
            <a:r>
              <a:rPr lang="zh-CN" altLang="en-US" sz="2000" b="1" dirty="0" smtClean="0">
                <a:latin typeface="宋体" pitchFamily="2" charset="-122"/>
              </a:rPr>
              <a:t>诺依曼结构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200" b="1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39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79512" y="404664"/>
            <a:ext cx="885698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*数据通路部件的组成示例：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以</a:t>
            </a:r>
            <a:r>
              <a:rPr lang="en-US" altLang="zh-CN" sz="2000" b="1" dirty="0" err="1" smtClean="0">
                <a:latin typeface="宋体" pitchFamily="2" charset="-122"/>
              </a:rPr>
              <a:t>Demo_IS</a:t>
            </a:r>
            <a:r>
              <a:rPr lang="zh-CN" altLang="en-US" sz="2000" b="1" dirty="0" smtClean="0">
                <a:latin typeface="宋体" pitchFamily="2" charset="-122"/>
              </a:rPr>
              <a:t>为</a:t>
            </a:r>
            <a:r>
              <a:rPr lang="zh-CN" altLang="en-US" sz="2000" b="1" dirty="0">
                <a:latin typeface="宋体" pitchFamily="2" charset="-122"/>
              </a:rPr>
              <a:t>例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部件设置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z="2200" b="1" dirty="0" smtClean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IR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MAR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、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MDR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、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MEM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GPRs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PSR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ALU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 err="1" smtClean="0">
                <a:solidFill>
                  <a:srgbClr val="990099"/>
                </a:solidFill>
                <a:latin typeface="宋体" pitchFamily="2" charset="-122"/>
              </a:rPr>
              <a:t>ExtU</a:t>
            </a:r>
            <a:endParaRPr lang="en-US" altLang="zh-CN" sz="22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部件接口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组织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539552" y="1772816"/>
            <a:ext cx="1944216" cy="1821431"/>
            <a:chOff x="539552" y="1700808"/>
            <a:chExt cx="1944216" cy="1821431"/>
          </a:xfrm>
        </p:grpSpPr>
        <p:sp>
          <p:nvSpPr>
            <p:cNvPr id="25" name="Rectangle 145"/>
            <p:cNvSpPr>
              <a:spLocks noChangeArrowheads="1"/>
            </p:cNvSpPr>
            <p:nvPr/>
          </p:nvSpPr>
          <p:spPr bwMode="auto">
            <a:xfrm>
              <a:off x="899592" y="1794047"/>
              <a:ext cx="1224136" cy="172819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 type="none" w="sm" len="med"/>
            </a:ln>
            <a:effectLst/>
          </p:spPr>
          <p:txBody>
            <a:bodyPr wrap="none" lIns="36000" tIns="10800" rIns="18000" bIns="10800" anchor="t" anchorCtr="0"/>
            <a:lstStyle/>
            <a:p>
              <a:pPr algn="l"/>
              <a:r>
                <a:rPr lang="en-US" altLang="zh-CN" sz="1800" b="1" dirty="0" err="1" smtClean="0">
                  <a:latin typeface="+mn-ea"/>
                  <a:ea typeface="+mn-ea"/>
                </a:rPr>
                <a:t>rA</a:t>
              </a:r>
              <a:r>
                <a:rPr lang="en-US" altLang="zh-CN" sz="1800" b="1" dirty="0" smtClean="0">
                  <a:latin typeface="+mn-ea"/>
                  <a:ea typeface="+mn-ea"/>
                </a:rPr>
                <a:t>     </a:t>
              </a:r>
              <a:r>
                <a:rPr lang="en-US" altLang="zh-CN" sz="1800" b="1" baseline="-14000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err="1" smtClean="0">
                  <a:latin typeface="+mn-ea"/>
                  <a:ea typeface="+mn-ea"/>
                </a:rPr>
                <a:t>dA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 err="1" smtClean="0">
                  <a:latin typeface="+mn-ea"/>
                  <a:ea typeface="+mn-ea"/>
                </a:rPr>
                <a:t>rB</a:t>
              </a:r>
              <a:r>
                <a:rPr lang="en-US" altLang="zh-CN" sz="1800" b="1" dirty="0" smtClean="0">
                  <a:latin typeface="+mn-ea"/>
                  <a:ea typeface="+mn-ea"/>
                </a:rPr>
                <a:t>     </a:t>
              </a:r>
              <a:r>
                <a:rPr lang="en-US" altLang="zh-CN" sz="1800" b="1" baseline="-16000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dB</a:t>
              </a:r>
            </a:p>
            <a:p>
              <a:pPr algn="l"/>
              <a:r>
                <a:rPr lang="en-US" altLang="zh-CN" sz="1800" b="1" dirty="0" err="1" smtClean="0">
                  <a:latin typeface="+mn-ea"/>
                  <a:ea typeface="+mn-ea"/>
                </a:rPr>
                <a:t>rW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dW</a:t>
              </a:r>
              <a:r>
                <a:rPr lang="en-US" altLang="zh-CN" sz="1800" b="1" dirty="0" smtClean="0">
                  <a:latin typeface="+mn-ea"/>
                  <a:ea typeface="+mn-ea"/>
                </a:rPr>
                <a:t>  </a:t>
              </a:r>
              <a:r>
                <a:rPr lang="en-US" altLang="zh-CN" sz="2200" b="1" dirty="0" smtClean="0">
                  <a:latin typeface="+mn-ea"/>
                  <a:ea typeface="+mn-ea"/>
                </a:rPr>
                <a:t>GPRs</a:t>
              </a:r>
            </a:p>
            <a:p>
              <a:pPr algn="l"/>
              <a:r>
                <a:rPr lang="en-US" altLang="zh-CN" sz="1800" b="1" dirty="0" err="1" smtClean="0">
                  <a:latin typeface="+mn-ea"/>
                  <a:ea typeface="+mn-ea"/>
                </a:rPr>
                <a:t>Wr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 err="1">
                  <a:latin typeface="+mn-ea"/>
                  <a:ea typeface="+mn-ea"/>
                </a:rPr>
                <a:t>Clk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 bwMode="auto">
            <a:xfrm>
              <a:off x="539552" y="1938063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 bwMode="auto">
            <a:xfrm>
              <a:off x="539552" y="2226095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直接箭头连接符 32"/>
            <p:cNvCxnSpPr/>
            <p:nvPr/>
          </p:nvCxnSpPr>
          <p:spPr bwMode="auto">
            <a:xfrm>
              <a:off x="539552" y="2514127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539552" y="2802159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539552" y="3090191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>
              <a:off x="539552" y="3378223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 bwMode="auto">
            <a:xfrm>
              <a:off x="2123728" y="1938063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>
              <a:off x="2123728" y="2226095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>
              <a:off x="619944" y="1866055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>
              <a:off x="611560" y="2162471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619944" y="2442119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 bwMode="auto">
            <a:xfrm>
              <a:off x="611560" y="2738535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 bwMode="auto">
            <a:xfrm>
              <a:off x="2204120" y="1866055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>
              <a:off x="2195736" y="2162471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47" name="Text Box 101"/>
            <p:cNvSpPr txBox="1">
              <a:spLocks noChangeArrowheads="1"/>
            </p:cNvSpPr>
            <p:nvPr/>
          </p:nvSpPr>
          <p:spPr bwMode="auto">
            <a:xfrm>
              <a:off x="2195736" y="1700808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49" name="Text Box 101"/>
            <p:cNvSpPr txBox="1">
              <a:spLocks noChangeArrowheads="1"/>
            </p:cNvSpPr>
            <p:nvPr/>
          </p:nvSpPr>
          <p:spPr bwMode="auto">
            <a:xfrm>
              <a:off x="611560" y="1700808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2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50" name="Text Box 101"/>
            <p:cNvSpPr txBox="1">
              <a:spLocks noChangeArrowheads="1"/>
            </p:cNvSpPr>
            <p:nvPr/>
          </p:nvSpPr>
          <p:spPr bwMode="auto">
            <a:xfrm>
              <a:off x="611560" y="2564904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816811" y="1955492"/>
            <a:ext cx="1944216" cy="1440160"/>
            <a:chOff x="6816811" y="1883484"/>
            <a:chExt cx="1944216" cy="1440160"/>
          </a:xfrm>
        </p:grpSpPr>
        <p:sp>
          <p:nvSpPr>
            <p:cNvPr id="28" name="Rectangle 145"/>
            <p:cNvSpPr>
              <a:spLocks noChangeArrowheads="1"/>
            </p:cNvSpPr>
            <p:nvPr/>
          </p:nvSpPr>
          <p:spPr bwMode="auto">
            <a:xfrm>
              <a:off x="7176851" y="1883484"/>
              <a:ext cx="1224136" cy="144016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 type="none" w="sm" len="med"/>
            </a:ln>
            <a:effectLst/>
          </p:spPr>
          <p:txBody>
            <a:bodyPr wrap="none" lIns="36000" tIns="10800" rIns="18000" bIns="10800" anchor="t" anchorCtr="0"/>
            <a:lstStyle/>
            <a:p>
              <a:pPr algn="l"/>
              <a:r>
                <a:rPr lang="en-US" altLang="zh-CN" sz="1800" b="1" dirty="0" err="1" smtClean="0">
                  <a:latin typeface="+mn-ea"/>
                  <a:ea typeface="+mn-ea"/>
                </a:rPr>
                <a:t>addr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 smtClean="0">
                  <a:latin typeface="+mn-ea"/>
                  <a:ea typeface="+mn-ea"/>
                </a:rPr>
                <a:t>din  </a:t>
              </a:r>
              <a:r>
                <a:rPr lang="en-US" altLang="zh-CN" sz="18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err="1" smtClean="0">
                  <a:latin typeface="+mn-ea"/>
                  <a:ea typeface="+mn-ea"/>
                </a:rPr>
                <a:t>dout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 algn="l"/>
              <a:r>
                <a:rPr lang="en-US" altLang="zh-CN" sz="1800" b="1" dirty="0" smtClean="0">
                  <a:latin typeface="+mn-ea"/>
                  <a:ea typeface="+mn-ea"/>
                </a:rPr>
                <a:t>Rd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Wr</a:t>
              </a:r>
              <a:r>
                <a:rPr lang="en-US" altLang="zh-CN" sz="1800" b="1" dirty="0" smtClean="0">
                  <a:latin typeface="+mn-ea"/>
                  <a:ea typeface="+mn-ea"/>
                </a:rPr>
                <a:t>  </a:t>
              </a:r>
              <a:r>
                <a:rPr lang="en-US" altLang="zh-CN" sz="2200" b="1" dirty="0" smtClean="0">
                  <a:latin typeface="+mn-ea"/>
                  <a:ea typeface="+mn-ea"/>
                </a:rPr>
                <a:t>MEM</a:t>
              </a:r>
              <a:endParaRPr lang="en-US" altLang="zh-CN" sz="2200" b="1" dirty="0" smtClean="0">
                <a:latin typeface="+mn-ea"/>
                <a:ea typeface="+mn-ea"/>
              </a:endParaRPr>
            </a:p>
          </p:txBody>
        </p:sp>
        <p:cxnSp>
          <p:nvCxnSpPr>
            <p:cNvPr id="71" name="直接箭头连接符 70"/>
            <p:cNvCxnSpPr/>
            <p:nvPr/>
          </p:nvCxnSpPr>
          <p:spPr bwMode="auto">
            <a:xfrm>
              <a:off x="6816811" y="2082079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直接箭头连接符 71"/>
            <p:cNvCxnSpPr/>
            <p:nvPr/>
          </p:nvCxnSpPr>
          <p:spPr bwMode="auto">
            <a:xfrm>
              <a:off x="6816811" y="2370111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直接箭头连接符 72"/>
            <p:cNvCxnSpPr/>
            <p:nvPr/>
          </p:nvCxnSpPr>
          <p:spPr bwMode="auto">
            <a:xfrm>
              <a:off x="6897203" y="2010071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4" name="直接箭头连接符 73"/>
            <p:cNvCxnSpPr/>
            <p:nvPr/>
          </p:nvCxnSpPr>
          <p:spPr bwMode="auto">
            <a:xfrm>
              <a:off x="6888819" y="2306487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5" name="Text Box 101"/>
            <p:cNvSpPr txBox="1">
              <a:spLocks noChangeArrowheads="1"/>
            </p:cNvSpPr>
            <p:nvPr/>
          </p:nvSpPr>
          <p:spPr bwMode="auto">
            <a:xfrm>
              <a:off x="6888819" y="2132856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 bwMode="auto">
            <a:xfrm>
              <a:off x="6816811" y="2594519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直接箭头连接符 79"/>
            <p:cNvCxnSpPr/>
            <p:nvPr/>
          </p:nvCxnSpPr>
          <p:spPr bwMode="auto">
            <a:xfrm>
              <a:off x="6816811" y="2874167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>
              <a:off x="8400987" y="2370111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8472995" y="2306487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84" name="Text Box 101"/>
            <p:cNvSpPr txBox="1">
              <a:spLocks noChangeArrowheads="1"/>
            </p:cNvSpPr>
            <p:nvPr/>
          </p:nvSpPr>
          <p:spPr bwMode="auto">
            <a:xfrm>
              <a:off x="8472995" y="2132856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2555776" y="2071463"/>
            <a:ext cx="2088232" cy="1501553"/>
            <a:chOff x="2555776" y="1999455"/>
            <a:chExt cx="2088232" cy="1501553"/>
          </a:xfrm>
        </p:grpSpPr>
        <p:sp>
          <p:nvSpPr>
            <p:cNvPr id="26" name="Rectangle 145"/>
            <p:cNvSpPr>
              <a:spLocks noChangeArrowheads="1"/>
            </p:cNvSpPr>
            <p:nvPr/>
          </p:nvSpPr>
          <p:spPr bwMode="auto">
            <a:xfrm>
              <a:off x="3059832" y="2092694"/>
              <a:ext cx="1224136" cy="97626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 type="none" w="sm" len="med"/>
            </a:ln>
            <a:effectLst/>
          </p:spPr>
          <p:txBody>
            <a:bodyPr wrap="none" lIns="36000" tIns="10800" rIns="18000" bIns="10800" anchor="t" anchorCtr="0"/>
            <a:lstStyle/>
            <a:p>
              <a:pPr algn="l"/>
              <a:r>
                <a:rPr lang="en-US" altLang="zh-CN" sz="1800" b="1" dirty="0" smtClean="0">
                  <a:latin typeface="+mn-ea"/>
                  <a:ea typeface="+mn-ea"/>
                </a:rPr>
                <a:t>In    </a:t>
              </a:r>
              <a:r>
                <a:rPr lang="en-US" altLang="zh-CN" sz="18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Out</a:t>
              </a:r>
            </a:p>
            <a:p>
              <a:pPr algn="l"/>
              <a:r>
                <a:rPr lang="en-US" altLang="zh-CN" sz="1800" b="1" dirty="0" err="1" smtClean="0">
                  <a:latin typeface="+mn-ea"/>
                  <a:ea typeface="+mn-ea"/>
                </a:rPr>
                <a:t>s_op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pPr>
                <a:spcBef>
                  <a:spcPts val="300"/>
                </a:spcBef>
              </a:pPr>
              <a:r>
                <a:rPr lang="en-US" altLang="zh-CN" sz="2200" b="1" dirty="0" err="1" smtClean="0">
                  <a:latin typeface="+mn-ea"/>
                  <a:ea typeface="+mn-ea"/>
                </a:rPr>
                <a:t>ExtU</a:t>
              </a:r>
              <a:endParaRPr lang="en-US" altLang="zh-CN" sz="2200" b="1" dirty="0" smtClean="0">
                <a:latin typeface="+mn-ea"/>
                <a:ea typeface="+mn-ea"/>
              </a:endParaRPr>
            </a:p>
          </p:txBody>
        </p:sp>
        <p:cxnSp>
          <p:nvCxnSpPr>
            <p:cNvPr id="51" name="直接箭头连接符 50"/>
            <p:cNvCxnSpPr/>
            <p:nvPr/>
          </p:nvCxnSpPr>
          <p:spPr bwMode="auto">
            <a:xfrm>
              <a:off x="2699792" y="2228326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2771800" y="2164702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4283968" y="2228326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>
              <a:off x="4355976" y="2164702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>
              <a:off x="2699792" y="2562882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9" name="Text Box 101"/>
            <p:cNvSpPr txBox="1">
              <a:spLocks noChangeArrowheads="1"/>
            </p:cNvSpPr>
            <p:nvPr/>
          </p:nvSpPr>
          <p:spPr bwMode="auto">
            <a:xfrm>
              <a:off x="4355976" y="1999455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70" name="Text Box 101"/>
            <p:cNvSpPr txBox="1">
              <a:spLocks noChangeArrowheads="1"/>
            </p:cNvSpPr>
            <p:nvPr/>
          </p:nvSpPr>
          <p:spPr bwMode="auto">
            <a:xfrm>
              <a:off x="2771800" y="1999455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4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93" name="Text Box 101"/>
            <p:cNvSpPr txBox="1">
              <a:spLocks noChangeArrowheads="1"/>
            </p:cNvSpPr>
            <p:nvPr/>
          </p:nvSpPr>
          <p:spPr bwMode="auto">
            <a:xfrm>
              <a:off x="2555776" y="3232976"/>
              <a:ext cx="2088232" cy="26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仅</a:t>
              </a:r>
              <a:r>
                <a:rPr lang="en-US" altLang="zh-CN" sz="1600" b="1" dirty="0" smtClean="0">
                  <a:latin typeface="宋体" pitchFamily="2" charset="-122"/>
                </a:rPr>
                <a:t>1</a:t>
              </a:r>
              <a:r>
                <a:rPr lang="zh-CN" altLang="en-US" sz="1600" b="1" dirty="0" smtClean="0">
                  <a:latin typeface="宋体" pitchFamily="2" charset="-122"/>
                </a:rPr>
                <a:t>种功能时无需</a:t>
              </a:r>
              <a:r>
                <a:rPr lang="en-US" altLang="zh-CN" sz="1600" b="1" dirty="0" err="1" smtClean="0">
                  <a:latin typeface="宋体" pitchFamily="2" charset="-122"/>
                </a:rPr>
                <a:t>s_op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</p:grpSp>
      <p:sp>
        <p:nvSpPr>
          <p:cNvPr id="97" name="Text Box 8"/>
          <p:cNvSpPr txBox="1">
            <a:spLocks noChangeArrowheads="1"/>
          </p:cNvSpPr>
          <p:nvPr/>
        </p:nvSpPr>
        <p:spPr bwMode="auto">
          <a:xfrm>
            <a:off x="179512" y="3628416"/>
            <a:ext cx="8785225" cy="42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注意：</a:t>
            </a:r>
            <a:r>
              <a:rPr lang="zh-CN" altLang="en-US" sz="2000" b="1" dirty="0">
                <a:latin typeface="宋体" pitchFamily="2" charset="-122"/>
              </a:rPr>
              <a:t>⑴读端口可为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个</a:t>
            </a:r>
            <a:r>
              <a:rPr lang="en-US" altLang="zh-CN" sz="2000" b="1" dirty="0">
                <a:latin typeface="宋体" pitchFamily="2" charset="-122"/>
              </a:rPr>
              <a:t>/2</a:t>
            </a:r>
            <a:r>
              <a:rPr lang="zh-CN" altLang="en-US" sz="2000" b="1" dirty="0" smtClean="0">
                <a:latin typeface="宋体" pitchFamily="2" charset="-122"/>
              </a:rPr>
              <a:t>个，写</a:t>
            </a:r>
            <a:r>
              <a:rPr lang="en-US" altLang="zh-CN" sz="2000" b="1" dirty="0" smtClean="0">
                <a:latin typeface="宋体" pitchFamily="2" charset="-122"/>
              </a:rPr>
              <a:t>GPRs</a:t>
            </a:r>
            <a:r>
              <a:rPr lang="zh-CN" altLang="en-US" sz="2000" b="1" dirty="0" smtClean="0">
                <a:latin typeface="宋体" pitchFamily="2" charset="-122"/>
              </a:rPr>
              <a:t>为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时序逻辑操作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需使用</a:t>
            </a:r>
            <a:r>
              <a:rPr lang="en-US" altLang="zh-CN" sz="1800" b="1" dirty="0" err="1" smtClean="0">
                <a:latin typeface="宋体" pitchFamily="2" charset="-122"/>
              </a:rPr>
              <a:t>Clk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88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788024" y="1916832"/>
            <a:ext cx="1944216" cy="1656149"/>
            <a:chOff x="4788024" y="1916867"/>
            <a:chExt cx="1944216" cy="1656149"/>
          </a:xfrm>
        </p:grpSpPr>
        <p:grpSp>
          <p:nvGrpSpPr>
            <p:cNvPr id="4" name="组合 3"/>
            <p:cNvGrpSpPr/>
            <p:nvPr/>
          </p:nvGrpSpPr>
          <p:grpSpPr>
            <a:xfrm>
              <a:off x="4860032" y="1916867"/>
              <a:ext cx="1656184" cy="1389348"/>
              <a:chOff x="4860032" y="2276907"/>
              <a:chExt cx="1656184" cy="1389348"/>
            </a:xfrm>
          </p:grpSpPr>
          <p:sp>
            <p:nvSpPr>
              <p:cNvPr id="27" name="AutoShape 15"/>
              <p:cNvSpPr>
                <a:spLocks noChangeArrowheads="1"/>
              </p:cNvSpPr>
              <p:nvPr/>
            </p:nvSpPr>
            <p:spPr bwMode="auto">
              <a:xfrm>
                <a:off x="4932040" y="2636947"/>
                <a:ext cx="1584176" cy="745468"/>
              </a:xfrm>
              <a:prstGeom prst="flowChartManualOperation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t" anchorCtr="0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      B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CN" sz="2200" b="1" dirty="0" smtClean="0">
                    <a:latin typeface="+mn-ea"/>
                    <a:ea typeface="+mn-ea"/>
                  </a:rPr>
                  <a:t>ALU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   F </a:t>
                </a:r>
                <a:r>
                  <a:rPr lang="en-US" altLang="zh-CN" sz="1800" b="1" dirty="0" smtClean="0">
                    <a:solidFill>
                      <a:srgbClr val="990099"/>
                    </a:solidFill>
                    <a:latin typeface="+mn-ea"/>
                    <a:ea typeface="+mn-ea"/>
                  </a:rPr>
                  <a:t>ZF</a:t>
                </a:r>
                <a:endParaRPr lang="zh-CN" altLang="en-US" sz="1800" b="1" dirty="0">
                  <a:solidFill>
                    <a:srgbClr val="990099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56" name="直接箭头连接符 55"/>
              <p:cNvCxnSpPr/>
              <p:nvPr/>
            </p:nvCxnSpPr>
            <p:spPr bwMode="auto">
              <a:xfrm>
                <a:off x="5292080" y="2353107"/>
                <a:ext cx="0" cy="28384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8" name="直接箭头连接符 57"/>
              <p:cNvCxnSpPr/>
              <p:nvPr/>
            </p:nvCxnSpPr>
            <p:spPr bwMode="auto">
              <a:xfrm>
                <a:off x="6156176" y="2348915"/>
                <a:ext cx="0" cy="28384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9" name="直接箭头连接符 58"/>
              <p:cNvCxnSpPr/>
              <p:nvPr/>
            </p:nvCxnSpPr>
            <p:spPr bwMode="auto">
              <a:xfrm>
                <a:off x="5724128" y="3382415"/>
                <a:ext cx="0" cy="28384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0" name="直接箭头连接符 59"/>
              <p:cNvCxnSpPr/>
              <p:nvPr/>
            </p:nvCxnSpPr>
            <p:spPr bwMode="auto">
              <a:xfrm>
                <a:off x="6012160" y="3373051"/>
                <a:ext cx="0" cy="2000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61" name="直接箭头连接符 60"/>
              <p:cNvCxnSpPr/>
              <p:nvPr/>
            </p:nvCxnSpPr>
            <p:spPr bwMode="auto">
              <a:xfrm flipV="1">
                <a:off x="5228456" y="2420923"/>
                <a:ext cx="135632" cy="8458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63" name="直接箭头连接符 62"/>
              <p:cNvCxnSpPr/>
              <p:nvPr/>
            </p:nvCxnSpPr>
            <p:spPr bwMode="auto">
              <a:xfrm flipV="1">
                <a:off x="6092552" y="2420923"/>
                <a:ext cx="135632" cy="8458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64" name="直接箭头连接符 63"/>
              <p:cNvCxnSpPr/>
              <p:nvPr/>
            </p:nvCxnSpPr>
            <p:spPr bwMode="auto">
              <a:xfrm flipV="1">
                <a:off x="5660504" y="3429035"/>
                <a:ext cx="135632" cy="8458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sp>
            <p:nvSpPr>
              <p:cNvPr id="66" name="Text Box 101"/>
              <p:cNvSpPr txBox="1">
                <a:spLocks noChangeArrowheads="1"/>
              </p:cNvSpPr>
              <p:nvPr/>
            </p:nvSpPr>
            <p:spPr bwMode="auto">
              <a:xfrm>
                <a:off x="5076056" y="2276907"/>
                <a:ext cx="216024" cy="237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18000" tIns="10800" rIns="18000" bIns="10800">
                <a:spAutoFit/>
              </a:bodyPr>
              <a:lstStyle/>
              <a:p>
                <a:r>
                  <a:rPr lang="en-US" altLang="zh-CN" sz="1400" b="1" dirty="0" smtClean="0">
                    <a:latin typeface="宋体" pitchFamily="2" charset="-122"/>
                  </a:rPr>
                  <a:t>8</a:t>
                </a:r>
                <a:endParaRPr lang="en-US" altLang="zh-CN" sz="1400" b="1" baseline="-20000" dirty="0">
                  <a:latin typeface="宋体" pitchFamily="2" charset="-122"/>
                </a:endParaRPr>
              </a:p>
            </p:txBody>
          </p:sp>
          <p:sp>
            <p:nvSpPr>
              <p:cNvPr id="67" name="Text Box 101"/>
              <p:cNvSpPr txBox="1">
                <a:spLocks noChangeArrowheads="1"/>
              </p:cNvSpPr>
              <p:nvPr/>
            </p:nvSpPr>
            <p:spPr bwMode="auto">
              <a:xfrm>
                <a:off x="5724128" y="3407804"/>
                <a:ext cx="216024" cy="237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18000" tIns="10800" rIns="18000" bIns="10800">
                <a:spAutoFit/>
              </a:bodyPr>
              <a:lstStyle/>
              <a:p>
                <a:r>
                  <a:rPr lang="en-US" altLang="zh-CN" sz="1400" b="1" dirty="0" smtClean="0">
                    <a:latin typeface="宋体" pitchFamily="2" charset="-122"/>
                  </a:rPr>
                  <a:t>8</a:t>
                </a:r>
                <a:endParaRPr lang="en-US" altLang="zh-CN" sz="1400" b="1" baseline="-20000" dirty="0">
                  <a:latin typeface="宋体" pitchFamily="2" charset="-122"/>
                </a:endParaRPr>
              </a:p>
            </p:txBody>
          </p:sp>
          <p:cxnSp>
            <p:nvCxnSpPr>
              <p:cNvPr id="76" name="直接箭头连接符 75"/>
              <p:cNvCxnSpPr/>
              <p:nvPr/>
            </p:nvCxnSpPr>
            <p:spPr bwMode="auto">
              <a:xfrm>
                <a:off x="4860032" y="3068995"/>
                <a:ext cx="24790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78" name="Text Box 101"/>
              <p:cNvSpPr txBox="1">
                <a:spLocks noChangeArrowheads="1"/>
              </p:cNvSpPr>
              <p:nvPr/>
            </p:nvSpPr>
            <p:spPr bwMode="auto">
              <a:xfrm>
                <a:off x="5091254" y="2852971"/>
                <a:ext cx="351656" cy="298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18000" tIns="10800" rIns="18000" bIns="10800">
                <a:spAutoFit/>
              </a:bodyPr>
              <a:lstStyle/>
              <a:p>
                <a:r>
                  <a:rPr lang="en-US" altLang="zh-CN" sz="1800" b="1" dirty="0" smtClean="0">
                    <a:latin typeface="宋体" pitchFamily="2" charset="-122"/>
                  </a:rPr>
                  <a:t>op</a:t>
                </a:r>
                <a:endParaRPr lang="en-US" altLang="zh-CN" sz="1800" b="1" dirty="0">
                  <a:latin typeface="宋体" pitchFamily="2" charset="-122"/>
                </a:endParaRPr>
              </a:p>
            </p:txBody>
          </p:sp>
          <p:cxnSp>
            <p:nvCxnSpPr>
              <p:cNvPr id="86" name="直接箭头连接符 85"/>
              <p:cNvCxnSpPr/>
              <p:nvPr/>
            </p:nvCxnSpPr>
            <p:spPr bwMode="auto">
              <a:xfrm>
                <a:off x="4940424" y="3005336"/>
                <a:ext cx="63624" cy="13563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  <p:sp>
          <p:nvSpPr>
            <p:cNvPr id="111" name="Text Box 101"/>
            <p:cNvSpPr txBox="1">
              <a:spLocks noChangeArrowheads="1"/>
            </p:cNvSpPr>
            <p:nvPr/>
          </p:nvSpPr>
          <p:spPr bwMode="auto">
            <a:xfrm>
              <a:off x="4788024" y="3304984"/>
              <a:ext cx="1944216" cy="26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仅</a:t>
              </a:r>
              <a:r>
                <a:rPr lang="en-US" altLang="zh-CN" sz="1600" b="1" dirty="0" smtClean="0">
                  <a:latin typeface="宋体" pitchFamily="2" charset="-122"/>
                </a:rPr>
                <a:t>JNZ</a:t>
              </a:r>
              <a:r>
                <a:rPr lang="zh-CN" altLang="en-US" sz="1600" b="1" dirty="0" smtClean="0">
                  <a:latin typeface="宋体" pitchFamily="2" charset="-122"/>
                </a:rPr>
                <a:t>指令需要标志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</p:grpSp>
      <p:sp>
        <p:nvSpPr>
          <p:cNvPr id="184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85" name="AutoShape 62">
            <a:hlinkClick r:id="rId6" action="ppaction://hlinkpres?slideindex=106&amp;slidetitle=PowerPoint 演示文稿"/>
          </p:cNvPr>
          <p:cNvSpPr>
            <a:spLocks noChangeArrowheads="1"/>
          </p:cNvSpPr>
          <p:nvPr/>
        </p:nvSpPr>
        <p:spPr bwMode="auto">
          <a:xfrm rot="16200000">
            <a:off x="6378828" y="6230682"/>
            <a:ext cx="287337" cy="732644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2-106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flipH="1">
            <a:off x="3635896" y="1772816"/>
            <a:ext cx="2445675" cy="19654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200" name="Text Box 8"/>
          <p:cNvSpPr txBox="1">
            <a:spLocks noChangeArrowheads="1"/>
          </p:cNvSpPr>
          <p:nvPr/>
        </p:nvSpPr>
        <p:spPr bwMode="auto">
          <a:xfrm>
            <a:off x="3203848" y="1290826"/>
            <a:ext cx="48965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满足指令系统、部件互连的需要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204" name="组合 203"/>
          <p:cNvGrpSpPr/>
          <p:nvPr/>
        </p:nvGrpSpPr>
        <p:grpSpPr>
          <a:xfrm>
            <a:off x="1861051" y="5187164"/>
            <a:ext cx="3070989" cy="1117595"/>
            <a:chOff x="5076056" y="5150244"/>
            <a:chExt cx="3070989" cy="1117595"/>
          </a:xfrm>
        </p:grpSpPr>
        <p:sp>
          <p:nvSpPr>
            <p:cNvPr id="260" name="Line 70"/>
            <p:cNvSpPr>
              <a:spLocks noChangeShapeType="1"/>
            </p:cNvSpPr>
            <p:nvPr/>
          </p:nvSpPr>
          <p:spPr bwMode="auto">
            <a:xfrm flipV="1">
              <a:off x="5589640" y="5158086"/>
              <a:ext cx="71438" cy="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Line 71"/>
            <p:cNvSpPr>
              <a:spLocks noChangeShapeType="1"/>
            </p:cNvSpPr>
            <p:nvPr/>
          </p:nvSpPr>
          <p:spPr bwMode="auto">
            <a:xfrm>
              <a:off x="5589640" y="5374111"/>
              <a:ext cx="71438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72"/>
            <p:cNvSpPr>
              <a:spLocks noChangeShapeType="1"/>
            </p:cNvSpPr>
            <p:nvPr/>
          </p:nvSpPr>
          <p:spPr bwMode="auto">
            <a:xfrm>
              <a:off x="5800947" y="5157192"/>
              <a:ext cx="2094194" cy="156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73"/>
            <p:cNvSpPr>
              <a:spLocks noChangeShapeType="1"/>
            </p:cNvSpPr>
            <p:nvPr/>
          </p:nvSpPr>
          <p:spPr bwMode="auto">
            <a:xfrm>
              <a:off x="5800947" y="5374110"/>
              <a:ext cx="2100406" cy="42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74"/>
            <p:cNvSpPr>
              <a:spLocks noChangeShapeType="1"/>
            </p:cNvSpPr>
            <p:nvPr/>
          </p:nvSpPr>
          <p:spPr bwMode="auto">
            <a:xfrm flipV="1">
              <a:off x="5580112" y="6123776"/>
              <a:ext cx="1881715" cy="3805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75"/>
            <p:cNvSpPr>
              <a:spLocks noChangeShapeType="1"/>
            </p:cNvSpPr>
            <p:nvPr/>
          </p:nvSpPr>
          <p:spPr bwMode="auto">
            <a:xfrm flipV="1">
              <a:off x="7534778" y="6021288"/>
              <a:ext cx="360363" cy="1588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Line 76"/>
            <p:cNvSpPr>
              <a:spLocks noChangeShapeType="1"/>
            </p:cNvSpPr>
            <p:nvPr/>
          </p:nvSpPr>
          <p:spPr bwMode="auto">
            <a:xfrm flipV="1">
              <a:off x="7534778" y="6237312"/>
              <a:ext cx="360363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77"/>
            <p:cNvSpPr>
              <a:spLocks noChangeShapeType="1"/>
            </p:cNvSpPr>
            <p:nvPr/>
          </p:nvSpPr>
          <p:spPr bwMode="auto">
            <a:xfrm>
              <a:off x="7461827" y="6129239"/>
              <a:ext cx="72951" cy="108073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78"/>
            <p:cNvSpPr>
              <a:spLocks noChangeShapeType="1"/>
            </p:cNvSpPr>
            <p:nvPr/>
          </p:nvSpPr>
          <p:spPr bwMode="auto">
            <a:xfrm flipV="1">
              <a:off x="7461827" y="6021288"/>
              <a:ext cx="64530" cy="10733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Line 85"/>
            <p:cNvSpPr>
              <a:spLocks noChangeShapeType="1"/>
            </p:cNvSpPr>
            <p:nvPr/>
          </p:nvSpPr>
          <p:spPr bwMode="auto">
            <a:xfrm>
              <a:off x="8037891" y="5157192"/>
              <a:ext cx="109154" cy="89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Line 86"/>
            <p:cNvSpPr>
              <a:spLocks noChangeShapeType="1"/>
            </p:cNvSpPr>
            <p:nvPr/>
          </p:nvSpPr>
          <p:spPr bwMode="auto">
            <a:xfrm flipV="1">
              <a:off x="8037891" y="5373887"/>
              <a:ext cx="109154" cy="22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Line 87"/>
            <p:cNvSpPr>
              <a:spLocks noChangeShapeType="1"/>
            </p:cNvSpPr>
            <p:nvPr/>
          </p:nvSpPr>
          <p:spPr bwMode="auto">
            <a:xfrm>
              <a:off x="7965883" y="6126066"/>
              <a:ext cx="181162" cy="69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Text Box 88"/>
            <p:cNvSpPr txBox="1">
              <a:spLocks noChangeArrowheads="1"/>
            </p:cNvSpPr>
            <p:nvPr/>
          </p:nvSpPr>
          <p:spPr bwMode="auto">
            <a:xfrm>
              <a:off x="5076056" y="5157192"/>
              <a:ext cx="503238" cy="2214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no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addr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73" name="Text Box 89"/>
            <p:cNvSpPr txBox="1">
              <a:spLocks noChangeArrowheads="1"/>
            </p:cNvSpPr>
            <p:nvPr/>
          </p:nvSpPr>
          <p:spPr bwMode="auto">
            <a:xfrm>
              <a:off x="5076056" y="6021288"/>
              <a:ext cx="503238" cy="2159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no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dout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74" name="Line 90"/>
            <p:cNvSpPr>
              <a:spLocks noChangeShapeType="1"/>
            </p:cNvSpPr>
            <p:nvPr/>
          </p:nvSpPr>
          <p:spPr bwMode="auto">
            <a:xfrm flipV="1">
              <a:off x="6084940" y="5444977"/>
              <a:ext cx="1791503" cy="114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Line 95"/>
            <p:cNvSpPr>
              <a:spLocks noChangeShapeType="1"/>
            </p:cNvSpPr>
            <p:nvPr/>
          </p:nvSpPr>
          <p:spPr bwMode="auto">
            <a:xfrm>
              <a:off x="5728939" y="5158757"/>
              <a:ext cx="0" cy="11090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Line 98"/>
            <p:cNvSpPr>
              <a:spLocks noChangeShapeType="1"/>
            </p:cNvSpPr>
            <p:nvPr/>
          </p:nvSpPr>
          <p:spPr bwMode="auto">
            <a:xfrm>
              <a:off x="5658073" y="5158088"/>
              <a:ext cx="138736" cy="21602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Line 99"/>
            <p:cNvSpPr>
              <a:spLocks noChangeShapeType="1"/>
            </p:cNvSpPr>
            <p:nvPr/>
          </p:nvSpPr>
          <p:spPr bwMode="auto">
            <a:xfrm flipV="1">
              <a:off x="5658072" y="5158087"/>
              <a:ext cx="138737" cy="21602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" name="Line 108"/>
            <p:cNvSpPr>
              <a:spLocks noChangeShapeType="1"/>
            </p:cNvSpPr>
            <p:nvPr/>
          </p:nvSpPr>
          <p:spPr bwMode="auto">
            <a:xfrm flipH="1">
              <a:off x="7961395" y="5158756"/>
              <a:ext cx="4488" cy="11090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" name="Line 109"/>
            <p:cNvSpPr>
              <a:spLocks noChangeShapeType="1"/>
            </p:cNvSpPr>
            <p:nvPr/>
          </p:nvSpPr>
          <p:spPr bwMode="auto">
            <a:xfrm flipH="1">
              <a:off x="6012102" y="5150244"/>
              <a:ext cx="4297" cy="11175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Line 110"/>
            <p:cNvSpPr>
              <a:spLocks noChangeShapeType="1"/>
            </p:cNvSpPr>
            <p:nvPr/>
          </p:nvSpPr>
          <p:spPr bwMode="auto">
            <a:xfrm>
              <a:off x="7530416" y="5692196"/>
              <a:ext cx="0" cy="5755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Text Box 111"/>
            <p:cNvSpPr txBox="1">
              <a:spLocks noChangeArrowheads="1"/>
            </p:cNvSpPr>
            <p:nvPr/>
          </p:nvSpPr>
          <p:spPr bwMode="auto">
            <a:xfrm>
              <a:off x="6555275" y="5662143"/>
              <a:ext cx="506954" cy="28803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zh-CN" altLang="en-US" sz="1800" b="1" baseline="-18000" dirty="0" smtClean="0">
                  <a:latin typeface="宋体" pitchFamily="2" charset="-122"/>
                </a:rPr>
                <a:t>等待</a:t>
              </a:r>
              <a:endParaRPr lang="zh-CN" altLang="en-US" sz="1800" b="1" baseline="-18000" dirty="0">
                <a:latin typeface="宋体" pitchFamily="2" charset="-122"/>
              </a:endParaRPr>
            </a:p>
          </p:txBody>
        </p:sp>
        <p:sp>
          <p:nvSpPr>
            <p:cNvPr id="282" name="Line 112"/>
            <p:cNvSpPr>
              <a:spLocks noChangeShapeType="1"/>
            </p:cNvSpPr>
            <p:nvPr/>
          </p:nvSpPr>
          <p:spPr bwMode="auto">
            <a:xfrm>
              <a:off x="7062229" y="5804026"/>
              <a:ext cx="464128" cy="1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" name="Line 113"/>
            <p:cNvSpPr>
              <a:spLocks noChangeShapeType="1"/>
            </p:cNvSpPr>
            <p:nvPr/>
          </p:nvSpPr>
          <p:spPr bwMode="auto">
            <a:xfrm flipH="1">
              <a:off x="6012102" y="5805264"/>
              <a:ext cx="4971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Text Box 114"/>
            <p:cNvSpPr txBox="1">
              <a:spLocks noChangeArrowheads="1"/>
            </p:cNvSpPr>
            <p:nvPr/>
          </p:nvSpPr>
          <p:spPr bwMode="auto">
            <a:xfrm>
              <a:off x="5076056" y="5733256"/>
              <a:ext cx="503238" cy="2159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no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mfc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85" name="Line 115"/>
            <p:cNvSpPr>
              <a:spLocks noChangeShapeType="1"/>
            </p:cNvSpPr>
            <p:nvPr/>
          </p:nvSpPr>
          <p:spPr bwMode="auto">
            <a:xfrm>
              <a:off x="7605843" y="5733256"/>
              <a:ext cx="541202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" name="Line 116"/>
            <p:cNvSpPr>
              <a:spLocks noChangeShapeType="1"/>
            </p:cNvSpPr>
            <p:nvPr/>
          </p:nvSpPr>
          <p:spPr bwMode="auto">
            <a:xfrm flipV="1">
              <a:off x="6084940" y="5949430"/>
              <a:ext cx="1376887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Line 118"/>
            <p:cNvSpPr>
              <a:spLocks noChangeShapeType="1"/>
            </p:cNvSpPr>
            <p:nvPr/>
          </p:nvSpPr>
          <p:spPr bwMode="auto">
            <a:xfrm flipV="1">
              <a:off x="7462968" y="5733256"/>
              <a:ext cx="142875" cy="216024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" name="Text Box 88"/>
            <p:cNvSpPr txBox="1">
              <a:spLocks noChangeArrowheads="1"/>
            </p:cNvSpPr>
            <p:nvPr/>
          </p:nvSpPr>
          <p:spPr bwMode="auto">
            <a:xfrm>
              <a:off x="5079475" y="5450679"/>
              <a:ext cx="503238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no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Rd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89" name="Line 106"/>
            <p:cNvSpPr>
              <a:spLocks noChangeShapeType="1"/>
            </p:cNvSpPr>
            <p:nvPr/>
          </p:nvSpPr>
          <p:spPr bwMode="auto">
            <a:xfrm flipV="1">
              <a:off x="5944963" y="5446119"/>
              <a:ext cx="142875" cy="2160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" name="Line 104"/>
            <p:cNvSpPr>
              <a:spLocks noChangeShapeType="1"/>
            </p:cNvSpPr>
            <p:nvPr/>
          </p:nvSpPr>
          <p:spPr bwMode="auto">
            <a:xfrm flipV="1">
              <a:off x="5580114" y="5662143"/>
              <a:ext cx="36484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" name="Line 106"/>
            <p:cNvSpPr>
              <a:spLocks noChangeShapeType="1"/>
            </p:cNvSpPr>
            <p:nvPr/>
          </p:nvSpPr>
          <p:spPr bwMode="auto">
            <a:xfrm flipH="1" flipV="1">
              <a:off x="7884899" y="5450431"/>
              <a:ext cx="152992" cy="21171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" name="Line 104"/>
            <p:cNvSpPr>
              <a:spLocks noChangeShapeType="1"/>
            </p:cNvSpPr>
            <p:nvPr/>
          </p:nvSpPr>
          <p:spPr bwMode="auto">
            <a:xfrm flipV="1">
              <a:off x="8039033" y="5662143"/>
              <a:ext cx="10801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3" name="Line 115"/>
            <p:cNvSpPr>
              <a:spLocks noChangeShapeType="1"/>
            </p:cNvSpPr>
            <p:nvPr/>
          </p:nvSpPr>
          <p:spPr bwMode="auto">
            <a:xfrm>
              <a:off x="5580113" y="5733256"/>
              <a:ext cx="356891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" name="Line 117"/>
            <p:cNvSpPr>
              <a:spLocks noChangeShapeType="1"/>
            </p:cNvSpPr>
            <p:nvPr/>
          </p:nvSpPr>
          <p:spPr bwMode="auto">
            <a:xfrm flipH="1" flipV="1">
              <a:off x="5937004" y="5733256"/>
              <a:ext cx="151975" cy="216024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" name="Line 77"/>
            <p:cNvSpPr>
              <a:spLocks noChangeShapeType="1"/>
            </p:cNvSpPr>
            <p:nvPr/>
          </p:nvSpPr>
          <p:spPr bwMode="auto">
            <a:xfrm>
              <a:off x="7893875" y="6021288"/>
              <a:ext cx="72951" cy="108073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" name="Line 78"/>
            <p:cNvSpPr>
              <a:spLocks noChangeShapeType="1"/>
            </p:cNvSpPr>
            <p:nvPr/>
          </p:nvSpPr>
          <p:spPr bwMode="auto">
            <a:xfrm flipV="1">
              <a:off x="7901353" y="6129978"/>
              <a:ext cx="64530" cy="10733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" name="Line 98"/>
            <p:cNvSpPr>
              <a:spLocks noChangeShapeType="1"/>
            </p:cNvSpPr>
            <p:nvPr/>
          </p:nvSpPr>
          <p:spPr bwMode="auto">
            <a:xfrm>
              <a:off x="7899155" y="5158088"/>
              <a:ext cx="138736" cy="21602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" name="Line 99"/>
            <p:cNvSpPr>
              <a:spLocks noChangeShapeType="1"/>
            </p:cNvSpPr>
            <p:nvPr/>
          </p:nvSpPr>
          <p:spPr bwMode="auto">
            <a:xfrm flipV="1">
              <a:off x="7899154" y="5158087"/>
              <a:ext cx="138737" cy="21602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5508104" y="5187164"/>
            <a:ext cx="3206957" cy="1122156"/>
            <a:chOff x="1401047" y="5150244"/>
            <a:chExt cx="3206957" cy="1122156"/>
          </a:xfrm>
        </p:grpSpPr>
        <p:sp>
          <p:nvSpPr>
            <p:cNvPr id="206" name="Rectangle 145"/>
            <p:cNvSpPr>
              <a:spLocks noChangeArrowheads="1"/>
            </p:cNvSpPr>
            <p:nvPr/>
          </p:nvSpPr>
          <p:spPr bwMode="auto">
            <a:xfrm>
              <a:off x="2417463" y="5150244"/>
              <a:ext cx="1605857" cy="108706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bg1">
                  <a:lumMod val="50000"/>
                </a:schemeClr>
              </a:solidFill>
              <a:prstDash val="sysDot"/>
              <a:miter lim="800000"/>
              <a:headEnd/>
              <a:tailEnd type="none" w="sm" len="med"/>
            </a:ln>
            <a:effectLst/>
          </p:spPr>
          <p:txBody>
            <a:bodyPr wrap="none" lIns="36000" tIns="10800" rIns="18000" bIns="10800" anchor="t" anchorCtr="0"/>
            <a:lstStyle/>
            <a:p>
              <a:pPr algn="l"/>
              <a:endParaRPr lang="en-US" altLang="zh-CN" sz="2200" b="1" dirty="0" smtClean="0">
                <a:latin typeface="+mn-ea"/>
                <a:ea typeface="+mn-ea"/>
              </a:endParaRPr>
            </a:p>
          </p:txBody>
        </p:sp>
        <p:sp>
          <p:nvSpPr>
            <p:cNvPr id="207" name="Line 70"/>
            <p:cNvSpPr>
              <a:spLocks noChangeShapeType="1"/>
            </p:cNvSpPr>
            <p:nvPr/>
          </p:nvSpPr>
          <p:spPr bwMode="auto">
            <a:xfrm flipV="1">
              <a:off x="1908274" y="5162646"/>
              <a:ext cx="71438" cy="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71"/>
            <p:cNvSpPr>
              <a:spLocks noChangeShapeType="1"/>
            </p:cNvSpPr>
            <p:nvPr/>
          </p:nvSpPr>
          <p:spPr bwMode="auto">
            <a:xfrm>
              <a:off x="1908274" y="5378671"/>
              <a:ext cx="71438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72"/>
            <p:cNvSpPr>
              <a:spLocks noChangeShapeType="1"/>
            </p:cNvSpPr>
            <p:nvPr/>
          </p:nvSpPr>
          <p:spPr bwMode="auto">
            <a:xfrm flipV="1">
              <a:off x="2123728" y="5154147"/>
              <a:ext cx="639525" cy="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73"/>
            <p:cNvSpPr>
              <a:spLocks noChangeShapeType="1"/>
            </p:cNvSpPr>
            <p:nvPr/>
          </p:nvSpPr>
          <p:spPr bwMode="auto">
            <a:xfrm>
              <a:off x="2123728" y="5379090"/>
              <a:ext cx="639524" cy="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74"/>
            <p:cNvSpPr>
              <a:spLocks noChangeShapeType="1"/>
            </p:cNvSpPr>
            <p:nvPr/>
          </p:nvSpPr>
          <p:spPr bwMode="auto">
            <a:xfrm>
              <a:off x="1943993" y="6123052"/>
              <a:ext cx="2014797" cy="3458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75"/>
            <p:cNvSpPr>
              <a:spLocks noChangeShapeType="1"/>
            </p:cNvSpPr>
            <p:nvPr/>
          </p:nvSpPr>
          <p:spPr bwMode="auto">
            <a:xfrm flipV="1">
              <a:off x="4031741" y="6019700"/>
              <a:ext cx="331713" cy="1588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76"/>
            <p:cNvSpPr>
              <a:spLocks noChangeShapeType="1"/>
            </p:cNvSpPr>
            <p:nvPr/>
          </p:nvSpPr>
          <p:spPr bwMode="auto">
            <a:xfrm flipV="1">
              <a:off x="4031741" y="6237312"/>
              <a:ext cx="331713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77"/>
            <p:cNvSpPr>
              <a:spLocks noChangeShapeType="1"/>
            </p:cNvSpPr>
            <p:nvPr/>
          </p:nvSpPr>
          <p:spPr bwMode="auto">
            <a:xfrm>
              <a:off x="3958790" y="6129239"/>
              <a:ext cx="72951" cy="108073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78"/>
            <p:cNvSpPr>
              <a:spLocks noChangeShapeType="1"/>
            </p:cNvSpPr>
            <p:nvPr/>
          </p:nvSpPr>
          <p:spPr bwMode="auto">
            <a:xfrm flipV="1">
              <a:off x="3958790" y="6021288"/>
              <a:ext cx="64530" cy="10733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87"/>
            <p:cNvSpPr>
              <a:spLocks noChangeShapeType="1"/>
            </p:cNvSpPr>
            <p:nvPr/>
          </p:nvSpPr>
          <p:spPr bwMode="auto">
            <a:xfrm>
              <a:off x="4427984" y="6126066"/>
              <a:ext cx="17359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Text Box 88"/>
            <p:cNvSpPr txBox="1">
              <a:spLocks noChangeArrowheads="1"/>
            </p:cNvSpPr>
            <p:nvPr/>
          </p:nvSpPr>
          <p:spPr bwMode="auto">
            <a:xfrm>
              <a:off x="1401047" y="5157192"/>
              <a:ext cx="503238" cy="2214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no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addr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18" name="Text Box 89"/>
            <p:cNvSpPr txBox="1">
              <a:spLocks noChangeArrowheads="1"/>
            </p:cNvSpPr>
            <p:nvPr/>
          </p:nvSpPr>
          <p:spPr bwMode="auto">
            <a:xfrm>
              <a:off x="1401047" y="6021288"/>
              <a:ext cx="503238" cy="2159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no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dout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19" name="Line 90"/>
            <p:cNvSpPr>
              <a:spLocks noChangeShapeType="1"/>
            </p:cNvSpPr>
            <p:nvPr/>
          </p:nvSpPr>
          <p:spPr bwMode="auto">
            <a:xfrm flipV="1">
              <a:off x="2483768" y="5445225"/>
              <a:ext cx="2117815" cy="9766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95"/>
            <p:cNvSpPr>
              <a:spLocks noChangeShapeType="1"/>
            </p:cNvSpPr>
            <p:nvPr/>
          </p:nvSpPr>
          <p:spPr bwMode="auto">
            <a:xfrm>
              <a:off x="2051720" y="5163317"/>
              <a:ext cx="0" cy="11090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98"/>
            <p:cNvSpPr>
              <a:spLocks noChangeShapeType="1"/>
            </p:cNvSpPr>
            <p:nvPr/>
          </p:nvSpPr>
          <p:spPr bwMode="auto">
            <a:xfrm>
              <a:off x="1979713" y="5157192"/>
              <a:ext cx="138736" cy="21602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99"/>
            <p:cNvSpPr>
              <a:spLocks noChangeShapeType="1"/>
            </p:cNvSpPr>
            <p:nvPr/>
          </p:nvSpPr>
          <p:spPr bwMode="auto">
            <a:xfrm flipV="1">
              <a:off x="1979712" y="5162647"/>
              <a:ext cx="138737" cy="21602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108"/>
            <p:cNvSpPr>
              <a:spLocks noChangeShapeType="1"/>
            </p:cNvSpPr>
            <p:nvPr/>
          </p:nvSpPr>
          <p:spPr bwMode="auto">
            <a:xfrm flipH="1">
              <a:off x="4427984" y="5163316"/>
              <a:ext cx="4488" cy="11090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109"/>
            <p:cNvSpPr>
              <a:spLocks noChangeShapeType="1"/>
            </p:cNvSpPr>
            <p:nvPr/>
          </p:nvSpPr>
          <p:spPr bwMode="auto">
            <a:xfrm>
              <a:off x="2417463" y="5154150"/>
              <a:ext cx="5907" cy="1118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110"/>
            <p:cNvSpPr>
              <a:spLocks noChangeShapeType="1"/>
            </p:cNvSpPr>
            <p:nvPr/>
          </p:nvSpPr>
          <p:spPr bwMode="auto">
            <a:xfrm>
              <a:off x="4027379" y="5696756"/>
              <a:ext cx="0" cy="5755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Text Box 114"/>
            <p:cNvSpPr txBox="1">
              <a:spLocks noChangeArrowheads="1"/>
            </p:cNvSpPr>
            <p:nvPr/>
          </p:nvSpPr>
          <p:spPr bwMode="auto">
            <a:xfrm>
              <a:off x="1401047" y="5733256"/>
              <a:ext cx="503238" cy="2159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no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Clk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27" name="Text Box 88"/>
            <p:cNvSpPr txBox="1">
              <a:spLocks noChangeArrowheads="1"/>
            </p:cNvSpPr>
            <p:nvPr/>
          </p:nvSpPr>
          <p:spPr bwMode="auto">
            <a:xfrm>
              <a:off x="1404466" y="5450679"/>
              <a:ext cx="503238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>
              <a:no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Rd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28" name="Line 106"/>
            <p:cNvSpPr>
              <a:spLocks noChangeShapeType="1"/>
            </p:cNvSpPr>
            <p:nvPr/>
          </p:nvSpPr>
          <p:spPr bwMode="auto">
            <a:xfrm flipV="1">
              <a:off x="2346596" y="5450679"/>
              <a:ext cx="142875" cy="2160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104"/>
            <p:cNvSpPr>
              <a:spLocks noChangeShapeType="1"/>
            </p:cNvSpPr>
            <p:nvPr/>
          </p:nvSpPr>
          <p:spPr bwMode="auto">
            <a:xfrm>
              <a:off x="1908274" y="5656936"/>
              <a:ext cx="437182" cy="976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106"/>
            <p:cNvSpPr>
              <a:spLocks noChangeShapeType="1"/>
            </p:cNvSpPr>
            <p:nvPr/>
          </p:nvSpPr>
          <p:spPr bwMode="auto">
            <a:xfrm flipH="1" flipV="1">
              <a:off x="3419872" y="5445224"/>
              <a:ext cx="152992" cy="21171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104"/>
            <p:cNvSpPr>
              <a:spLocks noChangeShapeType="1"/>
            </p:cNvSpPr>
            <p:nvPr/>
          </p:nvSpPr>
          <p:spPr bwMode="auto">
            <a:xfrm>
              <a:off x="2924792" y="5671015"/>
              <a:ext cx="168321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77"/>
            <p:cNvSpPr>
              <a:spLocks noChangeShapeType="1"/>
            </p:cNvSpPr>
            <p:nvPr/>
          </p:nvSpPr>
          <p:spPr bwMode="auto">
            <a:xfrm>
              <a:off x="4355976" y="6021288"/>
              <a:ext cx="72951" cy="108073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Line 78"/>
            <p:cNvSpPr>
              <a:spLocks noChangeShapeType="1"/>
            </p:cNvSpPr>
            <p:nvPr/>
          </p:nvSpPr>
          <p:spPr bwMode="auto">
            <a:xfrm flipV="1">
              <a:off x="4363454" y="6129978"/>
              <a:ext cx="64530" cy="10733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115"/>
            <p:cNvSpPr>
              <a:spLocks noChangeShapeType="1"/>
            </p:cNvSpPr>
            <p:nvPr/>
          </p:nvSpPr>
          <p:spPr bwMode="auto">
            <a:xfrm flipV="1">
              <a:off x="1908274" y="5733256"/>
              <a:ext cx="71438" cy="1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90"/>
            <p:cNvSpPr>
              <a:spLocks noChangeShapeType="1"/>
            </p:cNvSpPr>
            <p:nvPr/>
          </p:nvSpPr>
          <p:spPr bwMode="auto">
            <a:xfrm>
              <a:off x="2483768" y="5733256"/>
              <a:ext cx="289173" cy="1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106"/>
            <p:cNvSpPr>
              <a:spLocks noChangeShapeType="1"/>
            </p:cNvSpPr>
            <p:nvPr/>
          </p:nvSpPr>
          <p:spPr bwMode="auto">
            <a:xfrm flipV="1">
              <a:off x="2346596" y="5733256"/>
              <a:ext cx="142875" cy="216024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106"/>
            <p:cNvSpPr>
              <a:spLocks noChangeShapeType="1"/>
            </p:cNvSpPr>
            <p:nvPr/>
          </p:nvSpPr>
          <p:spPr bwMode="auto">
            <a:xfrm flipH="1" flipV="1">
              <a:off x="3563888" y="5737568"/>
              <a:ext cx="152992" cy="211712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104"/>
            <p:cNvSpPr>
              <a:spLocks noChangeShapeType="1"/>
            </p:cNvSpPr>
            <p:nvPr/>
          </p:nvSpPr>
          <p:spPr bwMode="auto">
            <a:xfrm flipV="1">
              <a:off x="4499992" y="5949280"/>
              <a:ext cx="108012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115"/>
            <p:cNvSpPr>
              <a:spLocks noChangeShapeType="1"/>
            </p:cNvSpPr>
            <p:nvPr/>
          </p:nvSpPr>
          <p:spPr bwMode="auto">
            <a:xfrm>
              <a:off x="3710501" y="5949155"/>
              <a:ext cx="210278" cy="125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106"/>
            <p:cNvSpPr>
              <a:spLocks noChangeShapeType="1"/>
            </p:cNvSpPr>
            <p:nvPr/>
          </p:nvSpPr>
          <p:spPr bwMode="auto">
            <a:xfrm flipV="1">
              <a:off x="3923928" y="5733256"/>
              <a:ext cx="142875" cy="216024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90"/>
            <p:cNvSpPr>
              <a:spLocks noChangeShapeType="1"/>
            </p:cNvSpPr>
            <p:nvPr/>
          </p:nvSpPr>
          <p:spPr bwMode="auto">
            <a:xfrm>
              <a:off x="4063906" y="5733256"/>
              <a:ext cx="292070" cy="4312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Line 106"/>
            <p:cNvSpPr>
              <a:spLocks noChangeShapeType="1"/>
            </p:cNvSpPr>
            <p:nvPr/>
          </p:nvSpPr>
          <p:spPr bwMode="auto">
            <a:xfrm flipH="1" flipV="1">
              <a:off x="4355976" y="5733256"/>
              <a:ext cx="152992" cy="211712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Line 98"/>
            <p:cNvSpPr>
              <a:spLocks noChangeShapeType="1"/>
            </p:cNvSpPr>
            <p:nvPr/>
          </p:nvSpPr>
          <p:spPr bwMode="auto">
            <a:xfrm>
              <a:off x="2763252" y="5154151"/>
              <a:ext cx="80556" cy="113992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Line 99"/>
            <p:cNvSpPr>
              <a:spLocks noChangeShapeType="1"/>
            </p:cNvSpPr>
            <p:nvPr/>
          </p:nvSpPr>
          <p:spPr bwMode="auto">
            <a:xfrm flipV="1">
              <a:off x="2763253" y="5265202"/>
              <a:ext cx="80555" cy="113889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Line 90"/>
            <p:cNvSpPr>
              <a:spLocks noChangeShapeType="1"/>
            </p:cNvSpPr>
            <p:nvPr/>
          </p:nvSpPr>
          <p:spPr bwMode="auto">
            <a:xfrm>
              <a:off x="2840853" y="5263107"/>
              <a:ext cx="1760730" cy="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Line 106"/>
            <p:cNvSpPr>
              <a:spLocks noChangeShapeType="1"/>
            </p:cNvSpPr>
            <p:nvPr/>
          </p:nvSpPr>
          <p:spPr bwMode="auto">
            <a:xfrm flipH="1" flipV="1">
              <a:off x="3635896" y="5445224"/>
              <a:ext cx="152992" cy="21171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Line 106"/>
            <p:cNvSpPr>
              <a:spLocks noChangeShapeType="1"/>
            </p:cNvSpPr>
            <p:nvPr/>
          </p:nvSpPr>
          <p:spPr bwMode="auto">
            <a:xfrm flipH="1" flipV="1">
              <a:off x="4274992" y="5445224"/>
              <a:ext cx="152992" cy="21171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106"/>
            <p:cNvSpPr>
              <a:spLocks noChangeShapeType="1"/>
            </p:cNvSpPr>
            <p:nvPr/>
          </p:nvSpPr>
          <p:spPr bwMode="auto">
            <a:xfrm flipH="1" flipV="1">
              <a:off x="4427392" y="5445224"/>
              <a:ext cx="152992" cy="21171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106"/>
            <p:cNvSpPr>
              <a:spLocks noChangeShapeType="1"/>
            </p:cNvSpPr>
            <p:nvPr/>
          </p:nvSpPr>
          <p:spPr bwMode="auto">
            <a:xfrm flipH="1" flipV="1">
              <a:off x="2771800" y="5737568"/>
              <a:ext cx="152992" cy="211712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115"/>
            <p:cNvSpPr>
              <a:spLocks noChangeShapeType="1"/>
            </p:cNvSpPr>
            <p:nvPr/>
          </p:nvSpPr>
          <p:spPr bwMode="auto">
            <a:xfrm>
              <a:off x="2927389" y="5949155"/>
              <a:ext cx="210278" cy="125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106"/>
            <p:cNvSpPr>
              <a:spLocks noChangeShapeType="1"/>
            </p:cNvSpPr>
            <p:nvPr/>
          </p:nvSpPr>
          <p:spPr bwMode="auto">
            <a:xfrm flipV="1">
              <a:off x="3131840" y="5733256"/>
              <a:ext cx="142875" cy="216024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90"/>
            <p:cNvSpPr>
              <a:spLocks noChangeShapeType="1"/>
            </p:cNvSpPr>
            <p:nvPr/>
          </p:nvSpPr>
          <p:spPr bwMode="auto">
            <a:xfrm>
              <a:off x="3271818" y="5733256"/>
              <a:ext cx="292070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106"/>
            <p:cNvSpPr>
              <a:spLocks noChangeShapeType="1"/>
            </p:cNvSpPr>
            <p:nvPr/>
          </p:nvSpPr>
          <p:spPr bwMode="auto">
            <a:xfrm flipH="1" flipV="1">
              <a:off x="2771800" y="5449536"/>
              <a:ext cx="152992" cy="21171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106"/>
            <p:cNvSpPr>
              <a:spLocks noChangeShapeType="1"/>
            </p:cNvSpPr>
            <p:nvPr/>
          </p:nvSpPr>
          <p:spPr bwMode="auto">
            <a:xfrm flipH="1" flipV="1">
              <a:off x="2987824" y="5449536"/>
              <a:ext cx="152992" cy="21171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106"/>
            <p:cNvSpPr>
              <a:spLocks noChangeShapeType="1"/>
            </p:cNvSpPr>
            <p:nvPr/>
          </p:nvSpPr>
          <p:spPr bwMode="auto">
            <a:xfrm flipH="1" flipV="1">
              <a:off x="3203848" y="5449536"/>
              <a:ext cx="152992" cy="21171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106"/>
            <p:cNvSpPr>
              <a:spLocks noChangeShapeType="1"/>
            </p:cNvSpPr>
            <p:nvPr/>
          </p:nvSpPr>
          <p:spPr bwMode="auto">
            <a:xfrm flipH="1" flipV="1">
              <a:off x="3842944" y="5445224"/>
              <a:ext cx="152992" cy="21171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106"/>
            <p:cNvSpPr>
              <a:spLocks noChangeShapeType="1"/>
            </p:cNvSpPr>
            <p:nvPr/>
          </p:nvSpPr>
          <p:spPr bwMode="auto">
            <a:xfrm flipH="1" flipV="1">
              <a:off x="4058968" y="5445224"/>
              <a:ext cx="152992" cy="21171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106"/>
            <p:cNvSpPr>
              <a:spLocks noChangeShapeType="1"/>
            </p:cNvSpPr>
            <p:nvPr/>
          </p:nvSpPr>
          <p:spPr bwMode="auto">
            <a:xfrm flipH="1" flipV="1">
              <a:off x="1979712" y="5733256"/>
              <a:ext cx="152992" cy="211712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115"/>
            <p:cNvSpPr>
              <a:spLocks noChangeShapeType="1"/>
            </p:cNvSpPr>
            <p:nvPr/>
          </p:nvSpPr>
          <p:spPr bwMode="auto">
            <a:xfrm>
              <a:off x="2135301" y="5944843"/>
              <a:ext cx="210278" cy="125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8" name="Text Box 8"/>
          <p:cNvSpPr txBox="1">
            <a:spLocks noChangeArrowheads="1"/>
          </p:cNvSpPr>
          <p:nvPr/>
        </p:nvSpPr>
        <p:spPr bwMode="auto">
          <a:xfrm>
            <a:off x="179511" y="4004569"/>
            <a:ext cx="8785225" cy="1124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⑵</a:t>
            </a:r>
            <a:r>
              <a:rPr lang="zh-CN" altLang="en-US" sz="2000" b="1" u="sng" dirty="0" smtClean="0">
                <a:latin typeface="宋体" pitchFamily="2" charset="-122"/>
              </a:rPr>
              <a:t>异步</a:t>
            </a:r>
            <a:r>
              <a:rPr lang="en-US" altLang="zh-CN" sz="2000" b="1" u="sng" dirty="0" smtClean="0">
                <a:latin typeface="宋体" pitchFamily="2" charset="-122"/>
              </a:rPr>
              <a:t>MEM</a:t>
            </a:r>
            <a:r>
              <a:rPr lang="zh-CN" altLang="en-US" sz="2000" b="1" dirty="0" smtClean="0">
                <a:latin typeface="宋体" pitchFamily="2" charset="-122"/>
              </a:rPr>
              <a:t>无</a:t>
            </a:r>
            <a:r>
              <a:rPr lang="en-US" altLang="zh-CN" sz="2000" b="1" dirty="0" err="1" smtClean="0">
                <a:latin typeface="宋体" pitchFamily="2" charset="-122"/>
              </a:rPr>
              <a:t>Clk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完成状态用</a:t>
            </a:r>
            <a:r>
              <a:rPr lang="en-US" altLang="zh-CN" sz="2000" b="1" dirty="0" err="1" smtClean="0">
                <a:latin typeface="宋体" pitchFamily="2" charset="-122"/>
              </a:rPr>
              <a:t>mfc</a:t>
            </a:r>
            <a:r>
              <a:rPr lang="zh-CN" altLang="en-US" sz="2000" b="1" dirty="0" smtClean="0">
                <a:latin typeface="宋体" pitchFamily="2" charset="-122"/>
              </a:rPr>
              <a:t>表示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</a:rPr>
              <a:t>，采用</a:t>
            </a:r>
            <a:r>
              <a:rPr lang="zh-CN" altLang="en-US" sz="2000" b="1" u="sng" dirty="0">
                <a:latin typeface="宋体" pitchFamily="2" charset="-122"/>
              </a:rPr>
              <a:t>异步控制</a:t>
            </a:r>
            <a:r>
              <a:rPr lang="zh-CN" altLang="en-US" sz="2000" b="1" dirty="0">
                <a:latin typeface="宋体" pitchFamily="2" charset="-122"/>
              </a:rPr>
              <a:t>方式</a:t>
            </a:r>
            <a:endParaRPr lang="en-US" altLang="zh-CN" sz="2000" b="1" dirty="0">
              <a:latin typeface="宋体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                     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开始</a:t>
            </a:r>
            <a:r>
              <a:rPr lang="zh-CN" altLang="en-US" sz="1800" b="1" dirty="0">
                <a:latin typeface="宋体" pitchFamily="2" charset="-122"/>
              </a:rPr>
              <a:t>时</a:t>
            </a:r>
            <a:r>
              <a:rPr lang="en-US" altLang="zh-CN" sz="1800" b="1" dirty="0">
                <a:latin typeface="宋体" pitchFamily="2" charset="-122"/>
              </a:rPr>
              <a:t>=0</a:t>
            </a:r>
            <a:r>
              <a:rPr lang="zh-CN" altLang="en-US" sz="1800" b="1" dirty="0">
                <a:latin typeface="宋体" pitchFamily="2" charset="-122"/>
              </a:rPr>
              <a:t>、完成时</a:t>
            </a:r>
            <a:r>
              <a:rPr lang="en-US" altLang="zh-CN" sz="1800" b="1" dirty="0">
                <a:latin typeface="宋体" pitchFamily="2" charset="-122"/>
              </a:rPr>
              <a:t>=</a:t>
            </a:r>
            <a:r>
              <a:rPr lang="en-US" altLang="zh-CN" sz="1800" b="1" dirty="0" smtClean="0">
                <a:latin typeface="宋体" pitchFamily="2" charset="-122"/>
              </a:rPr>
              <a:t>1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操作信号</a:t>
            </a:r>
            <a:r>
              <a:rPr lang="zh-CN" altLang="en-US" sz="1800" b="1" dirty="0">
                <a:latin typeface="宋体" pitchFamily="2" charset="-122"/>
              </a:rPr>
              <a:t>需</a:t>
            </a:r>
            <a:r>
              <a:rPr lang="zh-CN" altLang="en-US" sz="1800" b="1" dirty="0" smtClean="0">
                <a:latin typeface="宋体" pitchFamily="2" charset="-122"/>
              </a:rPr>
              <a:t>保持</a:t>
            </a:r>
            <a:endParaRPr lang="en-US" altLang="zh-CN" sz="18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  </a:t>
            </a:r>
            <a:r>
              <a:rPr lang="zh-CN" altLang="en-US" sz="2000" b="1" u="sng" dirty="0" smtClean="0">
                <a:latin typeface="宋体" pitchFamily="2" charset="-122"/>
              </a:rPr>
              <a:t>同步</a:t>
            </a:r>
            <a:r>
              <a:rPr lang="en-US" altLang="zh-CN" sz="2000" b="1" u="sng" dirty="0">
                <a:latin typeface="宋体" pitchFamily="2" charset="-122"/>
              </a:rPr>
              <a:t>MEM</a:t>
            </a:r>
            <a:r>
              <a:rPr lang="zh-CN" altLang="en-US" sz="2000" b="1" dirty="0">
                <a:latin typeface="宋体" pitchFamily="2" charset="-122"/>
              </a:rPr>
              <a:t>无</a:t>
            </a:r>
            <a:r>
              <a:rPr lang="en-US" altLang="zh-CN" sz="2000" b="1" dirty="0" err="1">
                <a:latin typeface="宋体" pitchFamily="2" charset="-122"/>
              </a:rPr>
              <a:t>mfc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定时完成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，</a:t>
            </a:r>
            <a:r>
              <a:rPr lang="zh-CN" altLang="en-US" sz="2000" b="1" dirty="0">
                <a:latin typeface="宋体" pitchFamily="2" charset="-122"/>
              </a:rPr>
              <a:t>采用</a:t>
            </a:r>
            <a:r>
              <a:rPr lang="zh-CN" altLang="en-US" sz="2000" b="1" u="sng" dirty="0">
                <a:latin typeface="宋体" pitchFamily="2" charset="-122"/>
              </a:rPr>
              <a:t>同步控制</a:t>
            </a:r>
            <a:r>
              <a:rPr lang="zh-CN" altLang="en-US" sz="2000" b="1" dirty="0">
                <a:latin typeface="宋体" pitchFamily="2" charset="-122"/>
              </a:rPr>
              <a:t>方式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信号无需保持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829623" y="3079846"/>
            <a:ext cx="871379" cy="308588"/>
            <a:chOff x="6829623" y="3079846"/>
            <a:chExt cx="871379" cy="308588"/>
          </a:xfrm>
        </p:grpSpPr>
        <p:sp>
          <p:nvSpPr>
            <p:cNvPr id="6" name="矩形 5"/>
            <p:cNvSpPr/>
            <p:nvPr/>
          </p:nvSpPr>
          <p:spPr>
            <a:xfrm>
              <a:off x="7196946" y="3079846"/>
              <a:ext cx="504056" cy="308588"/>
            </a:xfrm>
            <a:prstGeom prst="rect">
              <a:avLst/>
            </a:prstGeom>
          </p:spPr>
          <p:txBody>
            <a:bodyPr wrap="none" lIns="18000" tIns="10800" rIns="18000" bIns="10800">
              <a:noAutofit/>
            </a:bodyPr>
            <a:lstStyle/>
            <a:p>
              <a:r>
                <a:rPr lang="en-US" altLang="zh-CN" sz="1800" b="1" dirty="0" err="1">
                  <a:solidFill>
                    <a:srgbClr val="CC3300"/>
                  </a:solidFill>
                  <a:latin typeface="+mn-ea"/>
                </a:rPr>
                <a:t>Clk</a:t>
              </a:r>
              <a:r>
                <a:rPr lang="en-US" altLang="zh-CN" sz="1800" b="1" dirty="0">
                  <a:latin typeface="+mn-ea"/>
                </a:rPr>
                <a:t> </a:t>
              </a:r>
              <a:endParaRPr lang="zh-CN" altLang="en-US" sz="1800" dirty="0"/>
            </a:p>
          </p:txBody>
        </p:sp>
        <p:cxnSp>
          <p:nvCxnSpPr>
            <p:cNvPr id="167" name="直接箭头连接符 166"/>
            <p:cNvCxnSpPr/>
            <p:nvPr/>
          </p:nvCxnSpPr>
          <p:spPr bwMode="auto">
            <a:xfrm>
              <a:off x="6829623" y="3253257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8" name="组合 7"/>
          <p:cNvGrpSpPr/>
          <p:nvPr/>
        </p:nvGrpSpPr>
        <p:grpSpPr>
          <a:xfrm>
            <a:off x="7884368" y="3068960"/>
            <a:ext cx="876659" cy="308588"/>
            <a:chOff x="7884368" y="3068960"/>
            <a:chExt cx="876659" cy="308588"/>
          </a:xfrm>
        </p:grpSpPr>
        <p:sp>
          <p:nvSpPr>
            <p:cNvPr id="169" name="矩形 168"/>
            <p:cNvSpPr/>
            <p:nvPr/>
          </p:nvSpPr>
          <p:spPr>
            <a:xfrm>
              <a:off x="7884368" y="3068960"/>
              <a:ext cx="504056" cy="308588"/>
            </a:xfrm>
            <a:prstGeom prst="rect">
              <a:avLst/>
            </a:prstGeom>
          </p:spPr>
          <p:txBody>
            <a:bodyPr wrap="none" lIns="18000" tIns="10800" rIns="18000" bIns="10800">
              <a:noAutofit/>
            </a:bodyPr>
            <a:lstStyle/>
            <a:p>
              <a:r>
                <a:rPr lang="en-US" altLang="zh-CN" sz="1800" b="1" dirty="0" err="1" smtClean="0">
                  <a:solidFill>
                    <a:srgbClr val="990099"/>
                  </a:solidFill>
                  <a:latin typeface="+mn-ea"/>
                </a:rPr>
                <a:t>mfc</a:t>
              </a:r>
              <a:endParaRPr lang="zh-CN" altLang="en-US" sz="1800" dirty="0">
                <a:solidFill>
                  <a:srgbClr val="990099"/>
                </a:solidFill>
              </a:endParaRPr>
            </a:p>
          </p:txBody>
        </p:sp>
        <p:cxnSp>
          <p:nvCxnSpPr>
            <p:cNvPr id="170" name="直接箭头连接符 169"/>
            <p:cNvCxnSpPr/>
            <p:nvPr/>
          </p:nvCxnSpPr>
          <p:spPr bwMode="auto">
            <a:xfrm>
              <a:off x="8400987" y="3276542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8316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20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79511" y="2708920"/>
            <a:ext cx="885698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*部件互连的实现：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部件出端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入端指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itchFamily="2" charset="-122"/>
              </a:rPr>
              <a:t>与总线连接的</a:t>
            </a:r>
            <a:r>
              <a:rPr lang="zh-CN" altLang="en-US" sz="2000" b="1" dirty="0" smtClean="0">
                <a:latin typeface="宋体" pitchFamily="2" charset="-122"/>
              </a:rPr>
              <a:t>端口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部件出端的连接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目标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方法：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部件入端的连接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目标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endParaRPr lang="en-US" altLang="zh-CN" b="1" spc="-150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方法：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79512" y="39711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、数据通路结构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*结构类型：</a:t>
            </a:r>
            <a:r>
              <a:rPr lang="zh-CN" altLang="en-US" b="1" dirty="0" smtClean="0">
                <a:latin typeface="宋体" pitchFamily="2" charset="-122"/>
              </a:rPr>
              <a:t>总线结构、专用结构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又称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点点结构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9512" y="1321598"/>
            <a:ext cx="885698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总线结构数据通路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marL="2238375" indent="-2238375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*互连方式：</a:t>
            </a:r>
            <a:r>
              <a:rPr lang="zh-CN" altLang="en-US" b="1" dirty="0" smtClean="0">
                <a:latin typeface="宋体" pitchFamily="2" charset="-122"/>
              </a:rPr>
              <a:t>每个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入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端</a:t>
            </a:r>
            <a:r>
              <a:rPr lang="zh-CN" altLang="en-US" b="1" dirty="0">
                <a:latin typeface="宋体" pitchFamily="2" charset="-122"/>
              </a:rPr>
              <a:t>通过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同一信号线</a:t>
            </a:r>
            <a:r>
              <a:rPr lang="zh-CN" altLang="en-US" b="1" dirty="0">
                <a:latin typeface="宋体" pitchFamily="2" charset="-122"/>
              </a:rPr>
              <a:t>连接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其他</a:t>
            </a:r>
            <a:r>
              <a:rPr lang="zh-CN" altLang="en-US" b="1" dirty="0">
                <a:latin typeface="宋体" pitchFamily="2" charset="-122"/>
              </a:rPr>
              <a:t>部件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出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端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 marL="2238375" indent="-2238375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结构分类：</a:t>
            </a:r>
            <a:r>
              <a:rPr lang="zh-CN" altLang="en-US" b="1" dirty="0" smtClean="0">
                <a:latin typeface="宋体" pitchFamily="2" charset="-122"/>
              </a:rPr>
              <a:t>单总线结构、双总线结构等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195736" y="3637473"/>
            <a:ext cx="648072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总线上信号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无冲突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u="sng" dirty="0">
                <a:latin typeface="宋体" pitchFamily="2" charset="-122"/>
              </a:rPr>
              <a:t>同时发送到总线</a:t>
            </a:r>
            <a:r>
              <a:rPr lang="zh-CN" altLang="en-US" sz="2000" b="1" dirty="0">
                <a:latin typeface="宋体" pitchFamily="2" charset="-122"/>
              </a:rPr>
              <a:t>的信号≤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个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增设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三态门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发送</a:t>
            </a:r>
            <a:r>
              <a:rPr lang="zh-CN" altLang="en-US" sz="1800" b="1" u="sng" dirty="0" smtClean="0">
                <a:solidFill>
                  <a:schemeClr val="accent2"/>
                </a:solidFill>
                <a:latin typeface="宋体" pitchFamily="2" charset="-122"/>
              </a:rPr>
              <a:t>可控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195736" y="5005625"/>
            <a:ext cx="662498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150" dirty="0">
                <a:latin typeface="宋体" pitchFamily="2" charset="-122"/>
              </a:rPr>
              <a:t>端口间信号</a:t>
            </a:r>
            <a:r>
              <a:rPr lang="zh-CN" altLang="en-US" b="1" spc="-150" dirty="0">
                <a:solidFill>
                  <a:srgbClr val="FF3399"/>
                </a:solidFill>
                <a:latin typeface="宋体" pitchFamily="2" charset="-122"/>
              </a:rPr>
              <a:t>无干扰</a:t>
            </a:r>
            <a:r>
              <a:rPr lang="en-US" altLang="zh-CN" sz="2000" b="1" spc="-150" dirty="0">
                <a:latin typeface="宋体" pitchFamily="2" charset="-122"/>
              </a:rPr>
              <a:t>(</a:t>
            </a:r>
            <a:r>
              <a:rPr lang="zh-CN" altLang="en-US" sz="2000" b="1" u="sng" spc="-150" dirty="0">
                <a:latin typeface="宋体" pitchFamily="2" charset="-122"/>
              </a:rPr>
              <a:t>未锁存</a:t>
            </a:r>
            <a:r>
              <a:rPr lang="zh-CN" altLang="en-US" sz="2000" b="1" spc="-150" dirty="0">
                <a:latin typeface="宋体" pitchFamily="2" charset="-122"/>
              </a:rPr>
              <a:t>的操作信号≤</a:t>
            </a:r>
            <a:r>
              <a:rPr lang="en-US" altLang="zh-CN" sz="2000" b="1" spc="-150" dirty="0">
                <a:latin typeface="宋体" pitchFamily="2" charset="-122"/>
              </a:rPr>
              <a:t>1</a:t>
            </a:r>
            <a:r>
              <a:rPr lang="zh-CN" altLang="en-US" sz="2000" b="1" spc="-150" dirty="0">
                <a:latin typeface="宋体" pitchFamily="2" charset="-122"/>
              </a:rPr>
              <a:t>个</a:t>
            </a:r>
            <a:r>
              <a:rPr lang="en-US" altLang="zh-CN" sz="2000" b="1" spc="-150" dirty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增设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锁存器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u="sng" dirty="0" smtClean="0">
                <a:solidFill>
                  <a:schemeClr val="accent2"/>
                </a:solidFill>
                <a:latin typeface="宋体" pitchFamily="2" charset="-122"/>
              </a:rPr>
              <a:t>分时</a:t>
            </a:r>
            <a:r>
              <a:rPr lang="zh-CN" altLang="en-US" sz="1800" b="1" dirty="0">
                <a:latin typeface="宋体" pitchFamily="2" charset="-122"/>
              </a:rPr>
              <a:t>接收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>
                <a:latin typeface="宋体" pitchFamily="2" charset="-122"/>
              </a:rPr>
              <a:t>或</a:t>
            </a:r>
            <a:r>
              <a:rPr lang="zh-CN" altLang="en-US" b="1" dirty="0" smtClean="0">
                <a:latin typeface="宋体" pitchFamily="2" charset="-122"/>
              </a:rPr>
              <a:t>增设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总线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u="sng" dirty="0" smtClean="0">
                <a:solidFill>
                  <a:schemeClr val="accent2"/>
                </a:solidFill>
                <a:latin typeface="宋体" pitchFamily="2" charset="-122"/>
              </a:rPr>
              <a:t>无</a:t>
            </a:r>
            <a:r>
              <a:rPr lang="zh-CN" altLang="en-US" sz="1800" b="1" u="sng" dirty="0">
                <a:solidFill>
                  <a:schemeClr val="accent2"/>
                </a:solidFill>
                <a:latin typeface="宋体" pitchFamily="2" charset="-122"/>
              </a:rPr>
              <a:t>冲突</a:t>
            </a:r>
            <a:r>
              <a:rPr lang="zh-CN" altLang="en-US" sz="1800" b="1" dirty="0">
                <a:latin typeface="宋体" pitchFamily="2" charset="-122"/>
              </a:rPr>
              <a:t>接收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1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2" name="线形标注 2 11"/>
          <p:cNvSpPr/>
          <p:nvPr/>
        </p:nvSpPr>
        <p:spPr bwMode="auto">
          <a:xfrm>
            <a:off x="4355976" y="4653136"/>
            <a:ext cx="3024336" cy="306000"/>
          </a:xfrm>
          <a:prstGeom prst="borderCallout2">
            <a:avLst>
              <a:gd name="adj1" fmla="val 50345"/>
              <a:gd name="adj2" fmla="val -306"/>
              <a:gd name="adj3" fmla="val 50563"/>
              <a:gd name="adj4" fmla="val -3155"/>
              <a:gd name="adj5" fmla="val 146777"/>
              <a:gd name="adj6" fmla="val -44558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 smtClean="0">
                <a:latin typeface="宋体" pitchFamily="2" charset="-122"/>
              </a:rPr>
              <a:t>如入端</a:t>
            </a:r>
            <a:r>
              <a:rPr lang="en-US" altLang="zh-CN" sz="1800" b="1" dirty="0" smtClean="0">
                <a:latin typeface="宋体" pitchFamily="2" charset="-122"/>
              </a:rPr>
              <a:t>-</a:t>
            </a:r>
            <a:r>
              <a:rPr lang="zh-CN" altLang="en-US" sz="1800" b="1" dirty="0" smtClean="0">
                <a:latin typeface="宋体" pitchFamily="2" charset="-122"/>
              </a:rPr>
              <a:t>入端、出端</a:t>
            </a:r>
            <a:r>
              <a:rPr lang="en-US" altLang="zh-CN" sz="1800" b="1" dirty="0" smtClean="0">
                <a:latin typeface="宋体" pitchFamily="2" charset="-122"/>
              </a:rPr>
              <a:t>-</a:t>
            </a:r>
            <a:r>
              <a:rPr lang="zh-CN" altLang="en-US" sz="1800" b="1" dirty="0" smtClean="0">
                <a:latin typeface="宋体" pitchFamily="2" charset="-122"/>
              </a:rPr>
              <a:t>入端间</a:t>
            </a:r>
            <a:endParaRPr lang="zh-CN" altLang="en-US" sz="18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585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5"/>
          <p:cNvSpPr txBox="1">
            <a:spLocks noChangeArrowheads="1"/>
          </p:cNvSpPr>
          <p:nvPr/>
        </p:nvSpPr>
        <p:spPr bwMode="auto">
          <a:xfrm>
            <a:off x="178183" y="332656"/>
            <a:ext cx="8642289" cy="61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※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主要内容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⑴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的组成与工作流程：</a:t>
            </a:r>
            <a:r>
              <a:rPr lang="zh-CN" altLang="en-US" sz="2200" b="1" dirty="0" smtClean="0">
                <a:latin typeface="宋体" pitchFamily="2" charset="-122"/>
              </a:rPr>
              <a:t>功能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模型</a:t>
            </a:r>
            <a:r>
              <a:rPr lang="en-US" altLang="zh-CN" sz="1800" b="1" dirty="0" smtClean="0">
                <a:latin typeface="宋体" pitchFamily="2" charset="-122"/>
              </a:rPr>
              <a:t>/ISA)</a:t>
            </a:r>
            <a:r>
              <a:rPr lang="zh-CN" altLang="en-US" sz="2200" b="1" dirty="0" smtClean="0">
                <a:latin typeface="宋体" pitchFamily="2" charset="-122"/>
              </a:rPr>
              <a:t>，组成，工作流程，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                </a:t>
            </a:r>
            <a:r>
              <a:rPr lang="zh-CN" altLang="en-US" sz="2200" b="1" dirty="0">
                <a:latin typeface="宋体" pitchFamily="2" charset="-122"/>
              </a:rPr>
              <a:t>指令的执行</a:t>
            </a:r>
            <a:r>
              <a:rPr lang="zh-CN" altLang="en-US" sz="2200" b="1" dirty="0" smtClean="0">
                <a:latin typeface="宋体" pitchFamily="2" charset="-122"/>
              </a:rPr>
              <a:t>过程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操作需求分析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⑵数据通路的组织：</a:t>
            </a:r>
            <a:r>
              <a:rPr lang="en-US" altLang="zh-CN" sz="2200" b="1" dirty="0" smtClean="0">
                <a:latin typeface="宋体" pitchFamily="2" charset="-122"/>
              </a:rPr>
              <a:t>DP</a:t>
            </a:r>
            <a:r>
              <a:rPr lang="zh-CN" altLang="en-US" sz="2200" b="1" dirty="0" smtClean="0">
                <a:latin typeface="宋体" pitchFamily="2" charset="-122"/>
              </a:rPr>
              <a:t>的组成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部件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互连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dirty="0" err="1" smtClean="0">
                <a:latin typeface="+mn-lt"/>
              </a:rPr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</a:t>
            </a:r>
            <a:r>
              <a:rPr lang="zh-CN" altLang="en-US" sz="2200" b="1" dirty="0" smtClean="0">
                <a:latin typeface="宋体" pitchFamily="2" charset="-122"/>
              </a:rPr>
              <a:t>及其控制，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latin typeface="宋体" pitchFamily="2" charset="-122"/>
              </a:rPr>
              <a:t>                     </a:t>
            </a:r>
            <a:r>
              <a:rPr lang="zh-CN" altLang="en-US" sz="2200" b="1" dirty="0" smtClean="0">
                <a:latin typeface="宋体" pitchFamily="2" charset="-122"/>
              </a:rPr>
              <a:t>指令</a:t>
            </a:r>
            <a:r>
              <a:rPr lang="zh-CN" altLang="en-US" sz="2200" b="1" dirty="0">
                <a:latin typeface="宋体" pitchFamily="2" charset="-122"/>
              </a:rPr>
              <a:t>执行</a:t>
            </a:r>
            <a:r>
              <a:rPr lang="zh-CN" altLang="en-US" sz="2200" b="1" dirty="0" smtClean="0">
                <a:latin typeface="宋体" pitchFamily="2" charset="-122"/>
              </a:rPr>
              <a:t>过程的组织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控制需求设计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itchFamily="2" charset="-122"/>
              </a:rPr>
              <a:t>       </a:t>
            </a:r>
            <a:r>
              <a:rPr lang="en-US" altLang="zh-CN" sz="2200" b="1" dirty="0" smtClean="0">
                <a:latin typeface="宋体" pitchFamily="2" charset="-122"/>
              </a:rPr>
              <a:t>              DP</a:t>
            </a:r>
            <a:r>
              <a:rPr lang="zh-CN" altLang="en-US" sz="2200" b="1" dirty="0" smtClean="0">
                <a:latin typeface="宋体" pitchFamily="2" charset="-122"/>
              </a:rPr>
              <a:t>的设计步骤、设计示例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单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多周期</a:t>
            </a:r>
            <a:r>
              <a:rPr lang="en-US" altLang="zh-CN" sz="1800" b="1" dirty="0" smtClean="0">
                <a:latin typeface="宋体" pitchFamily="2" charset="-122"/>
              </a:rPr>
              <a:t>DP[</a:t>
            </a:r>
            <a:r>
              <a:rPr lang="zh-CN" altLang="en-US" sz="1800" b="1" dirty="0">
                <a:latin typeface="宋体" pitchFamily="2" charset="-122"/>
              </a:rPr>
              <a:t>△</a:t>
            </a:r>
            <a:r>
              <a:rPr lang="en-US" altLang="zh-CN" sz="1800" b="1" dirty="0" smtClean="0">
                <a:latin typeface="宋体" pitchFamily="2" charset="-122"/>
              </a:rPr>
              <a:t>])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 ⑶控制器的组成：</a:t>
            </a:r>
            <a:r>
              <a:rPr lang="zh-CN" altLang="en-US" sz="2200" b="1" dirty="0" smtClean="0">
                <a:latin typeface="宋体" pitchFamily="2" charset="-122"/>
              </a:rPr>
              <a:t>基本结构</a:t>
            </a:r>
            <a:r>
              <a:rPr lang="zh-CN" altLang="en-US" sz="2200" b="1" spc="-80" dirty="0" smtClean="0">
                <a:latin typeface="宋体" pitchFamily="2" charset="-122"/>
              </a:rPr>
              <a:t>，时序信</a:t>
            </a:r>
            <a:r>
              <a:rPr lang="zh-CN" altLang="en-US" sz="2200" b="1" spc="-80" dirty="0" smtClean="0">
                <a:latin typeface="+mn-ea"/>
                <a:ea typeface="+mn-ea"/>
              </a:rPr>
              <a:t>号的形成</a:t>
            </a:r>
            <a:r>
              <a:rPr lang="en-US" altLang="zh-CN" sz="1800" b="1" spc="-80" dirty="0" smtClean="0">
                <a:latin typeface="+mn-ea"/>
                <a:ea typeface="+mn-ea"/>
              </a:rPr>
              <a:t>(</a:t>
            </a:r>
            <a:r>
              <a:rPr lang="zh-CN" altLang="en-US" sz="1800" b="1" spc="-80" dirty="0" smtClean="0">
                <a:latin typeface="+mn-ea"/>
                <a:ea typeface="+mn-ea"/>
              </a:rPr>
              <a:t>时序系统组织</a:t>
            </a:r>
            <a:r>
              <a:rPr lang="en-US" altLang="zh-CN" sz="1800" b="1" spc="-80" dirty="0" smtClean="0">
                <a:latin typeface="+mn-ea"/>
                <a:ea typeface="+mn-ea"/>
              </a:rPr>
              <a:t>/</a:t>
            </a:r>
            <a:r>
              <a:rPr lang="zh-CN" altLang="en-US" sz="1800" b="1" spc="-80" dirty="0" smtClean="0">
                <a:latin typeface="+mn-ea"/>
                <a:ea typeface="+mn-ea"/>
              </a:rPr>
              <a:t>实现</a:t>
            </a:r>
            <a:r>
              <a:rPr lang="en-US" altLang="zh-CN" sz="1800" b="1" spc="-80" dirty="0" smtClean="0">
                <a:latin typeface="+mn-ea"/>
                <a:ea typeface="+mn-ea"/>
              </a:rPr>
              <a:t>)</a:t>
            </a:r>
            <a:r>
              <a:rPr lang="zh-CN" altLang="en-US" sz="2200" b="1" spc="-80" dirty="0" smtClean="0">
                <a:latin typeface="+mn-ea"/>
                <a:ea typeface="+mn-ea"/>
              </a:rPr>
              <a:t>，</a:t>
            </a:r>
            <a:r>
              <a:rPr lang="en-US" altLang="zh-CN" sz="2200" spc="-80" dirty="0" smtClean="0">
                <a:latin typeface="+mn-ea"/>
                <a:ea typeface="+mn-ea"/>
              </a:rPr>
              <a:t> 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spc="-80" dirty="0">
                <a:latin typeface="+mn-ea"/>
                <a:ea typeface="+mn-ea"/>
              </a:rPr>
              <a:t> </a:t>
            </a:r>
            <a:r>
              <a:rPr lang="en-US" altLang="zh-CN" sz="2200" spc="-80" dirty="0" smtClean="0">
                <a:latin typeface="+mn-ea"/>
                <a:ea typeface="+mn-ea"/>
              </a:rPr>
              <a:t>                    </a:t>
            </a:r>
            <a:r>
              <a:rPr lang="en-US" altLang="zh-CN" sz="2200" spc="-80" dirty="0" err="1" smtClean="0"/>
              <a:t>μ</a:t>
            </a:r>
            <a:r>
              <a:rPr lang="en-US" altLang="zh-CN" sz="2200" b="1" spc="-80" dirty="0" err="1" smtClean="0">
                <a:latin typeface="宋体" pitchFamily="2" charset="-122"/>
              </a:rPr>
              <a:t>OP</a:t>
            </a:r>
            <a:r>
              <a:rPr lang="zh-CN" altLang="en-US" sz="2200" b="1" spc="-80" dirty="0" smtClean="0">
                <a:latin typeface="宋体" pitchFamily="2" charset="-122"/>
              </a:rPr>
              <a:t>控制信号的形成</a:t>
            </a:r>
            <a:r>
              <a:rPr lang="en-US" altLang="zh-CN" sz="1800" b="1" spc="-80" dirty="0" smtClean="0">
                <a:latin typeface="宋体" pitchFamily="2" charset="-122"/>
              </a:rPr>
              <a:t>(</a:t>
            </a:r>
            <a:r>
              <a:rPr lang="zh-CN" altLang="en-US" sz="1800" b="1" spc="-80" dirty="0" smtClean="0">
                <a:latin typeface="宋体" pitchFamily="2" charset="-122"/>
              </a:rPr>
              <a:t>功能</a:t>
            </a:r>
            <a:r>
              <a:rPr lang="en-US" altLang="zh-CN" sz="1800" b="1" spc="-80" dirty="0" smtClean="0">
                <a:latin typeface="宋体" pitchFamily="2" charset="-122"/>
              </a:rPr>
              <a:t>/</a:t>
            </a:r>
            <a:r>
              <a:rPr lang="zh-CN" altLang="en-US" sz="1800" b="1" spc="-80" dirty="0" smtClean="0">
                <a:latin typeface="宋体" pitchFamily="2" charset="-122"/>
              </a:rPr>
              <a:t>接口信号</a:t>
            </a:r>
            <a:r>
              <a:rPr lang="en-US" altLang="zh-CN" sz="1800" b="1" spc="-80" dirty="0" smtClean="0">
                <a:latin typeface="宋体" pitchFamily="2" charset="-122"/>
              </a:rPr>
              <a:t>/</a:t>
            </a:r>
            <a:r>
              <a:rPr lang="zh-CN" altLang="en-US" sz="1800" b="1" spc="-80" dirty="0" smtClean="0">
                <a:latin typeface="宋体" pitchFamily="2" charset="-122"/>
              </a:rPr>
              <a:t>类型</a:t>
            </a:r>
            <a:r>
              <a:rPr lang="en-US" altLang="zh-CN" sz="1800" b="1" spc="-80" dirty="0" smtClean="0">
                <a:latin typeface="宋体" pitchFamily="2" charset="-122"/>
              </a:rPr>
              <a:t>)</a:t>
            </a:r>
            <a:endParaRPr lang="en-US" altLang="zh-CN" sz="2200" b="1" spc="-80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0070C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0070C0"/>
                </a:solidFill>
                <a:latin typeface="宋体" pitchFamily="2" charset="-122"/>
              </a:rPr>
              <a:t>  硬布线</a:t>
            </a:r>
            <a:r>
              <a:rPr lang="en-US" altLang="zh-CN" sz="2200" b="1" dirty="0" smtClean="0">
                <a:solidFill>
                  <a:srgbClr val="0070C0"/>
                </a:solidFill>
                <a:latin typeface="宋体" pitchFamily="2" charset="-122"/>
              </a:rPr>
              <a:t>CU</a:t>
            </a:r>
            <a:r>
              <a:rPr lang="zh-CN" altLang="en-US" sz="2200" b="1" dirty="0" smtClean="0">
                <a:solidFill>
                  <a:srgbClr val="0070C0"/>
                </a:solidFill>
                <a:latin typeface="宋体" pitchFamily="2" charset="-122"/>
              </a:rPr>
              <a:t>设计</a:t>
            </a:r>
            <a:r>
              <a:rPr lang="en-US" altLang="zh-CN" sz="2200" b="1" dirty="0" smtClean="0">
                <a:solidFill>
                  <a:srgbClr val="0070C0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设计步骤，设计示例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单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多</a:t>
            </a:r>
            <a:r>
              <a:rPr lang="zh-CN" altLang="en-US" sz="1800" b="1" dirty="0" smtClean="0">
                <a:latin typeface="宋体" pitchFamily="2" charset="-122"/>
              </a:rPr>
              <a:t>周期</a:t>
            </a:r>
            <a:r>
              <a:rPr lang="en-US" altLang="zh-CN" sz="1800" b="1" dirty="0">
                <a:latin typeface="宋体" pitchFamily="2" charset="-122"/>
              </a:rPr>
              <a:t>CU[</a:t>
            </a:r>
            <a:r>
              <a:rPr lang="zh-CN" altLang="en-US" sz="1800" b="1" dirty="0">
                <a:latin typeface="宋体" pitchFamily="2" charset="-122"/>
              </a:rPr>
              <a:t>△</a:t>
            </a:r>
            <a:r>
              <a:rPr lang="en-US" altLang="zh-CN" sz="1800" b="1" dirty="0">
                <a:latin typeface="宋体" pitchFamily="2" charset="-122"/>
              </a:rPr>
              <a:t>])</a:t>
            </a:r>
            <a:endParaRPr lang="en-US" altLang="zh-CN" sz="18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0070C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0070C0"/>
                </a:solidFill>
                <a:latin typeface="宋体" pitchFamily="2" charset="-122"/>
              </a:rPr>
              <a:t>  微程序</a:t>
            </a:r>
            <a:r>
              <a:rPr lang="en-US" altLang="zh-CN" sz="2200" b="1" dirty="0" smtClean="0">
                <a:solidFill>
                  <a:srgbClr val="0070C0"/>
                </a:solidFill>
                <a:latin typeface="宋体" pitchFamily="2" charset="-122"/>
              </a:rPr>
              <a:t>CU</a:t>
            </a:r>
            <a:r>
              <a:rPr lang="zh-CN" altLang="en-US" sz="2200" b="1" dirty="0" smtClean="0">
                <a:solidFill>
                  <a:srgbClr val="0070C0"/>
                </a:solidFill>
                <a:latin typeface="宋体" pitchFamily="2" charset="-122"/>
              </a:rPr>
              <a:t>设计</a:t>
            </a:r>
            <a:r>
              <a:rPr lang="en-US" altLang="zh-CN" sz="2200" b="1" dirty="0" smtClean="0">
                <a:solidFill>
                  <a:srgbClr val="0070C0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微程序控制思想，</a:t>
            </a:r>
            <a:r>
              <a:rPr lang="en-US" altLang="zh-CN" sz="2200" b="1" dirty="0" smtClean="0">
                <a:latin typeface="宋体" pitchFamily="2" charset="-122"/>
              </a:rPr>
              <a:t>CU</a:t>
            </a:r>
            <a:r>
              <a:rPr lang="zh-CN" altLang="en-US" sz="2200" b="1" dirty="0" smtClean="0">
                <a:latin typeface="宋体" pitchFamily="2" charset="-122"/>
              </a:rPr>
              <a:t>组成及工作原理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⑷异常及中断的处理：</a:t>
            </a:r>
            <a:r>
              <a:rPr lang="zh-CN" altLang="en-US" sz="2200" b="1" dirty="0" smtClean="0">
                <a:latin typeface="宋体" pitchFamily="2" charset="-122"/>
              </a:rPr>
              <a:t>基本概念，处理过程，中断机构组成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△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⑸指令流水线技术：</a:t>
            </a:r>
            <a:r>
              <a:rPr lang="zh-CN" altLang="en-US" sz="2200" b="1" dirty="0" smtClean="0">
                <a:latin typeface="宋体" pitchFamily="2" charset="-122"/>
              </a:rPr>
              <a:t>工作原理，组成要求，性能，冒险处理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△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※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总体要求：</a:t>
            </a:r>
            <a:r>
              <a:rPr lang="zh-CN" altLang="en-US" sz="2200" b="1" u="sng" dirty="0">
                <a:solidFill>
                  <a:schemeClr val="accent2"/>
                </a:solidFill>
                <a:latin typeface="+mn-ea"/>
                <a:ea typeface="+mn-ea"/>
              </a:rPr>
              <a:t>掌握</a:t>
            </a:r>
            <a:r>
              <a:rPr lang="en-US" altLang="zh-CN" sz="2200" b="1" dirty="0" smtClean="0">
                <a:latin typeface="+mn-ea"/>
                <a:ea typeface="+mn-ea"/>
              </a:rPr>
              <a:t>CPU</a:t>
            </a:r>
            <a:r>
              <a:rPr lang="zh-CN" altLang="en-US" sz="2200" b="1" dirty="0" smtClean="0">
                <a:latin typeface="+mn-ea"/>
                <a:ea typeface="+mn-ea"/>
              </a:rPr>
              <a:t>的组成</a:t>
            </a:r>
            <a:r>
              <a:rPr lang="en-US" altLang="zh-CN" sz="2000" b="1" dirty="0">
                <a:latin typeface="+mn-ea"/>
              </a:rPr>
              <a:t>(DP+CU)</a:t>
            </a:r>
            <a:r>
              <a:rPr lang="zh-CN" altLang="en-US" sz="2200" b="1" dirty="0" smtClean="0">
                <a:latin typeface="+mn-ea"/>
                <a:ea typeface="+mn-ea"/>
              </a:rPr>
              <a:t>、</a:t>
            </a:r>
            <a:r>
              <a:rPr lang="zh-CN" altLang="en-US" sz="2200" b="1" dirty="0">
                <a:latin typeface="+mn-ea"/>
                <a:ea typeface="+mn-ea"/>
              </a:rPr>
              <a:t>工作原理</a:t>
            </a:r>
            <a:r>
              <a:rPr lang="zh-CN" altLang="en-US" sz="2200" b="1" dirty="0" smtClean="0">
                <a:latin typeface="+mn-ea"/>
                <a:ea typeface="+mn-ea"/>
              </a:rPr>
              <a:t>，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</a:rPr>
              <a:t>             </a:t>
            </a:r>
            <a:r>
              <a:rPr lang="zh-CN" altLang="en-US" sz="2200" b="1" u="sng" dirty="0" smtClean="0">
                <a:solidFill>
                  <a:schemeClr val="accent2"/>
                </a:solidFill>
                <a:latin typeface="+mn-ea"/>
                <a:ea typeface="+mn-ea"/>
              </a:rPr>
              <a:t>了解</a:t>
            </a:r>
            <a:r>
              <a:rPr lang="zh-CN" altLang="en-US" sz="2200" b="1" dirty="0" smtClean="0">
                <a:latin typeface="+mn-ea"/>
                <a:ea typeface="+mn-ea"/>
              </a:rPr>
              <a:t>异常处理的过程、流水线的工作原理</a:t>
            </a:r>
            <a:endParaRPr lang="en-US" altLang="zh-CN" sz="2200" b="1" dirty="0" smtClean="0"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5" name="AutoShape 3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8605141" y="1074973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39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605142" y="1844824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39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605142" y="306896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39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605142" y="378904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39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605142" y="42210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398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604449" y="46531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398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 rot="5400000">
            <a:off x="8604449" y="5085184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79512" y="379919"/>
            <a:ext cx="8856984" cy="6087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*单总线结构数据通路示例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以</a:t>
            </a:r>
            <a:r>
              <a:rPr lang="en-US" altLang="zh-CN" sz="2000" b="1" dirty="0" err="1" smtClean="0">
                <a:latin typeface="宋体" pitchFamily="2" charset="-122"/>
              </a:rPr>
              <a:t>Demo_IS</a:t>
            </a:r>
            <a:r>
              <a:rPr lang="zh-CN" altLang="en-US" sz="2000" b="1" dirty="0" smtClean="0">
                <a:latin typeface="宋体" pitchFamily="2" charset="-122"/>
              </a:rPr>
              <a:t>为例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GPRs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的连接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  <a:spcBef>
                <a:spcPts val="400"/>
              </a:spcBef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          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                                      </a:t>
            </a:r>
            <a:r>
              <a: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发送≤</a:t>
            </a: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1</a:t>
            </a: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个</a:t>
            </a: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)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  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                                       </a:t>
            </a:r>
            <a:r>
              <a: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读</a:t>
            </a: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2</a:t>
            </a: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个</a:t>
            </a: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[</a:t>
            </a: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来自</a:t>
            </a: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IR])</a:t>
            </a:r>
            <a:endParaRPr lang="en-US" altLang="zh-CN" sz="20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ALU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的连接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  <a:spcBef>
                <a:spcPts val="400"/>
              </a:spcBef>
            </a:pP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                                                      </a:t>
            </a:r>
            <a:r>
              <a:rPr lang="en-US" altLang="zh-CN" sz="18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8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信号</a:t>
            </a:r>
            <a:r>
              <a:rPr lang="zh-CN" altLang="en-US" sz="18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冲突</a:t>
            </a:r>
            <a:r>
              <a:rPr lang="en-US" altLang="zh-CN" sz="18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                                                      </a:t>
            </a:r>
            <a:r>
              <a:rPr lang="en-US" altLang="zh-CN" sz="18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8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非共</a:t>
            </a:r>
            <a:r>
              <a:rPr lang="zh-CN" altLang="en-US" sz="18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用信号线</a:t>
            </a:r>
            <a:r>
              <a:rPr lang="en-US" altLang="zh-CN" sz="18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数据传送的特性：</a:t>
            </a:r>
            <a:r>
              <a:rPr lang="zh-CN" altLang="en-US" b="1" dirty="0">
                <a:latin typeface="宋体" pitchFamily="2" charset="-122"/>
              </a:rPr>
              <a:t>同时只能传送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一个</a:t>
            </a:r>
            <a:r>
              <a:rPr lang="zh-CN" altLang="en-US" b="1" dirty="0" smtClean="0">
                <a:latin typeface="宋体" pitchFamily="2" charset="-122"/>
              </a:rPr>
              <a:t>数据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1800" b="1" dirty="0" smtClean="0">
                <a:solidFill>
                  <a:srgbClr val="990099"/>
                </a:solidFill>
                <a:latin typeface="宋体" pitchFamily="2" charset="-122"/>
              </a:rPr>
              <a:t>                                                               </a:t>
            </a:r>
            <a:r>
              <a:rPr lang="en-US" altLang="zh-CN" sz="18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(</a:t>
            </a:r>
            <a:r>
              <a:rPr lang="en-US" altLang="zh-CN" sz="18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3</a:t>
            </a:r>
            <a:r>
              <a:rPr lang="zh-CN" altLang="en-US" sz="18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个</a:t>
            </a:r>
            <a:r>
              <a:rPr lang="en-US" altLang="zh-CN" sz="18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</a:t>
            </a:r>
            <a:endParaRPr lang="en-US" altLang="zh-CN" sz="1800" b="1" dirty="0">
              <a:solidFill>
                <a:schemeClr val="bg1">
                  <a:lumMod val="85000"/>
                </a:schemeClr>
              </a:solidFill>
              <a:latin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9792" y="2970820"/>
            <a:ext cx="6192813" cy="1898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b="1" dirty="0" smtClean="0">
                <a:latin typeface="宋体" pitchFamily="2" charset="-122"/>
              </a:rPr>
              <a:t> 出端增设三态门，入端直连</a:t>
            </a:r>
            <a:r>
              <a:rPr lang="en-US" altLang="zh-CN" sz="1800" b="1" dirty="0" smtClean="0">
                <a:latin typeface="宋体" pitchFamily="2" charset="-122"/>
              </a:rPr>
              <a:t>(1</a:t>
            </a:r>
            <a:r>
              <a:rPr lang="zh-CN" altLang="en-US" sz="1800" b="1" dirty="0" smtClean="0">
                <a:latin typeface="宋体" pitchFamily="2" charset="-122"/>
              </a:rPr>
              <a:t>个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写操作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设置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个锁存器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未锁存的操作信号≤</a:t>
            </a:r>
            <a:r>
              <a:rPr lang="en-US" altLang="zh-CN" sz="1800" b="1" dirty="0">
                <a:latin typeface="宋体" pitchFamily="2" charset="-122"/>
              </a:rPr>
              <a:t>1</a:t>
            </a:r>
            <a:r>
              <a:rPr lang="zh-CN" altLang="en-US" sz="1800" b="1" dirty="0">
                <a:latin typeface="宋体" pitchFamily="2" charset="-122"/>
              </a:rPr>
              <a:t>个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16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39552" y="907479"/>
            <a:ext cx="8280920" cy="1945457"/>
            <a:chOff x="-36512" y="3501008"/>
            <a:chExt cx="8280920" cy="1945457"/>
          </a:xfrm>
        </p:grpSpPr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1475656" y="3573016"/>
              <a:ext cx="576064" cy="5040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 flipH="1" flipV="1">
              <a:off x="2051720" y="3933056"/>
              <a:ext cx="360040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 flipV="1">
              <a:off x="2051720" y="3717030"/>
              <a:ext cx="360040" cy="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连接符 21"/>
            <p:cNvCxnSpPr>
              <a:stCxn id="25" idx="3"/>
            </p:cNvCxnSpPr>
            <p:nvPr/>
          </p:nvCxnSpPr>
          <p:spPr bwMode="auto">
            <a:xfrm>
              <a:off x="1331641" y="3680849"/>
              <a:ext cx="14401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611560" y="3933056"/>
              <a:ext cx="86409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4" name="等腰三角形 23"/>
            <p:cNvSpPr/>
            <p:nvPr/>
          </p:nvSpPr>
          <p:spPr bwMode="auto">
            <a:xfrm>
              <a:off x="2178968" y="3657899"/>
              <a:ext cx="88776" cy="110821"/>
            </a:xfrm>
            <a:prstGeom prst="triangl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827585" y="3572658"/>
              <a:ext cx="504056" cy="216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827584" y="3717032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835968" y="3573016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>
              <a:off x="2411760" y="3573016"/>
              <a:ext cx="0" cy="18722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480"/>
            <p:cNvCxnSpPr/>
            <p:nvPr/>
          </p:nvCxnSpPr>
          <p:spPr bwMode="auto">
            <a:xfrm rot="5400000" flipH="1" flipV="1">
              <a:off x="668059" y="3773531"/>
              <a:ext cx="175035" cy="144016"/>
            </a:xfrm>
            <a:prstGeom prst="bentConnector3">
              <a:avLst>
                <a:gd name="adj1" fmla="val 99339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611560" y="3609020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971600" y="4149080"/>
              <a:ext cx="576064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Y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2" name="AutoShape 15"/>
            <p:cNvSpPr>
              <a:spLocks noChangeArrowheads="1"/>
            </p:cNvSpPr>
            <p:nvPr/>
          </p:nvSpPr>
          <p:spPr bwMode="auto">
            <a:xfrm>
              <a:off x="1259632" y="4637897"/>
              <a:ext cx="576263" cy="30327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1260615" y="5157192"/>
              <a:ext cx="576064" cy="28803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Z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1403648" y="4438005"/>
              <a:ext cx="0" cy="1998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94"/>
            <p:cNvCxnSpPr/>
            <p:nvPr/>
          </p:nvCxnSpPr>
          <p:spPr bwMode="auto">
            <a:xfrm rot="10800000" flipV="1">
              <a:off x="1691680" y="4438005"/>
              <a:ext cx="710992" cy="199892"/>
            </a:xfrm>
            <a:prstGeom prst="bentConnector3">
              <a:avLst>
                <a:gd name="adj1" fmla="val 10037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>
              <a:endCxn id="31" idx="3"/>
            </p:cNvCxnSpPr>
            <p:nvPr/>
          </p:nvCxnSpPr>
          <p:spPr bwMode="auto">
            <a:xfrm flipH="1">
              <a:off x="1547664" y="4293542"/>
              <a:ext cx="855008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连接符 36"/>
            <p:cNvCxnSpPr>
              <a:endCxn id="33" idx="0"/>
            </p:cNvCxnSpPr>
            <p:nvPr/>
          </p:nvCxnSpPr>
          <p:spPr bwMode="auto">
            <a:xfrm>
              <a:off x="1547664" y="4941168"/>
              <a:ext cx="983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" name="直接连接符 37"/>
            <p:cNvCxnSpPr>
              <a:stCxn id="33" idx="3"/>
            </p:cNvCxnSpPr>
            <p:nvPr/>
          </p:nvCxnSpPr>
          <p:spPr bwMode="auto">
            <a:xfrm>
              <a:off x="1836679" y="5301208"/>
              <a:ext cx="575081" cy="53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9" name="等腰三角形 38"/>
            <p:cNvSpPr/>
            <p:nvPr/>
          </p:nvSpPr>
          <p:spPr bwMode="auto">
            <a:xfrm>
              <a:off x="2051720" y="5242075"/>
              <a:ext cx="88776" cy="110821"/>
            </a:xfrm>
            <a:prstGeom prst="triangl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-36512" y="3501008"/>
              <a:ext cx="648073" cy="5040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IR.RS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600" b="1" dirty="0" smtClean="0">
                  <a:latin typeface="宋体" pitchFamily="2" charset="-122"/>
                </a:rPr>
                <a:t>IR.RD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2771800" y="357301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2" name="Text Box 18"/>
            <p:cNvSpPr txBox="1">
              <a:spLocks noChangeArrowheads="1"/>
            </p:cNvSpPr>
            <p:nvPr/>
          </p:nvSpPr>
          <p:spPr bwMode="auto">
            <a:xfrm>
              <a:off x="2771800" y="393305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3" name="Text Box 23"/>
            <p:cNvSpPr txBox="1">
              <a:spLocks noChangeArrowheads="1"/>
            </p:cNvSpPr>
            <p:nvPr/>
          </p:nvSpPr>
          <p:spPr bwMode="auto">
            <a:xfrm>
              <a:off x="5076056" y="3586571"/>
              <a:ext cx="2088232" cy="706525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44" name="直接连接符 43"/>
            <p:cNvCxnSpPr>
              <a:stCxn id="41" idx="3"/>
            </p:cNvCxnSpPr>
            <p:nvPr/>
          </p:nvCxnSpPr>
          <p:spPr bwMode="auto">
            <a:xfrm>
              <a:off x="3347864" y="3717479"/>
              <a:ext cx="17281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>
              <a:off x="3347864" y="4005064"/>
              <a:ext cx="17281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flipH="1" flipV="1">
              <a:off x="3347864" y="4149080"/>
              <a:ext cx="1728192" cy="19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2411760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2411760" y="4149080"/>
              <a:ext cx="3726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flipH="1">
              <a:off x="2411760" y="4005064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0" name="等腰三角形 49"/>
            <p:cNvSpPr/>
            <p:nvPr/>
          </p:nvSpPr>
          <p:spPr bwMode="auto">
            <a:xfrm>
              <a:off x="2555776" y="3943216"/>
              <a:ext cx="88776" cy="110821"/>
            </a:xfrm>
            <a:prstGeom prst="triangl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2771800" y="429309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 bwMode="auto">
            <a:xfrm>
              <a:off x="2411760" y="4509120"/>
              <a:ext cx="3726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flipH="1">
              <a:off x="2411760" y="4365104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4" name="等腰三角形 53"/>
            <p:cNvSpPr/>
            <p:nvPr/>
          </p:nvSpPr>
          <p:spPr bwMode="auto">
            <a:xfrm>
              <a:off x="2555776" y="4308336"/>
              <a:ext cx="88776" cy="110821"/>
            </a:xfrm>
            <a:prstGeom prst="triangl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5" name="Text Box 18"/>
            <p:cNvSpPr txBox="1">
              <a:spLocks noChangeArrowheads="1"/>
            </p:cNvSpPr>
            <p:nvPr/>
          </p:nvSpPr>
          <p:spPr bwMode="auto">
            <a:xfrm>
              <a:off x="2771800" y="4654029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6" name="直接连接符 150"/>
            <p:cNvCxnSpPr>
              <a:endCxn id="63" idx="1"/>
            </p:cNvCxnSpPr>
            <p:nvPr/>
          </p:nvCxnSpPr>
          <p:spPr bwMode="auto">
            <a:xfrm flipV="1">
              <a:off x="3347864" y="4509567"/>
              <a:ext cx="936104" cy="296300"/>
            </a:xfrm>
            <a:prstGeom prst="bentConnector3">
              <a:avLst>
                <a:gd name="adj1" fmla="val 7489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2411760" y="479804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8" name="Text Box 18"/>
            <p:cNvSpPr txBox="1">
              <a:spLocks noChangeArrowheads="1"/>
            </p:cNvSpPr>
            <p:nvPr/>
          </p:nvSpPr>
          <p:spPr bwMode="auto">
            <a:xfrm>
              <a:off x="2771800" y="5156299"/>
              <a:ext cx="576064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 bwMode="auto">
            <a:xfrm>
              <a:off x="3203848" y="4941168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flipH="1" flipV="1">
              <a:off x="2411760" y="5301208"/>
              <a:ext cx="360040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1" name="等腰三角形 60"/>
            <p:cNvSpPr/>
            <p:nvPr/>
          </p:nvSpPr>
          <p:spPr bwMode="auto">
            <a:xfrm>
              <a:off x="2555776" y="5247155"/>
              <a:ext cx="88776" cy="110821"/>
            </a:xfrm>
            <a:prstGeom prst="triangl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2" name="Text Box 23"/>
            <p:cNvSpPr txBox="1">
              <a:spLocks noChangeArrowheads="1"/>
            </p:cNvSpPr>
            <p:nvPr/>
          </p:nvSpPr>
          <p:spPr bwMode="auto">
            <a:xfrm>
              <a:off x="4283968" y="4869160"/>
              <a:ext cx="1440358" cy="577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zh-CN" altLang="en-US" sz="1800" b="1" dirty="0" smtClean="0">
                  <a:latin typeface="宋体" pitchFamily="2" charset="-122"/>
                </a:rPr>
                <a:t>控制信号形成电路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3" name="Text Box 18"/>
            <p:cNvSpPr txBox="1">
              <a:spLocks noChangeArrowheads="1"/>
            </p:cNvSpPr>
            <p:nvPr/>
          </p:nvSpPr>
          <p:spPr bwMode="auto">
            <a:xfrm>
              <a:off x="4283968" y="4365104"/>
              <a:ext cx="576064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>
              <a:off x="4355976" y="4654029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4788024" y="4653136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6" name="Text Box 23"/>
            <p:cNvSpPr txBox="1">
              <a:spLocks noChangeArrowheads="1"/>
            </p:cNvSpPr>
            <p:nvPr/>
          </p:nvSpPr>
          <p:spPr bwMode="auto">
            <a:xfrm>
              <a:off x="6156176" y="4864672"/>
              <a:ext cx="1008112" cy="5805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7" name="直接连接符 167"/>
            <p:cNvCxnSpPr/>
            <p:nvPr/>
          </p:nvCxnSpPr>
          <p:spPr bwMode="auto">
            <a:xfrm flipH="1">
              <a:off x="5724326" y="5302565"/>
              <a:ext cx="4318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 flipH="1">
              <a:off x="4067944" y="4941168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 flipH="1">
              <a:off x="4067944" y="5373216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70" name="直接连接符 167"/>
            <p:cNvCxnSpPr/>
            <p:nvPr/>
          </p:nvCxnSpPr>
          <p:spPr bwMode="auto">
            <a:xfrm flipH="1">
              <a:off x="5724128" y="5013176"/>
              <a:ext cx="4318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7165851" y="3717032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>
              <a:off x="7165851" y="3869432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>
              <a:off x="7165851" y="4076625"/>
              <a:ext cx="5040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74" name="Text Box 18"/>
            <p:cNvSpPr txBox="1">
              <a:spLocks noChangeArrowheads="1"/>
            </p:cNvSpPr>
            <p:nvPr/>
          </p:nvSpPr>
          <p:spPr bwMode="auto">
            <a:xfrm>
              <a:off x="7668344" y="3657700"/>
              <a:ext cx="576064" cy="52678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5" name="Text Box 18"/>
            <p:cNvSpPr txBox="1">
              <a:spLocks noChangeArrowheads="1"/>
            </p:cNvSpPr>
            <p:nvPr/>
          </p:nvSpPr>
          <p:spPr bwMode="auto">
            <a:xfrm>
              <a:off x="3222900" y="4937474"/>
              <a:ext cx="4758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disp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76" name="Text Box 18"/>
            <p:cNvSpPr txBox="1">
              <a:spLocks noChangeArrowheads="1"/>
            </p:cNvSpPr>
            <p:nvPr/>
          </p:nvSpPr>
          <p:spPr bwMode="auto">
            <a:xfrm>
              <a:off x="4453042" y="4651426"/>
              <a:ext cx="23791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77" name="Text Box 18"/>
            <p:cNvSpPr txBox="1">
              <a:spLocks noChangeArrowheads="1"/>
            </p:cNvSpPr>
            <p:nvPr/>
          </p:nvSpPr>
          <p:spPr bwMode="auto">
            <a:xfrm rot="16200000">
              <a:off x="5832677" y="5049714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78" name="Text Box 18"/>
            <p:cNvSpPr txBox="1">
              <a:spLocks noChangeArrowheads="1"/>
            </p:cNvSpPr>
            <p:nvPr/>
          </p:nvSpPr>
          <p:spPr bwMode="auto">
            <a:xfrm rot="16200000">
              <a:off x="4031406" y="5049714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…</a:t>
              </a:r>
              <a:endParaRPr lang="en-US" altLang="zh-CN" sz="16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79" name="Text Box 18"/>
            <p:cNvSpPr txBox="1">
              <a:spLocks noChangeArrowheads="1"/>
            </p:cNvSpPr>
            <p:nvPr/>
          </p:nvSpPr>
          <p:spPr bwMode="auto">
            <a:xfrm>
              <a:off x="2140496" y="4504357"/>
              <a:ext cx="271264" cy="648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单总线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</p:grpSp>
      <p:sp>
        <p:nvSpPr>
          <p:cNvPr id="80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3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156870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 Box 8"/>
          <p:cNvSpPr txBox="1">
            <a:spLocks noChangeArrowheads="1"/>
          </p:cNvSpPr>
          <p:nvPr/>
        </p:nvSpPr>
        <p:spPr bwMode="auto">
          <a:xfrm>
            <a:off x="1619672" y="3484220"/>
            <a:ext cx="4825229" cy="746358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思考①：</a:t>
            </a:r>
            <a:r>
              <a:rPr lang="en-US" altLang="zh-CN" sz="2000" b="1" dirty="0">
                <a:latin typeface="宋体" pitchFamily="2" charset="-122"/>
              </a:rPr>
              <a:t>GPRs</a:t>
            </a:r>
            <a:r>
              <a:rPr lang="zh-CN" altLang="en-US" sz="2000" b="1" dirty="0">
                <a:latin typeface="宋体" pitchFamily="2" charset="-122"/>
              </a:rPr>
              <a:t>为什么只配置一个读端口</a:t>
            </a:r>
            <a:r>
              <a:rPr lang="zh-CN" altLang="en-US" sz="2000" b="1" dirty="0" smtClean="0">
                <a:latin typeface="宋体" pitchFamily="2" charset="-122"/>
              </a:rPr>
              <a:t>？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l">
              <a:spcBef>
                <a:spcPts val="300"/>
              </a:spcBef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思考②：</a:t>
            </a:r>
            <a:r>
              <a:rPr lang="en-US" altLang="zh-CN" sz="2000" b="1" dirty="0">
                <a:latin typeface="宋体" pitchFamily="2" charset="-122"/>
              </a:rPr>
              <a:t>GPRs</a:t>
            </a:r>
            <a:r>
              <a:rPr lang="zh-CN" altLang="en-US" sz="2000" b="1" dirty="0">
                <a:latin typeface="宋体" pitchFamily="2" charset="-122"/>
              </a:rPr>
              <a:t>地址</a:t>
            </a:r>
            <a:r>
              <a:rPr lang="zh-CN" altLang="en-US" sz="2000" b="1" dirty="0" smtClean="0">
                <a:latin typeface="宋体" pitchFamily="2" charset="-122"/>
              </a:rPr>
              <a:t>引脚前为什么设置</a:t>
            </a:r>
            <a:r>
              <a:rPr lang="en-US" altLang="zh-CN" sz="2000" b="1" dirty="0">
                <a:latin typeface="宋体" pitchFamily="2" charset="-122"/>
              </a:rPr>
              <a:t>MUX</a:t>
            </a:r>
            <a:r>
              <a:rPr lang="zh-CN" altLang="en-US" sz="2000" b="1" dirty="0">
                <a:latin typeface="宋体" pitchFamily="2" charset="-122"/>
              </a:rPr>
              <a:t>？ </a:t>
            </a:r>
            <a:endParaRPr lang="en-US" altLang="zh-CN" sz="1800" b="1" dirty="0" smtClean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</p:txBody>
      </p:sp>
      <p:sp>
        <p:nvSpPr>
          <p:cNvPr id="82" name="Text Box 8"/>
          <p:cNvSpPr txBox="1">
            <a:spLocks noChangeArrowheads="1"/>
          </p:cNvSpPr>
          <p:nvPr/>
        </p:nvSpPr>
        <p:spPr bwMode="auto">
          <a:xfrm>
            <a:off x="1618781" y="4780364"/>
            <a:ext cx="5545507" cy="746358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思考③：</a:t>
            </a:r>
            <a:r>
              <a:rPr lang="zh-CN" altLang="en-US" sz="2000" b="1" dirty="0">
                <a:latin typeface="宋体" pitchFamily="2" charset="-122"/>
              </a:rPr>
              <a:t>不设置</a:t>
            </a:r>
            <a:r>
              <a:rPr lang="en-US" altLang="zh-CN" sz="2000" b="1" dirty="0">
                <a:latin typeface="宋体" pitchFamily="2" charset="-122"/>
              </a:rPr>
              <a:t>Y</a:t>
            </a:r>
            <a:r>
              <a:rPr lang="zh-CN" altLang="en-US" sz="2000" b="1" dirty="0">
                <a:latin typeface="宋体" pitchFamily="2" charset="-122"/>
              </a:rPr>
              <a:t>有何问题</a:t>
            </a:r>
            <a:r>
              <a:rPr lang="zh-CN" altLang="en-US" sz="2000" b="1" dirty="0" smtClean="0">
                <a:latin typeface="宋体" pitchFamily="2" charset="-122"/>
              </a:rPr>
              <a:t>？</a:t>
            </a:r>
            <a:r>
              <a:rPr lang="zh-CN" altLang="en-US" sz="2000" b="1" dirty="0">
                <a:latin typeface="宋体" pitchFamily="2" charset="-122"/>
              </a:rPr>
              <a:t>不</a:t>
            </a:r>
            <a:r>
              <a:rPr lang="zh-CN" altLang="en-US" sz="2000" b="1" dirty="0" smtClean="0">
                <a:latin typeface="宋体" pitchFamily="2" charset="-122"/>
              </a:rPr>
              <a:t>设置</a:t>
            </a:r>
            <a:r>
              <a:rPr lang="en-US" altLang="zh-CN" sz="2000" b="1" dirty="0">
                <a:latin typeface="宋体" pitchFamily="2" charset="-122"/>
              </a:rPr>
              <a:t>Z</a:t>
            </a:r>
            <a:r>
              <a:rPr lang="zh-CN" altLang="en-US" sz="2000" b="1" dirty="0">
                <a:latin typeface="宋体" pitchFamily="2" charset="-122"/>
              </a:rPr>
              <a:t>有何问题</a:t>
            </a:r>
            <a:r>
              <a:rPr lang="zh-CN" altLang="en-US" sz="2000" b="1" dirty="0" smtClean="0">
                <a:latin typeface="宋体" pitchFamily="2" charset="-122"/>
              </a:rPr>
              <a:t>？</a:t>
            </a:r>
            <a:endParaRPr lang="en-US" altLang="zh-CN" sz="2000" b="1" dirty="0">
              <a:solidFill>
                <a:schemeClr val="bg1">
                  <a:lumMod val="85000"/>
                </a:schemeClr>
              </a:solidFill>
              <a:latin typeface="宋体" pitchFamily="2" charset="-122"/>
            </a:endParaRPr>
          </a:p>
          <a:p>
            <a:pPr algn="l">
              <a:spcBef>
                <a:spcPts val="300"/>
              </a:spcBef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思考④：</a:t>
            </a:r>
            <a:r>
              <a:rPr lang="en-US" altLang="zh-CN" sz="2000" b="1" dirty="0">
                <a:latin typeface="宋体" pitchFamily="2" charset="-122"/>
              </a:rPr>
              <a:t>Y</a:t>
            </a:r>
            <a:r>
              <a:rPr lang="zh-CN" altLang="en-US" sz="2000" b="1" dirty="0">
                <a:latin typeface="宋体" pitchFamily="2" charset="-122"/>
              </a:rPr>
              <a:t>→</a:t>
            </a:r>
            <a:r>
              <a:rPr lang="en-US" altLang="zh-CN" sz="2000" b="1" dirty="0">
                <a:latin typeface="宋体" pitchFamily="2" charset="-122"/>
              </a:rPr>
              <a:t>ALU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IR</a:t>
            </a:r>
            <a:r>
              <a:rPr lang="zh-CN" altLang="en-US" sz="2000" b="1" dirty="0">
                <a:latin typeface="宋体" pitchFamily="2" charset="-122"/>
              </a:rPr>
              <a:t>→</a:t>
            </a:r>
            <a:r>
              <a:rPr lang="en-US" altLang="zh-CN" sz="2000" b="1" dirty="0" err="1">
                <a:latin typeface="宋体" pitchFamily="2" charset="-122"/>
              </a:rPr>
              <a:t>ExtU</a:t>
            </a:r>
            <a:r>
              <a:rPr lang="zh-CN" altLang="en-US" sz="2000" b="1" dirty="0">
                <a:latin typeface="宋体" pitchFamily="2" charset="-122"/>
              </a:rPr>
              <a:t>为何不设置三态门</a:t>
            </a:r>
            <a:r>
              <a:rPr lang="zh-CN" altLang="en-US" sz="2000" b="1" dirty="0" smtClean="0">
                <a:latin typeface="宋体" pitchFamily="2" charset="-122"/>
              </a:rPr>
              <a:t>？ </a:t>
            </a:r>
            <a:endParaRPr lang="en-US" altLang="zh-CN" sz="1800" b="1" dirty="0" smtClean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</p:txBody>
      </p:sp>
      <p:sp>
        <p:nvSpPr>
          <p:cNvPr id="85" name="Text Box 8"/>
          <p:cNvSpPr txBox="1">
            <a:spLocks noChangeArrowheads="1"/>
          </p:cNvSpPr>
          <p:nvPr/>
        </p:nvSpPr>
        <p:spPr bwMode="auto">
          <a:xfrm>
            <a:off x="1606511" y="6021288"/>
            <a:ext cx="5845809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思考⑤：</a:t>
            </a:r>
            <a:r>
              <a:rPr lang="zh-CN" altLang="en-US" sz="2000" b="1" dirty="0">
                <a:latin typeface="宋体" pitchFamily="2" charset="-122"/>
              </a:rPr>
              <a:t>实现</a:t>
            </a:r>
            <a:r>
              <a:rPr lang="en-US" altLang="zh-CN" sz="2000" b="1" dirty="0">
                <a:latin typeface="宋体" pitchFamily="2" charset="-122"/>
              </a:rPr>
              <a:t>R2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宋体" pitchFamily="2" charset="-122"/>
              </a:rPr>
              <a:t>(R0)</a:t>
            </a:r>
            <a:r>
              <a:rPr lang="zh-CN" altLang="en-US" sz="2000" b="1" dirty="0">
                <a:latin typeface="宋体" pitchFamily="2" charset="-122"/>
              </a:rPr>
              <a:t>＋</a:t>
            </a:r>
            <a:r>
              <a:rPr lang="en-US" altLang="zh-CN" sz="2000" b="1" dirty="0">
                <a:latin typeface="宋体" pitchFamily="2" charset="-122"/>
              </a:rPr>
              <a:t>(R1)</a:t>
            </a:r>
            <a:r>
              <a:rPr lang="zh-CN" altLang="en-US" sz="2000" b="1" dirty="0">
                <a:latin typeface="宋体" pitchFamily="2" charset="-122"/>
              </a:rPr>
              <a:t>需要几个基本操作</a:t>
            </a:r>
            <a:r>
              <a:rPr lang="zh-CN" altLang="en-US" sz="2000" b="1" dirty="0" smtClean="0">
                <a:latin typeface="宋体" pitchFamily="2" charset="-122"/>
              </a:rPr>
              <a:t>？</a:t>
            </a:r>
            <a:endParaRPr lang="en-US" altLang="zh-CN" sz="1800" b="1" dirty="0" smtClean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997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79512" y="36749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专用结构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点点结构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数据通路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marL="2238375" indent="-2238375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*互连方式：</a:t>
            </a:r>
            <a:r>
              <a:rPr lang="zh-CN" altLang="en-US" b="1" dirty="0" smtClean="0">
                <a:latin typeface="宋体" pitchFamily="2" charset="-122"/>
              </a:rPr>
              <a:t>每个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入端</a:t>
            </a:r>
            <a:r>
              <a:rPr lang="zh-CN" altLang="en-US" b="1" dirty="0" smtClean="0">
                <a:latin typeface="宋体" pitchFamily="2" charset="-122"/>
              </a:rPr>
              <a:t>通过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不同信号线</a:t>
            </a:r>
            <a:r>
              <a:rPr lang="zh-CN" altLang="en-US" b="1" dirty="0" smtClean="0">
                <a:latin typeface="宋体" pitchFamily="2" charset="-122"/>
              </a:rPr>
              <a:t>连接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其他</a:t>
            </a:r>
            <a:r>
              <a:rPr lang="zh-CN" altLang="en-US" b="1" dirty="0" smtClean="0">
                <a:latin typeface="宋体" pitchFamily="2" charset="-122"/>
              </a:rPr>
              <a:t>部件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出端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 marL="2238375" indent="-2238375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部件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互连的实现：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131840" y="1290826"/>
            <a:ext cx="532859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b="1" spc="-100" dirty="0" smtClean="0">
                <a:latin typeface="宋体" pitchFamily="2" charset="-122"/>
              </a:rPr>
              <a:t>入端</a:t>
            </a:r>
            <a:r>
              <a:rPr lang="zh-CN" altLang="en-US" b="1" u="sng" spc="-100" dirty="0" smtClean="0">
                <a:latin typeface="宋体" pitchFamily="2" charset="-122"/>
              </a:rPr>
              <a:t>增设</a:t>
            </a:r>
            <a:r>
              <a:rPr lang="zh-CN" altLang="en-US" b="1" spc="-100" dirty="0" smtClean="0">
                <a:solidFill>
                  <a:srgbClr val="CC3300"/>
                </a:solidFill>
                <a:latin typeface="宋体" pitchFamily="2" charset="-122"/>
              </a:rPr>
              <a:t>多路选择器</a:t>
            </a:r>
            <a:r>
              <a:rPr lang="zh-CN" altLang="en-US" b="1" spc="-100" dirty="0" smtClean="0">
                <a:latin typeface="宋体" pitchFamily="2" charset="-122"/>
              </a:rPr>
              <a:t>，出端无要求</a:t>
            </a:r>
            <a:endParaRPr lang="en-US" altLang="zh-CN" b="1" spc="-100" dirty="0" smtClean="0">
              <a:latin typeface="宋体" pitchFamily="2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79512" y="177281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*专用结构数据通路示例：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以</a:t>
            </a:r>
            <a:r>
              <a:rPr lang="en-US" altLang="zh-CN" sz="2000" b="1" dirty="0" err="1" smtClean="0">
                <a:latin typeface="宋体" pitchFamily="2" charset="-122"/>
              </a:rPr>
              <a:t>Demo_IS</a:t>
            </a:r>
            <a:r>
              <a:rPr lang="zh-CN" altLang="en-US" sz="2000" b="1" dirty="0" smtClean="0">
                <a:latin typeface="宋体" pitchFamily="2" charset="-122"/>
              </a:rPr>
              <a:t>为</a:t>
            </a:r>
            <a:r>
              <a:rPr lang="zh-CN" altLang="en-US" sz="2000" b="1" dirty="0">
                <a:latin typeface="宋体" pitchFamily="2" charset="-122"/>
              </a:rPr>
              <a:t>例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79512" y="5437673"/>
            <a:ext cx="885698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种结构比较：</a:t>
            </a:r>
            <a:r>
              <a:rPr lang="zh-CN" altLang="en-US" sz="2200" b="1" dirty="0" smtClean="0">
                <a:latin typeface="宋体" pitchFamily="2" charset="-122"/>
              </a:rPr>
              <a:t>总线结构互连简单、分时传送、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仅用于</a:t>
            </a:r>
            <a:r>
              <a:rPr lang="zh-CN" altLang="en-US" sz="2200" b="1" u="sng" dirty="0" smtClean="0">
                <a:latin typeface="宋体" pitchFamily="2" charset="-122"/>
              </a:rPr>
              <a:t>多周期</a:t>
            </a:r>
            <a:r>
              <a:rPr lang="en-US" altLang="zh-CN" sz="2200" b="1" u="sng" dirty="0" smtClean="0">
                <a:latin typeface="宋体" pitchFamily="2" charset="-122"/>
              </a:rPr>
              <a:t>CPU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</a:t>
            </a:r>
            <a:r>
              <a:rPr lang="zh-CN" altLang="en-US" sz="2200" b="1" dirty="0" smtClean="0">
                <a:latin typeface="宋体" pitchFamily="2" charset="-122"/>
              </a:rPr>
              <a:t>点点结构互连复杂、同时传送、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可用于</a:t>
            </a:r>
            <a:r>
              <a:rPr lang="zh-CN" altLang="en-US" sz="2200" b="1" u="sng" dirty="0" smtClean="0">
                <a:latin typeface="宋体" pitchFamily="2" charset="-122"/>
              </a:rPr>
              <a:t>单周期</a:t>
            </a:r>
            <a:r>
              <a:rPr lang="en-US" altLang="zh-CN" sz="2200" b="1" u="sng" dirty="0" smtClean="0">
                <a:latin typeface="宋体" pitchFamily="2" charset="-122"/>
              </a:rPr>
              <a:t>CPU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79512" y="4160257"/>
            <a:ext cx="8856984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1800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sz="1800" b="1" dirty="0" smtClean="0">
                <a:solidFill>
                  <a:srgbClr val="990099"/>
                </a:solidFill>
                <a:latin typeface="宋体" pitchFamily="2" charset="-122"/>
              </a:rPr>
              <a:t>                                      </a:t>
            </a:r>
            <a:r>
              <a:rPr lang="en-US" altLang="zh-CN" sz="18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8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同时传送性能好</a:t>
            </a:r>
            <a:r>
              <a:rPr lang="en-US" altLang="zh-CN" sz="18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数据传送的特性：</a:t>
            </a:r>
            <a:r>
              <a:rPr lang="zh-CN" altLang="en-US" b="1" dirty="0">
                <a:latin typeface="宋体" pitchFamily="2" charset="-122"/>
              </a:rPr>
              <a:t>同时可传送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多个</a:t>
            </a:r>
            <a:r>
              <a:rPr lang="zh-CN" altLang="en-US" b="1" dirty="0">
                <a:latin typeface="宋体" pitchFamily="2" charset="-122"/>
              </a:rPr>
              <a:t>数据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所有的入端数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sz="28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             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                                      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(1</a:t>
            </a:r>
            <a:r>
              <a:rPr lang="zh-CN" altLang="en-US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个</a:t>
            </a:r>
            <a:r>
              <a:rPr lang="en-US" altLang="zh-CN" sz="1600" b="1" dirty="0" smtClean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16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83568" y="2348880"/>
            <a:ext cx="8208912" cy="1728192"/>
            <a:chOff x="35496" y="2708920"/>
            <a:chExt cx="8208912" cy="1728192"/>
          </a:xfrm>
        </p:grpSpPr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1403648" y="3141415"/>
              <a:ext cx="576064" cy="4390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 bwMode="auto">
            <a:xfrm flipV="1">
              <a:off x="1187624" y="3789040"/>
              <a:ext cx="21602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7" name="直接连接符 480"/>
            <p:cNvCxnSpPr/>
            <p:nvPr/>
          </p:nvCxnSpPr>
          <p:spPr bwMode="auto">
            <a:xfrm flipV="1">
              <a:off x="1218550" y="3284985"/>
              <a:ext cx="186082" cy="143121"/>
            </a:xfrm>
            <a:prstGeom prst="bentConnector3">
              <a:avLst>
                <a:gd name="adj1" fmla="val -1187"/>
              </a:avLst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827584" y="3212976"/>
              <a:ext cx="57606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" name="直接连接符 97"/>
            <p:cNvCxnSpPr/>
            <p:nvPr/>
          </p:nvCxnSpPr>
          <p:spPr bwMode="auto">
            <a:xfrm rot="10800000">
              <a:off x="1187624" y="3500562"/>
              <a:ext cx="2160240" cy="504502"/>
            </a:xfrm>
            <a:prstGeom prst="bentConnector3">
              <a:avLst>
                <a:gd name="adj1" fmla="val 10004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827584" y="2996952"/>
              <a:ext cx="288032" cy="4320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RS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5652120" y="357301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5652120" y="4148187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6588224" y="3572658"/>
              <a:ext cx="576064" cy="86445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4" name="直接连接符 23"/>
            <p:cNvCxnSpPr>
              <a:stCxn id="21" idx="3"/>
            </p:cNvCxnSpPr>
            <p:nvPr/>
          </p:nvCxnSpPr>
          <p:spPr bwMode="auto">
            <a:xfrm>
              <a:off x="6228184" y="3717479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6228184" y="4221088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H="1">
              <a:off x="6228184" y="4365104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 flipV="1">
              <a:off x="5361409" y="3717033"/>
              <a:ext cx="290711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8" name="Text Box 18"/>
            <p:cNvSpPr txBox="1">
              <a:spLocks noChangeArrowheads="1"/>
            </p:cNvSpPr>
            <p:nvPr/>
          </p:nvSpPr>
          <p:spPr bwMode="auto">
            <a:xfrm>
              <a:off x="1403648" y="364502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9" name="Text Box 18"/>
            <p:cNvSpPr txBox="1">
              <a:spLocks noChangeArrowheads="1"/>
            </p:cNvSpPr>
            <p:nvPr/>
          </p:nvSpPr>
          <p:spPr bwMode="auto">
            <a:xfrm>
              <a:off x="1403648" y="2809059"/>
              <a:ext cx="576064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 bwMode="auto">
            <a:xfrm>
              <a:off x="7165851" y="3825643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7165851" y="3978043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7165851" y="4185236"/>
              <a:ext cx="5040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7668344" y="3766311"/>
              <a:ext cx="576064" cy="52678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4" name="Text Box 18"/>
            <p:cNvSpPr txBox="1">
              <a:spLocks noChangeArrowheads="1"/>
            </p:cNvSpPr>
            <p:nvPr/>
          </p:nvSpPr>
          <p:spPr bwMode="auto">
            <a:xfrm>
              <a:off x="827584" y="2781997"/>
              <a:ext cx="4758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disp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35" name="Text Box 18"/>
            <p:cNvSpPr txBox="1">
              <a:spLocks noChangeArrowheads="1"/>
            </p:cNvSpPr>
            <p:nvPr/>
          </p:nvSpPr>
          <p:spPr bwMode="auto">
            <a:xfrm>
              <a:off x="4716017" y="3573015"/>
              <a:ext cx="648071" cy="28892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4716017" y="3760462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4724401" y="3601952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8" name="直接连接符 349"/>
            <p:cNvCxnSpPr/>
            <p:nvPr/>
          </p:nvCxnSpPr>
          <p:spPr bwMode="auto">
            <a:xfrm rot="16200000" flipH="1">
              <a:off x="4139952" y="3068960"/>
              <a:ext cx="936104" cy="216024"/>
            </a:xfrm>
            <a:prstGeom prst="bentConnector3">
              <a:avLst>
                <a:gd name="adj1" fmla="val 9985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V="1">
              <a:off x="1979712" y="3789040"/>
              <a:ext cx="273630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0" name="AutoShape 15"/>
            <p:cNvSpPr>
              <a:spLocks noChangeArrowheads="1"/>
            </p:cNvSpPr>
            <p:nvPr/>
          </p:nvSpPr>
          <p:spPr bwMode="auto">
            <a:xfrm rot="16200000">
              <a:off x="3419773" y="3213076"/>
              <a:ext cx="576263" cy="28803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3347864" y="3860154"/>
              <a:ext cx="648071" cy="28892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3923927" y="3894952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3932311" y="4038968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4" name="直接连接符 362"/>
            <p:cNvCxnSpPr/>
            <p:nvPr/>
          </p:nvCxnSpPr>
          <p:spPr bwMode="auto">
            <a:xfrm rot="5400000">
              <a:off x="3816365" y="3536567"/>
              <a:ext cx="575168" cy="216023"/>
            </a:xfrm>
            <a:prstGeom prst="bentConnector3">
              <a:avLst>
                <a:gd name="adj1" fmla="val 10050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" name="直接连接符 363"/>
            <p:cNvCxnSpPr/>
            <p:nvPr/>
          </p:nvCxnSpPr>
          <p:spPr bwMode="auto">
            <a:xfrm rot="16200000" flipV="1">
              <a:off x="3961732" y="4110386"/>
              <a:ext cx="284437" cy="216025"/>
            </a:xfrm>
            <a:prstGeom prst="bentConnector3">
              <a:avLst>
                <a:gd name="adj1" fmla="val 9855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46" name="Text Box 18"/>
            <p:cNvSpPr txBox="1">
              <a:spLocks noChangeArrowheads="1"/>
            </p:cNvSpPr>
            <p:nvPr/>
          </p:nvSpPr>
          <p:spPr bwMode="auto">
            <a:xfrm>
              <a:off x="2699793" y="3428106"/>
              <a:ext cx="648071" cy="28892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2699793" y="3615553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2708177" y="3457043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 flipV="1">
              <a:off x="1975168" y="3500117"/>
              <a:ext cx="724624" cy="89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0" name="直接连接符 372"/>
            <p:cNvCxnSpPr/>
            <p:nvPr/>
          </p:nvCxnSpPr>
          <p:spPr bwMode="auto">
            <a:xfrm rot="5400000" flipH="1" flipV="1">
              <a:off x="2555331" y="3644579"/>
              <a:ext cx="144907" cy="144016"/>
            </a:xfrm>
            <a:prstGeom prst="bentConnector3">
              <a:avLst>
                <a:gd name="adj1" fmla="val 9601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2699793" y="2780929"/>
              <a:ext cx="648071" cy="57695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2699793" y="3256407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2708177" y="281006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>
              <a:off x="2123728" y="3140968"/>
              <a:ext cx="5760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55" name="直接连接符 377"/>
            <p:cNvCxnSpPr/>
            <p:nvPr/>
          </p:nvCxnSpPr>
          <p:spPr bwMode="auto">
            <a:xfrm rot="5400000" flipH="1" flipV="1">
              <a:off x="1945952" y="3606776"/>
              <a:ext cx="1075630" cy="432049"/>
            </a:xfrm>
            <a:prstGeom prst="bentConnector3">
              <a:avLst>
                <a:gd name="adj1" fmla="val 10003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3347864" y="3573016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3347864" y="3140968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3851920" y="3356992"/>
              <a:ext cx="360040" cy="8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2483768" y="2852936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1979712" y="2996952"/>
              <a:ext cx="72008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1" name="直接连接符 386"/>
            <p:cNvCxnSpPr/>
            <p:nvPr/>
          </p:nvCxnSpPr>
          <p:spPr bwMode="auto">
            <a:xfrm flipV="1">
              <a:off x="1979712" y="2708920"/>
              <a:ext cx="2520280" cy="504056"/>
            </a:xfrm>
            <a:prstGeom prst="bentConnector3">
              <a:avLst>
                <a:gd name="adj1" fmla="val 559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392"/>
            <p:cNvCxnSpPr/>
            <p:nvPr/>
          </p:nvCxnSpPr>
          <p:spPr bwMode="auto">
            <a:xfrm>
              <a:off x="2411760" y="3500562"/>
              <a:ext cx="3240360" cy="721420"/>
            </a:xfrm>
            <a:prstGeom prst="bentConnector3">
              <a:avLst>
                <a:gd name="adj1" fmla="val 2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63" name="Text Box 18"/>
            <p:cNvSpPr txBox="1">
              <a:spLocks noChangeArrowheads="1"/>
            </p:cNvSpPr>
            <p:nvPr/>
          </p:nvSpPr>
          <p:spPr bwMode="auto">
            <a:xfrm>
              <a:off x="2317860" y="2745460"/>
              <a:ext cx="165908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>
              <a:off x="1187624" y="3501008"/>
              <a:ext cx="216024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827584" y="3428106"/>
              <a:ext cx="576064" cy="8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827584" y="2780928"/>
              <a:ext cx="0" cy="79951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827584" y="2996952"/>
              <a:ext cx="57606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8" name="直接连接符 439"/>
            <p:cNvCxnSpPr>
              <a:endCxn id="69" idx="2"/>
            </p:cNvCxnSpPr>
            <p:nvPr/>
          </p:nvCxnSpPr>
          <p:spPr bwMode="auto">
            <a:xfrm rot="10800000">
              <a:off x="323528" y="3573016"/>
              <a:ext cx="5328592" cy="78760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9" name="Text Box 18"/>
            <p:cNvSpPr txBox="1">
              <a:spLocks noChangeArrowheads="1"/>
            </p:cNvSpPr>
            <p:nvPr/>
          </p:nvSpPr>
          <p:spPr bwMode="auto">
            <a:xfrm>
              <a:off x="35496" y="328409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70" name="直接连接符 372"/>
            <p:cNvCxnSpPr/>
            <p:nvPr/>
          </p:nvCxnSpPr>
          <p:spPr bwMode="auto">
            <a:xfrm flipV="1">
              <a:off x="467546" y="3035778"/>
              <a:ext cx="360039" cy="248313"/>
            </a:xfrm>
            <a:prstGeom prst="bentConnector3">
              <a:avLst>
                <a:gd name="adj1" fmla="val -26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 flipV="1">
              <a:off x="179512" y="2996952"/>
              <a:ext cx="0" cy="2910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2" name="Text Box 18"/>
            <p:cNvSpPr txBox="1">
              <a:spLocks noChangeArrowheads="1"/>
            </p:cNvSpPr>
            <p:nvPr/>
          </p:nvSpPr>
          <p:spPr bwMode="auto">
            <a:xfrm>
              <a:off x="35496" y="2781997"/>
              <a:ext cx="304180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74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 Box 8"/>
          <p:cNvSpPr txBox="1">
            <a:spLocks noChangeArrowheads="1"/>
          </p:cNvSpPr>
          <p:nvPr/>
        </p:nvSpPr>
        <p:spPr bwMode="auto">
          <a:xfrm>
            <a:off x="1215388" y="4109010"/>
            <a:ext cx="4580748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思考①：</a:t>
            </a:r>
            <a:r>
              <a:rPr lang="en-US" altLang="zh-CN" sz="2000" b="1" dirty="0" smtClean="0">
                <a:latin typeface="宋体" pitchFamily="2" charset="-122"/>
              </a:rPr>
              <a:t>GPRs</a:t>
            </a:r>
            <a:r>
              <a:rPr lang="zh-CN" altLang="en-US" sz="2000" b="1" dirty="0">
                <a:latin typeface="宋体" pitchFamily="2" charset="-122"/>
              </a:rPr>
              <a:t>为什么配置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</a:rPr>
              <a:t>个读端口？</a:t>
            </a:r>
            <a:endParaRPr lang="en-US" altLang="zh-CN" sz="1800" b="1" dirty="0" smtClean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</p:txBody>
      </p:sp>
      <p:sp>
        <p:nvSpPr>
          <p:cNvPr id="75" name="Text Box 8"/>
          <p:cNvSpPr txBox="1">
            <a:spLocks noChangeArrowheads="1"/>
          </p:cNvSpPr>
          <p:nvPr/>
        </p:nvSpPr>
        <p:spPr bwMode="auto">
          <a:xfrm>
            <a:off x="1228214" y="5013176"/>
            <a:ext cx="5823476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思考②：</a:t>
            </a:r>
            <a:r>
              <a:rPr lang="zh-CN" altLang="en-US" sz="2000" b="1" dirty="0" smtClean="0">
                <a:latin typeface="宋体" pitchFamily="2" charset="-122"/>
              </a:rPr>
              <a:t>实现</a:t>
            </a:r>
            <a:r>
              <a:rPr lang="en-US" altLang="zh-CN" sz="2000" b="1" dirty="0" smtClean="0">
                <a:latin typeface="宋体" pitchFamily="2" charset="-122"/>
              </a:rPr>
              <a:t>R2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宋体" pitchFamily="2" charset="-122"/>
              </a:rPr>
              <a:t>(R0)</a:t>
            </a:r>
            <a:r>
              <a:rPr lang="zh-CN" altLang="en-US" sz="2000" b="1" dirty="0">
                <a:latin typeface="宋体" pitchFamily="2" charset="-122"/>
              </a:rPr>
              <a:t>＋</a:t>
            </a:r>
            <a:r>
              <a:rPr lang="en-US" altLang="zh-CN" sz="2000" b="1" dirty="0">
                <a:latin typeface="宋体" pitchFamily="2" charset="-122"/>
              </a:rPr>
              <a:t>(R1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需要几个</a:t>
            </a:r>
            <a:r>
              <a:rPr lang="zh-CN" altLang="en-US" sz="2000" b="1" dirty="0">
                <a:latin typeface="宋体" pitchFamily="2" charset="-122"/>
              </a:rPr>
              <a:t>基本</a:t>
            </a:r>
            <a:r>
              <a:rPr lang="zh-CN" altLang="en-US" sz="2000" b="1" dirty="0" smtClean="0">
                <a:latin typeface="宋体" pitchFamily="2" charset="-122"/>
              </a:rPr>
              <a:t>操作？ </a:t>
            </a:r>
            <a:endParaRPr lang="en-US" altLang="zh-CN" sz="1800" b="1" dirty="0" smtClean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</p:txBody>
      </p:sp>
      <p:sp>
        <p:nvSpPr>
          <p:cNvPr id="78" name="Text Box 160"/>
          <p:cNvSpPr txBox="1">
            <a:spLocks noChangeArrowheads="1"/>
          </p:cNvSpPr>
          <p:nvPr/>
        </p:nvSpPr>
        <p:spPr bwMode="auto">
          <a:xfrm>
            <a:off x="6303117" y="1917726"/>
            <a:ext cx="2805387" cy="1223242"/>
          </a:xfrm>
          <a:prstGeom prst="rect">
            <a:avLst/>
          </a:prstGeom>
          <a:noFill/>
          <a:ln w="12700">
            <a:solidFill>
              <a:srgbClr val="CC3300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l">
              <a:lnSpc>
                <a:spcPct val="90000"/>
              </a:lnSpc>
            </a:pPr>
            <a:r>
              <a:rPr lang="zh-CN" altLang="en-US" sz="1400" b="1" dirty="0" smtClean="0">
                <a:latin typeface="宋体" pitchFamily="2" charset="-122"/>
              </a:rPr>
              <a:t>①②</a:t>
            </a:r>
            <a:r>
              <a:rPr lang="en-US" altLang="zh-CN" sz="1400" b="1" dirty="0" smtClean="0">
                <a:latin typeface="宋体" pitchFamily="2" charset="-122"/>
              </a:rPr>
              <a:t>: RD←M[(</a:t>
            </a:r>
            <a:r>
              <a:rPr lang="en-US" altLang="zh-CN" sz="1400" b="1" dirty="0">
                <a:latin typeface="宋体" pitchFamily="2" charset="-122"/>
              </a:rPr>
              <a:t>RS</a:t>
            </a:r>
            <a:r>
              <a:rPr lang="en-US" altLang="zh-CN" sz="1400" b="1" dirty="0" smtClean="0">
                <a:latin typeface="宋体" pitchFamily="2" charset="-122"/>
              </a:rPr>
              <a:t>)]</a:t>
            </a:r>
            <a:r>
              <a:rPr lang="zh-CN" altLang="en-US" sz="1400" b="1" dirty="0" smtClean="0">
                <a:latin typeface="宋体" pitchFamily="2" charset="-122"/>
              </a:rPr>
              <a:t>或</a:t>
            </a:r>
            <a:r>
              <a:rPr lang="en-US" altLang="zh-CN" sz="1400" b="1" dirty="0" err="1" smtClean="0">
                <a:latin typeface="宋体" pitchFamily="2" charset="-122"/>
              </a:rPr>
              <a:t>Imme</a:t>
            </a:r>
            <a:endParaRPr lang="en-US" altLang="zh-CN" sz="1400" b="1" dirty="0">
              <a:latin typeface="宋体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en-US" sz="1400" b="1" dirty="0" smtClean="0">
                <a:latin typeface="宋体" pitchFamily="2" charset="-122"/>
              </a:rPr>
              <a:t>③</a:t>
            </a:r>
            <a:r>
              <a:rPr lang="en-US" altLang="zh-CN" sz="1400" b="1" dirty="0" smtClean="0">
                <a:latin typeface="宋体" pitchFamily="2" charset="-122"/>
              </a:rPr>
              <a:t>  : M</a:t>
            </a:r>
            <a:r>
              <a:rPr lang="en-US" altLang="zh-CN" sz="1400" b="1" dirty="0">
                <a:latin typeface="宋体" pitchFamily="2" charset="-122"/>
              </a:rPr>
              <a:t>[</a:t>
            </a:r>
            <a:r>
              <a:rPr lang="en-US" altLang="zh-CN" sz="1400" b="1" dirty="0" smtClean="0">
                <a:latin typeface="宋体" pitchFamily="2" charset="-122"/>
              </a:rPr>
              <a:t>(RS</a:t>
            </a:r>
            <a:r>
              <a:rPr lang="en-US" altLang="zh-CN" sz="1400" b="1" dirty="0">
                <a:latin typeface="宋体" pitchFamily="2" charset="-122"/>
              </a:rPr>
              <a:t>)</a:t>
            </a:r>
            <a:r>
              <a:rPr lang="en-US" altLang="zh-CN" sz="1400" b="1" dirty="0" smtClean="0">
                <a:latin typeface="宋体" pitchFamily="2" charset="-122"/>
              </a:rPr>
              <a:t>]</a:t>
            </a:r>
            <a:r>
              <a:rPr lang="en-US" altLang="zh-CN" sz="1400" b="1" dirty="0">
                <a:latin typeface="宋体" pitchFamily="2" charset="-122"/>
              </a:rPr>
              <a:t>←(</a:t>
            </a:r>
            <a:r>
              <a:rPr lang="en-US" altLang="zh-CN" sz="1400" b="1" dirty="0" smtClean="0">
                <a:latin typeface="宋体" pitchFamily="2" charset="-122"/>
              </a:rPr>
              <a:t>RD)</a:t>
            </a:r>
            <a:endParaRPr lang="en-US" altLang="zh-CN" sz="1400" b="1" dirty="0">
              <a:latin typeface="宋体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en-US" sz="1400" b="1" dirty="0" smtClean="0">
                <a:latin typeface="宋体" pitchFamily="2" charset="-122"/>
              </a:rPr>
              <a:t>④⑤</a:t>
            </a:r>
            <a:r>
              <a:rPr lang="en-US" altLang="zh-CN" sz="1400" b="1" dirty="0" smtClean="0">
                <a:latin typeface="宋体" pitchFamily="2" charset="-122"/>
              </a:rPr>
              <a:t>: </a:t>
            </a:r>
            <a:r>
              <a:rPr lang="en-US" altLang="zh-CN" sz="1400" b="1" dirty="0">
                <a:latin typeface="宋体" pitchFamily="2" charset="-122"/>
              </a:rPr>
              <a:t>RD←(RD</a:t>
            </a:r>
            <a:r>
              <a:rPr lang="en-US" altLang="zh-CN" sz="1400" b="1" dirty="0" smtClean="0">
                <a:latin typeface="宋体" pitchFamily="2" charset="-122"/>
              </a:rPr>
              <a:t>)±(</a:t>
            </a:r>
            <a:r>
              <a:rPr lang="en-US" altLang="zh-CN" sz="1400" b="1" dirty="0">
                <a:latin typeface="宋体" pitchFamily="2" charset="-122"/>
              </a:rPr>
              <a:t>RS</a:t>
            </a:r>
            <a:r>
              <a:rPr lang="en-US" altLang="zh-CN" sz="1400" b="1" dirty="0" smtClean="0">
                <a:latin typeface="宋体" pitchFamily="2" charset="-122"/>
              </a:rPr>
              <a:t>)</a:t>
            </a:r>
            <a:r>
              <a:rPr lang="zh-CN" altLang="en-US" sz="1400" b="1" dirty="0" smtClean="0">
                <a:latin typeface="宋体" pitchFamily="2" charset="-122"/>
              </a:rPr>
              <a:t>或＋</a:t>
            </a:r>
            <a:r>
              <a:rPr lang="en-US" altLang="zh-CN" sz="1400" b="1" dirty="0" smtClean="0">
                <a:latin typeface="宋体" pitchFamily="2" charset="-122"/>
              </a:rPr>
              <a:t>M[</a:t>
            </a:r>
            <a:r>
              <a:rPr lang="en-US" altLang="zh-CN" sz="1400" b="1" dirty="0">
                <a:latin typeface="宋体" pitchFamily="2" charset="-122"/>
              </a:rPr>
              <a:t>(RS)]</a:t>
            </a:r>
          </a:p>
          <a:p>
            <a:pPr algn="l">
              <a:lnSpc>
                <a:spcPct val="90000"/>
              </a:lnSpc>
            </a:pPr>
            <a:r>
              <a:rPr lang="zh-CN" altLang="en-US" sz="1400" b="1" dirty="0" smtClean="0">
                <a:latin typeface="宋体" pitchFamily="2" charset="-122"/>
              </a:rPr>
              <a:t>⑥⑦</a:t>
            </a:r>
            <a:r>
              <a:rPr lang="en-US" altLang="zh-CN" sz="1400" b="1" dirty="0" smtClean="0">
                <a:latin typeface="宋体" pitchFamily="2" charset="-122"/>
              </a:rPr>
              <a:t>: RD</a:t>
            </a:r>
            <a:r>
              <a:rPr lang="en-US" altLang="zh-CN" sz="1400" b="1" dirty="0">
                <a:latin typeface="宋体" pitchFamily="2" charset="-122"/>
              </a:rPr>
              <a:t>←(RD</a:t>
            </a:r>
            <a:r>
              <a:rPr lang="en-US" altLang="zh-CN" sz="1400" b="1" dirty="0" smtClean="0">
                <a:latin typeface="宋体" pitchFamily="2" charset="-122"/>
              </a:rPr>
              <a:t>)±1</a:t>
            </a:r>
            <a:endParaRPr lang="en-US" altLang="zh-CN" sz="1400" b="1" dirty="0">
              <a:latin typeface="宋体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en-US" sz="1400" b="1" dirty="0" smtClean="0">
                <a:latin typeface="宋体" pitchFamily="2" charset="-122"/>
              </a:rPr>
              <a:t>⑧  </a:t>
            </a:r>
            <a:r>
              <a:rPr lang="en-US" altLang="zh-CN" sz="1400" b="1" dirty="0" smtClean="0">
                <a:latin typeface="宋体" pitchFamily="2" charset="-122"/>
              </a:rPr>
              <a:t>: ZF</a:t>
            </a:r>
            <a:r>
              <a:rPr lang="zh-CN" altLang="en-US" sz="1400" b="1" dirty="0" smtClean="0">
                <a:latin typeface="宋体" pitchFamily="2" charset="-122"/>
              </a:rPr>
              <a:t>＝</a:t>
            </a:r>
            <a:r>
              <a:rPr lang="en-US" altLang="zh-CN" sz="1400" b="1" dirty="0" smtClean="0">
                <a:latin typeface="宋体" pitchFamily="2" charset="-122"/>
              </a:rPr>
              <a:t>0</a:t>
            </a:r>
            <a:r>
              <a:rPr lang="zh-CN" altLang="en-US" sz="1400" b="1" dirty="0" smtClean="0">
                <a:latin typeface="宋体" pitchFamily="2" charset="-122"/>
              </a:rPr>
              <a:t>时</a:t>
            </a:r>
            <a:r>
              <a:rPr lang="en-US" altLang="zh-CN" sz="1400" b="1" dirty="0" smtClean="0">
                <a:latin typeface="宋体" pitchFamily="2" charset="-122"/>
              </a:rPr>
              <a:t>PC</a:t>
            </a:r>
            <a:r>
              <a:rPr lang="zh-CN" altLang="en-US" sz="1400" b="1" dirty="0" smtClean="0">
                <a:latin typeface="宋体" pitchFamily="2" charset="-122"/>
              </a:rPr>
              <a:t>←</a:t>
            </a:r>
            <a:r>
              <a:rPr lang="en-US" altLang="zh-CN" sz="1400" b="1" dirty="0" err="1" smtClean="0">
                <a:latin typeface="宋体" pitchFamily="2" charset="-122"/>
              </a:rPr>
              <a:t>Addr</a:t>
            </a:r>
            <a:r>
              <a:rPr lang="en-US" altLang="zh-CN" sz="1400" b="1" dirty="0" smtClean="0">
                <a:latin typeface="宋体" pitchFamily="2" charset="-122"/>
              </a:rPr>
              <a:t> </a:t>
            </a:r>
            <a:r>
              <a:rPr lang="zh-CN" altLang="en-US" sz="1400" b="1" dirty="0" smtClean="0">
                <a:latin typeface="宋体" pitchFamily="2" charset="-122"/>
              </a:rPr>
              <a:t>或</a:t>
            </a:r>
            <a:endParaRPr lang="zh-CN" altLang="en-US" sz="1400" b="1" dirty="0">
              <a:latin typeface="宋体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en-US" sz="1400" b="1" dirty="0">
                <a:latin typeface="宋体" pitchFamily="2" charset="-122"/>
              </a:rPr>
              <a:t>        </a:t>
            </a:r>
            <a:r>
              <a:rPr lang="zh-CN" altLang="en-US" sz="1400" b="1" dirty="0" smtClean="0">
                <a:latin typeface="宋体" pitchFamily="2" charset="-122"/>
              </a:rPr>
              <a:t>    </a:t>
            </a:r>
            <a:r>
              <a:rPr lang="en-US" altLang="zh-CN" sz="1400" b="1" dirty="0" smtClean="0">
                <a:latin typeface="宋体" pitchFamily="2" charset="-122"/>
              </a:rPr>
              <a:t>PC</a:t>
            </a:r>
            <a:r>
              <a:rPr lang="zh-CN" altLang="en-US" sz="1400" b="1" dirty="0" smtClean="0">
                <a:latin typeface="宋体" pitchFamily="2" charset="-122"/>
              </a:rPr>
              <a:t>←</a:t>
            </a:r>
            <a:r>
              <a:rPr lang="en-US" altLang="zh-CN" sz="1400" b="1" dirty="0">
                <a:latin typeface="宋体" pitchFamily="2" charset="-122"/>
              </a:rPr>
              <a:t>(PC)</a:t>
            </a:r>
            <a:r>
              <a:rPr lang="zh-CN" altLang="en-US" sz="1400" b="1" dirty="0">
                <a:latin typeface="宋体" pitchFamily="2" charset="-122"/>
              </a:rPr>
              <a:t>＋</a:t>
            </a:r>
            <a:r>
              <a:rPr lang="en-US" altLang="zh-CN" sz="1400" b="1" dirty="0" err="1">
                <a:latin typeface="宋体" pitchFamily="2" charset="-122"/>
              </a:rPr>
              <a:t>Disp</a:t>
            </a:r>
            <a:endParaRPr lang="zh-CN" altLang="en-US" sz="14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25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73" grpId="0" animBg="1"/>
      <p:bldP spid="75" grpId="0" animBg="1"/>
      <p:bldP spid="7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79512" y="350654"/>
            <a:ext cx="8785225" cy="448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、数据通路的微操作及其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itchFamily="2" charset="-122"/>
              </a:rPr>
              <a:t>控制</a:t>
            </a:r>
            <a:endParaRPr lang="en-US" altLang="zh-CN" b="1" u="sng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dirty="0" smtClean="0">
                <a:latin typeface="宋体" pitchFamily="2" charset="-122"/>
              </a:rPr>
              <a:t>                                 └</a:t>
            </a:r>
            <a:r>
              <a:rPr lang="zh-CN" altLang="en-US" sz="1800" b="1" dirty="0" smtClean="0">
                <a:latin typeface="宋体" pitchFamily="2" charset="-122"/>
              </a:rPr>
              <a:t>即实现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向相关部件</a:t>
            </a:r>
            <a:r>
              <a:rPr lang="zh-CN" altLang="en-US" sz="1800" b="1" u="sng" dirty="0">
                <a:latin typeface="宋体" pitchFamily="2" charset="-122"/>
              </a:rPr>
              <a:t>发送</a:t>
            </a:r>
            <a:r>
              <a:rPr lang="zh-CN" altLang="en-US" sz="1800" b="1" u="sng" dirty="0" smtClean="0">
                <a:latin typeface="宋体" pitchFamily="2" charset="-122"/>
              </a:rPr>
              <a:t>控制信号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*术语：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微操作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(</a:t>
            </a:r>
            <a:r>
              <a:rPr lang="en-US" altLang="zh-CN" dirty="0" err="1" smtClean="0">
                <a:solidFill>
                  <a:schemeClr val="accent2"/>
                </a:solidFill>
                <a:latin typeface="+mn-lt"/>
              </a:rPr>
              <a:t>μ</a:t>
            </a:r>
            <a:r>
              <a:rPr lang="en-US" altLang="zh-CN" b="1" dirty="0" err="1" smtClean="0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)—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内部的</a:t>
            </a:r>
            <a:r>
              <a:rPr lang="zh-CN" altLang="en-US" b="1" u="sng" dirty="0" smtClean="0">
                <a:latin typeface="宋体" pitchFamily="2" charset="-122"/>
              </a:rPr>
              <a:t>原子操作</a:t>
            </a:r>
            <a:endParaRPr lang="en-US" altLang="zh-CN" b="1" u="sng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  微操作命令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(</a:t>
            </a:r>
            <a:r>
              <a:rPr lang="en-US" altLang="zh-CN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)—</a:t>
            </a:r>
            <a:r>
              <a:rPr lang="zh-CN" altLang="en-US" b="1" dirty="0" smtClean="0">
                <a:latin typeface="宋体" pitchFamily="2" charset="-122"/>
              </a:rPr>
              <a:t>实现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u="sng" dirty="0" smtClean="0">
                <a:latin typeface="宋体" pitchFamily="2" charset="-122"/>
              </a:rPr>
              <a:t>部件控制信号</a:t>
            </a:r>
            <a:endParaRPr lang="en-US" altLang="zh-CN" b="1" u="sng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节拍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完成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r>
              <a:rPr lang="en-US" altLang="zh-CN" spc="-200" dirty="0" err="1" smtClean="0"/>
              <a:t>μ</a:t>
            </a:r>
            <a:r>
              <a:rPr lang="en-US" altLang="zh-CN" b="1" spc="-200" dirty="0" err="1" smtClean="0">
                <a:latin typeface="宋体" pitchFamily="2" charset="-122"/>
              </a:rPr>
              <a:t>OP</a:t>
            </a:r>
            <a:r>
              <a:rPr lang="zh-CN" altLang="en-US" b="1" spc="-200" dirty="0" smtClean="0">
                <a:latin typeface="宋体" pitchFamily="2" charset="-122"/>
              </a:rPr>
              <a:t>的时间</a:t>
            </a:r>
            <a:r>
              <a:rPr lang="en-US" altLang="zh-CN" sz="2000" b="1" spc="-200" dirty="0" smtClean="0">
                <a:latin typeface="宋体" pitchFamily="2" charset="-122"/>
              </a:rPr>
              <a:t>(</a:t>
            </a:r>
            <a:r>
              <a:rPr lang="zh-CN" altLang="en-US" sz="2000" b="1" spc="-200" dirty="0" smtClean="0">
                <a:latin typeface="宋体" pitchFamily="2" charset="-122"/>
              </a:rPr>
              <a:t>或启动相邻</a:t>
            </a:r>
            <a:r>
              <a:rPr lang="en-US" altLang="zh-CN" sz="2000" b="1" spc="-200" dirty="0" smtClean="0">
                <a:latin typeface="宋体" pitchFamily="2" charset="-122"/>
              </a:rPr>
              <a:t>2</a:t>
            </a:r>
            <a:r>
              <a:rPr lang="zh-CN" altLang="en-US" sz="2000" b="1" spc="-200" dirty="0" smtClean="0">
                <a:latin typeface="宋体" pitchFamily="2" charset="-122"/>
              </a:rPr>
              <a:t>个</a:t>
            </a:r>
            <a:r>
              <a:rPr lang="en-US" altLang="zh-CN" sz="2000" spc="-200" dirty="0" err="1"/>
              <a:t>μ</a:t>
            </a:r>
            <a:r>
              <a:rPr lang="en-US" altLang="zh-CN" sz="2000" b="1" spc="-200" dirty="0" err="1">
                <a:latin typeface="宋体" pitchFamily="2" charset="-122"/>
              </a:rPr>
              <a:t>OP</a:t>
            </a:r>
            <a:r>
              <a:rPr lang="zh-CN" altLang="en-US" sz="2000" b="1" spc="-200" dirty="0" smtClean="0">
                <a:latin typeface="宋体" pitchFamily="2" charset="-122"/>
              </a:rPr>
              <a:t>的间隔时间</a:t>
            </a:r>
            <a:r>
              <a:rPr lang="en-US" altLang="zh-CN" sz="2000" b="1" spc="-200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      </a:t>
            </a:r>
            <a:r>
              <a:rPr lang="zh-CN" altLang="en-US" sz="1800" dirty="0" smtClean="0">
                <a:latin typeface="+mn-ea"/>
              </a:rPr>
              <a:t>└</a:t>
            </a:r>
            <a:r>
              <a:rPr lang="zh-CN" altLang="en-US" sz="1800" b="1" dirty="0" smtClean="0">
                <a:latin typeface="+mn-ea"/>
              </a:rPr>
              <a:t>→</a:t>
            </a:r>
            <a:r>
              <a:rPr lang="en-US" altLang="zh-CN" sz="1800" u="sng" dirty="0" err="1" smtClean="0"/>
              <a:t>μ</a:t>
            </a:r>
            <a:r>
              <a:rPr lang="en-US" altLang="zh-CN" sz="1800" b="1" u="sng" dirty="0" err="1" smtClean="0">
                <a:latin typeface="宋体" pitchFamily="2" charset="-122"/>
              </a:rPr>
              <a:t>OP</a:t>
            </a:r>
            <a:r>
              <a:rPr lang="zh-CN" altLang="en-US" sz="1800" b="1" u="sng" dirty="0" smtClean="0">
                <a:latin typeface="宋体" pitchFamily="2" charset="-122"/>
              </a:rPr>
              <a:t>序列</a:t>
            </a:r>
            <a:r>
              <a:rPr lang="zh-CN" altLang="en-US" sz="1800" b="1" dirty="0"/>
              <a:t>的</a:t>
            </a:r>
            <a:r>
              <a:rPr lang="zh-CN" altLang="en-US" sz="1800" b="1" dirty="0" smtClean="0"/>
              <a:t>时序控制</a:t>
            </a:r>
            <a:r>
              <a:rPr lang="zh-CN" altLang="en-US" sz="1800" b="1" dirty="0" smtClean="0">
                <a:latin typeface="宋体" pitchFamily="2" charset="-122"/>
              </a:rPr>
              <a:t>可用</a:t>
            </a:r>
            <a:r>
              <a:rPr lang="zh-CN" altLang="en-US" sz="1800" b="1" u="sng" dirty="0" smtClean="0">
                <a:latin typeface="宋体" pitchFamily="2" charset="-122"/>
              </a:rPr>
              <a:t>多个节拍信号</a:t>
            </a:r>
            <a:r>
              <a:rPr lang="zh-CN" altLang="en-US" sz="1800" b="1" dirty="0" smtClean="0">
                <a:latin typeface="宋体" pitchFamily="2" charset="-122"/>
              </a:rPr>
              <a:t>实现</a:t>
            </a:r>
            <a:endParaRPr lang="en-US" altLang="zh-CN" sz="18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dirty="0" err="1" smtClean="0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的组成要求：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的种类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15615" y="3284984"/>
            <a:ext cx="784912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①操作为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原子</a:t>
            </a:r>
            <a:r>
              <a:rPr lang="zh-CN" altLang="en-US" b="1" dirty="0" smtClean="0">
                <a:latin typeface="宋体" pitchFamily="2" charset="-122"/>
              </a:rPr>
              <a:t>操作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②操作的源</a:t>
            </a:r>
            <a:r>
              <a:rPr lang="zh-CN" altLang="en-US" b="1" dirty="0">
                <a:latin typeface="宋体" pitchFamily="2" charset="-122"/>
              </a:rPr>
              <a:t>数据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结果放在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时序逻辑部件</a:t>
            </a:r>
            <a:r>
              <a:rPr lang="zh-CN" altLang="en-US" b="1" dirty="0" smtClean="0">
                <a:latin typeface="宋体" pitchFamily="2" charset="-122"/>
              </a:rPr>
              <a:t>中 </a:t>
            </a: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zh-CN" altLang="en-US" sz="1800" b="1" dirty="0" smtClean="0">
                <a:latin typeface="宋体" pitchFamily="2" charset="-122"/>
              </a:rPr>
              <a:t>←同</a:t>
            </a:r>
            <a:r>
              <a:rPr lang="zh-CN" altLang="en-US" sz="1800" b="1" dirty="0" smtClean="0">
                <a:latin typeface="宋体" pitchFamily="2" charset="-122"/>
              </a:rPr>
              <a:t>基本</a:t>
            </a:r>
            <a:r>
              <a:rPr lang="zh-CN" altLang="en-US" sz="1800" b="1" dirty="0" smtClean="0">
                <a:latin typeface="宋体" pitchFamily="2" charset="-122"/>
              </a:rPr>
              <a:t>操作</a:t>
            </a:r>
            <a:endParaRPr lang="en-US" altLang="zh-CN" sz="1800" b="1" dirty="0" smtClean="0">
              <a:latin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1" name="Text Box 7"/>
          <p:cNvSpPr txBox="1">
            <a:spLocks noChangeArrowheads="1"/>
          </p:cNvSpPr>
          <p:nvPr/>
        </p:nvSpPr>
        <p:spPr bwMode="auto">
          <a:xfrm>
            <a:off x="144049" y="4653136"/>
            <a:ext cx="88206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11538" indent="-3411538" algn="l"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    基本操作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b="1" dirty="0" smtClean="0">
                <a:latin typeface="+mn-ea"/>
                <a:ea typeface="+mn-ea"/>
              </a:rPr>
              <a:t>4</a:t>
            </a:r>
            <a:r>
              <a:rPr lang="zh-CN" altLang="en-US" b="1" dirty="0" smtClean="0">
                <a:latin typeface="+mn-ea"/>
                <a:ea typeface="+mn-ea"/>
              </a:rPr>
              <a:t>种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en-US" altLang="zh-CN" sz="2000" b="1" dirty="0" smtClean="0"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间</a:t>
            </a:r>
            <a:r>
              <a:rPr lang="zh-CN" altLang="en-US" sz="2000" b="1" dirty="0" smtClean="0">
                <a:latin typeface="宋体" pitchFamily="2" charset="-122"/>
              </a:rPr>
              <a:t>传送、存储器读、存储器写、算</a:t>
            </a:r>
            <a:r>
              <a:rPr lang="zh-CN" altLang="en-US" sz="2000" b="1" dirty="0">
                <a:latin typeface="宋体" pitchFamily="2" charset="-122"/>
              </a:rPr>
              <a:t>逻</a:t>
            </a:r>
            <a:r>
              <a:rPr lang="zh-CN" altLang="en-US" sz="2000" b="1" dirty="0" smtClean="0">
                <a:latin typeface="宋体" pitchFamily="2" charset="-122"/>
              </a:rPr>
              <a:t>运算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 marL="3411538" indent="-3411538"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特殊操作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增量、置位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复位</a:t>
            </a:r>
            <a:r>
              <a:rPr lang="zh-CN" altLang="en-US" b="1" dirty="0" smtClean="0">
                <a:latin typeface="宋体" pitchFamily="2" charset="-122"/>
              </a:rPr>
              <a:t>等</a:t>
            </a:r>
            <a:endParaRPr lang="en-US" altLang="zh-CN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96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 bwMode="auto">
          <a:xfrm>
            <a:off x="6372200" y="4221088"/>
            <a:ext cx="142042" cy="212897"/>
          </a:xfrm>
          <a:prstGeom prst="rect">
            <a:avLst/>
          </a:prstGeom>
          <a:solidFill>
            <a:srgbClr val="CC99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3" y="404664"/>
            <a:ext cx="6408711" cy="524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寄存器间传送</a:t>
            </a:r>
            <a:r>
              <a:rPr lang="en-US" altLang="zh-CN" dirty="0" err="1" smtClean="0">
                <a:solidFill>
                  <a:srgbClr val="FF3399"/>
                </a:solidFill>
              </a:rPr>
              <a:t>μ</a:t>
            </a:r>
            <a:r>
              <a:rPr lang="en-US" altLang="zh-CN" b="1" dirty="0" err="1" smtClean="0">
                <a:solidFill>
                  <a:srgbClr val="FF3399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的控制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*功能：</a:t>
            </a:r>
            <a:r>
              <a:rPr lang="en-US" altLang="zh-CN" b="1" dirty="0" smtClean="0">
                <a:latin typeface="宋体" pitchFamily="2" charset="-122"/>
              </a:rPr>
              <a:t>Ry</a:t>
            </a:r>
            <a:r>
              <a:rPr lang="zh-CN" altLang="en-US" b="1" dirty="0" smtClean="0">
                <a:latin typeface="宋体" pitchFamily="2" charset="-122"/>
              </a:rPr>
              <a:t>←</a:t>
            </a:r>
            <a:r>
              <a:rPr lang="en-US" altLang="zh-CN" b="1" dirty="0" smtClean="0">
                <a:latin typeface="宋体" pitchFamily="2" charset="-122"/>
              </a:rPr>
              <a:t>(Rx) 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*部件连接：</a:t>
            </a:r>
            <a:r>
              <a:rPr lang="zh-CN" altLang="en-US" b="1" dirty="0" smtClean="0">
                <a:latin typeface="宋体" pitchFamily="2" charset="-122"/>
              </a:rPr>
              <a:t>总线结构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zh-CN" altLang="en-US" b="1" dirty="0" smtClean="0">
                <a:latin typeface="宋体" pitchFamily="2" charset="-122"/>
              </a:rPr>
              <a:t>点点</a:t>
            </a:r>
            <a:r>
              <a:rPr lang="zh-CN" altLang="en-US" b="1" dirty="0" smtClean="0">
                <a:latin typeface="宋体" pitchFamily="2" charset="-122"/>
              </a:rPr>
              <a:t>结构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有所不同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0"/>
              </a:spcBef>
            </a:pPr>
            <a:endParaRPr lang="en-US" altLang="zh-CN" sz="28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操作控制：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*所需</a:t>
            </a:r>
            <a:r>
              <a:rPr lang="en-US" altLang="zh-CN" dirty="0" err="1" smtClean="0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55776" y="5028559"/>
            <a:ext cx="193006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err="1">
                <a:latin typeface="宋体" pitchFamily="2" charset="-122"/>
              </a:rPr>
              <a:t>Rx</a:t>
            </a:r>
            <a:r>
              <a:rPr lang="en-US" altLang="zh-CN" b="1" baseline="-18000" dirty="0" err="1">
                <a:latin typeface="宋体" pitchFamily="2" charset="-122"/>
              </a:rPr>
              <a:t>out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Ry</a:t>
            </a:r>
            <a:r>
              <a:rPr lang="en-US" altLang="zh-CN" b="1" baseline="-18000" dirty="0" err="1" smtClean="0">
                <a:latin typeface="宋体" pitchFamily="2" charset="-122"/>
              </a:rPr>
              <a:t>in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932040" y="5035242"/>
            <a:ext cx="201622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err="1" smtClean="0">
                <a:latin typeface="宋体" pitchFamily="2" charset="-122"/>
              </a:rPr>
              <a:t>Ry</a:t>
            </a:r>
            <a:r>
              <a:rPr lang="en-US" altLang="zh-CN" b="1" baseline="-18000" dirty="0" err="1" smtClean="0">
                <a:latin typeface="宋体" pitchFamily="2" charset="-122"/>
              </a:rPr>
              <a:t>sel</a:t>
            </a:r>
            <a:r>
              <a:rPr lang="en-US" altLang="zh-CN" b="1" dirty="0" smtClean="0">
                <a:latin typeface="宋体" pitchFamily="2" charset="-122"/>
              </a:rPr>
              <a:t>=</a:t>
            </a:r>
            <a:r>
              <a:rPr lang="en-US" altLang="zh-CN" b="1" dirty="0" err="1" smtClean="0">
                <a:latin typeface="宋体" pitchFamily="2" charset="-122"/>
              </a:rPr>
              <a:t>i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Ry</a:t>
            </a:r>
            <a:r>
              <a:rPr lang="en-US" altLang="zh-CN" b="1" baseline="-18000" dirty="0" err="1" smtClean="0">
                <a:latin typeface="宋体" pitchFamily="2" charset="-122"/>
              </a:rPr>
              <a:t>in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094384" y="1851507"/>
            <a:ext cx="2621632" cy="1304973"/>
            <a:chOff x="1014264" y="4581128"/>
            <a:chExt cx="2621632" cy="1304973"/>
          </a:xfrm>
        </p:grpSpPr>
        <p:cxnSp>
          <p:nvCxnSpPr>
            <p:cNvPr id="8" name="直接连接符 7"/>
            <p:cNvCxnSpPr/>
            <p:nvPr/>
          </p:nvCxnSpPr>
          <p:spPr bwMode="auto">
            <a:xfrm>
              <a:off x="1178868" y="4591027"/>
              <a:ext cx="245702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1331640" y="4591027"/>
              <a:ext cx="0" cy="43115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" name="直接连接符 9"/>
            <p:cNvCxnSpPr>
              <a:stCxn id="11" idx="0"/>
            </p:cNvCxnSpPr>
            <p:nvPr/>
          </p:nvCxnSpPr>
          <p:spPr bwMode="auto">
            <a:xfrm flipV="1">
              <a:off x="1619672" y="4581128"/>
              <a:ext cx="0" cy="15391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" name="等腰三角形 10"/>
            <p:cNvSpPr/>
            <p:nvPr/>
          </p:nvSpPr>
          <p:spPr bwMode="auto">
            <a:xfrm>
              <a:off x="1565666" y="4735043"/>
              <a:ext cx="108012" cy="144016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 bwMode="auto">
            <a:xfrm flipV="1">
              <a:off x="1619672" y="4879952"/>
              <a:ext cx="0" cy="14223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 flipH="1">
              <a:off x="1655523" y="4807051"/>
              <a:ext cx="21633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1871853" y="4727414"/>
              <a:ext cx="533400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Rx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 bwMode="auto">
            <a:xfrm flipV="1">
              <a:off x="1259632" y="5476813"/>
              <a:ext cx="0" cy="1661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1014264" y="5589240"/>
              <a:ext cx="533400" cy="29686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Rx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2418267" y="503208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Ry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 bwMode="auto">
            <a:xfrm>
              <a:off x="2562283" y="4600926"/>
              <a:ext cx="0" cy="43115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" name="直接连接符 18"/>
            <p:cNvCxnSpPr>
              <a:stCxn id="20" idx="0"/>
            </p:cNvCxnSpPr>
            <p:nvPr/>
          </p:nvCxnSpPr>
          <p:spPr bwMode="auto">
            <a:xfrm flipV="1">
              <a:off x="2850315" y="4591027"/>
              <a:ext cx="0" cy="15391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0" name="等腰三角形 19"/>
            <p:cNvSpPr/>
            <p:nvPr/>
          </p:nvSpPr>
          <p:spPr bwMode="auto">
            <a:xfrm>
              <a:off x="2796309" y="4744942"/>
              <a:ext cx="108012" cy="144016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 flipV="1">
              <a:off x="2850315" y="4889851"/>
              <a:ext cx="0" cy="14223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 flipH="1">
              <a:off x="2886166" y="4816950"/>
              <a:ext cx="21633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3102496" y="4737313"/>
              <a:ext cx="533400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Ry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 bwMode="auto">
            <a:xfrm flipV="1">
              <a:off x="2562283" y="5321006"/>
              <a:ext cx="0" cy="2071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2439599" y="5528198"/>
              <a:ext cx="53340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Ry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6" name="Text Box 419"/>
            <p:cNvSpPr txBox="1">
              <a:spLocks noChangeArrowheads="1"/>
            </p:cNvSpPr>
            <p:nvPr/>
          </p:nvSpPr>
          <p:spPr bwMode="auto">
            <a:xfrm>
              <a:off x="1115616" y="5008759"/>
              <a:ext cx="728836" cy="46805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D  Q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 algn="l">
                <a:lnSpc>
                  <a:spcPct val="8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CP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004048" y="1851507"/>
            <a:ext cx="2604286" cy="1224134"/>
            <a:chOff x="3767914" y="4581128"/>
            <a:chExt cx="2604286" cy="1224134"/>
          </a:xfrm>
        </p:grpSpPr>
        <p:sp>
          <p:nvSpPr>
            <p:cNvPr id="29" name="Text Box 18"/>
            <p:cNvSpPr txBox="1">
              <a:spLocks noChangeArrowheads="1"/>
            </p:cNvSpPr>
            <p:nvPr/>
          </p:nvSpPr>
          <p:spPr bwMode="auto">
            <a:xfrm>
              <a:off x="5580112" y="4940275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Ry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0" name="直接连接符 29"/>
            <p:cNvCxnSpPr>
              <a:stCxn id="29" idx="3"/>
            </p:cNvCxnSpPr>
            <p:nvPr/>
          </p:nvCxnSpPr>
          <p:spPr bwMode="auto">
            <a:xfrm>
              <a:off x="6156176" y="5084738"/>
              <a:ext cx="21602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 rot="16200000">
              <a:off x="4820662" y="4900902"/>
              <a:ext cx="655701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 bwMode="auto">
            <a:xfrm>
              <a:off x="5292974" y="5084737"/>
              <a:ext cx="287138" cy="44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4723440" y="4797152"/>
              <a:ext cx="28060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4716016" y="5275369"/>
              <a:ext cx="288032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4572000" y="5013176"/>
              <a:ext cx="4320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flipV="1">
              <a:off x="4572000" y="5275369"/>
              <a:ext cx="144016" cy="14508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Text Box 18"/>
            <p:cNvSpPr txBox="1">
              <a:spLocks noChangeArrowheads="1"/>
            </p:cNvSpPr>
            <p:nvPr/>
          </p:nvSpPr>
          <p:spPr bwMode="auto">
            <a:xfrm>
              <a:off x="3995936" y="5266091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Ra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8" name="直接连接符 37"/>
            <p:cNvCxnSpPr>
              <a:endCxn id="37" idx="1"/>
            </p:cNvCxnSpPr>
            <p:nvPr/>
          </p:nvCxnSpPr>
          <p:spPr bwMode="auto">
            <a:xfrm>
              <a:off x="3767914" y="5410554"/>
              <a:ext cx="22802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4572000" y="4689020"/>
              <a:ext cx="151440" cy="1081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4716016" y="4797152"/>
              <a:ext cx="237402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i</a:t>
              </a:r>
              <a:endParaRPr lang="en-US" altLang="zh-CN" sz="1600" b="1" baseline="-18000" dirty="0">
                <a:latin typeface="宋体" pitchFamily="2" charset="-122"/>
              </a:endParaRP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4716016" y="5085184"/>
              <a:ext cx="237402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</a:t>
              </a:r>
              <a:endParaRPr lang="en-US" altLang="zh-CN" sz="1600" b="1" baseline="-18000" dirty="0">
                <a:latin typeface="宋体" pitchFamily="2" charset="-122"/>
              </a:endParaRPr>
            </a:p>
          </p:txBody>
        </p:sp>
        <p:sp>
          <p:nvSpPr>
            <p:cNvPr id="42" name="Text Box 18"/>
            <p:cNvSpPr txBox="1">
              <a:spLocks noChangeArrowheads="1"/>
            </p:cNvSpPr>
            <p:nvPr/>
          </p:nvSpPr>
          <p:spPr bwMode="auto">
            <a:xfrm>
              <a:off x="3995936" y="4869160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 bwMode="auto">
            <a:xfrm>
              <a:off x="3779912" y="5013176"/>
              <a:ext cx="22802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4067944" y="4581128"/>
              <a:ext cx="360040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baseline="-18000" dirty="0" smtClean="0">
                  <a:latin typeface="宋体" pitchFamily="2" charset="-122"/>
                </a:rPr>
                <a:t>…</a:t>
              </a:r>
              <a:endParaRPr lang="en-US" altLang="zh-CN" sz="2000" b="1" baseline="-18000" dirty="0">
                <a:latin typeface="宋体" pitchFamily="2" charset="-122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 bwMode="auto">
            <a:xfrm flipV="1">
              <a:off x="5169396" y="5373216"/>
              <a:ext cx="0" cy="2071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6" name="Text Box 18"/>
            <p:cNvSpPr txBox="1">
              <a:spLocks noChangeArrowheads="1"/>
            </p:cNvSpPr>
            <p:nvPr/>
          </p:nvSpPr>
          <p:spPr bwMode="auto">
            <a:xfrm>
              <a:off x="5046712" y="5580408"/>
              <a:ext cx="533400" cy="2248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Ry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 flipV="1">
              <a:off x="5889476" y="5229200"/>
              <a:ext cx="0" cy="2071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48" name="Text Box 18"/>
            <p:cNvSpPr txBox="1">
              <a:spLocks noChangeArrowheads="1"/>
            </p:cNvSpPr>
            <p:nvPr/>
          </p:nvSpPr>
          <p:spPr bwMode="auto">
            <a:xfrm>
              <a:off x="5766792" y="5436392"/>
              <a:ext cx="53340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Ry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 flipV="1">
              <a:off x="4283968" y="5567927"/>
              <a:ext cx="0" cy="2071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80" name="组合 79"/>
          <p:cNvGrpSpPr/>
          <p:nvPr/>
        </p:nvGrpSpPr>
        <p:grpSpPr>
          <a:xfrm>
            <a:off x="1631431" y="3789039"/>
            <a:ext cx="2292497" cy="1183984"/>
            <a:chOff x="6615063" y="4797954"/>
            <a:chExt cx="2292497" cy="1183984"/>
          </a:xfrm>
        </p:grpSpPr>
        <p:sp>
          <p:nvSpPr>
            <p:cNvPr id="81" name="Text Box 7"/>
            <p:cNvSpPr txBox="1">
              <a:spLocks noChangeArrowheads="1"/>
            </p:cNvSpPr>
            <p:nvPr/>
          </p:nvSpPr>
          <p:spPr bwMode="auto">
            <a:xfrm>
              <a:off x="6759079" y="5370893"/>
              <a:ext cx="549225" cy="303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Ry</a:t>
              </a:r>
              <a:r>
                <a:rPr lang="en-US" altLang="zh-CN" sz="1800" b="1" baseline="-14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r>
                <a:rPr lang="en-US" altLang="zh-CN" sz="1800" b="1" baseline="-18000" dirty="0" smtClean="0">
                  <a:solidFill>
                    <a:srgbClr val="FF3399"/>
                  </a:solidFill>
                  <a:latin typeface="宋体" pitchFamily="2" charset="-122"/>
                </a:rPr>
                <a:t> </a:t>
              </a:r>
              <a:endParaRPr lang="en-US" altLang="zh-CN" sz="1800" b="1" baseline="-20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82" name="Text Box 13"/>
            <p:cNvSpPr txBox="1">
              <a:spLocks noChangeArrowheads="1"/>
            </p:cNvSpPr>
            <p:nvPr/>
          </p:nvSpPr>
          <p:spPr bwMode="auto">
            <a:xfrm>
              <a:off x="6759079" y="5070806"/>
              <a:ext cx="549225" cy="303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Rx</a:t>
              </a:r>
              <a:r>
                <a:rPr lang="en-US" altLang="zh-CN" sz="1800" b="1" baseline="-14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20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83" name="Text Box 27"/>
            <p:cNvSpPr txBox="1">
              <a:spLocks noChangeArrowheads="1"/>
            </p:cNvSpPr>
            <p:nvPr/>
          </p:nvSpPr>
          <p:spPr bwMode="auto">
            <a:xfrm>
              <a:off x="7640479" y="5775815"/>
              <a:ext cx="1267081" cy="2061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i="1" dirty="0" smtClean="0">
                  <a:latin typeface="+mn-lt"/>
                </a:rPr>
                <a:t>t</a:t>
              </a:r>
              <a:r>
                <a:rPr lang="zh-CN" altLang="en-US" sz="1800" b="1" baseline="-30000" dirty="0" smtClean="0">
                  <a:latin typeface="宋体" pitchFamily="2" charset="-122"/>
                </a:rPr>
                <a:t>输出</a:t>
              </a:r>
              <a:r>
                <a:rPr lang="zh-CN" altLang="en-US" sz="1800" b="1" baseline="-25000" dirty="0" smtClean="0">
                  <a:latin typeface="宋体" pitchFamily="2" charset="-122"/>
                </a:rPr>
                <a:t> </a:t>
              </a:r>
              <a:r>
                <a:rPr lang="zh-CN" altLang="en-US" sz="1400" b="1" baseline="-25000" dirty="0" smtClean="0">
                  <a:latin typeface="宋体" pitchFamily="2" charset="-122"/>
                </a:rPr>
                <a:t> </a:t>
              </a:r>
              <a:r>
                <a:rPr lang="en-US" altLang="zh-CN" sz="1800" i="1" dirty="0" smtClean="0">
                  <a:latin typeface="+mn-lt"/>
                </a:rPr>
                <a:t>t</a:t>
              </a:r>
              <a:r>
                <a:rPr lang="zh-CN" altLang="en-US" sz="1800" b="1" baseline="-30000" dirty="0" smtClean="0">
                  <a:latin typeface="宋体" pitchFamily="2" charset="-122"/>
                </a:rPr>
                <a:t>写入</a:t>
              </a:r>
              <a:endParaRPr lang="zh-CN" altLang="en-US" sz="1800" b="1" baseline="-30000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endParaRPr lang="zh-CN" altLang="en-US" sz="1800" b="1" baseline="-18000" dirty="0">
                <a:latin typeface="宋体" pitchFamily="2" charset="-122"/>
              </a:endParaRPr>
            </a:p>
          </p:txBody>
        </p:sp>
        <p:sp>
          <p:nvSpPr>
            <p:cNvPr id="84" name="Text Box 35"/>
            <p:cNvSpPr txBox="1">
              <a:spLocks noChangeArrowheads="1"/>
            </p:cNvSpPr>
            <p:nvPr/>
          </p:nvSpPr>
          <p:spPr bwMode="auto">
            <a:xfrm>
              <a:off x="6615063" y="4797954"/>
              <a:ext cx="765249" cy="2872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600" b="1" dirty="0" smtClean="0">
                  <a:latin typeface="宋体" pitchFamily="2" charset="-122"/>
                </a:rPr>
                <a:t>数据线</a:t>
              </a:r>
              <a:endParaRPr lang="en-US" altLang="zh-CN" sz="1600" b="1" baseline="-20000" dirty="0">
                <a:latin typeface="宋体" pitchFamily="2" charset="-122"/>
              </a:endParaRPr>
            </a:p>
          </p:txBody>
        </p:sp>
        <p:sp>
          <p:nvSpPr>
            <p:cNvPr id="85" name="AutoShape 311"/>
            <p:cNvSpPr>
              <a:spLocks noChangeArrowheads="1"/>
            </p:cNvSpPr>
            <p:nvPr/>
          </p:nvSpPr>
          <p:spPr bwMode="auto">
            <a:xfrm>
              <a:off x="7596336" y="4797956"/>
              <a:ext cx="1151384" cy="288032"/>
            </a:xfrm>
            <a:prstGeom prst="hexagon">
              <a:avLst>
                <a:gd name="adj" fmla="val 64577"/>
                <a:gd name="vf" fmla="val 115470"/>
              </a:avLst>
            </a:prstGeom>
            <a:noFill/>
            <a:ln w="1587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>
              <a:noAutofit/>
            </a:bodyPr>
            <a:lstStyle/>
            <a:p>
              <a:r>
                <a:rPr lang="zh-CN" altLang="en-US" sz="1600" b="1" dirty="0" smtClean="0"/>
                <a:t>数据</a:t>
              </a:r>
              <a:endParaRPr lang="zh-CN" altLang="en-US" sz="1600" b="1" dirty="0"/>
            </a:p>
          </p:txBody>
        </p:sp>
        <p:cxnSp>
          <p:nvCxnSpPr>
            <p:cNvPr id="86" name="直接连接符 85"/>
            <p:cNvCxnSpPr/>
            <p:nvPr/>
          </p:nvCxnSpPr>
          <p:spPr bwMode="auto">
            <a:xfrm flipV="1">
              <a:off x="7596336" y="5157995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>
              <a:off x="7307858" y="5374019"/>
              <a:ext cx="28847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7596336" y="5157995"/>
              <a:ext cx="1008113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 flipV="1">
              <a:off x="8604448" y="5157995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 flipV="1">
              <a:off x="8604448" y="5370893"/>
              <a:ext cx="288032" cy="312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flipV="1">
              <a:off x="8099946" y="5446027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 flipV="1">
              <a:off x="7308304" y="5662051"/>
              <a:ext cx="792088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 flipV="1">
              <a:off x="8604448" y="5446027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 flipV="1">
              <a:off x="8604448" y="5658925"/>
              <a:ext cx="288032" cy="312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>
              <a:off x="8098433" y="5446027"/>
              <a:ext cx="50601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 flipH="1" flipV="1">
              <a:off x="7595890" y="5734059"/>
              <a:ext cx="446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 flipH="1" flipV="1">
              <a:off x="8100318" y="5734059"/>
              <a:ext cx="74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 flipV="1">
              <a:off x="8604448" y="5734059"/>
              <a:ext cx="746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7307858" y="4941167"/>
              <a:ext cx="288478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 bwMode="auto">
            <a:xfrm>
              <a:off x="8747572" y="4941971"/>
              <a:ext cx="14446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3" name="Text Box 35"/>
          <p:cNvSpPr txBox="1">
            <a:spLocks noChangeArrowheads="1"/>
          </p:cNvSpPr>
          <p:nvPr/>
        </p:nvSpPr>
        <p:spPr bwMode="auto">
          <a:xfrm>
            <a:off x="2123728" y="3142576"/>
            <a:ext cx="1914211" cy="55617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电位</a:t>
            </a:r>
            <a:r>
              <a:rPr lang="en-US" altLang="zh-CN" b="1" dirty="0">
                <a:latin typeface="宋体" pitchFamily="2" charset="-122"/>
              </a:rPr>
              <a:t>-</a:t>
            </a:r>
            <a:r>
              <a:rPr lang="zh-CN" altLang="en-US" b="1" dirty="0">
                <a:latin typeface="宋体" pitchFamily="2" charset="-122"/>
              </a:rPr>
              <a:t>脉冲制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07" name="Text Box 349"/>
          <p:cNvSpPr txBox="1">
            <a:spLocks noChangeArrowheads="1"/>
          </p:cNvSpPr>
          <p:nvPr/>
        </p:nvSpPr>
        <p:spPr bwMode="auto">
          <a:xfrm>
            <a:off x="1226302" y="5601434"/>
            <a:ext cx="7090114" cy="707886"/>
          </a:xfrm>
          <a:prstGeom prst="rect">
            <a:avLst/>
          </a:prstGeom>
          <a:noFill/>
          <a:ln w="12700">
            <a:solidFill>
              <a:srgbClr val="FF33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 err="1" smtClean="0">
                <a:solidFill>
                  <a:srgbClr val="FF3399"/>
                </a:solidFill>
              </a:rPr>
              <a:t>μ</a:t>
            </a:r>
            <a:r>
              <a:rPr lang="en-US" altLang="zh-CN" sz="2000" b="1" dirty="0" err="1" smtClean="0">
                <a:solidFill>
                  <a:srgbClr val="FF3399"/>
                </a:solidFill>
                <a:latin typeface="宋体" pitchFamily="2" charset="-122"/>
              </a:rPr>
              <a:t>OPCmd</a:t>
            </a:r>
            <a:r>
              <a:rPr lang="zh-CN" altLang="en-US" sz="2000" b="1" dirty="0" smtClean="0">
                <a:solidFill>
                  <a:srgbClr val="FF3399"/>
                </a:solidFill>
              </a:rPr>
              <a:t>书写约定：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写出的</a:t>
            </a:r>
            <a:r>
              <a:rPr lang="zh-CN" altLang="en-US" sz="2000" b="1" dirty="0">
                <a:latin typeface="宋体" pitchFamily="2" charset="-122"/>
              </a:rPr>
              <a:t>信号都</a:t>
            </a: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</a:rPr>
              <a:t>有效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未写出</a:t>
            </a:r>
            <a:r>
              <a:rPr lang="zh-CN" altLang="en-US" sz="2000" b="1" dirty="0">
                <a:latin typeface="宋体" pitchFamily="2" charset="-122"/>
              </a:rPr>
              <a:t>的信号都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itchFamily="2" charset="-122"/>
              </a:rPr>
              <a:t>无效</a:t>
            </a:r>
            <a:r>
              <a:rPr lang="zh-CN" altLang="en-US" sz="2000" b="1" dirty="0" smtClean="0">
                <a:latin typeface="宋体" pitchFamily="2" charset="-122"/>
              </a:rPr>
              <a:t>；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l"/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             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多种取值</a:t>
            </a:r>
            <a:r>
              <a:rPr lang="zh-CN" altLang="en-US" sz="2000" b="1" dirty="0" smtClean="0">
                <a:latin typeface="宋体" pitchFamily="2" charset="-122"/>
              </a:rPr>
              <a:t>的信号用“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itchFamily="2" charset="-122"/>
              </a:rPr>
              <a:t>＝</a:t>
            </a:r>
            <a:r>
              <a:rPr lang="zh-CN" altLang="en-US" sz="2000" b="1" dirty="0" smtClean="0">
                <a:latin typeface="宋体" pitchFamily="2" charset="-122"/>
              </a:rPr>
              <a:t>”表示</a:t>
            </a:r>
            <a:endParaRPr lang="zh-CN" altLang="en-US" sz="2000" b="1" dirty="0">
              <a:latin typeface="宋体" pitchFamily="2" charset="-122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4536504" y="3284984"/>
            <a:ext cx="4536000" cy="1728192"/>
            <a:chOff x="4211960" y="3284984"/>
            <a:chExt cx="4536000" cy="1728192"/>
          </a:xfrm>
        </p:grpSpPr>
        <p:sp>
          <p:nvSpPr>
            <p:cNvPr id="51" name="Text Box 7"/>
            <p:cNvSpPr txBox="1">
              <a:spLocks noChangeArrowheads="1"/>
            </p:cNvSpPr>
            <p:nvPr/>
          </p:nvSpPr>
          <p:spPr bwMode="auto">
            <a:xfrm>
              <a:off x="4382369" y="4163399"/>
              <a:ext cx="549225" cy="303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Ry</a:t>
              </a:r>
              <a:r>
                <a:rPr lang="en-US" altLang="zh-CN" sz="1800" b="1" baseline="-14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r>
                <a:rPr lang="en-US" altLang="zh-CN" sz="1800" b="1" baseline="-18000" dirty="0" smtClean="0">
                  <a:solidFill>
                    <a:srgbClr val="FF3399"/>
                  </a:solidFill>
                  <a:latin typeface="宋体" pitchFamily="2" charset="-122"/>
                </a:rPr>
                <a:t> </a:t>
              </a:r>
              <a:endParaRPr lang="en-US" altLang="zh-CN" sz="1800" b="1" baseline="-20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52" name="Text Box 13"/>
            <p:cNvSpPr txBox="1">
              <a:spLocks noChangeArrowheads="1"/>
            </p:cNvSpPr>
            <p:nvPr/>
          </p:nvSpPr>
          <p:spPr bwMode="auto">
            <a:xfrm>
              <a:off x="4382369" y="3863312"/>
              <a:ext cx="549225" cy="303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Rx</a:t>
              </a:r>
              <a:r>
                <a:rPr lang="en-US" altLang="zh-CN" sz="1800" b="1" baseline="-14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20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53" name="Text Box 35"/>
            <p:cNvSpPr txBox="1">
              <a:spLocks noChangeArrowheads="1"/>
            </p:cNvSpPr>
            <p:nvPr/>
          </p:nvSpPr>
          <p:spPr bwMode="auto">
            <a:xfrm>
              <a:off x="4355976" y="4509120"/>
              <a:ext cx="693241" cy="2872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600" b="1" dirty="0" smtClean="0">
                  <a:latin typeface="宋体" pitchFamily="2" charset="-122"/>
                </a:rPr>
                <a:t>数据线</a:t>
              </a:r>
              <a:endParaRPr lang="en-US" altLang="zh-CN" sz="1600" b="1" baseline="-20000" dirty="0">
                <a:latin typeface="宋体" pitchFamily="2" charset="-122"/>
              </a:endParaRPr>
            </a:p>
          </p:txBody>
        </p:sp>
        <p:sp>
          <p:nvSpPr>
            <p:cNvPr id="54" name="AutoShape 311"/>
            <p:cNvSpPr>
              <a:spLocks noChangeArrowheads="1"/>
            </p:cNvSpPr>
            <p:nvPr/>
          </p:nvSpPr>
          <p:spPr bwMode="auto">
            <a:xfrm>
              <a:off x="5292080" y="4509120"/>
              <a:ext cx="1150937" cy="288032"/>
            </a:xfrm>
            <a:prstGeom prst="hexagon">
              <a:avLst>
                <a:gd name="adj" fmla="val 62372"/>
                <a:gd name="vf" fmla="val 115470"/>
              </a:avLst>
            </a:prstGeom>
            <a:noFill/>
            <a:ln w="15875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>
              <a:noAutofit/>
            </a:bodyPr>
            <a:lstStyle/>
            <a:p>
              <a:r>
                <a:rPr lang="zh-CN" altLang="en-US" sz="1600" b="1" dirty="0" smtClean="0"/>
                <a:t>数据</a:t>
              </a:r>
              <a:endParaRPr lang="zh-CN" altLang="en-US" sz="1600" b="1" dirty="0"/>
            </a:p>
          </p:txBody>
        </p:sp>
        <p:cxnSp>
          <p:nvCxnSpPr>
            <p:cNvPr id="55" name="直接连接符 54"/>
            <p:cNvCxnSpPr/>
            <p:nvPr/>
          </p:nvCxnSpPr>
          <p:spPr bwMode="auto">
            <a:xfrm flipV="1">
              <a:off x="5292080" y="3933055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5003602" y="4145953"/>
              <a:ext cx="28847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5292080" y="3933055"/>
              <a:ext cx="1008112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 flipV="1">
              <a:off x="6300192" y="3933055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6300192" y="4145953"/>
              <a:ext cx="252363" cy="312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flipV="1">
              <a:off x="5292080" y="4221087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5003602" y="4433985"/>
              <a:ext cx="28847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6300192" y="4221087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6300192" y="4433985"/>
              <a:ext cx="252363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5292080" y="4221087"/>
              <a:ext cx="100811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5003602" y="4652331"/>
              <a:ext cx="288478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6443316" y="4653135"/>
              <a:ext cx="109239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 flipV="1">
              <a:off x="5148064" y="3645024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5004048" y="3861048"/>
              <a:ext cx="144017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 flipV="1">
              <a:off x="6156176" y="3645024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>
              <a:off x="6156176" y="3645024"/>
              <a:ext cx="396379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5148064" y="3645024"/>
              <a:ext cx="648072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4382815" y="3573016"/>
              <a:ext cx="549225" cy="303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Clk</a:t>
              </a:r>
              <a:r>
                <a:rPr lang="en-US" altLang="zh-CN" sz="1800" b="1" baseline="-18000" dirty="0" smtClean="0">
                  <a:solidFill>
                    <a:srgbClr val="C00000"/>
                  </a:solidFill>
                  <a:latin typeface="宋体" pitchFamily="2" charset="-122"/>
                </a:rPr>
                <a:t> </a:t>
              </a:r>
              <a:endParaRPr lang="en-US" altLang="zh-CN" sz="1800" b="1" baseline="-20000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 bwMode="auto">
            <a:xfrm flipV="1">
              <a:off x="5796136" y="3861048"/>
              <a:ext cx="360040" cy="226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 flipV="1">
              <a:off x="5796136" y="3645024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 flipH="1">
              <a:off x="5148065" y="3902354"/>
              <a:ext cx="1" cy="11108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>
              <a:off x="5292080" y="4466612"/>
              <a:ext cx="8162" cy="5465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Text Box 7"/>
            <p:cNvSpPr txBox="1">
              <a:spLocks noChangeArrowheads="1"/>
            </p:cNvSpPr>
            <p:nvPr/>
          </p:nvSpPr>
          <p:spPr bwMode="auto">
            <a:xfrm>
              <a:off x="5148065" y="4797151"/>
              <a:ext cx="1152128" cy="175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0" rIns="18000" bIns="0" anchor="ctr"/>
            <a:lstStyle/>
            <a:p>
              <a:pPr algn="l">
                <a:lnSpc>
                  <a:spcPct val="80000"/>
                </a:lnSpc>
              </a:pPr>
              <a:r>
                <a:rPr lang="zh-CN" altLang="en-US" sz="1800" b="1" baseline="-20000" dirty="0" smtClean="0">
                  <a:latin typeface="宋体" pitchFamily="2" charset="-122"/>
                </a:rPr>
                <a:t>①② ③     ④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 bwMode="auto">
            <a:xfrm>
              <a:off x="5452641" y="4797152"/>
              <a:ext cx="1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 flipH="1">
              <a:off x="6156175" y="3902354"/>
              <a:ext cx="1" cy="11108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4" name="Text Box 5"/>
            <p:cNvSpPr txBox="1">
              <a:spLocks noChangeArrowheads="1"/>
            </p:cNvSpPr>
            <p:nvPr/>
          </p:nvSpPr>
          <p:spPr bwMode="auto">
            <a:xfrm>
              <a:off x="6732240" y="3717032"/>
              <a:ext cx="1800200" cy="1152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no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600" b="1" dirty="0" smtClean="0"/>
                <a:t>①</a:t>
              </a:r>
              <a:r>
                <a:rPr lang="en-US" altLang="zh-CN" sz="1600" dirty="0" err="1"/>
                <a:t>μ</a:t>
              </a:r>
              <a:r>
                <a:rPr lang="en-US" altLang="zh-CN" sz="1600" b="1" dirty="0" err="1" smtClean="0">
                  <a:latin typeface="+mn-ea"/>
                  <a:ea typeface="+mn-ea"/>
                </a:rPr>
                <a:t>OPCmd</a:t>
              </a:r>
              <a:r>
                <a:rPr lang="zh-CN" altLang="en-US" sz="1600" b="1" dirty="0"/>
                <a:t>产生延迟 </a:t>
              </a:r>
              <a:endParaRPr lang="en-US" altLang="zh-CN" sz="1600" b="1" dirty="0" smtClean="0"/>
            </a:p>
            <a:p>
              <a:pPr algn="l">
                <a:lnSpc>
                  <a:spcPct val="120000"/>
                </a:lnSpc>
              </a:pPr>
              <a:r>
                <a:rPr lang="zh-CN" altLang="en-US" sz="1600" b="1" dirty="0" smtClean="0"/>
                <a:t>②</a:t>
              </a:r>
              <a:r>
                <a:rPr lang="zh-CN" altLang="en-US" sz="1600" b="1" dirty="0"/>
                <a:t>三态门打开延迟 </a:t>
              </a:r>
              <a:endParaRPr lang="en-US" altLang="zh-CN" sz="1600" b="1" dirty="0" smtClean="0"/>
            </a:p>
            <a:p>
              <a:pPr algn="l">
                <a:lnSpc>
                  <a:spcPct val="120000"/>
                </a:lnSpc>
              </a:pPr>
              <a:r>
                <a:rPr lang="zh-CN" altLang="en-US" sz="1600" b="1" dirty="0" smtClean="0"/>
                <a:t>③</a:t>
              </a:r>
              <a:r>
                <a:rPr lang="zh-CN" altLang="en-US" sz="1600" b="1" dirty="0"/>
                <a:t>数据传输延迟 </a:t>
              </a:r>
              <a:endParaRPr lang="en-US" altLang="zh-CN" sz="1600" b="1" dirty="0" smtClean="0"/>
            </a:p>
            <a:p>
              <a:pPr algn="l">
                <a:lnSpc>
                  <a:spcPct val="120000"/>
                </a:lnSpc>
              </a:pPr>
              <a:r>
                <a:rPr lang="zh-CN" altLang="en-US" sz="1600" b="1" dirty="0" smtClean="0"/>
                <a:t>④</a:t>
              </a:r>
              <a:r>
                <a:rPr lang="zh-CN" altLang="en-US" sz="1600" b="1" dirty="0"/>
                <a:t>写入</a:t>
              </a:r>
              <a:r>
                <a:rPr lang="zh-CN" altLang="en-US" sz="1600" b="1" dirty="0" smtClean="0"/>
                <a:t>时刻</a:t>
              </a:r>
              <a:r>
                <a:rPr lang="en-US" altLang="zh-CN" sz="1600" b="1" dirty="0" smtClean="0">
                  <a:latin typeface="+mn-ea"/>
                  <a:ea typeface="+mn-ea"/>
                </a:rPr>
                <a:t>(</a:t>
              </a:r>
              <a:r>
                <a:rPr lang="zh-CN" altLang="en-US" sz="1600" b="1" dirty="0" smtClean="0">
                  <a:latin typeface="+mn-ea"/>
                  <a:ea typeface="+mn-ea"/>
                </a:rPr>
                <a:t>↑</a:t>
              </a:r>
              <a:r>
                <a:rPr lang="en-US" altLang="zh-CN" sz="1600" b="1" dirty="0" smtClean="0">
                  <a:latin typeface="+mn-ea"/>
                  <a:ea typeface="+mn-ea"/>
                </a:rPr>
                <a:t>)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105" name="Text Box 35"/>
            <p:cNvSpPr txBox="1">
              <a:spLocks noChangeArrowheads="1"/>
            </p:cNvSpPr>
            <p:nvPr/>
          </p:nvSpPr>
          <p:spPr bwMode="auto">
            <a:xfrm>
              <a:off x="4211960" y="3284984"/>
              <a:ext cx="4536000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实际应用状况</a:t>
              </a:r>
              <a:r>
                <a:rPr lang="en-US" altLang="zh-CN" sz="1800" b="1" dirty="0" smtClean="0">
                  <a:latin typeface="宋体" pitchFamily="2" charset="-122"/>
                </a:rPr>
                <a:t>(CU</a:t>
              </a:r>
              <a:r>
                <a:rPr lang="zh-CN" altLang="en-US" sz="1800" b="1" dirty="0" smtClean="0">
                  <a:latin typeface="宋体" pitchFamily="2" charset="-122"/>
                </a:rPr>
                <a:t>在</a:t>
              </a:r>
              <a:r>
                <a:rPr lang="en-US" altLang="zh-CN" sz="1800" b="1" dirty="0" smtClean="0">
                  <a:latin typeface="宋体" pitchFamily="2" charset="-122"/>
                </a:rPr>
                <a:t>CLK</a:t>
              </a:r>
              <a:r>
                <a:rPr lang="zh-CN" altLang="en-US" sz="1800" b="1" dirty="0" smtClean="0">
                  <a:latin typeface="宋体" pitchFamily="2" charset="-122"/>
                </a:rPr>
                <a:t>开始时产生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>
                  <a:latin typeface="+mn-ea"/>
                </a:rPr>
                <a:t>OPCmd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08" name="直接连接符 107"/>
            <p:cNvCxnSpPr/>
            <p:nvPr/>
          </p:nvCxnSpPr>
          <p:spPr bwMode="auto">
            <a:xfrm>
              <a:off x="5724127" y="4797152"/>
              <a:ext cx="1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2" name="右箭头 101"/>
          <p:cNvSpPr/>
          <p:nvPr/>
        </p:nvSpPr>
        <p:spPr bwMode="auto">
          <a:xfrm>
            <a:off x="4107125" y="4158934"/>
            <a:ext cx="464875" cy="350186"/>
          </a:xfrm>
          <a:prstGeom prst="rightArrow">
            <a:avLst/>
          </a:prstGeom>
          <a:solidFill>
            <a:srgbClr val="CCFFFF"/>
          </a:solidFill>
          <a:ln w="1270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7812360" y="620688"/>
            <a:ext cx="929952" cy="1368152"/>
            <a:chOff x="7812360" y="620688"/>
            <a:chExt cx="929952" cy="1368152"/>
          </a:xfrm>
        </p:grpSpPr>
        <p:sp>
          <p:nvSpPr>
            <p:cNvPr id="106" name="Text Box 419"/>
            <p:cNvSpPr txBox="1">
              <a:spLocks noChangeArrowheads="1"/>
            </p:cNvSpPr>
            <p:nvPr/>
          </p:nvSpPr>
          <p:spPr bwMode="auto">
            <a:xfrm>
              <a:off x="7913712" y="1052736"/>
              <a:ext cx="728836" cy="46805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ctr" anchorCtr="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chemeClr val="tx1"/>
                  </a:solidFill>
                  <a:latin typeface="宋体" pitchFamily="2" charset="-122"/>
                </a:rPr>
                <a:t>D  Q</a:t>
              </a:r>
              <a:endParaRPr lang="en-US" altLang="zh-CN" sz="1800" dirty="0" smtClean="0">
                <a:solidFill>
                  <a:schemeClr val="tx1"/>
                </a:solidFill>
              </a:endParaRPr>
            </a:p>
            <a:p>
              <a:pPr algn="l">
                <a:lnSpc>
                  <a:spcPct val="8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En</a:t>
              </a:r>
              <a:r>
                <a:rPr lang="en-US" altLang="zh-CN" sz="1800" b="1" dirty="0" smtClean="0">
                  <a:latin typeface="+mn-ea"/>
                  <a:ea typeface="+mn-ea"/>
                </a:rPr>
                <a:t> CP</a:t>
              </a:r>
              <a:endParaRPr lang="en-US" altLang="zh-CN" sz="1800" b="1" dirty="0" smtClean="0">
                <a:latin typeface="+mn-ea"/>
                <a:ea typeface="+mn-ea"/>
              </a:endParaRPr>
            </a:p>
          </p:txBody>
        </p:sp>
        <p:cxnSp>
          <p:nvCxnSpPr>
            <p:cNvPr id="109" name="直接连接符 108"/>
            <p:cNvCxnSpPr/>
            <p:nvPr/>
          </p:nvCxnSpPr>
          <p:spPr bwMode="auto">
            <a:xfrm flipV="1">
              <a:off x="8057728" y="1534621"/>
              <a:ext cx="0" cy="1661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10" name="Text Box 18"/>
            <p:cNvSpPr txBox="1">
              <a:spLocks noChangeArrowheads="1"/>
            </p:cNvSpPr>
            <p:nvPr/>
          </p:nvSpPr>
          <p:spPr bwMode="auto">
            <a:xfrm>
              <a:off x="7812360" y="1691979"/>
              <a:ext cx="929952" cy="29686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Rx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 CLK</a:t>
              </a:r>
            </a:p>
          </p:txBody>
        </p:sp>
        <p:cxnSp>
          <p:nvCxnSpPr>
            <p:cNvPr id="111" name="直接连接符 110"/>
            <p:cNvCxnSpPr/>
            <p:nvPr/>
          </p:nvCxnSpPr>
          <p:spPr bwMode="auto">
            <a:xfrm flipV="1">
              <a:off x="8417768" y="1534621"/>
              <a:ext cx="0" cy="1661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>
              <a:off x="8057728" y="630587"/>
              <a:ext cx="0" cy="43115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V="1">
              <a:off x="8433008" y="620688"/>
              <a:ext cx="0" cy="15391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4" name="等腰三角形 113"/>
            <p:cNvSpPr/>
            <p:nvPr/>
          </p:nvSpPr>
          <p:spPr bwMode="auto">
            <a:xfrm>
              <a:off x="8381764" y="764704"/>
              <a:ext cx="108012" cy="144016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 bwMode="auto">
            <a:xfrm flipV="1">
              <a:off x="8435770" y="909613"/>
              <a:ext cx="0" cy="14223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直接连接符 115"/>
            <p:cNvCxnSpPr/>
            <p:nvPr/>
          </p:nvCxnSpPr>
          <p:spPr bwMode="auto">
            <a:xfrm flipH="1">
              <a:off x="8466818" y="836712"/>
              <a:ext cx="21633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9286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103" grpId="0"/>
      <p:bldP spid="107" grpId="0" animBg="1"/>
      <p:bldP spid="10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200" name="Text Box 10"/>
          <p:cNvSpPr txBox="1">
            <a:spLocks noChangeArrowheads="1"/>
          </p:cNvSpPr>
          <p:nvPr/>
        </p:nvSpPr>
        <p:spPr bwMode="auto">
          <a:xfrm>
            <a:off x="179388" y="404664"/>
            <a:ext cx="6345410" cy="6090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存储器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读、存储器写</a:t>
            </a:r>
            <a:r>
              <a:rPr lang="en-US" altLang="zh-CN" dirty="0" err="1" smtClean="0">
                <a:solidFill>
                  <a:srgbClr val="FF3399"/>
                </a:solidFill>
              </a:rPr>
              <a:t>μ</a:t>
            </a:r>
            <a:r>
              <a:rPr lang="en-US" altLang="zh-CN" b="1" dirty="0" err="1" smtClean="0">
                <a:solidFill>
                  <a:srgbClr val="FF3399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的控制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marL="3411538" indent="-3411538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*功能：</a:t>
            </a:r>
            <a:r>
              <a:rPr lang="en-US" altLang="zh-CN" b="1" dirty="0">
                <a:latin typeface="宋体" pitchFamily="2" charset="-122"/>
              </a:rPr>
              <a:t>MDR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M[(MAR</a:t>
            </a:r>
            <a:r>
              <a:rPr lang="en-US" altLang="zh-CN" b="1" dirty="0" smtClean="0">
                <a:latin typeface="宋体" pitchFamily="2" charset="-122"/>
              </a:rPr>
              <a:t>)]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M</a:t>
            </a:r>
            <a:r>
              <a:rPr lang="en-US" altLang="zh-CN" b="1" dirty="0">
                <a:latin typeface="宋体" pitchFamily="2" charset="-122"/>
              </a:rPr>
              <a:t>[(MAR)]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(MDR)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*部件连接：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 smtClean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000" b="1" spc="-100" dirty="0" smtClean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000" b="1" spc="-100" dirty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*操作控制：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异步控制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9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同步控制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spc="-100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120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*所需</a:t>
            </a:r>
            <a:r>
              <a:rPr lang="en-US" altLang="zh-CN" dirty="0" err="1" smtClean="0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异步控制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同步控制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spc="-100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438" name="Text Box 5"/>
          <p:cNvSpPr txBox="1">
            <a:spLocks noChangeArrowheads="1"/>
          </p:cNvSpPr>
          <p:nvPr/>
        </p:nvSpPr>
        <p:spPr bwMode="auto">
          <a:xfrm>
            <a:off x="2555776" y="3501008"/>
            <a:ext cx="6336704" cy="157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5000"/>
              </a:lnSpc>
            </a:pPr>
            <a:r>
              <a:rPr lang="zh-CN" altLang="en-US" b="1" dirty="0" smtClean="0">
                <a:solidFill>
                  <a:srgbClr val="0070C0"/>
                </a:solidFill>
                <a:latin typeface="宋体" pitchFamily="2" charset="-122"/>
              </a:rPr>
              <a:t>读时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自动</a:t>
            </a:r>
            <a:r>
              <a:rPr lang="zh-CN" altLang="en-US" b="1" spc="-100" dirty="0" smtClean="0">
                <a:latin typeface="宋体" pitchFamily="2" charset="-122"/>
              </a:rPr>
              <a:t>写</a:t>
            </a:r>
            <a:r>
              <a:rPr lang="en-US" altLang="zh-CN" b="1" spc="-100" dirty="0" smtClean="0">
                <a:latin typeface="宋体" pitchFamily="2" charset="-122"/>
              </a:rPr>
              <a:t>MDR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zh-CN" altLang="en-US" sz="1800" b="1" spc="-100" dirty="0" smtClean="0">
                <a:latin typeface="宋体" pitchFamily="2" charset="-122"/>
              </a:rPr>
              <a:t>由</a:t>
            </a:r>
            <a:r>
              <a:rPr lang="en-US" altLang="zh-CN" sz="1800" b="1" spc="-100" dirty="0" err="1" smtClean="0">
                <a:latin typeface="宋体" pitchFamily="2" charset="-122"/>
              </a:rPr>
              <a:t>mfc</a:t>
            </a:r>
            <a:r>
              <a:rPr lang="zh-CN" altLang="en-US" sz="1800" b="1" spc="-100" dirty="0" smtClean="0">
                <a:latin typeface="宋体" pitchFamily="2" charset="-122"/>
              </a:rPr>
              <a:t>控制</a:t>
            </a:r>
            <a:r>
              <a:rPr lang="en-US" altLang="zh-CN" sz="18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、</a:t>
            </a:r>
            <a:r>
              <a:rPr lang="en-US" altLang="zh-CN" b="1" spc="-100" dirty="0" smtClean="0">
                <a:latin typeface="宋体" pitchFamily="2" charset="-122"/>
              </a:rPr>
              <a:t>CPU</a:t>
            </a:r>
            <a:r>
              <a:rPr lang="zh-CN" altLang="en-US" b="1" u="sng" spc="-100" dirty="0" smtClean="0">
                <a:solidFill>
                  <a:srgbClr val="990099"/>
                </a:solidFill>
                <a:latin typeface="宋体" pitchFamily="2" charset="-122"/>
              </a:rPr>
              <a:t>需</a:t>
            </a:r>
            <a:r>
              <a:rPr lang="zh-CN" altLang="en-US" b="1" u="sng" spc="-100" dirty="0" smtClean="0">
                <a:latin typeface="宋体" pitchFamily="2" charset="-122"/>
              </a:rPr>
              <a:t>等待</a:t>
            </a:r>
            <a:endParaRPr lang="en-US" altLang="zh-CN" sz="1800" b="1" spc="-100" dirty="0" smtClean="0">
              <a:latin typeface="宋体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en-US" altLang="zh-CN" sz="1800" b="1" dirty="0" smtClean="0">
                <a:latin typeface="+mn-ea"/>
                <a:ea typeface="+mn-ea"/>
              </a:rPr>
              <a:t> </a:t>
            </a:r>
            <a:r>
              <a:rPr lang="zh-CN" altLang="en-US" sz="1800" b="1" dirty="0">
                <a:latin typeface="+mn-ea"/>
                <a:ea typeface="+mn-ea"/>
              </a:rPr>
              <a:t> </a:t>
            </a:r>
            <a:r>
              <a:rPr lang="zh-CN" altLang="en-US" sz="1800" b="1" dirty="0" smtClean="0">
                <a:latin typeface="+mn-ea"/>
                <a:ea typeface="+mn-ea"/>
              </a:rPr>
              <a:t>     </a:t>
            </a:r>
            <a:r>
              <a:rPr lang="zh-CN" altLang="en-US" sz="1800" dirty="0" smtClean="0">
                <a:latin typeface="+mn-ea"/>
                <a:ea typeface="+mn-ea"/>
              </a:rPr>
              <a:t>└</a:t>
            </a:r>
            <a:r>
              <a:rPr lang="zh-CN" altLang="en-US" sz="1800" b="1" dirty="0" smtClean="0">
                <a:latin typeface="+mn-ea"/>
                <a:ea typeface="+mn-ea"/>
              </a:rPr>
              <a:t>→只需</a:t>
            </a:r>
            <a:r>
              <a:rPr lang="en-US" altLang="zh-CN" sz="1800" b="1" dirty="0" smtClean="0">
                <a:latin typeface="+mn-ea"/>
                <a:ea typeface="+mn-ea"/>
              </a:rPr>
              <a:t>1</a:t>
            </a:r>
            <a:r>
              <a:rPr lang="zh-CN" altLang="en-US" sz="1800" b="1" dirty="0" smtClean="0">
                <a:latin typeface="+mn-ea"/>
                <a:ea typeface="+mn-ea"/>
              </a:rPr>
              <a:t>组</a:t>
            </a:r>
            <a:r>
              <a:rPr lang="en-US" altLang="zh-CN" sz="1800" dirty="0" err="1" smtClean="0">
                <a:latin typeface="+mn-lt"/>
                <a:ea typeface="+mn-ea"/>
              </a:rPr>
              <a:t>μ</a:t>
            </a:r>
            <a:r>
              <a:rPr lang="en-US" altLang="zh-CN" sz="1800" b="1" dirty="0" err="1" smtClean="0">
                <a:latin typeface="+mn-ea"/>
                <a:ea typeface="+mn-ea"/>
              </a:rPr>
              <a:t>OPCmd</a:t>
            </a:r>
            <a:r>
              <a:rPr lang="zh-CN" altLang="en-US" sz="1800" b="1" dirty="0" smtClean="0">
                <a:latin typeface="+mn-ea"/>
                <a:ea typeface="+mn-ea"/>
              </a:rPr>
              <a:t>←</a:t>
            </a:r>
            <a:r>
              <a:rPr lang="zh-CN" altLang="en-US" sz="1800" dirty="0" smtClean="0">
                <a:latin typeface="+mn-ea"/>
                <a:ea typeface="+mn-ea"/>
              </a:rPr>
              <a:t>────┘        </a:t>
            </a:r>
            <a:endParaRPr lang="en-US" altLang="zh-CN" sz="18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rgbClr val="0070C0"/>
                </a:solidFill>
                <a:latin typeface="宋体" pitchFamily="2" charset="-122"/>
              </a:rPr>
              <a:t>读</a:t>
            </a:r>
            <a:r>
              <a:rPr lang="zh-CN" altLang="en-US" b="1" dirty="0">
                <a:solidFill>
                  <a:srgbClr val="0070C0"/>
                </a:solidFill>
                <a:latin typeface="宋体" pitchFamily="2" charset="-122"/>
              </a:rPr>
              <a:t>时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第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m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个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CLK</a:t>
            </a:r>
            <a:r>
              <a:rPr lang="zh-CN" altLang="en-US" b="1" dirty="0">
                <a:latin typeface="宋体" pitchFamily="2" charset="-122"/>
              </a:rPr>
              <a:t>写</a:t>
            </a:r>
            <a:r>
              <a:rPr lang="en-US" altLang="zh-CN" b="1" dirty="0">
                <a:latin typeface="宋体" pitchFamily="2" charset="-122"/>
              </a:rPr>
              <a:t>MDR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用</a:t>
            </a:r>
            <a:r>
              <a:rPr lang="en-US" altLang="zh-CN" sz="1800" b="1" dirty="0" err="1">
                <a:latin typeface="宋体" pitchFamily="2" charset="-122"/>
              </a:rPr>
              <a:t>MDR</a:t>
            </a:r>
            <a:r>
              <a:rPr lang="en-US" altLang="zh-CN" sz="1800" b="1" baseline="-18000" dirty="0" err="1">
                <a:latin typeface="宋体" pitchFamily="2" charset="-122"/>
              </a:rPr>
              <a:t>inB</a:t>
            </a:r>
            <a:r>
              <a:rPr lang="zh-CN" altLang="en-US" sz="1800" b="1" dirty="0">
                <a:latin typeface="宋体" pitchFamily="2" charset="-122"/>
              </a:rPr>
              <a:t>控制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无需</a:t>
            </a:r>
            <a:r>
              <a:rPr lang="zh-CN" altLang="en-US" b="1" u="sng" dirty="0" smtClean="0">
                <a:latin typeface="宋体" pitchFamily="2" charset="-122"/>
              </a:rPr>
              <a:t>等待</a:t>
            </a:r>
            <a:endParaRPr lang="en-US" altLang="zh-CN" b="1" u="sng" dirty="0" smtClean="0"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dirty="0" smtClean="0">
                <a:latin typeface="宋体" pitchFamily="2" charset="-122"/>
              </a:rPr>
              <a:t>       └</a:t>
            </a:r>
            <a:r>
              <a:rPr lang="zh-CN" altLang="en-US" sz="1800" b="1" dirty="0" smtClean="0">
                <a:latin typeface="宋体" pitchFamily="2" charset="-122"/>
              </a:rPr>
              <a:t>→需要</a:t>
            </a:r>
            <a:r>
              <a:rPr lang="en-US" altLang="zh-CN" sz="1800" b="1" dirty="0" smtClean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组</a:t>
            </a:r>
            <a:r>
              <a:rPr lang="en-US" altLang="zh-CN" sz="1800" dirty="0" err="1" smtClean="0"/>
              <a:t>μ</a:t>
            </a:r>
            <a:r>
              <a:rPr lang="en-US" altLang="zh-CN" sz="1800" b="1" dirty="0" err="1" smtClean="0">
                <a:latin typeface="宋体" pitchFamily="2" charset="-122"/>
              </a:rPr>
              <a:t>OPCmd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第</a:t>
            </a:r>
            <a:r>
              <a:rPr lang="en-US" altLang="zh-CN" sz="1800" b="1" dirty="0" smtClean="0">
                <a:latin typeface="宋体" pitchFamily="2" charset="-122"/>
              </a:rPr>
              <a:t>1</a:t>
            </a:r>
            <a:r>
              <a:rPr lang="zh-CN" altLang="en-US" sz="1800" b="1" dirty="0" smtClean="0">
                <a:latin typeface="宋体" pitchFamily="2" charset="-122"/>
              </a:rPr>
              <a:t>组为</a:t>
            </a:r>
            <a:r>
              <a:rPr lang="en-US" altLang="zh-CN" sz="1800" b="1" dirty="0" smtClean="0">
                <a:latin typeface="宋体" pitchFamily="2" charset="-122"/>
              </a:rPr>
              <a:t>Read)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zh-CN" altLang="en-US" sz="1800" dirty="0" smtClean="0">
                <a:latin typeface="+mn-ea"/>
              </a:rPr>
              <a:t>──┘ </a:t>
            </a:r>
            <a:endParaRPr lang="en-US" altLang="zh-CN" sz="1800" dirty="0" smtClean="0">
              <a:latin typeface="宋体" pitchFamily="2" charset="-122"/>
            </a:endParaRPr>
          </a:p>
        </p:txBody>
      </p:sp>
      <p:sp>
        <p:nvSpPr>
          <p:cNvPr id="447" name="Text Box 5"/>
          <p:cNvSpPr txBox="1">
            <a:spLocks noChangeArrowheads="1"/>
          </p:cNvSpPr>
          <p:nvPr/>
        </p:nvSpPr>
        <p:spPr bwMode="auto">
          <a:xfrm>
            <a:off x="2577111" y="5301208"/>
            <a:ext cx="63875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读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b="1" dirty="0">
                <a:latin typeface="宋体" pitchFamily="2" charset="-122"/>
              </a:rPr>
              <a:t>Read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WMFC</a:t>
            </a:r>
            <a:r>
              <a:rPr lang="zh-CN" altLang="en-US" b="1" dirty="0">
                <a:latin typeface="宋体" pitchFamily="2" charset="-122"/>
              </a:rPr>
              <a:t>，写为</a:t>
            </a:r>
            <a:r>
              <a:rPr lang="en-US" altLang="zh-CN" b="1" dirty="0">
                <a:latin typeface="宋体" pitchFamily="2" charset="-122"/>
              </a:rPr>
              <a:t>Write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WMFC</a:t>
            </a:r>
          </a:p>
          <a:p>
            <a:pPr algn="l">
              <a:lnSpc>
                <a:spcPct val="125000"/>
              </a:lnSpc>
            </a:pPr>
            <a:r>
              <a:rPr lang="zh-CN" altLang="en-US" b="1" spc="-100" dirty="0" smtClean="0">
                <a:latin typeface="宋体" pitchFamily="2" charset="-122"/>
              </a:rPr>
              <a:t>读为①</a:t>
            </a:r>
            <a:r>
              <a:rPr lang="en-US" altLang="zh-CN" b="1" spc="-100" dirty="0" smtClean="0">
                <a:latin typeface="宋体" pitchFamily="2" charset="-122"/>
              </a:rPr>
              <a:t>Read</a:t>
            </a:r>
            <a:r>
              <a:rPr lang="zh-CN" altLang="en-US" b="1" spc="-100" dirty="0" smtClean="0">
                <a:latin typeface="宋体" pitchFamily="2" charset="-122"/>
              </a:rPr>
              <a:t>、②</a:t>
            </a:r>
            <a:r>
              <a:rPr lang="en-US" altLang="zh-CN" b="1" spc="-100" dirty="0" err="1" smtClean="0">
                <a:latin typeface="宋体" pitchFamily="2" charset="-122"/>
              </a:rPr>
              <a:t>MDR</a:t>
            </a:r>
            <a:r>
              <a:rPr lang="en-US" altLang="zh-CN" b="1" spc="-100" baseline="-18000" dirty="0" err="1" smtClean="0">
                <a:latin typeface="宋体" pitchFamily="2" charset="-122"/>
              </a:rPr>
              <a:t>inB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zh-CN" altLang="en-US" sz="1800" b="1" spc="-100" dirty="0" smtClean="0">
                <a:latin typeface="宋体" pitchFamily="2" charset="-122"/>
              </a:rPr>
              <a:t>第</a:t>
            </a:r>
            <a:r>
              <a:rPr lang="en-US" altLang="zh-CN" sz="1800" b="1" spc="-100" dirty="0">
                <a:latin typeface="宋体" pitchFamily="2" charset="-122"/>
              </a:rPr>
              <a:t>m</a:t>
            </a:r>
            <a:r>
              <a:rPr lang="zh-CN" altLang="en-US" sz="1800" b="1" spc="-100" dirty="0">
                <a:latin typeface="宋体" pitchFamily="2" charset="-122"/>
              </a:rPr>
              <a:t>个</a:t>
            </a:r>
            <a:r>
              <a:rPr lang="en-US" altLang="zh-CN" sz="1800" b="1" spc="-100" dirty="0" smtClean="0">
                <a:latin typeface="宋体" pitchFamily="2" charset="-122"/>
              </a:rPr>
              <a:t>CLK</a:t>
            </a:r>
            <a:r>
              <a:rPr lang="zh-CN" altLang="en-US" sz="1800" b="1" spc="-100" dirty="0" smtClean="0">
                <a:latin typeface="宋体" pitchFamily="2" charset="-122"/>
              </a:rPr>
              <a:t>时</a:t>
            </a:r>
            <a:r>
              <a:rPr lang="en-US" altLang="zh-CN" sz="18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，写为</a:t>
            </a:r>
            <a:r>
              <a:rPr lang="en-US" altLang="zh-CN" b="1" spc="-100" dirty="0" smtClean="0">
                <a:latin typeface="宋体" pitchFamily="2" charset="-122"/>
              </a:rPr>
              <a:t>Write</a:t>
            </a:r>
          </a:p>
        </p:txBody>
      </p:sp>
      <p:sp>
        <p:nvSpPr>
          <p:cNvPr id="449" name="线形标注 2 448"/>
          <p:cNvSpPr/>
          <p:nvPr/>
        </p:nvSpPr>
        <p:spPr bwMode="auto">
          <a:xfrm>
            <a:off x="6588224" y="5085184"/>
            <a:ext cx="2232248" cy="306000"/>
          </a:xfrm>
          <a:prstGeom prst="borderCallout2">
            <a:avLst>
              <a:gd name="adj1" fmla="val 48951"/>
              <a:gd name="adj2" fmla="val -717"/>
              <a:gd name="adj3" fmla="val 46612"/>
              <a:gd name="adj4" fmla="val -4934"/>
              <a:gd name="adj5" fmla="val 119952"/>
              <a:gd name="adj6" fmla="val -75224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 smtClean="0">
                <a:latin typeface="宋体" pitchFamily="2" charset="-122"/>
              </a:rPr>
              <a:t>等到何时？</a:t>
            </a:r>
            <a:r>
              <a:rPr lang="en-US" altLang="zh-CN" sz="1800" b="1" dirty="0" smtClean="0">
                <a:latin typeface="宋体" pitchFamily="2" charset="-122"/>
              </a:rPr>
              <a:t>CU</a:t>
            </a:r>
            <a:r>
              <a:rPr lang="zh-CN" altLang="en-US" sz="1800" b="1" dirty="0" smtClean="0">
                <a:latin typeface="宋体" pitchFamily="2" charset="-122"/>
              </a:rPr>
              <a:t>中讨论</a:t>
            </a:r>
            <a:endParaRPr lang="en-US" altLang="zh-CN" sz="1800" b="1" dirty="0">
              <a:latin typeface="宋体" pitchFamily="2" charset="-122"/>
            </a:endParaRPr>
          </a:p>
          <a:p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75" name="AutoShape 3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5400000">
            <a:off x="406794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7" name="Text Box 5"/>
          <p:cNvSpPr txBox="1">
            <a:spLocks noChangeArrowheads="1"/>
          </p:cNvSpPr>
          <p:nvPr/>
        </p:nvSpPr>
        <p:spPr bwMode="auto">
          <a:xfrm>
            <a:off x="2483768" y="3068960"/>
            <a:ext cx="4464496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0070C0"/>
                </a:solidFill>
                <a:latin typeface="宋体" pitchFamily="2" charset="-122"/>
              </a:rPr>
              <a:t>写时</a:t>
            </a:r>
            <a:r>
              <a:rPr lang="zh-CN" altLang="en-US" sz="2000" b="1" dirty="0" smtClean="0">
                <a:latin typeface="宋体" pitchFamily="2" charset="-122"/>
              </a:rPr>
              <a:t>操作控制简单、只需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组</a:t>
            </a:r>
            <a:r>
              <a:rPr lang="en-US" altLang="zh-CN" sz="2000" dirty="0" err="1" smtClean="0">
                <a:solidFill>
                  <a:srgbClr val="990099"/>
                </a:solidFill>
              </a:rPr>
              <a:t>μ</a:t>
            </a:r>
            <a:r>
              <a:rPr lang="en-US" altLang="zh-CN" sz="2000" b="1" dirty="0" err="1" smtClean="0">
                <a:solidFill>
                  <a:srgbClr val="990099"/>
                </a:solidFill>
                <a:latin typeface="宋体" pitchFamily="2" charset="-122"/>
              </a:rPr>
              <a:t>OPCmd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72" name="AutoShape 49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7" name="组合 136"/>
          <p:cNvGrpSpPr/>
          <p:nvPr/>
        </p:nvGrpSpPr>
        <p:grpSpPr>
          <a:xfrm>
            <a:off x="2195736" y="1484784"/>
            <a:ext cx="3267067" cy="1512169"/>
            <a:chOff x="1043608" y="1844823"/>
            <a:chExt cx="3267067" cy="1512169"/>
          </a:xfrm>
        </p:grpSpPr>
        <p:sp>
          <p:nvSpPr>
            <p:cNvPr id="138" name="Text Box 18"/>
            <p:cNvSpPr txBox="1">
              <a:spLocks noChangeArrowheads="1"/>
            </p:cNvSpPr>
            <p:nvPr/>
          </p:nvSpPr>
          <p:spPr bwMode="auto">
            <a:xfrm>
              <a:off x="2203922" y="1844823"/>
              <a:ext cx="1792014" cy="59588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9" name="Text Box 18"/>
            <p:cNvSpPr txBox="1">
              <a:spLocks noChangeArrowheads="1"/>
            </p:cNvSpPr>
            <p:nvPr/>
          </p:nvSpPr>
          <p:spPr bwMode="auto">
            <a:xfrm>
              <a:off x="1340024" y="1844824"/>
              <a:ext cx="576064" cy="21602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0" name="Text Box 18"/>
            <p:cNvSpPr txBox="1">
              <a:spLocks noChangeArrowheads="1"/>
            </p:cNvSpPr>
            <p:nvPr/>
          </p:nvSpPr>
          <p:spPr bwMode="auto">
            <a:xfrm>
              <a:off x="1340024" y="2132856"/>
              <a:ext cx="576262" cy="21601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1" name="Text Box 23"/>
            <p:cNvSpPr txBox="1">
              <a:spLocks noChangeArrowheads="1"/>
            </p:cNvSpPr>
            <p:nvPr/>
          </p:nvSpPr>
          <p:spPr bwMode="auto">
            <a:xfrm>
              <a:off x="3275856" y="1844824"/>
              <a:ext cx="720080" cy="576512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2" name="Text Box 18"/>
            <p:cNvSpPr txBox="1">
              <a:spLocks noChangeArrowheads="1"/>
            </p:cNvSpPr>
            <p:nvPr/>
          </p:nvSpPr>
          <p:spPr bwMode="auto">
            <a:xfrm>
              <a:off x="1907704" y="2708920"/>
              <a:ext cx="1368350" cy="2880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时序信号电路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43" name="直接连接符 142"/>
            <p:cNvCxnSpPr/>
            <p:nvPr/>
          </p:nvCxnSpPr>
          <p:spPr bwMode="auto">
            <a:xfrm>
              <a:off x="1916286" y="1988840"/>
              <a:ext cx="28783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4" name="直接连接符 233"/>
            <p:cNvCxnSpPr/>
            <p:nvPr/>
          </p:nvCxnSpPr>
          <p:spPr bwMode="auto">
            <a:xfrm>
              <a:off x="1916286" y="2182004"/>
              <a:ext cx="287636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5" name="直接连接符 234"/>
            <p:cNvCxnSpPr/>
            <p:nvPr/>
          </p:nvCxnSpPr>
          <p:spPr bwMode="auto">
            <a:xfrm flipH="1">
              <a:off x="1907704" y="2310780"/>
              <a:ext cx="29641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>
              <a:off x="1056184" y="1989289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>
              <a:off x="1043608" y="2178194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8" name="直接连接符 147"/>
            <p:cNvCxnSpPr/>
            <p:nvPr/>
          </p:nvCxnSpPr>
          <p:spPr bwMode="auto">
            <a:xfrm flipH="1">
              <a:off x="1043608" y="2310780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9" name="Text Box 18"/>
            <p:cNvSpPr txBox="1">
              <a:spLocks noChangeArrowheads="1"/>
            </p:cNvSpPr>
            <p:nvPr/>
          </p:nvSpPr>
          <p:spPr bwMode="auto">
            <a:xfrm>
              <a:off x="2204119" y="1844825"/>
              <a:ext cx="783705" cy="55779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Cache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(</a:t>
              </a:r>
              <a:r>
                <a:rPr lang="zh-CN" altLang="en-US" sz="1400" b="1" dirty="0" smtClean="0">
                  <a:solidFill>
                    <a:srgbClr val="FF0000"/>
                  </a:solidFill>
                  <a:latin typeface="宋体" pitchFamily="2" charset="-122"/>
                </a:rPr>
                <a:t>异步</a:t>
              </a:r>
              <a:r>
                <a:rPr lang="en-US" altLang="zh-CN" sz="1400" b="1" dirty="0" smtClean="0">
                  <a:latin typeface="宋体" pitchFamily="2" charset="-122"/>
                </a:rPr>
                <a:t>)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150" name="Text Box 18"/>
            <p:cNvSpPr txBox="1">
              <a:spLocks noChangeArrowheads="1"/>
            </p:cNvSpPr>
            <p:nvPr/>
          </p:nvSpPr>
          <p:spPr bwMode="auto">
            <a:xfrm>
              <a:off x="1232925" y="2636912"/>
              <a:ext cx="602771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MDR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51" name="直接连接符 150"/>
            <p:cNvCxnSpPr/>
            <p:nvPr/>
          </p:nvCxnSpPr>
          <p:spPr bwMode="auto">
            <a:xfrm flipV="1">
              <a:off x="1475656" y="2348880"/>
              <a:ext cx="0" cy="28136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 flipH="1">
              <a:off x="2555774" y="2393365"/>
              <a:ext cx="2" cy="31555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>
              <a:off x="2988022" y="1988839"/>
              <a:ext cx="28783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 flipH="1" flipV="1">
              <a:off x="2987824" y="2131961"/>
              <a:ext cx="288032" cy="89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 bwMode="auto">
            <a:xfrm flipV="1">
              <a:off x="2555778" y="2996952"/>
              <a:ext cx="0" cy="1440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56" name="Text Box 18"/>
            <p:cNvSpPr txBox="1">
              <a:spLocks noChangeArrowheads="1"/>
            </p:cNvSpPr>
            <p:nvPr/>
          </p:nvSpPr>
          <p:spPr bwMode="auto">
            <a:xfrm>
              <a:off x="2267744" y="3140968"/>
              <a:ext cx="602771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WMFC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 bwMode="auto">
            <a:xfrm flipV="1">
              <a:off x="3419872" y="2420888"/>
              <a:ext cx="0" cy="74225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58" name="Text Box 18"/>
            <p:cNvSpPr txBox="1">
              <a:spLocks noChangeArrowheads="1"/>
            </p:cNvSpPr>
            <p:nvPr/>
          </p:nvSpPr>
          <p:spPr bwMode="auto">
            <a:xfrm>
              <a:off x="3059832" y="3142037"/>
              <a:ext cx="1250843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Read Write</a:t>
              </a:r>
              <a:endParaRPr lang="en-US" altLang="zh-CN" sz="18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59" name="直接连接符 283"/>
            <p:cNvCxnSpPr/>
            <p:nvPr/>
          </p:nvCxnSpPr>
          <p:spPr bwMode="auto">
            <a:xfrm flipH="1">
              <a:off x="1763688" y="2524123"/>
              <a:ext cx="787877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none" w="med" len="sm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>
              <a:off x="3996134" y="1974905"/>
              <a:ext cx="28783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1" name="直接连接符 160"/>
            <p:cNvCxnSpPr/>
            <p:nvPr/>
          </p:nvCxnSpPr>
          <p:spPr bwMode="auto">
            <a:xfrm flipH="1">
              <a:off x="3996134" y="2132856"/>
              <a:ext cx="28783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>
              <a:off x="3995936" y="2276872"/>
              <a:ext cx="28783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 bwMode="auto">
            <a:xfrm flipV="1">
              <a:off x="3923928" y="2420888"/>
              <a:ext cx="0" cy="74225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64" name="直接连接符 163"/>
            <p:cNvCxnSpPr/>
            <p:nvPr/>
          </p:nvCxnSpPr>
          <p:spPr bwMode="auto">
            <a:xfrm flipH="1">
              <a:off x="3996135" y="2392163"/>
              <a:ext cx="28763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65" name="Text Box 18"/>
            <p:cNvSpPr txBox="1">
              <a:spLocks noChangeArrowheads="1"/>
            </p:cNvSpPr>
            <p:nvPr/>
          </p:nvSpPr>
          <p:spPr bwMode="auto">
            <a:xfrm>
              <a:off x="2596054" y="2443748"/>
              <a:ext cx="414630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mfc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66" name="等腰三角形 165"/>
            <p:cNvSpPr/>
            <p:nvPr/>
          </p:nvSpPr>
          <p:spPr bwMode="auto">
            <a:xfrm>
              <a:off x="1167120" y="2257694"/>
              <a:ext cx="88776" cy="110821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67" name="直接连接符 166"/>
            <p:cNvCxnSpPr/>
            <p:nvPr/>
          </p:nvCxnSpPr>
          <p:spPr bwMode="auto">
            <a:xfrm flipV="1">
              <a:off x="1221531" y="2345194"/>
              <a:ext cx="0" cy="17560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 flipV="1">
              <a:off x="1772110" y="2348880"/>
              <a:ext cx="0" cy="17932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</p:grpSp>
      <p:grpSp>
        <p:nvGrpSpPr>
          <p:cNvPr id="7" name="组合 6"/>
          <p:cNvGrpSpPr/>
          <p:nvPr/>
        </p:nvGrpSpPr>
        <p:grpSpPr>
          <a:xfrm>
            <a:off x="5652120" y="1484785"/>
            <a:ext cx="3267067" cy="1251791"/>
            <a:chOff x="5652120" y="1484785"/>
            <a:chExt cx="3267067" cy="1251791"/>
          </a:xfrm>
        </p:grpSpPr>
        <p:cxnSp>
          <p:nvCxnSpPr>
            <p:cNvPr id="170" name="直接连接符 415"/>
            <p:cNvCxnSpPr/>
            <p:nvPr/>
          </p:nvCxnSpPr>
          <p:spPr bwMode="auto">
            <a:xfrm rot="10800000">
              <a:off x="6380622" y="2160762"/>
              <a:ext cx="711658" cy="333204"/>
            </a:xfrm>
            <a:prstGeom prst="bentConnector3">
              <a:avLst>
                <a:gd name="adj1" fmla="val 746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1" name="Text Box 18"/>
            <p:cNvSpPr txBox="1">
              <a:spLocks noChangeArrowheads="1"/>
            </p:cNvSpPr>
            <p:nvPr/>
          </p:nvSpPr>
          <p:spPr bwMode="auto">
            <a:xfrm>
              <a:off x="6876256" y="2492896"/>
              <a:ext cx="633905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MDR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73" name="Text Box 18"/>
            <p:cNvSpPr txBox="1">
              <a:spLocks noChangeArrowheads="1"/>
            </p:cNvSpPr>
            <p:nvPr/>
          </p:nvSpPr>
          <p:spPr bwMode="auto">
            <a:xfrm>
              <a:off x="6812434" y="1484785"/>
              <a:ext cx="1792014" cy="59588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4" name="Text Box 18"/>
            <p:cNvSpPr txBox="1">
              <a:spLocks noChangeArrowheads="1"/>
            </p:cNvSpPr>
            <p:nvPr/>
          </p:nvSpPr>
          <p:spPr bwMode="auto">
            <a:xfrm>
              <a:off x="5948536" y="1484786"/>
              <a:ext cx="576064" cy="21602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5" name="Text Box 18"/>
            <p:cNvSpPr txBox="1">
              <a:spLocks noChangeArrowheads="1"/>
            </p:cNvSpPr>
            <p:nvPr/>
          </p:nvSpPr>
          <p:spPr bwMode="auto">
            <a:xfrm>
              <a:off x="5948536" y="1772818"/>
              <a:ext cx="576262" cy="21601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6" name="Text Box 23"/>
            <p:cNvSpPr txBox="1">
              <a:spLocks noChangeArrowheads="1"/>
            </p:cNvSpPr>
            <p:nvPr/>
          </p:nvSpPr>
          <p:spPr bwMode="auto">
            <a:xfrm>
              <a:off x="7884368" y="1484786"/>
              <a:ext cx="720080" cy="576512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77" name="直接连接符 176"/>
            <p:cNvCxnSpPr/>
            <p:nvPr/>
          </p:nvCxnSpPr>
          <p:spPr bwMode="auto">
            <a:xfrm>
              <a:off x="6524798" y="1628802"/>
              <a:ext cx="28783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8" name="直接连接符 233"/>
            <p:cNvCxnSpPr/>
            <p:nvPr/>
          </p:nvCxnSpPr>
          <p:spPr bwMode="auto">
            <a:xfrm>
              <a:off x="6524798" y="1821966"/>
              <a:ext cx="287636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9" name="直接连接符 234"/>
            <p:cNvCxnSpPr/>
            <p:nvPr/>
          </p:nvCxnSpPr>
          <p:spPr bwMode="auto">
            <a:xfrm flipH="1">
              <a:off x="6516216" y="1950742"/>
              <a:ext cx="29641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0" name="直接连接符 179"/>
            <p:cNvCxnSpPr/>
            <p:nvPr/>
          </p:nvCxnSpPr>
          <p:spPr bwMode="auto">
            <a:xfrm>
              <a:off x="5664696" y="1629251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1" name="直接连接符 180"/>
            <p:cNvCxnSpPr/>
            <p:nvPr/>
          </p:nvCxnSpPr>
          <p:spPr bwMode="auto">
            <a:xfrm>
              <a:off x="5652120" y="1818156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2" name="直接连接符 181"/>
            <p:cNvCxnSpPr/>
            <p:nvPr/>
          </p:nvCxnSpPr>
          <p:spPr bwMode="auto">
            <a:xfrm flipH="1">
              <a:off x="5652120" y="1950742"/>
              <a:ext cx="2964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83" name="Text Box 18"/>
            <p:cNvSpPr txBox="1">
              <a:spLocks noChangeArrowheads="1"/>
            </p:cNvSpPr>
            <p:nvPr/>
          </p:nvSpPr>
          <p:spPr bwMode="auto">
            <a:xfrm>
              <a:off x="6812631" y="1484787"/>
              <a:ext cx="783705" cy="55779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Cache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(</a:t>
              </a:r>
              <a:r>
                <a:rPr lang="zh-CN" altLang="en-US" sz="1400" b="1" dirty="0" smtClean="0">
                  <a:solidFill>
                    <a:srgbClr val="FF0000"/>
                  </a:solidFill>
                  <a:latin typeface="宋体" pitchFamily="2" charset="-122"/>
                </a:rPr>
                <a:t>同步</a:t>
              </a:r>
              <a:r>
                <a:rPr lang="en-US" altLang="zh-CN" sz="1400" b="1" dirty="0" smtClean="0">
                  <a:latin typeface="宋体" pitchFamily="2" charset="-122"/>
                </a:rPr>
                <a:t>)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184" name="Text Box 18"/>
            <p:cNvSpPr txBox="1">
              <a:spLocks noChangeArrowheads="1"/>
            </p:cNvSpPr>
            <p:nvPr/>
          </p:nvSpPr>
          <p:spPr bwMode="auto">
            <a:xfrm>
              <a:off x="5841437" y="2276874"/>
              <a:ext cx="602771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MDR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85" name="直接连接符 184"/>
            <p:cNvCxnSpPr/>
            <p:nvPr/>
          </p:nvCxnSpPr>
          <p:spPr bwMode="auto">
            <a:xfrm flipV="1">
              <a:off x="6084168" y="1988842"/>
              <a:ext cx="0" cy="28136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6" name="直接连接符 185"/>
            <p:cNvCxnSpPr/>
            <p:nvPr/>
          </p:nvCxnSpPr>
          <p:spPr bwMode="auto">
            <a:xfrm>
              <a:off x="7596534" y="1628801"/>
              <a:ext cx="28783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7" name="直接连接符 186"/>
            <p:cNvCxnSpPr/>
            <p:nvPr/>
          </p:nvCxnSpPr>
          <p:spPr bwMode="auto">
            <a:xfrm flipH="1" flipV="1">
              <a:off x="7596336" y="1771923"/>
              <a:ext cx="288032" cy="89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88" name="直接连接符 187"/>
            <p:cNvCxnSpPr/>
            <p:nvPr/>
          </p:nvCxnSpPr>
          <p:spPr bwMode="auto">
            <a:xfrm flipV="1">
              <a:off x="8028384" y="2060850"/>
              <a:ext cx="0" cy="4331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89" name="Text Box 18"/>
            <p:cNvSpPr txBox="1">
              <a:spLocks noChangeArrowheads="1"/>
            </p:cNvSpPr>
            <p:nvPr/>
          </p:nvSpPr>
          <p:spPr bwMode="auto">
            <a:xfrm>
              <a:off x="7668344" y="2492896"/>
              <a:ext cx="1250843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Read Write</a:t>
              </a:r>
              <a:endParaRPr lang="en-US" altLang="zh-CN" sz="18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90" name="直接连接符 189"/>
            <p:cNvCxnSpPr/>
            <p:nvPr/>
          </p:nvCxnSpPr>
          <p:spPr bwMode="auto">
            <a:xfrm>
              <a:off x="8604646" y="1614867"/>
              <a:ext cx="28783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1" name="直接连接符 190"/>
            <p:cNvCxnSpPr/>
            <p:nvPr/>
          </p:nvCxnSpPr>
          <p:spPr bwMode="auto">
            <a:xfrm flipH="1">
              <a:off x="8604646" y="1772818"/>
              <a:ext cx="28783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92" name="直接连接符 191"/>
            <p:cNvCxnSpPr/>
            <p:nvPr/>
          </p:nvCxnSpPr>
          <p:spPr bwMode="auto">
            <a:xfrm>
              <a:off x="8604448" y="1916834"/>
              <a:ext cx="28783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3" name="直接连接符 192"/>
            <p:cNvCxnSpPr/>
            <p:nvPr/>
          </p:nvCxnSpPr>
          <p:spPr bwMode="auto">
            <a:xfrm flipV="1">
              <a:off x="8532440" y="2060850"/>
              <a:ext cx="0" cy="4331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94" name="直接连接符 193"/>
            <p:cNvCxnSpPr/>
            <p:nvPr/>
          </p:nvCxnSpPr>
          <p:spPr bwMode="auto">
            <a:xfrm flipH="1">
              <a:off x="8604647" y="2032125"/>
              <a:ext cx="287635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95" name="等腰三角形 194"/>
            <p:cNvSpPr/>
            <p:nvPr/>
          </p:nvSpPr>
          <p:spPr bwMode="auto">
            <a:xfrm>
              <a:off x="5775632" y="1897656"/>
              <a:ext cx="88776" cy="110821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96" name="直接连接符 195"/>
            <p:cNvCxnSpPr/>
            <p:nvPr/>
          </p:nvCxnSpPr>
          <p:spPr bwMode="auto">
            <a:xfrm flipV="1">
              <a:off x="5830043" y="1985156"/>
              <a:ext cx="0" cy="17560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97" name="直接连接符 196"/>
            <p:cNvCxnSpPr/>
            <p:nvPr/>
          </p:nvCxnSpPr>
          <p:spPr bwMode="auto">
            <a:xfrm flipV="1">
              <a:off x="6380622" y="1988842"/>
              <a:ext cx="0" cy="17932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6948264" y="3072629"/>
            <a:ext cx="2195736" cy="1220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10800">
            <a:spAutoFit/>
          </a:bodyPr>
          <a:lstStyle/>
          <a:p>
            <a:pPr algn="l">
              <a:lnSpc>
                <a:spcPct val="105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    其他</a:t>
            </a:r>
            <a:r>
              <a:rPr lang="en-US" altLang="zh-CN" sz="1800" dirty="0" err="1" smtClean="0">
                <a:latin typeface="+mn-lt"/>
                <a:ea typeface="+mn-ea"/>
              </a:rPr>
              <a:t>μ</a:t>
            </a:r>
            <a:r>
              <a:rPr lang="en-US" altLang="zh-CN" sz="1800" b="1" dirty="0" err="1" smtClean="0">
                <a:latin typeface="+mn-ea"/>
                <a:ea typeface="+mn-ea"/>
              </a:rPr>
              <a:t>OP</a:t>
            </a:r>
            <a:r>
              <a:rPr lang="zh-CN" altLang="en-US" sz="1800" b="1" dirty="0" smtClean="0">
                <a:latin typeface="+mn-ea"/>
                <a:ea typeface="+mn-ea"/>
              </a:rPr>
              <a:t>常</a:t>
            </a:r>
            <a:endParaRPr lang="en-US" altLang="zh-CN" sz="1800" b="1" dirty="0" smtClean="0">
              <a:latin typeface="+mn-ea"/>
              <a:ea typeface="+mn-ea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</a:rPr>
              <a:t>    无需</a:t>
            </a:r>
            <a:r>
              <a:rPr lang="zh-CN" altLang="en-US" sz="1800" b="1" dirty="0" smtClean="0">
                <a:latin typeface="+mn-ea"/>
                <a:ea typeface="+mn-ea"/>
              </a:rPr>
              <a:t>等待</a:t>
            </a:r>
            <a:endParaRPr lang="en-US" altLang="zh-CN" sz="1800" b="1" dirty="0" smtClean="0">
              <a:latin typeface="+mn-ea"/>
              <a:ea typeface="+mn-ea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    </a:t>
            </a:r>
            <a:r>
              <a:rPr lang="zh-CN" altLang="en-US" sz="1800" dirty="0" smtClean="0">
                <a:latin typeface="+mn-ea"/>
                <a:ea typeface="+mn-ea"/>
              </a:rPr>
              <a:t>↓</a:t>
            </a:r>
            <a:endParaRPr lang="en-US" altLang="zh-CN" sz="1800" dirty="0">
              <a:latin typeface="+mn-ea"/>
              <a:ea typeface="+mn-ea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dirty="0" smtClean="0">
                <a:latin typeface="+mn-ea"/>
                <a:ea typeface="+mn-ea"/>
              </a:rPr>
              <a:t>└</a:t>
            </a:r>
            <a:r>
              <a:rPr lang="zh-CN" altLang="en-US" sz="1800" b="1" dirty="0" smtClean="0">
                <a:latin typeface="+mn-ea"/>
                <a:ea typeface="+mn-ea"/>
              </a:rPr>
              <a:t>→</a:t>
            </a:r>
            <a:r>
              <a:rPr lang="zh-CN" altLang="en-US" sz="1800" dirty="0" smtClean="0">
                <a:latin typeface="+mn-ea"/>
                <a:ea typeface="+mn-ea"/>
              </a:rPr>
              <a:t>┴</a:t>
            </a:r>
            <a:r>
              <a:rPr lang="zh-CN" altLang="en-US" sz="1800" b="1" dirty="0" smtClean="0">
                <a:latin typeface="+mn-ea"/>
                <a:ea typeface="+mn-ea"/>
              </a:rPr>
              <a:t>→</a:t>
            </a:r>
            <a:r>
              <a:rPr lang="zh-CN" altLang="en-US" sz="1800" b="1" spc="-100" dirty="0" smtClean="0">
                <a:latin typeface="宋体" pitchFamily="2" charset="-122"/>
              </a:rPr>
              <a:t>用</a:t>
            </a:r>
            <a:r>
              <a:rPr lang="en-US" altLang="zh-CN" sz="1800" b="1" spc="-100" dirty="0">
                <a:latin typeface="宋体" pitchFamily="2" charset="-122"/>
              </a:rPr>
              <a:t>WMFC</a:t>
            </a:r>
            <a:r>
              <a:rPr lang="zh-CN" altLang="en-US" sz="1800" b="1" spc="-100" dirty="0" smtClean="0">
                <a:latin typeface="宋体" pitchFamily="2" charset="-122"/>
              </a:rPr>
              <a:t>区分</a:t>
            </a:r>
            <a:endParaRPr lang="en-US" altLang="zh-CN" sz="1800" b="1" spc="-1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49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" grpId="0" animBg="1"/>
      <p:bldP spid="449" grpId="1" animBg="1"/>
      <p:bldP spid="7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361250"/>
            <a:ext cx="8280920" cy="3054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*应用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示例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+mn-ea"/>
              </a:rPr>
              <a:t>RD</a:t>
            </a:r>
            <a:r>
              <a:rPr lang="zh-CN" altLang="en-US" b="1" dirty="0" smtClean="0">
                <a:latin typeface="+mn-ea"/>
              </a:rPr>
              <a:t>←</a:t>
            </a:r>
            <a:r>
              <a:rPr lang="en-US" altLang="zh-CN" b="1" dirty="0">
                <a:latin typeface="+mn-ea"/>
              </a:rPr>
              <a:t>M[(</a:t>
            </a:r>
            <a:r>
              <a:rPr lang="en-US" altLang="zh-CN" b="1" dirty="0" smtClean="0">
                <a:latin typeface="+mn-ea"/>
              </a:rPr>
              <a:t>RS)]     </a:t>
            </a:r>
            <a:r>
              <a:rPr lang="zh-CN" altLang="en-US" sz="2000" b="1" dirty="0" smtClean="0">
                <a:latin typeface="+mn-ea"/>
              </a:rPr>
              <a:t>←</a:t>
            </a:r>
            <a:r>
              <a:rPr lang="zh-CN" altLang="en-US" sz="2000" b="1" dirty="0" smtClean="0">
                <a:latin typeface="宋体" pitchFamily="2" charset="-122"/>
              </a:rPr>
              <a:t>总线结构通路</a:t>
            </a:r>
            <a:r>
              <a:rPr lang="en-US" altLang="zh-CN" sz="2000" b="1" dirty="0" smtClean="0">
                <a:latin typeface="宋体" pitchFamily="2" charset="-122"/>
              </a:rPr>
              <a:t>(P20)</a:t>
            </a: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异步控制方式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endParaRPr lang="en-US" altLang="zh-CN" b="1" baseline="-18000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0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0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0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18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同步控制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方式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203848" y="836712"/>
            <a:ext cx="56886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+mn-lt"/>
              </a:rPr>
              <a:t>层次结构时</a:t>
            </a:r>
            <a:r>
              <a:rPr lang="en-US" altLang="zh-CN" dirty="0" smtClean="0">
                <a:latin typeface="+mn-lt"/>
              </a:rPr>
              <a:t>p</a:t>
            </a:r>
            <a:r>
              <a:rPr lang="zh-CN" altLang="en-US" b="1" dirty="0">
                <a:latin typeface="+mn-lt"/>
              </a:rPr>
              <a:t>可变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如</a:t>
            </a:r>
            <a:r>
              <a:rPr lang="en-US" altLang="zh-CN" sz="2000" b="1" dirty="0" smtClean="0">
                <a:latin typeface="+mn-ea"/>
                <a:ea typeface="+mn-ea"/>
              </a:rPr>
              <a:t>Cache</a:t>
            </a:r>
            <a:r>
              <a:rPr lang="zh-CN" altLang="en-US" sz="2000" b="1" dirty="0" smtClean="0">
                <a:latin typeface="+mn-ea"/>
                <a:ea typeface="+mn-ea"/>
              </a:rPr>
              <a:t>命中时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en-US" altLang="zh-CN" sz="2200" b="1" dirty="0">
              <a:latin typeface="+mn-lt"/>
            </a:endParaRPr>
          </a:p>
        </p:txBody>
      </p:sp>
      <p:sp>
        <p:nvSpPr>
          <p:cNvPr id="50" name="AutoShape 49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18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179512" y="5517232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*存储器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读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/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写</a:t>
            </a:r>
            <a:r>
              <a:rPr lang="en-US" altLang="zh-CN" dirty="0" err="1" smtClean="0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的控制方式选用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常为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异步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方式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同步方式较差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1800" b="1" u="sng" spc="-100" dirty="0" smtClean="0">
              <a:solidFill>
                <a:srgbClr val="FF3399"/>
              </a:solidFill>
              <a:latin typeface="宋体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67544" y="3473622"/>
            <a:ext cx="1944216" cy="1899594"/>
            <a:chOff x="251520" y="1340768"/>
            <a:chExt cx="1944216" cy="1899594"/>
          </a:xfrm>
        </p:grpSpPr>
        <p:sp>
          <p:nvSpPr>
            <p:cNvPr id="10" name="Rectangle 145"/>
            <p:cNvSpPr>
              <a:spLocks noChangeArrowheads="1"/>
            </p:cNvSpPr>
            <p:nvPr/>
          </p:nvSpPr>
          <p:spPr bwMode="auto">
            <a:xfrm>
              <a:off x="650794" y="1434007"/>
              <a:ext cx="968878" cy="153682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 type="none" w="sm" len="med"/>
            </a:ln>
            <a:effectLst/>
          </p:spPr>
          <p:txBody>
            <a:bodyPr wrap="none" lIns="36000" tIns="10800" rIns="18000" bIns="10800" anchor="t" anchorCtr="0"/>
            <a:lstStyle/>
            <a:p>
              <a:pPr algn="l"/>
              <a:r>
                <a:rPr lang="en-US" altLang="zh-CN" sz="1600" b="1" dirty="0" err="1" smtClean="0">
                  <a:latin typeface="+mn-ea"/>
                  <a:ea typeface="+mn-ea"/>
                </a:rPr>
                <a:t>rA</a:t>
              </a:r>
              <a:r>
                <a:rPr lang="en-US" altLang="zh-CN" sz="1600" b="1" dirty="0" smtClean="0">
                  <a:latin typeface="+mn-ea"/>
                  <a:ea typeface="+mn-ea"/>
                </a:rPr>
                <a:t>    </a:t>
              </a:r>
              <a:r>
                <a:rPr lang="en-US" altLang="zh-CN" sz="1600" b="1" dirty="0" err="1" smtClean="0">
                  <a:latin typeface="+mn-ea"/>
                  <a:ea typeface="+mn-ea"/>
                </a:rPr>
                <a:t>dA</a:t>
              </a:r>
              <a:endParaRPr lang="en-US" altLang="zh-CN" sz="1600" b="1" dirty="0" smtClean="0">
                <a:latin typeface="+mn-ea"/>
                <a:ea typeface="+mn-ea"/>
              </a:endParaRPr>
            </a:p>
            <a:p>
              <a:pPr algn="l"/>
              <a:r>
                <a:rPr lang="en-US" altLang="zh-CN" sz="1600" b="1" dirty="0" err="1" smtClean="0">
                  <a:latin typeface="+mn-ea"/>
                  <a:ea typeface="+mn-ea"/>
                </a:rPr>
                <a:t>rB</a:t>
              </a:r>
              <a:r>
                <a:rPr lang="en-US" altLang="zh-CN" sz="1600" b="1" dirty="0" smtClean="0">
                  <a:latin typeface="+mn-ea"/>
                  <a:ea typeface="+mn-ea"/>
                </a:rPr>
                <a:t>    dB</a:t>
              </a:r>
            </a:p>
            <a:p>
              <a:pPr algn="l"/>
              <a:r>
                <a:rPr lang="en-US" altLang="zh-CN" sz="1600" b="1" dirty="0" err="1" smtClean="0">
                  <a:latin typeface="+mn-ea"/>
                  <a:ea typeface="+mn-ea"/>
                </a:rPr>
                <a:t>rW</a:t>
              </a:r>
              <a:endParaRPr lang="en-US" altLang="zh-CN" sz="1600" b="1" dirty="0" smtClean="0">
                <a:latin typeface="+mn-ea"/>
                <a:ea typeface="+mn-ea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600" b="1" dirty="0" err="1" smtClean="0">
                  <a:latin typeface="+mn-ea"/>
                  <a:ea typeface="+mn-ea"/>
                </a:rPr>
                <a:t>dW</a:t>
              </a:r>
              <a:r>
                <a:rPr lang="en-US" altLang="zh-CN" sz="16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baseline="-18000" dirty="0" smtClean="0">
                  <a:latin typeface="+mn-ea"/>
                  <a:ea typeface="+mn-ea"/>
                </a:rPr>
                <a:t> </a:t>
              </a:r>
              <a:r>
                <a:rPr lang="en-US" altLang="zh-CN" sz="2000" b="1" dirty="0" smtClean="0">
                  <a:latin typeface="+mn-ea"/>
                  <a:ea typeface="+mn-ea"/>
                </a:rPr>
                <a:t>GPRs</a:t>
              </a:r>
            </a:p>
            <a:p>
              <a:pPr algn="l"/>
              <a:r>
                <a:rPr lang="en-US" altLang="zh-CN" sz="1600" b="1" dirty="0" smtClean="0">
                  <a:latin typeface="+mn-ea"/>
                  <a:ea typeface="+mn-ea"/>
                </a:rPr>
                <a:t>enable</a:t>
              </a:r>
            </a:p>
            <a:p>
              <a:pPr algn="l"/>
              <a:r>
                <a:rPr lang="en-US" altLang="zh-CN" sz="1600" b="1" dirty="0" err="1" smtClean="0">
                  <a:latin typeface="+mn-ea"/>
                  <a:ea typeface="+mn-ea"/>
                </a:rPr>
                <a:t>Clk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>
              <a:off x="290754" y="1578023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>
              <a:off x="290754" y="1866055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>
              <a:off x="290754" y="2097423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>
              <a:off x="290754" y="2442119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>
              <a:off x="418482" y="2610787"/>
              <a:ext cx="232312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290754" y="2832036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1619672" y="1578023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1619672" y="1866055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371146" y="1506015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362762" y="2378495"/>
              <a:ext cx="63624" cy="1356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6" name="Text Box 101"/>
            <p:cNvSpPr txBox="1">
              <a:spLocks noChangeArrowheads="1"/>
            </p:cNvSpPr>
            <p:nvPr/>
          </p:nvSpPr>
          <p:spPr bwMode="auto">
            <a:xfrm>
              <a:off x="362762" y="1340768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2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27" name="Text Box 101"/>
            <p:cNvSpPr txBox="1">
              <a:spLocks noChangeArrowheads="1"/>
            </p:cNvSpPr>
            <p:nvPr/>
          </p:nvSpPr>
          <p:spPr bwMode="auto">
            <a:xfrm>
              <a:off x="362762" y="2204864"/>
              <a:ext cx="216024" cy="237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en-US" altLang="zh-CN" sz="1400" b="1" dirty="0" smtClean="0">
                  <a:latin typeface="宋体" pitchFamily="2" charset="-122"/>
                </a:rPr>
                <a:t>8</a:t>
              </a:r>
              <a:endParaRPr lang="en-US" altLang="zh-CN" sz="1400" b="1" baseline="-20000" dirty="0">
                <a:latin typeface="宋体" pitchFamily="2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 bwMode="auto">
            <a:xfrm>
              <a:off x="1750988" y="1525065"/>
              <a:ext cx="88776" cy="110821"/>
            </a:xfrm>
            <a:prstGeom prst="triangl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 bwMode="auto">
            <a:xfrm flipH="1" flipV="1">
              <a:off x="1795376" y="1610483"/>
              <a:ext cx="4316" cy="43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" name="Text Box 101"/>
            <p:cNvSpPr txBox="1">
              <a:spLocks noChangeArrowheads="1"/>
            </p:cNvSpPr>
            <p:nvPr/>
          </p:nvSpPr>
          <p:spPr bwMode="auto">
            <a:xfrm>
              <a:off x="1669806" y="2033462"/>
              <a:ext cx="525930" cy="24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GR</a:t>
              </a:r>
              <a:r>
                <a:rPr lang="en-US" altLang="zh-CN" sz="1600" b="1" baseline="-18000" dirty="0" err="1" smtClean="0">
                  <a:latin typeface="宋体" pitchFamily="2" charset="-122"/>
                </a:rPr>
                <a:t>out</a:t>
              </a:r>
              <a:endParaRPr lang="en-US" altLang="zh-CN" sz="1200" b="1" baseline="-18000" dirty="0">
                <a:latin typeface="宋体" pitchFamily="2" charset="-122"/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 bwMode="auto">
            <a:xfrm flipH="1" flipV="1">
              <a:off x="416324" y="2610787"/>
              <a:ext cx="0" cy="396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4" name="Text Box 101"/>
            <p:cNvSpPr txBox="1">
              <a:spLocks noChangeArrowheads="1"/>
            </p:cNvSpPr>
            <p:nvPr/>
          </p:nvSpPr>
          <p:spPr bwMode="auto">
            <a:xfrm>
              <a:off x="251520" y="2996952"/>
              <a:ext cx="525930" cy="24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GR</a:t>
              </a:r>
              <a:r>
                <a:rPr lang="en-US" altLang="zh-CN" sz="1600" b="1" baseline="-18000" dirty="0" err="1" smtClean="0">
                  <a:latin typeface="宋体" pitchFamily="2" charset="-122"/>
                </a:rPr>
                <a:t>in</a:t>
              </a:r>
              <a:endParaRPr lang="en-US" altLang="zh-CN" sz="1200" b="1" baseline="-18000" dirty="0">
                <a:latin typeface="宋体" pitchFamily="2" charset="-122"/>
              </a:endParaRPr>
            </a:p>
          </p:txBody>
        </p:sp>
      </p:grp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3203848" y="2780928"/>
            <a:ext cx="56886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dirty="0" smtClean="0">
                <a:latin typeface="+mn-lt"/>
              </a:rPr>
              <a:t>m</a:t>
            </a:r>
            <a:r>
              <a:rPr lang="zh-CN" altLang="en-US" b="1" dirty="0" smtClean="0">
                <a:latin typeface="+mn-lt"/>
              </a:rPr>
              <a:t>为常数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＝最坏情况</a:t>
            </a:r>
            <a:r>
              <a:rPr lang="zh-CN" altLang="en-US" sz="2000" b="1" dirty="0">
                <a:latin typeface="+mn-ea"/>
                <a:ea typeface="+mn-ea"/>
              </a:rPr>
              <a:t>时</a:t>
            </a:r>
            <a:r>
              <a:rPr lang="zh-CN" altLang="en-US" sz="2000" b="1" dirty="0" smtClean="0">
                <a:latin typeface="+mn-ea"/>
                <a:ea typeface="+mn-ea"/>
              </a:rPr>
              <a:t>的时延</a:t>
            </a:r>
            <a:r>
              <a:rPr lang="en-US" altLang="zh-CN" sz="2000" b="1" dirty="0" smtClean="0">
                <a:latin typeface="+mn-ea"/>
                <a:ea typeface="+mn-ea"/>
              </a:rPr>
              <a:t>[</a:t>
            </a:r>
            <a:r>
              <a:rPr lang="en-US" altLang="zh-CN" sz="2000" dirty="0" smtClean="0">
                <a:solidFill>
                  <a:srgbClr val="FF3399"/>
                </a:solidFill>
              </a:rPr>
              <a:t>m</a:t>
            </a:r>
            <a:r>
              <a:rPr lang="zh-CN" altLang="en-US" sz="2000" b="1" dirty="0" smtClean="0">
                <a:solidFill>
                  <a:srgbClr val="FF3399"/>
                </a:solidFill>
              </a:rPr>
              <a:t>＞</a:t>
            </a:r>
            <a:r>
              <a:rPr lang="en-US" altLang="zh-CN" sz="2000" dirty="0" smtClean="0">
                <a:solidFill>
                  <a:srgbClr val="FF3399"/>
                </a:solidFill>
              </a:rPr>
              <a:t>p</a:t>
            </a:r>
            <a:r>
              <a:rPr lang="en-US" altLang="zh-CN" sz="2000" b="1" dirty="0" smtClean="0">
                <a:latin typeface="+mn-ea"/>
                <a:ea typeface="+mn-ea"/>
              </a:rPr>
              <a:t>])</a:t>
            </a:r>
            <a:endParaRPr lang="en-US" altLang="zh-CN" sz="2000" b="1" dirty="0">
              <a:latin typeface="+mn-lt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322935"/>
              </p:ext>
            </p:extLst>
          </p:nvPr>
        </p:nvGraphicFramePr>
        <p:xfrm>
          <a:off x="2699792" y="1412776"/>
          <a:ext cx="5976664" cy="1331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2592288"/>
                <a:gridCol w="1368152"/>
              </a:tblGrid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所需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OP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对应的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OP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Cmd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OP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时延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26707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 smtClean="0">
                        <a:latin typeface="宋体" pitchFamily="2" charset="-122"/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611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 smtClean="0">
                        <a:solidFill>
                          <a:srgbClr val="990099"/>
                        </a:solidFill>
                        <a:latin typeface="宋体" pitchFamily="2" charset="-122"/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4516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 smtClean="0">
                        <a:latin typeface="宋体" pitchFamily="2" charset="-122"/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93839"/>
              </p:ext>
            </p:extLst>
          </p:nvPr>
        </p:nvGraphicFramePr>
        <p:xfrm>
          <a:off x="2627784" y="3356992"/>
          <a:ext cx="6048672" cy="2016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599184"/>
                <a:gridCol w="1361256"/>
              </a:tblGrid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所需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OP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对应的</a:t>
                      </a: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OPCmd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2000" b="0" dirty="0" err="1" smtClean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OP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时延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</a:tr>
              <a:tr h="32251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sz="2000" b="1" dirty="0" smtClean="0">
                          <a:latin typeface="宋体" pitchFamily="2" charset="-122"/>
                        </a:rPr>
                        <a:t>MAR</a:t>
                      </a:r>
                      <a:r>
                        <a:rPr lang="zh-CN" altLang="en-US" sz="2000" b="1" dirty="0" smtClean="0"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 smtClean="0">
                          <a:latin typeface="宋体" pitchFamily="2" charset="-122"/>
                        </a:rPr>
                        <a:t>(RS)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Clk</a:t>
                      </a:r>
                      <a:endParaRPr lang="en-US" altLang="zh-CN" sz="2000" b="1" dirty="0" smtClean="0">
                        <a:latin typeface="宋体" pitchFamily="2" charset="-122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498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 smtClean="0">
                        <a:solidFill>
                          <a:srgbClr val="990099"/>
                        </a:solidFill>
                        <a:latin typeface="宋体" pitchFamily="2" charset="-122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946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endParaRPr lang="zh-CN" altLang="en-US" sz="2000" b="1" dirty="0">
                        <a:solidFill>
                          <a:srgbClr val="990099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394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dirty="0" smtClean="0">
                        <a:solidFill>
                          <a:srgbClr val="990099"/>
                        </a:solidFill>
                        <a:latin typeface="宋体" pitchFamily="2" charset="-122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sz="2000" b="1" dirty="0" smtClean="0">
                          <a:latin typeface="宋体" pitchFamily="2" charset="-122"/>
                        </a:rPr>
                        <a:t>RD</a:t>
                      </a:r>
                      <a:r>
                        <a:rPr lang="zh-CN" altLang="en-US" sz="2000" b="1" dirty="0" smtClean="0"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 smtClean="0">
                          <a:latin typeface="宋体" pitchFamily="2" charset="-122"/>
                        </a:rPr>
                        <a:t>(MDR)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000" b="1" dirty="0" smtClean="0">
                          <a:latin typeface="宋体" pitchFamily="2" charset="-122"/>
                        </a:rPr>
                        <a:t>个</a:t>
                      </a:r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Clk</a:t>
                      </a:r>
                      <a:endParaRPr lang="en-US" altLang="zh-CN" sz="2000" b="1" dirty="0" smtClean="0">
                        <a:latin typeface="宋体" pitchFamily="2" charset="-122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右大括号 6"/>
          <p:cNvSpPr/>
          <p:nvPr/>
        </p:nvSpPr>
        <p:spPr bwMode="auto">
          <a:xfrm>
            <a:off x="8748464" y="3998909"/>
            <a:ext cx="72008" cy="1014267"/>
          </a:xfrm>
          <a:prstGeom prst="rightBrace">
            <a:avLst>
              <a:gd name="adj1" fmla="val 22873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340573"/>
              </p:ext>
            </p:extLst>
          </p:nvPr>
        </p:nvGraphicFramePr>
        <p:xfrm>
          <a:off x="2699792" y="1775292"/>
          <a:ext cx="5976664" cy="1005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2592288"/>
                <a:gridCol w="1368152"/>
              </a:tblGrid>
              <a:tr h="26707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MAR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(RS)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个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Clk</a:t>
                      </a:r>
                      <a:endParaRPr lang="en-US" altLang="zh-CN" sz="2000" b="1" dirty="0" smtClean="0">
                        <a:solidFill>
                          <a:schemeClr val="tx1"/>
                        </a:solidFill>
                        <a:latin typeface="宋体" pitchFamily="2" charset="-122"/>
                      </a:endParaRPr>
                    </a:p>
                  </a:txBody>
                  <a:tcPr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11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MDR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M[(MAR)]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rgbClr val="990099"/>
                          </a:solidFill>
                          <a:latin typeface="+mn-lt"/>
                        </a:rPr>
                        <a:t>p</a:t>
                      </a:r>
                      <a:r>
                        <a:rPr lang="zh-CN" altLang="en-US" sz="2000" b="1" baseline="0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个</a:t>
                      </a:r>
                      <a:r>
                        <a:rPr lang="en-US" altLang="zh-CN" sz="2000" b="1" dirty="0" err="1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Clk</a:t>
                      </a:r>
                      <a:endParaRPr lang="en-US" altLang="zh-CN" sz="2000" b="1" dirty="0" smtClean="0">
                        <a:solidFill>
                          <a:srgbClr val="990099"/>
                        </a:solidFill>
                        <a:latin typeface="宋体" pitchFamily="2" charset="-122"/>
                      </a:endParaRPr>
                    </a:p>
                  </a:txBody>
                  <a:tcPr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4516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sz="2000" b="1" dirty="0" smtClean="0">
                          <a:latin typeface="宋体" pitchFamily="2" charset="-122"/>
                        </a:rPr>
                        <a:t>RD</a:t>
                      </a:r>
                      <a:r>
                        <a:rPr lang="zh-CN" altLang="en-US" sz="2000" b="1" dirty="0" smtClean="0"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 smtClean="0">
                          <a:latin typeface="宋体" pitchFamily="2" charset="-122"/>
                        </a:rPr>
                        <a:t>(MDR)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000" b="1" dirty="0" smtClean="0">
                          <a:latin typeface="宋体" pitchFamily="2" charset="-122"/>
                        </a:rPr>
                        <a:t>个</a:t>
                      </a:r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Clk</a:t>
                      </a:r>
                      <a:endParaRPr lang="en-US" altLang="zh-CN" sz="2000" b="1" dirty="0" smtClean="0">
                        <a:latin typeface="宋体" pitchFamily="2" charset="-122"/>
                      </a:endParaRPr>
                    </a:p>
                  </a:txBody>
                  <a:tcPr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931937"/>
              </p:ext>
            </p:extLst>
          </p:nvPr>
        </p:nvGraphicFramePr>
        <p:xfrm>
          <a:off x="4716016" y="1738336"/>
          <a:ext cx="2592288" cy="1005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</a:tblGrid>
              <a:tr h="26707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GR</a:t>
                      </a:r>
                      <a:r>
                        <a:rPr lang="en-US" altLang="zh-CN" sz="2000" b="1" baseline="-18000" dirty="0" err="1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out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且</a:t>
                      </a: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rA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=RS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)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、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MAR</a:t>
                      </a:r>
                      <a:r>
                        <a:rPr lang="en-US" altLang="zh-CN" sz="2000" b="1" baseline="-18000" dirty="0" err="1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in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611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Read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、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WMFC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594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MDR</a:t>
                      </a:r>
                      <a:r>
                        <a:rPr lang="en-US" altLang="zh-CN" sz="2000" b="1" baseline="-18000" dirty="0" err="1" smtClean="0">
                          <a:latin typeface="宋体" pitchFamily="2" charset="-122"/>
                        </a:rPr>
                        <a:t>out</a:t>
                      </a:r>
                      <a:r>
                        <a:rPr lang="zh-CN" altLang="en-US" sz="2000" b="1" dirty="0" smtClean="0">
                          <a:latin typeface="宋体" pitchFamily="2" charset="-122"/>
                        </a:rPr>
                        <a:t>、</a:t>
                      </a:r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GR</a:t>
                      </a:r>
                      <a:r>
                        <a:rPr lang="en-US" altLang="zh-CN" sz="2000" b="1" baseline="-18000" dirty="0" err="1" smtClean="0">
                          <a:latin typeface="宋体" pitchFamily="2" charset="-122"/>
                        </a:rPr>
                        <a:t>in</a:t>
                      </a:r>
                      <a:r>
                        <a:rPr lang="en-US" altLang="zh-CN" sz="1800" b="1" dirty="0" smtClean="0">
                          <a:latin typeface="宋体" pitchFamily="2" charset="-122"/>
                        </a:rPr>
                        <a:t>(</a:t>
                      </a:r>
                      <a:r>
                        <a:rPr lang="zh-CN" altLang="en-US" sz="1800" b="1" dirty="0" smtClean="0">
                          <a:latin typeface="宋体" pitchFamily="2" charset="-122"/>
                        </a:rPr>
                        <a:t>且</a:t>
                      </a:r>
                      <a:r>
                        <a:rPr lang="en-US" altLang="zh-CN" sz="1800" b="1" dirty="0" err="1" smtClean="0">
                          <a:latin typeface="宋体" pitchFamily="2" charset="-122"/>
                        </a:rPr>
                        <a:t>rW</a:t>
                      </a:r>
                      <a:r>
                        <a:rPr lang="en-US" altLang="zh-CN" sz="1800" b="1" dirty="0" smtClean="0">
                          <a:latin typeface="宋体" pitchFamily="2" charset="-122"/>
                        </a:rPr>
                        <a:t>=RD</a:t>
                      </a:r>
                      <a:r>
                        <a:rPr lang="en-US" altLang="zh-CN" sz="1800" b="1" dirty="0" smtClean="0">
                          <a:latin typeface="宋体" pitchFamily="2" charset="-122"/>
                        </a:rPr>
                        <a:t>)</a:t>
                      </a:r>
                      <a:r>
                        <a:rPr lang="en-US" altLang="zh-CN" sz="2200" b="1" dirty="0" smtClean="0">
                          <a:latin typeface="宋体" pitchFamily="2" charset="-122"/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79752"/>
              </p:ext>
            </p:extLst>
          </p:nvPr>
        </p:nvGraphicFramePr>
        <p:xfrm>
          <a:off x="2627784" y="4008112"/>
          <a:ext cx="6048672" cy="100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599184"/>
                <a:gridCol w="1361256"/>
              </a:tblGrid>
              <a:tr h="28498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开始读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M[(MAR)]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rgbClr val="990099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000" b="1" kern="1200" dirty="0" smtClean="0">
                          <a:solidFill>
                            <a:srgbClr val="990099"/>
                          </a:solidFill>
                          <a:latin typeface="+mn-lt"/>
                          <a:ea typeface="+mn-ea"/>
                          <a:cs typeface="+mn-cs"/>
                        </a:rPr>
                        <a:t>个</a:t>
                      </a:r>
                      <a:r>
                        <a:rPr lang="en-US" altLang="zh-CN" sz="2000" b="1" dirty="0" err="1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Clk</a:t>
                      </a:r>
                      <a:endParaRPr lang="en-US" altLang="zh-CN" sz="2000" b="1" dirty="0" smtClean="0">
                        <a:solidFill>
                          <a:srgbClr val="990099"/>
                        </a:solidFill>
                        <a:latin typeface="宋体" pitchFamily="2" charset="-122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946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宋体" pitchFamily="2" charset="-122"/>
                        </a:rPr>
                        <a:t>…</a:t>
                      </a:r>
                      <a:r>
                        <a:rPr lang="en-US" altLang="zh-CN" sz="1050" b="1" dirty="0" smtClean="0">
                          <a:solidFill>
                            <a:srgbClr val="C00000"/>
                          </a:solidFill>
                          <a:latin typeface="宋体" pitchFamily="2" charset="-122"/>
                        </a:rPr>
                        <a:t> 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;</a:t>
                      </a:r>
                      <a:r>
                        <a:rPr lang="zh-CN" altLang="en-US" sz="1600" b="1" dirty="0" smtClean="0">
                          <a:latin typeface="宋体" pitchFamily="2" charset="-122"/>
                        </a:rPr>
                        <a:t>与</a:t>
                      </a:r>
                      <a:r>
                        <a:rPr lang="en-US" altLang="zh-CN" sz="1600" b="1" dirty="0" smtClean="0">
                          <a:latin typeface="宋体" pitchFamily="2" charset="-122"/>
                        </a:rPr>
                        <a:t>MAR</a:t>
                      </a:r>
                      <a:r>
                        <a:rPr lang="zh-CN" altLang="en-US" sz="1600" b="1" dirty="0" smtClean="0">
                          <a:latin typeface="宋体" pitchFamily="2" charset="-122"/>
                        </a:rPr>
                        <a:t>无关的</a:t>
                      </a:r>
                      <a:r>
                        <a:rPr lang="en-US" altLang="zh-CN" sz="1600" dirty="0" err="1" smtClean="0"/>
                        <a:t>μ</a:t>
                      </a:r>
                      <a:r>
                        <a:rPr lang="en-US" altLang="zh-CN" sz="1600" b="1" dirty="0" err="1" smtClean="0">
                          <a:latin typeface="宋体" pitchFamily="2" charset="-122"/>
                        </a:rPr>
                        <a:t>OP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</a:rPr>
                        <a:t>m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</a:rPr>
                        <a:t>2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</a:rPr>
                        <a:t>个</a:t>
                      </a:r>
                      <a:r>
                        <a:rPr lang="en-US" altLang="zh-CN" sz="2000" b="1" dirty="0" err="1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Clk</a:t>
                      </a:r>
                      <a:endParaRPr lang="zh-CN" altLang="en-US" sz="2000" b="1" dirty="0">
                        <a:solidFill>
                          <a:srgbClr val="990099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394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MDR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←</a:t>
                      </a: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M[(MAR)]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0" marT="18000" marB="18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+mn-lt"/>
                        </a:rPr>
                        <a:t>1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lt"/>
                        </a:rPr>
                        <a:t>个</a:t>
                      </a:r>
                      <a:r>
                        <a:rPr lang="en-US" altLang="zh-CN" sz="2000" b="1" dirty="0" err="1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Clk</a:t>
                      </a:r>
                      <a:endParaRPr lang="en-US" altLang="zh-CN" sz="2000" b="1" dirty="0" smtClean="0">
                        <a:solidFill>
                          <a:srgbClr val="990099"/>
                        </a:solidFill>
                        <a:latin typeface="宋体" pitchFamily="2" charset="-122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878590"/>
              </p:ext>
            </p:extLst>
          </p:nvPr>
        </p:nvGraphicFramePr>
        <p:xfrm>
          <a:off x="4716016" y="3645024"/>
          <a:ext cx="2592288" cy="1685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</a:tblGrid>
              <a:tr h="322512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GR</a:t>
                      </a:r>
                      <a:r>
                        <a:rPr lang="en-US" altLang="zh-CN" sz="2000" b="1" baseline="-18000" dirty="0" err="1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out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且</a:t>
                      </a: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rA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=RS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)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、</a:t>
                      </a:r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MAR</a:t>
                      </a:r>
                      <a:r>
                        <a:rPr lang="en-US" altLang="zh-CN" sz="2000" b="1" baseline="-18000" dirty="0" err="1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in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984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sz="2000" b="1" dirty="0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Read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7456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sz="2200" b="1" dirty="0" smtClean="0">
                          <a:solidFill>
                            <a:srgbClr val="C00000"/>
                          </a:solidFill>
                          <a:latin typeface="宋体" pitchFamily="2" charset="-122"/>
                        </a:rPr>
                        <a:t>…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52980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sz="2000" b="1" dirty="0" err="1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MDR</a:t>
                      </a:r>
                      <a:r>
                        <a:rPr lang="en-US" altLang="zh-CN" sz="2000" b="1" baseline="-18000" dirty="0" err="1" smtClean="0">
                          <a:solidFill>
                            <a:srgbClr val="990099"/>
                          </a:solidFill>
                          <a:latin typeface="宋体" pitchFamily="2" charset="-122"/>
                        </a:rPr>
                        <a:t>inB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7948">
                <a:tc>
                  <a:txBody>
                    <a:bodyPr/>
                    <a:lstStyle/>
                    <a:p>
                      <a:pPr>
                        <a:lnSpc>
                          <a:spcPct val="95000"/>
                        </a:lnSpc>
                      </a:pPr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MDR</a:t>
                      </a:r>
                      <a:r>
                        <a:rPr lang="en-US" altLang="zh-CN" sz="2000" b="1" baseline="-18000" dirty="0" err="1" smtClean="0">
                          <a:latin typeface="宋体" pitchFamily="2" charset="-122"/>
                        </a:rPr>
                        <a:t>out</a:t>
                      </a:r>
                      <a:r>
                        <a:rPr lang="zh-CN" altLang="en-US" sz="2000" b="1" dirty="0" smtClean="0">
                          <a:latin typeface="宋体" pitchFamily="2" charset="-122"/>
                        </a:rPr>
                        <a:t>、</a:t>
                      </a:r>
                      <a:r>
                        <a:rPr lang="en-US" altLang="zh-CN" sz="2000" b="1" dirty="0" err="1" smtClean="0">
                          <a:latin typeface="宋体" pitchFamily="2" charset="-122"/>
                        </a:rPr>
                        <a:t>GR</a:t>
                      </a:r>
                      <a:r>
                        <a:rPr lang="en-US" altLang="zh-CN" sz="2000" b="1" baseline="-18000" dirty="0" err="1" smtClean="0">
                          <a:latin typeface="宋体" pitchFamily="2" charset="-122"/>
                        </a:rPr>
                        <a:t>in</a:t>
                      </a:r>
                      <a:r>
                        <a:rPr lang="en-US" altLang="zh-CN" sz="1800" b="1" dirty="0" smtClean="0">
                          <a:latin typeface="宋体" pitchFamily="2" charset="-122"/>
                        </a:rPr>
                        <a:t>(</a:t>
                      </a:r>
                      <a:r>
                        <a:rPr lang="zh-CN" altLang="en-US" sz="1800" b="1" dirty="0" smtClean="0">
                          <a:latin typeface="宋体" pitchFamily="2" charset="-122"/>
                        </a:rPr>
                        <a:t>且</a:t>
                      </a:r>
                      <a:r>
                        <a:rPr lang="en-US" altLang="zh-CN" sz="1800" b="1" dirty="0" err="1" smtClean="0">
                          <a:latin typeface="宋体" pitchFamily="2" charset="-122"/>
                        </a:rPr>
                        <a:t>rW</a:t>
                      </a:r>
                      <a:r>
                        <a:rPr lang="en-US" altLang="zh-CN" sz="1800" b="1" dirty="0" smtClean="0">
                          <a:latin typeface="宋体" pitchFamily="2" charset="-122"/>
                        </a:rPr>
                        <a:t>=RD</a:t>
                      </a:r>
                      <a:r>
                        <a:rPr lang="en-US" altLang="zh-CN" sz="1800" b="1" dirty="0" smtClean="0">
                          <a:latin typeface="宋体" pitchFamily="2" charset="-122"/>
                        </a:rPr>
                        <a:t>)</a:t>
                      </a:r>
                      <a:r>
                        <a:rPr lang="en-US" altLang="zh-CN" sz="2200" b="1" dirty="0" smtClean="0">
                          <a:latin typeface="宋体" pitchFamily="2" charset="-122"/>
                        </a:rPr>
                        <a:t> 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62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" grpId="0"/>
      <p:bldP spid="35" grpId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79388" y="332656"/>
            <a:ext cx="6574198" cy="537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算逻运算</a:t>
            </a:r>
            <a:r>
              <a:rPr lang="en-US" altLang="zh-CN" dirty="0" err="1" smtClean="0">
                <a:solidFill>
                  <a:srgbClr val="FF3399"/>
                </a:solidFill>
              </a:rPr>
              <a:t>μ</a:t>
            </a:r>
            <a:r>
              <a:rPr lang="en-US" altLang="zh-CN" b="1" dirty="0" err="1" smtClean="0">
                <a:solidFill>
                  <a:srgbClr val="FF3399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的控制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marL="3411538" indent="-3411538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*功能：</a:t>
            </a:r>
            <a:r>
              <a:rPr lang="en-US" altLang="zh-CN" b="1" dirty="0">
                <a:latin typeface="宋体" pitchFamily="2" charset="-122"/>
              </a:rPr>
              <a:t>R</a:t>
            </a:r>
            <a:r>
              <a:rPr lang="en-US" altLang="zh-CN" b="1" baseline="-18000" dirty="0">
                <a:latin typeface="宋体" pitchFamily="2" charset="-122"/>
              </a:rPr>
              <a:t>D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(R</a:t>
            </a:r>
            <a:r>
              <a:rPr lang="en-US" altLang="zh-CN" b="1" baseline="-18000" dirty="0">
                <a:latin typeface="宋体" pitchFamily="2" charset="-122"/>
              </a:rPr>
              <a:t>S1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en-US" altLang="zh-CN" b="1" dirty="0"/>
              <a:t> 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en-US" altLang="zh-CN" b="1" baseline="-18000" dirty="0" err="1">
                <a:latin typeface="宋体" pitchFamily="2" charset="-122"/>
                <a:sym typeface="Symbol"/>
              </a:rPr>
              <a:t>n</a:t>
            </a:r>
            <a:r>
              <a:rPr lang="en-US" altLang="zh-CN" b="1" dirty="0" smtClean="0">
                <a:solidFill>
                  <a:srgbClr val="990099"/>
                </a:solidFill>
              </a:rPr>
              <a:t> </a:t>
            </a:r>
            <a:r>
              <a:rPr lang="en-US" altLang="zh-CN" b="1" dirty="0">
                <a:latin typeface="宋体" pitchFamily="2" charset="-122"/>
              </a:rPr>
              <a:t>(R</a:t>
            </a:r>
            <a:r>
              <a:rPr lang="en-US" altLang="zh-CN" b="1" baseline="-18000" dirty="0">
                <a:latin typeface="宋体" pitchFamily="2" charset="-122"/>
              </a:rPr>
              <a:t>S2</a:t>
            </a:r>
            <a:r>
              <a:rPr lang="en-US" altLang="zh-CN" b="1" dirty="0">
                <a:latin typeface="宋体" pitchFamily="2" charset="-122"/>
              </a:rPr>
              <a:t>) 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*部件连接：</a:t>
            </a:r>
            <a:r>
              <a:rPr lang="zh-CN" altLang="en-US" b="1" dirty="0">
                <a:latin typeface="宋体" pitchFamily="2" charset="-122"/>
              </a:rPr>
              <a:t>总线结构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zh-CN" altLang="en-US" b="1" dirty="0">
                <a:latin typeface="宋体" pitchFamily="2" charset="-122"/>
              </a:rPr>
              <a:t>点点</a:t>
            </a:r>
            <a:r>
              <a:rPr lang="zh-CN" altLang="en-US" b="1" dirty="0" smtClean="0">
                <a:latin typeface="宋体" pitchFamily="2" charset="-122"/>
              </a:rPr>
              <a:t>结构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有所不同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/>
            <a:endParaRPr lang="en-US" altLang="zh-CN" sz="2000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/>
            <a:endParaRPr lang="en-US" altLang="zh-CN" sz="18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*所需</a:t>
            </a:r>
            <a:r>
              <a:rPr lang="en-US" altLang="zh-CN" dirty="0" err="1" smtClean="0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总线结构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点点结构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389038" y="1772816"/>
            <a:ext cx="3398986" cy="1540587"/>
            <a:chOff x="1389038" y="1772816"/>
            <a:chExt cx="3398986" cy="1540587"/>
          </a:xfrm>
        </p:grpSpPr>
        <p:cxnSp>
          <p:nvCxnSpPr>
            <p:cNvPr id="72" name="直接连接符 71"/>
            <p:cNvCxnSpPr/>
            <p:nvPr/>
          </p:nvCxnSpPr>
          <p:spPr bwMode="auto">
            <a:xfrm>
              <a:off x="1698797" y="2112537"/>
              <a:ext cx="14401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73" name="Text Box 18"/>
            <p:cNvSpPr txBox="1">
              <a:spLocks noChangeArrowheads="1"/>
            </p:cNvSpPr>
            <p:nvPr/>
          </p:nvSpPr>
          <p:spPr bwMode="auto">
            <a:xfrm>
              <a:off x="1389038" y="1969589"/>
              <a:ext cx="37465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Y</a:t>
              </a:r>
              <a:r>
                <a:rPr lang="en-US" altLang="zh-CN" sz="1800" b="1" baseline="-18000" dirty="0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76" name="AutoShape 15"/>
            <p:cNvSpPr>
              <a:spLocks noChangeArrowheads="1"/>
            </p:cNvSpPr>
            <p:nvPr/>
          </p:nvSpPr>
          <p:spPr bwMode="auto">
            <a:xfrm>
              <a:off x="2123529" y="2353164"/>
              <a:ext cx="576263" cy="30327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81" name="直接连接符 420"/>
            <p:cNvCxnSpPr>
              <a:stCxn id="76" idx="2"/>
              <a:endCxn id="94" idx="0"/>
            </p:cNvCxnSpPr>
            <p:nvPr/>
          </p:nvCxnSpPr>
          <p:spPr bwMode="auto">
            <a:xfrm flipH="1">
              <a:off x="2411561" y="2656435"/>
              <a:ext cx="100" cy="14999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3" name="Text Box 18"/>
            <p:cNvSpPr txBox="1">
              <a:spLocks noChangeArrowheads="1"/>
            </p:cNvSpPr>
            <p:nvPr/>
          </p:nvSpPr>
          <p:spPr bwMode="auto">
            <a:xfrm>
              <a:off x="1842813" y="1916832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Y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4" name="Text Box 18"/>
            <p:cNvSpPr txBox="1">
              <a:spLocks noChangeArrowheads="1"/>
            </p:cNvSpPr>
            <p:nvPr/>
          </p:nvSpPr>
          <p:spPr bwMode="auto">
            <a:xfrm>
              <a:off x="2123529" y="2806428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Z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 flipH="1">
              <a:off x="2221720" y="2204864"/>
              <a:ext cx="1" cy="14401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>
              <a:off x="2581760" y="1772816"/>
              <a:ext cx="303" cy="57606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>
              <a:off x="2202853" y="1772816"/>
              <a:ext cx="0" cy="14312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0" name="直接连接符 109"/>
            <p:cNvCxnSpPr>
              <a:stCxn id="94" idx="3"/>
            </p:cNvCxnSpPr>
            <p:nvPr/>
          </p:nvCxnSpPr>
          <p:spPr bwMode="auto">
            <a:xfrm>
              <a:off x="2699593" y="2950891"/>
              <a:ext cx="5188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>
              <a:off x="1389038" y="1772816"/>
              <a:ext cx="182942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等腰三角形 115"/>
            <p:cNvSpPr/>
            <p:nvPr/>
          </p:nvSpPr>
          <p:spPr bwMode="auto">
            <a:xfrm>
              <a:off x="2879812" y="2879329"/>
              <a:ext cx="108012" cy="144016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17" name="直接连接符 116"/>
            <p:cNvCxnSpPr/>
            <p:nvPr/>
          </p:nvCxnSpPr>
          <p:spPr bwMode="auto">
            <a:xfrm>
              <a:off x="1979712" y="2930124"/>
              <a:ext cx="144016" cy="8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19" name="Text Box 18"/>
            <p:cNvSpPr txBox="1">
              <a:spLocks noChangeArrowheads="1"/>
            </p:cNvSpPr>
            <p:nvPr/>
          </p:nvSpPr>
          <p:spPr bwMode="auto">
            <a:xfrm>
              <a:off x="1677070" y="2788070"/>
              <a:ext cx="37465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Z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20" name="Text Box 18"/>
            <p:cNvSpPr txBox="1">
              <a:spLocks noChangeArrowheads="1"/>
            </p:cNvSpPr>
            <p:nvPr/>
          </p:nvSpPr>
          <p:spPr bwMode="auto">
            <a:xfrm>
              <a:off x="2754461" y="2474915"/>
              <a:ext cx="466725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Z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21" name="直接连接符 120"/>
            <p:cNvCxnSpPr/>
            <p:nvPr/>
          </p:nvCxnSpPr>
          <p:spPr bwMode="auto">
            <a:xfrm>
              <a:off x="2915816" y="2780928"/>
              <a:ext cx="0" cy="12771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3218458" y="1772816"/>
              <a:ext cx="2728" cy="154058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0" name="Text Box 18"/>
            <p:cNvSpPr txBox="1">
              <a:spLocks noChangeArrowheads="1"/>
            </p:cNvSpPr>
            <p:nvPr/>
          </p:nvSpPr>
          <p:spPr bwMode="auto">
            <a:xfrm>
              <a:off x="3635896" y="177281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Ra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31" name="直接连接符 130"/>
            <p:cNvCxnSpPr/>
            <p:nvPr/>
          </p:nvCxnSpPr>
          <p:spPr bwMode="auto">
            <a:xfrm>
              <a:off x="3218458" y="1844824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 flipH="1">
              <a:off x="3218458" y="1988840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7" name="等腰三角形 136"/>
            <p:cNvSpPr/>
            <p:nvPr/>
          </p:nvSpPr>
          <p:spPr bwMode="auto">
            <a:xfrm>
              <a:off x="3383868" y="1916156"/>
              <a:ext cx="108012" cy="144016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38" name="直接连接符 137"/>
            <p:cNvCxnSpPr/>
            <p:nvPr/>
          </p:nvCxnSpPr>
          <p:spPr bwMode="auto">
            <a:xfrm rot="10800000">
              <a:off x="3437874" y="2020706"/>
              <a:ext cx="486054" cy="143123"/>
            </a:xfrm>
            <a:prstGeom prst="bentConnector3">
              <a:avLst>
                <a:gd name="adj1" fmla="val 100167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41" name="Text Box 18"/>
            <p:cNvSpPr txBox="1">
              <a:spLocks noChangeArrowheads="1"/>
            </p:cNvSpPr>
            <p:nvPr/>
          </p:nvSpPr>
          <p:spPr bwMode="auto">
            <a:xfrm>
              <a:off x="3923928" y="2040528"/>
              <a:ext cx="504056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Ra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43" name="Text Box 18"/>
            <p:cNvSpPr txBox="1">
              <a:spLocks noChangeArrowheads="1"/>
            </p:cNvSpPr>
            <p:nvPr/>
          </p:nvSpPr>
          <p:spPr bwMode="auto">
            <a:xfrm>
              <a:off x="4341366" y="1825573"/>
              <a:ext cx="44665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Ra</a:t>
              </a:r>
              <a:r>
                <a:rPr lang="en-US" altLang="zh-CN" sz="1800" b="1" baseline="-18000" dirty="0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44" name="直接连接符 143"/>
            <p:cNvCxnSpPr/>
            <p:nvPr/>
          </p:nvCxnSpPr>
          <p:spPr bwMode="auto">
            <a:xfrm flipH="1">
              <a:off x="4211960" y="1953871"/>
              <a:ext cx="144016" cy="8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45" name="Text Box 18"/>
            <p:cNvSpPr txBox="1">
              <a:spLocks noChangeArrowheads="1"/>
            </p:cNvSpPr>
            <p:nvPr/>
          </p:nvSpPr>
          <p:spPr bwMode="auto">
            <a:xfrm>
              <a:off x="3635896" y="2348880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Rb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46" name="直接连接符 145"/>
            <p:cNvCxnSpPr/>
            <p:nvPr/>
          </p:nvCxnSpPr>
          <p:spPr bwMode="auto">
            <a:xfrm>
              <a:off x="3218458" y="2420888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 flipH="1">
              <a:off x="3218458" y="2564904"/>
              <a:ext cx="41743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8" name="等腰三角形 147"/>
            <p:cNvSpPr/>
            <p:nvPr/>
          </p:nvSpPr>
          <p:spPr bwMode="auto">
            <a:xfrm>
              <a:off x="3383868" y="2487427"/>
              <a:ext cx="108012" cy="144016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9" name="直接连接符 137"/>
            <p:cNvCxnSpPr/>
            <p:nvPr/>
          </p:nvCxnSpPr>
          <p:spPr bwMode="auto">
            <a:xfrm rot="10800000">
              <a:off x="3437874" y="2594215"/>
              <a:ext cx="486054" cy="143123"/>
            </a:xfrm>
            <a:prstGeom prst="bentConnector3">
              <a:avLst>
                <a:gd name="adj1" fmla="val 100167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50" name="Text Box 18"/>
            <p:cNvSpPr txBox="1">
              <a:spLocks noChangeArrowheads="1"/>
            </p:cNvSpPr>
            <p:nvPr/>
          </p:nvSpPr>
          <p:spPr bwMode="auto">
            <a:xfrm>
              <a:off x="3923928" y="2617661"/>
              <a:ext cx="504056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Rb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51" name="Text Box 18"/>
            <p:cNvSpPr txBox="1">
              <a:spLocks noChangeArrowheads="1"/>
            </p:cNvSpPr>
            <p:nvPr/>
          </p:nvSpPr>
          <p:spPr bwMode="auto">
            <a:xfrm>
              <a:off x="4341366" y="2402706"/>
              <a:ext cx="44665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Rb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52" name="直接连接符 151"/>
            <p:cNvCxnSpPr/>
            <p:nvPr/>
          </p:nvCxnSpPr>
          <p:spPr bwMode="auto">
            <a:xfrm flipH="1">
              <a:off x="4211960" y="2531004"/>
              <a:ext cx="144016" cy="8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54" name="Text Box 18"/>
            <p:cNvSpPr txBox="1">
              <a:spLocks noChangeArrowheads="1"/>
            </p:cNvSpPr>
            <p:nvPr/>
          </p:nvSpPr>
          <p:spPr bwMode="auto">
            <a:xfrm>
              <a:off x="3635896" y="292494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Rc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55" name="直接连接符 154"/>
            <p:cNvCxnSpPr/>
            <p:nvPr/>
          </p:nvCxnSpPr>
          <p:spPr bwMode="auto">
            <a:xfrm>
              <a:off x="3218458" y="2996952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 flipH="1">
              <a:off x="3218458" y="3140968"/>
              <a:ext cx="41743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7" name="等腰三角形 156"/>
            <p:cNvSpPr/>
            <p:nvPr/>
          </p:nvSpPr>
          <p:spPr bwMode="auto">
            <a:xfrm>
              <a:off x="3383868" y="3069353"/>
              <a:ext cx="108012" cy="144016"/>
            </a:xfrm>
            <a:prstGeom prst="triangl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58" name="直接连接符 137"/>
            <p:cNvCxnSpPr/>
            <p:nvPr/>
          </p:nvCxnSpPr>
          <p:spPr bwMode="auto">
            <a:xfrm rot="10800000">
              <a:off x="3437874" y="3170279"/>
              <a:ext cx="486054" cy="143123"/>
            </a:xfrm>
            <a:prstGeom prst="bentConnector3">
              <a:avLst>
                <a:gd name="adj1" fmla="val 100167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61" name="直接连接符 160"/>
            <p:cNvCxnSpPr/>
            <p:nvPr/>
          </p:nvCxnSpPr>
          <p:spPr bwMode="auto">
            <a:xfrm flipH="1">
              <a:off x="4211960" y="3107068"/>
              <a:ext cx="144016" cy="8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42" name="直接连接符 241"/>
            <p:cNvCxnSpPr/>
            <p:nvPr/>
          </p:nvCxnSpPr>
          <p:spPr bwMode="auto">
            <a:xfrm>
              <a:off x="2017813" y="2497180"/>
              <a:ext cx="144016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43" name="Text Box 18"/>
            <p:cNvSpPr txBox="1">
              <a:spLocks noChangeArrowheads="1"/>
            </p:cNvSpPr>
            <p:nvPr/>
          </p:nvSpPr>
          <p:spPr bwMode="auto">
            <a:xfrm>
              <a:off x="1698797" y="2308371"/>
              <a:ext cx="324224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op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sp>
        <p:nvSpPr>
          <p:cNvPr id="254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" name="Text Box 5"/>
          <p:cNvSpPr txBox="1">
            <a:spLocks noChangeArrowheads="1"/>
          </p:cNvSpPr>
          <p:nvPr/>
        </p:nvSpPr>
        <p:spPr bwMode="auto">
          <a:xfrm>
            <a:off x="2195612" y="6021288"/>
            <a:ext cx="6336828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5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答：</a:t>
            </a:r>
            <a:r>
              <a:rPr lang="en-US" altLang="zh-CN" sz="2000" b="1" dirty="0" smtClean="0">
                <a:latin typeface="宋体" pitchFamily="2" charset="-122"/>
              </a:rPr>
              <a:t>MUX1</a:t>
            </a:r>
            <a:r>
              <a:rPr lang="en-US" altLang="zh-CN" sz="2000" b="1" baseline="-18000" dirty="0" smtClean="0">
                <a:latin typeface="宋体" pitchFamily="2" charset="-122"/>
              </a:rPr>
              <a:t>sel</a:t>
            </a:r>
            <a:r>
              <a:rPr lang="en-US" altLang="zh-CN" sz="2000" b="1" dirty="0" smtClean="0">
                <a:latin typeface="宋体" pitchFamily="2" charset="-122"/>
              </a:rPr>
              <a:t>=1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smtClean="0">
                <a:latin typeface="宋体" pitchFamily="2" charset="-122"/>
              </a:rPr>
              <a:t>MUX2</a:t>
            </a:r>
            <a:r>
              <a:rPr lang="en-US" altLang="zh-CN" sz="2000" b="1" baseline="-18000" dirty="0" smtClean="0">
                <a:latin typeface="宋体" pitchFamily="2" charset="-122"/>
              </a:rPr>
              <a:t>sel</a:t>
            </a:r>
            <a:r>
              <a:rPr lang="en-US" altLang="zh-CN" sz="2000" b="1" dirty="0" smtClean="0">
                <a:latin typeface="宋体" pitchFamily="2" charset="-122"/>
              </a:rPr>
              <a:t>=1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smtClean="0">
                <a:latin typeface="宋体" pitchFamily="2" charset="-122"/>
              </a:rPr>
              <a:t>MUX3</a:t>
            </a:r>
            <a:r>
              <a:rPr lang="en-US" altLang="zh-CN" sz="2000" b="1" baseline="-18000" dirty="0" smtClean="0">
                <a:latin typeface="宋体" pitchFamily="2" charset="-122"/>
              </a:rPr>
              <a:t>sel</a:t>
            </a:r>
            <a:r>
              <a:rPr lang="en-US" altLang="zh-CN" sz="2000" b="1" dirty="0" smtClean="0">
                <a:latin typeface="宋体" pitchFamily="2" charset="-122"/>
              </a:rPr>
              <a:t>=0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smtClean="0">
                <a:latin typeface="宋体" pitchFamily="2" charset="-122"/>
              </a:rPr>
              <a:t>op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 err="1">
                <a:latin typeface="宋体" pitchFamily="2" charset="-122"/>
              </a:rPr>
              <a:t>op</a:t>
            </a:r>
            <a:r>
              <a:rPr lang="en-US" altLang="zh-CN" sz="2000" b="1" baseline="-18000" dirty="0" err="1">
                <a:latin typeface="宋体" pitchFamily="2" charset="-122"/>
                <a:sym typeface="Symbol"/>
              </a:rPr>
              <a:t>n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err="1" smtClean="0">
                <a:latin typeface="宋体" pitchFamily="2" charset="-122"/>
              </a:rPr>
              <a:t>GR</a:t>
            </a:r>
            <a:r>
              <a:rPr lang="en-US" altLang="zh-CN" sz="2000" b="1" baseline="-18000" dirty="0" err="1" smtClean="0">
                <a:latin typeface="宋体" pitchFamily="2" charset="-122"/>
              </a:rPr>
              <a:t>in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9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148064" y="1700808"/>
            <a:ext cx="3384376" cy="1770557"/>
            <a:chOff x="5004048" y="1700808"/>
            <a:chExt cx="3384376" cy="1770557"/>
          </a:xfrm>
        </p:grpSpPr>
        <p:sp>
          <p:nvSpPr>
            <p:cNvPr id="174" name="Text Box 18"/>
            <p:cNvSpPr txBox="1">
              <a:spLocks noChangeArrowheads="1"/>
            </p:cNvSpPr>
            <p:nvPr/>
          </p:nvSpPr>
          <p:spPr bwMode="auto">
            <a:xfrm>
              <a:off x="7596336" y="2419819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Rc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75" name="直接连接符 174"/>
            <p:cNvCxnSpPr>
              <a:stCxn id="188" idx="2"/>
              <a:endCxn id="174" idx="1"/>
            </p:cNvCxnSpPr>
            <p:nvPr/>
          </p:nvCxnSpPr>
          <p:spPr bwMode="auto">
            <a:xfrm>
              <a:off x="7308304" y="2563836"/>
              <a:ext cx="288032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79" name="Text Box 18"/>
            <p:cNvSpPr txBox="1">
              <a:spLocks noChangeArrowheads="1"/>
            </p:cNvSpPr>
            <p:nvPr/>
          </p:nvSpPr>
          <p:spPr bwMode="auto">
            <a:xfrm>
              <a:off x="7056276" y="2996952"/>
              <a:ext cx="504056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Rc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80" name="Text Box 18"/>
            <p:cNvSpPr txBox="1">
              <a:spLocks noChangeArrowheads="1"/>
            </p:cNvSpPr>
            <p:nvPr/>
          </p:nvSpPr>
          <p:spPr bwMode="auto">
            <a:xfrm>
              <a:off x="7725742" y="2851867"/>
              <a:ext cx="44665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Rc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81" name="直接连接符 180"/>
            <p:cNvCxnSpPr>
              <a:endCxn id="174" idx="2"/>
            </p:cNvCxnSpPr>
            <p:nvPr/>
          </p:nvCxnSpPr>
          <p:spPr bwMode="auto">
            <a:xfrm flipV="1">
              <a:off x="7884368" y="2708744"/>
              <a:ext cx="0" cy="18784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2" name="直接连接符 181"/>
            <p:cNvCxnSpPr/>
            <p:nvPr/>
          </p:nvCxnSpPr>
          <p:spPr bwMode="auto">
            <a:xfrm>
              <a:off x="8172400" y="2563835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88" name="Text Box 18"/>
            <p:cNvSpPr txBox="1">
              <a:spLocks noChangeArrowheads="1"/>
            </p:cNvSpPr>
            <p:nvPr/>
          </p:nvSpPr>
          <p:spPr bwMode="auto">
            <a:xfrm rot="16200000">
              <a:off x="6912081" y="2455645"/>
              <a:ext cx="576064" cy="216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91" name="直接连接符 190"/>
            <p:cNvCxnSpPr>
              <a:endCxn id="188" idx="1"/>
            </p:cNvCxnSpPr>
            <p:nvPr/>
          </p:nvCxnSpPr>
          <p:spPr bwMode="auto">
            <a:xfrm flipV="1">
              <a:off x="7200113" y="2851868"/>
              <a:ext cx="0" cy="14348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97" name="AutoShape 15"/>
            <p:cNvSpPr>
              <a:spLocks noChangeArrowheads="1"/>
            </p:cNvSpPr>
            <p:nvPr/>
          </p:nvSpPr>
          <p:spPr bwMode="auto">
            <a:xfrm rot="16200000">
              <a:off x="6364481" y="2412300"/>
              <a:ext cx="576263" cy="30327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198" name="直接连接符 197"/>
            <p:cNvCxnSpPr/>
            <p:nvPr/>
          </p:nvCxnSpPr>
          <p:spPr bwMode="auto">
            <a:xfrm>
              <a:off x="6804248" y="2563835"/>
              <a:ext cx="288032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9" name="直接连接符 198"/>
            <p:cNvCxnSpPr/>
            <p:nvPr/>
          </p:nvCxnSpPr>
          <p:spPr bwMode="auto">
            <a:xfrm>
              <a:off x="6300192" y="2347811"/>
              <a:ext cx="200785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0" name="直接连接符 199"/>
            <p:cNvCxnSpPr/>
            <p:nvPr/>
          </p:nvCxnSpPr>
          <p:spPr bwMode="auto">
            <a:xfrm>
              <a:off x="6300192" y="2779860"/>
              <a:ext cx="20078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01" name="Text Box 18"/>
            <p:cNvSpPr txBox="1">
              <a:spLocks noChangeArrowheads="1"/>
            </p:cNvSpPr>
            <p:nvPr/>
          </p:nvSpPr>
          <p:spPr bwMode="auto">
            <a:xfrm rot="16200000">
              <a:off x="5959026" y="2222670"/>
              <a:ext cx="465949" cy="216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05" name="Text Box 18"/>
            <p:cNvSpPr txBox="1">
              <a:spLocks noChangeArrowheads="1"/>
            </p:cNvSpPr>
            <p:nvPr/>
          </p:nvSpPr>
          <p:spPr bwMode="auto">
            <a:xfrm rot="16200000">
              <a:off x="5976068" y="2743944"/>
              <a:ext cx="432582" cy="216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06" name="直接连接符 205"/>
            <p:cNvCxnSpPr>
              <a:stCxn id="207" idx="3"/>
            </p:cNvCxnSpPr>
            <p:nvPr/>
          </p:nvCxnSpPr>
          <p:spPr bwMode="auto">
            <a:xfrm flipV="1">
              <a:off x="5796136" y="2275356"/>
              <a:ext cx="288032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07" name="Text Box 18"/>
            <p:cNvSpPr txBox="1">
              <a:spLocks noChangeArrowheads="1"/>
            </p:cNvSpPr>
            <p:nvPr/>
          </p:nvSpPr>
          <p:spPr bwMode="auto">
            <a:xfrm>
              <a:off x="5220072" y="2130894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Rb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11" name="直接连接符 210"/>
            <p:cNvCxnSpPr>
              <a:stCxn id="212" idx="3"/>
            </p:cNvCxnSpPr>
            <p:nvPr/>
          </p:nvCxnSpPr>
          <p:spPr bwMode="auto">
            <a:xfrm flipV="1">
              <a:off x="5796136" y="2923429"/>
              <a:ext cx="288032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12" name="Text Box 18"/>
            <p:cNvSpPr txBox="1">
              <a:spLocks noChangeArrowheads="1"/>
            </p:cNvSpPr>
            <p:nvPr/>
          </p:nvSpPr>
          <p:spPr bwMode="auto">
            <a:xfrm>
              <a:off x="5220072" y="2778967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Ra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13" name="直接连接符 212"/>
            <p:cNvCxnSpPr>
              <a:endCxn id="205" idx="1"/>
            </p:cNvCxnSpPr>
            <p:nvPr/>
          </p:nvCxnSpPr>
          <p:spPr bwMode="auto">
            <a:xfrm flipV="1">
              <a:off x="6192000" y="3068426"/>
              <a:ext cx="359" cy="14348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16" name="Text Box 18"/>
            <p:cNvSpPr txBox="1">
              <a:spLocks noChangeArrowheads="1"/>
            </p:cNvSpPr>
            <p:nvPr/>
          </p:nvSpPr>
          <p:spPr bwMode="auto">
            <a:xfrm>
              <a:off x="5868144" y="3184402"/>
              <a:ext cx="79208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ALUA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17" name="Text Box 18"/>
            <p:cNvSpPr txBox="1">
              <a:spLocks noChangeArrowheads="1"/>
            </p:cNvSpPr>
            <p:nvPr/>
          </p:nvSpPr>
          <p:spPr bwMode="auto">
            <a:xfrm>
              <a:off x="5868144" y="1700808"/>
              <a:ext cx="792088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ALUB</a:t>
              </a:r>
              <a:r>
                <a:rPr lang="en-US" altLang="zh-CN" sz="18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218" name="直接连接符 217"/>
            <p:cNvCxnSpPr>
              <a:endCxn id="201" idx="3"/>
            </p:cNvCxnSpPr>
            <p:nvPr/>
          </p:nvCxnSpPr>
          <p:spPr bwMode="auto">
            <a:xfrm>
              <a:off x="6192000" y="1969589"/>
              <a:ext cx="1" cy="12829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21" name="Text Box 18"/>
            <p:cNvSpPr txBox="1">
              <a:spLocks noChangeArrowheads="1"/>
            </p:cNvSpPr>
            <p:nvPr/>
          </p:nvSpPr>
          <p:spPr bwMode="auto">
            <a:xfrm>
              <a:off x="5796137" y="2690104"/>
              <a:ext cx="216024" cy="2254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i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22" name="Text Box 18"/>
            <p:cNvSpPr txBox="1">
              <a:spLocks noChangeArrowheads="1"/>
            </p:cNvSpPr>
            <p:nvPr/>
          </p:nvSpPr>
          <p:spPr bwMode="auto">
            <a:xfrm>
              <a:off x="5796136" y="2050344"/>
              <a:ext cx="216024" cy="2254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j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>
              <a:off x="5004048" y="2276872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8" name="直接连接符 237"/>
            <p:cNvCxnSpPr/>
            <p:nvPr/>
          </p:nvCxnSpPr>
          <p:spPr bwMode="auto">
            <a:xfrm>
              <a:off x="5004048" y="2932117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46" name="直接连接符 245"/>
            <p:cNvCxnSpPr/>
            <p:nvPr/>
          </p:nvCxnSpPr>
          <p:spPr bwMode="auto">
            <a:xfrm flipV="1">
              <a:off x="6659873" y="2807216"/>
              <a:ext cx="359" cy="14348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47" name="Text Box 18"/>
            <p:cNvSpPr txBox="1">
              <a:spLocks noChangeArrowheads="1"/>
            </p:cNvSpPr>
            <p:nvPr/>
          </p:nvSpPr>
          <p:spPr bwMode="auto">
            <a:xfrm>
              <a:off x="6516216" y="2873717"/>
              <a:ext cx="36004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op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49" name="Text Box 18"/>
            <p:cNvSpPr txBox="1">
              <a:spLocks noChangeArrowheads="1"/>
            </p:cNvSpPr>
            <p:nvPr/>
          </p:nvSpPr>
          <p:spPr bwMode="auto">
            <a:xfrm>
              <a:off x="6804248" y="2339445"/>
              <a:ext cx="288032" cy="2254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k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 bwMode="auto">
            <a:xfrm>
              <a:off x="5948536" y="2711739"/>
              <a:ext cx="1440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>
              <a:off x="5940152" y="2492896"/>
              <a:ext cx="1440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3" name="直接连接符 102"/>
            <p:cNvCxnSpPr/>
            <p:nvPr/>
          </p:nvCxnSpPr>
          <p:spPr bwMode="auto">
            <a:xfrm>
              <a:off x="6948264" y="2780928"/>
              <a:ext cx="1440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>
              <a:off x="6948264" y="2348880"/>
              <a:ext cx="1440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91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45" name="Text Box 5"/>
          <p:cNvSpPr txBox="1">
            <a:spLocks noChangeArrowheads="1"/>
          </p:cNvSpPr>
          <p:nvPr/>
        </p:nvSpPr>
        <p:spPr bwMode="auto">
          <a:xfrm>
            <a:off x="2555776" y="3645024"/>
            <a:ext cx="644420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err="1">
                <a:latin typeface="宋体" pitchFamily="2" charset="-122"/>
              </a:rPr>
              <a:t>Rb</a:t>
            </a:r>
            <a:r>
              <a:rPr lang="en-US" altLang="zh-CN" b="1" baseline="-18000" dirty="0" err="1">
                <a:latin typeface="宋体" pitchFamily="2" charset="-122"/>
              </a:rPr>
              <a:t>out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＝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en-US" altLang="zh-CN" b="1" baseline="-18000" dirty="0" err="1" smtClean="0">
                <a:latin typeface="宋体" pitchFamily="2" charset="-122"/>
                <a:sym typeface="Symbol"/>
              </a:rPr>
              <a:t>n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Z</a:t>
            </a:r>
            <a:r>
              <a:rPr lang="en-US" altLang="zh-CN" b="1" baseline="-18000" dirty="0">
                <a:latin typeface="宋体" pitchFamily="2" charset="-122"/>
              </a:rPr>
              <a:t>in</a:t>
            </a:r>
            <a:r>
              <a:rPr lang="zh-CN" altLang="en-US" b="1" dirty="0">
                <a:latin typeface="宋体" pitchFamily="2" charset="-122"/>
              </a:rPr>
              <a:t>  </a:t>
            </a:r>
            <a:r>
              <a:rPr lang="en-US" altLang="zh-CN" b="1" dirty="0">
                <a:latin typeface="宋体" pitchFamily="2" charset="-122"/>
              </a:rPr>
              <a:t>[</a:t>
            </a:r>
            <a:r>
              <a:rPr lang="zh-CN" altLang="en-US" sz="2200" b="1" dirty="0">
                <a:latin typeface="宋体" pitchFamily="2" charset="-122"/>
              </a:rPr>
              <a:t>即</a:t>
            </a:r>
            <a:r>
              <a:rPr lang="en-US" altLang="zh-CN" sz="2200" b="1" dirty="0">
                <a:latin typeface="宋体" pitchFamily="2" charset="-122"/>
              </a:rPr>
              <a:t>Z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(Y) </a:t>
            </a:r>
            <a:r>
              <a:rPr lang="en-US" altLang="zh-CN" sz="2200" b="1" dirty="0" err="1">
                <a:latin typeface="宋体" pitchFamily="2" charset="-122"/>
              </a:rPr>
              <a:t>op</a:t>
            </a:r>
            <a:r>
              <a:rPr lang="en-US" altLang="zh-CN" sz="2200" b="1" baseline="-18000" dirty="0" err="1">
                <a:latin typeface="宋体" pitchFamily="2" charset="-122"/>
              </a:rPr>
              <a:t>n</a:t>
            </a:r>
            <a:r>
              <a:rPr lang="en-US" altLang="zh-CN" sz="2200" b="1" dirty="0">
                <a:latin typeface="宋体" pitchFamily="2" charset="-122"/>
              </a:rPr>
              <a:t> (</a:t>
            </a:r>
            <a:r>
              <a:rPr lang="en-US" altLang="zh-CN" sz="2200" b="1" dirty="0" err="1">
                <a:latin typeface="宋体" pitchFamily="2" charset="-122"/>
              </a:rPr>
              <a:t>Rb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宋体" pitchFamily="2" charset="-122"/>
              </a:rPr>
              <a:t>]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err="1" smtClean="0">
                <a:latin typeface="宋体" pitchFamily="2" charset="-122"/>
              </a:rPr>
              <a:t>ALUA</a:t>
            </a:r>
            <a:r>
              <a:rPr lang="en-US" altLang="zh-CN" b="1" baseline="-18000" dirty="0" err="1" smtClean="0">
                <a:latin typeface="宋体" pitchFamily="2" charset="-122"/>
              </a:rPr>
              <a:t>sel</a:t>
            </a:r>
            <a:r>
              <a:rPr lang="en-US" altLang="zh-CN" b="1" dirty="0" smtClean="0">
                <a:latin typeface="宋体" pitchFamily="2" charset="-122"/>
              </a:rPr>
              <a:t>=</a:t>
            </a:r>
            <a:r>
              <a:rPr lang="en-US" altLang="zh-CN" b="1" dirty="0" err="1" smtClean="0">
                <a:latin typeface="宋体" pitchFamily="2" charset="-122"/>
              </a:rPr>
              <a:t>i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ALUB</a:t>
            </a:r>
            <a:r>
              <a:rPr lang="en-US" altLang="zh-CN" b="1" baseline="-18000" dirty="0" err="1" smtClean="0">
                <a:latin typeface="宋体" pitchFamily="2" charset="-122"/>
              </a:rPr>
              <a:t>sel</a:t>
            </a:r>
            <a:r>
              <a:rPr lang="en-US" altLang="zh-CN" b="1" dirty="0" smtClean="0">
                <a:latin typeface="宋体" pitchFamily="2" charset="-122"/>
              </a:rPr>
              <a:t>=j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en-US" altLang="zh-CN" b="1" baseline="-18000" dirty="0" err="1" smtClean="0">
                <a:latin typeface="宋体" pitchFamily="2" charset="-122"/>
                <a:sym typeface="Symbol"/>
              </a:rPr>
              <a:t>n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Rc</a:t>
            </a:r>
            <a:r>
              <a:rPr lang="en-US" altLang="zh-CN" b="1" baseline="-18000" dirty="0" err="1" smtClean="0">
                <a:latin typeface="宋体" pitchFamily="2" charset="-122"/>
              </a:rPr>
              <a:t>sel</a:t>
            </a:r>
            <a:r>
              <a:rPr lang="en-US" altLang="zh-CN" b="1" dirty="0" smtClean="0">
                <a:latin typeface="宋体" pitchFamily="2" charset="-122"/>
              </a:rPr>
              <a:t>=k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err="1" smtClean="0">
                <a:latin typeface="宋体" pitchFamily="2" charset="-122"/>
              </a:rPr>
              <a:t>Rc</a:t>
            </a:r>
            <a:r>
              <a:rPr lang="en-US" altLang="zh-CN" b="1" baseline="-18000" dirty="0" err="1" smtClean="0">
                <a:latin typeface="宋体" pitchFamily="2" charset="-122"/>
              </a:rPr>
              <a:t>in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41" name="Text Box 5"/>
          <p:cNvSpPr txBox="1">
            <a:spLocks noChangeArrowheads="1"/>
          </p:cNvSpPr>
          <p:nvPr/>
        </p:nvSpPr>
        <p:spPr bwMode="auto">
          <a:xfrm>
            <a:off x="2171000" y="4653136"/>
            <a:ext cx="6145416" cy="377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5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答：</a:t>
            </a:r>
            <a:r>
              <a:rPr lang="zh-CN" altLang="en-US" sz="2000" b="1" dirty="0" smtClean="0">
                <a:latin typeface="宋体" pitchFamily="2" charset="-122"/>
              </a:rPr>
              <a:t>①</a:t>
            </a:r>
            <a:r>
              <a:rPr lang="en-US" altLang="zh-CN" sz="2000" b="1" dirty="0" err="1">
                <a:latin typeface="宋体" pitchFamily="2" charset="-122"/>
              </a:rPr>
              <a:t>Ra</a:t>
            </a:r>
            <a:r>
              <a:rPr lang="en-US" altLang="zh-CN" sz="2000" b="1" baseline="-18000" dirty="0" err="1">
                <a:latin typeface="宋体" pitchFamily="2" charset="-122"/>
              </a:rPr>
              <a:t>out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 smtClean="0">
                <a:latin typeface="宋体" pitchFamily="2" charset="-122"/>
              </a:rPr>
              <a:t>Y</a:t>
            </a:r>
            <a:r>
              <a:rPr lang="en-US" altLang="zh-CN" sz="2000" b="1" baseline="-18000" dirty="0" smtClean="0">
                <a:latin typeface="宋体" pitchFamily="2" charset="-122"/>
              </a:rPr>
              <a:t>in</a:t>
            </a:r>
            <a:r>
              <a:rPr lang="zh-CN" altLang="en-US" sz="2000" b="1" dirty="0" smtClean="0">
                <a:latin typeface="宋体" pitchFamily="2" charset="-122"/>
              </a:rPr>
              <a:t> ②</a:t>
            </a:r>
            <a:r>
              <a:rPr lang="en-US" altLang="zh-CN" sz="2000" b="1" dirty="0" err="1" smtClean="0">
                <a:latin typeface="宋体" pitchFamily="2" charset="-122"/>
              </a:rPr>
              <a:t>Rb</a:t>
            </a:r>
            <a:r>
              <a:rPr lang="en-US" altLang="zh-CN" sz="2000" b="1" baseline="-18000" dirty="0" err="1" smtClean="0">
                <a:latin typeface="宋体" pitchFamily="2" charset="-122"/>
              </a:rPr>
              <a:t>out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smtClean="0">
                <a:latin typeface="宋体" pitchFamily="2" charset="-122"/>
              </a:rPr>
              <a:t>op</a:t>
            </a:r>
            <a:r>
              <a:rPr lang="zh-CN" altLang="en-US" sz="2000" b="1" dirty="0" smtClean="0">
                <a:latin typeface="宋体" pitchFamily="2" charset="-122"/>
              </a:rPr>
              <a:t>＝</a:t>
            </a:r>
            <a:r>
              <a:rPr lang="en-US" altLang="zh-CN" sz="2000" b="1" dirty="0" err="1" smtClean="0">
                <a:latin typeface="宋体" pitchFamily="2" charset="-122"/>
              </a:rPr>
              <a:t>op</a:t>
            </a:r>
            <a:r>
              <a:rPr lang="en-US" altLang="zh-CN" sz="2000" b="1" baseline="-18000" dirty="0" err="1" smtClean="0">
                <a:latin typeface="宋体" pitchFamily="2" charset="-122"/>
                <a:sym typeface="Symbol"/>
              </a:rPr>
              <a:t>n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err="1" smtClean="0">
                <a:latin typeface="宋体" pitchFamily="2" charset="-122"/>
              </a:rPr>
              <a:t>Z</a:t>
            </a:r>
            <a:r>
              <a:rPr lang="en-US" altLang="zh-CN" sz="2000" b="1" baseline="-18000" dirty="0" err="1" smtClean="0">
                <a:latin typeface="宋体" pitchFamily="2" charset="-122"/>
              </a:rPr>
              <a:t>in</a:t>
            </a:r>
            <a:r>
              <a:rPr lang="zh-CN" altLang="en-US" sz="2000" b="1" dirty="0" smtClean="0">
                <a:latin typeface="宋体" pitchFamily="2" charset="-122"/>
              </a:rPr>
              <a:t> ③</a:t>
            </a:r>
            <a:r>
              <a:rPr lang="en-US" altLang="zh-CN" sz="2000" b="1" dirty="0" err="1" smtClean="0">
                <a:latin typeface="宋体" pitchFamily="2" charset="-122"/>
              </a:rPr>
              <a:t>Z</a:t>
            </a:r>
            <a:r>
              <a:rPr lang="en-US" altLang="zh-CN" sz="2000" b="1" baseline="-18000" dirty="0" err="1" smtClean="0">
                <a:latin typeface="宋体" pitchFamily="2" charset="-122"/>
              </a:rPr>
              <a:t>out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err="1" smtClean="0">
                <a:latin typeface="宋体" pitchFamily="2" charset="-122"/>
              </a:rPr>
              <a:t>Rc</a:t>
            </a:r>
            <a:r>
              <a:rPr lang="en-US" altLang="zh-CN" sz="2000" b="1" baseline="-18000" dirty="0" err="1" smtClean="0">
                <a:latin typeface="宋体" pitchFamily="2" charset="-122"/>
              </a:rPr>
              <a:t>in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89" name="Text Box 8"/>
          <p:cNvSpPr txBox="1">
            <a:spLocks noChangeArrowheads="1"/>
          </p:cNvSpPr>
          <p:nvPr/>
        </p:nvSpPr>
        <p:spPr bwMode="auto">
          <a:xfrm>
            <a:off x="1691680" y="4176082"/>
            <a:ext cx="5912570" cy="477054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思考①：</a:t>
            </a:r>
            <a:r>
              <a:rPr lang="en-US" altLang="zh-CN" sz="2000" b="1" dirty="0" err="1">
                <a:latin typeface="宋体" pitchFamily="2" charset="-122"/>
              </a:rPr>
              <a:t>Rc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宋体" pitchFamily="2" charset="-122"/>
              </a:rPr>
              <a:t>(Ra)</a:t>
            </a:r>
            <a:r>
              <a:rPr lang="en-US" altLang="zh-CN" sz="2000" b="1" dirty="0"/>
              <a:t> </a:t>
            </a:r>
            <a:r>
              <a:rPr lang="en-US" altLang="zh-CN" sz="2000" b="1" dirty="0" err="1">
                <a:latin typeface="宋体" pitchFamily="2" charset="-122"/>
              </a:rPr>
              <a:t>op</a:t>
            </a:r>
            <a:r>
              <a:rPr lang="en-US" altLang="zh-CN" sz="2000" b="1" baseline="-18000" dirty="0" err="1">
                <a:latin typeface="宋体" pitchFamily="2" charset="-122"/>
                <a:sym typeface="Symbol"/>
              </a:rPr>
              <a:t>n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 err="1">
                <a:latin typeface="宋体" pitchFamily="2" charset="-122"/>
              </a:rPr>
              <a:t>Rb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</a:rPr>
              <a:t>的</a:t>
            </a:r>
            <a:r>
              <a:rPr lang="en-US" altLang="zh-CN" sz="2000" dirty="0"/>
              <a:t> 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宋体" pitchFamily="2" charset="-122"/>
              </a:rPr>
              <a:t>OPCmd</a:t>
            </a:r>
            <a:r>
              <a:rPr lang="zh-CN" altLang="en-US" sz="2000" b="1" dirty="0">
                <a:latin typeface="宋体" pitchFamily="2" charset="-122"/>
              </a:rPr>
              <a:t>序列是什么？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90" name="Text Box 8"/>
          <p:cNvSpPr txBox="1">
            <a:spLocks noChangeArrowheads="1"/>
          </p:cNvSpPr>
          <p:nvPr/>
        </p:nvSpPr>
        <p:spPr bwMode="auto">
          <a:xfrm>
            <a:off x="1683766" y="5517232"/>
            <a:ext cx="6992690" cy="477054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思考②：</a:t>
            </a:r>
            <a:r>
              <a:rPr lang="zh-CN" altLang="en-US" sz="2000" b="1" dirty="0">
                <a:latin typeface="宋体" pitchFamily="2" charset="-122"/>
              </a:rPr>
              <a:t>基于</a:t>
            </a:r>
            <a:r>
              <a:rPr lang="en-US" altLang="zh-CN" sz="2000" b="1" dirty="0" smtClean="0">
                <a:latin typeface="宋体" pitchFamily="2" charset="-122"/>
              </a:rPr>
              <a:t>P21</a:t>
            </a:r>
            <a:r>
              <a:rPr lang="zh-CN" altLang="en-US" sz="2000" b="1" dirty="0" smtClean="0">
                <a:latin typeface="宋体" pitchFamily="2" charset="-122"/>
              </a:rPr>
              <a:t>的</a:t>
            </a:r>
            <a:r>
              <a:rPr lang="zh-CN" altLang="en-US" sz="2000" b="1" dirty="0">
                <a:latin typeface="宋体" pitchFamily="2" charset="-122"/>
              </a:rPr>
              <a:t>数据通路，实现</a:t>
            </a:r>
            <a:r>
              <a:rPr lang="zh-CN" altLang="en-US" sz="2000" b="1" dirty="0" smtClean="0">
                <a:latin typeface="宋体" pitchFamily="2" charset="-122"/>
              </a:rPr>
              <a:t>思考①的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宋体" pitchFamily="2" charset="-122"/>
              </a:rPr>
              <a:t>OPCmd</a:t>
            </a:r>
            <a:r>
              <a:rPr lang="zh-CN" altLang="en-US" sz="2000" b="1" dirty="0">
                <a:latin typeface="宋体" pitchFamily="2" charset="-122"/>
              </a:rPr>
              <a:t>是什么？</a:t>
            </a:r>
            <a:endParaRPr lang="en-US" altLang="zh-CN" sz="20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91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179512" y="325105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、指令执行过程的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itchFamily="2" charset="-122"/>
              </a:rPr>
              <a:t>组织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    </a:t>
            </a:r>
            <a:r>
              <a:rPr lang="en-US" altLang="zh-CN" sz="2000" b="1" dirty="0" smtClean="0">
                <a:latin typeface="宋体" pitchFamily="2" charset="-122"/>
              </a:rPr>
              <a:t>--</a:t>
            </a:r>
            <a:r>
              <a:rPr lang="zh-CN" altLang="en-US" sz="2000" b="1" dirty="0" smtClean="0">
                <a:latin typeface="宋体" pitchFamily="2" charset="-122"/>
              </a:rPr>
              <a:t>形成</a:t>
            </a:r>
            <a:r>
              <a:rPr lang="en-US" altLang="zh-CN" sz="2000" b="1" dirty="0" err="1" smtClean="0">
                <a:latin typeface="宋体" pitchFamily="2" charset="-122"/>
              </a:rPr>
              <a:t>DathPath</a:t>
            </a:r>
            <a:r>
              <a:rPr lang="zh-CN" altLang="en-US" sz="2000" b="1" dirty="0" smtClean="0">
                <a:latin typeface="宋体" pitchFamily="2" charset="-122"/>
              </a:rPr>
              <a:t>的控制需求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*指令执行过程的表示：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指令执行过程的组织要求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46" name="Text Box 321"/>
          <p:cNvSpPr txBox="1">
            <a:spLocks noChangeArrowheads="1"/>
          </p:cNvSpPr>
          <p:nvPr/>
        </p:nvSpPr>
        <p:spPr bwMode="auto">
          <a:xfrm>
            <a:off x="215931" y="1693257"/>
            <a:ext cx="874868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①</a:t>
            </a:r>
            <a:r>
              <a:rPr lang="zh-CN" altLang="en-US" b="1" dirty="0">
                <a:latin typeface="宋体" pitchFamily="2" charset="-122"/>
              </a:rPr>
              <a:t>按指令的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执行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过程</a:t>
            </a:r>
            <a:r>
              <a:rPr lang="zh-CN" altLang="en-US" b="1" dirty="0" smtClean="0">
                <a:latin typeface="宋体" pitchFamily="2" charset="-122"/>
              </a:rPr>
              <a:t>安排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顺序        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zh-CN" altLang="en-US" sz="1800" b="1" dirty="0">
                <a:latin typeface="宋体" pitchFamily="2" charset="-122"/>
              </a:rPr>
              <a:t>保证正确性</a:t>
            </a:r>
            <a:endParaRPr lang="en-US" altLang="zh-CN" sz="18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②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可同时执行的</a:t>
            </a:r>
            <a:r>
              <a:rPr lang="en-US" altLang="zh-CN" u="sng" dirty="0" err="1" smtClean="0">
                <a:solidFill>
                  <a:srgbClr val="990099"/>
                </a:solidFill>
              </a:rPr>
              <a:t>μ</a:t>
            </a:r>
            <a:r>
              <a:rPr lang="en-US" altLang="zh-CN" b="1" u="sng" dirty="0" err="1" smtClean="0">
                <a:solidFill>
                  <a:srgbClr val="990099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安排在同一步骤中    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zh-CN" altLang="en-US" sz="1800" b="1" dirty="0">
                <a:latin typeface="宋体" pitchFamily="2" charset="-122"/>
              </a:rPr>
              <a:t>缩短执行时间</a:t>
            </a:r>
            <a:endParaRPr lang="en-US" altLang="zh-CN" sz="1800" b="1" dirty="0" smtClean="0">
              <a:latin typeface="宋体" pitchFamily="2" charset="-122"/>
            </a:endParaRPr>
          </a:p>
        </p:txBody>
      </p:sp>
      <p:sp>
        <p:nvSpPr>
          <p:cNvPr id="47" name="Text Box 316"/>
          <p:cNvSpPr txBox="1">
            <a:spLocks noChangeArrowheads="1"/>
          </p:cNvSpPr>
          <p:nvPr/>
        </p:nvSpPr>
        <p:spPr bwMode="auto">
          <a:xfrm>
            <a:off x="179388" y="2629361"/>
            <a:ext cx="8785225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*单总线结构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DP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指令执行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过程组织：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以</a:t>
            </a:r>
            <a:r>
              <a:rPr lang="en-US" altLang="zh-CN" sz="2000" b="1" dirty="0" err="1" smtClean="0">
                <a:latin typeface="宋体" pitchFamily="2" charset="-122"/>
              </a:rPr>
              <a:t>Demo_IS</a:t>
            </a:r>
            <a:r>
              <a:rPr lang="zh-CN" altLang="en-US" sz="2000" b="1" dirty="0" smtClean="0">
                <a:latin typeface="宋体" pitchFamily="2" charset="-122"/>
              </a:rPr>
              <a:t>为例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 假设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:</a:t>
            </a:r>
            <a:r>
              <a:rPr lang="en-US" altLang="zh-CN" sz="2200" b="1" dirty="0" err="1" smtClean="0">
                <a:latin typeface="宋体" pitchFamily="2" charset="-122"/>
              </a:rPr>
              <a:t>ExtU</a:t>
            </a:r>
            <a:r>
              <a:rPr lang="zh-CN" altLang="en-US" sz="2200" b="1" dirty="0" smtClean="0">
                <a:latin typeface="宋体" pitchFamily="2" charset="-122"/>
              </a:rPr>
              <a:t>仅实现符号扩展，</a:t>
            </a:r>
            <a:r>
              <a:rPr lang="en-US" altLang="zh-CN" sz="2200" b="1" dirty="0" smtClean="0">
                <a:latin typeface="宋体" pitchFamily="2" charset="-122"/>
              </a:rPr>
              <a:t>PC</a:t>
            </a:r>
            <a:r>
              <a:rPr lang="zh-CN" altLang="en-US" sz="2200" b="1" dirty="0" smtClean="0">
                <a:latin typeface="宋体" pitchFamily="2" charset="-122"/>
              </a:rPr>
              <a:t>有计数功能，</a:t>
            </a:r>
            <a:r>
              <a:rPr lang="en-US" altLang="zh-CN" sz="2200" b="1" dirty="0" smtClean="0">
                <a:latin typeface="宋体" pitchFamily="2" charset="-122"/>
              </a:rPr>
              <a:t>MEM</a:t>
            </a:r>
            <a:r>
              <a:rPr lang="zh-CN" altLang="en-US" sz="2200" b="1" dirty="0" smtClean="0">
                <a:latin typeface="宋体" pitchFamily="2" charset="-122"/>
              </a:rPr>
              <a:t>异步控制方式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约定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:</a:t>
            </a:r>
            <a:r>
              <a:rPr lang="en-US" altLang="zh-CN" sz="2200" b="1" spc="-50" dirty="0" smtClean="0">
                <a:latin typeface="宋体" pitchFamily="2" charset="-122"/>
              </a:rPr>
              <a:t>MUX</a:t>
            </a:r>
            <a:r>
              <a:rPr lang="zh-CN" altLang="en-US" sz="2200" b="1" spc="-50" dirty="0" smtClean="0">
                <a:latin typeface="宋体" pitchFamily="2" charset="-122"/>
              </a:rPr>
              <a:t>中</a:t>
            </a:r>
            <a:r>
              <a:rPr lang="zh-CN" altLang="en-US" sz="1400" b="1" spc="-50" dirty="0" smtClean="0">
                <a:latin typeface="Times New Roman"/>
                <a:cs typeface="Times New Roman"/>
              </a:rPr>
              <a:t>□</a:t>
            </a:r>
            <a:r>
              <a:rPr lang="zh-CN" altLang="en-US" sz="2200" b="1" spc="-50" dirty="0">
                <a:latin typeface="宋体" pitchFamily="2" charset="-122"/>
              </a:rPr>
              <a:t>、</a:t>
            </a:r>
            <a:r>
              <a:rPr lang="zh-CN" altLang="en-US" sz="1400" b="1" spc="-50" dirty="0">
                <a:latin typeface="宋体" pitchFamily="2" charset="-122"/>
              </a:rPr>
              <a:t>■</a:t>
            </a:r>
            <a:r>
              <a:rPr lang="zh-CN" altLang="en-US" sz="2200" b="1" spc="-50" dirty="0">
                <a:latin typeface="宋体" pitchFamily="2" charset="-122"/>
              </a:rPr>
              <a:t>表示控制信号</a:t>
            </a:r>
            <a:r>
              <a:rPr lang="zh-CN" altLang="en-US" sz="2200" b="1" spc="-50" dirty="0" smtClean="0">
                <a:latin typeface="宋体" pitchFamily="2" charset="-122"/>
              </a:rPr>
              <a:t>为最小值</a:t>
            </a:r>
            <a:r>
              <a:rPr lang="en-US" altLang="zh-CN" sz="2000" b="1" spc="-50" dirty="0" smtClean="0">
                <a:latin typeface="宋体" pitchFamily="2" charset="-122"/>
              </a:rPr>
              <a:t>(0)</a:t>
            </a:r>
            <a:r>
              <a:rPr lang="zh-CN" altLang="en-US" sz="2200" b="1" spc="-50" dirty="0" smtClean="0">
                <a:latin typeface="宋体" pitchFamily="2" charset="-122"/>
              </a:rPr>
              <a:t>、最大值时</a:t>
            </a:r>
            <a:r>
              <a:rPr lang="zh-CN" altLang="en-US" sz="2200" b="1" spc="-50" dirty="0">
                <a:latin typeface="宋体" pitchFamily="2" charset="-122"/>
              </a:rPr>
              <a:t>所</a:t>
            </a:r>
            <a:r>
              <a:rPr lang="zh-CN" altLang="en-US" sz="2200" b="1" spc="-50" dirty="0" smtClean="0">
                <a:latin typeface="宋体" pitchFamily="2" charset="-122"/>
              </a:rPr>
              <a:t>选入</a:t>
            </a:r>
            <a:r>
              <a:rPr lang="zh-CN" altLang="en-US" sz="2200" b="1" spc="-50" dirty="0">
                <a:latin typeface="宋体" pitchFamily="2" charset="-122"/>
              </a:rPr>
              <a:t>端</a:t>
            </a:r>
          </a:p>
        </p:txBody>
      </p:sp>
      <p:sp>
        <p:nvSpPr>
          <p:cNvPr id="140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AutoShape 49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" name="AutoShape 499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30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15931" y="4005064"/>
            <a:ext cx="8676549" cy="2233489"/>
            <a:chOff x="215931" y="3573016"/>
            <a:chExt cx="8676549" cy="2233489"/>
          </a:xfrm>
        </p:grpSpPr>
        <p:sp>
          <p:nvSpPr>
            <p:cNvPr id="49" name="Text Box 10"/>
            <p:cNvSpPr txBox="1">
              <a:spLocks noChangeArrowheads="1"/>
            </p:cNvSpPr>
            <p:nvPr/>
          </p:nvSpPr>
          <p:spPr bwMode="auto">
            <a:xfrm>
              <a:off x="2123728" y="3933056"/>
              <a:ext cx="576064" cy="5040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 flipH="1" flipV="1">
              <a:off x="2699792" y="4293096"/>
              <a:ext cx="360040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 flipV="1">
              <a:off x="2699792" y="4077070"/>
              <a:ext cx="360040" cy="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2" name="直接连接符 51"/>
            <p:cNvCxnSpPr>
              <a:stCxn id="59" idx="3"/>
            </p:cNvCxnSpPr>
            <p:nvPr/>
          </p:nvCxnSpPr>
          <p:spPr bwMode="auto">
            <a:xfrm>
              <a:off x="1979713" y="4040889"/>
              <a:ext cx="144015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1259632" y="4293096"/>
              <a:ext cx="86409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2411760" y="3789040"/>
              <a:ext cx="0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55" name="等腰三角形 54"/>
            <p:cNvSpPr/>
            <p:nvPr/>
          </p:nvSpPr>
          <p:spPr bwMode="auto">
            <a:xfrm>
              <a:off x="2827040" y="4017939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871428" y="3789040"/>
              <a:ext cx="0" cy="25755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57" name="Text Box 18"/>
            <p:cNvSpPr txBox="1">
              <a:spLocks noChangeArrowheads="1"/>
            </p:cNvSpPr>
            <p:nvPr/>
          </p:nvSpPr>
          <p:spPr bwMode="auto">
            <a:xfrm>
              <a:off x="2719905" y="3573016"/>
              <a:ext cx="483944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GR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58" name="Text Box 18"/>
            <p:cNvSpPr txBox="1">
              <a:spLocks noChangeArrowheads="1"/>
            </p:cNvSpPr>
            <p:nvPr/>
          </p:nvSpPr>
          <p:spPr bwMode="auto">
            <a:xfrm>
              <a:off x="2230495" y="3573016"/>
              <a:ext cx="392745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GR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59" name="Text Box 18"/>
            <p:cNvSpPr txBox="1">
              <a:spLocks noChangeArrowheads="1"/>
            </p:cNvSpPr>
            <p:nvPr/>
          </p:nvSpPr>
          <p:spPr bwMode="auto">
            <a:xfrm>
              <a:off x="1475657" y="3932698"/>
              <a:ext cx="504056" cy="21638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1475656" y="4077072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1484040" y="3933056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 bwMode="auto">
            <a:xfrm>
              <a:off x="3059832" y="3933056"/>
              <a:ext cx="0" cy="18722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480"/>
            <p:cNvCxnSpPr/>
            <p:nvPr/>
          </p:nvCxnSpPr>
          <p:spPr bwMode="auto">
            <a:xfrm rot="5400000" flipH="1" flipV="1">
              <a:off x="1316131" y="4133571"/>
              <a:ext cx="175035" cy="144016"/>
            </a:xfrm>
            <a:prstGeom prst="bentConnector3">
              <a:avLst>
                <a:gd name="adj1" fmla="val 99339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1259632" y="3969060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5" name="Text Box 18"/>
            <p:cNvSpPr txBox="1">
              <a:spLocks noChangeArrowheads="1"/>
            </p:cNvSpPr>
            <p:nvPr/>
          </p:nvSpPr>
          <p:spPr bwMode="auto">
            <a:xfrm>
              <a:off x="1619672" y="4509120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Y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 bwMode="auto">
            <a:xfrm flipV="1">
              <a:off x="1429048" y="4652601"/>
              <a:ext cx="190624" cy="53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67" name="Text Box 18"/>
            <p:cNvSpPr txBox="1">
              <a:spLocks noChangeArrowheads="1"/>
            </p:cNvSpPr>
            <p:nvPr/>
          </p:nvSpPr>
          <p:spPr bwMode="auto">
            <a:xfrm>
              <a:off x="1101006" y="4511082"/>
              <a:ext cx="37465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Y</a:t>
              </a:r>
              <a:r>
                <a:rPr lang="en-US" altLang="zh-CN" sz="1800" b="1" baseline="-18000" dirty="0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8" name="AutoShape 15"/>
            <p:cNvSpPr>
              <a:spLocks noChangeArrowheads="1"/>
            </p:cNvSpPr>
            <p:nvPr/>
          </p:nvSpPr>
          <p:spPr bwMode="auto">
            <a:xfrm>
              <a:off x="1907704" y="4997937"/>
              <a:ext cx="576263" cy="30327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69" name="Text Box 18"/>
            <p:cNvSpPr txBox="1">
              <a:spLocks noChangeArrowheads="1"/>
            </p:cNvSpPr>
            <p:nvPr/>
          </p:nvSpPr>
          <p:spPr bwMode="auto">
            <a:xfrm>
              <a:off x="1908687" y="5517232"/>
              <a:ext cx="576064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Z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 bwMode="auto">
            <a:xfrm>
              <a:off x="1763688" y="5658098"/>
              <a:ext cx="144016" cy="8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71" name="Text Box 18"/>
            <p:cNvSpPr txBox="1">
              <a:spLocks noChangeArrowheads="1"/>
            </p:cNvSpPr>
            <p:nvPr/>
          </p:nvSpPr>
          <p:spPr bwMode="auto">
            <a:xfrm>
              <a:off x="1461046" y="5518301"/>
              <a:ext cx="374650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Z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 bwMode="auto">
            <a:xfrm>
              <a:off x="1763688" y="5165906"/>
              <a:ext cx="20586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73" name="Text Box 18"/>
            <p:cNvSpPr txBox="1">
              <a:spLocks noChangeArrowheads="1"/>
            </p:cNvSpPr>
            <p:nvPr/>
          </p:nvSpPr>
          <p:spPr bwMode="auto">
            <a:xfrm>
              <a:off x="1511472" y="5014245"/>
              <a:ext cx="324224" cy="2869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op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 bwMode="auto">
            <a:xfrm>
              <a:off x="2051720" y="4798045"/>
              <a:ext cx="0" cy="1998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5" name="直接连接符 94"/>
            <p:cNvCxnSpPr/>
            <p:nvPr/>
          </p:nvCxnSpPr>
          <p:spPr bwMode="auto">
            <a:xfrm rot="10800000" flipV="1">
              <a:off x="2339752" y="4798045"/>
              <a:ext cx="710992" cy="199892"/>
            </a:xfrm>
            <a:prstGeom prst="bentConnector3">
              <a:avLst>
                <a:gd name="adj1" fmla="val 10037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6" name="直接连接符 75"/>
            <p:cNvCxnSpPr>
              <a:endCxn id="65" idx="3"/>
            </p:cNvCxnSpPr>
            <p:nvPr/>
          </p:nvCxnSpPr>
          <p:spPr bwMode="auto">
            <a:xfrm flipH="1">
              <a:off x="2195736" y="4653582"/>
              <a:ext cx="855008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7" name="直接连接符 76"/>
            <p:cNvCxnSpPr>
              <a:endCxn id="69" idx="0"/>
            </p:cNvCxnSpPr>
            <p:nvPr/>
          </p:nvCxnSpPr>
          <p:spPr bwMode="auto">
            <a:xfrm>
              <a:off x="2195736" y="5301208"/>
              <a:ext cx="983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8" name="直接连接符 77"/>
            <p:cNvCxnSpPr>
              <a:stCxn id="69" idx="3"/>
            </p:cNvCxnSpPr>
            <p:nvPr/>
          </p:nvCxnSpPr>
          <p:spPr bwMode="auto">
            <a:xfrm>
              <a:off x="2484751" y="5661248"/>
              <a:ext cx="575081" cy="53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9" name="等腰三角形 78"/>
            <p:cNvSpPr/>
            <p:nvPr/>
          </p:nvSpPr>
          <p:spPr bwMode="auto">
            <a:xfrm>
              <a:off x="2699792" y="5602115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 bwMode="auto">
            <a:xfrm>
              <a:off x="2746276" y="5517232"/>
              <a:ext cx="0" cy="1135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81" name="Text Box 18"/>
            <p:cNvSpPr txBox="1">
              <a:spLocks noChangeArrowheads="1"/>
            </p:cNvSpPr>
            <p:nvPr/>
          </p:nvSpPr>
          <p:spPr bwMode="auto">
            <a:xfrm>
              <a:off x="215931" y="3861048"/>
              <a:ext cx="1043702" cy="5040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(=IR</a:t>
              </a:r>
              <a:r>
                <a:rPr lang="en-US" altLang="zh-CN" sz="1600" b="1" baseline="-20000" dirty="0" smtClean="0">
                  <a:solidFill>
                    <a:srgbClr val="990099"/>
                  </a:solidFill>
                  <a:latin typeface="宋体" pitchFamily="2" charset="-122"/>
                </a:rPr>
                <a:t>1</a:t>
              </a:r>
              <a:r>
                <a:rPr lang="en-US" altLang="zh-CN" sz="1600" b="1" baseline="-20000" dirty="0" smtClean="0">
                  <a:solidFill>
                    <a:srgbClr val="990099"/>
                  </a:solidFill>
                </a:rPr>
                <a:t>~</a:t>
              </a:r>
              <a:r>
                <a:rPr lang="en-US" altLang="zh-CN" sz="1600" b="1" baseline="-20000" dirty="0" smtClean="0">
                  <a:solidFill>
                    <a:srgbClr val="990099"/>
                  </a:solidFill>
                  <a:latin typeface="宋体" pitchFamily="2" charset="-122"/>
                </a:rPr>
                <a:t>0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)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+mn-lt"/>
                </a:rPr>
                <a:t> </a:t>
              </a:r>
              <a:r>
                <a:rPr lang="en-US" altLang="zh-CN" sz="1600" b="1" dirty="0" smtClean="0">
                  <a:latin typeface="宋体" pitchFamily="2" charset="-122"/>
                </a:rPr>
                <a:t>RS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(=IR</a:t>
              </a:r>
              <a:r>
                <a:rPr lang="en-US" altLang="zh-CN" sz="1600" b="1" baseline="-20000" dirty="0" smtClean="0">
                  <a:solidFill>
                    <a:srgbClr val="990099"/>
                  </a:solidFill>
                  <a:latin typeface="宋体" pitchFamily="2" charset="-122"/>
                </a:rPr>
                <a:t>3</a:t>
              </a:r>
              <a:r>
                <a:rPr lang="en-US" altLang="zh-CN" sz="1600" b="1" baseline="-20000" dirty="0" smtClean="0">
                  <a:solidFill>
                    <a:srgbClr val="990099"/>
                  </a:solidFill>
                </a:rPr>
                <a:t>~</a:t>
              </a:r>
              <a:r>
                <a:rPr lang="en-US" altLang="zh-CN" sz="1600" b="1" baseline="-20000" dirty="0" smtClean="0">
                  <a:solidFill>
                    <a:srgbClr val="990099"/>
                  </a:solidFill>
                  <a:latin typeface="宋体" pitchFamily="2" charset="-122"/>
                </a:rPr>
                <a:t>2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宋体" pitchFamily="2" charset="-122"/>
                </a:rPr>
                <a:t>)</a:t>
              </a:r>
              <a:r>
                <a:rPr lang="en-US" altLang="zh-CN" sz="1600" b="1" dirty="0" smtClean="0">
                  <a:solidFill>
                    <a:srgbClr val="990099"/>
                  </a:solidFill>
                  <a:latin typeface="+mn-lt"/>
                </a:rPr>
                <a:t> </a:t>
              </a:r>
              <a:r>
                <a:rPr lang="en-US" altLang="zh-CN" sz="1600" b="1" dirty="0" smtClean="0">
                  <a:latin typeface="宋体" pitchFamily="2" charset="-122"/>
                </a:rPr>
                <a:t>RD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82" name="Text Box 18"/>
            <p:cNvSpPr txBox="1">
              <a:spLocks noChangeArrowheads="1"/>
            </p:cNvSpPr>
            <p:nvPr/>
          </p:nvSpPr>
          <p:spPr bwMode="auto">
            <a:xfrm>
              <a:off x="3419872" y="393305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3" name="Text Box 18"/>
            <p:cNvSpPr txBox="1">
              <a:spLocks noChangeArrowheads="1"/>
            </p:cNvSpPr>
            <p:nvPr/>
          </p:nvSpPr>
          <p:spPr bwMode="auto">
            <a:xfrm>
              <a:off x="3419872" y="429309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4" name="Text Box 23"/>
            <p:cNvSpPr txBox="1">
              <a:spLocks noChangeArrowheads="1"/>
            </p:cNvSpPr>
            <p:nvPr/>
          </p:nvSpPr>
          <p:spPr bwMode="auto">
            <a:xfrm>
              <a:off x="5724128" y="3946611"/>
              <a:ext cx="2088232" cy="706525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85" name="直接连接符 84"/>
            <p:cNvCxnSpPr>
              <a:stCxn id="82" idx="3"/>
            </p:cNvCxnSpPr>
            <p:nvPr/>
          </p:nvCxnSpPr>
          <p:spPr bwMode="auto">
            <a:xfrm>
              <a:off x="3995936" y="4077519"/>
              <a:ext cx="17281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>
              <a:off x="3995936" y="4365104"/>
              <a:ext cx="172819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H="1" flipV="1">
              <a:off x="3995936" y="4509120"/>
              <a:ext cx="1728192" cy="19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3059832" y="407707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3059832" y="4509120"/>
              <a:ext cx="3726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 flipH="1">
              <a:off x="3059832" y="4365104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1" name="等腰三角形 90"/>
            <p:cNvSpPr/>
            <p:nvPr/>
          </p:nvSpPr>
          <p:spPr bwMode="auto">
            <a:xfrm>
              <a:off x="3203848" y="4303256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2" name="Text Box 18"/>
            <p:cNvSpPr txBox="1">
              <a:spLocks noChangeArrowheads="1"/>
            </p:cNvSpPr>
            <p:nvPr/>
          </p:nvSpPr>
          <p:spPr bwMode="auto">
            <a:xfrm>
              <a:off x="3419872" y="465313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 bwMode="auto">
            <a:xfrm>
              <a:off x="3059832" y="4869160"/>
              <a:ext cx="3726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 flipH="1">
              <a:off x="3059832" y="4725144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5" name="等腰三角形 94"/>
            <p:cNvSpPr/>
            <p:nvPr/>
          </p:nvSpPr>
          <p:spPr bwMode="auto">
            <a:xfrm>
              <a:off x="3203848" y="4668376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6" name="Text Box 18"/>
            <p:cNvSpPr txBox="1">
              <a:spLocks noChangeArrowheads="1"/>
            </p:cNvSpPr>
            <p:nvPr/>
          </p:nvSpPr>
          <p:spPr bwMode="auto">
            <a:xfrm>
              <a:off x="3419872" y="5014069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97" name="直接连接符 150"/>
            <p:cNvCxnSpPr>
              <a:endCxn id="104" idx="1"/>
            </p:cNvCxnSpPr>
            <p:nvPr/>
          </p:nvCxnSpPr>
          <p:spPr bwMode="auto">
            <a:xfrm flipV="1">
              <a:off x="3995936" y="4869607"/>
              <a:ext cx="936104" cy="296300"/>
            </a:xfrm>
            <a:prstGeom prst="bentConnector3">
              <a:avLst>
                <a:gd name="adj1" fmla="val 7489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3059832" y="5158085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9" name="Text Box 18"/>
            <p:cNvSpPr txBox="1">
              <a:spLocks noChangeArrowheads="1"/>
            </p:cNvSpPr>
            <p:nvPr/>
          </p:nvSpPr>
          <p:spPr bwMode="auto">
            <a:xfrm>
              <a:off x="3419872" y="5516339"/>
              <a:ext cx="576064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 bwMode="auto">
            <a:xfrm>
              <a:off x="3851920" y="5301208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 flipH="1" flipV="1">
              <a:off x="3059832" y="5661248"/>
              <a:ext cx="360040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2" name="等腰三角形 101"/>
            <p:cNvSpPr/>
            <p:nvPr/>
          </p:nvSpPr>
          <p:spPr bwMode="auto">
            <a:xfrm>
              <a:off x="3203848" y="5607195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3" name="Text Box 23"/>
            <p:cNvSpPr txBox="1">
              <a:spLocks noChangeArrowheads="1"/>
            </p:cNvSpPr>
            <p:nvPr/>
          </p:nvSpPr>
          <p:spPr bwMode="auto">
            <a:xfrm>
              <a:off x="4932040" y="5229200"/>
              <a:ext cx="1440358" cy="57730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zh-CN" altLang="en-US" sz="1800" b="1" dirty="0" smtClean="0">
                  <a:latin typeface="宋体" pitchFamily="2" charset="-122"/>
                </a:rPr>
                <a:t>控制信号形成电路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4" name="Text Box 18"/>
            <p:cNvSpPr txBox="1">
              <a:spLocks noChangeArrowheads="1"/>
            </p:cNvSpPr>
            <p:nvPr/>
          </p:nvSpPr>
          <p:spPr bwMode="auto">
            <a:xfrm>
              <a:off x="4932040" y="4725144"/>
              <a:ext cx="576064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05" name="直接连接符 104"/>
            <p:cNvCxnSpPr/>
            <p:nvPr/>
          </p:nvCxnSpPr>
          <p:spPr bwMode="auto">
            <a:xfrm>
              <a:off x="5004048" y="5014069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5436096" y="5013176"/>
              <a:ext cx="0" cy="2115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7" name="Text Box 23"/>
            <p:cNvSpPr txBox="1">
              <a:spLocks noChangeArrowheads="1"/>
            </p:cNvSpPr>
            <p:nvPr/>
          </p:nvSpPr>
          <p:spPr bwMode="auto">
            <a:xfrm>
              <a:off x="6804248" y="5224712"/>
              <a:ext cx="1008112" cy="5805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08" name="直接连接符 167"/>
            <p:cNvCxnSpPr/>
            <p:nvPr/>
          </p:nvCxnSpPr>
          <p:spPr bwMode="auto">
            <a:xfrm flipH="1">
              <a:off x="6372398" y="5662605"/>
              <a:ext cx="4318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 flipH="1">
              <a:off x="4716016" y="5301208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 flipH="1">
              <a:off x="4716016" y="5733256"/>
              <a:ext cx="21602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1" name="直接连接符 167"/>
            <p:cNvCxnSpPr/>
            <p:nvPr/>
          </p:nvCxnSpPr>
          <p:spPr bwMode="auto">
            <a:xfrm flipH="1">
              <a:off x="6372200" y="5373216"/>
              <a:ext cx="4318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flipV="1">
              <a:off x="5940152" y="4653137"/>
              <a:ext cx="0" cy="1260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V="1">
              <a:off x="6444208" y="4653137"/>
              <a:ext cx="0" cy="1260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14" name="Text Box 18"/>
            <p:cNvSpPr txBox="1">
              <a:spLocks noChangeArrowheads="1"/>
            </p:cNvSpPr>
            <p:nvPr/>
          </p:nvSpPr>
          <p:spPr bwMode="auto">
            <a:xfrm>
              <a:off x="7020272" y="4870229"/>
              <a:ext cx="50405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WMFC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15" name="Text Box 18"/>
            <p:cNvSpPr txBox="1">
              <a:spLocks noChangeArrowheads="1"/>
            </p:cNvSpPr>
            <p:nvPr/>
          </p:nvSpPr>
          <p:spPr bwMode="auto">
            <a:xfrm>
              <a:off x="5652120" y="4769643"/>
              <a:ext cx="120148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Read Write</a:t>
              </a:r>
              <a:endParaRPr lang="en-US" altLang="zh-CN" sz="16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16" name="直接连接符 115"/>
            <p:cNvCxnSpPr/>
            <p:nvPr/>
          </p:nvCxnSpPr>
          <p:spPr bwMode="auto">
            <a:xfrm>
              <a:off x="7308304" y="5075613"/>
              <a:ext cx="0" cy="15358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7813923" y="4077072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>
              <a:off x="7813923" y="4229472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7813923" y="4436665"/>
              <a:ext cx="5040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20" name="Text Box 18"/>
            <p:cNvSpPr txBox="1">
              <a:spLocks noChangeArrowheads="1"/>
            </p:cNvSpPr>
            <p:nvPr/>
          </p:nvSpPr>
          <p:spPr bwMode="auto">
            <a:xfrm>
              <a:off x="8316416" y="4017740"/>
              <a:ext cx="576064" cy="52678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1" name="Text Box 18"/>
            <p:cNvSpPr txBox="1">
              <a:spLocks noChangeArrowheads="1"/>
            </p:cNvSpPr>
            <p:nvPr/>
          </p:nvSpPr>
          <p:spPr bwMode="auto">
            <a:xfrm>
              <a:off x="3870972" y="5297514"/>
              <a:ext cx="4758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disp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22" name="Text Box 18"/>
            <p:cNvSpPr txBox="1">
              <a:spLocks noChangeArrowheads="1"/>
            </p:cNvSpPr>
            <p:nvPr/>
          </p:nvSpPr>
          <p:spPr bwMode="auto">
            <a:xfrm>
              <a:off x="5101114" y="5011466"/>
              <a:ext cx="23791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23" name="Text Box 18"/>
            <p:cNvSpPr txBox="1">
              <a:spLocks noChangeArrowheads="1"/>
            </p:cNvSpPr>
            <p:nvPr/>
          </p:nvSpPr>
          <p:spPr bwMode="auto">
            <a:xfrm rot="16200000">
              <a:off x="6480749" y="5409754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24" name="Text Box 18"/>
            <p:cNvSpPr txBox="1">
              <a:spLocks noChangeArrowheads="1"/>
            </p:cNvSpPr>
            <p:nvPr/>
          </p:nvSpPr>
          <p:spPr bwMode="auto">
            <a:xfrm rot="16200000">
              <a:off x="4679478" y="5409754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…</a:t>
              </a:r>
              <a:endParaRPr lang="en-US" altLang="zh-CN" sz="16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25" name="直接连接符 124"/>
            <p:cNvCxnSpPr/>
            <p:nvPr/>
          </p:nvCxnSpPr>
          <p:spPr bwMode="auto">
            <a:xfrm>
              <a:off x="3252041" y="5521995"/>
              <a:ext cx="0" cy="1135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>
              <a:off x="3256804" y="4581128"/>
              <a:ext cx="0" cy="1135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 flipH="1">
              <a:off x="3252041" y="3789040"/>
              <a:ext cx="4763" cy="5455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 flipH="1">
              <a:off x="3995936" y="3861048"/>
              <a:ext cx="112952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 flipH="1">
              <a:off x="3995936" y="4229472"/>
              <a:ext cx="112952" cy="737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 flipH="1">
              <a:off x="3995936" y="4582021"/>
              <a:ext cx="112952" cy="711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 flipH="1" flipV="1">
              <a:off x="3995936" y="4797152"/>
              <a:ext cx="144016" cy="89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 flipH="1">
              <a:off x="3995936" y="4941168"/>
              <a:ext cx="112952" cy="720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33" name="Text Box 18"/>
            <p:cNvSpPr txBox="1">
              <a:spLocks noChangeArrowheads="1"/>
            </p:cNvSpPr>
            <p:nvPr/>
          </p:nvSpPr>
          <p:spPr bwMode="auto">
            <a:xfrm>
              <a:off x="4139953" y="4697488"/>
              <a:ext cx="432048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PC</a:t>
              </a:r>
              <a:r>
                <a:rPr lang="en-US" altLang="zh-CN" sz="1600" b="1" baseline="-18000" dirty="0" smtClean="0">
                  <a:solidFill>
                    <a:srgbClr val="FF3399"/>
                  </a:solidFill>
                  <a:latin typeface="宋体" pitchFamily="2" charset="-122"/>
                </a:rPr>
                <a:t>+1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34" name="直接连接符 133"/>
            <p:cNvCxnSpPr/>
            <p:nvPr/>
          </p:nvCxnSpPr>
          <p:spPr bwMode="auto">
            <a:xfrm>
              <a:off x="1743683" y="3789040"/>
              <a:ext cx="0" cy="140445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35" name="Text Box 18"/>
            <p:cNvSpPr txBox="1">
              <a:spLocks noChangeArrowheads="1"/>
            </p:cNvSpPr>
            <p:nvPr/>
          </p:nvSpPr>
          <p:spPr bwMode="auto">
            <a:xfrm>
              <a:off x="1547664" y="3573016"/>
              <a:ext cx="566497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Rsel</a:t>
              </a:r>
              <a:endParaRPr lang="en-US" altLang="zh-CN" sz="16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36" name="Text Box 18"/>
            <p:cNvSpPr txBox="1">
              <a:spLocks noChangeArrowheads="1"/>
            </p:cNvSpPr>
            <p:nvPr/>
          </p:nvSpPr>
          <p:spPr bwMode="auto">
            <a:xfrm>
              <a:off x="4067944" y="3645024"/>
              <a:ext cx="360040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X</a:t>
              </a:r>
              <a:r>
                <a:rPr lang="en-US" altLang="zh-CN" sz="1600" b="1" baseline="-18000" dirty="0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37" name="Text Box 18"/>
            <p:cNvSpPr txBox="1">
              <a:spLocks noChangeArrowheads="1"/>
            </p:cNvSpPr>
            <p:nvPr/>
          </p:nvSpPr>
          <p:spPr bwMode="auto">
            <a:xfrm>
              <a:off x="3203848" y="3573016"/>
              <a:ext cx="354694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X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out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38" name="Text Box 18"/>
            <p:cNvSpPr txBox="1">
              <a:spLocks noChangeArrowheads="1"/>
            </p:cNvSpPr>
            <p:nvPr/>
          </p:nvSpPr>
          <p:spPr bwMode="auto">
            <a:xfrm>
              <a:off x="2788568" y="4864397"/>
              <a:ext cx="271264" cy="648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单总线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</p:grpSp>
      <p:sp>
        <p:nvSpPr>
          <p:cNvPr id="139" name="Text Box 8"/>
          <p:cNvSpPr txBox="1">
            <a:spLocks noChangeArrowheads="1"/>
          </p:cNvSpPr>
          <p:nvPr/>
        </p:nvSpPr>
        <p:spPr bwMode="auto">
          <a:xfrm>
            <a:off x="3707904" y="764704"/>
            <a:ext cx="53285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序列</a:t>
            </a:r>
            <a:r>
              <a:rPr lang="en-US" altLang="zh-CN" sz="1600" b="1" dirty="0" smtClean="0">
                <a:latin typeface="宋体" pitchFamily="2" charset="-122"/>
              </a:rPr>
              <a:t>(</a:t>
            </a:r>
            <a:r>
              <a:rPr lang="zh-CN" altLang="en-US" sz="1600" b="1" dirty="0" smtClean="0">
                <a:latin typeface="宋体" pitchFamily="2" charset="-122"/>
              </a:rPr>
              <a:t>操作功能</a:t>
            </a:r>
            <a:r>
              <a:rPr lang="en-US" altLang="zh-CN" sz="16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→</a:t>
            </a:r>
            <a:r>
              <a:rPr lang="en-US" altLang="zh-CN" dirty="0" err="1" smtClean="0">
                <a:latin typeface="+mn-lt"/>
              </a:rPr>
              <a:t>μ</a:t>
            </a:r>
            <a:r>
              <a:rPr lang="en-US" altLang="zh-CN" b="1" dirty="0" err="1" smtClean="0">
                <a:latin typeface="宋体" pitchFamily="2" charset="-122"/>
              </a:rPr>
              <a:t>OPCmd</a:t>
            </a:r>
            <a:r>
              <a:rPr lang="zh-CN" altLang="en-US" b="1" dirty="0" smtClean="0">
                <a:latin typeface="宋体" pitchFamily="2" charset="-122"/>
              </a:rPr>
              <a:t>序列</a:t>
            </a:r>
            <a:r>
              <a:rPr lang="en-US" altLang="zh-CN" sz="1600" b="1" dirty="0" smtClean="0">
                <a:latin typeface="宋体" pitchFamily="2" charset="-122"/>
              </a:rPr>
              <a:t>(</a:t>
            </a:r>
            <a:r>
              <a:rPr lang="zh-CN" altLang="en-US" sz="1600" b="1" dirty="0" smtClean="0">
                <a:latin typeface="宋体" pitchFamily="2" charset="-122"/>
              </a:rPr>
              <a:t>操作实现</a:t>
            </a:r>
            <a:r>
              <a:rPr lang="en-US" altLang="zh-CN" sz="16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958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13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28</a:t>
            </a:fld>
            <a:endParaRPr lang="en-US" altLang="zh-CN" dirty="0"/>
          </a:p>
        </p:txBody>
      </p:sp>
      <p:sp>
        <p:nvSpPr>
          <p:cNvPr id="171" name="Text Box 5"/>
          <p:cNvSpPr txBox="1">
            <a:spLocks noChangeArrowheads="1"/>
          </p:cNvSpPr>
          <p:nvPr/>
        </p:nvSpPr>
        <p:spPr bwMode="auto">
          <a:xfrm>
            <a:off x="179512" y="404664"/>
            <a:ext cx="5832648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取指令阶段的</a:t>
            </a:r>
            <a:r>
              <a:rPr lang="en-US" altLang="zh-CN" sz="2200" dirty="0" err="1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指令译码阶段的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2" name="Text Box 318"/>
          <p:cNvSpPr txBox="1">
            <a:spLocks noChangeArrowheads="1"/>
          </p:cNvSpPr>
          <p:nvPr/>
        </p:nvSpPr>
        <p:spPr bwMode="auto">
          <a:xfrm>
            <a:off x="1259633" y="829101"/>
            <a:ext cx="4104455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MAR</a:t>
            </a:r>
            <a:r>
              <a:rPr lang="en-US" altLang="zh-CN" sz="2200" b="1" dirty="0">
                <a:latin typeface="+mn-ea"/>
              </a:rPr>
              <a:t>←(PC</a:t>
            </a:r>
            <a:r>
              <a:rPr lang="en-US" altLang="zh-CN" sz="2200" b="1" dirty="0" smtClean="0">
                <a:latin typeface="+mn-ea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t2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spc="-100" dirty="0" smtClean="0">
                <a:latin typeface="+mn-ea"/>
              </a:rPr>
              <a:t>MDR</a:t>
            </a:r>
            <a:r>
              <a:rPr lang="en-US" altLang="zh-CN" sz="2200" b="1" spc="-100" dirty="0">
                <a:latin typeface="+mn-ea"/>
              </a:rPr>
              <a:t>←M[(MAR</a:t>
            </a:r>
            <a:r>
              <a:rPr lang="en-US" altLang="zh-CN" sz="2200" b="1" spc="-100" dirty="0" smtClean="0">
                <a:latin typeface="+mn-ea"/>
              </a:rPr>
              <a:t>)],PC</a:t>
            </a:r>
            <a:r>
              <a:rPr lang="en-US" altLang="zh-CN" sz="2200" b="1" spc="-100" dirty="0">
                <a:latin typeface="+mn-ea"/>
              </a:rPr>
              <a:t>←(PC)</a:t>
            </a:r>
            <a:r>
              <a:rPr lang="zh-CN" altLang="zh-CN" sz="2200" b="1" spc="-100" dirty="0">
                <a:latin typeface="+mn-ea"/>
              </a:rPr>
              <a:t>＋</a:t>
            </a:r>
            <a:r>
              <a:rPr lang="en-US" altLang="zh-CN" sz="2200" b="1" spc="-100" dirty="0" smtClean="0">
                <a:latin typeface="+mn-ea"/>
              </a:rPr>
              <a:t>1</a:t>
            </a:r>
            <a:endParaRPr lang="en-US" altLang="zh-CN" sz="2200" b="1" spc="-100" dirty="0"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t3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IR</a:t>
            </a:r>
            <a:r>
              <a:rPr lang="en-US" altLang="zh-CN" sz="2200" b="1" dirty="0">
                <a:latin typeface="+mn-ea"/>
              </a:rPr>
              <a:t>←(MDR</a:t>
            </a:r>
            <a:r>
              <a:rPr lang="en-US" altLang="zh-CN" sz="2200" b="1" dirty="0" smtClean="0">
                <a:latin typeface="+mn-ea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74" name="Text Box 318"/>
          <p:cNvSpPr txBox="1">
            <a:spLocks noChangeArrowheads="1"/>
          </p:cNvSpPr>
          <p:nvPr/>
        </p:nvSpPr>
        <p:spPr bwMode="auto">
          <a:xfrm>
            <a:off x="5292080" y="836712"/>
            <a:ext cx="3672408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PC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MAR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r>
              <a:rPr lang="en-US" altLang="zh-CN" sz="2200" b="1" baseline="-18000" dirty="0" smtClean="0">
                <a:latin typeface="+mn-ea"/>
              </a:rPr>
              <a:t>  </a:t>
            </a:r>
            <a:r>
              <a:rPr lang="en-US" altLang="zh-CN" sz="2200" b="1" dirty="0" smtClean="0">
                <a:solidFill>
                  <a:srgbClr val="CC3300"/>
                </a:solidFill>
                <a:latin typeface="+mn-ea"/>
              </a:rPr>
              <a:t>;</a:t>
            </a:r>
            <a:r>
              <a:rPr lang="zh-CN" altLang="en-US" sz="1800" b="1" dirty="0" smtClean="0">
                <a:solidFill>
                  <a:srgbClr val="CC3300"/>
                </a:solidFill>
                <a:latin typeface="+mn-ea"/>
              </a:rPr>
              <a:t>其余无效</a:t>
            </a:r>
            <a:endParaRPr lang="en-US" altLang="zh-CN" sz="1800" b="1" dirty="0">
              <a:solidFill>
                <a:srgbClr val="CC3300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t2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Read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WMFC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+mn-ea"/>
              </a:rPr>
              <a:t>PC</a:t>
            </a:r>
            <a:r>
              <a:rPr lang="en-US" altLang="zh-CN" sz="2200" b="1" baseline="-18000" dirty="0" smtClean="0">
                <a:latin typeface="+mn-ea"/>
              </a:rPr>
              <a:t>+1 </a:t>
            </a:r>
            <a:r>
              <a:rPr lang="en-US" altLang="zh-CN" sz="2200" b="1" dirty="0" smtClean="0">
                <a:solidFill>
                  <a:srgbClr val="CC3300"/>
                </a:solidFill>
                <a:latin typeface="+mn-ea"/>
              </a:rPr>
              <a:t>;</a:t>
            </a:r>
            <a:r>
              <a:rPr lang="zh-CN" altLang="en-US" sz="1800" b="1" dirty="0" smtClean="0">
                <a:solidFill>
                  <a:srgbClr val="CC3300"/>
                </a:solidFill>
                <a:latin typeface="+mn-ea"/>
              </a:rPr>
              <a:t>其余</a:t>
            </a:r>
            <a:endParaRPr lang="en-US" altLang="zh-CN" sz="1800" b="1" baseline="-18000" dirty="0">
              <a:solidFill>
                <a:srgbClr val="CC3300"/>
              </a:solidFill>
              <a:latin typeface="+mn-ea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t3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MDR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IR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r>
              <a:rPr lang="en-US" altLang="zh-CN" sz="2200" b="1" baseline="-18000" dirty="0" smtClean="0">
                <a:latin typeface="+mn-ea"/>
              </a:rPr>
              <a:t>  </a:t>
            </a:r>
            <a:r>
              <a:rPr lang="en-US" altLang="zh-CN" sz="2200" b="1" dirty="0" smtClean="0">
                <a:solidFill>
                  <a:srgbClr val="CC3300"/>
                </a:solidFill>
                <a:latin typeface="+mn-ea"/>
              </a:rPr>
              <a:t>;</a:t>
            </a:r>
            <a:r>
              <a:rPr lang="zh-CN" altLang="en-US" sz="1800" b="1" dirty="0" smtClean="0">
                <a:solidFill>
                  <a:srgbClr val="CC3300"/>
                </a:solidFill>
                <a:latin typeface="+mn-ea"/>
              </a:rPr>
              <a:t>后同</a:t>
            </a:r>
            <a:endParaRPr lang="en-US" altLang="zh-CN" sz="2000" b="1" baseline="-18000" dirty="0">
              <a:solidFill>
                <a:srgbClr val="CC3300"/>
              </a:solidFill>
              <a:latin typeface="+mn-ea"/>
            </a:endParaRPr>
          </a:p>
        </p:txBody>
      </p:sp>
      <p:sp>
        <p:nvSpPr>
          <p:cNvPr id="175" name="Text Box 5"/>
          <p:cNvSpPr txBox="1">
            <a:spLocks noChangeArrowheads="1"/>
          </p:cNvSpPr>
          <p:nvPr/>
        </p:nvSpPr>
        <p:spPr bwMode="auto">
          <a:xfrm>
            <a:off x="179512" y="2553434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RD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←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M[(RS)]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执行阶段的</a:t>
            </a:r>
            <a:r>
              <a:rPr lang="en-US" altLang="zh-CN" sz="2200" dirty="0" err="1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en-US" altLang="zh-CN" sz="2000" b="1" dirty="0" smtClean="0">
                <a:latin typeface="宋体" pitchFamily="2" charset="-122"/>
              </a:rPr>
              <a:t>(REG</a:t>
            </a:r>
            <a:r>
              <a:rPr lang="zh-CN" altLang="en-US" sz="2000" b="1" dirty="0" smtClean="0">
                <a:latin typeface="宋体" pitchFamily="2" charset="-122"/>
              </a:rPr>
              <a:t>间接寻址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1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6" name="Text Box 318"/>
          <p:cNvSpPr txBox="1">
            <a:spLocks noChangeArrowheads="1"/>
          </p:cNvSpPr>
          <p:nvPr/>
        </p:nvSpPr>
        <p:spPr bwMode="auto">
          <a:xfrm>
            <a:off x="1259632" y="2924944"/>
            <a:ext cx="4018230" cy="1324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MAR</a:t>
            </a:r>
            <a:r>
              <a:rPr lang="en-US" altLang="zh-CN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(RS)    </a:t>
            </a:r>
            <a:endParaRPr lang="en-US" altLang="zh-CN" sz="2200" b="1" dirty="0">
              <a:solidFill>
                <a:srgbClr val="CC33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MDR</a:t>
            </a:r>
            <a:r>
              <a:rPr lang="en-US" altLang="zh-CN" sz="2200" b="1" dirty="0">
                <a:latin typeface="+mn-ea"/>
              </a:rPr>
              <a:t>←M[(MAR</a:t>
            </a:r>
            <a:r>
              <a:rPr lang="en-US" altLang="zh-CN" sz="2200" b="1" dirty="0" smtClean="0">
                <a:latin typeface="+mn-ea"/>
              </a:rPr>
              <a:t>)]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lang="en-US" altLang="zh-CN" sz="2200" b="1" dirty="0" smtClean="0">
                <a:latin typeface="+mn-ea"/>
                <a:ea typeface="+mn-ea"/>
              </a:rPr>
              <a:t>RD←</a:t>
            </a:r>
            <a:r>
              <a:rPr lang="en-US" altLang="zh-CN" sz="2200" b="1" dirty="0">
                <a:latin typeface="+mn-ea"/>
                <a:ea typeface="+mn-ea"/>
              </a:rPr>
              <a:t>(MDR</a:t>
            </a:r>
            <a:r>
              <a:rPr lang="en-US" altLang="zh-CN" sz="2200" b="1" dirty="0" smtClean="0">
                <a:latin typeface="+mn-ea"/>
                <a:ea typeface="+mn-ea"/>
              </a:rPr>
              <a:t>)</a:t>
            </a:r>
            <a:r>
              <a:rPr lang="zh-CN" altLang="en-US" sz="2200" b="1" dirty="0" smtClean="0">
                <a:latin typeface="+mn-ea"/>
                <a:ea typeface="+mn-ea"/>
              </a:rPr>
              <a:t>，</a:t>
            </a:r>
            <a:r>
              <a:rPr lang="en-US" altLang="zh-CN" sz="2200" b="1" dirty="0" smtClean="0">
                <a:latin typeface="+mn-ea"/>
                <a:ea typeface="+mn-ea"/>
              </a:rPr>
              <a:t>End</a:t>
            </a:r>
            <a:r>
              <a:rPr lang="zh-CN" altLang="en-US" sz="2200" b="1" dirty="0" smtClean="0">
                <a:latin typeface="+mn-ea"/>
                <a:ea typeface="+mn-ea"/>
              </a:rPr>
              <a:t>←</a:t>
            </a:r>
            <a:r>
              <a:rPr lang="en-US" altLang="zh-CN" sz="2200" b="1" dirty="0" smtClean="0">
                <a:latin typeface="+mn-ea"/>
                <a:ea typeface="+mn-ea"/>
              </a:rPr>
              <a:t>1</a:t>
            </a:r>
            <a:endParaRPr lang="en-US" altLang="zh-CN" sz="1800" b="1" dirty="0">
              <a:latin typeface="+mn-ea"/>
              <a:ea typeface="+mn-ea"/>
            </a:endParaRPr>
          </a:p>
        </p:txBody>
      </p:sp>
      <p:sp>
        <p:nvSpPr>
          <p:cNvPr id="177" name="Text Box 5"/>
          <p:cNvSpPr txBox="1">
            <a:spLocks noChangeArrowheads="1"/>
          </p:cNvSpPr>
          <p:nvPr/>
        </p:nvSpPr>
        <p:spPr bwMode="auto">
          <a:xfrm>
            <a:off x="4572000" y="2060848"/>
            <a:ext cx="417671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无，</a:t>
            </a:r>
            <a:r>
              <a:rPr lang="zh-CN" altLang="en-US" sz="2200" b="1" u="sng" dirty="0" smtClean="0">
                <a:latin typeface="宋体" pitchFamily="2" charset="-122"/>
              </a:rPr>
              <a:t>译码</a:t>
            </a:r>
            <a:r>
              <a:rPr lang="zh-CN" altLang="en-US" sz="2200" b="1" dirty="0" smtClean="0">
                <a:latin typeface="宋体" pitchFamily="2" charset="-122"/>
              </a:rPr>
              <a:t>常放在</a:t>
            </a:r>
            <a:r>
              <a:rPr lang="en-US" altLang="zh-CN" sz="2200" b="1" dirty="0" smtClean="0">
                <a:latin typeface="宋体" pitchFamily="2" charset="-122"/>
              </a:rPr>
              <a:t>t3</a:t>
            </a:r>
            <a:r>
              <a:rPr lang="zh-CN" altLang="en-US" sz="2200" b="1" dirty="0" smtClean="0">
                <a:latin typeface="宋体" pitchFamily="2" charset="-122"/>
              </a:rPr>
              <a:t>步或</a:t>
            </a:r>
            <a:r>
              <a:rPr lang="en-US" altLang="zh-CN" sz="2200" b="1" dirty="0" smtClean="0">
                <a:latin typeface="宋体" pitchFamily="2" charset="-122"/>
              </a:rPr>
              <a:t>t4</a:t>
            </a:r>
            <a:r>
              <a:rPr lang="zh-CN" altLang="en-US" sz="2200" b="1" dirty="0" smtClean="0">
                <a:latin typeface="宋体" pitchFamily="2" charset="-122"/>
              </a:rPr>
              <a:t>步实现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2" name="Text Box 318"/>
          <p:cNvSpPr txBox="1">
            <a:spLocks noChangeArrowheads="1"/>
          </p:cNvSpPr>
          <p:nvPr/>
        </p:nvSpPr>
        <p:spPr bwMode="auto">
          <a:xfrm>
            <a:off x="5277864" y="2924944"/>
            <a:ext cx="3110560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GR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Rsel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MAR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Read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WMFC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lang="en-US" altLang="zh-CN" sz="2200" b="1" dirty="0" err="1" smtClean="0">
                <a:latin typeface="+mn-ea"/>
                <a:ea typeface="+mn-ea"/>
              </a:rPr>
              <a:t>MDR</a:t>
            </a:r>
            <a:r>
              <a:rPr lang="en-US" altLang="zh-CN" sz="2200" b="1" baseline="-18000" dirty="0" err="1">
                <a:latin typeface="+mn-ea"/>
                <a:ea typeface="+mn-ea"/>
              </a:rPr>
              <a:t>out</a:t>
            </a:r>
            <a:r>
              <a:rPr lang="zh-CN" altLang="en-US" sz="2200" b="1" dirty="0" smtClean="0">
                <a:latin typeface="+mn-ea"/>
                <a:ea typeface="+mn-ea"/>
              </a:rPr>
              <a:t>、</a:t>
            </a:r>
            <a:r>
              <a:rPr lang="en-US" altLang="zh-CN" sz="2200" b="1" dirty="0" err="1" smtClean="0">
                <a:latin typeface="+mn-ea"/>
                <a:ea typeface="+mn-ea"/>
              </a:rPr>
              <a:t>GR</a:t>
            </a:r>
            <a:r>
              <a:rPr lang="en-US" altLang="zh-CN" sz="2200" b="1" baseline="-18000" dirty="0" err="1" smtClean="0">
                <a:latin typeface="+mn-ea"/>
                <a:ea typeface="+mn-ea"/>
              </a:rPr>
              <a:t>in</a:t>
            </a:r>
            <a:r>
              <a:rPr lang="zh-CN" altLang="en-US" sz="2200" b="1" dirty="0" smtClean="0">
                <a:latin typeface="+mn-ea"/>
                <a:ea typeface="+mn-ea"/>
              </a:rPr>
              <a:t>，</a:t>
            </a:r>
            <a:r>
              <a:rPr lang="en-US" altLang="zh-CN" sz="2200" b="1" dirty="0" smtClean="0">
                <a:latin typeface="+mn-ea"/>
                <a:ea typeface="+mn-ea"/>
              </a:rPr>
              <a:t>End</a:t>
            </a:r>
            <a:endParaRPr lang="en-US" altLang="zh-CN" sz="2200" b="1" baseline="-18000" dirty="0">
              <a:latin typeface="+mn-ea"/>
              <a:ea typeface="+mn-ea"/>
            </a:endParaRPr>
          </a:p>
        </p:txBody>
      </p:sp>
      <p:sp>
        <p:nvSpPr>
          <p:cNvPr id="183" name="Text Box 322"/>
          <p:cNvSpPr txBox="1">
            <a:spLocks noChangeArrowheads="1"/>
          </p:cNvSpPr>
          <p:nvPr/>
        </p:nvSpPr>
        <p:spPr bwMode="auto">
          <a:xfrm>
            <a:off x="179388" y="4221088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    </a:t>
            </a:r>
            <a:r>
              <a:rPr lang="en-US" altLang="zh-CN" sz="2200" b="1" dirty="0" smtClean="0">
                <a:solidFill>
                  <a:srgbClr val="CC3300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rgbClr val="CC3300"/>
                </a:solidFill>
                <a:latin typeface="宋体" pitchFamily="2" charset="-122"/>
              </a:rPr>
              <a:t>注</a:t>
            </a:r>
            <a:r>
              <a:rPr lang="en-US" altLang="zh-CN" sz="2200" b="1" dirty="0" smtClean="0">
                <a:solidFill>
                  <a:srgbClr val="CC3300"/>
                </a:solidFill>
                <a:latin typeface="宋体" pitchFamily="2" charset="-122"/>
              </a:rPr>
              <a:t>—</a:t>
            </a:r>
            <a:r>
              <a:rPr lang="en-US" altLang="zh-CN" sz="2200" b="1" spc="-150" dirty="0" smtClean="0">
                <a:latin typeface="宋体" pitchFamily="2" charset="-122"/>
              </a:rPr>
              <a:t>End</a:t>
            </a:r>
            <a:r>
              <a:rPr lang="zh-CN" altLang="en-US" sz="2200" b="1" spc="-150" dirty="0" smtClean="0">
                <a:latin typeface="宋体" pitchFamily="2" charset="-122"/>
              </a:rPr>
              <a:t>信号表示指令周期是否结束，用于触发中断请求的检测</a:t>
            </a:r>
            <a:endParaRPr lang="zh-CN" altLang="en-US" sz="2200" b="1" spc="-150" dirty="0">
              <a:latin typeface="宋体" pitchFamily="2" charset="-122"/>
            </a:endParaRPr>
          </a:p>
        </p:txBody>
      </p:sp>
      <p:sp>
        <p:nvSpPr>
          <p:cNvPr id="184" name="Text Box 5"/>
          <p:cNvSpPr txBox="1">
            <a:spLocks noChangeArrowheads="1"/>
          </p:cNvSpPr>
          <p:nvPr/>
        </p:nvSpPr>
        <p:spPr bwMode="auto">
          <a:xfrm>
            <a:off x="179512" y="4659377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M[(RS)]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←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(RD)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执行阶段的</a:t>
            </a:r>
            <a:r>
              <a:rPr lang="en-US" altLang="zh-CN" sz="2200" dirty="0" err="1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en-US" altLang="zh-CN" sz="2000" b="1" dirty="0" smtClean="0">
                <a:latin typeface="宋体" pitchFamily="2" charset="-122"/>
              </a:rPr>
              <a:t>(REG</a:t>
            </a:r>
            <a:r>
              <a:rPr lang="zh-CN" altLang="en-US" sz="2000" b="1" dirty="0" smtClean="0">
                <a:latin typeface="宋体" pitchFamily="2" charset="-122"/>
              </a:rPr>
              <a:t>寻址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5" name="Text Box 318"/>
          <p:cNvSpPr txBox="1">
            <a:spLocks noChangeArrowheads="1"/>
          </p:cNvSpPr>
          <p:nvPr/>
        </p:nvSpPr>
        <p:spPr bwMode="auto">
          <a:xfrm>
            <a:off x="1259632" y="5091425"/>
            <a:ext cx="401823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MAR</a:t>
            </a:r>
            <a:r>
              <a:rPr lang="en-US" altLang="zh-CN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(RS)</a:t>
            </a:r>
            <a:r>
              <a:rPr lang="en-US" altLang="zh-CN" sz="2200" b="1" dirty="0" smtClean="0">
                <a:solidFill>
                  <a:srgbClr val="CC3300"/>
                </a:solidFill>
                <a:latin typeface="+mn-ea"/>
              </a:rPr>
              <a:t>    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MDR←(RD)</a:t>
            </a:r>
            <a:r>
              <a:rPr lang="en-US" altLang="zh-CN" sz="2200" b="1" dirty="0" smtClean="0">
                <a:solidFill>
                  <a:srgbClr val="CC3300"/>
                </a:solidFill>
                <a:latin typeface="+mn-ea"/>
              </a:rPr>
              <a:t>    </a:t>
            </a:r>
            <a:endParaRPr lang="en-US" altLang="zh-CN" sz="2200" b="1" dirty="0" smtClean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+mn-ea"/>
              </a:rPr>
              <a:t>M[(MAR</a:t>
            </a:r>
            <a:r>
              <a:rPr lang="en-US" altLang="zh-CN" sz="2200" b="1" dirty="0" smtClean="0">
                <a:latin typeface="+mn-ea"/>
              </a:rPr>
              <a:t>)]←</a:t>
            </a:r>
            <a:r>
              <a:rPr lang="en-US" altLang="zh-CN" sz="2200" b="1" dirty="0">
                <a:latin typeface="+mn-ea"/>
              </a:rPr>
              <a:t>(MDR</a:t>
            </a:r>
            <a:r>
              <a:rPr lang="en-US" altLang="zh-CN" sz="2200" b="1" dirty="0" smtClean="0">
                <a:latin typeface="+mn-ea"/>
              </a:rPr>
              <a:t>)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86" name="Text Box 318"/>
          <p:cNvSpPr txBox="1">
            <a:spLocks noChangeArrowheads="1"/>
          </p:cNvSpPr>
          <p:nvPr/>
        </p:nvSpPr>
        <p:spPr bwMode="auto">
          <a:xfrm>
            <a:off x="5277862" y="5091425"/>
            <a:ext cx="3866138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GR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Rsel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MAR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GR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MDR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r>
              <a:rPr lang="en-US" altLang="zh-CN" sz="2200" b="1" dirty="0">
                <a:latin typeface="+mn-ea"/>
              </a:rPr>
              <a:t>  </a:t>
            </a:r>
            <a:r>
              <a:rPr lang="en-US" altLang="zh-CN" sz="1800" b="1" dirty="0" smtClean="0">
                <a:solidFill>
                  <a:srgbClr val="CC3300"/>
                </a:solidFill>
                <a:latin typeface="+mn-ea"/>
              </a:rPr>
              <a:t>;</a:t>
            </a:r>
            <a:r>
              <a:rPr lang="en-US" altLang="zh-CN" sz="1800" b="1" dirty="0" err="1" smtClean="0">
                <a:solidFill>
                  <a:srgbClr val="CC3300"/>
                </a:solidFill>
                <a:latin typeface="+mn-ea"/>
              </a:rPr>
              <a:t>Rsel</a:t>
            </a:r>
            <a:r>
              <a:rPr lang="en-US" altLang="zh-CN" sz="1800" b="1" dirty="0" smtClean="0">
                <a:solidFill>
                  <a:srgbClr val="CC3300"/>
                </a:solidFill>
                <a:latin typeface="+mn-ea"/>
              </a:rPr>
              <a:t>=0</a:t>
            </a:r>
            <a:r>
              <a:rPr lang="zh-CN" altLang="en-US" sz="1800" b="1" dirty="0" smtClean="0">
                <a:solidFill>
                  <a:srgbClr val="CC3300"/>
                </a:solidFill>
                <a:latin typeface="+mn-ea"/>
              </a:rPr>
              <a:t>未写</a:t>
            </a:r>
            <a:endParaRPr lang="en-US" altLang="zh-CN" sz="1800" b="1" dirty="0" smtClean="0">
              <a:solidFill>
                <a:srgbClr val="CC3300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Write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WMFC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 smtClean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88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9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79512" y="2924944"/>
            <a:ext cx="1008112" cy="1811670"/>
            <a:chOff x="7310283" y="5463192"/>
            <a:chExt cx="1008112" cy="1811670"/>
          </a:xfrm>
        </p:grpSpPr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7310283" y="6021288"/>
              <a:ext cx="565282" cy="306000"/>
            </a:xfrm>
            <a:prstGeom prst="rect">
              <a:avLst/>
            </a:prstGeom>
            <a:noFill/>
            <a:ln w="12700">
              <a:solidFill>
                <a:srgbClr val="FF33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勘误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 bwMode="auto">
            <a:xfrm>
              <a:off x="7875565" y="6237312"/>
              <a:ext cx="442830" cy="103755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V="1">
              <a:off x="7875566" y="5463192"/>
              <a:ext cx="442829" cy="63010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4049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74" grpId="0"/>
      <p:bldP spid="175" grpId="0"/>
      <p:bldP spid="176" grpId="0"/>
      <p:bldP spid="177" grpId="0"/>
      <p:bldP spid="182" grpId="0"/>
      <p:bldP spid="183" grpId="0"/>
      <p:bldP spid="184" grpId="0"/>
      <p:bldP spid="185" grpId="0"/>
      <p:bldP spid="18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404664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RD←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(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RD)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－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(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RS)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执行阶段的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 smtClean="0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Text Box 318"/>
          <p:cNvSpPr txBox="1">
            <a:spLocks noChangeArrowheads="1"/>
          </p:cNvSpPr>
          <p:nvPr/>
        </p:nvSpPr>
        <p:spPr bwMode="auto">
          <a:xfrm>
            <a:off x="1259633" y="836712"/>
            <a:ext cx="3744415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Y←(RD)      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Z←</a:t>
            </a:r>
            <a:r>
              <a:rPr lang="en-US" altLang="zh-CN" sz="2200" b="1" dirty="0" smtClean="0">
                <a:latin typeface="宋体" pitchFamily="2" charset="-122"/>
              </a:rPr>
              <a:t>(Y)</a:t>
            </a:r>
            <a:r>
              <a:rPr lang="zh-CN" altLang="en-US" sz="2200" b="1" dirty="0" smtClean="0">
                <a:latin typeface="宋体" pitchFamily="2" charset="-122"/>
              </a:rPr>
              <a:t>－</a:t>
            </a:r>
            <a:r>
              <a:rPr lang="en-US" altLang="zh-CN" sz="2200" b="1" dirty="0" smtClean="0">
                <a:latin typeface="+mn-ea"/>
              </a:rPr>
              <a:t>(RS)</a:t>
            </a:r>
            <a:r>
              <a:rPr lang="en-US" altLang="zh-CN" sz="2200" b="1" dirty="0" smtClean="0">
                <a:solidFill>
                  <a:srgbClr val="CC3300"/>
                </a:solidFill>
                <a:latin typeface="+mn-ea"/>
              </a:rPr>
              <a:t> </a:t>
            </a:r>
            <a:endParaRPr lang="en-US" altLang="zh-CN" sz="1800" b="1" dirty="0" smtClean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(RD)←(Z)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8" name="Text Box 318"/>
          <p:cNvSpPr txBox="1">
            <a:spLocks noChangeArrowheads="1"/>
          </p:cNvSpPr>
          <p:nvPr/>
        </p:nvSpPr>
        <p:spPr bwMode="auto">
          <a:xfrm>
            <a:off x="4860032" y="836712"/>
            <a:ext cx="3960440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GR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smtClean="0">
                <a:latin typeface="+mn-ea"/>
              </a:rPr>
              <a:t>Y</a:t>
            </a:r>
            <a:r>
              <a:rPr lang="en-US" altLang="zh-CN" sz="2200" b="1" baseline="-18000" dirty="0" smtClean="0">
                <a:latin typeface="+mn-ea"/>
              </a:rPr>
              <a:t>in</a:t>
            </a:r>
            <a:r>
              <a:rPr lang="zh-CN" altLang="en-US" sz="2200" b="1" dirty="0">
                <a:latin typeface="+mn-ea"/>
              </a:rPr>
              <a:t> </a:t>
            </a:r>
            <a:r>
              <a:rPr lang="zh-CN" altLang="en-US" sz="2200" b="1" dirty="0" smtClean="0">
                <a:latin typeface="+mn-ea"/>
              </a:rPr>
              <a:t> </a:t>
            </a:r>
            <a:r>
              <a:rPr lang="en-US" altLang="zh-CN" sz="2200" b="1" dirty="0" smtClean="0">
                <a:solidFill>
                  <a:srgbClr val="CC3300"/>
                </a:solidFill>
                <a:latin typeface="+mn-ea"/>
              </a:rPr>
              <a:t>;</a:t>
            </a:r>
            <a:r>
              <a:rPr lang="en-US" altLang="zh-CN" sz="2000" b="1" dirty="0" err="1" smtClean="0">
                <a:solidFill>
                  <a:srgbClr val="CC3300"/>
                </a:solidFill>
                <a:latin typeface="+mn-ea"/>
              </a:rPr>
              <a:t>Rsel</a:t>
            </a:r>
            <a:r>
              <a:rPr lang="en-US" altLang="zh-CN" sz="2000" b="1" dirty="0" smtClean="0">
                <a:solidFill>
                  <a:srgbClr val="CC3300"/>
                </a:solidFill>
                <a:latin typeface="+mn-ea"/>
              </a:rPr>
              <a:t>=0</a:t>
            </a:r>
            <a:endParaRPr lang="en-US" altLang="zh-CN" sz="20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GR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Rsel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smtClean="0">
                <a:latin typeface="+mn-ea"/>
              </a:rPr>
              <a:t>op</a:t>
            </a:r>
            <a:r>
              <a:rPr lang="zh-CN" altLang="en-US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01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Z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宋体" pitchFamily="2" charset="-122"/>
              </a:rPr>
              <a:t>Z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err="1" smtClean="0">
                <a:latin typeface="+mn-ea"/>
              </a:rPr>
              <a:t>GR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 smtClean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3" name="Text Box 322"/>
          <p:cNvSpPr txBox="1">
            <a:spLocks noChangeArrowheads="1"/>
          </p:cNvSpPr>
          <p:nvPr/>
        </p:nvSpPr>
        <p:spPr bwMode="auto">
          <a:xfrm>
            <a:off x="179388" y="2107535"/>
            <a:ext cx="8785225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    </a:t>
            </a:r>
            <a:r>
              <a:rPr lang="en-US" altLang="zh-CN" sz="2200" b="1" dirty="0" smtClean="0">
                <a:solidFill>
                  <a:srgbClr val="CC3300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rgbClr val="CC3300"/>
                </a:solidFill>
                <a:latin typeface="宋体" pitchFamily="2" charset="-122"/>
              </a:rPr>
              <a:t>注</a:t>
            </a:r>
            <a:r>
              <a:rPr lang="en-US" altLang="zh-CN" sz="2200" b="1" dirty="0" smtClean="0">
                <a:solidFill>
                  <a:srgbClr val="CC3300"/>
                </a:solidFill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被加数</a:t>
            </a:r>
            <a:r>
              <a:rPr lang="en-US" altLang="zh-CN" sz="2200" b="1" dirty="0" smtClean="0">
                <a:latin typeface="宋体" pitchFamily="2" charset="-122"/>
              </a:rPr>
              <a:t>/</a:t>
            </a:r>
            <a:r>
              <a:rPr lang="zh-CN" altLang="en-US" sz="2200" b="1" dirty="0" smtClean="0">
                <a:latin typeface="宋体" pitchFamily="2" charset="-122"/>
              </a:rPr>
              <a:t>被减数应送到</a:t>
            </a:r>
            <a:r>
              <a:rPr lang="en-US" altLang="zh-CN" sz="2200" b="1" dirty="0" smtClean="0">
                <a:latin typeface="宋体" pitchFamily="2" charset="-122"/>
              </a:rPr>
              <a:t>ALU</a:t>
            </a:r>
            <a:r>
              <a:rPr lang="zh-CN" altLang="en-US" sz="2200" b="1" dirty="0" smtClean="0">
                <a:latin typeface="宋体" pitchFamily="2" charset="-122"/>
              </a:rPr>
              <a:t>的</a:t>
            </a:r>
            <a:r>
              <a:rPr lang="en-US" altLang="zh-CN" sz="2200" b="1" dirty="0" smtClean="0">
                <a:latin typeface="宋体" pitchFamily="2" charset="-122"/>
              </a:rPr>
              <a:t>A</a:t>
            </a:r>
            <a:r>
              <a:rPr lang="zh-CN" altLang="en-US" sz="2200" b="1" dirty="0" smtClean="0">
                <a:latin typeface="宋体" pitchFamily="2" charset="-122"/>
              </a:rPr>
              <a:t>端，</a:t>
            </a:r>
            <a:r>
              <a:rPr lang="en-US" altLang="zh-CN" sz="2200" b="1" dirty="0" smtClean="0">
                <a:latin typeface="宋体" pitchFamily="2" charset="-122"/>
              </a:rPr>
              <a:t>Y</a:t>
            </a:r>
            <a:r>
              <a:rPr lang="zh-CN" altLang="en-US" sz="2200" b="1" dirty="0" smtClean="0">
                <a:latin typeface="宋体" pitchFamily="2" charset="-122"/>
              </a:rPr>
              <a:t>的输出无需控制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79512" y="2996952"/>
            <a:ext cx="8784976" cy="2594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JNZ </a:t>
            </a:r>
            <a:r>
              <a:rPr lang="en-US" altLang="zh-CN" sz="2200" b="1" dirty="0" err="1" smtClean="0">
                <a:solidFill>
                  <a:schemeClr val="accent2"/>
                </a:solidFill>
                <a:latin typeface="宋体" pitchFamily="2" charset="-122"/>
              </a:rPr>
              <a:t>disp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执行阶段的</a:t>
            </a:r>
            <a:r>
              <a:rPr lang="en-US" altLang="zh-CN" sz="2200" dirty="0" err="1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相对寻址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    ZF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0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时：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endParaRPr lang="en-US" altLang="zh-CN" sz="22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       ZF</a:t>
            </a:r>
            <a:r>
              <a:rPr lang="zh-CN" altLang="en-US" sz="2000" b="1" dirty="0" smtClean="0">
                <a:latin typeface="+mn-ea"/>
                <a:cs typeface="Arial Unicode MS" panose="020B0604020202020204" pitchFamily="34" charset="-122"/>
              </a:rPr>
              <a:t>＝</a:t>
            </a:r>
            <a:r>
              <a:rPr lang="en-US" altLang="zh-CN" sz="2000" b="1" dirty="0" smtClean="0">
                <a:latin typeface="+mn-ea"/>
                <a:cs typeface="Arial Unicode MS" panose="020B0604020202020204" pitchFamily="34" charset="-122"/>
              </a:rPr>
              <a:t>1</a:t>
            </a:r>
            <a:r>
              <a:rPr lang="zh-CN" altLang="en-US" sz="2000" b="1" dirty="0" smtClean="0">
                <a:latin typeface="+mn-ea"/>
                <a:cs typeface="Arial Unicode MS" panose="020B0604020202020204" pitchFamily="34" charset="-122"/>
              </a:rPr>
              <a:t>时</a:t>
            </a:r>
            <a:r>
              <a:rPr lang="zh-CN" altLang="en-US" sz="2000" b="1" dirty="0">
                <a:latin typeface="+mn-ea"/>
                <a:cs typeface="Arial Unicode MS" panose="020B0604020202020204" pitchFamily="34" charset="-122"/>
              </a:rPr>
              <a:t>：</a:t>
            </a:r>
            <a:endParaRPr lang="zh-CN" altLang="en-US" sz="2000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15" name="Text Box 318"/>
          <p:cNvSpPr txBox="1">
            <a:spLocks noChangeArrowheads="1"/>
          </p:cNvSpPr>
          <p:nvPr/>
        </p:nvSpPr>
        <p:spPr bwMode="auto">
          <a:xfrm>
            <a:off x="1259633" y="3789040"/>
            <a:ext cx="3600399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Y←(PC)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Z←</a:t>
            </a:r>
            <a:r>
              <a:rPr lang="en-US" altLang="zh-CN" sz="2200" b="1" dirty="0" smtClean="0">
                <a:latin typeface="宋体" pitchFamily="2" charset="-122"/>
              </a:rPr>
              <a:t>(Y)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+mn-ea"/>
              </a:rPr>
              <a:t>(</a:t>
            </a:r>
            <a:r>
              <a:rPr lang="en-US" altLang="zh-CN" sz="2200" b="1" dirty="0" err="1" smtClean="0">
                <a:latin typeface="+mn-ea"/>
              </a:rPr>
              <a:t>ExtU</a:t>
            </a:r>
            <a:r>
              <a:rPr lang="en-US" altLang="zh-CN" sz="2200" b="1" dirty="0" smtClean="0">
                <a:latin typeface="+mn-ea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(PC)←(Z)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6" name="Text Box 318"/>
          <p:cNvSpPr txBox="1">
            <a:spLocks noChangeArrowheads="1"/>
          </p:cNvSpPr>
          <p:nvPr/>
        </p:nvSpPr>
        <p:spPr bwMode="auto">
          <a:xfrm>
            <a:off x="4860032" y="3789040"/>
            <a:ext cx="3960440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PC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smtClean="0">
                <a:latin typeface="+mn-ea"/>
              </a:rPr>
              <a:t>Y</a:t>
            </a:r>
            <a:r>
              <a:rPr lang="en-US" altLang="zh-CN" sz="2200" b="1" baseline="-18000" dirty="0" smtClean="0">
                <a:latin typeface="+mn-ea"/>
              </a:rPr>
              <a:t>in</a:t>
            </a:r>
            <a:r>
              <a:rPr lang="zh-CN" altLang="en-US" sz="2200" b="1" dirty="0">
                <a:latin typeface="+mn-ea"/>
              </a:rPr>
              <a:t> </a:t>
            </a:r>
            <a:endParaRPr lang="en-US" altLang="zh-CN" sz="20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ExtU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smtClean="0">
                <a:latin typeface="+mn-ea"/>
              </a:rPr>
              <a:t>op</a:t>
            </a:r>
            <a:r>
              <a:rPr lang="zh-CN" altLang="en-US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00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Z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宋体" pitchFamily="2" charset="-122"/>
              </a:rPr>
              <a:t>Z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err="1" smtClean="0">
                <a:latin typeface="+mn-ea"/>
              </a:rPr>
              <a:t>PC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 smtClean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7" name="Text Box 318"/>
          <p:cNvSpPr txBox="1">
            <a:spLocks noChangeArrowheads="1"/>
          </p:cNvSpPr>
          <p:nvPr/>
        </p:nvSpPr>
        <p:spPr bwMode="auto">
          <a:xfrm>
            <a:off x="1259632" y="5419903"/>
            <a:ext cx="2016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End</a:t>
            </a:r>
            <a:r>
              <a:rPr lang="zh-CN" altLang="en-US" sz="2200" b="1" dirty="0" smtClean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25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1" name="线形标注 2 20"/>
          <p:cNvSpPr/>
          <p:nvPr/>
        </p:nvSpPr>
        <p:spPr bwMode="auto">
          <a:xfrm>
            <a:off x="1259632" y="2564904"/>
            <a:ext cx="7704981" cy="361622"/>
          </a:xfrm>
          <a:prstGeom prst="borderCallout2">
            <a:avLst>
              <a:gd name="adj1" fmla="val -440"/>
              <a:gd name="adj2" fmla="val 41966"/>
              <a:gd name="adj3" fmla="val -18721"/>
              <a:gd name="adj4" fmla="val 41591"/>
              <a:gd name="adj5" fmla="val -268037"/>
              <a:gd name="adj6" fmla="val 47397"/>
            </a:avLst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l">
              <a:lnSpc>
                <a:spcPct val="90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常见错误：</a:t>
            </a:r>
            <a:r>
              <a:rPr lang="en-US" altLang="zh-CN" sz="2000" b="1" dirty="0" err="1" smtClean="0">
                <a:solidFill>
                  <a:srgbClr val="FF3399"/>
                </a:solidFill>
                <a:latin typeface="宋体" pitchFamily="2" charset="-122"/>
              </a:rPr>
              <a:t>Y</a:t>
            </a:r>
            <a:r>
              <a:rPr lang="en-US" altLang="zh-CN" sz="2000" b="1" baseline="-18000" dirty="0" err="1" smtClean="0">
                <a:solidFill>
                  <a:srgbClr val="FF3399"/>
                </a:solidFill>
                <a:latin typeface="宋体" pitchFamily="2" charset="-122"/>
              </a:rPr>
              <a:t>out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err="1" smtClean="0">
                <a:solidFill>
                  <a:srgbClr val="FF3399"/>
                </a:solidFill>
                <a:latin typeface="宋体" pitchFamily="2" charset="-122"/>
              </a:rPr>
              <a:t>ALU</a:t>
            </a:r>
            <a:r>
              <a:rPr lang="en-US" altLang="zh-CN" sz="2000" b="1" baseline="-18000" dirty="0" err="1" smtClean="0">
                <a:solidFill>
                  <a:srgbClr val="FF3399"/>
                </a:solidFill>
                <a:latin typeface="宋体" pitchFamily="2" charset="-122"/>
              </a:rPr>
              <a:t>in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err="1" smtClean="0">
                <a:latin typeface="宋体" pitchFamily="2" charset="-122"/>
              </a:rPr>
              <a:t>GR</a:t>
            </a:r>
            <a:r>
              <a:rPr lang="en-US" altLang="zh-CN" sz="2000" b="1" baseline="-18000" dirty="0" err="1" smtClean="0">
                <a:latin typeface="宋体" pitchFamily="2" charset="-122"/>
              </a:rPr>
              <a:t>out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err="1" smtClean="0">
                <a:latin typeface="宋体" pitchFamily="2" charset="-122"/>
              </a:rPr>
              <a:t>Rsel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err="1" smtClean="0">
                <a:solidFill>
                  <a:srgbClr val="FF3399"/>
                </a:solidFill>
                <a:latin typeface="宋体" pitchFamily="2" charset="-122"/>
              </a:rPr>
              <a:t>ALU</a:t>
            </a:r>
            <a:r>
              <a:rPr lang="en-US" altLang="zh-CN" sz="2000" b="1" baseline="-18000" dirty="0" err="1" smtClean="0">
                <a:solidFill>
                  <a:srgbClr val="FF3399"/>
                </a:solidFill>
                <a:latin typeface="宋体" pitchFamily="2" charset="-122"/>
              </a:rPr>
              <a:t>in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smtClean="0">
                <a:latin typeface="宋体" pitchFamily="2" charset="-122"/>
              </a:rPr>
              <a:t>op</a:t>
            </a:r>
            <a:r>
              <a:rPr lang="zh-CN" altLang="en-US" sz="2000" b="1" dirty="0" smtClean="0">
                <a:latin typeface="宋体" pitchFamily="2" charset="-122"/>
              </a:rPr>
              <a:t>＝</a:t>
            </a:r>
            <a:r>
              <a:rPr lang="en-US" altLang="zh-CN" sz="2000" b="1" dirty="0" smtClean="0">
                <a:latin typeface="宋体" pitchFamily="2" charset="-122"/>
              </a:rPr>
              <a:t>01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err="1">
                <a:solidFill>
                  <a:srgbClr val="FF3399"/>
                </a:solidFill>
                <a:latin typeface="宋体" pitchFamily="2" charset="-122"/>
              </a:rPr>
              <a:t>ALU</a:t>
            </a:r>
            <a:r>
              <a:rPr lang="en-US" altLang="zh-CN" sz="2000" b="1" baseline="-18000" dirty="0" err="1">
                <a:solidFill>
                  <a:srgbClr val="FF3399"/>
                </a:solidFill>
                <a:latin typeface="宋体" pitchFamily="2" charset="-122"/>
              </a:rPr>
              <a:t>out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Z</a:t>
            </a:r>
            <a:r>
              <a:rPr lang="en-US" altLang="zh-CN" sz="2000" b="1" baseline="-18000" dirty="0">
                <a:latin typeface="宋体" pitchFamily="2" charset="-122"/>
              </a:rPr>
              <a:t>in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8" name="Text Box 318"/>
          <p:cNvSpPr txBox="1">
            <a:spLocks noChangeArrowheads="1"/>
          </p:cNvSpPr>
          <p:nvPr/>
        </p:nvSpPr>
        <p:spPr bwMode="auto">
          <a:xfrm>
            <a:off x="4940424" y="5433754"/>
            <a:ext cx="2295872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822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  <p:bldP spid="14" grpId="0"/>
      <p:bldP spid="15" grpId="0"/>
      <p:bldP spid="16" grpId="0"/>
      <p:bldP spid="17" grpId="0"/>
      <p:bldP spid="21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EEDC-C539-4C4D-8EC3-729E0236522F}" type="slidenum">
              <a:rPr lang="en-US" altLang="zh-CN"/>
              <a:pPr/>
              <a:t>3</a:t>
            </a:fld>
            <a:endParaRPr lang="en-US" altLang="zh-CN" dirty="0"/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838200" y="251937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latin typeface="宋体" pitchFamily="2" charset="-122"/>
              </a:rPr>
              <a:t>§5.1  CPU</a:t>
            </a:r>
            <a:r>
              <a:rPr lang="zh-CN" altLang="en-US" sz="2800" b="1" dirty="0" smtClean="0">
                <a:latin typeface="宋体" pitchFamily="2" charset="-122"/>
              </a:rPr>
              <a:t>的组成与工作流程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179388" y="1340768"/>
            <a:ext cx="8785225" cy="433674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tIns="18000" anchor="t" anchorCtr="0">
            <a:spAutoFit/>
          </a:bodyPr>
          <a:lstStyle/>
          <a:p>
            <a:pPr algn="l"/>
            <a:r>
              <a:rPr lang="zh-CN" altLang="en-US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en-US" altLang="zh-CN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lang="zh-CN" altLang="en-US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功能</a:t>
            </a:r>
            <a:endParaRPr lang="zh-CN" altLang="en-US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85758" name="Text Box 62"/>
          <p:cNvSpPr txBox="1">
            <a:spLocks noChangeArrowheads="1"/>
          </p:cNvSpPr>
          <p:nvPr/>
        </p:nvSpPr>
        <p:spPr bwMode="auto">
          <a:xfrm>
            <a:off x="179388" y="3645024"/>
            <a:ext cx="770498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⑴指令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控制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控制</a:t>
            </a:r>
            <a:r>
              <a:rPr lang="zh-CN" altLang="en-US" b="1" dirty="0" smtClean="0">
                <a:latin typeface="宋体" pitchFamily="2" charset="-122"/>
              </a:rPr>
              <a:t>指令的</a:t>
            </a:r>
            <a:r>
              <a:rPr lang="zh-CN" altLang="en-US" b="1" u="sng" dirty="0" smtClean="0">
                <a:latin typeface="宋体" pitchFamily="2" charset="-122"/>
              </a:rPr>
              <a:t>执行顺序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按程序顺序循环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⑵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操作控制：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产生</a:t>
            </a:r>
            <a:r>
              <a:rPr lang="zh-CN" altLang="en-US" b="1" dirty="0">
                <a:latin typeface="宋体" pitchFamily="2" charset="-122"/>
              </a:rPr>
              <a:t>指令执行所需的</a:t>
            </a:r>
            <a:r>
              <a:rPr lang="zh-CN" altLang="en-US" b="1" u="sng" dirty="0">
                <a:latin typeface="宋体" pitchFamily="2" charset="-122"/>
              </a:rPr>
              <a:t>操作控制</a:t>
            </a:r>
            <a:r>
              <a:rPr lang="zh-CN" altLang="en-US" b="1" u="sng" dirty="0" smtClean="0">
                <a:latin typeface="宋体" pitchFamily="2" charset="-122"/>
              </a:rPr>
              <a:t>信号</a:t>
            </a:r>
            <a:endParaRPr lang="en-US" altLang="zh-CN" b="1" u="sng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⑶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时间控制：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控制</a:t>
            </a:r>
            <a:r>
              <a:rPr lang="zh-CN" altLang="en-US" b="1" dirty="0">
                <a:latin typeface="宋体" pitchFamily="2" charset="-122"/>
              </a:rPr>
              <a:t>操作控制信号的</a:t>
            </a:r>
            <a:r>
              <a:rPr lang="zh-CN" altLang="en-US" b="1" u="sng" dirty="0">
                <a:latin typeface="宋体" pitchFamily="2" charset="-122"/>
              </a:rPr>
              <a:t>时序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时长及次序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⑷数据加工：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zh-CN" altLang="en-US" b="1" dirty="0">
                <a:latin typeface="宋体" pitchFamily="2" charset="-122"/>
              </a:rPr>
              <a:t>指令约定的</a:t>
            </a:r>
            <a:r>
              <a:rPr lang="zh-CN" altLang="en-US" b="1" u="sng" dirty="0">
                <a:latin typeface="宋体" pitchFamily="2" charset="-122"/>
              </a:rPr>
              <a:t>数据</a:t>
            </a:r>
            <a:r>
              <a:rPr lang="zh-CN" altLang="en-US" b="1" u="sng" dirty="0" smtClean="0">
                <a:latin typeface="宋体" pitchFamily="2" charset="-122"/>
              </a:rPr>
              <a:t>运算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⑸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外部访问：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zh-CN" altLang="en-US" b="1" dirty="0">
                <a:latin typeface="宋体" pitchFamily="2" charset="-122"/>
              </a:rPr>
              <a:t>对存储器、外设的</a:t>
            </a:r>
            <a:r>
              <a:rPr lang="zh-CN" altLang="en-US" b="1" u="sng" dirty="0" smtClean="0">
                <a:latin typeface="宋体" pitchFamily="2" charset="-122"/>
              </a:rPr>
              <a:t>访问</a:t>
            </a:r>
            <a:endParaRPr lang="en-US" altLang="zh-CN" b="1" u="sng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⑹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异常及中断处理：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zh-CN" altLang="en-US" b="1" dirty="0">
                <a:latin typeface="宋体" pitchFamily="2" charset="-122"/>
              </a:rPr>
              <a:t>异常及中断的</a:t>
            </a:r>
            <a:r>
              <a:rPr lang="zh-CN" altLang="en-US" b="1" u="sng" dirty="0">
                <a:latin typeface="宋体" pitchFamily="2" charset="-122"/>
              </a:rPr>
              <a:t>检测及处理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85845" name="Group 149"/>
          <p:cNvGrpSpPr>
            <a:grpSpLocks/>
          </p:cNvGrpSpPr>
          <p:nvPr/>
        </p:nvGrpSpPr>
        <p:grpSpPr bwMode="auto">
          <a:xfrm>
            <a:off x="1116013" y="1990427"/>
            <a:ext cx="1944687" cy="1584325"/>
            <a:chOff x="703" y="1389"/>
            <a:chExt cx="1225" cy="998"/>
          </a:xfrm>
        </p:grpSpPr>
        <p:sp>
          <p:nvSpPr>
            <p:cNvPr id="285760" name="Rectangle 64"/>
            <p:cNvSpPr>
              <a:spLocks noChangeArrowheads="1"/>
            </p:cNvSpPr>
            <p:nvPr/>
          </p:nvSpPr>
          <p:spPr bwMode="auto">
            <a:xfrm>
              <a:off x="749" y="1389"/>
              <a:ext cx="1134" cy="4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5761" name="Text Box 65"/>
            <p:cNvSpPr txBox="1">
              <a:spLocks noChangeArrowheads="1"/>
            </p:cNvSpPr>
            <p:nvPr/>
          </p:nvSpPr>
          <p:spPr bwMode="auto">
            <a:xfrm>
              <a:off x="703" y="2160"/>
              <a:ext cx="545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主存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85762" name="Line 66"/>
            <p:cNvSpPr>
              <a:spLocks noChangeShapeType="1"/>
            </p:cNvSpPr>
            <p:nvPr/>
          </p:nvSpPr>
          <p:spPr bwMode="auto">
            <a:xfrm flipH="1" flipV="1">
              <a:off x="1338" y="1888"/>
              <a:ext cx="0" cy="1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63" name="Line 67"/>
            <p:cNvSpPr>
              <a:spLocks noChangeShapeType="1"/>
            </p:cNvSpPr>
            <p:nvPr/>
          </p:nvSpPr>
          <p:spPr bwMode="auto">
            <a:xfrm flipV="1">
              <a:off x="703" y="2024"/>
              <a:ext cx="122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64" name="Text Box 68"/>
            <p:cNvSpPr txBox="1">
              <a:spLocks noChangeArrowheads="1"/>
            </p:cNvSpPr>
            <p:nvPr/>
          </p:nvSpPr>
          <p:spPr bwMode="auto">
            <a:xfrm>
              <a:off x="1114" y="1661"/>
              <a:ext cx="724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控制器</a:t>
              </a:r>
            </a:p>
          </p:txBody>
        </p:sp>
        <p:sp>
          <p:nvSpPr>
            <p:cNvPr id="285765" name="Text Box 69"/>
            <p:cNvSpPr txBox="1">
              <a:spLocks noChangeArrowheads="1"/>
            </p:cNvSpPr>
            <p:nvPr/>
          </p:nvSpPr>
          <p:spPr bwMode="auto">
            <a:xfrm>
              <a:off x="795" y="1661"/>
              <a:ext cx="272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2000" b="1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285766" name="Text Box 70"/>
            <p:cNvSpPr txBox="1">
              <a:spLocks noChangeArrowheads="1"/>
            </p:cNvSpPr>
            <p:nvPr/>
          </p:nvSpPr>
          <p:spPr bwMode="auto">
            <a:xfrm>
              <a:off x="1112" y="1435"/>
              <a:ext cx="725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运算器</a:t>
              </a:r>
            </a:p>
          </p:txBody>
        </p:sp>
        <p:sp>
          <p:nvSpPr>
            <p:cNvPr id="285768" name="Text Box 72"/>
            <p:cNvSpPr txBox="1">
              <a:spLocks noChangeArrowheads="1"/>
            </p:cNvSpPr>
            <p:nvPr/>
          </p:nvSpPr>
          <p:spPr bwMode="auto">
            <a:xfrm>
              <a:off x="1338" y="2160"/>
              <a:ext cx="589" cy="227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外设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85769" name="Line 73"/>
            <p:cNvSpPr>
              <a:spLocks noChangeShapeType="1"/>
            </p:cNvSpPr>
            <p:nvPr/>
          </p:nvSpPr>
          <p:spPr bwMode="auto">
            <a:xfrm flipH="1" flipV="1">
              <a:off x="1655" y="2024"/>
              <a:ext cx="1" cy="1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70" name="Line 74"/>
            <p:cNvSpPr>
              <a:spLocks noChangeShapeType="1"/>
            </p:cNvSpPr>
            <p:nvPr/>
          </p:nvSpPr>
          <p:spPr bwMode="auto">
            <a:xfrm flipH="1" flipV="1">
              <a:off x="975" y="2024"/>
              <a:ext cx="0" cy="1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5846" name="Group 150"/>
          <p:cNvGrpSpPr>
            <a:grpSpLocks/>
          </p:cNvGrpSpPr>
          <p:nvPr/>
        </p:nvGrpSpPr>
        <p:grpSpPr bwMode="auto">
          <a:xfrm>
            <a:off x="2989263" y="2565102"/>
            <a:ext cx="717550" cy="936625"/>
            <a:chOff x="1883" y="1751"/>
            <a:chExt cx="452" cy="590"/>
          </a:xfrm>
        </p:grpSpPr>
        <p:sp>
          <p:nvSpPr>
            <p:cNvPr id="285771" name="Line 75"/>
            <p:cNvSpPr>
              <a:spLocks noChangeShapeType="1"/>
            </p:cNvSpPr>
            <p:nvPr/>
          </p:nvSpPr>
          <p:spPr bwMode="auto">
            <a:xfrm flipH="1" flipV="1">
              <a:off x="1883" y="1752"/>
              <a:ext cx="22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72" name="Line 76"/>
            <p:cNvSpPr>
              <a:spLocks noChangeShapeType="1"/>
            </p:cNvSpPr>
            <p:nvPr/>
          </p:nvSpPr>
          <p:spPr bwMode="auto">
            <a:xfrm flipV="1">
              <a:off x="2109" y="1752"/>
              <a:ext cx="1" cy="54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73" name="Line 77"/>
            <p:cNvSpPr>
              <a:spLocks noChangeShapeType="1"/>
            </p:cNvSpPr>
            <p:nvPr/>
          </p:nvSpPr>
          <p:spPr bwMode="auto">
            <a:xfrm flipV="1">
              <a:off x="1928" y="2296"/>
              <a:ext cx="18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05" name="Text Box 109"/>
            <p:cNvSpPr txBox="1">
              <a:spLocks noChangeArrowheads="1"/>
            </p:cNvSpPr>
            <p:nvPr/>
          </p:nvSpPr>
          <p:spPr bwMode="auto">
            <a:xfrm>
              <a:off x="2154" y="1751"/>
              <a:ext cx="181" cy="5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l"/>
              <a:r>
                <a:rPr lang="zh-CN" altLang="en-US" sz="1800" b="1">
                  <a:latin typeface="宋体" pitchFamily="2" charset="-122"/>
                </a:rPr>
                <a:t>中断请求</a:t>
              </a:r>
            </a:p>
          </p:txBody>
        </p:sp>
      </p:grpSp>
      <p:grpSp>
        <p:nvGrpSpPr>
          <p:cNvPr id="285843" name="Group 147"/>
          <p:cNvGrpSpPr>
            <a:grpSpLocks/>
          </p:cNvGrpSpPr>
          <p:nvPr/>
        </p:nvGrpSpPr>
        <p:grpSpPr bwMode="auto">
          <a:xfrm>
            <a:off x="4427539" y="2421086"/>
            <a:ext cx="3816350" cy="1152525"/>
            <a:chOff x="2789" y="1706"/>
            <a:chExt cx="2404" cy="726"/>
          </a:xfrm>
        </p:grpSpPr>
        <p:sp>
          <p:nvSpPr>
            <p:cNvPr id="285776" name="Text Box 80" descr="宽上对角线"/>
            <p:cNvSpPr txBox="1">
              <a:spLocks noChangeArrowheads="1"/>
            </p:cNvSpPr>
            <p:nvPr/>
          </p:nvSpPr>
          <p:spPr bwMode="auto">
            <a:xfrm>
              <a:off x="2976" y="1706"/>
              <a:ext cx="1083" cy="22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取</a:t>
              </a:r>
              <a:r>
                <a:rPr lang="zh-CN" altLang="en-US" sz="2000" b="1" dirty="0" smtClean="0">
                  <a:latin typeface="宋体" pitchFamily="2" charset="-122"/>
                </a:rPr>
                <a:t>指令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含分析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85779" name="Text Box 83"/>
            <p:cNvSpPr txBox="1">
              <a:spLocks noChangeArrowheads="1"/>
            </p:cNvSpPr>
            <p:nvPr/>
          </p:nvSpPr>
          <p:spPr bwMode="auto">
            <a:xfrm>
              <a:off x="4243" y="1706"/>
              <a:ext cx="769" cy="22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执行指令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285780" name="Line 84"/>
            <p:cNvSpPr>
              <a:spLocks noChangeShapeType="1"/>
            </p:cNvSpPr>
            <p:nvPr/>
          </p:nvSpPr>
          <p:spPr bwMode="auto">
            <a:xfrm flipV="1">
              <a:off x="4058" y="1841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1" name="Line 85"/>
            <p:cNvSpPr>
              <a:spLocks noChangeShapeType="1"/>
            </p:cNvSpPr>
            <p:nvPr/>
          </p:nvSpPr>
          <p:spPr bwMode="auto">
            <a:xfrm>
              <a:off x="5011" y="1841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2" name="Line 86"/>
            <p:cNvSpPr>
              <a:spLocks noChangeShapeType="1"/>
            </p:cNvSpPr>
            <p:nvPr/>
          </p:nvSpPr>
          <p:spPr bwMode="auto">
            <a:xfrm flipV="1">
              <a:off x="2791" y="1842"/>
              <a:ext cx="18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3" name="Line 87"/>
            <p:cNvSpPr>
              <a:spLocks noChangeShapeType="1"/>
            </p:cNvSpPr>
            <p:nvPr/>
          </p:nvSpPr>
          <p:spPr bwMode="auto">
            <a:xfrm>
              <a:off x="2791" y="2432"/>
              <a:ext cx="24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4" name="Line 88"/>
            <p:cNvSpPr>
              <a:spLocks noChangeShapeType="1"/>
            </p:cNvSpPr>
            <p:nvPr/>
          </p:nvSpPr>
          <p:spPr bwMode="auto">
            <a:xfrm flipH="1">
              <a:off x="2789" y="1842"/>
              <a:ext cx="0" cy="5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5" name="Line 89"/>
            <p:cNvSpPr>
              <a:spLocks noChangeShapeType="1"/>
            </p:cNvSpPr>
            <p:nvPr/>
          </p:nvSpPr>
          <p:spPr bwMode="auto">
            <a:xfrm flipH="1">
              <a:off x="5193" y="1842"/>
              <a:ext cx="0" cy="5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5844" name="Group 148"/>
          <p:cNvGrpSpPr>
            <a:grpSpLocks/>
          </p:cNvGrpSpPr>
          <p:nvPr/>
        </p:nvGrpSpPr>
        <p:grpSpPr bwMode="auto">
          <a:xfrm>
            <a:off x="5218806" y="1847999"/>
            <a:ext cx="2520950" cy="573087"/>
            <a:chOff x="3063" y="1345"/>
            <a:chExt cx="1588" cy="361"/>
          </a:xfrm>
        </p:grpSpPr>
        <p:sp>
          <p:nvSpPr>
            <p:cNvPr id="285788" name="Line 92"/>
            <p:cNvSpPr>
              <a:spLocks noChangeShapeType="1"/>
            </p:cNvSpPr>
            <p:nvPr/>
          </p:nvSpPr>
          <p:spPr bwMode="auto">
            <a:xfrm flipH="1" flipV="1">
              <a:off x="3113" y="1573"/>
              <a:ext cx="0" cy="13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89" name="Line 93"/>
            <p:cNvSpPr>
              <a:spLocks noChangeShapeType="1"/>
            </p:cNvSpPr>
            <p:nvPr/>
          </p:nvSpPr>
          <p:spPr bwMode="auto">
            <a:xfrm flipH="1" flipV="1">
              <a:off x="3476" y="1573"/>
              <a:ext cx="0" cy="13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90" name="Text Box 94"/>
            <p:cNvSpPr txBox="1">
              <a:spLocks noChangeArrowheads="1"/>
            </p:cNvSpPr>
            <p:nvPr/>
          </p:nvSpPr>
          <p:spPr bwMode="auto">
            <a:xfrm>
              <a:off x="3199" y="1528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solidFill>
                    <a:srgbClr val="FF3399"/>
                  </a:solidFill>
                </a:rPr>
                <a:t>…</a:t>
              </a:r>
            </a:p>
          </p:txBody>
        </p:sp>
        <p:sp>
          <p:nvSpPr>
            <p:cNvPr id="285791" name="Line 95"/>
            <p:cNvSpPr>
              <a:spLocks noChangeShapeType="1"/>
            </p:cNvSpPr>
            <p:nvPr/>
          </p:nvSpPr>
          <p:spPr bwMode="auto">
            <a:xfrm flipH="1" flipV="1">
              <a:off x="4240" y="1573"/>
              <a:ext cx="0" cy="13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92" name="Line 96"/>
            <p:cNvSpPr>
              <a:spLocks noChangeShapeType="1"/>
            </p:cNvSpPr>
            <p:nvPr/>
          </p:nvSpPr>
          <p:spPr bwMode="auto">
            <a:xfrm flipH="1" flipV="1">
              <a:off x="4603" y="1572"/>
              <a:ext cx="3" cy="13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793" name="Text Box 97"/>
            <p:cNvSpPr txBox="1">
              <a:spLocks noChangeArrowheads="1"/>
            </p:cNvSpPr>
            <p:nvPr/>
          </p:nvSpPr>
          <p:spPr bwMode="auto">
            <a:xfrm>
              <a:off x="4326" y="1528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solidFill>
                    <a:srgbClr val="FF3399"/>
                  </a:solidFill>
                </a:rPr>
                <a:t>…</a:t>
              </a:r>
            </a:p>
          </p:txBody>
        </p:sp>
        <p:sp>
          <p:nvSpPr>
            <p:cNvPr id="285794" name="Text Box 98"/>
            <p:cNvSpPr txBox="1">
              <a:spLocks noChangeArrowheads="1"/>
            </p:cNvSpPr>
            <p:nvPr/>
          </p:nvSpPr>
          <p:spPr bwMode="auto">
            <a:xfrm>
              <a:off x="3064" y="1345"/>
              <a:ext cx="1088" cy="1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控制信号的状态</a:t>
              </a:r>
            </a:p>
          </p:txBody>
        </p:sp>
        <p:sp>
          <p:nvSpPr>
            <p:cNvPr id="285795" name="AutoShape 99"/>
            <p:cNvSpPr>
              <a:spLocks/>
            </p:cNvSpPr>
            <p:nvPr/>
          </p:nvSpPr>
          <p:spPr bwMode="auto">
            <a:xfrm rot="5400000">
              <a:off x="3834" y="756"/>
              <a:ext cx="45" cy="1588"/>
            </a:xfrm>
            <a:prstGeom prst="leftBrace">
              <a:avLst>
                <a:gd name="adj1" fmla="val 95449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5833" name="Text Box 137"/>
          <p:cNvSpPr txBox="1">
            <a:spLocks noChangeArrowheads="1"/>
          </p:cNvSpPr>
          <p:nvPr/>
        </p:nvSpPr>
        <p:spPr bwMode="auto">
          <a:xfrm>
            <a:off x="6887691" y="1844824"/>
            <a:ext cx="852661" cy="2873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l"/>
            <a:r>
              <a:rPr lang="zh-CN" altLang="en-US" sz="1800" b="1" dirty="0">
                <a:latin typeface="宋体" pitchFamily="2" charset="-122"/>
              </a:rPr>
              <a:t>、</a:t>
            </a:r>
            <a:r>
              <a:rPr lang="zh-CN" altLang="en-US" sz="1800" b="1" dirty="0" smtClean="0">
                <a:latin typeface="宋体" pitchFamily="2" charset="-122"/>
              </a:rPr>
              <a:t>时序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285848" name="AutoShape 15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Text Box 526"/>
          <p:cNvSpPr txBox="1">
            <a:spLocks noChangeArrowheads="1"/>
          </p:cNvSpPr>
          <p:nvPr/>
        </p:nvSpPr>
        <p:spPr bwMode="auto">
          <a:xfrm>
            <a:off x="179512" y="837873"/>
            <a:ext cx="878510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dirty="0" smtClean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en-US" altLang="zh-CN" sz="2200" b="1" dirty="0" smtClean="0">
                <a:latin typeface="+mn-ea"/>
                <a:ea typeface="+mn-ea"/>
              </a:rPr>
              <a:t>CPU</a:t>
            </a:r>
            <a:r>
              <a:rPr lang="zh-CN" altLang="en-US" sz="2200" b="1" dirty="0" smtClean="0">
                <a:latin typeface="+mn-ea"/>
                <a:ea typeface="+mn-ea"/>
              </a:rPr>
              <a:t>的功能、组成、工作流程，指令的执行过程</a:t>
            </a:r>
            <a:r>
              <a:rPr lang="en-US" altLang="zh-CN" sz="1600" b="1" dirty="0" smtClean="0">
                <a:latin typeface="+mn-ea"/>
                <a:ea typeface="+mn-ea"/>
              </a:rPr>
              <a:t>(</a:t>
            </a:r>
            <a:r>
              <a:rPr lang="zh-CN" altLang="en-US" sz="1600" b="1" dirty="0" smtClean="0">
                <a:latin typeface="+mn-ea"/>
                <a:ea typeface="+mn-ea"/>
              </a:rPr>
              <a:t>操作</a:t>
            </a:r>
            <a:r>
              <a:rPr lang="zh-CN" altLang="en-US" sz="1600" b="1" dirty="0">
                <a:latin typeface="+mn-ea"/>
                <a:ea typeface="+mn-ea"/>
              </a:rPr>
              <a:t>需求</a:t>
            </a:r>
            <a:r>
              <a:rPr lang="en-US" altLang="zh-CN" sz="1600" b="1" dirty="0" smtClean="0">
                <a:latin typeface="+mn-ea"/>
                <a:ea typeface="+mn-ea"/>
              </a:rPr>
              <a:t>)</a:t>
            </a:r>
            <a:endParaRPr lang="en-US" altLang="zh-CN" sz="2200" b="1" dirty="0" smtClean="0"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596336" y="6021288"/>
            <a:ext cx="1080244" cy="324036"/>
            <a:chOff x="7884368" y="6021288"/>
            <a:chExt cx="1080244" cy="324036"/>
          </a:xfrm>
        </p:grpSpPr>
        <p:sp>
          <p:nvSpPr>
            <p:cNvPr id="62" name="右大括号 61"/>
            <p:cNvSpPr/>
            <p:nvPr/>
          </p:nvSpPr>
          <p:spPr bwMode="auto">
            <a:xfrm>
              <a:off x="7884368" y="6021288"/>
              <a:ext cx="64341" cy="324036"/>
            </a:xfrm>
            <a:prstGeom prst="rightBrace">
              <a:avLst>
                <a:gd name="adj1" fmla="val 25208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4" name="Text Box 137"/>
            <p:cNvSpPr txBox="1">
              <a:spLocks noChangeArrowheads="1"/>
            </p:cNvSpPr>
            <p:nvPr/>
          </p:nvSpPr>
          <p:spPr bwMode="auto">
            <a:xfrm>
              <a:off x="7975571" y="6021983"/>
              <a:ext cx="989041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IO</a:t>
              </a:r>
              <a:r>
                <a:rPr lang="zh-CN" altLang="en-US" sz="1800" b="1" dirty="0" smtClean="0">
                  <a:latin typeface="宋体" pitchFamily="2" charset="-122"/>
                </a:rPr>
                <a:t>等需求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65" name="Text Box 526"/>
          <p:cNvSpPr txBox="1">
            <a:spLocks noChangeArrowheads="1"/>
          </p:cNvSpPr>
          <p:nvPr/>
        </p:nvSpPr>
        <p:spPr bwMode="auto">
          <a:xfrm>
            <a:off x="2915816" y="1412776"/>
            <a:ext cx="5940152" cy="31335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 tIns="18000" bIns="18000">
            <a:spAutoFit/>
          </a:bodyPr>
          <a:lstStyle/>
          <a:p>
            <a:pPr marL="1611313" indent="-1611313" algn="l"/>
            <a:r>
              <a:rPr lang="zh-CN" altLang="en-US" sz="1800" b="1" dirty="0" smtClean="0">
                <a:latin typeface="+mn-ea"/>
                <a:ea typeface="+mn-ea"/>
              </a:rPr>
              <a:t>设计需求：</a:t>
            </a:r>
            <a:r>
              <a:rPr lang="zh-CN" altLang="en-US" sz="1800" b="1" u="sng" dirty="0" smtClean="0">
                <a:latin typeface="+mn-ea"/>
                <a:ea typeface="+mn-ea"/>
              </a:rPr>
              <a:t>实现</a:t>
            </a:r>
            <a:r>
              <a:rPr lang="zh-CN" altLang="en-US" sz="1800" b="1" dirty="0" smtClean="0">
                <a:latin typeface="+mn-ea"/>
                <a:ea typeface="+mn-ea"/>
              </a:rPr>
              <a:t>计算机的</a:t>
            </a:r>
            <a:r>
              <a:rPr lang="zh-CN" altLang="en-US" sz="1800" b="1" u="sng" dirty="0" smtClean="0">
                <a:latin typeface="+mn-ea"/>
                <a:ea typeface="+mn-ea"/>
              </a:rPr>
              <a:t>工作方式</a:t>
            </a:r>
            <a:r>
              <a:rPr lang="zh-CN" altLang="en-US" sz="1800" b="1" dirty="0" smtClean="0">
                <a:latin typeface="+mn-ea"/>
                <a:ea typeface="+mn-ea"/>
              </a:rPr>
              <a:t>、指令系统的</a:t>
            </a:r>
            <a:r>
              <a:rPr lang="zh-CN" altLang="en-US" sz="1800" b="1" u="sng" dirty="0" smtClean="0">
                <a:latin typeface="+mn-ea"/>
                <a:ea typeface="+mn-ea"/>
              </a:rPr>
              <a:t>指令功能</a:t>
            </a:r>
            <a:endParaRPr lang="en-US" altLang="zh-CN" sz="1800" b="1" u="sng" dirty="0" smtClean="0"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380312" y="4077072"/>
            <a:ext cx="1151287" cy="864096"/>
            <a:chOff x="7524328" y="4077072"/>
            <a:chExt cx="1151287" cy="864096"/>
          </a:xfrm>
        </p:grpSpPr>
        <p:sp>
          <p:nvSpPr>
            <p:cNvPr id="66" name="右大括号 65"/>
            <p:cNvSpPr/>
            <p:nvPr/>
          </p:nvSpPr>
          <p:spPr bwMode="auto">
            <a:xfrm>
              <a:off x="7524328" y="4077072"/>
              <a:ext cx="63375" cy="864096"/>
            </a:xfrm>
            <a:prstGeom prst="rightBrace">
              <a:avLst>
                <a:gd name="adj1" fmla="val 20989"/>
                <a:gd name="adj2" fmla="val 50000"/>
              </a:avLst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7" name="Text Box 137"/>
            <p:cNvSpPr txBox="1">
              <a:spLocks noChangeArrowheads="1"/>
            </p:cNvSpPr>
            <p:nvPr/>
          </p:nvSpPr>
          <p:spPr bwMode="auto">
            <a:xfrm>
              <a:off x="7668344" y="4365104"/>
              <a:ext cx="1007271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实现需求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597302" y="3783251"/>
            <a:ext cx="1474690" cy="329825"/>
            <a:chOff x="7669310" y="3783251"/>
            <a:chExt cx="1474690" cy="329825"/>
          </a:xfrm>
        </p:grpSpPr>
        <p:sp>
          <p:nvSpPr>
            <p:cNvPr id="68" name="右大括号 67"/>
            <p:cNvSpPr/>
            <p:nvPr/>
          </p:nvSpPr>
          <p:spPr bwMode="auto">
            <a:xfrm>
              <a:off x="7669310" y="3789040"/>
              <a:ext cx="63375" cy="324036"/>
            </a:xfrm>
            <a:prstGeom prst="rightBrace">
              <a:avLst>
                <a:gd name="adj1" fmla="val 18880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9" name="Text Box 137"/>
            <p:cNvSpPr txBox="1">
              <a:spLocks noChangeArrowheads="1"/>
            </p:cNvSpPr>
            <p:nvPr/>
          </p:nvSpPr>
          <p:spPr bwMode="auto">
            <a:xfrm>
              <a:off x="7741317" y="3783251"/>
              <a:ext cx="1402683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spc="-100" dirty="0" smtClean="0">
                  <a:latin typeface="宋体" pitchFamily="2" charset="-122"/>
                </a:rPr>
                <a:t>工作方式需求</a:t>
              </a:r>
              <a:endParaRPr lang="zh-CN" altLang="en-US" sz="1800" b="1" spc="-100" dirty="0">
                <a:latin typeface="宋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596336" y="5229200"/>
            <a:ext cx="1475656" cy="648072"/>
            <a:chOff x="7668344" y="5229200"/>
            <a:chExt cx="1475656" cy="648072"/>
          </a:xfrm>
        </p:grpSpPr>
        <p:sp>
          <p:nvSpPr>
            <p:cNvPr id="70" name="右大括号 69"/>
            <p:cNvSpPr/>
            <p:nvPr/>
          </p:nvSpPr>
          <p:spPr bwMode="auto">
            <a:xfrm>
              <a:off x="7668344" y="5229200"/>
              <a:ext cx="64341" cy="648072"/>
            </a:xfrm>
            <a:prstGeom prst="rightBrace">
              <a:avLst>
                <a:gd name="adj1" fmla="val 20989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1" name="Text Box 137"/>
            <p:cNvSpPr txBox="1">
              <a:spLocks noChangeArrowheads="1"/>
            </p:cNvSpPr>
            <p:nvPr/>
          </p:nvSpPr>
          <p:spPr bwMode="auto">
            <a:xfrm>
              <a:off x="7748707" y="5409567"/>
              <a:ext cx="1395293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ISA</a:t>
              </a:r>
              <a:r>
                <a:rPr lang="zh-CN" altLang="en-US" sz="1800" b="1" dirty="0" smtClean="0">
                  <a:latin typeface="宋体" pitchFamily="2" charset="-122"/>
                </a:rPr>
                <a:t>需求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716460" y="2779861"/>
            <a:ext cx="3238504" cy="650429"/>
            <a:chOff x="4716460" y="2779861"/>
            <a:chExt cx="3238504" cy="650429"/>
          </a:xfrm>
        </p:grpSpPr>
        <p:sp>
          <p:nvSpPr>
            <p:cNvPr id="285820" name="Text Box 124"/>
            <p:cNvSpPr txBox="1">
              <a:spLocks noChangeArrowheads="1"/>
            </p:cNvSpPr>
            <p:nvPr/>
          </p:nvSpPr>
          <p:spPr bwMode="auto">
            <a:xfrm>
              <a:off x="4716460" y="2997349"/>
              <a:ext cx="1008062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指令地址</a:t>
              </a:r>
            </a:p>
          </p:txBody>
        </p:sp>
        <p:sp>
          <p:nvSpPr>
            <p:cNvPr id="285821" name="Line 125"/>
            <p:cNvSpPr>
              <a:spLocks noChangeShapeType="1"/>
            </p:cNvSpPr>
            <p:nvPr/>
          </p:nvSpPr>
          <p:spPr bwMode="auto">
            <a:xfrm flipV="1">
              <a:off x="5292722" y="2781449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2" name="Line 126"/>
            <p:cNvSpPr>
              <a:spLocks noChangeShapeType="1"/>
            </p:cNvSpPr>
            <p:nvPr/>
          </p:nvSpPr>
          <p:spPr bwMode="auto">
            <a:xfrm>
              <a:off x="6084884" y="3284686"/>
              <a:ext cx="0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3" name="Line 127"/>
            <p:cNvSpPr>
              <a:spLocks noChangeShapeType="1"/>
            </p:cNvSpPr>
            <p:nvPr/>
          </p:nvSpPr>
          <p:spPr bwMode="auto">
            <a:xfrm>
              <a:off x="5292722" y="2925911"/>
              <a:ext cx="7921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4" name="Line 128"/>
            <p:cNvSpPr>
              <a:spLocks noChangeShapeType="1"/>
            </p:cNvSpPr>
            <p:nvPr/>
          </p:nvSpPr>
          <p:spPr bwMode="auto">
            <a:xfrm>
              <a:off x="6084884" y="2925911"/>
              <a:ext cx="0" cy="714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5" name="Text Box 129"/>
            <p:cNvSpPr txBox="1">
              <a:spLocks noChangeArrowheads="1"/>
            </p:cNvSpPr>
            <p:nvPr/>
          </p:nvSpPr>
          <p:spPr bwMode="auto">
            <a:xfrm>
              <a:off x="5867397" y="2997349"/>
              <a:ext cx="574675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+mn-ea"/>
                  <a:ea typeface="+mn-ea"/>
                  <a:cs typeface="Arial Unicode MS" panose="020B0604020202020204" pitchFamily="34" charset="-122"/>
                </a:rPr>
                <a:t>＋</a:t>
              </a:r>
              <a:r>
                <a:rPr lang="zh-CN" altLang="en-US" sz="1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zh-CN" altLang="en-US" sz="1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”</a:t>
              </a:r>
              <a:endParaRPr lang="en-US" altLang="zh-CN" sz="1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85827" name="Line 131"/>
            <p:cNvSpPr>
              <a:spLocks noChangeShapeType="1"/>
            </p:cNvSpPr>
            <p:nvPr/>
          </p:nvSpPr>
          <p:spPr bwMode="auto">
            <a:xfrm flipV="1">
              <a:off x="5292722" y="3284686"/>
              <a:ext cx="0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8" name="Line 132"/>
            <p:cNvSpPr>
              <a:spLocks noChangeShapeType="1"/>
            </p:cNvSpPr>
            <p:nvPr/>
          </p:nvSpPr>
          <p:spPr bwMode="auto">
            <a:xfrm>
              <a:off x="5292722" y="3429149"/>
              <a:ext cx="7921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29" name="Line 133"/>
            <p:cNvSpPr>
              <a:spLocks noChangeShapeType="1"/>
            </p:cNvSpPr>
            <p:nvPr/>
          </p:nvSpPr>
          <p:spPr bwMode="auto">
            <a:xfrm>
              <a:off x="7380283" y="2779861"/>
              <a:ext cx="0" cy="2174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830" name="Line 134"/>
            <p:cNvSpPr>
              <a:spLocks noChangeShapeType="1"/>
            </p:cNvSpPr>
            <p:nvPr/>
          </p:nvSpPr>
          <p:spPr bwMode="auto">
            <a:xfrm flipH="1">
              <a:off x="6084884" y="3429149"/>
              <a:ext cx="129539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129"/>
            <p:cNvSpPr txBox="1">
              <a:spLocks noChangeArrowheads="1"/>
            </p:cNvSpPr>
            <p:nvPr/>
          </p:nvSpPr>
          <p:spPr bwMode="auto">
            <a:xfrm>
              <a:off x="6733629" y="2996952"/>
              <a:ext cx="1221335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+mn-lt"/>
                  <a:ea typeface="+mn-ea"/>
                  <a:cs typeface="Arial Unicode MS" panose="020B0604020202020204" pitchFamily="34" charset="-122"/>
                </a:rPr>
                <a:t>对</a:t>
              </a:r>
              <a:r>
                <a:rPr lang="en-US" altLang="zh-CN" sz="1800" b="1" dirty="0" smtClean="0">
                  <a:latin typeface="+mn-ea"/>
                  <a:ea typeface="+mn-ea"/>
                  <a:cs typeface="Arial Unicode MS" panose="020B0604020202020204" pitchFamily="34" charset="-122"/>
                </a:rPr>
                <a:t>(</a:t>
              </a:r>
              <a:r>
                <a:rPr lang="en-US" altLang="zh-CN" sz="1800" dirty="0" smtClean="0">
                  <a:latin typeface="+mn-lt"/>
                  <a:ea typeface="+mn-ea"/>
                  <a:cs typeface="Arial Unicode MS" panose="020B0604020202020204" pitchFamily="34" charset="-122"/>
                </a:rPr>
                <a:t>IR</a:t>
              </a:r>
              <a:r>
                <a:rPr lang="en-US" altLang="zh-CN" sz="1800" b="1" dirty="0" smtClean="0">
                  <a:latin typeface="+mn-ea"/>
                  <a:ea typeface="+mn-ea"/>
                  <a:cs typeface="Arial Unicode MS" panose="020B0604020202020204" pitchFamily="34" charset="-122"/>
                </a:rPr>
                <a:t>)</a:t>
              </a:r>
              <a:r>
                <a:rPr lang="zh-CN" altLang="en-US" sz="1800" b="1" dirty="0" smtClean="0">
                  <a:latin typeface="+mn-lt"/>
                  <a:ea typeface="+mn-ea"/>
                  <a:cs typeface="Arial Unicode MS" panose="020B0604020202020204" pitchFamily="34" charset="-122"/>
                </a:rPr>
                <a:t>计算</a:t>
              </a:r>
              <a:endParaRPr lang="en-US" altLang="zh-CN" sz="1800" b="1" dirty="0">
                <a:latin typeface="+mn-lt"/>
                <a:ea typeface="+mn-ea"/>
                <a:cs typeface="Arial Unicode MS" panose="020B0604020202020204" pitchFamily="34" charset="-122"/>
              </a:endParaRPr>
            </a:p>
          </p:txBody>
        </p:sp>
        <p:sp>
          <p:nvSpPr>
            <p:cNvPr id="73" name="Line 133"/>
            <p:cNvSpPr>
              <a:spLocks noChangeShapeType="1"/>
            </p:cNvSpPr>
            <p:nvPr/>
          </p:nvSpPr>
          <p:spPr bwMode="auto">
            <a:xfrm flipH="1">
              <a:off x="7380311" y="3283768"/>
              <a:ext cx="0" cy="14652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ash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8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5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8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857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857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8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857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85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8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8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85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85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8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1" grpId="0" animBg="1"/>
      <p:bldP spid="285833" grpId="0"/>
      <p:bldP spid="6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Text Box 5"/>
          <p:cNvSpPr txBox="1">
            <a:spLocks noChangeArrowheads="1"/>
          </p:cNvSpPr>
          <p:nvPr/>
        </p:nvSpPr>
        <p:spPr bwMode="auto">
          <a:xfrm>
            <a:off x="179512" y="377008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sz="2200" b="1" dirty="0" err="1" smtClean="0">
                <a:solidFill>
                  <a:schemeClr val="accent2"/>
                </a:solidFill>
                <a:latin typeface="宋体" pitchFamily="2" charset="-122"/>
              </a:rPr>
              <a:t>RD←Imme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执行阶段的</a:t>
            </a:r>
            <a:r>
              <a:rPr lang="en-US" altLang="zh-CN" sz="2200" dirty="0" err="1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双字长指令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1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02" name="Text Box 318"/>
          <p:cNvSpPr txBox="1">
            <a:spLocks noChangeArrowheads="1"/>
          </p:cNvSpPr>
          <p:nvPr/>
        </p:nvSpPr>
        <p:spPr bwMode="auto">
          <a:xfrm>
            <a:off x="1259632" y="807686"/>
            <a:ext cx="4144653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MAR</a:t>
            </a:r>
            <a:r>
              <a:rPr lang="en-US" altLang="zh-CN" sz="2200" b="1" dirty="0">
                <a:latin typeface="+mn-ea"/>
              </a:rPr>
              <a:t>←(PC</a:t>
            </a:r>
            <a:r>
              <a:rPr lang="en-US" altLang="zh-CN" sz="2200" b="1" dirty="0" smtClean="0">
                <a:latin typeface="+mn-ea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spc="-100" dirty="0" smtClean="0">
                <a:latin typeface="+mn-ea"/>
              </a:rPr>
              <a:t>MDR</a:t>
            </a:r>
            <a:r>
              <a:rPr lang="en-US" altLang="zh-CN" sz="2200" b="1" spc="-100" dirty="0">
                <a:latin typeface="+mn-ea"/>
              </a:rPr>
              <a:t>←M[(MAR</a:t>
            </a:r>
            <a:r>
              <a:rPr lang="en-US" altLang="zh-CN" sz="2200" b="1" spc="-100" dirty="0" smtClean="0">
                <a:latin typeface="+mn-ea"/>
              </a:rPr>
              <a:t>)],PC</a:t>
            </a:r>
            <a:r>
              <a:rPr lang="en-US" altLang="zh-CN" sz="2200" b="1" spc="-100" dirty="0">
                <a:latin typeface="+mn-ea"/>
              </a:rPr>
              <a:t>←(PC)</a:t>
            </a:r>
            <a:r>
              <a:rPr lang="zh-CN" altLang="zh-CN" sz="2200" b="1" spc="-100" dirty="0">
                <a:latin typeface="+mn-ea"/>
              </a:rPr>
              <a:t>＋</a:t>
            </a:r>
            <a:r>
              <a:rPr lang="en-US" altLang="zh-CN" sz="2200" b="1" spc="-100" dirty="0" smtClean="0">
                <a:latin typeface="+mn-ea"/>
              </a:rPr>
              <a:t>1</a:t>
            </a:r>
            <a:endParaRPr lang="en-US" altLang="zh-CN" sz="2200" b="1" spc="-100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RD←</a:t>
            </a:r>
            <a:r>
              <a:rPr lang="en-US" altLang="zh-CN" sz="2200" b="1" dirty="0">
                <a:latin typeface="+mn-ea"/>
              </a:rPr>
              <a:t>(MDR</a:t>
            </a:r>
            <a:r>
              <a:rPr lang="en-US" altLang="zh-CN" sz="2200" b="1" dirty="0" smtClean="0">
                <a:latin typeface="+mn-ea"/>
              </a:rPr>
              <a:t>)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603" name="Text Box 318"/>
          <p:cNvSpPr txBox="1">
            <a:spLocks noChangeArrowheads="1"/>
          </p:cNvSpPr>
          <p:nvPr/>
        </p:nvSpPr>
        <p:spPr bwMode="auto">
          <a:xfrm>
            <a:off x="5436096" y="815297"/>
            <a:ext cx="316835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PC</a:t>
            </a:r>
            <a:r>
              <a:rPr lang="en-US" altLang="zh-CN" sz="2200" b="1" baseline="-18000" dirty="0" err="1" smtClean="0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MAR</a:t>
            </a:r>
            <a:r>
              <a:rPr lang="en-US" altLang="zh-CN" sz="2200" b="1" baseline="-18000" dirty="0" err="1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Read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WMFC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+mn-ea"/>
              </a:rPr>
              <a:t>PC</a:t>
            </a:r>
            <a:r>
              <a:rPr lang="en-US" altLang="zh-CN" sz="2200" b="1" baseline="-18000" dirty="0">
                <a:latin typeface="+mn-ea"/>
              </a:rPr>
              <a:t>+1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t6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MDR</a:t>
            </a:r>
            <a:r>
              <a:rPr lang="en-US" altLang="zh-CN" sz="2200" b="1" baseline="-18000" dirty="0" err="1">
                <a:latin typeface="+mn-ea"/>
              </a:rPr>
              <a:t>out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GR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 smtClean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604" name="Text Box 322"/>
          <p:cNvSpPr txBox="1">
            <a:spLocks noChangeArrowheads="1"/>
          </p:cNvSpPr>
          <p:nvPr/>
        </p:nvSpPr>
        <p:spPr bwMode="auto">
          <a:xfrm>
            <a:off x="2987823" y="2033192"/>
            <a:ext cx="5976789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31825" indent="-631825"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C3300"/>
                </a:solidFill>
                <a:latin typeface="宋体" pitchFamily="2" charset="-122"/>
              </a:rPr>
              <a:t>注</a:t>
            </a:r>
            <a:r>
              <a:rPr lang="en-US" altLang="zh-CN" sz="2200" b="1" dirty="0" smtClean="0">
                <a:solidFill>
                  <a:srgbClr val="CC3300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取</a:t>
            </a:r>
            <a:r>
              <a:rPr lang="zh-CN" altLang="en-US" sz="2200" b="1" dirty="0" smtClean="0">
                <a:latin typeface="宋体" pitchFamily="2" charset="-122"/>
              </a:rPr>
              <a:t>指</a:t>
            </a:r>
            <a:r>
              <a:rPr lang="zh-CN" altLang="en-US" sz="2200" b="1" dirty="0" smtClean="0">
                <a:latin typeface="宋体" pitchFamily="2" charset="-122"/>
              </a:rPr>
              <a:t>时仅取指令</a:t>
            </a:r>
            <a:r>
              <a:rPr lang="zh-CN" altLang="en-US" sz="2200" b="1" u="sng" dirty="0" smtClean="0">
                <a:latin typeface="宋体" pitchFamily="2" charset="-122"/>
              </a:rPr>
              <a:t>首</a:t>
            </a:r>
            <a:r>
              <a:rPr lang="zh-CN" altLang="en-US" sz="2200" b="1" u="sng" dirty="0" smtClean="0">
                <a:latin typeface="宋体" pitchFamily="2" charset="-122"/>
              </a:rPr>
              <a:t>个字</a:t>
            </a:r>
            <a:r>
              <a:rPr lang="zh-CN" altLang="en-US" sz="2200" b="1" dirty="0">
                <a:latin typeface="宋体" pitchFamily="2" charset="-122"/>
              </a:rPr>
              <a:t>，执行时取</a:t>
            </a:r>
            <a:r>
              <a:rPr lang="zh-CN" altLang="en-US" sz="2200" b="1" u="sng" dirty="0" smtClean="0">
                <a:solidFill>
                  <a:srgbClr val="990099"/>
                </a:solidFill>
                <a:latin typeface="宋体" pitchFamily="2" charset="-122"/>
              </a:rPr>
              <a:t>其余字</a:t>
            </a:r>
            <a:r>
              <a:rPr lang="zh-CN" altLang="en-US" sz="2200" b="1" dirty="0" smtClean="0">
                <a:latin typeface="宋体" pitchFamily="2" charset="-122"/>
              </a:rPr>
              <a:t>；</a:t>
            </a:r>
            <a:r>
              <a:rPr lang="zh-CN" altLang="en-US" sz="2200" b="1" u="sng" dirty="0" smtClean="0">
                <a:latin typeface="宋体" pitchFamily="2" charset="-122"/>
              </a:rPr>
              <a:t>每取一个字</a:t>
            </a:r>
            <a:r>
              <a:rPr lang="zh-CN" altLang="en-US" sz="2200" b="1" dirty="0" smtClean="0">
                <a:latin typeface="宋体" pitchFamily="2" charset="-122"/>
              </a:rPr>
              <a:t>，需及时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修改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PC</a:t>
            </a:r>
            <a:endParaRPr lang="zh-CN" altLang="en-US" sz="2200" b="1" spc="-150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614" name="Text Box 316"/>
          <p:cNvSpPr txBox="1">
            <a:spLocks noChangeArrowheads="1"/>
          </p:cNvSpPr>
          <p:nvPr/>
        </p:nvSpPr>
        <p:spPr bwMode="auto">
          <a:xfrm>
            <a:off x="179388" y="299695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*点点结构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DP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指令执行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过程组织：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以</a:t>
            </a:r>
            <a:r>
              <a:rPr lang="en-US" altLang="zh-CN" sz="2000" b="1" dirty="0" err="1" smtClean="0">
                <a:latin typeface="宋体" pitchFamily="2" charset="-122"/>
              </a:rPr>
              <a:t>Demo_IS</a:t>
            </a:r>
            <a:r>
              <a:rPr lang="zh-CN" altLang="en-US" sz="2000" b="1" dirty="0" smtClean="0">
                <a:latin typeface="宋体" pitchFamily="2" charset="-122"/>
              </a:rPr>
              <a:t>为例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假设：</a:t>
            </a:r>
            <a:r>
              <a:rPr lang="en-US" altLang="zh-CN" sz="2200" b="1" dirty="0">
                <a:latin typeface="宋体" pitchFamily="2" charset="-122"/>
              </a:rPr>
              <a:t>ALU</a:t>
            </a:r>
            <a:r>
              <a:rPr lang="zh-CN" altLang="en-US" sz="2200" b="1" dirty="0">
                <a:latin typeface="宋体" pitchFamily="2" charset="-122"/>
              </a:rPr>
              <a:t>有</a:t>
            </a:r>
            <a:r>
              <a:rPr lang="en-US" altLang="zh-CN" sz="2200" b="1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种功能，</a:t>
            </a:r>
            <a:r>
              <a:rPr lang="en-US" altLang="zh-CN" sz="2200" b="1" dirty="0" err="1">
                <a:latin typeface="宋体" pitchFamily="2" charset="-122"/>
              </a:rPr>
              <a:t>ExtU</a:t>
            </a:r>
            <a:r>
              <a:rPr lang="zh-CN" altLang="en-US" sz="2200" b="1" dirty="0" smtClean="0">
                <a:latin typeface="宋体" pitchFamily="2" charset="-122"/>
              </a:rPr>
              <a:t>仅</a:t>
            </a:r>
            <a:r>
              <a:rPr lang="zh-CN" altLang="en-US" sz="2200" b="1" dirty="0">
                <a:latin typeface="宋体" pitchFamily="2" charset="-122"/>
              </a:rPr>
              <a:t>实现</a:t>
            </a:r>
            <a:r>
              <a:rPr lang="zh-CN" altLang="en-US" sz="2200" b="1" dirty="0" smtClean="0">
                <a:latin typeface="宋体" pitchFamily="2" charset="-122"/>
              </a:rPr>
              <a:t>符号扩展，</a:t>
            </a: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有计数功能</a:t>
            </a:r>
          </a:p>
        </p:txBody>
      </p:sp>
      <p:grpSp>
        <p:nvGrpSpPr>
          <p:cNvPr id="615" name="组合 614"/>
          <p:cNvGrpSpPr/>
          <p:nvPr/>
        </p:nvGrpSpPr>
        <p:grpSpPr>
          <a:xfrm>
            <a:off x="636960" y="4077072"/>
            <a:ext cx="8255520" cy="2043880"/>
            <a:chOff x="636960" y="1196752"/>
            <a:chExt cx="8255520" cy="2043880"/>
          </a:xfrm>
        </p:grpSpPr>
        <p:sp>
          <p:nvSpPr>
            <p:cNvPr id="616" name="Text Box 10"/>
            <p:cNvSpPr txBox="1">
              <a:spLocks noChangeArrowheads="1"/>
            </p:cNvSpPr>
            <p:nvPr/>
          </p:nvSpPr>
          <p:spPr bwMode="auto">
            <a:xfrm>
              <a:off x="2051720" y="1629247"/>
              <a:ext cx="576064" cy="4390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17" name="直接连接符 616"/>
            <p:cNvCxnSpPr/>
            <p:nvPr/>
          </p:nvCxnSpPr>
          <p:spPr bwMode="auto">
            <a:xfrm flipV="1">
              <a:off x="1835696" y="2276872"/>
              <a:ext cx="21602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618" name="直接连接符 480"/>
            <p:cNvCxnSpPr/>
            <p:nvPr/>
          </p:nvCxnSpPr>
          <p:spPr bwMode="auto">
            <a:xfrm flipV="1">
              <a:off x="1866622" y="1772817"/>
              <a:ext cx="186082" cy="143121"/>
            </a:xfrm>
            <a:prstGeom prst="bentConnector3">
              <a:avLst>
                <a:gd name="adj1" fmla="val -1187"/>
              </a:avLst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619" name="直接连接符 618"/>
            <p:cNvCxnSpPr/>
            <p:nvPr/>
          </p:nvCxnSpPr>
          <p:spPr bwMode="auto">
            <a:xfrm>
              <a:off x="1475656" y="1700808"/>
              <a:ext cx="57606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0" name="直接连接符 97"/>
            <p:cNvCxnSpPr/>
            <p:nvPr/>
          </p:nvCxnSpPr>
          <p:spPr bwMode="auto">
            <a:xfrm rot="10800000">
              <a:off x="1835696" y="1988394"/>
              <a:ext cx="2160240" cy="504502"/>
            </a:xfrm>
            <a:prstGeom prst="bentConnector3">
              <a:avLst>
                <a:gd name="adj1" fmla="val 10004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1" name="Text Box 18"/>
            <p:cNvSpPr txBox="1">
              <a:spLocks noChangeArrowheads="1"/>
            </p:cNvSpPr>
            <p:nvPr/>
          </p:nvSpPr>
          <p:spPr bwMode="auto">
            <a:xfrm>
              <a:off x="1475656" y="1484784"/>
              <a:ext cx="288032" cy="4320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RS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622" name="Text Box 18"/>
            <p:cNvSpPr txBox="1">
              <a:spLocks noChangeArrowheads="1"/>
            </p:cNvSpPr>
            <p:nvPr/>
          </p:nvSpPr>
          <p:spPr bwMode="auto">
            <a:xfrm>
              <a:off x="6300192" y="2060848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23" name="Text Box 18"/>
            <p:cNvSpPr txBox="1">
              <a:spLocks noChangeArrowheads="1"/>
            </p:cNvSpPr>
            <p:nvPr/>
          </p:nvSpPr>
          <p:spPr bwMode="auto">
            <a:xfrm>
              <a:off x="6300192" y="2636019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24" name="Text Box 23"/>
            <p:cNvSpPr txBox="1">
              <a:spLocks noChangeArrowheads="1"/>
            </p:cNvSpPr>
            <p:nvPr/>
          </p:nvSpPr>
          <p:spPr bwMode="auto">
            <a:xfrm>
              <a:off x="7236296" y="2060490"/>
              <a:ext cx="576064" cy="86445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25" name="直接连接符 624"/>
            <p:cNvCxnSpPr>
              <a:stCxn id="622" idx="3"/>
            </p:cNvCxnSpPr>
            <p:nvPr/>
          </p:nvCxnSpPr>
          <p:spPr bwMode="auto">
            <a:xfrm>
              <a:off x="6876256" y="2205311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6" name="直接连接符 625"/>
            <p:cNvCxnSpPr/>
            <p:nvPr/>
          </p:nvCxnSpPr>
          <p:spPr bwMode="auto">
            <a:xfrm>
              <a:off x="6876256" y="2708920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7" name="直接连接符 626"/>
            <p:cNvCxnSpPr/>
            <p:nvPr/>
          </p:nvCxnSpPr>
          <p:spPr bwMode="auto">
            <a:xfrm flipH="1">
              <a:off x="6876256" y="2852936"/>
              <a:ext cx="3508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8" name="直接连接符 627"/>
            <p:cNvCxnSpPr/>
            <p:nvPr/>
          </p:nvCxnSpPr>
          <p:spPr bwMode="auto">
            <a:xfrm flipV="1">
              <a:off x="6009481" y="2204865"/>
              <a:ext cx="290711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29" name="Text Box 18"/>
            <p:cNvSpPr txBox="1">
              <a:spLocks noChangeArrowheads="1"/>
            </p:cNvSpPr>
            <p:nvPr/>
          </p:nvSpPr>
          <p:spPr bwMode="auto">
            <a:xfrm>
              <a:off x="2051720" y="213285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30" name="Text Box 18"/>
            <p:cNvSpPr txBox="1">
              <a:spLocks noChangeArrowheads="1"/>
            </p:cNvSpPr>
            <p:nvPr/>
          </p:nvSpPr>
          <p:spPr bwMode="auto">
            <a:xfrm>
              <a:off x="2051720" y="1296891"/>
              <a:ext cx="576064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31" name="直接连接符 630"/>
            <p:cNvCxnSpPr/>
            <p:nvPr/>
          </p:nvCxnSpPr>
          <p:spPr bwMode="auto">
            <a:xfrm>
              <a:off x="7813923" y="2313475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32" name="直接连接符 631"/>
            <p:cNvCxnSpPr/>
            <p:nvPr/>
          </p:nvCxnSpPr>
          <p:spPr bwMode="auto">
            <a:xfrm>
              <a:off x="7813923" y="2465875"/>
              <a:ext cx="504056" cy="44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33" name="直接连接符 632"/>
            <p:cNvCxnSpPr/>
            <p:nvPr/>
          </p:nvCxnSpPr>
          <p:spPr bwMode="auto">
            <a:xfrm>
              <a:off x="7813923" y="2673068"/>
              <a:ext cx="5040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634" name="Text Box 18"/>
            <p:cNvSpPr txBox="1">
              <a:spLocks noChangeArrowheads="1"/>
            </p:cNvSpPr>
            <p:nvPr/>
          </p:nvSpPr>
          <p:spPr bwMode="auto">
            <a:xfrm>
              <a:off x="8316416" y="2254143"/>
              <a:ext cx="576064" cy="52678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35" name="Text Box 18"/>
            <p:cNvSpPr txBox="1">
              <a:spLocks noChangeArrowheads="1"/>
            </p:cNvSpPr>
            <p:nvPr/>
          </p:nvSpPr>
          <p:spPr bwMode="auto">
            <a:xfrm>
              <a:off x="1475656" y="1269829"/>
              <a:ext cx="4758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disp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636" name="Text Box 18"/>
            <p:cNvSpPr txBox="1">
              <a:spLocks noChangeArrowheads="1"/>
            </p:cNvSpPr>
            <p:nvPr/>
          </p:nvSpPr>
          <p:spPr bwMode="auto">
            <a:xfrm>
              <a:off x="5364089" y="2060847"/>
              <a:ext cx="648071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37" name="矩形 636"/>
            <p:cNvSpPr/>
            <p:nvPr/>
          </p:nvSpPr>
          <p:spPr bwMode="auto">
            <a:xfrm>
              <a:off x="5364089" y="2248294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38" name="矩形 637"/>
            <p:cNvSpPr/>
            <p:nvPr/>
          </p:nvSpPr>
          <p:spPr bwMode="auto">
            <a:xfrm>
              <a:off x="5372473" y="2089784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39" name="直接连接符 349"/>
            <p:cNvCxnSpPr/>
            <p:nvPr/>
          </p:nvCxnSpPr>
          <p:spPr bwMode="auto">
            <a:xfrm rot="16200000" flipH="1">
              <a:off x="4788024" y="1556792"/>
              <a:ext cx="936104" cy="216024"/>
            </a:xfrm>
            <a:prstGeom prst="bentConnector3">
              <a:avLst>
                <a:gd name="adj1" fmla="val 9985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40" name="直接连接符 639"/>
            <p:cNvCxnSpPr/>
            <p:nvPr/>
          </p:nvCxnSpPr>
          <p:spPr bwMode="auto">
            <a:xfrm flipV="1">
              <a:off x="2627784" y="2276872"/>
              <a:ext cx="273630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41" name="AutoShape 15"/>
            <p:cNvSpPr>
              <a:spLocks noChangeArrowheads="1"/>
            </p:cNvSpPr>
            <p:nvPr/>
          </p:nvSpPr>
          <p:spPr bwMode="auto">
            <a:xfrm rot="16200000">
              <a:off x="4067845" y="1700908"/>
              <a:ext cx="576263" cy="288031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642" name="Text Box 18"/>
            <p:cNvSpPr txBox="1">
              <a:spLocks noChangeArrowheads="1"/>
            </p:cNvSpPr>
            <p:nvPr/>
          </p:nvSpPr>
          <p:spPr bwMode="auto">
            <a:xfrm>
              <a:off x="3995936" y="2347986"/>
              <a:ext cx="648071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43" name="矩形 642"/>
            <p:cNvSpPr/>
            <p:nvPr/>
          </p:nvSpPr>
          <p:spPr bwMode="auto">
            <a:xfrm>
              <a:off x="4571999" y="2382784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44" name="矩形 643"/>
            <p:cNvSpPr/>
            <p:nvPr/>
          </p:nvSpPr>
          <p:spPr bwMode="auto">
            <a:xfrm>
              <a:off x="4580383" y="2526800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45" name="直接连接符 362"/>
            <p:cNvCxnSpPr/>
            <p:nvPr/>
          </p:nvCxnSpPr>
          <p:spPr bwMode="auto">
            <a:xfrm rot="5400000">
              <a:off x="4464437" y="2024399"/>
              <a:ext cx="575168" cy="216023"/>
            </a:xfrm>
            <a:prstGeom prst="bentConnector3">
              <a:avLst>
                <a:gd name="adj1" fmla="val 10050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46" name="直接连接符 363"/>
            <p:cNvCxnSpPr/>
            <p:nvPr/>
          </p:nvCxnSpPr>
          <p:spPr bwMode="auto">
            <a:xfrm rot="16200000" flipV="1">
              <a:off x="4609804" y="2598218"/>
              <a:ext cx="284437" cy="216025"/>
            </a:xfrm>
            <a:prstGeom prst="bentConnector3">
              <a:avLst>
                <a:gd name="adj1" fmla="val 9855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647" name="Text Box 18"/>
            <p:cNvSpPr txBox="1">
              <a:spLocks noChangeArrowheads="1"/>
            </p:cNvSpPr>
            <p:nvPr/>
          </p:nvSpPr>
          <p:spPr bwMode="auto">
            <a:xfrm>
              <a:off x="3347865" y="1915938"/>
              <a:ext cx="648071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48" name="矩形 647"/>
            <p:cNvSpPr/>
            <p:nvPr/>
          </p:nvSpPr>
          <p:spPr bwMode="auto">
            <a:xfrm>
              <a:off x="3347865" y="2103385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49" name="矩形 648"/>
            <p:cNvSpPr/>
            <p:nvPr/>
          </p:nvSpPr>
          <p:spPr bwMode="auto">
            <a:xfrm>
              <a:off x="3356249" y="1944875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50" name="直接连接符 649"/>
            <p:cNvCxnSpPr/>
            <p:nvPr/>
          </p:nvCxnSpPr>
          <p:spPr bwMode="auto">
            <a:xfrm flipV="1">
              <a:off x="2623240" y="1987949"/>
              <a:ext cx="724624" cy="89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1" name="直接连接符 372"/>
            <p:cNvCxnSpPr/>
            <p:nvPr/>
          </p:nvCxnSpPr>
          <p:spPr bwMode="auto">
            <a:xfrm rot="5400000" flipH="1" flipV="1">
              <a:off x="3203403" y="2132411"/>
              <a:ext cx="144907" cy="144016"/>
            </a:xfrm>
            <a:prstGeom prst="bentConnector3">
              <a:avLst>
                <a:gd name="adj1" fmla="val 9601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652" name="Text Box 18"/>
            <p:cNvSpPr txBox="1">
              <a:spLocks noChangeArrowheads="1"/>
            </p:cNvSpPr>
            <p:nvPr/>
          </p:nvSpPr>
          <p:spPr bwMode="auto">
            <a:xfrm>
              <a:off x="3347865" y="1268761"/>
              <a:ext cx="648071" cy="57695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53" name="矩形 652"/>
            <p:cNvSpPr/>
            <p:nvPr/>
          </p:nvSpPr>
          <p:spPr bwMode="auto">
            <a:xfrm>
              <a:off x="3347865" y="1744239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4" name="矩形 653"/>
            <p:cNvSpPr/>
            <p:nvPr/>
          </p:nvSpPr>
          <p:spPr bwMode="auto">
            <a:xfrm>
              <a:off x="3356249" y="1297901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55" name="直接连接符 654"/>
            <p:cNvCxnSpPr/>
            <p:nvPr/>
          </p:nvCxnSpPr>
          <p:spPr bwMode="auto">
            <a:xfrm>
              <a:off x="2771800" y="1628800"/>
              <a:ext cx="5760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656" name="直接连接符 377"/>
            <p:cNvCxnSpPr/>
            <p:nvPr/>
          </p:nvCxnSpPr>
          <p:spPr bwMode="auto">
            <a:xfrm rot="5400000" flipH="1" flipV="1">
              <a:off x="2594024" y="2094608"/>
              <a:ext cx="1075630" cy="432049"/>
            </a:xfrm>
            <a:prstGeom prst="bentConnector3">
              <a:avLst>
                <a:gd name="adj1" fmla="val 10003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657" name="直接连接符 656"/>
            <p:cNvCxnSpPr/>
            <p:nvPr/>
          </p:nvCxnSpPr>
          <p:spPr bwMode="auto">
            <a:xfrm>
              <a:off x="3995936" y="2060848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8" name="直接连接符 657"/>
            <p:cNvCxnSpPr/>
            <p:nvPr/>
          </p:nvCxnSpPr>
          <p:spPr bwMode="auto">
            <a:xfrm>
              <a:off x="3995936" y="1628800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9" name="直接连接符 658"/>
            <p:cNvCxnSpPr/>
            <p:nvPr/>
          </p:nvCxnSpPr>
          <p:spPr bwMode="auto">
            <a:xfrm>
              <a:off x="4499992" y="1844824"/>
              <a:ext cx="360040" cy="8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0" name="直接连接符 659"/>
            <p:cNvCxnSpPr/>
            <p:nvPr/>
          </p:nvCxnSpPr>
          <p:spPr bwMode="auto">
            <a:xfrm>
              <a:off x="3131840" y="1340768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1" name="直接连接符 660"/>
            <p:cNvCxnSpPr/>
            <p:nvPr/>
          </p:nvCxnSpPr>
          <p:spPr bwMode="auto">
            <a:xfrm>
              <a:off x="2627784" y="1484784"/>
              <a:ext cx="72008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2" name="直接连接符 386"/>
            <p:cNvCxnSpPr/>
            <p:nvPr/>
          </p:nvCxnSpPr>
          <p:spPr bwMode="auto">
            <a:xfrm flipV="1">
              <a:off x="2627784" y="1196752"/>
              <a:ext cx="2520280" cy="504056"/>
            </a:xfrm>
            <a:prstGeom prst="bentConnector3">
              <a:avLst>
                <a:gd name="adj1" fmla="val 559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3" name="直接连接符 392"/>
            <p:cNvCxnSpPr/>
            <p:nvPr/>
          </p:nvCxnSpPr>
          <p:spPr bwMode="auto">
            <a:xfrm>
              <a:off x="3059832" y="1988394"/>
              <a:ext cx="3240360" cy="721420"/>
            </a:xfrm>
            <a:prstGeom prst="bentConnector3">
              <a:avLst>
                <a:gd name="adj1" fmla="val 2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664" name="Text Box 18"/>
            <p:cNvSpPr txBox="1">
              <a:spLocks noChangeArrowheads="1"/>
            </p:cNvSpPr>
            <p:nvPr/>
          </p:nvSpPr>
          <p:spPr bwMode="auto">
            <a:xfrm>
              <a:off x="2965932" y="1233292"/>
              <a:ext cx="165908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65" name="直接连接符 664"/>
            <p:cNvCxnSpPr/>
            <p:nvPr/>
          </p:nvCxnSpPr>
          <p:spPr bwMode="auto">
            <a:xfrm>
              <a:off x="1835696" y="1988840"/>
              <a:ext cx="216024" cy="4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6" name="直接连接符 665"/>
            <p:cNvCxnSpPr/>
            <p:nvPr/>
          </p:nvCxnSpPr>
          <p:spPr bwMode="auto">
            <a:xfrm>
              <a:off x="1475656" y="1915938"/>
              <a:ext cx="576064" cy="8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7" name="直接连接符 666"/>
            <p:cNvCxnSpPr/>
            <p:nvPr/>
          </p:nvCxnSpPr>
          <p:spPr bwMode="auto">
            <a:xfrm>
              <a:off x="1475656" y="1268760"/>
              <a:ext cx="0" cy="79951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8" name="直接连接符 667"/>
            <p:cNvCxnSpPr/>
            <p:nvPr/>
          </p:nvCxnSpPr>
          <p:spPr bwMode="auto">
            <a:xfrm>
              <a:off x="1475656" y="1484784"/>
              <a:ext cx="576063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9" name="直接连接符 439"/>
            <p:cNvCxnSpPr>
              <a:endCxn id="670" idx="2"/>
            </p:cNvCxnSpPr>
            <p:nvPr/>
          </p:nvCxnSpPr>
          <p:spPr bwMode="auto">
            <a:xfrm rot="10800000">
              <a:off x="971600" y="2060848"/>
              <a:ext cx="5328592" cy="78760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70" name="Text Box 18"/>
            <p:cNvSpPr txBox="1">
              <a:spLocks noChangeArrowheads="1"/>
            </p:cNvSpPr>
            <p:nvPr/>
          </p:nvSpPr>
          <p:spPr bwMode="auto">
            <a:xfrm>
              <a:off x="683568" y="1771923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71" name="直接连接符 372"/>
            <p:cNvCxnSpPr/>
            <p:nvPr/>
          </p:nvCxnSpPr>
          <p:spPr bwMode="auto">
            <a:xfrm flipV="1">
              <a:off x="1115618" y="1523610"/>
              <a:ext cx="360039" cy="248313"/>
            </a:xfrm>
            <a:prstGeom prst="bentConnector3">
              <a:avLst>
                <a:gd name="adj1" fmla="val -26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72" name="直接连接符 671"/>
            <p:cNvCxnSpPr/>
            <p:nvPr/>
          </p:nvCxnSpPr>
          <p:spPr bwMode="auto">
            <a:xfrm flipV="1">
              <a:off x="827584" y="1484784"/>
              <a:ext cx="0" cy="2910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73" name="Text Box 18"/>
            <p:cNvSpPr txBox="1">
              <a:spLocks noChangeArrowheads="1"/>
            </p:cNvSpPr>
            <p:nvPr/>
          </p:nvSpPr>
          <p:spPr bwMode="auto">
            <a:xfrm>
              <a:off x="683568" y="1269829"/>
              <a:ext cx="304180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74" name="Text Box 18"/>
            <p:cNvSpPr txBox="1">
              <a:spLocks noChangeArrowheads="1"/>
            </p:cNvSpPr>
            <p:nvPr/>
          </p:nvSpPr>
          <p:spPr bwMode="auto">
            <a:xfrm>
              <a:off x="1547664" y="2996952"/>
              <a:ext cx="392745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GR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75" name="Text Box 18"/>
            <p:cNvSpPr txBox="1">
              <a:spLocks noChangeArrowheads="1"/>
            </p:cNvSpPr>
            <p:nvPr/>
          </p:nvSpPr>
          <p:spPr bwMode="auto">
            <a:xfrm>
              <a:off x="636960" y="2996952"/>
              <a:ext cx="406648" cy="2387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IR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76" name="Text Box 18"/>
            <p:cNvSpPr txBox="1">
              <a:spLocks noChangeArrowheads="1"/>
            </p:cNvSpPr>
            <p:nvPr/>
          </p:nvSpPr>
          <p:spPr bwMode="auto">
            <a:xfrm>
              <a:off x="4247776" y="1245622"/>
              <a:ext cx="252216" cy="22559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op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677" name="直接连接符 676"/>
            <p:cNvCxnSpPr/>
            <p:nvPr/>
          </p:nvCxnSpPr>
          <p:spPr bwMode="auto">
            <a:xfrm flipV="1">
              <a:off x="2555776" y="2420891"/>
              <a:ext cx="0" cy="57606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678" name="Text Box 18"/>
            <p:cNvSpPr txBox="1">
              <a:spLocks noChangeArrowheads="1"/>
            </p:cNvSpPr>
            <p:nvPr/>
          </p:nvSpPr>
          <p:spPr bwMode="auto">
            <a:xfrm>
              <a:off x="2411760" y="2996952"/>
              <a:ext cx="432048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PC</a:t>
              </a:r>
              <a:r>
                <a:rPr lang="en-US" altLang="zh-CN" sz="1600" b="1" baseline="-18000" dirty="0" smtClean="0">
                  <a:solidFill>
                    <a:srgbClr val="FF3399"/>
                  </a:solidFill>
                  <a:latin typeface="宋体" pitchFamily="2" charset="-122"/>
                </a:rPr>
                <a:t>+1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679" name="直接连接符 678"/>
            <p:cNvCxnSpPr/>
            <p:nvPr/>
          </p:nvCxnSpPr>
          <p:spPr bwMode="auto">
            <a:xfrm flipV="1">
              <a:off x="2123728" y="2420890"/>
              <a:ext cx="1" cy="57606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0" name="直接连接符 679"/>
            <p:cNvCxnSpPr/>
            <p:nvPr/>
          </p:nvCxnSpPr>
          <p:spPr bwMode="auto">
            <a:xfrm flipV="1">
              <a:off x="1691680" y="2061745"/>
              <a:ext cx="360040" cy="1435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1" name="直接连接符 680"/>
            <p:cNvCxnSpPr/>
            <p:nvPr/>
          </p:nvCxnSpPr>
          <p:spPr bwMode="auto">
            <a:xfrm flipV="1">
              <a:off x="827584" y="2060849"/>
              <a:ext cx="0" cy="9361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2" name="直接连接符 681"/>
            <p:cNvCxnSpPr/>
            <p:nvPr/>
          </p:nvCxnSpPr>
          <p:spPr bwMode="auto">
            <a:xfrm flipV="1">
              <a:off x="3419872" y="2204865"/>
              <a:ext cx="0" cy="79208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683" name="Text Box 18"/>
            <p:cNvSpPr txBox="1">
              <a:spLocks noChangeArrowheads="1"/>
            </p:cNvSpPr>
            <p:nvPr/>
          </p:nvSpPr>
          <p:spPr bwMode="auto">
            <a:xfrm>
              <a:off x="1979712" y="2996952"/>
              <a:ext cx="432048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PC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684" name="直接连接符 683"/>
            <p:cNvCxnSpPr/>
            <p:nvPr/>
          </p:nvCxnSpPr>
          <p:spPr bwMode="auto">
            <a:xfrm flipV="1">
              <a:off x="1691680" y="2204864"/>
              <a:ext cx="0" cy="7920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685" name="直接连接符 684"/>
            <p:cNvCxnSpPr/>
            <p:nvPr/>
          </p:nvCxnSpPr>
          <p:spPr bwMode="auto">
            <a:xfrm flipV="1">
              <a:off x="3923928" y="1844825"/>
              <a:ext cx="0" cy="11521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6" name="直接连接符 685"/>
            <p:cNvCxnSpPr/>
            <p:nvPr/>
          </p:nvCxnSpPr>
          <p:spPr bwMode="auto">
            <a:xfrm flipV="1">
              <a:off x="4572000" y="2628778"/>
              <a:ext cx="0" cy="3681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7" name="直接连接符 686"/>
            <p:cNvCxnSpPr>
              <a:endCxn id="641" idx="3"/>
            </p:cNvCxnSpPr>
            <p:nvPr/>
          </p:nvCxnSpPr>
          <p:spPr bwMode="auto">
            <a:xfrm>
              <a:off x="4355977" y="1484784"/>
              <a:ext cx="0" cy="1296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8" name="直接连接符 687"/>
            <p:cNvCxnSpPr/>
            <p:nvPr/>
          </p:nvCxnSpPr>
          <p:spPr bwMode="auto">
            <a:xfrm flipV="1">
              <a:off x="5652120" y="2348880"/>
              <a:ext cx="0" cy="6480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89" name="直接连接符 688"/>
            <p:cNvCxnSpPr/>
            <p:nvPr/>
          </p:nvCxnSpPr>
          <p:spPr bwMode="auto">
            <a:xfrm flipH="1" flipV="1">
              <a:off x="6588224" y="2924944"/>
              <a:ext cx="198" cy="8528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90" name="直接连接符 689"/>
            <p:cNvCxnSpPr/>
            <p:nvPr/>
          </p:nvCxnSpPr>
          <p:spPr bwMode="auto">
            <a:xfrm>
              <a:off x="6588224" y="1915938"/>
              <a:ext cx="0" cy="1316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691" name="Text Box 18"/>
            <p:cNvSpPr txBox="1">
              <a:spLocks noChangeArrowheads="1"/>
            </p:cNvSpPr>
            <p:nvPr/>
          </p:nvSpPr>
          <p:spPr bwMode="auto">
            <a:xfrm>
              <a:off x="6335659" y="2996952"/>
              <a:ext cx="540597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MDR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2" name="Text Box 18"/>
            <p:cNvSpPr txBox="1">
              <a:spLocks noChangeArrowheads="1"/>
            </p:cNvSpPr>
            <p:nvPr/>
          </p:nvSpPr>
          <p:spPr bwMode="auto">
            <a:xfrm>
              <a:off x="6335659" y="1673152"/>
              <a:ext cx="540597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MAR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in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3" name="Text Box 18"/>
            <p:cNvSpPr txBox="1">
              <a:spLocks noChangeArrowheads="1"/>
            </p:cNvSpPr>
            <p:nvPr/>
          </p:nvSpPr>
          <p:spPr bwMode="auto">
            <a:xfrm>
              <a:off x="2987824" y="2996952"/>
              <a:ext cx="720080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ALUA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4" name="Text Box 18"/>
            <p:cNvSpPr txBox="1">
              <a:spLocks noChangeArrowheads="1"/>
            </p:cNvSpPr>
            <p:nvPr/>
          </p:nvSpPr>
          <p:spPr bwMode="auto">
            <a:xfrm>
              <a:off x="3707904" y="2996952"/>
              <a:ext cx="720080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ALUB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5" name="Text Box 18"/>
            <p:cNvSpPr txBox="1">
              <a:spLocks noChangeArrowheads="1"/>
            </p:cNvSpPr>
            <p:nvPr/>
          </p:nvSpPr>
          <p:spPr bwMode="auto">
            <a:xfrm>
              <a:off x="4463988" y="2996952"/>
              <a:ext cx="468052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GR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6" name="Text Box 18"/>
            <p:cNvSpPr txBox="1">
              <a:spLocks noChangeArrowheads="1"/>
            </p:cNvSpPr>
            <p:nvPr/>
          </p:nvSpPr>
          <p:spPr bwMode="auto">
            <a:xfrm>
              <a:off x="5438775" y="2996952"/>
              <a:ext cx="645393" cy="2436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solidFill>
                    <a:srgbClr val="FF3399"/>
                  </a:solidFill>
                  <a:latin typeface="宋体" pitchFamily="2" charset="-122"/>
                </a:rPr>
                <a:t>MAR</a:t>
              </a:r>
              <a:r>
                <a:rPr lang="en-US" altLang="zh-CN" sz="1600" b="1" baseline="-18000" dirty="0" err="1" smtClean="0">
                  <a:solidFill>
                    <a:srgbClr val="FF3399"/>
                  </a:solidFill>
                  <a:latin typeface="宋体" pitchFamily="2" charset="-122"/>
                </a:rPr>
                <a:t>sel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7" name="Text Box 18"/>
            <p:cNvSpPr txBox="1">
              <a:spLocks noChangeArrowheads="1"/>
            </p:cNvSpPr>
            <p:nvPr/>
          </p:nvSpPr>
          <p:spPr bwMode="auto">
            <a:xfrm>
              <a:off x="7236296" y="1701877"/>
              <a:ext cx="50405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WMFC</a:t>
              </a:r>
              <a:endParaRPr lang="en-US" altLang="zh-CN" sz="16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8" name="Text Box 18"/>
            <p:cNvSpPr txBox="1">
              <a:spLocks noChangeArrowheads="1"/>
            </p:cNvSpPr>
            <p:nvPr/>
          </p:nvSpPr>
          <p:spPr bwMode="auto">
            <a:xfrm>
              <a:off x="6970914" y="3011314"/>
              <a:ext cx="1201486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Read Write</a:t>
              </a:r>
              <a:endParaRPr lang="en-US" altLang="zh-CN" sz="16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699" name="Text Box 23"/>
            <p:cNvSpPr txBox="1">
              <a:spLocks noChangeArrowheads="1"/>
            </p:cNvSpPr>
            <p:nvPr/>
          </p:nvSpPr>
          <p:spPr bwMode="auto">
            <a:xfrm>
              <a:off x="5868144" y="1268761"/>
              <a:ext cx="1944216" cy="288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700" name="直接连接符 699"/>
            <p:cNvCxnSpPr/>
            <p:nvPr/>
          </p:nvCxnSpPr>
          <p:spPr bwMode="auto">
            <a:xfrm flipH="1" flipV="1">
              <a:off x="7308304" y="2924944"/>
              <a:ext cx="198" cy="8528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701" name="直接连接符 700"/>
            <p:cNvCxnSpPr/>
            <p:nvPr/>
          </p:nvCxnSpPr>
          <p:spPr bwMode="auto">
            <a:xfrm flipH="1" flipV="1">
              <a:off x="7740154" y="2924944"/>
              <a:ext cx="198" cy="8528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702" name="直接连接符 701"/>
            <p:cNvCxnSpPr/>
            <p:nvPr/>
          </p:nvCxnSpPr>
          <p:spPr bwMode="auto">
            <a:xfrm flipH="1" flipV="1">
              <a:off x="7452122" y="1556792"/>
              <a:ext cx="198" cy="13244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</p:grpSp>
      <p:sp>
        <p:nvSpPr>
          <p:cNvPr id="703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05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00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0392" y="6454030"/>
            <a:ext cx="1040904" cy="359346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30</a:t>
            </a:fld>
            <a:endParaRPr lang="en-US" altLang="zh-CN"/>
          </a:p>
        </p:txBody>
      </p:sp>
      <p:grpSp>
        <p:nvGrpSpPr>
          <p:cNvPr id="101" name="组合 100"/>
          <p:cNvGrpSpPr/>
          <p:nvPr/>
        </p:nvGrpSpPr>
        <p:grpSpPr>
          <a:xfrm>
            <a:off x="1043608" y="2152507"/>
            <a:ext cx="1732093" cy="744781"/>
            <a:chOff x="6800347" y="3980363"/>
            <a:chExt cx="1732093" cy="744781"/>
          </a:xfrm>
        </p:grpSpPr>
        <p:sp>
          <p:nvSpPr>
            <p:cNvPr id="102" name="Text Box 187"/>
            <p:cNvSpPr txBox="1">
              <a:spLocks noChangeArrowheads="1"/>
            </p:cNvSpPr>
            <p:nvPr/>
          </p:nvSpPr>
          <p:spPr bwMode="auto">
            <a:xfrm>
              <a:off x="8244408" y="4155353"/>
              <a:ext cx="288032" cy="52164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PC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06" name="Line 191"/>
            <p:cNvSpPr>
              <a:spLocks noChangeShapeType="1"/>
            </p:cNvSpPr>
            <p:nvPr/>
          </p:nvSpPr>
          <p:spPr bwMode="auto">
            <a:xfrm flipH="1" flipV="1">
              <a:off x="7524328" y="4191639"/>
              <a:ext cx="720080" cy="20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Text Box 186"/>
            <p:cNvSpPr txBox="1">
              <a:spLocks noChangeArrowheads="1"/>
            </p:cNvSpPr>
            <p:nvPr/>
          </p:nvSpPr>
          <p:spPr bwMode="auto">
            <a:xfrm>
              <a:off x="6804248" y="4460971"/>
              <a:ext cx="723981" cy="216024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8" name="Text Box 186"/>
            <p:cNvSpPr txBox="1">
              <a:spLocks noChangeArrowheads="1"/>
            </p:cNvSpPr>
            <p:nvPr/>
          </p:nvSpPr>
          <p:spPr bwMode="auto">
            <a:xfrm>
              <a:off x="6800347" y="4028923"/>
              <a:ext cx="723981" cy="432048"/>
            </a:xfrm>
            <a:prstGeom prst="rect">
              <a:avLst/>
            </a:prstGeom>
            <a:solidFill>
              <a:srgbClr val="99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OP RD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 err="1">
                  <a:solidFill>
                    <a:srgbClr val="990099"/>
                  </a:solidFill>
                  <a:latin typeface="宋体" pitchFamily="2" charset="-122"/>
                </a:rPr>
                <a:t>Imme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9" name="Line 188"/>
            <p:cNvSpPr>
              <a:spLocks noChangeShapeType="1"/>
            </p:cNvSpPr>
            <p:nvPr/>
          </p:nvSpPr>
          <p:spPr bwMode="auto">
            <a:xfrm>
              <a:off x="6804247" y="3980363"/>
              <a:ext cx="1" cy="74478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192"/>
            <p:cNvSpPr>
              <a:spLocks noChangeShapeType="1"/>
            </p:cNvSpPr>
            <p:nvPr/>
          </p:nvSpPr>
          <p:spPr bwMode="auto">
            <a:xfrm>
              <a:off x="6804249" y="4028923"/>
              <a:ext cx="720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188"/>
            <p:cNvSpPr>
              <a:spLocks noChangeShapeType="1"/>
            </p:cNvSpPr>
            <p:nvPr/>
          </p:nvSpPr>
          <p:spPr bwMode="auto">
            <a:xfrm>
              <a:off x="7524328" y="3980363"/>
              <a:ext cx="0" cy="74478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192"/>
            <p:cNvSpPr>
              <a:spLocks noChangeShapeType="1"/>
            </p:cNvSpPr>
            <p:nvPr/>
          </p:nvSpPr>
          <p:spPr bwMode="auto">
            <a:xfrm>
              <a:off x="6804248" y="4244947"/>
              <a:ext cx="720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192"/>
            <p:cNvSpPr>
              <a:spLocks noChangeShapeType="1"/>
            </p:cNvSpPr>
            <p:nvPr/>
          </p:nvSpPr>
          <p:spPr bwMode="auto">
            <a:xfrm>
              <a:off x="6804248" y="4460971"/>
              <a:ext cx="720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192"/>
            <p:cNvSpPr>
              <a:spLocks noChangeShapeType="1"/>
            </p:cNvSpPr>
            <p:nvPr/>
          </p:nvSpPr>
          <p:spPr bwMode="auto">
            <a:xfrm>
              <a:off x="6804248" y="4676995"/>
              <a:ext cx="720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Text Box 187"/>
            <p:cNvSpPr txBox="1">
              <a:spLocks noChangeArrowheads="1"/>
            </p:cNvSpPr>
            <p:nvPr/>
          </p:nvSpPr>
          <p:spPr bwMode="auto">
            <a:xfrm>
              <a:off x="7554234" y="3981695"/>
              <a:ext cx="690174" cy="1912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取指前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116" name="Line 191"/>
            <p:cNvSpPr>
              <a:spLocks noChangeShapeType="1"/>
            </p:cNvSpPr>
            <p:nvPr/>
          </p:nvSpPr>
          <p:spPr bwMode="auto">
            <a:xfrm flipH="1" flipV="1">
              <a:off x="7524327" y="4388963"/>
              <a:ext cx="720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187"/>
            <p:cNvSpPr txBox="1">
              <a:spLocks noChangeArrowheads="1"/>
            </p:cNvSpPr>
            <p:nvPr/>
          </p:nvSpPr>
          <p:spPr bwMode="auto">
            <a:xfrm>
              <a:off x="7554234" y="4197719"/>
              <a:ext cx="690174" cy="1912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取指后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118" name="Line 191"/>
            <p:cNvSpPr>
              <a:spLocks noChangeShapeType="1"/>
            </p:cNvSpPr>
            <p:nvPr/>
          </p:nvSpPr>
          <p:spPr bwMode="auto">
            <a:xfrm flipH="1" flipV="1">
              <a:off x="7524328" y="4624919"/>
              <a:ext cx="720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Text Box 187"/>
            <p:cNvSpPr txBox="1">
              <a:spLocks noChangeArrowheads="1"/>
            </p:cNvSpPr>
            <p:nvPr/>
          </p:nvSpPr>
          <p:spPr bwMode="auto">
            <a:xfrm>
              <a:off x="7554235" y="4408303"/>
              <a:ext cx="690174" cy="1912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solidFill>
                    <a:schemeClr val="accent2"/>
                  </a:solidFill>
                  <a:latin typeface="宋体" pitchFamily="2" charset="-122"/>
                </a:rPr>
                <a:t>执行后</a:t>
              </a:r>
              <a:endParaRPr lang="en-US" altLang="zh-CN" sz="14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934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" grpId="0"/>
      <p:bldP spid="603" grpId="0"/>
      <p:bldP spid="6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86" name="Text Box 5"/>
          <p:cNvSpPr txBox="1">
            <a:spLocks noChangeArrowheads="1"/>
          </p:cNvSpPr>
          <p:nvPr/>
        </p:nvSpPr>
        <p:spPr bwMode="auto">
          <a:xfrm>
            <a:off x="179512" y="348127"/>
            <a:ext cx="8784976" cy="474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取指令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阶段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的</a:t>
            </a:r>
            <a:r>
              <a:rPr lang="en-US" altLang="zh-CN" sz="2200" dirty="0" err="1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7" name="Text Box 318"/>
          <p:cNvSpPr txBox="1">
            <a:spLocks noChangeArrowheads="1"/>
          </p:cNvSpPr>
          <p:nvPr/>
        </p:nvSpPr>
        <p:spPr bwMode="auto">
          <a:xfrm>
            <a:off x="1259633" y="778805"/>
            <a:ext cx="4104456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MAR</a:t>
            </a:r>
            <a:r>
              <a:rPr lang="en-US" altLang="zh-CN" sz="2200" b="1" dirty="0">
                <a:latin typeface="+mn-ea"/>
              </a:rPr>
              <a:t>←(PC</a:t>
            </a:r>
            <a:r>
              <a:rPr lang="en-US" altLang="zh-CN" sz="2200" b="1" dirty="0" smtClean="0">
                <a:latin typeface="+mn-ea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t2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spc="-100" dirty="0" smtClean="0">
                <a:latin typeface="+mn-ea"/>
              </a:rPr>
              <a:t>MDR</a:t>
            </a:r>
            <a:r>
              <a:rPr lang="en-US" altLang="zh-CN" sz="2200" b="1" spc="-100" dirty="0">
                <a:latin typeface="+mn-ea"/>
              </a:rPr>
              <a:t>←M[(MAR</a:t>
            </a:r>
            <a:r>
              <a:rPr lang="en-US" altLang="zh-CN" sz="2200" b="1" spc="-100" dirty="0" smtClean="0">
                <a:latin typeface="+mn-ea"/>
              </a:rPr>
              <a:t>)],PC</a:t>
            </a:r>
            <a:r>
              <a:rPr lang="en-US" altLang="zh-CN" sz="2200" b="1" spc="-100" dirty="0">
                <a:latin typeface="+mn-ea"/>
              </a:rPr>
              <a:t>←(PC)</a:t>
            </a:r>
            <a:r>
              <a:rPr lang="zh-CN" altLang="zh-CN" sz="2200" b="1" spc="-100" dirty="0">
                <a:latin typeface="+mn-ea"/>
              </a:rPr>
              <a:t>＋</a:t>
            </a:r>
            <a:r>
              <a:rPr lang="en-US" altLang="zh-CN" sz="2200" b="1" spc="-100" dirty="0" smtClean="0">
                <a:latin typeface="+mn-ea"/>
              </a:rPr>
              <a:t>1</a:t>
            </a:r>
            <a:endParaRPr lang="en-US" altLang="zh-CN" sz="2200" b="1" spc="-100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t3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IR</a:t>
            </a:r>
            <a:r>
              <a:rPr lang="en-US" altLang="zh-CN" sz="2200" b="1" dirty="0">
                <a:latin typeface="+mn-ea"/>
              </a:rPr>
              <a:t>←(MDR</a:t>
            </a:r>
            <a:r>
              <a:rPr lang="en-US" altLang="zh-CN" sz="2200" b="1" dirty="0" smtClean="0">
                <a:latin typeface="+mn-ea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88" name="Text Box 318"/>
          <p:cNvSpPr txBox="1">
            <a:spLocks noChangeArrowheads="1"/>
          </p:cNvSpPr>
          <p:nvPr/>
        </p:nvSpPr>
        <p:spPr bwMode="auto">
          <a:xfrm>
            <a:off x="5292080" y="786416"/>
            <a:ext cx="3168352" cy="136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t1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MAR</a:t>
            </a:r>
            <a:r>
              <a:rPr lang="en-US" altLang="zh-CN" sz="2200" b="1" baseline="-18000" dirty="0" err="1" smtClean="0">
                <a:latin typeface="+mn-ea"/>
              </a:rPr>
              <a:t>sel</a:t>
            </a:r>
            <a:r>
              <a:rPr lang="zh-CN" altLang="en-US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0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MAR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t2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Read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WMFC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+mn-ea"/>
              </a:rPr>
              <a:t>PC</a:t>
            </a:r>
            <a:r>
              <a:rPr lang="en-US" altLang="zh-CN" sz="2200" b="1" baseline="-18000" dirty="0">
                <a:latin typeface="+mn-ea"/>
              </a:rPr>
              <a:t>+1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t3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 smtClean="0">
                <a:latin typeface="+mn-ea"/>
              </a:rPr>
              <a:t>IR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01" name="Text Box 5"/>
          <p:cNvSpPr txBox="1">
            <a:spLocks noChangeArrowheads="1"/>
          </p:cNvSpPr>
          <p:nvPr/>
        </p:nvSpPr>
        <p:spPr bwMode="auto">
          <a:xfrm>
            <a:off x="179512" y="2004311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M[(RS)]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←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(RD)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执行阶段的</a:t>
            </a:r>
            <a:r>
              <a:rPr lang="en-US" altLang="zh-CN" sz="2200" dirty="0" err="1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2" name="Text Box 318"/>
          <p:cNvSpPr txBox="1">
            <a:spLocks noChangeArrowheads="1"/>
          </p:cNvSpPr>
          <p:nvPr/>
        </p:nvSpPr>
        <p:spPr bwMode="auto">
          <a:xfrm>
            <a:off x="1259632" y="2436359"/>
            <a:ext cx="40182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MAR</a:t>
            </a:r>
            <a:r>
              <a:rPr lang="en-US" altLang="zh-CN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(RS)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MDR←(</a:t>
            </a:r>
            <a:r>
              <a:rPr lang="en-US" altLang="zh-CN" sz="2200" b="1" dirty="0" smtClean="0">
                <a:latin typeface="+mn-ea"/>
              </a:rPr>
              <a:t>RD)</a:t>
            </a:r>
            <a:endParaRPr lang="en-US" altLang="zh-CN" sz="2200" b="1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M</a:t>
            </a:r>
            <a:r>
              <a:rPr lang="en-US" altLang="zh-CN" sz="2200" b="1" dirty="0">
                <a:latin typeface="+mn-ea"/>
              </a:rPr>
              <a:t>[(MAR</a:t>
            </a:r>
            <a:r>
              <a:rPr lang="en-US" altLang="zh-CN" sz="2200" b="1" dirty="0" smtClean="0">
                <a:latin typeface="+mn-ea"/>
              </a:rPr>
              <a:t>)]←</a:t>
            </a:r>
            <a:r>
              <a:rPr lang="en-US" altLang="zh-CN" sz="2200" b="1" dirty="0">
                <a:latin typeface="+mn-ea"/>
              </a:rPr>
              <a:t>(MDR</a:t>
            </a:r>
            <a:r>
              <a:rPr lang="en-US" altLang="zh-CN" sz="2200" b="1" dirty="0" smtClean="0">
                <a:latin typeface="+mn-ea"/>
              </a:rPr>
              <a:t>)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03" name="Text Box 318"/>
          <p:cNvSpPr txBox="1">
            <a:spLocks noChangeArrowheads="1"/>
          </p:cNvSpPr>
          <p:nvPr/>
        </p:nvSpPr>
        <p:spPr bwMode="auto">
          <a:xfrm>
            <a:off x="5277863" y="2436359"/>
            <a:ext cx="372212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err="1">
                <a:latin typeface="+mn-ea"/>
              </a:rPr>
              <a:t>MAR</a:t>
            </a:r>
            <a:r>
              <a:rPr lang="en-US" altLang="zh-CN" sz="2200" b="1" baseline="-18000" dirty="0" err="1">
                <a:latin typeface="+mn-ea"/>
              </a:rPr>
              <a:t>sel</a:t>
            </a:r>
            <a:r>
              <a:rPr lang="zh-CN" altLang="en-US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1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err="1" smtClean="0">
                <a:latin typeface="+mn-ea"/>
              </a:rPr>
              <a:t>MAR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 err="1" smtClean="0">
                <a:latin typeface="+mn-ea"/>
              </a:rPr>
              <a:t>MDR</a:t>
            </a:r>
            <a:r>
              <a:rPr lang="en-US" altLang="zh-CN" sz="2200" b="1" baseline="-18000" dirty="0" err="1" smtClean="0">
                <a:latin typeface="+mn-ea"/>
              </a:rPr>
              <a:t>in</a:t>
            </a:r>
            <a:endParaRPr lang="en-US" altLang="zh-CN" sz="2200" b="1" baseline="-180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t5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宋体" pitchFamily="2" charset="-122"/>
              </a:rPr>
              <a:t>Write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WMFC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 smtClean="0">
                <a:latin typeface="+mn-ea"/>
              </a:rPr>
              <a:t>End</a:t>
            </a:r>
            <a:endParaRPr lang="en-US" altLang="zh-CN" sz="2200" b="1" baseline="-18000" dirty="0">
              <a:latin typeface="+mn-ea"/>
            </a:endParaRPr>
          </a:p>
        </p:txBody>
      </p:sp>
      <p:sp>
        <p:nvSpPr>
          <p:cNvPr id="104" name="Text Box 5"/>
          <p:cNvSpPr txBox="1">
            <a:spLocks noChangeArrowheads="1"/>
          </p:cNvSpPr>
          <p:nvPr/>
        </p:nvSpPr>
        <p:spPr bwMode="auto">
          <a:xfrm>
            <a:off x="179512" y="3275134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RD←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(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RD)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－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(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RS)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执行阶段的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 smtClean="0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序列及</a:t>
            </a:r>
            <a:r>
              <a:rPr lang="en-US" altLang="zh-CN" sz="2200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sz="2200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5" name="Text Box 318"/>
          <p:cNvSpPr txBox="1">
            <a:spLocks noChangeArrowheads="1"/>
          </p:cNvSpPr>
          <p:nvPr/>
        </p:nvSpPr>
        <p:spPr bwMode="auto">
          <a:xfrm>
            <a:off x="1259633" y="3707182"/>
            <a:ext cx="3960439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dirty="0" smtClean="0">
                <a:latin typeface="+mn-ea"/>
              </a:rPr>
              <a:t>RD←</a:t>
            </a:r>
            <a:r>
              <a:rPr lang="en-US" altLang="zh-CN" sz="2200" b="1" dirty="0" smtClean="0">
                <a:latin typeface="宋体" pitchFamily="2" charset="-122"/>
              </a:rPr>
              <a:t>(RD)</a:t>
            </a:r>
            <a:r>
              <a:rPr lang="zh-CN" altLang="en-US" sz="2200" b="1" dirty="0" smtClean="0">
                <a:latin typeface="宋体" pitchFamily="2" charset="-122"/>
              </a:rPr>
              <a:t>－</a:t>
            </a:r>
            <a:r>
              <a:rPr lang="en-US" altLang="zh-CN" sz="2200" b="1" dirty="0" smtClean="0">
                <a:latin typeface="+mn-ea"/>
              </a:rPr>
              <a:t>(RS)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End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07" name="Text Box 59"/>
          <p:cNvSpPr txBox="1">
            <a:spLocks noChangeArrowheads="1"/>
          </p:cNvSpPr>
          <p:nvPr/>
        </p:nvSpPr>
        <p:spPr bwMode="auto">
          <a:xfrm>
            <a:off x="179388" y="4590907"/>
            <a:ext cx="8785225" cy="136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影响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指令执行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过程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序列的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因素：</a:t>
            </a:r>
          </a:p>
          <a:p>
            <a:pPr algn="l"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   数据通路结构、</a:t>
            </a:r>
            <a:r>
              <a:rPr lang="zh-CN" altLang="en-US" b="1" dirty="0">
                <a:latin typeface="宋体" pitchFamily="2" charset="-122"/>
              </a:rPr>
              <a:t>指令类型及</a:t>
            </a:r>
            <a:r>
              <a:rPr lang="zh-CN" altLang="en-US" b="1" dirty="0" smtClean="0">
                <a:latin typeface="宋体" pitchFamily="2" charset="-122"/>
              </a:rPr>
              <a:t>寻址方式、上条指令状态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指令执行过程的组织结果：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0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648"/>
          <p:cNvSpPr txBox="1">
            <a:spLocks noChangeArrowheads="1"/>
          </p:cNvSpPr>
          <p:nvPr/>
        </p:nvSpPr>
        <p:spPr bwMode="auto">
          <a:xfrm>
            <a:off x="827461" y="5949280"/>
            <a:ext cx="4896667" cy="42473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5-1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P236— 3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6(1)</a:t>
            </a:r>
            <a:r>
              <a:rPr lang="zh-CN" altLang="en-US" b="1" dirty="0" smtClean="0">
                <a:latin typeface="宋体" pitchFamily="2" charset="-122"/>
              </a:rPr>
              <a:t>和</a:t>
            </a:r>
            <a:r>
              <a:rPr lang="en-US" altLang="zh-CN" b="1" dirty="0" smtClean="0">
                <a:latin typeface="宋体" pitchFamily="2" charset="-122"/>
              </a:rPr>
              <a:t>(4)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4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9" name="Text Box 318"/>
          <p:cNvSpPr txBox="1">
            <a:spLocks noChangeArrowheads="1"/>
          </p:cNvSpPr>
          <p:nvPr/>
        </p:nvSpPr>
        <p:spPr bwMode="auto">
          <a:xfrm>
            <a:off x="5229474" y="3729888"/>
            <a:ext cx="380702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28650" indent="-628650"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t4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sz="2200" b="1" spc="-100" dirty="0" err="1" smtClean="0">
                <a:latin typeface="+mn-ea"/>
              </a:rPr>
              <a:t>ALUA</a:t>
            </a:r>
            <a:r>
              <a:rPr lang="en-US" altLang="zh-CN" sz="2200" b="1" spc="-100" baseline="-18000" dirty="0" err="1" smtClean="0">
                <a:latin typeface="+mn-ea"/>
              </a:rPr>
              <a:t>sel</a:t>
            </a:r>
            <a:r>
              <a:rPr lang="zh-CN" altLang="en-US" sz="2200" b="1" spc="-100" dirty="0" smtClean="0">
                <a:latin typeface="+mn-ea"/>
              </a:rPr>
              <a:t>＝</a:t>
            </a:r>
            <a:r>
              <a:rPr lang="en-US" altLang="zh-CN" sz="2200" b="1" spc="-100" dirty="0" smtClean="0">
                <a:latin typeface="+mn-ea"/>
              </a:rPr>
              <a:t>1</a:t>
            </a:r>
            <a:r>
              <a:rPr lang="zh-CN" altLang="en-US" sz="2200" b="1" spc="-100" dirty="0" smtClean="0">
                <a:latin typeface="+mn-ea"/>
              </a:rPr>
              <a:t>、</a:t>
            </a:r>
            <a:r>
              <a:rPr lang="en-US" altLang="zh-CN" sz="2200" b="1" spc="-100" dirty="0" err="1" smtClean="0">
                <a:latin typeface="+mn-ea"/>
              </a:rPr>
              <a:t>ALUB</a:t>
            </a:r>
            <a:r>
              <a:rPr lang="en-US" altLang="zh-CN" sz="2200" b="1" spc="-100" baseline="-18000" dirty="0" err="1" smtClean="0">
                <a:latin typeface="+mn-ea"/>
              </a:rPr>
              <a:t>sel</a:t>
            </a:r>
            <a:r>
              <a:rPr lang="zh-CN" altLang="en-US" sz="2200" b="1" spc="-100" dirty="0">
                <a:latin typeface="+mn-ea"/>
              </a:rPr>
              <a:t>＝</a:t>
            </a:r>
            <a:r>
              <a:rPr lang="en-US" altLang="zh-CN" sz="2200" b="1" spc="-100" dirty="0">
                <a:latin typeface="+mn-ea"/>
              </a:rPr>
              <a:t>01</a:t>
            </a:r>
            <a:r>
              <a:rPr lang="zh-CN" altLang="en-US" sz="2200" b="1" spc="-100" dirty="0" smtClean="0">
                <a:latin typeface="+mn-ea"/>
              </a:rPr>
              <a:t>、</a:t>
            </a:r>
            <a:endParaRPr lang="en-US" altLang="zh-CN" sz="2200" b="1" spc="-100" dirty="0" smtClean="0">
              <a:latin typeface="+mn-ea"/>
            </a:endParaRPr>
          </a:p>
          <a:p>
            <a:pPr marL="628650" indent="-628650" algn="l">
              <a:lnSpc>
                <a:spcPct val="125000"/>
              </a:lnSpc>
            </a:pPr>
            <a:r>
              <a:rPr lang="en-US" altLang="zh-CN" sz="2200" b="1" spc="-100" dirty="0">
                <a:latin typeface="+mn-ea"/>
              </a:rPr>
              <a:t> </a:t>
            </a:r>
            <a:r>
              <a:rPr lang="en-US" altLang="zh-CN" sz="2200" b="1" spc="-100" dirty="0" smtClean="0">
                <a:latin typeface="+mn-ea"/>
              </a:rPr>
              <a:t> op</a:t>
            </a:r>
            <a:r>
              <a:rPr lang="zh-CN" altLang="en-US" sz="2200" b="1" spc="-100" dirty="0">
                <a:latin typeface="+mn-ea"/>
              </a:rPr>
              <a:t>＝</a:t>
            </a:r>
            <a:r>
              <a:rPr lang="en-US" altLang="zh-CN" sz="2200" b="1" spc="-100" dirty="0">
                <a:latin typeface="+mn-ea"/>
              </a:rPr>
              <a:t>01</a:t>
            </a:r>
            <a:r>
              <a:rPr lang="zh-CN" altLang="en-US" sz="2200" b="1" spc="-100" dirty="0" smtClean="0">
                <a:latin typeface="+mn-ea"/>
              </a:rPr>
              <a:t>、</a:t>
            </a:r>
            <a:r>
              <a:rPr lang="en-US" altLang="zh-CN" sz="2200" b="1" spc="-100" dirty="0" err="1" smtClean="0">
                <a:latin typeface="+mn-ea"/>
              </a:rPr>
              <a:t>GR</a:t>
            </a:r>
            <a:r>
              <a:rPr lang="en-US" altLang="zh-CN" sz="2200" b="1" spc="-100" baseline="-18000" dirty="0" err="1" smtClean="0">
                <a:latin typeface="+mn-ea"/>
              </a:rPr>
              <a:t>sel</a:t>
            </a:r>
            <a:r>
              <a:rPr lang="zh-CN" altLang="en-US" sz="2200" b="1" spc="-100" dirty="0" smtClean="0">
                <a:latin typeface="+mn-ea"/>
              </a:rPr>
              <a:t>＝</a:t>
            </a:r>
            <a:r>
              <a:rPr lang="en-US" altLang="zh-CN" sz="2200" b="1" spc="-100" dirty="0" smtClean="0">
                <a:latin typeface="+mn-ea"/>
              </a:rPr>
              <a:t>0</a:t>
            </a:r>
            <a:r>
              <a:rPr lang="zh-CN" altLang="en-US" sz="2200" b="1" spc="-100" dirty="0" smtClean="0">
                <a:latin typeface="+mn-ea"/>
              </a:rPr>
              <a:t>、</a:t>
            </a:r>
            <a:r>
              <a:rPr lang="en-US" altLang="zh-CN" sz="2200" b="1" spc="-100" dirty="0" err="1" smtClean="0">
                <a:latin typeface="+mn-ea"/>
              </a:rPr>
              <a:t>GR</a:t>
            </a:r>
            <a:r>
              <a:rPr lang="en-US" altLang="zh-CN" sz="2200" b="1" spc="-100" baseline="-18000" dirty="0" err="1" smtClean="0">
                <a:latin typeface="+mn-ea"/>
              </a:rPr>
              <a:t>in</a:t>
            </a:r>
            <a:r>
              <a:rPr lang="en-US" altLang="zh-CN" sz="2200" b="1" spc="-100" dirty="0" smtClean="0">
                <a:latin typeface="+mn-ea"/>
              </a:rPr>
              <a:t>, End</a:t>
            </a:r>
            <a:endParaRPr lang="en-US" altLang="zh-CN" sz="2200" b="1" spc="-100" baseline="-18000" dirty="0">
              <a:latin typeface="+mn-ea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211960" y="5433754"/>
            <a:ext cx="493204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ISA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实现的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状态转换图</a:t>
            </a:r>
            <a:r>
              <a:rPr lang="en-US" altLang="zh-CN" sz="1600" b="1" dirty="0" smtClean="0">
                <a:latin typeface="宋体" pitchFamily="2" charset="-122"/>
              </a:rPr>
              <a:t>(</a:t>
            </a:r>
            <a:r>
              <a:rPr lang="zh-CN" altLang="en-US" sz="1600" b="1" dirty="0" smtClean="0">
                <a:latin typeface="宋体" pitchFamily="2" charset="-122"/>
              </a:rPr>
              <a:t>汇总所有</a:t>
            </a:r>
            <a:r>
              <a:rPr lang="en-US" altLang="zh-CN" sz="1600" dirty="0" err="1"/>
              <a:t>μ</a:t>
            </a:r>
            <a:r>
              <a:rPr lang="en-US" altLang="zh-CN" sz="1600" b="1" dirty="0" err="1">
                <a:latin typeface="宋体" pitchFamily="2" charset="-122"/>
              </a:rPr>
              <a:t>OPCmd</a:t>
            </a:r>
            <a:r>
              <a:rPr lang="zh-CN" altLang="en-US" sz="1600" b="1" dirty="0">
                <a:latin typeface="宋体" pitchFamily="2" charset="-122"/>
              </a:rPr>
              <a:t>序列</a:t>
            </a:r>
            <a:r>
              <a:rPr lang="en-US" altLang="zh-CN" sz="1600" b="1" dirty="0" smtClean="0">
                <a:latin typeface="宋体" pitchFamily="2" charset="-122"/>
              </a:rPr>
              <a:t>)</a:t>
            </a:r>
            <a:endParaRPr lang="zh-CN" altLang="en-US" sz="16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5" name="线形标注 2 24"/>
          <p:cNvSpPr/>
          <p:nvPr/>
        </p:nvSpPr>
        <p:spPr bwMode="auto">
          <a:xfrm>
            <a:off x="6660232" y="6003320"/>
            <a:ext cx="1656184" cy="306000"/>
          </a:xfrm>
          <a:prstGeom prst="borderCallout2">
            <a:avLst>
              <a:gd name="adj1" fmla="val 48951"/>
              <a:gd name="adj2" fmla="val -717"/>
              <a:gd name="adj3" fmla="val 46612"/>
              <a:gd name="adj4" fmla="val -4934"/>
              <a:gd name="adj5" fmla="val -30998"/>
              <a:gd name="adj6" fmla="val -26904"/>
            </a:avLst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b="1" dirty="0" smtClean="0">
                <a:latin typeface="宋体" pitchFamily="2" charset="-122"/>
              </a:rPr>
              <a:t>CU</a:t>
            </a:r>
            <a:r>
              <a:rPr lang="zh-CN" altLang="en-US" sz="1800" b="1" dirty="0" smtClean="0">
                <a:latin typeface="宋体" pitchFamily="2" charset="-122"/>
              </a:rPr>
              <a:t>的功能需求</a:t>
            </a:r>
            <a:endParaRPr lang="en-US" altLang="zh-CN" sz="1800" b="1" dirty="0">
              <a:latin typeface="宋体" pitchFamily="2" charset="-122"/>
            </a:endParaRPr>
          </a:p>
          <a:p>
            <a:endParaRPr lang="zh-CN" altLang="en-US" sz="18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917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101" grpId="0"/>
      <p:bldP spid="102" grpId="0"/>
      <p:bldP spid="103" grpId="0"/>
      <p:bldP spid="104" grpId="0"/>
      <p:bldP spid="105" grpId="0"/>
      <p:bldP spid="22" grpId="0" animBg="1"/>
      <p:bldP spid="19" grpId="0"/>
      <p:bldP spid="20" grpId="0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388" y="36343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t" anchorCtr="0">
            <a:spAutoFit/>
          </a:bodyPr>
          <a:lstStyle/>
          <a:p>
            <a:pPr algn="l"/>
            <a:r>
              <a:rPr lang="zh-CN" altLang="en-US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二、数据通路的设计方法</a:t>
            </a:r>
            <a:endParaRPr lang="zh-CN" altLang="en-US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836712"/>
            <a:ext cx="7344816" cy="469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、指令周期与数据通路结构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*单周期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：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CPI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＝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，</a:t>
            </a:r>
            <a:r>
              <a:rPr lang="en-US" altLang="zh-CN" b="1" i="1" dirty="0" smtClean="0">
                <a:latin typeface="+mn-ea"/>
                <a:ea typeface="+mn-ea"/>
              </a:rPr>
              <a:t>T</a:t>
            </a:r>
            <a:r>
              <a:rPr lang="en-US" altLang="zh-CN" b="1" baseline="-25000" dirty="0" smtClean="0">
                <a:latin typeface="+mn-ea"/>
                <a:ea typeface="+mn-ea"/>
              </a:rPr>
              <a:t>C</a:t>
            </a:r>
            <a:r>
              <a:rPr lang="zh-CN" altLang="en-US" b="1" dirty="0" smtClean="0">
                <a:latin typeface="+mn-ea"/>
                <a:ea typeface="+mn-ea"/>
              </a:rPr>
              <a:t>＝</a:t>
            </a:r>
            <a:r>
              <a:rPr lang="en-US" altLang="zh-CN" b="1" dirty="0" smtClean="0">
                <a:latin typeface="+mn-ea"/>
                <a:ea typeface="+mn-ea"/>
              </a:rPr>
              <a:t>max{</a:t>
            </a:r>
            <a:r>
              <a:rPr lang="en-US" altLang="zh-CN" b="1" i="1" dirty="0" smtClean="0">
                <a:latin typeface="+mn-ea"/>
                <a:ea typeface="+mn-ea"/>
              </a:rPr>
              <a:t>T</a:t>
            </a:r>
            <a:r>
              <a:rPr lang="zh-CN" altLang="en-US" b="1" baseline="-18000" dirty="0" smtClean="0">
                <a:latin typeface="+mn-ea"/>
                <a:ea typeface="+mn-ea"/>
              </a:rPr>
              <a:t>指令</a:t>
            </a:r>
            <a:r>
              <a:rPr lang="en-US" altLang="zh-CN" b="1" i="1" baseline="-18000" dirty="0" err="1" smtClean="0">
                <a:latin typeface="+mn-lt"/>
                <a:ea typeface="+mn-ea"/>
              </a:rPr>
              <a:t>i</a:t>
            </a:r>
            <a:r>
              <a:rPr lang="en-US" altLang="zh-CN" b="1" dirty="0" smtClean="0">
                <a:latin typeface="+mn-ea"/>
                <a:ea typeface="+mn-ea"/>
              </a:rPr>
              <a:t>}</a:t>
            </a: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+mn-ea"/>
            </a:endParaRPr>
          </a:p>
          <a:p>
            <a:pPr algn="l">
              <a:lnSpc>
                <a:spcPct val="105000"/>
              </a:lnSpc>
            </a:pPr>
            <a:endParaRPr lang="en-US" altLang="zh-CN" sz="2000" b="1" dirty="0">
              <a:solidFill>
                <a:schemeClr val="accent2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数据通路特征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 algn="l">
              <a:lnSpc>
                <a:spcPct val="105000"/>
              </a:lnSpc>
            </a:pPr>
            <a:endParaRPr lang="en-US" altLang="zh-CN" sz="1800" b="1" dirty="0" smtClean="0">
              <a:solidFill>
                <a:schemeClr val="accent2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     数据通路结构需求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多周期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：</a:t>
            </a:r>
            <a:r>
              <a:rPr lang="en-US" altLang="zh-CN" b="1" i="1" dirty="0" smtClean="0">
                <a:latin typeface="+mn-ea"/>
              </a:rPr>
              <a:t>T</a:t>
            </a:r>
            <a:r>
              <a:rPr lang="en-US" altLang="zh-CN" b="1" baseline="-25000" dirty="0" smtClean="0">
                <a:latin typeface="+mn-ea"/>
              </a:rPr>
              <a:t>C</a:t>
            </a:r>
            <a:r>
              <a:rPr lang="zh-CN" altLang="en-US" b="1" dirty="0" smtClean="0">
                <a:latin typeface="+mn-ea"/>
              </a:rPr>
              <a:t>＝</a:t>
            </a:r>
            <a:r>
              <a:rPr lang="en-US" altLang="zh-CN" b="1" dirty="0" smtClean="0">
                <a:latin typeface="+mn-ea"/>
              </a:rPr>
              <a:t>max{</a:t>
            </a:r>
            <a:r>
              <a:rPr lang="en-US" altLang="zh-CN" b="1" i="1" dirty="0" err="1" smtClean="0">
                <a:latin typeface="+mn-ea"/>
              </a:rPr>
              <a:t>T</a:t>
            </a:r>
            <a:r>
              <a:rPr lang="en-US" altLang="zh-CN" baseline="-18000" dirty="0" err="1" smtClean="0">
                <a:latin typeface="+mn-lt"/>
              </a:rPr>
              <a:t>μ</a:t>
            </a:r>
            <a:r>
              <a:rPr lang="en-US" altLang="zh-CN" b="1" baseline="-18000" dirty="0" err="1" smtClean="0">
                <a:latin typeface="+mn-ea"/>
              </a:rPr>
              <a:t>OP</a:t>
            </a:r>
            <a:r>
              <a:rPr lang="en-US" altLang="zh-CN" b="1" i="1" baseline="-18000" dirty="0" err="1" smtClean="0"/>
              <a:t>j</a:t>
            </a:r>
            <a:r>
              <a:rPr lang="en-US" altLang="zh-CN" b="1" dirty="0" smtClean="0">
                <a:latin typeface="+mn-ea"/>
              </a:rPr>
              <a:t>}</a:t>
            </a:r>
            <a:r>
              <a:rPr lang="zh-CN" altLang="en-US" b="1" dirty="0" smtClean="0">
                <a:latin typeface="+mn-ea"/>
                <a:cs typeface="Arial Unicode MS" panose="020B0604020202020204" pitchFamily="34" charset="-122"/>
              </a:rPr>
              <a:t>，</a:t>
            </a:r>
            <a:r>
              <a:rPr lang="en-US" altLang="zh-CN" b="1" dirty="0" smtClean="0">
                <a:latin typeface="+mn-ea"/>
                <a:cs typeface="Arial Unicode MS" panose="020B0604020202020204" pitchFamily="34" charset="-122"/>
              </a:rPr>
              <a:t>CPI</a:t>
            </a:r>
            <a:r>
              <a:rPr lang="zh-CN" altLang="en-US" b="1" dirty="0" smtClean="0">
                <a:latin typeface="+mn-ea"/>
                <a:cs typeface="Arial Unicode MS" panose="020B0604020202020204" pitchFamily="34" charset="-122"/>
              </a:rPr>
              <a:t>＝</a:t>
            </a:r>
            <a:r>
              <a:rPr lang="en-US" altLang="zh-CN" i="1" dirty="0" smtClean="0">
                <a:latin typeface="+mn-lt"/>
                <a:cs typeface="Arial Unicode MS" panose="020B0604020202020204" pitchFamily="34" charset="-122"/>
              </a:rPr>
              <a:t>n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随指令而不同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en-US" altLang="zh-CN" b="1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数据通路特征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</a:p>
          <a:p>
            <a:pPr algn="l">
              <a:lnSpc>
                <a:spcPct val="105000"/>
              </a:lnSpc>
            </a:pPr>
            <a:endParaRPr lang="en-US" altLang="zh-CN" sz="1800" b="1" dirty="0" smtClean="0">
              <a:solidFill>
                <a:schemeClr val="accent2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     数据通路结构需求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203848" y="2492896"/>
            <a:ext cx="554461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b="1" dirty="0" smtClean="0">
                <a:latin typeface="+mn-ea"/>
                <a:ea typeface="+mn-ea"/>
              </a:rPr>
              <a:t>部件</a:t>
            </a:r>
            <a:r>
              <a:rPr lang="zh-CN" altLang="zh-CN" b="1" u="sng" dirty="0" smtClean="0">
                <a:solidFill>
                  <a:srgbClr val="990099"/>
                </a:solidFill>
                <a:latin typeface="+mn-ea"/>
                <a:ea typeface="+mn-ea"/>
              </a:rPr>
              <a:t>不能复用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→需要时</a:t>
            </a:r>
            <a:r>
              <a:rPr lang="zh-CN" altLang="zh-CN" sz="2000" b="1" u="sng" dirty="0" smtClean="0">
                <a:latin typeface="+mn-ea"/>
                <a:ea typeface="+mn-ea"/>
              </a:rPr>
              <a:t>重复</a:t>
            </a:r>
            <a:r>
              <a:rPr lang="zh-CN" altLang="en-US" sz="2000" b="1" u="sng" dirty="0" smtClean="0">
                <a:latin typeface="+mn-ea"/>
                <a:ea typeface="+mn-ea"/>
              </a:rPr>
              <a:t>设</a:t>
            </a:r>
            <a:r>
              <a:rPr lang="zh-CN" altLang="zh-CN" sz="2000" b="1" u="sng" dirty="0" smtClean="0">
                <a:latin typeface="+mn-ea"/>
                <a:ea typeface="+mn-ea"/>
              </a:rPr>
              <a:t>置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       </a:t>
            </a:r>
            <a:r>
              <a:rPr lang="zh-CN" altLang="en-US" sz="1800" dirty="0" smtClean="0">
                <a:latin typeface="+mn-ea"/>
                <a:ea typeface="+mn-ea"/>
                <a:cs typeface="Arial Unicode MS" panose="020B0604020202020204" pitchFamily="34" charset="-122"/>
              </a:rPr>
              <a:t>└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←操作控制信号</a:t>
            </a:r>
            <a:r>
              <a:rPr lang="zh-CN" altLang="en-US" sz="1800" b="1" u="sng" dirty="0" smtClean="0">
                <a:solidFill>
                  <a:srgbClr val="0070C0"/>
                </a:solidFill>
                <a:latin typeface="+mn-ea"/>
                <a:ea typeface="+mn-ea"/>
                <a:cs typeface="Arial Unicode MS" panose="020B0604020202020204" pitchFamily="34" charset="-122"/>
              </a:rPr>
              <a:t>无法改变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仅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个</a:t>
            </a:r>
            <a:r>
              <a:rPr lang="en-US" altLang="zh-CN" sz="1800" b="1" dirty="0" err="1" smtClean="0">
                <a:latin typeface="+mn-ea"/>
                <a:ea typeface="+mn-ea"/>
                <a:cs typeface="Arial Unicode MS" panose="020B0604020202020204" pitchFamily="34" charset="-122"/>
              </a:rPr>
              <a:t>Clk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    点点结构</a:t>
            </a:r>
            <a:endParaRPr lang="zh-CN" altLang="en-US" sz="2000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03848" y="4189874"/>
            <a:ext cx="56167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zh-CN" b="1" dirty="0" smtClean="0">
                <a:latin typeface="+mn-ea"/>
                <a:ea typeface="+mn-ea"/>
              </a:rPr>
              <a:t>部件</a:t>
            </a:r>
            <a:r>
              <a:rPr lang="zh-CN" altLang="en-US" b="1" u="sng" dirty="0" smtClean="0">
                <a:solidFill>
                  <a:srgbClr val="990099"/>
                </a:solidFill>
                <a:latin typeface="+mn-ea"/>
                <a:ea typeface="+mn-ea"/>
              </a:rPr>
              <a:t>可以</a:t>
            </a:r>
            <a:r>
              <a:rPr lang="zh-CN" altLang="zh-CN" b="1" u="sng" dirty="0" smtClean="0">
                <a:solidFill>
                  <a:srgbClr val="990099"/>
                </a:solidFill>
                <a:latin typeface="+mn-ea"/>
                <a:ea typeface="+mn-ea"/>
              </a:rPr>
              <a:t>复用</a:t>
            </a:r>
            <a:r>
              <a:rPr lang="en-US" altLang="zh-CN" b="1" dirty="0" smtClean="0"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→需要时</a:t>
            </a:r>
            <a:r>
              <a:rPr lang="zh-CN" altLang="en-US" sz="2000" b="1" u="sng" dirty="0" smtClean="0">
                <a:latin typeface="+mn-ea"/>
                <a:ea typeface="+mn-ea"/>
              </a:rPr>
              <a:t>暂存结果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+mn-ea"/>
                <a:cs typeface="Arial Unicode MS" panose="020B0604020202020204" pitchFamily="34" charset="-122"/>
              </a:rPr>
              <a:t> </a:t>
            </a:r>
            <a:r>
              <a:rPr lang="en-US" altLang="zh-CN" sz="1800" b="1" dirty="0" smtClean="0">
                <a:latin typeface="+mn-ea"/>
                <a:cs typeface="Arial Unicode MS" panose="020B0604020202020204" pitchFamily="34" charset="-122"/>
              </a:rPr>
              <a:t>       </a:t>
            </a:r>
            <a:r>
              <a:rPr lang="zh-CN" altLang="en-US" sz="1800" dirty="0" smtClean="0">
                <a:latin typeface="+mn-ea"/>
                <a:cs typeface="Arial Unicode MS" panose="020B0604020202020204" pitchFamily="34" charset="-122"/>
              </a:rPr>
              <a:t>└</a:t>
            </a:r>
            <a:r>
              <a:rPr lang="zh-CN" altLang="en-US" sz="1800" b="1" dirty="0" smtClean="0">
                <a:latin typeface="+mn-ea"/>
                <a:cs typeface="Arial Unicode MS" panose="020B0604020202020204" pitchFamily="34" charset="-122"/>
              </a:rPr>
              <a:t>←操作控制信号</a:t>
            </a:r>
            <a:r>
              <a:rPr lang="zh-CN" altLang="en-US" sz="1800" b="1" u="sng" dirty="0" smtClean="0">
                <a:solidFill>
                  <a:srgbClr val="0070C0"/>
                </a:solidFill>
                <a:latin typeface="+mn-ea"/>
                <a:cs typeface="Arial Unicode MS" panose="020B0604020202020204" pitchFamily="34" charset="-122"/>
              </a:rPr>
              <a:t>可以改变</a:t>
            </a:r>
            <a:r>
              <a:rPr lang="en-US" altLang="zh-CN" sz="1800" b="1" dirty="0" smtClean="0">
                <a:latin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+mn-ea"/>
                <a:cs typeface="Arial Unicode MS" panose="020B0604020202020204" pitchFamily="34" charset="-122"/>
              </a:rPr>
              <a:t>不同</a:t>
            </a:r>
            <a:r>
              <a:rPr lang="en-US" altLang="zh-CN" sz="1800" b="1" dirty="0" err="1" smtClean="0">
                <a:latin typeface="+mn-ea"/>
                <a:cs typeface="Arial Unicode MS" panose="020B0604020202020204" pitchFamily="34" charset="-122"/>
              </a:rPr>
              <a:t>Clk</a:t>
            </a:r>
            <a:r>
              <a:rPr lang="en-US" altLang="zh-CN" sz="1800" b="1" dirty="0" smtClean="0">
                <a:latin typeface="+mn-ea"/>
                <a:cs typeface="Arial Unicode MS" panose="020B0604020202020204" pitchFamily="34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+mn-ea"/>
              </a:rPr>
              <a:t>    </a:t>
            </a:r>
            <a:r>
              <a:rPr lang="zh-CN" altLang="zh-CN" b="1" dirty="0" smtClean="0">
                <a:latin typeface="+mn-ea"/>
              </a:rPr>
              <a:t>点点</a:t>
            </a:r>
            <a:r>
              <a:rPr lang="zh-CN" altLang="zh-CN" b="1" dirty="0">
                <a:latin typeface="+mn-ea"/>
              </a:rPr>
              <a:t>结构</a:t>
            </a:r>
            <a:r>
              <a:rPr lang="zh-CN" altLang="en-US" b="1" dirty="0">
                <a:latin typeface="+mn-ea"/>
              </a:rPr>
              <a:t>或</a:t>
            </a:r>
            <a:r>
              <a:rPr lang="zh-CN" altLang="en-US" b="1" dirty="0" smtClean="0">
                <a:latin typeface="+mn-ea"/>
              </a:rPr>
              <a:t>总线结构</a:t>
            </a:r>
            <a:endParaRPr lang="en-US" altLang="zh-CN" sz="2000" b="1" dirty="0">
              <a:latin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812361" y="4509120"/>
            <a:ext cx="720079" cy="720080"/>
            <a:chOff x="6228185" y="3265097"/>
            <a:chExt cx="720079" cy="720080"/>
          </a:xfrm>
        </p:grpSpPr>
        <p:cxnSp>
          <p:nvCxnSpPr>
            <p:cNvPr id="14" name="直接箭头连接符 13"/>
            <p:cNvCxnSpPr/>
            <p:nvPr/>
          </p:nvCxnSpPr>
          <p:spPr bwMode="auto">
            <a:xfrm flipH="1" flipV="1">
              <a:off x="6228185" y="3985175"/>
              <a:ext cx="720079" cy="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 rot="16200000" flipH="1">
              <a:off x="6336196" y="3373109"/>
              <a:ext cx="720080" cy="504056"/>
            </a:xfrm>
            <a:prstGeom prst="bentConnector3">
              <a:avLst>
                <a:gd name="adj1" fmla="val -265"/>
              </a:avLst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9" name="组合 18"/>
          <p:cNvGrpSpPr/>
          <p:nvPr/>
        </p:nvGrpSpPr>
        <p:grpSpPr>
          <a:xfrm>
            <a:off x="6588224" y="2780928"/>
            <a:ext cx="1944216" cy="720080"/>
            <a:chOff x="5112060" y="4005065"/>
            <a:chExt cx="1944216" cy="720080"/>
          </a:xfrm>
        </p:grpSpPr>
        <p:cxnSp>
          <p:nvCxnSpPr>
            <p:cNvPr id="20" name="直接箭头连接符 13"/>
            <p:cNvCxnSpPr/>
            <p:nvPr/>
          </p:nvCxnSpPr>
          <p:spPr bwMode="auto">
            <a:xfrm flipH="1">
              <a:off x="5112060" y="4725145"/>
              <a:ext cx="194421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 rot="16200000" flipH="1">
              <a:off x="6409881" y="4078750"/>
              <a:ext cx="720080" cy="572710"/>
            </a:xfrm>
            <a:prstGeom prst="bentConnector3">
              <a:avLst>
                <a:gd name="adj1" fmla="val 1624"/>
              </a:avLst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179512" y="5429144"/>
            <a:ext cx="8784976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  *单周期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/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多周期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的比较：</a:t>
            </a: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     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多周期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CPU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性能好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实际应用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，单周期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CPU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简单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用于教学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  </a:t>
            </a:r>
            <a:endParaRPr lang="zh-CN" altLang="en-US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619672" y="1844824"/>
            <a:ext cx="6840760" cy="570189"/>
            <a:chOff x="1619672" y="1964607"/>
            <a:chExt cx="6840760" cy="570189"/>
          </a:xfrm>
        </p:grpSpPr>
        <p:sp>
          <p:nvSpPr>
            <p:cNvPr id="63" name="Text Box 65"/>
            <p:cNvSpPr txBox="1">
              <a:spLocks noChangeArrowheads="1"/>
            </p:cNvSpPr>
            <p:nvPr/>
          </p:nvSpPr>
          <p:spPr bwMode="auto">
            <a:xfrm>
              <a:off x="3701195" y="2276872"/>
              <a:ext cx="870805" cy="2579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取指令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64" name="Text Box 66"/>
            <p:cNvSpPr txBox="1">
              <a:spLocks noChangeArrowheads="1"/>
            </p:cNvSpPr>
            <p:nvPr/>
          </p:nvSpPr>
          <p:spPr bwMode="auto">
            <a:xfrm>
              <a:off x="5580112" y="2276872"/>
              <a:ext cx="2232248" cy="257924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执行指令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 bwMode="auto">
            <a:xfrm flipH="1">
              <a:off x="3706316" y="1982593"/>
              <a:ext cx="1588" cy="22227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 flipH="1">
              <a:off x="7812360" y="1982593"/>
              <a:ext cx="6708" cy="22227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Text Box 65"/>
            <p:cNvSpPr txBox="1">
              <a:spLocks noChangeArrowheads="1"/>
            </p:cNvSpPr>
            <p:nvPr/>
          </p:nvSpPr>
          <p:spPr bwMode="auto">
            <a:xfrm>
              <a:off x="4572001" y="2276872"/>
              <a:ext cx="1008112" cy="25792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1800" b="1" dirty="0" smtClean="0">
                  <a:latin typeface="宋体" pitchFamily="2" charset="-122"/>
                </a:rPr>
                <a:t>分析指令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cxnSp>
          <p:nvCxnSpPr>
            <p:cNvPr id="69" name="直接连接符 14"/>
            <p:cNvCxnSpPr/>
            <p:nvPr/>
          </p:nvCxnSpPr>
          <p:spPr bwMode="auto">
            <a:xfrm>
              <a:off x="3709492" y="1982593"/>
              <a:ext cx="4096159" cy="22227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flipH="1">
              <a:off x="3632542" y="2204864"/>
              <a:ext cx="6865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 flipH="1">
              <a:off x="7819068" y="1982593"/>
              <a:ext cx="64136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2" name="Text Box 65"/>
            <p:cNvSpPr txBox="1">
              <a:spLocks noChangeArrowheads="1"/>
            </p:cNvSpPr>
            <p:nvPr/>
          </p:nvSpPr>
          <p:spPr bwMode="auto">
            <a:xfrm>
              <a:off x="1619672" y="1964607"/>
              <a:ext cx="1872208" cy="240257"/>
            </a:xfrm>
            <a:prstGeom prst="rect">
              <a:avLst/>
            </a:prstGeom>
            <a:noFill/>
            <a:ln w="1905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dist"/>
              <a:r>
                <a:rPr lang="zh-CN" altLang="en-US" sz="1800" b="1" dirty="0" smtClean="0">
                  <a:latin typeface="宋体" pitchFamily="2" charset="-122"/>
                </a:rPr>
                <a:t>主时钟脉冲信号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3" name="Text Box 65"/>
            <p:cNvSpPr txBox="1">
              <a:spLocks noChangeArrowheads="1"/>
            </p:cNvSpPr>
            <p:nvPr/>
          </p:nvSpPr>
          <p:spPr bwMode="auto">
            <a:xfrm>
              <a:off x="1619672" y="2276872"/>
              <a:ext cx="1872208" cy="257924"/>
            </a:xfrm>
            <a:prstGeom prst="rect">
              <a:avLst/>
            </a:prstGeom>
            <a:noFill/>
            <a:ln w="1905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dist"/>
              <a:r>
                <a:rPr lang="zh-CN" altLang="en-US" sz="1800" b="1" dirty="0" smtClean="0">
                  <a:latin typeface="宋体" pitchFamily="2" charset="-122"/>
                </a:rPr>
                <a:t>指令周期组成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8" name="Text Box 65"/>
            <p:cNvSpPr txBox="1">
              <a:spLocks noChangeArrowheads="1"/>
            </p:cNvSpPr>
            <p:nvPr/>
          </p:nvSpPr>
          <p:spPr bwMode="auto">
            <a:xfrm>
              <a:off x="7805651" y="2276872"/>
              <a:ext cx="654781" cy="2579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取指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8460432" y="2276872"/>
              <a:ext cx="0" cy="2579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2333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3" y="290472"/>
            <a:ext cx="6552728" cy="5536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、数据通路的设计方法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+mn-ea"/>
              </a:rPr>
              <a:t> ⑴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指令系统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</a:rPr>
              <a:t>分析</a:t>
            </a:r>
            <a:endParaRPr lang="en-US" altLang="zh-CN" sz="2200" b="1" dirty="0" smtClean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   内容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—</a:t>
            </a:r>
            <a:endParaRPr lang="en-US" altLang="zh-CN" sz="2200" b="1" dirty="0" smtClean="0">
              <a:solidFill>
                <a:srgbClr val="C00000"/>
              </a:solidFill>
              <a:latin typeface="+mn-ea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   结果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—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  <a:spcBef>
                <a:spcPts val="0"/>
              </a:spcBef>
            </a:pPr>
            <a:endParaRPr lang="en-US" altLang="zh-CN" sz="2200" b="1" dirty="0" smtClean="0">
              <a:solidFill>
                <a:srgbClr val="C00000"/>
              </a:solidFill>
              <a:latin typeface="+mn-ea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</a:rPr>
              <a:t>⑵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功能部件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</a:rPr>
              <a:t>设计 </a:t>
            </a:r>
            <a:r>
              <a:rPr lang="en-US" altLang="zh-CN" sz="1800" b="1" dirty="0" smtClean="0">
                <a:latin typeface="+mn-ea"/>
              </a:rPr>
              <a:t>(</a:t>
            </a:r>
            <a:r>
              <a:rPr lang="zh-CN" altLang="en-US" sz="1800" b="1" dirty="0" smtClean="0">
                <a:latin typeface="+mn-ea"/>
              </a:rPr>
              <a:t>基于指令系统分析结果</a:t>
            </a:r>
            <a:r>
              <a:rPr lang="en-US" altLang="zh-CN" sz="1800" b="1" dirty="0" smtClean="0">
                <a:latin typeface="+mn-ea"/>
              </a:rPr>
              <a:t>)</a:t>
            </a:r>
          </a:p>
          <a:p>
            <a:pPr algn="l">
              <a:lnSpc>
                <a:spcPct val="120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   数据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操作单元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—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地址计算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单元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—</a:t>
            </a:r>
            <a:endParaRPr lang="en-US" altLang="zh-CN" sz="2200" b="1" dirty="0" smtClean="0">
              <a:solidFill>
                <a:srgbClr val="C00000"/>
              </a:solidFill>
              <a:latin typeface="+mn-ea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 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寄存器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组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—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 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   存储器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—</a:t>
            </a:r>
            <a:endParaRPr lang="en-US" altLang="zh-CN" sz="2200" b="1" dirty="0" smtClean="0">
              <a:solidFill>
                <a:srgbClr val="C00000"/>
              </a:solidFill>
              <a:latin typeface="+mn-ea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    特殊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寄存器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指令部件、</a:t>
            </a:r>
            <a:r>
              <a:rPr lang="en-US" altLang="zh-CN" sz="2200" b="1" dirty="0">
                <a:latin typeface="宋体" pitchFamily="2" charset="-122"/>
              </a:rPr>
              <a:t>BIU</a:t>
            </a:r>
            <a:r>
              <a:rPr lang="zh-CN" altLang="en-US" sz="2200" b="1" dirty="0">
                <a:latin typeface="宋体" pitchFamily="2" charset="-122"/>
              </a:rPr>
              <a:t>的</a:t>
            </a:r>
            <a:r>
              <a:rPr lang="zh-CN" altLang="en-US" sz="2200" b="1" dirty="0" smtClean="0">
                <a:latin typeface="宋体" pitchFamily="2" charset="-122"/>
              </a:rPr>
              <a:t>外部接口</a:t>
            </a:r>
            <a:endParaRPr lang="en-US" altLang="zh-CN" sz="2200" b="1" dirty="0" smtClean="0">
              <a:solidFill>
                <a:srgbClr val="C00000"/>
              </a:solidFill>
              <a:latin typeface="+mn-ea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</a:rPr>
              <a:t> ⑶部件互连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</a:rPr>
              <a:t>设计 </a:t>
            </a:r>
            <a:r>
              <a:rPr lang="en-US" altLang="zh-CN" sz="1800" b="1" dirty="0" smtClean="0">
                <a:latin typeface="+mn-ea"/>
              </a:rPr>
              <a:t>(</a:t>
            </a:r>
            <a:r>
              <a:rPr lang="zh-CN" altLang="en-US" sz="1800" b="1" dirty="0" smtClean="0">
                <a:latin typeface="+mn-ea"/>
              </a:rPr>
              <a:t>基于功能部件设计结果</a:t>
            </a:r>
            <a:r>
              <a:rPr lang="zh-CN" altLang="en-US" sz="1800" b="1" dirty="0">
                <a:latin typeface="+mn-ea"/>
              </a:rPr>
              <a:t>、</a:t>
            </a:r>
            <a:r>
              <a:rPr lang="zh-CN" altLang="en-US" sz="1800" b="1" dirty="0" smtClean="0">
                <a:latin typeface="+mn-ea"/>
              </a:rPr>
              <a:t>指令功能</a:t>
            </a:r>
            <a:r>
              <a:rPr lang="en-US" altLang="zh-CN" sz="1800" b="1" dirty="0" smtClean="0">
                <a:latin typeface="+mn-ea"/>
              </a:rPr>
              <a:t>)</a:t>
            </a:r>
            <a:endParaRPr lang="en-US" altLang="zh-CN" sz="2200" b="1" dirty="0" smtClean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    内容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—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691680" y="1170738"/>
            <a:ext cx="7452320" cy="1290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数据表示、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OPD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存放、寻址方式、指令功能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-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指令格式等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200" b="1" u="sng" dirty="0" smtClean="0">
                <a:latin typeface="+mn-ea"/>
                <a:ea typeface="+mn-ea"/>
                <a:cs typeface="Arial Unicode MS" panose="020B0604020202020204" pitchFamily="34" charset="-122"/>
              </a:rPr>
              <a:t>操作类型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的种类、</a:t>
            </a:r>
            <a:r>
              <a:rPr lang="zh-CN" altLang="en-US" sz="2200" b="1" u="sng" dirty="0" smtClean="0">
                <a:latin typeface="+mn-ea"/>
                <a:ea typeface="+mn-ea"/>
                <a:cs typeface="Arial Unicode MS" panose="020B0604020202020204" pitchFamily="34" charset="-122"/>
              </a:rPr>
              <a:t>数据</a:t>
            </a:r>
            <a:r>
              <a:rPr lang="en-US" altLang="zh-CN" sz="2200" b="1" u="sng" dirty="0" smtClean="0">
                <a:latin typeface="+mn-ea"/>
                <a:ea typeface="+mn-ea"/>
                <a:cs typeface="Arial Unicode MS" panose="020B0604020202020204" pitchFamily="34" charset="-122"/>
              </a:rPr>
              <a:t>/</a:t>
            </a:r>
            <a:r>
              <a:rPr lang="zh-CN" altLang="en-US" sz="2200" b="1" u="sng" dirty="0" smtClean="0">
                <a:latin typeface="+mn-ea"/>
                <a:ea typeface="+mn-ea"/>
                <a:cs typeface="Arial Unicode MS" panose="020B0604020202020204" pitchFamily="34" charset="-122"/>
              </a:rPr>
              <a:t>指令寻址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的地址计算方法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含参数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，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sz="2200" b="1" u="sng" dirty="0" smtClean="0">
                <a:latin typeface="+mn-ea"/>
                <a:ea typeface="+mn-ea"/>
                <a:cs typeface="Arial Unicode MS" panose="020B0604020202020204" pitchFamily="34" charset="-122"/>
              </a:rPr>
              <a:t>寄存器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的位数及个数，</a:t>
            </a:r>
            <a:r>
              <a:rPr lang="zh-CN" altLang="en-US" sz="2200" b="1" u="sng" dirty="0" smtClean="0">
                <a:latin typeface="+mn-ea"/>
                <a:ea typeface="+mn-ea"/>
                <a:cs typeface="Arial Unicode MS" panose="020B0604020202020204" pitchFamily="34" charset="-122"/>
              </a:rPr>
              <a:t>存储器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的编址单位、地址空间等</a:t>
            </a:r>
            <a:endParaRPr lang="zh-CN" altLang="en-US" sz="2200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07704" y="2799426"/>
            <a:ext cx="7236296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实现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cs typeface="Arial Unicode MS" panose="020B0604020202020204" pitchFamily="34" charset="-122"/>
              </a:rPr>
              <a:t>操作类型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、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cs typeface="Arial Unicode MS" panose="020B0604020202020204" pitchFamily="34" charset="-122"/>
              </a:rPr>
              <a:t>数据寻址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需求     </a:t>
            </a:r>
            <a:endParaRPr lang="en-US" altLang="zh-CN" sz="2200" b="1" dirty="0" smtClean="0">
              <a:solidFill>
                <a:schemeClr val="bg1">
                  <a:lumMod val="85000"/>
                </a:schemeClr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200" b="1" spc="-100" dirty="0" smtClean="0">
                <a:latin typeface="+mn-ea"/>
                <a:ea typeface="+mn-ea"/>
                <a:cs typeface="Arial Unicode MS" panose="020B0604020202020204" pitchFamily="34" charset="-122"/>
              </a:rPr>
              <a:t>实现</a:t>
            </a:r>
            <a:r>
              <a:rPr lang="zh-CN" altLang="en-US" sz="2200" b="1" spc="-100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指令寻址</a:t>
            </a:r>
            <a:r>
              <a:rPr lang="zh-CN" altLang="en-US" sz="2200" b="1" spc="-100" dirty="0" smtClean="0">
                <a:latin typeface="+mn-ea"/>
                <a:ea typeface="+mn-ea"/>
                <a:cs typeface="Arial Unicode MS" panose="020B0604020202020204" pitchFamily="34" charset="-122"/>
              </a:rPr>
              <a:t>需求，功能与</a:t>
            </a:r>
            <a:r>
              <a:rPr lang="en-US" altLang="zh-CN" sz="2200" b="1" spc="-100" dirty="0" smtClean="0">
                <a:latin typeface="+mn-ea"/>
                <a:ea typeface="+mn-ea"/>
                <a:cs typeface="Arial Unicode MS" panose="020B0604020202020204" pitchFamily="34" charset="-122"/>
              </a:rPr>
              <a:t>CPU</a:t>
            </a:r>
            <a:r>
              <a:rPr lang="zh-CN" altLang="en-US" sz="2200" b="1" spc="-100" dirty="0" smtClean="0">
                <a:latin typeface="+mn-ea"/>
                <a:ea typeface="+mn-ea"/>
                <a:cs typeface="Arial Unicode MS" panose="020B0604020202020204" pitchFamily="34" charset="-122"/>
              </a:rPr>
              <a:t>类型相关</a:t>
            </a:r>
            <a:r>
              <a:rPr lang="en-US" altLang="zh-CN" sz="1800" b="1" spc="-100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spc="-100" dirty="0" smtClean="0">
                <a:latin typeface="+mn-ea"/>
                <a:ea typeface="+mn-ea"/>
                <a:cs typeface="Arial Unicode MS" panose="020B0604020202020204" pitchFamily="34" charset="-122"/>
              </a:rPr>
              <a:t>多周期</a:t>
            </a:r>
            <a:r>
              <a:rPr lang="zh-CN" altLang="en-US" sz="1800" b="1" spc="-100" dirty="0" smtClean="0">
                <a:latin typeface="+mn-ea"/>
                <a:ea typeface="+mn-ea"/>
                <a:cs typeface="Arial Unicode MS" panose="020B0604020202020204" pitchFamily="34" charset="-122"/>
              </a:rPr>
              <a:t>可省略</a:t>
            </a:r>
            <a:r>
              <a:rPr lang="en-US" altLang="zh-CN" sz="1800" b="1" spc="-100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en-US" altLang="zh-CN" sz="2200" b="1" spc="-100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基于参数，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读端口数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与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DP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结构相关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单总线为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个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  <a:p>
            <a:pPr algn="l">
              <a:lnSpc>
                <a:spcPct val="120000"/>
              </a:lnSpc>
            </a:pP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基于参数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，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cs typeface="Arial Unicode MS" panose="020B0604020202020204" pitchFamily="34" charset="-122"/>
              </a:rPr>
              <a:t>数据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cs typeface="Arial Unicode MS" panose="020B0604020202020204" pitchFamily="34" charset="-122"/>
              </a:rPr>
              <a:t>线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cs typeface="Arial Unicode MS" panose="020B0604020202020204" pitchFamily="34" charset="-122"/>
              </a:rPr>
              <a:t>数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与</a:t>
            </a:r>
            <a:r>
              <a:rPr lang="en-US" altLang="zh-CN" sz="2200" b="1" dirty="0" smtClean="0">
                <a:latin typeface="+mn-ea"/>
                <a:cs typeface="Arial Unicode MS" panose="020B0604020202020204" pitchFamily="34" charset="-122"/>
              </a:rPr>
              <a:t>CPU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相同</a:t>
            </a:r>
            <a:r>
              <a:rPr lang="en-US" altLang="zh-CN" sz="1800" b="1" dirty="0" smtClean="0">
                <a:latin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+mn-ea"/>
                <a:cs typeface="Arial Unicode MS" panose="020B0604020202020204" pitchFamily="34" charset="-122"/>
              </a:rPr>
              <a:t>多体并行</a:t>
            </a:r>
            <a:r>
              <a:rPr lang="en-US" altLang="zh-CN" sz="1800" b="1" dirty="0" smtClean="0">
                <a:latin typeface="+mn-ea"/>
                <a:cs typeface="Arial Unicode MS" panose="020B0604020202020204" pitchFamily="34" charset="-122"/>
              </a:rPr>
              <a:t>MEM</a:t>
            </a:r>
            <a:r>
              <a:rPr lang="zh-CN" altLang="en-US" sz="1800" b="1" dirty="0" smtClean="0">
                <a:latin typeface="+mn-ea"/>
                <a:cs typeface="Arial Unicode MS" panose="020B0604020202020204" pitchFamily="34" charset="-122"/>
              </a:rPr>
              <a:t>实现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en-US" altLang="zh-CN" sz="1800" b="1" dirty="0" smtClean="0">
              <a:solidFill>
                <a:schemeClr val="accent2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                           ，与</a:t>
            </a:r>
            <a:r>
              <a:rPr lang="en-US" altLang="zh-CN" sz="2200" b="1" spc="-100" dirty="0">
                <a:latin typeface="+mn-ea"/>
                <a:cs typeface="Arial Unicode MS" panose="020B0604020202020204" pitchFamily="34" charset="-122"/>
              </a:rPr>
              <a:t>CPU</a:t>
            </a:r>
            <a:r>
              <a:rPr lang="zh-CN" altLang="en-US" sz="2200" b="1" spc="-100" dirty="0" smtClean="0">
                <a:latin typeface="+mn-ea"/>
                <a:cs typeface="Arial Unicode MS" panose="020B0604020202020204" pitchFamily="34" charset="-122"/>
              </a:rPr>
              <a:t>类型、</a:t>
            </a:r>
            <a:r>
              <a:rPr lang="en-US" altLang="zh-CN" sz="2200" b="1" spc="-100" dirty="0" smtClean="0">
                <a:latin typeface="+mn-ea"/>
                <a:cs typeface="Arial Unicode MS" panose="020B0604020202020204" pitchFamily="34" charset="-122"/>
              </a:rPr>
              <a:t>DP</a:t>
            </a:r>
            <a:r>
              <a:rPr lang="zh-CN" altLang="en-US" sz="2200" b="1" spc="-100" dirty="0" smtClean="0">
                <a:latin typeface="+mn-ea"/>
                <a:cs typeface="Arial Unicode MS" panose="020B0604020202020204" pitchFamily="34" charset="-122"/>
              </a:rPr>
              <a:t>结构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相关</a:t>
            </a:r>
            <a:endParaRPr lang="en-US" altLang="zh-CN" sz="18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14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691680" y="5273333"/>
            <a:ext cx="727280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200" b="1" u="sng" dirty="0">
                <a:latin typeface="+mn-ea"/>
                <a:cs typeface="Arial Unicode MS" panose="020B0604020202020204" pitchFamily="34" charset="-122"/>
              </a:rPr>
              <a:t>建立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各条指令</a:t>
            </a:r>
            <a:r>
              <a:rPr lang="zh-CN" altLang="en-US" sz="2200" b="1" dirty="0">
                <a:latin typeface="+mn-ea"/>
                <a:cs typeface="Arial Unicode MS" panose="020B0604020202020204" pitchFamily="34" charset="-122"/>
              </a:rPr>
              <a:t>的数据路径</a:t>
            </a:r>
            <a:r>
              <a:rPr lang="en-US" altLang="zh-CN" sz="1800" b="1" dirty="0">
                <a:latin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>
                <a:latin typeface="+mn-ea"/>
                <a:cs typeface="Arial Unicode MS" panose="020B0604020202020204" pitchFamily="34" charset="-122"/>
              </a:rPr>
              <a:t>与指令功能、</a:t>
            </a:r>
            <a:r>
              <a:rPr lang="en-US" altLang="zh-CN" sz="1800" b="1" dirty="0" smtClean="0">
                <a:latin typeface="+mn-ea"/>
                <a:cs typeface="Arial Unicode MS" panose="020B0604020202020204" pitchFamily="34" charset="-122"/>
              </a:rPr>
              <a:t>DP</a:t>
            </a:r>
            <a:r>
              <a:rPr lang="zh-CN" altLang="en-US" sz="1800" b="1" dirty="0">
                <a:latin typeface="+mn-ea"/>
                <a:cs typeface="Arial Unicode MS" panose="020B0604020202020204" pitchFamily="34" charset="-122"/>
              </a:rPr>
              <a:t>结构</a:t>
            </a:r>
            <a:r>
              <a:rPr lang="zh-CN" altLang="en-US" sz="1800" b="1" dirty="0" smtClean="0">
                <a:latin typeface="+mn-ea"/>
                <a:cs typeface="Arial Unicode MS" panose="020B0604020202020204" pitchFamily="34" charset="-122"/>
              </a:rPr>
              <a:t>、复用</a:t>
            </a:r>
            <a:r>
              <a:rPr lang="zh-CN" altLang="en-US" sz="1800" b="1" dirty="0">
                <a:latin typeface="+mn-ea"/>
                <a:cs typeface="Arial Unicode MS" panose="020B0604020202020204" pitchFamily="34" charset="-122"/>
              </a:rPr>
              <a:t>方案有关</a:t>
            </a:r>
            <a:r>
              <a:rPr lang="en-US" altLang="zh-CN" sz="1800" b="1" dirty="0" smtClean="0">
                <a:latin typeface="+mn-ea"/>
                <a:cs typeface="Arial Unicode MS" panose="020B0604020202020204" pitchFamily="34" charset="-122"/>
              </a:rPr>
              <a:t>)</a:t>
            </a:r>
          </a:p>
          <a:p>
            <a:pPr algn="l">
              <a:lnSpc>
                <a:spcPct val="114000"/>
              </a:lnSpc>
            </a:pP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zh-CN" altLang="en-US" sz="2000" dirty="0" smtClean="0">
                <a:latin typeface="+mn-ea"/>
                <a:ea typeface="+mn-ea"/>
                <a:cs typeface="Arial Unicode MS" panose="020B0604020202020204" pitchFamily="34" charset="-122"/>
              </a:rPr>
              <a:t>├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→</a:t>
            </a:r>
            <a:r>
              <a:rPr lang="zh-CN" altLang="en-US" sz="20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总线结构：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出端设置</a:t>
            </a:r>
            <a:r>
              <a:rPr lang="zh-CN" altLang="en-US" sz="20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三态门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，入端设置</a:t>
            </a:r>
            <a:r>
              <a:rPr lang="zh-CN" altLang="en-US" sz="20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锁存器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(k-1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个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  <a:p>
            <a:pPr algn="l">
              <a:lnSpc>
                <a:spcPct val="114000"/>
              </a:lnSpc>
            </a:pP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 </a:t>
            </a:r>
            <a:r>
              <a:rPr lang="zh-CN" altLang="en-US" sz="2000" dirty="0" smtClean="0">
                <a:latin typeface="+mn-ea"/>
                <a:ea typeface="+mn-ea"/>
                <a:cs typeface="Arial Unicode MS" panose="020B0604020202020204" pitchFamily="34" charset="-122"/>
              </a:rPr>
              <a:t>└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→</a:t>
            </a:r>
            <a:r>
              <a:rPr lang="zh-CN" altLang="en-US" sz="20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点点结构：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出</a:t>
            </a:r>
            <a:r>
              <a:rPr lang="zh-CN" altLang="en-US" sz="2000" b="1" dirty="0">
                <a:latin typeface="+mn-ea"/>
                <a:ea typeface="+mn-ea"/>
                <a:cs typeface="Arial Unicode MS" panose="020B0604020202020204" pitchFamily="34" charset="-122"/>
              </a:rPr>
              <a:t>端直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连，入端设置</a:t>
            </a:r>
            <a:r>
              <a:rPr lang="zh-CN" altLang="en-US" sz="20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选择器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所连出</a:t>
            </a:r>
            <a:r>
              <a:rPr lang="zh-CN" altLang="en-US" sz="1800" b="1" dirty="0">
                <a:latin typeface="+mn-ea"/>
                <a:ea typeface="+mn-ea"/>
                <a:cs typeface="Arial Unicode MS" panose="020B0604020202020204" pitchFamily="34" charset="-122"/>
              </a:rPr>
              <a:t>端＞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个时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en-US" altLang="zh-CN" sz="20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1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7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5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6343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t" anchorCtr="0">
            <a:spAutoFit/>
          </a:bodyPr>
          <a:lstStyle/>
          <a:p>
            <a:pPr algn="l"/>
            <a:r>
              <a:rPr lang="zh-CN" altLang="en-US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三、单周期数据通路的设计       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不考，了解过程、部件</a:t>
            </a:r>
            <a:r>
              <a:rPr lang="zh-CN" altLang="en-US" sz="2000" b="1" dirty="0">
                <a:latin typeface="+mn-ea"/>
              </a:rPr>
              <a:t>设计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836712"/>
            <a:ext cx="8784976" cy="93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、指令系统分析    </a:t>
            </a:r>
            <a:r>
              <a:rPr lang="en-US" altLang="zh-CN" sz="2000" b="1" dirty="0" smtClean="0">
                <a:latin typeface="+mn-ea"/>
              </a:rPr>
              <a:t>--</a:t>
            </a:r>
            <a:r>
              <a:rPr lang="zh-CN" altLang="en-US" sz="2000" b="1" dirty="0">
                <a:latin typeface="+mn-ea"/>
              </a:rPr>
              <a:t>以</a:t>
            </a:r>
            <a:r>
              <a:rPr lang="en-US" altLang="zh-CN" sz="2000" b="1" dirty="0" smtClean="0">
                <a:latin typeface="+mn-ea"/>
              </a:rPr>
              <a:t>MIPS</a:t>
            </a:r>
            <a:r>
              <a:rPr lang="zh-CN" altLang="en-US" sz="2000" b="1" dirty="0" smtClean="0">
                <a:latin typeface="+mn-ea"/>
              </a:rPr>
              <a:t>的</a:t>
            </a:r>
            <a:r>
              <a:rPr lang="en-US" altLang="zh-CN" sz="2000" b="1" dirty="0" smtClean="0">
                <a:latin typeface="+mn-ea"/>
              </a:rPr>
              <a:t>7</a:t>
            </a:r>
            <a:r>
              <a:rPr lang="zh-CN" altLang="en-US" sz="2000" b="1" dirty="0" smtClean="0">
                <a:latin typeface="+mn-ea"/>
              </a:rPr>
              <a:t>条指令为</a:t>
            </a:r>
            <a:r>
              <a:rPr lang="zh-CN" altLang="en-US" sz="2000" b="1" dirty="0">
                <a:latin typeface="+mn-ea"/>
              </a:rPr>
              <a:t>例</a:t>
            </a:r>
            <a:endParaRPr lang="en-US" altLang="zh-CN" sz="2200" b="1" dirty="0">
              <a:latin typeface="+mn-ea"/>
            </a:endParaRPr>
          </a:p>
          <a:p>
            <a:pPr algn="l">
              <a:lnSpc>
                <a:spcPct val="114000"/>
              </a:lnSpc>
            </a:pPr>
            <a:endParaRPr lang="en-US" altLang="zh-CN" b="1" dirty="0" smtClean="0">
              <a:latin typeface="+mn-ea"/>
              <a:ea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423353"/>
              </p:ext>
            </p:extLst>
          </p:nvPr>
        </p:nvGraphicFramePr>
        <p:xfrm>
          <a:off x="467544" y="1368782"/>
          <a:ext cx="8424936" cy="2775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/>
                <a:gridCol w="3672408"/>
                <a:gridCol w="3312368"/>
              </a:tblGrid>
              <a:tr h="36004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指令名</a:t>
                      </a: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指令功能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有符号加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rd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←(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OPD</a:t>
                      </a:r>
                      <a:r>
                        <a:rPr 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为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有符号</a:t>
                      </a:r>
                      <a:r>
                        <a:rPr 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整数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补码表示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136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有符号减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rd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←(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－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00248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按位或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ori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←(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| 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ZExt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imme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ZExt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表示零扩展</a:t>
                      </a:r>
                      <a:r>
                        <a:rPr 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OPD</a:t>
                      </a:r>
                      <a:r>
                        <a:rPr 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为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逻辑数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236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取数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rt←M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SExt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disp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)]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SExt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表示符号扩展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2464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存数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M[(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SExt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disp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)]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←(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92608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相等转移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if ((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rs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)=(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rt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)) </a:t>
                      </a:r>
                      <a:endParaRPr lang="en-US" sz="18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PC←(PC)</a:t>
                      </a:r>
                      <a:r>
                        <a:rPr lang="zh-CN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SExt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disp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)&lt;&lt;2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无符号减法，</a:t>
                      </a:r>
                      <a:endParaRPr lang="en-US" altLang="zh-CN" sz="18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取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</a:t>
                      </a:r>
                      <a:r>
                        <a:rPr 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时已实现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PC←(PC)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64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跳转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PC←(</a:t>
                      </a:r>
                      <a:r>
                        <a:rPr lang="pt-BR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sz="1800" b="1" kern="100" baseline="-25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高</a:t>
                      </a:r>
                      <a:r>
                        <a:rPr lang="pt-BR" sz="1800" b="1" kern="100" baseline="-25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sz="1800" b="1" kern="100" baseline="-250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位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‖</a:t>
                      </a:r>
                      <a:r>
                        <a:rPr lang="pt-BR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addr&lt;&lt;2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‖</a:t>
                      </a:r>
                      <a:r>
                        <a:rPr 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表示</a:t>
                      </a:r>
                      <a:r>
                        <a:rPr lang="zh-CN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拼接，</a:t>
                      </a:r>
                      <a:r>
                        <a:rPr lang="pt-BR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&lt;&lt;</a:t>
                      </a:r>
                      <a:r>
                        <a:rPr lang="pt-BR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扩大寻址范围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4223088"/>
            <a:ext cx="3889125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 smtClean="0">
                <a:solidFill>
                  <a:srgbClr val="C00000"/>
                </a:solidFill>
                <a:latin typeface="+mn-ea"/>
                <a:ea typeface="+mn-ea"/>
              </a:rPr>
              <a:t>*结果：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</a:rPr>
              <a:t>指令</a:t>
            </a: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操作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endParaRPr lang="en-US" altLang="zh-CN" sz="2200" b="1" dirty="0" smtClean="0">
              <a:latin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  数据寻址操作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endParaRPr lang="en-US" altLang="zh-CN" sz="20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  指令寻址操作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  寄存器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  存储器</a:t>
            </a: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endParaRPr lang="zh-CN" altLang="en-US" sz="2200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7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99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49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483768" y="4223088"/>
            <a:ext cx="6480720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32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位的有符号加、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有符号减、按位或、无符号减</a:t>
            </a:r>
            <a:endParaRPr lang="en-US" altLang="zh-CN" sz="2200" b="1" dirty="0" smtClean="0">
              <a:latin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无符号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加、位扩展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零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/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符号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无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符号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加、符号扩展、</a:t>
            </a:r>
            <a:r>
              <a:rPr lang="en-US" altLang="zh-CN" sz="2200" b="1" dirty="0" smtClean="0">
                <a:latin typeface="+mn-ea"/>
                <a:cs typeface="Arial Unicode MS" panose="020B0604020202020204" pitchFamily="34" charset="-122"/>
              </a:rPr>
              <a:t>&lt;&lt;2</a:t>
            </a:r>
            <a:r>
              <a:rPr lang="zh-CN" altLang="en-US" sz="2200" b="1" dirty="0" smtClean="0">
                <a:latin typeface="+mn-ea"/>
                <a:cs typeface="Arial Unicode MS" panose="020B0604020202020204" pitchFamily="34" charset="-122"/>
              </a:rPr>
              <a:t>、拼接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32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个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×32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位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GPR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，每条指令最多读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2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个、写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个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按字节编址，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32</a:t>
            </a:r>
            <a:r>
              <a:rPr lang="zh-CN" altLang="en-US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位地址空间</a:t>
            </a:r>
            <a:endParaRPr lang="zh-CN" altLang="en-US" sz="2200" b="1" dirty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815153" y="6021288"/>
            <a:ext cx="1872208" cy="306000"/>
            <a:chOff x="6806227" y="6021288"/>
            <a:chExt cx="1872208" cy="306000"/>
          </a:xfrm>
        </p:grpSpPr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7310283" y="6021288"/>
              <a:ext cx="1368152" cy="30600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见教材</a:t>
              </a:r>
              <a:r>
                <a:rPr lang="en-US" altLang="zh-CN" sz="1800" b="1" dirty="0" smtClean="0">
                  <a:latin typeface="宋体" pitchFamily="2" charset="-122"/>
                </a:rPr>
                <a:t>P155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 bwMode="auto">
            <a:xfrm flipH="1">
              <a:off x="6806227" y="6237312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 flipH="1" flipV="1">
              <a:off x="6806227" y="6021288"/>
              <a:ext cx="502077" cy="7200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6937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1196752"/>
            <a:ext cx="6624736" cy="367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数据操作单元： 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实现指令操作、数据寻址功能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    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ALU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需求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sz="1800" b="1" dirty="0">
              <a:solidFill>
                <a:schemeClr val="accent2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     ALU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设计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    </a:t>
            </a:r>
            <a:r>
              <a:rPr lang="en-US" altLang="zh-CN" b="1" dirty="0" err="1" smtClean="0">
                <a:solidFill>
                  <a:schemeClr val="accent2"/>
                </a:solidFill>
                <a:latin typeface="+mn-ea"/>
              </a:rPr>
              <a:t>ExtU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需求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     </a:t>
            </a:r>
            <a:r>
              <a:rPr lang="en-US" altLang="zh-CN" b="1" dirty="0" err="1" smtClean="0">
                <a:solidFill>
                  <a:schemeClr val="accent2"/>
                </a:solidFill>
                <a:latin typeface="+mn-ea"/>
              </a:rPr>
              <a:t>ExtU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设计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</a:rPr>
              <a:t>—</a:t>
            </a:r>
            <a:endParaRPr lang="en-US" altLang="zh-CN" sz="20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87664" y="2492896"/>
            <a:ext cx="4148832" cy="1944216"/>
            <a:chOff x="4887664" y="2492896"/>
            <a:chExt cx="4148832" cy="1944216"/>
          </a:xfrm>
        </p:grpSpPr>
        <p:sp>
          <p:nvSpPr>
            <p:cNvPr id="67" name="矩形 66"/>
            <p:cNvSpPr/>
            <p:nvPr/>
          </p:nvSpPr>
          <p:spPr>
            <a:xfrm>
              <a:off x="5724127" y="2492896"/>
              <a:ext cx="2808313" cy="194421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cxnSp>
          <p:nvCxnSpPr>
            <p:cNvPr id="68" name="直接连接符 67"/>
            <p:cNvCxnSpPr/>
            <p:nvPr/>
          </p:nvCxnSpPr>
          <p:spPr bwMode="auto">
            <a:xfrm flipV="1">
              <a:off x="5652120" y="3310616"/>
              <a:ext cx="1079136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 flipV="1">
              <a:off x="5652120" y="3789041"/>
              <a:ext cx="1080120" cy="109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>
              <a:off x="8028384" y="3639782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 flipV="1">
              <a:off x="7956376" y="3279742"/>
              <a:ext cx="720080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>
              <a:off x="8388425" y="4087320"/>
              <a:ext cx="28803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3" name="TextBox 72"/>
            <p:cNvSpPr txBox="1"/>
            <p:nvPr/>
          </p:nvSpPr>
          <p:spPr>
            <a:xfrm>
              <a:off x="5436096" y="3645024"/>
              <a:ext cx="216024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A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444467" y="3140968"/>
              <a:ext cx="207653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B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684827" y="3135726"/>
              <a:ext cx="27966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OF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676456" y="3495766"/>
              <a:ext cx="279661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676456" y="3953553"/>
              <a:ext cx="360040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Out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 bwMode="auto">
            <a:xfrm>
              <a:off x="5652120" y="2708920"/>
              <a:ext cx="93610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4887664" y="2583954"/>
              <a:ext cx="764456" cy="19697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08" name="直接连接符 107"/>
            <p:cNvCxnSpPr/>
            <p:nvPr/>
          </p:nvCxnSpPr>
          <p:spPr bwMode="auto">
            <a:xfrm flipH="1">
              <a:off x="6438906" y="3752592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 flipH="1">
              <a:off x="6444208" y="3263886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0" name="TextBox 109"/>
            <p:cNvSpPr txBox="1"/>
            <p:nvPr/>
          </p:nvSpPr>
          <p:spPr>
            <a:xfrm>
              <a:off x="6232406" y="3068960"/>
              <a:ext cx="27129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400" b="1" dirty="0" smtClean="0">
                  <a:latin typeface="+mn-ea"/>
                  <a:ea typeface="+mn-ea"/>
                  <a:cs typeface="Times New Roman" pitchFamily="18" charset="0"/>
                </a:rPr>
                <a:t>32</a:t>
              </a:r>
              <a:endParaRPr lang="zh-CN" altLang="en-US" sz="14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228184" y="3573016"/>
              <a:ext cx="27129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400" b="1" dirty="0" smtClean="0">
                  <a:latin typeface="+mn-ea"/>
                  <a:ea typeface="+mn-ea"/>
                  <a:cs typeface="Times New Roman" pitchFamily="18" charset="0"/>
                </a:rPr>
                <a:t>32</a:t>
              </a:r>
              <a:endParaRPr lang="zh-CN" altLang="en-US" sz="14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12" name="直接连接符 111"/>
            <p:cNvCxnSpPr/>
            <p:nvPr/>
          </p:nvCxnSpPr>
          <p:spPr bwMode="auto">
            <a:xfrm flipH="1">
              <a:off x="6250930" y="2666339"/>
              <a:ext cx="121270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TextBox 112"/>
            <p:cNvSpPr txBox="1"/>
            <p:nvPr/>
          </p:nvSpPr>
          <p:spPr>
            <a:xfrm>
              <a:off x="6146439" y="2531849"/>
              <a:ext cx="235286" cy="1580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400" b="1" dirty="0" smtClean="0">
                  <a:latin typeface="+mn-ea"/>
                  <a:ea typeface="+mn-ea"/>
                  <a:cs typeface="Times New Roman" pitchFamily="18" charset="0"/>
                </a:rPr>
                <a:t>3</a:t>
              </a:r>
              <a:endParaRPr lang="zh-CN" altLang="en-US" sz="14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274185"/>
            <a:ext cx="8784976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、功能部件设计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14000"/>
              </a:lnSpc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</a:t>
            </a:r>
            <a:r>
              <a:rPr lang="zh-CN" altLang="en-US" b="1" dirty="0" smtClean="0">
                <a:latin typeface="+mn-ea"/>
                <a:ea typeface="+mn-ea"/>
              </a:rPr>
              <a:t>包括数据操作单元、地址计算单元、</a:t>
            </a:r>
            <a:r>
              <a:rPr lang="en-US" altLang="zh-CN" b="1" dirty="0" smtClean="0">
                <a:latin typeface="+mn-ea"/>
                <a:ea typeface="+mn-ea"/>
              </a:rPr>
              <a:t>GPRs</a:t>
            </a:r>
            <a:r>
              <a:rPr lang="zh-CN" altLang="en-US" b="1" dirty="0" smtClean="0">
                <a:latin typeface="+mn-ea"/>
                <a:ea typeface="+mn-ea"/>
              </a:rPr>
              <a:t>、</a:t>
            </a:r>
            <a:r>
              <a:rPr lang="en-US" altLang="zh-CN" b="1" dirty="0" smtClean="0">
                <a:latin typeface="+mn-ea"/>
                <a:ea typeface="+mn-ea"/>
              </a:rPr>
              <a:t>MEM</a:t>
            </a:r>
            <a:r>
              <a:rPr lang="zh-CN" altLang="en-US" b="1" dirty="0" smtClean="0">
                <a:latin typeface="+mn-ea"/>
                <a:ea typeface="+mn-ea"/>
              </a:rPr>
              <a:t>、特殊</a:t>
            </a:r>
            <a:r>
              <a:rPr lang="en-US" altLang="zh-CN" b="1" dirty="0" smtClean="0">
                <a:latin typeface="+mn-ea"/>
                <a:ea typeface="+mn-ea"/>
              </a:rPr>
              <a:t>REG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439392" y="1628800"/>
            <a:ext cx="6453088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支持</a:t>
            </a:r>
            <a:r>
              <a:rPr lang="en-US" altLang="zh-CN" b="1" dirty="0" smtClean="0">
                <a:latin typeface="+mn-ea"/>
                <a:ea typeface="+mn-ea"/>
              </a:rPr>
              <a:t>5</a:t>
            </a:r>
            <a:r>
              <a:rPr lang="zh-CN" altLang="en-US" b="1" dirty="0" smtClean="0">
                <a:latin typeface="+mn-ea"/>
                <a:ea typeface="+mn-ea"/>
              </a:rPr>
              <a:t>种</a:t>
            </a:r>
            <a:r>
              <a:rPr lang="zh-CN" altLang="en-US" b="1" dirty="0" smtClean="0">
                <a:latin typeface="+mn-ea"/>
                <a:ea typeface="+mn-ea"/>
              </a:rPr>
              <a:t>运算</a:t>
            </a:r>
            <a:r>
              <a:rPr lang="en-US" altLang="zh-CN" sz="1800" b="1" dirty="0">
                <a:latin typeface="+mn-ea"/>
                <a:ea typeface="+mn-ea"/>
              </a:rPr>
              <a:t>(32</a:t>
            </a:r>
            <a:r>
              <a:rPr lang="zh-CN" altLang="en-US" sz="1800" b="1" dirty="0">
                <a:latin typeface="+mn-ea"/>
                <a:ea typeface="+mn-ea"/>
              </a:rPr>
              <a:t>位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，产生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ZF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、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OF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有</a:t>
            </a:r>
            <a:r>
              <a:rPr lang="zh-CN" altLang="en-US" sz="1800" b="1" dirty="0">
                <a:latin typeface="+mn-ea"/>
                <a:ea typeface="+mn-ea"/>
                <a:cs typeface="Arial Unicode MS" panose="020B0604020202020204" pitchFamily="34" charset="-122"/>
              </a:rPr>
              <a:t>符号加</a:t>
            </a:r>
            <a:r>
              <a:rPr lang="en-US" altLang="zh-CN" sz="1800" b="1" dirty="0">
                <a:latin typeface="+mn-ea"/>
                <a:ea typeface="+mn-ea"/>
                <a:cs typeface="Arial Unicode MS" panose="020B0604020202020204" pitchFamily="34" charset="-122"/>
              </a:rPr>
              <a:t>/</a:t>
            </a:r>
            <a:r>
              <a:rPr lang="zh-CN" altLang="en-US" sz="1800" b="1" dirty="0">
                <a:latin typeface="+mn-ea"/>
                <a:ea typeface="+mn-ea"/>
                <a:cs typeface="Arial Unicode MS" panose="020B0604020202020204" pitchFamily="34" charset="-122"/>
              </a:rPr>
              <a:t>减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时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  <a:p>
            <a:pPr algn="l"/>
            <a:r>
              <a:rPr lang="en-US" altLang="zh-CN" sz="18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MIPS</a:t>
            </a:r>
            <a:r>
              <a:rPr lang="zh-CN" altLang="en-US" sz="18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约定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无符号加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/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减不产生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OF(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用于地址计算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→</a:t>
            </a:r>
            <a:r>
              <a:rPr lang="zh-CN" altLang="en-US" sz="1800" dirty="0" smtClean="0">
                <a:latin typeface="+mn-ea"/>
                <a:ea typeface="+mn-ea"/>
                <a:cs typeface="Arial Unicode MS" panose="020B0604020202020204" pitchFamily="34" charset="-122"/>
              </a:rPr>
              <a:t>┘</a:t>
            </a:r>
            <a:endParaRPr lang="en-US" altLang="zh-CN" sz="1800" dirty="0" smtClean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182" name="Text Box 5"/>
          <p:cNvSpPr txBox="1">
            <a:spLocks noChangeArrowheads="1"/>
          </p:cNvSpPr>
          <p:nvPr/>
        </p:nvSpPr>
        <p:spPr bwMode="auto">
          <a:xfrm>
            <a:off x="1331640" y="2924944"/>
            <a:ext cx="302433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19138" indent="-719138" algn="l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2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个部件＋输出选择</a:t>
            </a:r>
            <a:endParaRPr lang="en-US" altLang="zh-CN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grpSp>
        <p:nvGrpSpPr>
          <p:cNvPr id="232" name="组合 231"/>
          <p:cNvGrpSpPr/>
          <p:nvPr/>
        </p:nvGrpSpPr>
        <p:grpSpPr>
          <a:xfrm>
            <a:off x="5724128" y="4941168"/>
            <a:ext cx="3234660" cy="711148"/>
            <a:chOff x="1049308" y="5526164"/>
            <a:chExt cx="3234660" cy="711148"/>
          </a:xfrm>
        </p:grpSpPr>
        <p:sp>
          <p:nvSpPr>
            <p:cNvPr id="185" name="矩形 184"/>
            <p:cNvSpPr/>
            <p:nvPr/>
          </p:nvSpPr>
          <p:spPr bwMode="auto">
            <a:xfrm>
              <a:off x="1907704" y="5526164"/>
              <a:ext cx="1368152" cy="711148"/>
            </a:xfrm>
            <a:prstGeom prst="rect">
              <a:avLst/>
            </a:prstGeom>
            <a:solidFill>
              <a:srgbClr val="CCFF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86" name="Text Box 399"/>
            <p:cNvSpPr txBox="1">
              <a:spLocks noChangeArrowheads="1"/>
            </p:cNvSpPr>
            <p:nvPr/>
          </p:nvSpPr>
          <p:spPr bwMode="auto">
            <a:xfrm>
              <a:off x="1049308" y="5583357"/>
              <a:ext cx="714380" cy="255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0800" tIns="10800" rIns="18000" bIns="10800" anchor="ctr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D</a:t>
              </a:r>
              <a:r>
                <a:rPr lang="en-US" altLang="zh-CN" sz="1600" b="1" baseline="-14000" dirty="0" smtClean="0">
                  <a:solidFill>
                    <a:schemeClr val="tx1"/>
                  </a:solidFill>
                  <a:latin typeface="+mn-ea"/>
                  <a:ea typeface="+mn-ea"/>
                </a:rPr>
                <a:t>15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～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D</a:t>
              </a:r>
              <a:r>
                <a:rPr lang="en-US" altLang="zh-CN" sz="1600" b="1" baseline="-14000" dirty="0" smtClean="0">
                  <a:solidFill>
                    <a:schemeClr val="tx1"/>
                  </a:solidFill>
                  <a:latin typeface="+mn-ea"/>
                  <a:ea typeface="+mn-ea"/>
                </a:rPr>
                <a:t>0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99" name="Text Box 399"/>
            <p:cNvSpPr txBox="1">
              <a:spLocks noChangeArrowheads="1"/>
            </p:cNvSpPr>
            <p:nvPr/>
          </p:nvSpPr>
          <p:spPr bwMode="auto">
            <a:xfrm>
              <a:off x="1259632" y="5914892"/>
              <a:ext cx="459387" cy="2481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b="1" dirty="0" err="1" smtClean="0">
                  <a:solidFill>
                    <a:schemeClr val="tx1"/>
                  </a:solidFill>
                  <a:latin typeface="+mn-ea"/>
                  <a:ea typeface="+mn-ea"/>
                </a:rPr>
                <a:t>s_op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200" name="直接连接符 199"/>
            <p:cNvCxnSpPr/>
            <p:nvPr/>
          </p:nvCxnSpPr>
          <p:spPr bwMode="auto">
            <a:xfrm>
              <a:off x="1743976" y="6094884"/>
              <a:ext cx="955816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03" name="直接箭头连接符 202"/>
            <p:cNvCxnSpPr/>
            <p:nvPr/>
          </p:nvCxnSpPr>
          <p:spPr bwMode="auto">
            <a:xfrm>
              <a:off x="1763688" y="5733256"/>
              <a:ext cx="172819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7" name="直接箭头连接符 226"/>
            <p:cNvCxnSpPr/>
            <p:nvPr/>
          </p:nvCxnSpPr>
          <p:spPr bwMode="auto">
            <a:xfrm>
              <a:off x="2987824" y="6021288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30" name="Text Box 399"/>
            <p:cNvSpPr txBox="1">
              <a:spLocks noChangeArrowheads="1"/>
            </p:cNvSpPr>
            <p:nvPr/>
          </p:nvSpPr>
          <p:spPr bwMode="auto">
            <a:xfrm>
              <a:off x="3497580" y="5589240"/>
              <a:ext cx="714380" cy="255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0800" tIns="10800" rIns="18000" bIns="10800" anchor="ctr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Q</a:t>
              </a:r>
              <a:r>
                <a:rPr lang="en-US" altLang="zh-CN" sz="1600" b="1" baseline="-14000" dirty="0" smtClean="0">
                  <a:solidFill>
                    <a:schemeClr val="tx1"/>
                  </a:solidFill>
                  <a:latin typeface="+mn-ea"/>
                  <a:ea typeface="+mn-ea"/>
                </a:rPr>
                <a:t>15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～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Q</a:t>
              </a:r>
              <a:r>
                <a:rPr lang="en-US" altLang="zh-CN" sz="1600" b="1" baseline="-14000" dirty="0" smtClean="0">
                  <a:solidFill>
                    <a:schemeClr val="tx1"/>
                  </a:solidFill>
                  <a:latin typeface="+mn-ea"/>
                  <a:ea typeface="+mn-ea"/>
                </a:rPr>
                <a:t>0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31" name="Text Box 399"/>
            <p:cNvSpPr txBox="1">
              <a:spLocks noChangeArrowheads="1"/>
            </p:cNvSpPr>
            <p:nvPr/>
          </p:nvSpPr>
          <p:spPr bwMode="auto">
            <a:xfrm>
              <a:off x="3491880" y="5877272"/>
              <a:ext cx="792088" cy="255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0800" tIns="10800" rIns="18000" bIns="10800" anchor="ctr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Q</a:t>
              </a:r>
              <a:r>
                <a:rPr lang="en-US" altLang="zh-CN" sz="1600" b="1" baseline="-14000" dirty="0" smtClean="0">
                  <a:solidFill>
                    <a:schemeClr val="tx1"/>
                  </a:solidFill>
                  <a:latin typeface="+mn-ea"/>
                  <a:ea typeface="+mn-ea"/>
                </a:rPr>
                <a:t>31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～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Q</a:t>
              </a:r>
              <a:r>
                <a:rPr lang="en-US" altLang="zh-CN" sz="1600" b="1" baseline="-14000" dirty="0" smtClean="0">
                  <a:solidFill>
                    <a:schemeClr val="tx1"/>
                  </a:solidFill>
                  <a:latin typeface="+mn-ea"/>
                  <a:ea typeface="+mn-ea"/>
                </a:rPr>
                <a:t>16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aphicFrame>
        <p:nvGraphicFramePr>
          <p:cNvPr id="235" name="表格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840136"/>
              </p:ext>
            </p:extLst>
          </p:nvPr>
        </p:nvGraphicFramePr>
        <p:xfrm>
          <a:off x="1403648" y="4853728"/>
          <a:ext cx="4176464" cy="1095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116"/>
                <a:gridCol w="1557172"/>
                <a:gridCol w="1584176"/>
              </a:tblGrid>
              <a:tr h="409174">
                <a:tc>
                  <a:txBody>
                    <a:bodyPr/>
                    <a:lstStyle/>
                    <a:p>
                      <a:pPr algn="r">
                        <a:lnSpc>
                          <a:spcPct val="90000"/>
                        </a:lnSpc>
                      </a:pP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s_op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7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zh-CN" altLang="en-US" sz="1800" b="1" dirty="0">
                        <a:solidFill>
                          <a:srgbClr val="9900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零扩展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符号扩展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</a:tr>
              <a:tr h="2943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0…0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en-US" altLang="zh-CN" sz="1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~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0…0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en-US" altLang="zh-CN" sz="1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~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00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0…0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en-US" altLang="zh-CN" sz="1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~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18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1…1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en-US" altLang="zh-CN" sz="18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~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en-US" altLang="zh-CN" sz="1800" b="1" baseline="-14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7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3089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 Box 5"/>
          <p:cNvSpPr txBox="1">
            <a:spLocks noChangeArrowheads="1"/>
          </p:cNvSpPr>
          <p:nvPr/>
        </p:nvSpPr>
        <p:spPr bwMode="auto">
          <a:xfrm>
            <a:off x="1259632" y="3849578"/>
            <a:ext cx="46085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19138" indent="-719138" algn="l">
              <a:lnSpc>
                <a:spcPct val="125000"/>
              </a:lnSpc>
            </a:pPr>
            <a:r>
              <a:rPr lang="zh-CN" altLang="en-US" b="1" dirty="0">
                <a:latin typeface="+mn-ea"/>
              </a:rPr>
              <a:t>支持</a:t>
            </a:r>
            <a:r>
              <a:rPr lang="zh-CN" altLang="en-US" b="1" dirty="0" smtClean="0">
                <a:latin typeface="+mn-ea"/>
              </a:rPr>
              <a:t>零扩展、符号扩展</a:t>
            </a:r>
            <a:r>
              <a:rPr lang="en-US" altLang="zh-CN" sz="1800" b="1" dirty="0" smtClean="0">
                <a:latin typeface="+mn-ea"/>
              </a:rPr>
              <a:t>(16</a:t>
            </a:r>
            <a:r>
              <a:rPr lang="zh-CN" altLang="en-US" sz="1800" b="1" dirty="0" smtClean="0">
                <a:latin typeface="+mn-ea"/>
              </a:rPr>
              <a:t>→</a:t>
            </a:r>
            <a:r>
              <a:rPr lang="en-US" altLang="zh-CN" sz="1800" b="1" dirty="0">
                <a:latin typeface="+mn-ea"/>
              </a:rPr>
              <a:t>32</a:t>
            </a:r>
            <a:r>
              <a:rPr lang="zh-CN" altLang="en-US" sz="1800" b="1" dirty="0" smtClean="0">
                <a:latin typeface="+mn-ea"/>
              </a:rPr>
              <a:t>位</a:t>
            </a:r>
            <a:r>
              <a:rPr lang="en-US" altLang="zh-CN" sz="1800" b="1" dirty="0" smtClean="0">
                <a:latin typeface="+mn-ea"/>
              </a:rPr>
              <a:t>)</a:t>
            </a:r>
            <a:endParaRPr lang="en-US" altLang="zh-CN" sz="1600" b="1" dirty="0">
              <a:latin typeface="+mn-ea"/>
              <a:cs typeface="Arial Unicode MS" panose="020B0604020202020204" pitchFamily="34" charset="-122"/>
            </a:endParaRPr>
          </a:p>
        </p:txBody>
      </p:sp>
      <p:sp>
        <p:nvSpPr>
          <p:cNvPr id="6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868145" y="2555501"/>
            <a:ext cx="2556283" cy="1802142"/>
            <a:chOff x="5868145" y="2555501"/>
            <a:chExt cx="2556283" cy="1802142"/>
          </a:xfrm>
        </p:grpSpPr>
        <p:sp>
          <p:nvSpPr>
            <p:cNvPr id="81" name="TextBox 80"/>
            <p:cNvSpPr txBox="1"/>
            <p:nvPr/>
          </p:nvSpPr>
          <p:spPr>
            <a:xfrm>
              <a:off x="6300192" y="2847695"/>
              <a:ext cx="612068" cy="2160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dirty="0" err="1" smtClean="0">
                  <a:latin typeface="Times New Roman" pitchFamily="18" charset="0"/>
                  <a:ea typeface="+mn-ea"/>
                  <a:cs typeface="Times New Roman" pitchFamily="18" charset="0"/>
                </a:rPr>
                <a:t>Subctr</a:t>
              </a:r>
              <a:endParaRPr lang="zh-CN" altLang="en-US" sz="1600" dirty="0" smtClean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34604" y="2847695"/>
              <a:ext cx="609803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dirty="0" err="1" smtClean="0">
                  <a:latin typeface="Times New Roman" pitchFamily="18" charset="0"/>
                  <a:ea typeface="+mn-ea"/>
                  <a:cs typeface="Times New Roman" pitchFamily="18" charset="0"/>
                </a:rPr>
                <a:t>Outsrc</a:t>
              </a:r>
              <a:endParaRPr lang="zh-CN" altLang="en-US" sz="1600" dirty="0" smtClean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020272" y="2847694"/>
              <a:ext cx="504056" cy="2160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dirty="0" err="1" smtClean="0">
                  <a:latin typeface="Times New Roman" pitchFamily="18" charset="0"/>
                  <a:ea typeface="+mn-ea"/>
                  <a:cs typeface="Times New Roman" pitchFamily="18" charset="0"/>
                </a:rPr>
                <a:t>OFctr</a:t>
              </a:r>
              <a:endParaRPr lang="zh-CN" altLang="en-US" sz="1600" dirty="0" smtClean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6300192" y="4073916"/>
              <a:ext cx="1008112" cy="283727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tx1"/>
                  </a:solidFill>
                </a:rPr>
                <a:t>或门阵列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 bwMode="auto">
            <a:xfrm>
              <a:off x="7092280" y="3639782"/>
              <a:ext cx="66111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6" name="矩形 85"/>
            <p:cNvSpPr/>
            <p:nvPr/>
          </p:nvSpPr>
          <p:spPr>
            <a:xfrm>
              <a:off x="7740352" y="3495766"/>
              <a:ext cx="288032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+mn-ea"/>
                </a:rPr>
                <a:t>≥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1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 bwMode="auto">
            <a:xfrm flipV="1">
              <a:off x="7092279" y="3351750"/>
              <a:ext cx="756085" cy="115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8" name="矩形 87"/>
            <p:cNvSpPr/>
            <p:nvPr/>
          </p:nvSpPr>
          <p:spPr>
            <a:xfrm>
              <a:off x="7740352" y="3135726"/>
              <a:ext cx="216024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&amp;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89" name="直接连接符 83"/>
            <p:cNvCxnSpPr/>
            <p:nvPr/>
          </p:nvCxnSpPr>
          <p:spPr bwMode="auto">
            <a:xfrm rot="16200000" flipH="1">
              <a:off x="7452505" y="2919886"/>
              <a:ext cx="364200" cy="211493"/>
            </a:xfrm>
            <a:prstGeom prst="bentConnector3">
              <a:avLst>
                <a:gd name="adj1" fmla="val 100214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0" name="矩形 89"/>
            <p:cNvSpPr/>
            <p:nvPr/>
          </p:nvSpPr>
          <p:spPr>
            <a:xfrm rot="16200000">
              <a:off x="8028385" y="3933056"/>
              <a:ext cx="432048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MUX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 bwMode="auto">
            <a:xfrm>
              <a:off x="7308304" y="4169400"/>
              <a:ext cx="79208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2" name="直接连接符 94"/>
            <p:cNvCxnSpPr/>
            <p:nvPr/>
          </p:nvCxnSpPr>
          <p:spPr bwMode="auto">
            <a:xfrm>
              <a:off x="7470321" y="3639782"/>
              <a:ext cx="630071" cy="375353"/>
            </a:xfrm>
            <a:prstGeom prst="bentConnector3">
              <a:avLst>
                <a:gd name="adj1" fmla="val 1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93" name="AutoShape 15"/>
            <p:cNvSpPr>
              <a:spLocks noChangeArrowheads="1"/>
            </p:cNvSpPr>
            <p:nvPr/>
          </p:nvSpPr>
          <p:spPr bwMode="auto">
            <a:xfrm rot="16200000">
              <a:off x="6466851" y="3379634"/>
              <a:ext cx="889836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</a:rPr>
                <a:t>加减法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94" name="直接连接符 93"/>
            <p:cNvCxnSpPr>
              <a:endCxn id="93" idx="3"/>
            </p:cNvCxnSpPr>
            <p:nvPr/>
          </p:nvCxnSpPr>
          <p:spPr bwMode="auto">
            <a:xfrm>
              <a:off x="6911769" y="2834155"/>
              <a:ext cx="0" cy="3700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5" name="Text Box 18"/>
            <p:cNvSpPr txBox="1">
              <a:spLocks noChangeArrowheads="1"/>
            </p:cNvSpPr>
            <p:nvPr/>
          </p:nvSpPr>
          <p:spPr bwMode="auto">
            <a:xfrm>
              <a:off x="6588224" y="2555501"/>
              <a:ext cx="1836204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控制信号形成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97" name="直接连接符 96"/>
            <p:cNvCxnSpPr/>
            <p:nvPr/>
          </p:nvCxnSpPr>
          <p:spPr bwMode="auto">
            <a:xfrm flipH="1">
              <a:off x="8244408" y="2834155"/>
              <a:ext cx="1" cy="102689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8" name="椭圆 97"/>
            <p:cNvSpPr/>
            <p:nvPr/>
          </p:nvSpPr>
          <p:spPr bwMode="auto">
            <a:xfrm>
              <a:off x="8028384" y="3614876"/>
              <a:ext cx="72008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99" name="直接连接符 125"/>
            <p:cNvCxnSpPr/>
            <p:nvPr/>
          </p:nvCxnSpPr>
          <p:spPr bwMode="auto">
            <a:xfrm rot="16200000" flipH="1">
              <a:off x="5978718" y="3822482"/>
              <a:ext cx="354916" cy="288032"/>
            </a:xfrm>
            <a:prstGeom prst="bentConnector3">
              <a:avLst>
                <a:gd name="adj1" fmla="val 10009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00" name="直接连接符 129"/>
            <p:cNvCxnSpPr/>
            <p:nvPr/>
          </p:nvCxnSpPr>
          <p:spPr bwMode="auto">
            <a:xfrm rot="16200000" flipH="1">
              <a:off x="5609299" y="3569462"/>
              <a:ext cx="949739" cy="432048"/>
            </a:xfrm>
            <a:prstGeom prst="bentConnector3">
              <a:avLst>
                <a:gd name="adj1" fmla="val 99744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04" name="矩形 103"/>
            <p:cNvSpPr/>
            <p:nvPr/>
          </p:nvSpPr>
          <p:spPr bwMode="auto">
            <a:xfrm>
              <a:off x="8100392" y="4133129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8108776" y="3973873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726540" y="5148260"/>
            <a:ext cx="936104" cy="432048"/>
            <a:chOff x="6726540" y="5148260"/>
            <a:chExt cx="936104" cy="432048"/>
          </a:xfrm>
        </p:grpSpPr>
        <p:sp>
          <p:nvSpPr>
            <p:cNvPr id="114" name="矩形 113"/>
            <p:cNvSpPr/>
            <p:nvPr/>
          </p:nvSpPr>
          <p:spPr>
            <a:xfrm>
              <a:off x="7374612" y="5292276"/>
              <a:ext cx="288032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&amp;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15" name="直接连接符 217"/>
            <p:cNvCxnSpPr/>
            <p:nvPr/>
          </p:nvCxnSpPr>
          <p:spPr bwMode="auto">
            <a:xfrm>
              <a:off x="7086580" y="5148260"/>
              <a:ext cx="288032" cy="214508"/>
            </a:xfrm>
            <a:prstGeom prst="bentConnector3">
              <a:avLst>
                <a:gd name="adj1" fmla="val 396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16" name="Text Box 399"/>
            <p:cNvSpPr txBox="1">
              <a:spLocks noChangeArrowheads="1"/>
            </p:cNvSpPr>
            <p:nvPr/>
          </p:nvSpPr>
          <p:spPr bwMode="auto">
            <a:xfrm>
              <a:off x="6726540" y="5148260"/>
              <a:ext cx="360040" cy="255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0800" tIns="10800" rIns="18000" bIns="10800" anchor="ctr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  <a:ea typeface="+mn-ea"/>
                </a:rPr>
                <a:t>D</a:t>
              </a:r>
              <a:r>
                <a:rPr lang="en-US" altLang="zh-CN" sz="1600" b="1" baseline="-14000" dirty="0" smtClean="0">
                  <a:solidFill>
                    <a:schemeClr val="tx1"/>
                  </a:solidFill>
                  <a:latin typeface="+mn-ea"/>
                  <a:ea typeface="+mn-ea"/>
                </a:rPr>
                <a:t>15</a:t>
              </a:r>
              <a:endParaRPr lang="en-US" altLang="zh-CN" sz="1600" b="1" dirty="0" smtClean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991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82" grpId="0"/>
      <p:bldP spid="6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8568952" cy="367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*地址计算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单元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(ACU)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： 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实现指令寻址功能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endParaRPr lang="en-US" altLang="zh-CN" sz="20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指令寻址需求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—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设</a:t>
            </a:r>
            <a:r>
              <a:rPr lang="en-US" altLang="zh-CN" sz="2000" b="1" dirty="0" smtClean="0">
                <a:latin typeface="+mn-ea"/>
                <a:ea typeface="+mn-ea"/>
              </a:rPr>
              <a:t>j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err="1" smtClean="0">
                <a:latin typeface="+mn-ea"/>
                <a:ea typeface="+mn-ea"/>
              </a:rPr>
              <a:t>beq</a:t>
            </a:r>
            <a:r>
              <a:rPr lang="zh-CN" altLang="en-US" sz="2000" b="1" dirty="0" smtClean="0">
                <a:latin typeface="+mn-ea"/>
                <a:ea typeface="+mn-ea"/>
              </a:rPr>
              <a:t>指令的操作码译码信号为</a:t>
            </a:r>
            <a:r>
              <a:rPr lang="en-US" altLang="zh-CN" sz="2000" b="1" dirty="0" smtClean="0">
                <a:latin typeface="+mn-ea"/>
                <a:ea typeface="+mn-ea"/>
              </a:rPr>
              <a:t>Jump</a:t>
            </a:r>
            <a:r>
              <a:rPr lang="zh-CN" altLang="en-US" sz="2000" b="1" dirty="0" smtClean="0">
                <a:latin typeface="+mn-ea"/>
                <a:ea typeface="+mn-ea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</a:rPr>
              <a:t>Branch</a:t>
            </a:r>
            <a:endParaRPr lang="en-US" altLang="zh-CN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           </a:t>
            </a:r>
            <a:r>
              <a:rPr lang="en-US" altLang="zh-CN" sz="2200" b="1" baseline="-25000" dirty="0" smtClean="0">
                <a:solidFill>
                  <a:schemeClr val="accent2"/>
                </a:solidFill>
                <a:latin typeface="+mn-ea"/>
                <a:ea typeface="+mn-ea"/>
                <a:cs typeface="Arial Unicode MS" panose="020B0604020202020204" pitchFamily="34" charset="-122"/>
              </a:rPr>
              <a:t>  </a:t>
            </a:r>
            <a:r>
              <a:rPr lang="en-US" altLang="zh-CN" sz="2200" b="1" dirty="0" smtClean="0">
                <a:latin typeface="+mn-ea"/>
                <a:ea typeface="+mn-ea"/>
              </a:rPr>
              <a:t>Jump</a:t>
            </a:r>
            <a:r>
              <a:rPr lang="zh-CN" altLang="en-US" sz="2200" b="1" dirty="0" smtClean="0">
                <a:latin typeface="+mn-ea"/>
                <a:ea typeface="+mn-ea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1</a:t>
            </a:r>
            <a:r>
              <a:rPr lang="zh-CN" altLang="en-US" sz="2200" b="1" dirty="0" smtClean="0">
                <a:latin typeface="+mn-ea"/>
                <a:ea typeface="+mn-ea"/>
              </a:rPr>
              <a:t>时，</a:t>
            </a:r>
            <a:r>
              <a:rPr lang="en-US" altLang="zh-CN" sz="2200" b="1" dirty="0" smtClean="0">
                <a:latin typeface="+mn-ea"/>
                <a:ea typeface="+mn-ea"/>
              </a:rPr>
              <a:t>NPC</a:t>
            </a:r>
            <a:r>
              <a:rPr lang="zh-CN" altLang="en-US" sz="2200" b="1" dirty="0" smtClean="0">
                <a:latin typeface="+mn-ea"/>
                <a:ea typeface="+mn-ea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(PC)</a:t>
            </a:r>
            <a:r>
              <a:rPr lang="zh-CN" altLang="en-US" sz="2200" b="1" baseline="-18000" dirty="0" smtClean="0">
                <a:latin typeface="+mn-ea"/>
                <a:ea typeface="+mn-ea"/>
              </a:rPr>
              <a:t>高</a:t>
            </a:r>
            <a:r>
              <a:rPr lang="en-US" altLang="zh-CN" sz="2200" b="1" baseline="-18000" dirty="0" smtClean="0">
                <a:latin typeface="+mn-ea"/>
                <a:ea typeface="+mn-ea"/>
              </a:rPr>
              <a:t>4</a:t>
            </a:r>
            <a:r>
              <a:rPr lang="zh-CN" altLang="en-US" sz="2200" b="1" baseline="-18000" dirty="0" smtClean="0">
                <a:latin typeface="+mn-ea"/>
                <a:ea typeface="+mn-ea"/>
              </a:rPr>
              <a:t>位</a:t>
            </a:r>
            <a:r>
              <a:rPr lang="en-US" altLang="zh-CN" sz="2200" b="1" kern="100" dirty="0">
                <a:latin typeface="+mn-ea"/>
                <a:ea typeface="+mn-ea"/>
              </a:rPr>
              <a:t>‖</a:t>
            </a:r>
            <a:r>
              <a:rPr lang="pt-BR" altLang="zh-CN" sz="2200" b="1" kern="100" dirty="0" smtClean="0">
                <a:latin typeface="+mn-ea"/>
                <a:ea typeface="+mn-ea"/>
              </a:rPr>
              <a:t>addr&lt;&lt;2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 Branch</a:t>
            </a:r>
            <a:r>
              <a:rPr lang="en-US" altLang="zh-CN" sz="2200" b="1" dirty="0" smtClean="0">
                <a:latin typeface="+mn-lt"/>
                <a:ea typeface="+mn-ea"/>
              </a:rPr>
              <a:t> ·</a:t>
            </a:r>
            <a:r>
              <a:rPr lang="en-US" altLang="zh-CN" sz="2200" b="1" baseline="-25000" dirty="0" smtClean="0">
                <a:latin typeface="+mn-lt"/>
                <a:ea typeface="+mn-ea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</a:rPr>
              <a:t>ZF</a:t>
            </a:r>
            <a:r>
              <a:rPr lang="zh-CN" altLang="en-US" sz="2200" b="1" dirty="0" smtClean="0">
                <a:latin typeface="+mn-ea"/>
                <a:ea typeface="+mn-ea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1</a:t>
            </a:r>
            <a:r>
              <a:rPr lang="zh-CN" altLang="en-US" sz="2200" b="1" dirty="0" smtClean="0">
                <a:latin typeface="+mn-ea"/>
                <a:ea typeface="+mn-ea"/>
              </a:rPr>
              <a:t>时，</a:t>
            </a:r>
            <a:r>
              <a:rPr lang="en-US" altLang="zh-CN" sz="2200" b="1" dirty="0" smtClean="0">
                <a:latin typeface="+mn-ea"/>
                <a:ea typeface="+mn-ea"/>
              </a:rPr>
              <a:t>NPC</a:t>
            </a:r>
            <a:r>
              <a:rPr lang="zh-CN" altLang="en-US" sz="2200" b="1" dirty="0" smtClean="0">
                <a:latin typeface="+mn-ea"/>
                <a:ea typeface="+mn-ea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(PC)</a:t>
            </a:r>
            <a:r>
              <a:rPr lang="zh-CN" altLang="en-US" sz="2200" b="1" dirty="0" smtClean="0">
                <a:latin typeface="+mn-ea"/>
                <a:ea typeface="+mn-ea"/>
              </a:rPr>
              <a:t>＋</a:t>
            </a:r>
            <a:r>
              <a:rPr lang="en-US" altLang="zh-CN" sz="2200" b="1" dirty="0" smtClean="0">
                <a:latin typeface="+mn-ea"/>
                <a:ea typeface="+mn-ea"/>
              </a:rPr>
              <a:t>4</a:t>
            </a:r>
            <a:r>
              <a:rPr lang="zh-CN" altLang="en-US" sz="2200" b="1" dirty="0" smtClean="0">
                <a:latin typeface="+mn-ea"/>
                <a:ea typeface="+mn-ea"/>
              </a:rPr>
              <a:t>＋</a:t>
            </a:r>
            <a:r>
              <a:rPr lang="en-US" altLang="zh-CN" sz="2200" b="1" dirty="0" err="1" smtClean="0">
                <a:latin typeface="+mn-ea"/>
                <a:ea typeface="+mn-ea"/>
              </a:rPr>
              <a:t>SExt</a:t>
            </a:r>
            <a:r>
              <a:rPr lang="en-US" altLang="zh-CN" sz="2200" b="1" dirty="0" smtClean="0">
                <a:latin typeface="+mn-ea"/>
                <a:ea typeface="+mn-ea"/>
              </a:rPr>
              <a:t>(</a:t>
            </a:r>
            <a:r>
              <a:rPr lang="en-US" altLang="zh-CN" sz="2200" b="1" dirty="0" err="1" smtClean="0">
                <a:latin typeface="+mn-ea"/>
                <a:ea typeface="+mn-ea"/>
              </a:rPr>
              <a:t>imme</a:t>
            </a:r>
            <a:r>
              <a:rPr lang="en-US" altLang="zh-CN" sz="2200" b="1" dirty="0" smtClean="0">
                <a:latin typeface="+mn-ea"/>
                <a:ea typeface="+mn-ea"/>
              </a:rPr>
              <a:t>)&lt;&lt;2</a:t>
            </a:r>
            <a:endParaRPr lang="en-US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          </a:t>
            </a:r>
            <a:r>
              <a:rPr lang="en-US" altLang="zh-CN" sz="2200" b="1" baseline="-25000" dirty="0" smtClean="0">
                <a:latin typeface="+mn-ea"/>
                <a:ea typeface="+mn-ea"/>
              </a:rPr>
              <a:t>  </a:t>
            </a:r>
            <a:r>
              <a:rPr lang="zh-CN" altLang="en-US" sz="2200" b="1" dirty="0" smtClean="0">
                <a:latin typeface="+mn-ea"/>
                <a:ea typeface="+mn-ea"/>
              </a:rPr>
              <a:t>否则，</a:t>
            </a:r>
            <a:r>
              <a:rPr lang="en-US" altLang="zh-CN" sz="2200" b="1" dirty="0" smtClean="0">
                <a:latin typeface="+mn-ea"/>
                <a:ea typeface="+mn-ea"/>
              </a:rPr>
              <a:t>NPC</a:t>
            </a:r>
            <a:r>
              <a:rPr lang="zh-CN" altLang="en-US" sz="2200" b="1" dirty="0" smtClean="0">
                <a:latin typeface="+mn-ea"/>
                <a:ea typeface="+mn-ea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(PC)</a:t>
            </a:r>
            <a:r>
              <a:rPr lang="zh-CN" altLang="en-US" sz="2200" b="1" dirty="0" smtClean="0">
                <a:latin typeface="+mn-ea"/>
                <a:ea typeface="+mn-ea"/>
              </a:rPr>
              <a:t>＋</a:t>
            </a:r>
            <a:r>
              <a:rPr lang="en-US" altLang="zh-CN" sz="2200" b="1" dirty="0" smtClean="0">
                <a:latin typeface="+mn-ea"/>
                <a:ea typeface="+mn-ea"/>
              </a:rPr>
              <a:t>4</a:t>
            </a: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   ACU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需求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sz="2000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    ACU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设计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</p:txBody>
      </p:sp>
      <p:sp>
        <p:nvSpPr>
          <p:cNvPr id="6" name="左大括号 5"/>
          <p:cNvSpPr/>
          <p:nvPr/>
        </p:nvSpPr>
        <p:spPr bwMode="auto">
          <a:xfrm>
            <a:off x="1331640" y="1484784"/>
            <a:ext cx="144016" cy="936104"/>
          </a:xfrm>
          <a:prstGeom prst="leftBrac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0" name="Text Box 5"/>
          <p:cNvSpPr txBox="1">
            <a:spLocks noChangeArrowheads="1"/>
          </p:cNvSpPr>
          <p:nvPr/>
        </p:nvSpPr>
        <p:spPr bwMode="auto">
          <a:xfrm>
            <a:off x="2411760" y="3403679"/>
            <a:ext cx="655272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3</a:t>
            </a:r>
            <a:r>
              <a:rPr lang="zh-CN" altLang="en-US" sz="2200" b="1" dirty="0" smtClean="0">
                <a:latin typeface="+mn-ea"/>
                <a:ea typeface="+mn-ea"/>
              </a:rPr>
              <a:t>种功能</a:t>
            </a:r>
            <a:r>
              <a:rPr lang="en-US" altLang="zh-CN" sz="2000" b="1" dirty="0" smtClean="0">
                <a:latin typeface="+mn-ea"/>
                <a:ea typeface="+mn-ea"/>
              </a:rPr>
              <a:t>(4</a:t>
            </a:r>
            <a:r>
              <a:rPr lang="zh-CN" altLang="en-US" sz="2000" b="1" dirty="0" smtClean="0">
                <a:latin typeface="+mn-ea"/>
                <a:ea typeface="+mn-ea"/>
              </a:rPr>
              <a:t>个</a:t>
            </a:r>
            <a:r>
              <a:rPr lang="zh-CN" altLang="en-US" sz="2000" b="1" dirty="0" smtClean="0">
                <a:latin typeface="+mn-ea"/>
              </a:rPr>
              <a:t>部件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r>
              <a:rPr lang="zh-CN" altLang="en-US" sz="2200" b="1" dirty="0" smtClean="0">
                <a:latin typeface="+mn-ea"/>
                <a:ea typeface="+mn-ea"/>
              </a:rPr>
              <a:t>＋输出选择</a:t>
            </a:r>
            <a:r>
              <a:rPr lang="zh-CN" altLang="en-US" sz="2200" b="1" dirty="0" smtClean="0">
                <a:latin typeface="+mn-ea"/>
              </a:rPr>
              <a:t>，</a:t>
            </a:r>
            <a:r>
              <a:rPr lang="en-US" altLang="zh-CN" sz="2200" b="1" dirty="0" err="1" smtClean="0">
                <a:latin typeface="+mn-ea"/>
                <a:ea typeface="+mn-ea"/>
              </a:rPr>
              <a:t>SExtU</a:t>
            </a:r>
            <a:r>
              <a:rPr lang="zh-CN" altLang="en-US" sz="2200" b="1" dirty="0" smtClean="0">
                <a:latin typeface="+mn-ea"/>
                <a:ea typeface="+mn-ea"/>
              </a:rPr>
              <a:t>可以包含</a:t>
            </a:r>
            <a:r>
              <a:rPr lang="en-US" altLang="zh-CN" sz="2200" b="1" dirty="0" smtClean="0">
                <a:latin typeface="+mn-ea"/>
                <a:ea typeface="+mn-ea"/>
              </a:rPr>
              <a:t>&lt;&lt;2</a:t>
            </a:r>
            <a:endParaRPr lang="en-US" altLang="zh-CN" sz="22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137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2" name="Text Box 5"/>
          <p:cNvSpPr txBox="1">
            <a:spLocks noChangeArrowheads="1"/>
          </p:cNvSpPr>
          <p:nvPr/>
        </p:nvSpPr>
        <p:spPr bwMode="auto">
          <a:xfrm>
            <a:off x="2411760" y="2550617"/>
            <a:ext cx="6552728" cy="8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+mn-ea"/>
              </a:rPr>
              <a:t>支持</a:t>
            </a:r>
            <a:r>
              <a:rPr lang="zh-CN" altLang="en-US" sz="2200" b="1" dirty="0" smtClean="0">
                <a:latin typeface="+mn-ea"/>
              </a:rPr>
              <a:t>所有功能、内部不能复用</a:t>
            </a:r>
            <a:r>
              <a:rPr lang="zh-CN" altLang="en-US" sz="2200" b="1" dirty="0">
                <a:latin typeface="+mn-ea"/>
              </a:rPr>
              <a:t>部件</a:t>
            </a:r>
            <a:endParaRPr lang="en-US" altLang="zh-CN" sz="2200" b="1" dirty="0" smtClean="0">
              <a:latin typeface="+mn-ea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 smtClean="0">
                <a:latin typeface="+mn-ea"/>
              </a:rPr>
              <a:t>(</a:t>
            </a:r>
            <a:r>
              <a:rPr lang="zh-CN" altLang="en-US" sz="1800" b="1" dirty="0" smtClean="0">
                <a:latin typeface="+mn-ea"/>
              </a:rPr>
              <a:t>不能复用</a:t>
            </a:r>
            <a:r>
              <a:rPr lang="en-US" altLang="zh-CN" sz="1800" b="1" dirty="0" smtClean="0">
                <a:latin typeface="+mn-ea"/>
              </a:rPr>
              <a:t>ALU)      (</a:t>
            </a:r>
            <a:r>
              <a:rPr lang="zh-CN" altLang="en-US" sz="1800" b="1" dirty="0" smtClean="0">
                <a:latin typeface="+mn-ea"/>
              </a:rPr>
              <a:t>为组合逻辑部件</a:t>
            </a:r>
            <a:r>
              <a:rPr lang="en-US" altLang="zh-CN" sz="1800" b="1" dirty="0" smtClean="0">
                <a:latin typeface="+mn-ea"/>
              </a:rPr>
              <a:t>)</a:t>
            </a:r>
            <a:endParaRPr lang="en-US" altLang="zh-CN" sz="1800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763688" y="3874577"/>
            <a:ext cx="5055919" cy="2218719"/>
            <a:chOff x="1763688" y="3874577"/>
            <a:chExt cx="5055919" cy="2218719"/>
          </a:xfrm>
        </p:grpSpPr>
        <p:sp>
          <p:nvSpPr>
            <p:cNvPr id="68" name="矩形 67"/>
            <p:cNvSpPr/>
            <p:nvPr/>
          </p:nvSpPr>
          <p:spPr>
            <a:xfrm>
              <a:off x="2459700" y="4175343"/>
              <a:ext cx="3816425" cy="191795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850701" y="3874577"/>
              <a:ext cx="1497431" cy="2160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ZF Branch Jump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763688" y="4211346"/>
              <a:ext cx="551996" cy="2630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dirty="0" err="1" smtClean="0">
                  <a:latin typeface="+mn-ea"/>
                  <a:ea typeface="+mn-ea"/>
                  <a:cs typeface="Times New Roman" pitchFamily="18" charset="0"/>
                </a:rPr>
                <a:t>imme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 bwMode="auto">
            <a:xfrm>
              <a:off x="2291616" y="5471487"/>
              <a:ext cx="160128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>
              <a:off x="6060100" y="4090601"/>
              <a:ext cx="0" cy="87682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6420140" y="5327470"/>
              <a:ext cx="399467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NPC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 bwMode="auto">
            <a:xfrm>
              <a:off x="6204116" y="5471486"/>
              <a:ext cx="21602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 flipH="1">
              <a:off x="4979980" y="4103334"/>
              <a:ext cx="1" cy="21602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 flipH="1">
              <a:off x="5484035" y="4103334"/>
              <a:ext cx="1" cy="21602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81" name="TextBox 80"/>
            <p:cNvSpPr txBox="1"/>
            <p:nvPr/>
          </p:nvSpPr>
          <p:spPr>
            <a:xfrm>
              <a:off x="1763688" y="5687510"/>
              <a:ext cx="551996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dirty="0" err="1" smtClean="0">
                  <a:latin typeface="+mn-ea"/>
                  <a:ea typeface="+mn-ea"/>
                  <a:cs typeface="Times New Roman" pitchFamily="18" charset="0"/>
                </a:rPr>
                <a:t>addr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987900" y="5327470"/>
              <a:ext cx="327784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PC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 bwMode="auto">
            <a:xfrm flipH="1">
              <a:off x="3241184" y="5424878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3030462" y="5244473"/>
              <a:ext cx="27129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400" b="1" dirty="0" smtClean="0">
                  <a:latin typeface="+mn-ea"/>
                  <a:ea typeface="+mn-ea"/>
                  <a:cs typeface="Times New Roman" pitchFamily="18" charset="0"/>
                </a:rPr>
                <a:t>32</a:t>
              </a:r>
              <a:endParaRPr lang="zh-CN" altLang="en-US" sz="14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 bwMode="auto">
            <a:xfrm flipH="1">
              <a:off x="3241184" y="5792120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TextBox 88"/>
            <p:cNvSpPr txBox="1"/>
            <p:nvPr/>
          </p:nvSpPr>
          <p:spPr>
            <a:xfrm>
              <a:off x="3030462" y="5604513"/>
              <a:ext cx="27129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400" b="1" dirty="0" smtClean="0">
                  <a:latin typeface="+mn-ea"/>
                  <a:ea typeface="+mn-ea"/>
                  <a:cs typeface="Times New Roman" pitchFamily="18" charset="0"/>
                </a:rPr>
                <a:t>26</a:t>
              </a:r>
              <a:endParaRPr lang="zh-CN" altLang="en-US" sz="14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 bwMode="auto">
            <a:xfrm>
              <a:off x="2315684" y="4382683"/>
              <a:ext cx="100202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flipH="1">
              <a:off x="2670422" y="4339678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" name="TextBox 92"/>
            <p:cNvSpPr txBox="1"/>
            <p:nvPr/>
          </p:nvSpPr>
          <p:spPr>
            <a:xfrm>
              <a:off x="2459700" y="4164353"/>
              <a:ext cx="27129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400" b="1" dirty="0" smtClean="0">
                  <a:latin typeface="+mn-ea"/>
                  <a:ea typeface="+mn-ea"/>
                  <a:cs typeface="Times New Roman" pitchFamily="18" charset="0"/>
                </a:rPr>
                <a:t>16</a:t>
              </a:r>
              <a:endParaRPr lang="zh-CN" altLang="en-US" sz="14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94" name="直接连接符 93"/>
            <p:cNvCxnSpPr/>
            <p:nvPr/>
          </p:nvCxnSpPr>
          <p:spPr bwMode="auto">
            <a:xfrm>
              <a:off x="2291616" y="5831082"/>
              <a:ext cx="2616356" cy="44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95" name="组合 94"/>
          <p:cNvGrpSpPr/>
          <p:nvPr/>
        </p:nvGrpSpPr>
        <p:grpSpPr>
          <a:xfrm>
            <a:off x="2783736" y="4224079"/>
            <a:ext cx="3420381" cy="1846743"/>
            <a:chOff x="2783736" y="4224079"/>
            <a:chExt cx="3420381" cy="1846743"/>
          </a:xfrm>
        </p:grpSpPr>
        <p:sp>
          <p:nvSpPr>
            <p:cNvPr id="136" name="椭圆 135"/>
            <p:cNvSpPr/>
            <p:nvPr/>
          </p:nvSpPr>
          <p:spPr bwMode="auto">
            <a:xfrm>
              <a:off x="2783736" y="4224079"/>
              <a:ext cx="612068" cy="455319"/>
            </a:xfrm>
            <a:prstGeom prst="ellipse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3572400" y="4319358"/>
              <a:ext cx="687500" cy="283727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0800" rIns="18000" bIns="10800" rtlCol="0" anchor="ctr"/>
            <a:lstStyle/>
            <a:p>
              <a:pPr algn="ctr"/>
              <a:r>
                <a:rPr lang="en-US" altLang="zh-CN" sz="1600" b="1" dirty="0" err="1" smtClean="0">
                  <a:solidFill>
                    <a:schemeClr val="tx1"/>
                  </a:solidFill>
                  <a:latin typeface="+mn-ea"/>
                </a:rPr>
                <a:t>SExtU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9" name="直接连接符 98"/>
            <p:cNvCxnSpPr>
              <a:stCxn id="98" idx="3"/>
            </p:cNvCxnSpPr>
            <p:nvPr/>
          </p:nvCxnSpPr>
          <p:spPr bwMode="auto">
            <a:xfrm flipV="1">
              <a:off x="4259900" y="4461221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 bwMode="auto">
            <a:xfrm flipV="1">
              <a:off x="4868545" y="4823147"/>
              <a:ext cx="255451" cy="26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1" name="矩形 100"/>
            <p:cNvSpPr/>
            <p:nvPr/>
          </p:nvSpPr>
          <p:spPr>
            <a:xfrm>
              <a:off x="4907972" y="4319358"/>
              <a:ext cx="648072" cy="2160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&amp;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 rot="16200000">
              <a:off x="4903631" y="4963088"/>
              <a:ext cx="728764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MUX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03" name="直接连接符 102"/>
            <p:cNvCxnSpPr/>
            <p:nvPr/>
          </p:nvCxnSpPr>
          <p:spPr bwMode="auto">
            <a:xfrm flipV="1">
              <a:off x="5408605" y="5111446"/>
              <a:ext cx="507479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4" name="直接连接符 94"/>
            <p:cNvCxnSpPr/>
            <p:nvPr/>
          </p:nvCxnSpPr>
          <p:spPr bwMode="auto">
            <a:xfrm>
              <a:off x="4349909" y="5183453"/>
              <a:ext cx="774087" cy="215581"/>
            </a:xfrm>
            <a:prstGeom prst="bentConnector3">
              <a:avLst>
                <a:gd name="adj1" fmla="val 12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05" name="AutoShape 15"/>
            <p:cNvSpPr>
              <a:spLocks noChangeArrowheads="1"/>
            </p:cNvSpPr>
            <p:nvPr/>
          </p:nvSpPr>
          <p:spPr bwMode="auto">
            <a:xfrm rot="16200000">
              <a:off x="4255984" y="4642902"/>
              <a:ext cx="864097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Adder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06" name="直接连接符 105"/>
            <p:cNvCxnSpPr/>
            <p:nvPr/>
          </p:nvCxnSpPr>
          <p:spPr bwMode="auto">
            <a:xfrm flipH="1">
              <a:off x="5268012" y="4535383"/>
              <a:ext cx="1" cy="21602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07" name="矩形 106"/>
            <p:cNvSpPr/>
            <p:nvPr/>
          </p:nvSpPr>
          <p:spPr bwMode="auto">
            <a:xfrm>
              <a:off x="5123996" y="5363030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5132380" y="4787143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09" name="直接连接符 108"/>
            <p:cNvCxnSpPr/>
            <p:nvPr/>
          </p:nvCxnSpPr>
          <p:spPr bwMode="auto">
            <a:xfrm flipV="1">
              <a:off x="4259900" y="5183453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2" name="AutoShape 15"/>
            <p:cNvSpPr>
              <a:spLocks noChangeArrowheads="1"/>
            </p:cNvSpPr>
            <p:nvPr/>
          </p:nvSpPr>
          <p:spPr bwMode="auto">
            <a:xfrm rot="16200000">
              <a:off x="3648323" y="5002942"/>
              <a:ext cx="864097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Adder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24" name="直接连接符 123"/>
            <p:cNvCxnSpPr/>
            <p:nvPr/>
          </p:nvCxnSpPr>
          <p:spPr bwMode="auto">
            <a:xfrm>
              <a:off x="3572401" y="4895422"/>
              <a:ext cx="32745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5" name="TextBox 124"/>
            <p:cNvSpPr txBox="1"/>
            <p:nvPr/>
          </p:nvSpPr>
          <p:spPr>
            <a:xfrm>
              <a:off x="3316836" y="4768733"/>
              <a:ext cx="294992" cy="19869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4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 rot="16200000">
              <a:off x="5569715" y="5313799"/>
              <a:ext cx="980772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MUX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7" name="矩形 126"/>
            <p:cNvSpPr/>
            <p:nvPr/>
          </p:nvSpPr>
          <p:spPr bwMode="auto">
            <a:xfrm>
              <a:off x="5916084" y="5064838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1" name="矩形 130"/>
            <p:cNvSpPr/>
            <p:nvPr/>
          </p:nvSpPr>
          <p:spPr bwMode="auto">
            <a:xfrm>
              <a:off x="5924468" y="5795078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32" name="直接连接符 131"/>
            <p:cNvCxnSpPr/>
            <p:nvPr/>
          </p:nvCxnSpPr>
          <p:spPr bwMode="auto">
            <a:xfrm flipH="1">
              <a:off x="5473432" y="5789998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3" name="TextBox 132"/>
            <p:cNvSpPr txBox="1"/>
            <p:nvPr/>
          </p:nvSpPr>
          <p:spPr>
            <a:xfrm>
              <a:off x="5284754" y="5604513"/>
              <a:ext cx="27129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400" b="1" dirty="0" smtClean="0">
                  <a:latin typeface="+mn-ea"/>
                  <a:ea typeface="+mn-ea"/>
                  <a:cs typeface="Times New Roman" pitchFamily="18" charset="0"/>
                </a:rPr>
                <a:t>32</a:t>
              </a:r>
              <a:endParaRPr lang="zh-CN" altLang="en-US" sz="14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34" name="直接连接符 133"/>
            <p:cNvCxnSpPr/>
            <p:nvPr/>
          </p:nvCxnSpPr>
          <p:spPr bwMode="auto">
            <a:xfrm flipH="1">
              <a:off x="4249296" y="5643024"/>
              <a:ext cx="82612" cy="860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5" name="TextBox 134"/>
            <p:cNvSpPr txBox="1"/>
            <p:nvPr/>
          </p:nvSpPr>
          <p:spPr>
            <a:xfrm>
              <a:off x="4115884" y="5460497"/>
              <a:ext cx="193980" cy="2270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400" b="1" dirty="0" smtClean="0">
                  <a:latin typeface="+mn-ea"/>
                  <a:ea typeface="+mn-ea"/>
                  <a:cs typeface="Times New Roman" pitchFamily="18" charset="0"/>
                </a:rPr>
                <a:t>4</a:t>
              </a:r>
              <a:endParaRPr lang="zh-CN" altLang="en-US" sz="14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802557" y="4408693"/>
              <a:ext cx="294992" cy="19869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00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39" name="直接连接符 138"/>
            <p:cNvCxnSpPr/>
            <p:nvPr/>
          </p:nvCxnSpPr>
          <p:spPr bwMode="auto">
            <a:xfrm flipV="1">
              <a:off x="3323796" y="4463374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0" name="直接连接符 139"/>
            <p:cNvCxnSpPr/>
            <p:nvPr/>
          </p:nvCxnSpPr>
          <p:spPr bwMode="auto">
            <a:xfrm>
              <a:off x="3317713" y="4330892"/>
              <a:ext cx="0" cy="272193"/>
            </a:xfrm>
            <a:prstGeom prst="line">
              <a:avLst/>
            </a:prstGeom>
            <a:solidFill>
              <a:schemeClr val="accent1"/>
            </a:solidFill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>
              <a:off x="3107772" y="4535083"/>
              <a:ext cx="2099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2" name="椭圆 141"/>
            <p:cNvSpPr/>
            <p:nvPr/>
          </p:nvSpPr>
          <p:spPr bwMode="auto">
            <a:xfrm>
              <a:off x="4309865" y="5554484"/>
              <a:ext cx="814132" cy="516338"/>
            </a:xfrm>
            <a:prstGeom prst="ellipse">
              <a:avLst/>
            </a:prstGeom>
            <a:solidFill>
              <a:srgbClr val="FFCCFF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3" name="直接连接符 125"/>
            <p:cNvCxnSpPr/>
            <p:nvPr/>
          </p:nvCxnSpPr>
          <p:spPr bwMode="auto">
            <a:xfrm>
              <a:off x="3628118" y="5471486"/>
              <a:ext cx="1276429" cy="208104"/>
            </a:xfrm>
            <a:prstGeom prst="bentConnector3">
              <a:avLst>
                <a:gd name="adj1" fmla="val -14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4907972" y="5615502"/>
              <a:ext cx="0" cy="432048"/>
            </a:xfrm>
            <a:prstGeom prst="line">
              <a:avLst/>
            </a:prstGeom>
            <a:solidFill>
              <a:schemeClr val="accent1"/>
            </a:solidFill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TextBox 144"/>
            <p:cNvSpPr txBox="1"/>
            <p:nvPr/>
          </p:nvSpPr>
          <p:spPr>
            <a:xfrm>
              <a:off x="4396956" y="5848853"/>
              <a:ext cx="294992" cy="19869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00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46" name="直接连接符 145"/>
            <p:cNvCxnSpPr/>
            <p:nvPr/>
          </p:nvCxnSpPr>
          <p:spPr bwMode="auto">
            <a:xfrm>
              <a:off x="4698030" y="5975542"/>
              <a:ext cx="2099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>
              <a:off x="4907972" y="5831526"/>
              <a:ext cx="100811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2127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6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179512" y="354722"/>
            <a:ext cx="6193034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*寄存器组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(GPRs)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  <a:cs typeface="Arial Unicode MS" panose="020B0604020202020204" pitchFamily="34" charset="-122"/>
              </a:rPr>
              <a:t>设计：</a:t>
            </a: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000" b="1" dirty="0" smtClean="0">
              <a:solidFill>
                <a:srgbClr val="C00000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000" b="1" dirty="0" smtClean="0">
              <a:solidFill>
                <a:srgbClr val="C00000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存储器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cs typeface="Arial Unicode MS" panose="020B0604020202020204" pitchFamily="34" charset="-122"/>
              </a:rPr>
              <a:t>(MEM)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cs typeface="Arial Unicode MS" panose="020B0604020202020204" pitchFamily="34" charset="-122"/>
              </a:rPr>
              <a:t>组织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cs typeface="Arial Unicode MS" panose="020B0604020202020204" pitchFamily="34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  <a:spcBef>
                <a:spcPts val="1200"/>
              </a:spcBef>
            </a:pPr>
            <a:endParaRPr lang="en-US" altLang="zh-CN" b="1" dirty="0">
              <a:solidFill>
                <a:srgbClr val="C00000"/>
              </a:solidFill>
              <a:latin typeface="+mn-ea"/>
              <a:ea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特殊寄存器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cs typeface="Arial Unicode MS" panose="020B0604020202020204" pitchFamily="34" charset="-122"/>
              </a:rPr>
              <a:t>： </a:t>
            </a:r>
            <a:r>
              <a:rPr lang="en-US" altLang="zh-CN" sz="2000" b="1" dirty="0" smtClean="0">
                <a:latin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dirty="0" smtClean="0">
                <a:latin typeface="+mn-ea"/>
                <a:cs typeface="Arial Unicode MS" panose="020B0604020202020204" pitchFamily="34" charset="-122"/>
              </a:rPr>
              <a:t>指令部件、</a:t>
            </a:r>
            <a:r>
              <a:rPr lang="en-US" altLang="zh-CN" sz="2000" b="1" dirty="0" smtClean="0">
                <a:latin typeface="+mn-ea"/>
                <a:cs typeface="Arial Unicode MS" panose="020B0604020202020204" pitchFamily="34" charset="-122"/>
              </a:rPr>
              <a:t>BIU</a:t>
            </a:r>
            <a:r>
              <a:rPr lang="zh-CN" altLang="en-US" sz="2000" b="1" dirty="0" smtClean="0">
                <a:latin typeface="+mn-ea"/>
                <a:cs typeface="Arial Unicode MS" panose="020B0604020202020204" pitchFamily="34" charset="-122"/>
              </a:rPr>
              <a:t>等的外部接口</a:t>
            </a:r>
            <a:r>
              <a:rPr lang="en-US" altLang="zh-CN" sz="2000" b="1" dirty="0" smtClean="0">
                <a:latin typeface="+mn-ea"/>
                <a:cs typeface="Arial Unicode MS" panose="020B0604020202020204" pitchFamily="34" charset="-122"/>
              </a:rPr>
              <a:t>)</a:t>
            </a:r>
            <a:endParaRPr lang="en-US" altLang="zh-CN" b="1" dirty="0">
              <a:latin typeface="+mn-ea"/>
              <a:cs typeface="Arial Unicode MS" panose="020B0604020202020204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需求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设计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cs typeface="Arial Unicode MS" panose="020B0604020202020204" pitchFamily="34" charset="-122"/>
              </a:rPr>
              <a:t>—</a:t>
            </a:r>
            <a:endParaRPr lang="en-US" altLang="zh-CN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707904" y="332656"/>
            <a:ext cx="403244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支持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2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个读端口、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个写端口</a:t>
            </a:r>
            <a:endParaRPr lang="en-US" altLang="zh-CN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sp>
        <p:nvSpPr>
          <p:cNvPr id="162" name="Text Box 5"/>
          <p:cNvSpPr txBox="1">
            <a:spLocks noChangeArrowheads="1"/>
          </p:cNvSpPr>
          <p:nvPr/>
        </p:nvSpPr>
        <p:spPr bwMode="auto">
          <a:xfrm>
            <a:off x="3243276" y="2924944"/>
            <a:ext cx="507314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采用哈佛结构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，设数据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宽度为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32</a:t>
            </a: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位</a:t>
            </a:r>
            <a:endParaRPr lang="en-US" altLang="zh-CN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grpSp>
        <p:nvGrpSpPr>
          <p:cNvPr id="206" name="组合 205"/>
          <p:cNvGrpSpPr/>
          <p:nvPr/>
        </p:nvGrpSpPr>
        <p:grpSpPr>
          <a:xfrm>
            <a:off x="1187624" y="3535848"/>
            <a:ext cx="3456384" cy="1321050"/>
            <a:chOff x="1475656" y="3501008"/>
            <a:chExt cx="3456384" cy="1321050"/>
          </a:xfrm>
        </p:grpSpPr>
        <p:grpSp>
          <p:nvGrpSpPr>
            <p:cNvPr id="202" name="组合 201"/>
            <p:cNvGrpSpPr/>
            <p:nvPr/>
          </p:nvGrpSpPr>
          <p:grpSpPr>
            <a:xfrm>
              <a:off x="3275856" y="3501008"/>
              <a:ext cx="1656184" cy="1321050"/>
              <a:chOff x="3491880" y="3501008"/>
              <a:chExt cx="1656184" cy="1321050"/>
            </a:xfrm>
          </p:grpSpPr>
          <p:sp>
            <p:nvSpPr>
              <p:cNvPr id="164" name="Rectangle 145"/>
              <p:cNvSpPr>
                <a:spLocks noChangeArrowheads="1"/>
              </p:cNvSpPr>
              <p:nvPr/>
            </p:nvSpPr>
            <p:spPr bwMode="auto">
              <a:xfrm>
                <a:off x="3707904" y="3501008"/>
                <a:ext cx="1224136" cy="132105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prstDash val="solid"/>
                <a:miter lim="800000"/>
                <a:headEnd/>
                <a:tailEnd type="none" w="sm" len="med"/>
              </a:ln>
              <a:effectLst/>
            </p:spPr>
            <p:txBody>
              <a:bodyPr wrap="none" lIns="36000" tIns="10800" rIns="18000" bIns="10800" anchor="t" anchorCtr="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addr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din  </a:t>
                </a:r>
                <a:r>
                  <a:rPr lang="en-US" altLang="zh-CN" sz="1800" b="1" baseline="-25000" dirty="0" smtClean="0">
                    <a:latin typeface="+mn-ea"/>
                    <a:ea typeface="+mn-ea"/>
                  </a:rPr>
                  <a:t> </a:t>
                </a:r>
                <a:r>
                  <a:rPr lang="en-US" altLang="zh-CN" sz="1800" b="1" dirty="0" err="1" smtClean="0">
                    <a:latin typeface="+mn-ea"/>
                    <a:ea typeface="+mn-ea"/>
                  </a:rPr>
                  <a:t>dout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Rd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Wr</a:t>
                </a:r>
                <a:r>
                  <a:rPr lang="en-US" altLang="zh-CN" sz="1800" b="1" dirty="0" smtClean="0">
                    <a:latin typeface="+mn-ea"/>
                    <a:ea typeface="+mn-ea"/>
                  </a:rPr>
                  <a:t> </a:t>
                </a:r>
                <a:r>
                  <a:rPr lang="en-US" altLang="zh-CN" sz="2200" b="1" dirty="0" smtClean="0">
                    <a:latin typeface="+mn-ea"/>
                    <a:ea typeface="+mn-ea"/>
                  </a:rPr>
                  <a:t>DMEM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Clk</a:t>
                </a:r>
                <a:r>
                  <a:rPr lang="en-US" altLang="zh-CN" sz="1800" b="1" dirty="0" smtClean="0">
                    <a:latin typeface="+mn-ea"/>
                    <a:ea typeface="+mn-ea"/>
                  </a:rPr>
                  <a:t>   </a:t>
                </a:r>
                <a:r>
                  <a:rPr lang="en-US" altLang="zh-CN" sz="1800" b="1" baseline="-25000" dirty="0" smtClean="0">
                    <a:latin typeface="+mn-ea"/>
                    <a:ea typeface="+mn-ea"/>
                  </a:rPr>
                  <a:t> </a:t>
                </a:r>
                <a:r>
                  <a:rPr lang="en-US" altLang="zh-CN" sz="1800" b="1" dirty="0" smtClean="0">
                    <a:solidFill>
                      <a:srgbClr val="990099"/>
                    </a:solidFill>
                    <a:latin typeface="+mn-ea"/>
                    <a:ea typeface="+mn-ea"/>
                  </a:rPr>
                  <a:t> </a:t>
                </a:r>
                <a:endParaRPr lang="zh-CN" altLang="en-US" sz="1800" b="1" dirty="0">
                  <a:solidFill>
                    <a:srgbClr val="990099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65" name="直接箭头连接符 164"/>
              <p:cNvCxnSpPr/>
              <p:nvPr/>
            </p:nvCxnSpPr>
            <p:spPr bwMode="auto">
              <a:xfrm>
                <a:off x="3491880" y="3645024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6" name="直接箭头连接符 165"/>
              <p:cNvCxnSpPr/>
              <p:nvPr/>
            </p:nvCxnSpPr>
            <p:spPr bwMode="auto">
              <a:xfrm>
                <a:off x="3491880" y="3933056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0" name="直接箭头连接符 169"/>
              <p:cNvCxnSpPr/>
              <p:nvPr/>
            </p:nvCxnSpPr>
            <p:spPr bwMode="auto">
              <a:xfrm>
                <a:off x="3491880" y="4149080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1" name="直接箭头连接符 170"/>
              <p:cNvCxnSpPr/>
              <p:nvPr/>
            </p:nvCxnSpPr>
            <p:spPr bwMode="auto">
              <a:xfrm>
                <a:off x="3491880" y="4437112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2" name="直接箭头连接符 171"/>
              <p:cNvCxnSpPr/>
              <p:nvPr/>
            </p:nvCxnSpPr>
            <p:spPr bwMode="auto">
              <a:xfrm>
                <a:off x="3491880" y="4725144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3" name="直接箭头连接符 172"/>
              <p:cNvCxnSpPr/>
              <p:nvPr/>
            </p:nvCxnSpPr>
            <p:spPr bwMode="auto">
              <a:xfrm>
                <a:off x="4932040" y="3933056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78" name="组合 177"/>
            <p:cNvGrpSpPr/>
            <p:nvPr/>
          </p:nvGrpSpPr>
          <p:grpSpPr>
            <a:xfrm>
              <a:off x="1475656" y="3501008"/>
              <a:ext cx="1656184" cy="1321050"/>
              <a:chOff x="3933924" y="3645024"/>
              <a:chExt cx="1656184" cy="1321050"/>
            </a:xfrm>
          </p:grpSpPr>
          <p:sp>
            <p:nvSpPr>
              <p:cNvPr id="179" name="Rectangle 145"/>
              <p:cNvSpPr>
                <a:spLocks noChangeArrowheads="1"/>
              </p:cNvSpPr>
              <p:nvPr/>
            </p:nvSpPr>
            <p:spPr bwMode="auto">
              <a:xfrm>
                <a:off x="4149948" y="3645024"/>
                <a:ext cx="1224136" cy="132105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prstDash val="solid"/>
                <a:miter lim="800000"/>
                <a:headEnd/>
                <a:tailEnd type="none" w="sm" len="med"/>
              </a:ln>
              <a:effectLst/>
            </p:spPr>
            <p:txBody>
              <a:bodyPr wrap="none" lIns="36000" tIns="10800" rIns="18000" bIns="10800" anchor="t" anchorCtr="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+mn-ea"/>
                    <a:ea typeface="+mn-ea"/>
                  </a:rPr>
                  <a:t>addr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     </a:t>
                </a:r>
                <a:r>
                  <a:rPr lang="en-US" altLang="zh-CN" sz="1800" b="1" baseline="-25000" dirty="0" smtClean="0">
                    <a:latin typeface="+mn-ea"/>
                    <a:ea typeface="+mn-ea"/>
                  </a:rPr>
                  <a:t> </a:t>
                </a:r>
                <a:r>
                  <a:rPr lang="en-US" altLang="zh-CN" sz="1800" b="1" dirty="0" err="1" smtClean="0">
                    <a:latin typeface="+mn-ea"/>
                    <a:ea typeface="+mn-ea"/>
                  </a:rPr>
                  <a:t>dout</a:t>
                </a:r>
                <a:endParaRPr lang="en-US" altLang="zh-CN" sz="1800" b="1" dirty="0" smtClean="0">
                  <a:latin typeface="+mn-ea"/>
                  <a:ea typeface="+mn-ea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 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   </a:t>
                </a:r>
                <a:r>
                  <a:rPr lang="en-US" altLang="zh-CN" sz="2200" b="1" dirty="0" smtClean="0">
                    <a:latin typeface="+mn-ea"/>
                    <a:ea typeface="+mn-ea"/>
                  </a:rPr>
                  <a:t>IMEM</a:t>
                </a:r>
              </a:p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      </a:t>
                </a:r>
                <a:r>
                  <a:rPr lang="en-US" altLang="zh-CN" sz="1800" b="1" baseline="-25000" dirty="0" smtClean="0">
                    <a:latin typeface="+mn-ea"/>
                    <a:ea typeface="+mn-ea"/>
                  </a:rPr>
                  <a:t> </a:t>
                </a:r>
                <a:endParaRPr lang="zh-CN" altLang="en-US" sz="1800" b="1" dirty="0">
                  <a:solidFill>
                    <a:srgbClr val="990099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180" name="直接箭头连接符 179"/>
              <p:cNvCxnSpPr/>
              <p:nvPr/>
            </p:nvCxnSpPr>
            <p:spPr bwMode="auto">
              <a:xfrm>
                <a:off x="3933924" y="3789040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5" name="直接箭头连接符 184"/>
              <p:cNvCxnSpPr/>
              <p:nvPr/>
            </p:nvCxnSpPr>
            <p:spPr bwMode="auto">
              <a:xfrm>
                <a:off x="5374084" y="4077072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  <p:sp>
        <p:nvSpPr>
          <p:cNvPr id="187" name="Text Box 5"/>
          <p:cNvSpPr txBox="1">
            <a:spLocks noChangeArrowheads="1"/>
          </p:cNvSpPr>
          <p:nvPr/>
        </p:nvSpPr>
        <p:spPr bwMode="auto">
          <a:xfrm>
            <a:off x="4860032" y="3550657"/>
            <a:ext cx="4176464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19138" indent="-719138" algn="l">
              <a:lnSpc>
                <a:spcPct val="125000"/>
              </a:lnSpc>
            </a:pP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假设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:IMEM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为</a:t>
            </a:r>
            <a:r>
              <a:rPr lang="zh-CN" altLang="en-US" sz="20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异步</a:t>
            </a:r>
            <a:r>
              <a:rPr lang="en-US" altLang="zh-CN" sz="20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RAM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降低复杂度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，</a:t>
            </a:r>
            <a:endParaRPr lang="en-US" altLang="zh-CN" sz="2000" b="1" dirty="0">
              <a:latin typeface="+mn-ea"/>
              <a:ea typeface="+mn-ea"/>
              <a:cs typeface="Arial Unicode MS" panose="020B0604020202020204" pitchFamily="34" charset="-122"/>
            </a:endParaRPr>
          </a:p>
          <a:p>
            <a:pPr marL="719138" indent="-719138" algn="l">
              <a:lnSpc>
                <a:spcPct val="125000"/>
              </a:lnSpc>
            </a:pP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     DMEM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为</a:t>
            </a:r>
            <a:r>
              <a:rPr lang="zh-CN" altLang="en-US" sz="20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同步</a:t>
            </a:r>
            <a:r>
              <a:rPr lang="en-US" altLang="zh-CN" sz="2000" b="1" dirty="0" smtClean="0">
                <a:solidFill>
                  <a:srgbClr val="990099"/>
                </a:solidFill>
                <a:latin typeface="+mn-ea"/>
                <a:ea typeface="+mn-ea"/>
                <a:cs typeface="Arial Unicode MS" panose="020B0604020202020204" pitchFamily="34" charset="-122"/>
              </a:rPr>
              <a:t>RAM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有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CLK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、无</a:t>
            </a:r>
            <a:r>
              <a:rPr lang="en-US" altLang="zh-CN" sz="1800" b="1" dirty="0" err="1" smtClean="0">
                <a:latin typeface="+mn-ea"/>
                <a:ea typeface="+mn-ea"/>
                <a:cs typeface="Arial Unicode MS" panose="020B0604020202020204" pitchFamily="34" charset="-122"/>
              </a:rPr>
              <a:t>mfc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组成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: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多体交叉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MEM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并行访问方式</a:t>
            </a:r>
            <a:r>
              <a:rPr lang="en-US" altLang="zh-CN" sz="18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</p:txBody>
      </p:sp>
      <p:sp>
        <p:nvSpPr>
          <p:cNvPr id="207" name="Text Box 5"/>
          <p:cNvSpPr txBox="1">
            <a:spLocks noChangeArrowheads="1"/>
          </p:cNvSpPr>
          <p:nvPr/>
        </p:nvSpPr>
        <p:spPr bwMode="auto">
          <a:xfrm>
            <a:off x="1979714" y="5373216"/>
            <a:ext cx="547260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尽量减少时序操作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(</a:t>
            </a:r>
            <a:r>
              <a:rPr lang="zh-CN" altLang="en-US" sz="2000" b="1" dirty="0">
                <a:latin typeface="+mn-ea"/>
                <a:ea typeface="+mn-ea"/>
                <a:cs typeface="Arial Unicode MS" panose="020B0604020202020204" pitchFamily="34" charset="-122"/>
              </a:rPr>
              <a:t>仅有</a:t>
            </a:r>
            <a:r>
              <a:rPr lang="en-US" altLang="zh-CN" sz="2000" b="1" dirty="0">
                <a:latin typeface="+mn-ea"/>
                <a:ea typeface="+mn-ea"/>
                <a:cs typeface="Arial Unicode MS" panose="020B0604020202020204" pitchFamily="34" charset="-122"/>
              </a:rPr>
              <a:t>2</a:t>
            </a:r>
            <a:r>
              <a:rPr lang="zh-CN" altLang="en-US" sz="2000" b="1" dirty="0">
                <a:latin typeface="+mn-ea"/>
                <a:ea typeface="+mn-ea"/>
                <a:cs typeface="Arial Unicode MS" panose="020B0604020202020204" pitchFamily="34" charset="-122"/>
              </a:rPr>
              <a:t>个边沿</a:t>
            </a:r>
            <a:r>
              <a:rPr lang="zh-CN" altLang="en-US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可用</a:t>
            </a:r>
            <a:r>
              <a:rPr lang="en-US" altLang="zh-CN" sz="2000" b="1" dirty="0" smtClean="0">
                <a:latin typeface="+mn-ea"/>
                <a:ea typeface="+mn-ea"/>
                <a:cs typeface="Arial Unicode MS" panose="020B0604020202020204" pitchFamily="34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  <a:cs typeface="Arial Unicode MS" panose="020B0604020202020204" pitchFamily="34" charset="-122"/>
              </a:rPr>
              <a:t>仅设置</a:t>
            </a:r>
            <a:r>
              <a:rPr lang="en-US" altLang="zh-CN" b="1" dirty="0" smtClean="0">
                <a:latin typeface="+mn-ea"/>
                <a:ea typeface="+mn-ea"/>
                <a:cs typeface="Arial Unicode MS" panose="020B0604020202020204" pitchFamily="34" charset="-122"/>
              </a:rPr>
              <a:t>PC</a:t>
            </a:r>
          </a:p>
        </p:txBody>
      </p:sp>
      <p:sp>
        <p:nvSpPr>
          <p:cNvPr id="212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5291012" y="764704"/>
            <a:ext cx="3241428" cy="2376264"/>
            <a:chOff x="5581023" y="5198673"/>
            <a:chExt cx="3241428" cy="2376264"/>
          </a:xfrm>
        </p:grpSpPr>
        <p:sp>
          <p:nvSpPr>
            <p:cNvPr id="66" name="Text Box 18"/>
            <p:cNvSpPr txBox="1">
              <a:spLocks noChangeArrowheads="1"/>
            </p:cNvSpPr>
            <p:nvPr/>
          </p:nvSpPr>
          <p:spPr bwMode="auto">
            <a:xfrm>
              <a:off x="7310283" y="6021287"/>
              <a:ext cx="1512168" cy="1049594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数据通路只能采用</a:t>
              </a:r>
              <a:r>
                <a:rPr lang="zh-CN" altLang="en-US" sz="1800" b="1" u="sng" dirty="0" smtClean="0">
                  <a:latin typeface="宋体" pitchFamily="2" charset="-122"/>
                </a:rPr>
                <a:t>点点结构</a:t>
              </a:r>
              <a:endParaRPr lang="en-US" altLang="zh-CN" sz="1800" b="1" u="sng" dirty="0" smtClean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单周期</a:t>
              </a:r>
              <a:r>
                <a:rPr lang="en-US" altLang="zh-CN" sz="1800" b="1" dirty="0" smtClean="0">
                  <a:latin typeface="宋体" pitchFamily="2" charset="-122"/>
                </a:rPr>
                <a:t>CPU)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8" name="直接箭头连接符 67"/>
            <p:cNvCxnSpPr/>
            <p:nvPr/>
          </p:nvCxnSpPr>
          <p:spPr bwMode="auto">
            <a:xfrm flipH="1">
              <a:off x="5581023" y="6998873"/>
              <a:ext cx="1729260" cy="57606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 flipH="1" flipV="1">
              <a:off x="6050141" y="5198673"/>
              <a:ext cx="1258164" cy="93610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70" name="组合 69"/>
          <p:cNvGrpSpPr/>
          <p:nvPr/>
        </p:nvGrpSpPr>
        <p:grpSpPr>
          <a:xfrm>
            <a:off x="1972866" y="908720"/>
            <a:ext cx="4183310" cy="2016224"/>
            <a:chOff x="1972866" y="908720"/>
            <a:chExt cx="4183310" cy="2016224"/>
          </a:xfrm>
        </p:grpSpPr>
        <p:sp>
          <p:nvSpPr>
            <p:cNvPr id="71" name="矩形 70"/>
            <p:cNvSpPr/>
            <p:nvPr/>
          </p:nvSpPr>
          <p:spPr>
            <a:xfrm>
              <a:off x="2516349" y="908720"/>
              <a:ext cx="3207779" cy="201622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63754" y="1690694"/>
              <a:ext cx="335972" cy="2630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dirty="0" err="1" smtClean="0">
                  <a:latin typeface="+mn-ea"/>
                  <a:ea typeface="+mn-ea"/>
                  <a:cs typeface="Times New Roman" pitchFamily="18" charset="0"/>
                </a:rPr>
                <a:t>rW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868142" y="1395216"/>
              <a:ext cx="288033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 err="1" smtClean="0">
                  <a:latin typeface="+mn-ea"/>
                  <a:ea typeface="+mn-ea"/>
                  <a:cs typeface="Times New Roman" pitchFamily="18" charset="0"/>
                </a:rPr>
                <a:t>dA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 bwMode="auto">
            <a:xfrm>
              <a:off x="5652118" y="1539232"/>
              <a:ext cx="21602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5868143" y="2128966"/>
              <a:ext cx="288033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dB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 bwMode="auto">
            <a:xfrm>
              <a:off x="5652119" y="2272982"/>
              <a:ext cx="216024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>
              <a:off x="2411760" y="1834676"/>
              <a:ext cx="356617" cy="3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9" name="直接箭头连接符 92"/>
            <p:cNvCxnSpPr>
              <a:endCxn id="122" idx="2"/>
            </p:cNvCxnSpPr>
            <p:nvPr/>
          </p:nvCxnSpPr>
          <p:spPr bwMode="auto">
            <a:xfrm flipV="1">
              <a:off x="2411760" y="2194784"/>
              <a:ext cx="504057" cy="154096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2411760" y="1268759"/>
              <a:ext cx="1512168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4" name="直接连接符 115"/>
            <p:cNvCxnSpPr/>
            <p:nvPr/>
          </p:nvCxnSpPr>
          <p:spPr bwMode="auto">
            <a:xfrm flipV="1">
              <a:off x="2411760" y="2265355"/>
              <a:ext cx="1656184" cy="299550"/>
            </a:xfrm>
            <a:prstGeom prst="bentConnector3">
              <a:avLst>
                <a:gd name="adj1" fmla="val 99843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5" name="TextBox 94"/>
            <p:cNvSpPr txBox="1"/>
            <p:nvPr/>
          </p:nvSpPr>
          <p:spPr>
            <a:xfrm>
              <a:off x="2028583" y="2204864"/>
              <a:ext cx="311169" cy="2630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dirty="0" err="1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Wr</a:t>
              </a:r>
              <a:endParaRPr lang="zh-CN" altLang="en-US" sz="16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972866" y="2420888"/>
              <a:ext cx="377990" cy="2630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dirty="0" err="1" smtClean="0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63754" y="1124744"/>
              <a:ext cx="335972" cy="2630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dirty="0" err="1" smtClean="0">
                  <a:latin typeface="+mn-ea"/>
                  <a:ea typeface="+mn-ea"/>
                  <a:cs typeface="Times New Roman" pitchFamily="18" charset="0"/>
                </a:rPr>
                <a:t>dW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98" name="直接连接符 149"/>
            <p:cNvCxnSpPr/>
            <p:nvPr/>
          </p:nvCxnSpPr>
          <p:spPr bwMode="auto">
            <a:xfrm>
              <a:off x="2411760" y="1052770"/>
              <a:ext cx="3096344" cy="224408"/>
            </a:xfrm>
            <a:prstGeom prst="bentConnector3">
              <a:avLst>
                <a:gd name="adj1" fmla="val 100040"/>
              </a:avLst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9" name="直接连接符 151"/>
            <p:cNvCxnSpPr/>
            <p:nvPr/>
          </p:nvCxnSpPr>
          <p:spPr bwMode="auto">
            <a:xfrm flipV="1">
              <a:off x="2411760" y="2492898"/>
              <a:ext cx="3106340" cy="288031"/>
            </a:xfrm>
            <a:prstGeom prst="bentConnector3">
              <a:avLst>
                <a:gd name="adj1" fmla="val 99879"/>
              </a:avLst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0" name="TextBox 99"/>
            <p:cNvSpPr txBox="1"/>
            <p:nvPr/>
          </p:nvSpPr>
          <p:spPr>
            <a:xfrm>
              <a:off x="2051720" y="2636912"/>
              <a:ext cx="335972" cy="2630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600" b="1" dirty="0" err="1" smtClean="0">
                  <a:latin typeface="+mn-ea"/>
                  <a:ea typeface="+mn-ea"/>
                  <a:cs typeface="Times New Roman" pitchFamily="18" charset="0"/>
                </a:rPr>
                <a:t>rB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051720" y="916271"/>
              <a:ext cx="335972" cy="25546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err="1" smtClean="0">
                  <a:latin typeface="+mn-ea"/>
                  <a:ea typeface="+mn-ea"/>
                  <a:cs typeface="Times New Roman" pitchFamily="18" charset="0"/>
                </a:rPr>
                <a:t>rA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771801" y="1196752"/>
            <a:ext cx="2880319" cy="1368153"/>
            <a:chOff x="2771801" y="1196752"/>
            <a:chExt cx="2880319" cy="1368153"/>
          </a:xfrm>
        </p:grpSpPr>
        <p:sp>
          <p:nvSpPr>
            <p:cNvPr id="103" name="矩形 102"/>
            <p:cNvSpPr/>
            <p:nvPr/>
          </p:nvSpPr>
          <p:spPr>
            <a:xfrm>
              <a:off x="3923928" y="1196752"/>
              <a:ext cx="687500" cy="28803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0800" rIns="18000" bIns="10800"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R0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3923928" y="1977323"/>
              <a:ext cx="687500" cy="28803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0800" rIns="18000" bIns="10800"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R31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5" name="Text Box 18"/>
            <p:cNvSpPr txBox="1">
              <a:spLocks noChangeArrowheads="1"/>
            </p:cNvSpPr>
            <p:nvPr/>
          </p:nvSpPr>
          <p:spPr bwMode="auto">
            <a:xfrm rot="16200000">
              <a:off x="4103414" y="1665338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 rot="16200000">
              <a:off x="5262910" y="1383607"/>
              <a:ext cx="490386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MUX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7" name="矩形 106"/>
            <p:cNvSpPr/>
            <p:nvPr/>
          </p:nvSpPr>
          <p:spPr bwMode="auto">
            <a:xfrm>
              <a:off x="5364086" y="1323208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5372470" y="1645875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 rot="16200000">
              <a:off x="5262911" y="2103687"/>
              <a:ext cx="490386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MUX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5364087" y="2044038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5372471" y="2362550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17" name="直接连接符 116"/>
            <p:cNvCxnSpPr/>
            <p:nvPr/>
          </p:nvCxnSpPr>
          <p:spPr bwMode="auto">
            <a:xfrm flipV="1">
              <a:off x="5115482" y="1359212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 flipV="1">
              <a:off x="5115482" y="1683248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 flipV="1">
              <a:off x="5115482" y="2074518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 flipV="1">
              <a:off x="5115482" y="2398554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2" name="矩形 121"/>
            <p:cNvSpPr/>
            <p:nvPr/>
          </p:nvSpPr>
          <p:spPr>
            <a:xfrm>
              <a:off x="2771801" y="1473301"/>
              <a:ext cx="288032" cy="72148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 anchorCtr="1"/>
            <a:lstStyle/>
            <a:p>
              <a:r>
                <a:rPr lang="zh-CN" altLang="en-US" sz="1600" b="1" dirty="0">
                  <a:solidFill>
                    <a:schemeClr val="tx1"/>
                  </a:solidFill>
                  <a:latin typeface="+mn-ea"/>
                </a:rPr>
                <a:t>译码器</a:t>
              </a:r>
            </a:p>
          </p:txBody>
        </p:sp>
        <p:sp>
          <p:nvSpPr>
            <p:cNvPr id="124" name="Text Box 18"/>
            <p:cNvSpPr txBox="1">
              <a:spLocks noChangeArrowheads="1"/>
            </p:cNvSpPr>
            <p:nvPr/>
          </p:nvSpPr>
          <p:spPr bwMode="auto">
            <a:xfrm rot="16200000">
              <a:off x="2894893" y="1729176"/>
              <a:ext cx="544835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rgbClr val="FF3399"/>
                  </a:solidFill>
                  <a:latin typeface="宋体" pitchFamily="2" charset="-122"/>
                </a:rPr>
                <a:t>……</a:t>
              </a:r>
              <a:endParaRPr lang="en-US" altLang="zh-CN" sz="16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25" name="直接连接符 124"/>
            <p:cNvCxnSpPr/>
            <p:nvPr/>
          </p:nvCxnSpPr>
          <p:spPr bwMode="auto">
            <a:xfrm flipV="1">
              <a:off x="3059833" y="1412777"/>
              <a:ext cx="864095" cy="1324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6" name="直接连接符 111"/>
            <p:cNvCxnSpPr/>
            <p:nvPr/>
          </p:nvCxnSpPr>
          <p:spPr bwMode="auto">
            <a:xfrm rot="5400000" flipH="1" flipV="1">
              <a:off x="3239852" y="1736813"/>
              <a:ext cx="1080120" cy="576064"/>
            </a:xfrm>
            <a:prstGeom prst="bentConnector3">
              <a:avLst>
                <a:gd name="adj1" fmla="val 85862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>
              <a:off x="3059833" y="2119186"/>
              <a:ext cx="864095" cy="856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8" name="直接连接符 122"/>
            <p:cNvCxnSpPr/>
            <p:nvPr/>
          </p:nvCxnSpPr>
          <p:spPr bwMode="auto">
            <a:xfrm rot="16200000" flipH="1">
              <a:off x="3419872" y="1556792"/>
              <a:ext cx="792089" cy="216024"/>
            </a:xfrm>
            <a:prstGeom prst="bentConnector3">
              <a:avLst>
                <a:gd name="adj1" fmla="val 99704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 flipV="1">
              <a:off x="4624294" y="1340767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 flipV="1">
              <a:off x="4611427" y="2132855"/>
              <a:ext cx="248605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1" name="Text Box 18"/>
            <p:cNvSpPr txBox="1">
              <a:spLocks noChangeArrowheads="1"/>
            </p:cNvSpPr>
            <p:nvPr/>
          </p:nvSpPr>
          <p:spPr bwMode="auto">
            <a:xfrm rot="16200000">
              <a:off x="5039518" y="1418085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32" name="Text Box 18"/>
            <p:cNvSpPr txBox="1">
              <a:spLocks noChangeArrowheads="1"/>
            </p:cNvSpPr>
            <p:nvPr/>
          </p:nvSpPr>
          <p:spPr bwMode="auto">
            <a:xfrm rot="16200000">
              <a:off x="5039518" y="2097386"/>
              <a:ext cx="288032" cy="2149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…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</p:grpSp>
      <p:sp>
        <p:nvSpPr>
          <p:cNvPr id="3" name="左大括号 2"/>
          <p:cNvSpPr/>
          <p:nvPr/>
        </p:nvSpPr>
        <p:spPr bwMode="auto">
          <a:xfrm>
            <a:off x="1835696" y="1232756"/>
            <a:ext cx="72008" cy="1332149"/>
          </a:xfrm>
          <a:prstGeom prst="leftBrace">
            <a:avLst>
              <a:gd name="adj1" fmla="val 45937"/>
              <a:gd name="adj2" fmla="val 50000"/>
            </a:avLst>
          </a:prstGeom>
          <a:noFill/>
          <a:ln w="9525" cap="flat" cmpd="sng" algn="ctr">
            <a:solidFill>
              <a:srgbClr val="990099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57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2" grpId="0"/>
      <p:bldP spid="187" grpId="0"/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274185"/>
            <a:ext cx="87849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、部件互连设计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*设计方法：</a:t>
            </a:r>
            <a:r>
              <a:rPr lang="zh-CN" altLang="en-US" b="1" dirty="0" smtClean="0">
                <a:latin typeface="+mn-ea"/>
                <a:ea typeface="+mn-ea"/>
              </a:rPr>
              <a:t>建立每条指令的数据路径，边设计边汇总</a:t>
            </a: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</a:rPr>
              <a:t>或后汇总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4" name="Text Box 116"/>
          <p:cNvSpPr txBox="1">
            <a:spLocks noChangeArrowheads="1"/>
          </p:cNvSpPr>
          <p:nvPr/>
        </p:nvSpPr>
        <p:spPr bwMode="auto">
          <a:xfrm>
            <a:off x="179263" y="1196752"/>
            <a:ext cx="7326153" cy="271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add/sub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指令：</a:t>
            </a:r>
            <a:r>
              <a:rPr lang="en-US" altLang="zh-CN" sz="2400" b="1" dirty="0" err="1" smtClean="0">
                <a:latin typeface="宋体" pitchFamily="2" charset="-122"/>
              </a:rPr>
              <a:t>rd</a:t>
            </a:r>
            <a:r>
              <a:rPr lang="zh-CN" altLang="en-US" sz="2400" b="1" dirty="0" smtClean="0">
                <a:latin typeface="宋体" pitchFamily="2" charset="-122"/>
              </a:rPr>
              <a:t>←</a:t>
            </a:r>
            <a:r>
              <a:rPr lang="en-US" altLang="zh-CN" sz="2400" b="1" dirty="0" smtClean="0">
                <a:latin typeface="宋体" pitchFamily="2" charset="-122"/>
              </a:rPr>
              <a:t>(</a:t>
            </a:r>
            <a:r>
              <a:rPr lang="en-US" altLang="zh-CN" sz="2400" b="1" dirty="0" err="1" smtClean="0">
                <a:latin typeface="宋体" pitchFamily="2" charset="-122"/>
              </a:rPr>
              <a:t>rs</a:t>
            </a:r>
            <a:r>
              <a:rPr lang="en-US" altLang="zh-CN" sz="2400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＋</a:t>
            </a:r>
            <a:r>
              <a:rPr lang="en-US" altLang="zh-CN" sz="2400" b="1" dirty="0" smtClean="0">
                <a:latin typeface="宋体" pitchFamily="2" charset="-122"/>
              </a:rPr>
              <a:t>(</a:t>
            </a:r>
            <a:r>
              <a:rPr lang="en-US" altLang="zh-CN" sz="2400" b="1" dirty="0" err="1" smtClean="0">
                <a:latin typeface="宋体" pitchFamily="2" charset="-122"/>
              </a:rPr>
              <a:t>rt</a:t>
            </a:r>
            <a:r>
              <a:rPr lang="en-US" altLang="zh-CN" sz="2400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及</a:t>
            </a:r>
            <a:r>
              <a:rPr lang="en-US" altLang="zh-CN" b="1" dirty="0" err="1">
                <a:latin typeface="宋体" pitchFamily="2" charset="-122"/>
              </a:rPr>
              <a:t>rd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 err="1">
                <a:latin typeface="宋体" pitchFamily="2" charset="-122"/>
              </a:rPr>
              <a:t>rs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－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 err="1">
                <a:latin typeface="宋体" pitchFamily="2" charset="-122"/>
              </a:rPr>
              <a:t>rt</a:t>
            </a:r>
            <a:r>
              <a:rPr lang="en-US" altLang="zh-CN" b="1" dirty="0">
                <a:latin typeface="宋体" pitchFamily="2" charset="-122"/>
              </a:rPr>
              <a:t>)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数据路径设计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0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10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dirty="0" err="1">
                <a:solidFill>
                  <a:schemeClr val="accent2"/>
                </a:solidFill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时序组织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61" name="Text Box 116"/>
          <p:cNvSpPr txBox="1">
            <a:spLocks noChangeArrowheads="1"/>
          </p:cNvSpPr>
          <p:nvPr/>
        </p:nvSpPr>
        <p:spPr bwMode="auto">
          <a:xfrm>
            <a:off x="2987824" y="3284984"/>
            <a:ext cx="6156176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写</a:t>
            </a:r>
            <a:r>
              <a:rPr lang="en-US" altLang="zh-CN" b="1" dirty="0" smtClean="0">
                <a:latin typeface="宋体" pitchFamily="2" charset="-122"/>
              </a:rPr>
              <a:t>GPRs</a:t>
            </a:r>
            <a:r>
              <a:rPr lang="zh-CN" altLang="en-US" b="1" dirty="0" smtClean="0">
                <a:latin typeface="宋体" pitchFamily="2" charset="-122"/>
              </a:rPr>
              <a:t>放在</a:t>
            </a:r>
            <a:r>
              <a:rPr kumimoji="1" lang="en-US" altLang="zh-CN" sz="2400" b="1" u="sng" dirty="0" err="1" smtClean="0">
                <a:latin typeface="宋体" pitchFamily="2" charset="-122"/>
              </a:rPr>
              <a:t>Clk</a:t>
            </a:r>
            <a:r>
              <a:rPr kumimoji="1" lang="zh-CN" altLang="en-US" sz="2400" b="1" u="sng" dirty="0" smtClean="0">
                <a:latin typeface="宋体" pitchFamily="2" charset="-122"/>
              </a:rPr>
              <a:t>结束时</a:t>
            </a:r>
            <a:r>
              <a:rPr lang="en-US" altLang="zh-CN" sz="1800" b="1" dirty="0"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   </a:t>
            </a:r>
            <a:r>
              <a:rPr lang="zh-CN" altLang="en-US" sz="1800" b="1" spc="-100" dirty="0" smtClean="0">
                <a:latin typeface="宋体" pitchFamily="2" charset="-122"/>
              </a:rPr>
              <a:t>←</a:t>
            </a:r>
            <a:r>
              <a:rPr lang="zh-CN" altLang="en-US" sz="1800" b="1" spc="-150" dirty="0" smtClean="0">
                <a:latin typeface="宋体" pitchFamily="2" charset="-122"/>
              </a:rPr>
              <a:t>指令周期短、各指令统一</a:t>
            </a:r>
            <a:endParaRPr lang="en-US" altLang="zh-CN" sz="1800" b="1" spc="-150" dirty="0" smtClean="0">
              <a:latin typeface="宋体" pitchFamily="2" charset="-122"/>
            </a:endParaRPr>
          </a:p>
        </p:txBody>
      </p:sp>
      <p:sp>
        <p:nvSpPr>
          <p:cNvPr id="382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378" name="组合 377"/>
          <p:cNvGrpSpPr/>
          <p:nvPr/>
        </p:nvGrpSpPr>
        <p:grpSpPr>
          <a:xfrm>
            <a:off x="1691680" y="2060848"/>
            <a:ext cx="5400600" cy="1224136"/>
            <a:chOff x="2411760" y="1988840"/>
            <a:chExt cx="5400600" cy="1224136"/>
          </a:xfrm>
        </p:grpSpPr>
        <p:sp>
          <p:nvSpPr>
            <p:cNvPr id="7" name="Text Box 323"/>
            <p:cNvSpPr txBox="1">
              <a:spLocks noChangeArrowheads="1"/>
            </p:cNvSpPr>
            <p:nvPr/>
          </p:nvSpPr>
          <p:spPr bwMode="auto">
            <a:xfrm>
              <a:off x="4782244" y="2132856"/>
              <a:ext cx="724091" cy="648072"/>
            </a:xfrm>
            <a:prstGeom prst="rect">
              <a:avLst/>
            </a:prstGeom>
            <a:solidFill>
              <a:srgbClr val="FFCC99">
                <a:alpha val="70195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GPRs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5508104" y="2197748"/>
              <a:ext cx="1296144" cy="311477"/>
            </a:xfrm>
            <a:prstGeom prst="bentConnector3">
              <a:avLst>
                <a:gd name="adj1" fmla="val 9687"/>
              </a:avLst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Box 363"/>
            <p:cNvSpPr txBox="1">
              <a:spLocks noChangeArrowheads="1"/>
            </p:cNvSpPr>
            <p:nvPr/>
          </p:nvSpPr>
          <p:spPr bwMode="auto">
            <a:xfrm>
              <a:off x="3278098" y="2082556"/>
              <a:ext cx="291108" cy="62636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rd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rt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rs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 bwMode="auto">
            <a:xfrm>
              <a:off x="3206090" y="2276872"/>
              <a:ext cx="0" cy="50405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>
            <a:xfrm>
              <a:off x="5513814" y="2708920"/>
              <a:ext cx="1290434" cy="0"/>
            </a:xfrm>
            <a:prstGeom prst="line">
              <a:avLst/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utoShape 15"/>
            <p:cNvSpPr>
              <a:spLocks noChangeArrowheads="1"/>
            </p:cNvSpPr>
            <p:nvPr/>
          </p:nvSpPr>
          <p:spPr bwMode="auto">
            <a:xfrm rot="16200000">
              <a:off x="6659741" y="2276381"/>
              <a:ext cx="648071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ALU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3203848" y="2348880"/>
              <a:ext cx="1578396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207386" y="2520973"/>
              <a:ext cx="1568204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3207386" y="2708920"/>
              <a:ext cx="1574858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4572000" y="1988840"/>
              <a:ext cx="211862" cy="187433"/>
            </a:xfrm>
            <a:prstGeom prst="bentConnector3">
              <a:avLst>
                <a:gd name="adj1" fmla="val -7547"/>
              </a:avLst>
            </a:prstGeom>
            <a:ln w="19050">
              <a:solidFill>
                <a:srgbClr val="3333FF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 bwMode="auto">
            <a:xfrm flipV="1">
              <a:off x="5145822" y="2780928"/>
              <a:ext cx="0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 flipV="1">
              <a:off x="5436096" y="2780928"/>
              <a:ext cx="0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3" name="直接连接符 8"/>
            <p:cNvCxnSpPr>
              <a:stCxn id="30" idx="2"/>
            </p:cNvCxnSpPr>
            <p:nvPr/>
          </p:nvCxnSpPr>
          <p:spPr>
            <a:xfrm flipH="1" flipV="1">
              <a:off x="4572000" y="1988840"/>
              <a:ext cx="2592288" cy="468052"/>
            </a:xfrm>
            <a:prstGeom prst="bentConnector3">
              <a:avLst>
                <a:gd name="adj1" fmla="val -5537"/>
              </a:avLst>
            </a:prstGeom>
            <a:ln w="19050">
              <a:solidFill>
                <a:srgbClr val="3333FF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 bwMode="auto">
            <a:xfrm flipV="1">
              <a:off x="7020272" y="2708920"/>
              <a:ext cx="0" cy="2880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>
            <a:xfrm>
              <a:off x="7164288" y="231581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7164288" y="256490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32699" y="2182744"/>
              <a:ext cx="27966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OF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24328" y="2420888"/>
              <a:ext cx="279661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66296" y="2996952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572000" y="2996952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92080" y="2996952"/>
              <a:ext cx="42409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2414002" y="2519360"/>
              <a:ext cx="79208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411760" y="2277988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指令字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5732499" y="2420888"/>
              <a:ext cx="279661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dA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121" name="线形标注 2 120"/>
          <p:cNvSpPr/>
          <p:nvPr/>
        </p:nvSpPr>
        <p:spPr bwMode="auto">
          <a:xfrm>
            <a:off x="7011752" y="1772816"/>
            <a:ext cx="2024744" cy="306000"/>
          </a:xfrm>
          <a:prstGeom prst="borderCallout2">
            <a:avLst>
              <a:gd name="adj1" fmla="val 48951"/>
              <a:gd name="adj2" fmla="val -717"/>
              <a:gd name="adj3" fmla="val 46612"/>
              <a:gd name="adj4" fmla="val -4934"/>
              <a:gd name="adj5" fmla="val -27441"/>
              <a:gd name="adj6" fmla="val -37119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b="1" dirty="0">
                <a:latin typeface="宋体" pitchFamily="2" charset="-122"/>
              </a:rPr>
              <a:t>ALU</a:t>
            </a:r>
            <a:r>
              <a:rPr lang="zh-CN" altLang="en-US" sz="1800" b="1" dirty="0">
                <a:latin typeface="宋体" pitchFamily="2" charset="-122"/>
              </a:rPr>
              <a:t>的</a:t>
            </a:r>
            <a:r>
              <a:rPr lang="en-US" altLang="zh-CN" sz="1800" b="1" dirty="0">
                <a:latin typeface="宋体" pitchFamily="2" charset="-122"/>
              </a:rPr>
              <a:t>A</a:t>
            </a:r>
            <a:r>
              <a:rPr lang="zh-CN" altLang="en-US" sz="1800" b="1" dirty="0">
                <a:latin typeface="宋体" pitchFamily="2" charset="-122"/>
              </a:rPr>
              <a:t>端连接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en-US" altLang="zh-CN" sz="1800" b="1" dirty="0" err="1">
                <a:latin typeface="宋体" pitchFamily="2" charset="-122"/>
              </a:rPr>
              <a:t>rs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1505744" y="3861048"/>
            <a:ext cx="6954688" cy="288032"/>
            <a:chOff x="1505744" y="3789040"/>
            <a:chExt cx="6954688" cy="288032"/>
          </a:xfrm>
        </p:grpSpPr>
        <p:cxnSp>
          <p:nvCxnSpPr>
            <p:cNvPr id="127" name="直接连接符 126"/>
            <p:cNvCxnSpPr/>
            <p:nvPr/>
          </p:nvCxnSpPr>
          <p:spPr>
            <a:xfrm>
              <a:off x="5508104" y="4077072"/>
              <a:ext cx="195074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5508104" y="3793810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2485360" y="3789040"/>
              <a:ext cx="3022744" cy="477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flipH="1">
              <a:off x="2483768" y="3793810"/>
              <a:ext cx="1588" cy="28326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2322240" y="4077072"/>
              <a:ext cx="16312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>
              <a:off x="7452319" y="3789040"/>
              <a:ext cx="1" cy="283559"/>
            </a:xfrm>
            <a:prstGeom prst="line">
              <a:avLst/>
            </a:prstGeom>
            <a:ln w="15875">
              <a:solidFill>
                <a:srgbClr val="CC330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7452320" y="3789040"/>
              <a:ext cx="100811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1505744" y="3789040"/>
              <a:ext cx="762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1331640" y="4149080"/>
            <a:ext cx="7128792" cy="1944216"/>
            <a:chOff x="1331640" y="4184880"/>
            <a:chExt cx="7128792" cy="1944216"/>
          </a:xfrm>
        </p:grpSpPr>
        <p:cxnSp>
          <p:nvCxnSpPr>
            <p:cNvPr id="136" name="直接连接符 135"/>
            <p:cNvCxnSpPr/>
            <p:nvPr/>
          </p:nvCxnSpPr>
          <p:spPr>
            <a:xfrm>
              <a:off x="2483768" y="4254264"/>
              <a:ext cx="0" cy="1836000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2339752" y="4292301"/>
              <a:ext cx="12241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2339752" y="4581128"/>
              <a:ext cx="12241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 flipV="1">
              <a:off x="3868689" y="4292300"/>
              <a:ext cx="4584153" cy="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 flipV="1">
              <a:off x="3868689" y="4576364"/>
              <a:ext cx="4584153" cy="476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3894584" y="4292301"/>
              <a:ext cx="605408" cy="28882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新值</a:t>
              </a:r>
            </a:p>
          </p:txBody>
        </p:sp>
        <p:cxnSp>
          <p:nvCxnSpPr>
            <p:cNvPr id="142" name="直接连接符 141"/>
            <p:cNvCxnSpPr/>
            <p:nvPr/>
          </p:nvCxnSpPr>
          <p:spPr>
            <a:xfrm>
              <a:off x="3707903" y="4293096"/>
              <a:ext cx="0" cy="1836000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2485360" y="5750117"/>
              <a:ext cx="1217334" cy="19916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取指</a:t>
              </a: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+CU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延迟</a:t>
              </a:r>
            </a:p>
          </p:txBody>
        </p:sp>
        <p:cxnSp>
          <p:nvCxnSpPr>
            <p:cNvPr id="144" name="直接连接符 143"/>
            <p:cNvCxnSpPr/>
            <p:nvPr/>
          </p:nvCxnSpPr>
          <p:spPr>
            <a:xfrm>
              <a:off x="2339752" y="4942756"/>
              <a:ext cx="12241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3868689" y="4654724"/>
              <a:ext cx="4591743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4522439" y="5020981"/>
              <a:ext cx="277688" cy="29200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 flipH="1">
              <a:off x="4499992" y="5020981"/>
              <a:ext cx="300135" cy="28961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 flipV="1">
              <a:off x="4800127" y="5018667"/>
              <a:ext cx="2880000" cy="390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4800127" y="5310601"/>
              <a:ext cx="2880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4713109" y="5022569"/>
              <a:ext cx="1671194" cy="27616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(</a:t>
              </a:r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rs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)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、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(</a:t>
              </a:r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rt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)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新值</a:t>
              </a:r>
            </a:p>
          </p:txBody>
        </p:sp>
        <p:cxnSp>
          <p:nvCxnSpPr>
            <p:cNvPr id="151" name="直接连接符 150"/>
            <p:cNvCxnSpPr/>
            <p:nvPr/>
          </p:nvCxnSpPr>
          <p:spPr>
            <a:xfrm>
              <a:off x="4656111" y="5013176"/>
              <a:ext cx="0" cy="1080000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3718097" y="5733254"/>
              <a:ext cx="925911" cy="2438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GPR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读延迟</a:t>
              </a:r>
            </a:p>
          </p:txBody>
        </p:sp>
        <p:cxnSp>
          <p:nvCxnSpPr>
            <p:cNvPr id="153" name="直接连接符 152"/>
            <p:cNvCxnSpPr/>
            <p:nvPr/>
          </p:nvCxnSpPr>
          <p:spPr>
            <a:xfrm>
              <a:off x="3718098" y="6019630"/>
              <a:ext cx="931961" cy="1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 flipH="1">
              <a:off x="5435403" y="4184880"/>
              <a:ext cx="693" cy="1905384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4678572" y="5733255"/>
              <a:ext cx="76962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ALU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延迟</a:t>
              </a:r>
            </a:p>
          </p:txBody>
        </p:sp>
        <p:cxnSp>
          <p:nvCxnSpPr>
            <p:cNvPr id="156" name="直接连接符 155"/>
            <p:cNvCxnSpPr/>
            <p:nvPr/>
          </p:nvCxnSpPr>
          <p:spPr>
            <a:xfrm>
              <a:off x="4664494" y="6019630"/>
              <a:ext cx="783705" cy="1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1331640" y="4292300"/>
              <a:ext cx="990600" cy="28882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 err="1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331640" y="4653930"/>
              <a:ext cx="990600" cy="28882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 err="1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331640" y="5013176"/>
              <a:ext cx="990600" cy="29742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GPRs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出端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331640" y="5374011"/>
              <a:ext cx="9906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ALU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出端</a:t>
              </a:r>
            </a:p>
          </p:txBody>
        </p:sp>
        <p:cxnSp>
          <p:nvCxnSpPr>
            <p:cNvPr id="161" name="直接连接符 160"/>
            <p:cNvCxnSpPr/>
            <p:nvPr/>
          </p:nvCxnSpPr>
          <p:spPr>
            <a:xfrm flipH="1">
              <a:off x="7449619" y="4254264"/>
              <a:ext cx="0" cy="1836000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2339752" y="4654724"/>
              <a:ext cx="122413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 flipV="1">
              <a:off x="2357264" y="5013176"/>
              <a:ext cx="2142728" cy="9394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 flipV="1">
              <a:off x="2339752" y="5310600"/>
              <a:ext cx="2160240" cy="2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2339752" y="5374011"/>
              <a:ext cx="2952000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2339752" y="5662043"/>
              <a:ext cx="2952000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2483768" y="6021287"/>
              <a:ext cx="1234330" cy="0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5289003" y="5374011"/>
              <a:ext cx="303212" cy="2880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 flipH="1">
              <a:off x="5287415" y="5377471"/>
              <a:ext cx="304800" cy="28457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5590305" y="5374011"/>
              <a:ext cx="2862507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5588239" y="5662043"/>
              <a:ext cx="2872193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5594919" y="5374011"/>
              <a:ext cx="645368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新值</a:t>
              </a:r>
            </a:p>
          </p:txBody>
        </p:sp>
        <p:cxnSp>
          <p:nvCxnSpPr>
            <p:cNvPr id="173" name="直接连接符 172"/>
            <p:cNvCxnSpPr/>
            <p:nvPr/>
          </p:nvCxnSpPr>
          <p:spPr>
            <a:xfrm flipH="1">
              <a:off x="3563889" y="4653136"/>
              <a:ext cx="304800" cy="28962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3563888" y="4654724"/>
              <a:ext cx="154210" cy="15659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3563888" y="4293096"/>
              <a:ext cx="304801" cy="2880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 flipH="1">
              <a:off x="3563889" y="4292302"/>
              <a:ext cx="304800" cy="2888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2915816" y="4293096"/>
              <a:ext cx="605408" cy="28882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旧值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915816" y="4653929"/>
              <a:ext cx="605408" cy="28882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旧值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2915816" y="5022569"/>
              <a:ext cx="605408" cy="28882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旧值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2915816" y="5373216"/>
              <a:ext cx="605408" cy="28882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旧值</a:t>
              </a:r>
            </a:p>
          </p:txBody>
        </p:sp>
      </p:grpSp>
      <p:sp>
        <p:nvSpPr>
          <p:cNvPr id="181" name="线形标注 2 180"/>
          <p:cNvSpPr/>
          <p:nvPr/>
        </p:nvSpPr>
        <p:spPr bwMode="auto">
          <a:xfrm>
            <a:off x="5940152" y="6161315"/>
            <a:ext cx="1829978" cy="288000"/>
          </a:xfrm>
          <a:prstGeom prst="borderCallout2">
            <a:avLst>
              <a:gd name="adj1" fmla="val 51280"/>
              <a:gd name="adj2" fmla="val -595"/>
              <a:gd name="adj3" fmla="val 50967"/>
              <a:gd name="adj4" fmla="val -12062"/>
              <a:gd name="adj5" fmla="val -24196"/>
              <a:gd name="adj6" fmla="val -26802"/>
            </a:avLst>
          </a:prstGeom>
          <a:noFill/>
          <a:ln w="15875" cap="flat" cmpd="sng" algn="ctr">
            <a:solidFill>
              <a:srgbClr val="3333FF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 err="1" smtClean="0">
                <a:latin typeface="宋体" pitchFamily="2" charset="-122"/>
              </a:rPr>
              <a:t>lw</a:t>
            </a:r>
            <a:r>
              <a:rPr lang="en-US" altLang="zh-CN" sz="1600" b="1" dirty="0" smtClean="0">
                <a:latin typeface="宋体" pitchFamily="2" charset="-122"/>
              </a:rPr>
              <a:t>/</a:t>
            </a:r>
            <a:r>
              <a:rPr lang="en-US" altLang="zh-CN" sz="1600" b="1" dirty="0" err="1" smtClean="0">
                <a:latin typeface="宋体" pitchFamily="2" charset="-122"/>
              </a:rPr>
              <a:t>sw</a:t>
            </a:r>
            <a:r>
              <a:rPr lang="zh-CN" altLang="en-US" sz="1600" b="1" dirty="0" smtClean="0">
                <a:latin typeface="宋体" pitchFamily="2" charset="-122"/>
              </a:rPr>
              <a:t>指令有此要求</a:t>
            </a:r>
            <a:endParaRPr lang="zh-CN" altLang="en-US" sz="1600" b="1" dirty="0">
              <a:latin typeface="宋体" pitchFamily="2" charset="-122"/>
            </a:endParaRPr>
          </a:p>
        </p:txBody>
      </p:sp>
      <p:grpSp>
        <p:nvGrpSpPr>
          <p:cNvPr id="182" name="组合 181"/>
          <p:cNvGrpSpPr/>
          <p:nvPr/>
        </p:nvGrpSpPr>
        <p:grpSpPr>
          <a:xfrm>
            <a:off x="7395187" y="3965692"/>
            <a:ext cx="1353277" cy="2084851"/>
            <a:chOff x="7395187" y="4070982"/>
            <a:chExt cx="1353277" cy="2084851"/>
          </a:xfrm>
        </p:grpSpPr>
        <p:sp>
          <p:nvSpPr>
            <p:cNvPr id="183" name="椭圆 182"/>
            <p:cNvSpPr/>
            <p:nvPr/>
          </p:nvSpPr>
          <p:spPr>
            <a:xfrm>
              <a:off x="7395187" y="4653136"/>
              <a:ext cx="110229" cy="119349"/>
            </a:xfrm>
            <a:prstGeom prst="ellipse">
              <a:avLst/>
            </a:prstGeom>
            <a:noFill/>
            <a:ln w="12700">
              <a:solidFill>
                <a:srgbClr val="FF339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7395187" y="5478506"/>
              <a:ext cx="110229" cy="216024"/>
            </a:xfrm>
            <a:prstGeom prst="ellipse">
              <a:avLst/>
            </a:prstGeom>
            <a:noFill/>
            <a:ln w="12700">
              <a:solidFill>
                <a:srgbClr val="3333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5" name="直接连接符 184"/>
            <p:cNvCxnSpPr>
              <a:stCxn id="183" idx="5"/>
            </p:cNvCxnSpPr>
            <p:nvPr/>
          </p:nvCxnSpPr>
          <p:spPr>
            <a:xfrm>
              <a:off x="7489273" y="4755007"/>
              <a:ext cx="349069" cy="327659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 flipV="1">
              <a:off x="7505416" y="5382474"/>
              <a:ext cx="466140" cy="179910"/>
            </a:xfrm>
            <a:prstGeom prst="line">
              <a:avLst/>
            </a:prstGeom>
            <a:ln w="12700">
              <a:solidFill>
                <a:srgbClr val="3333FF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7668344" y="5083221"/>
              <a:ext cx="303212" cy="29041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 flipH="1">
              <a:off x="7653164" y="5088779"/>
              <a:ext cx="303212" cy="28485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 flipV="1">
              <a:off x="7953369" y="5088779"/>
              <a:ext cx="499473" cy="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7971556" y="5376018"/>
              <a:ext cx="48887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7953369" y="5095825"/>
              <a:ext cx="795095" cy="27781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rd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新值</a:t>
              </a:r>
            </a:p>
          </p:txBody>
        </p:sp>
        <p:cxnSp>
          <p:nvCxnSpPr>
            <p:cNvPr id="192" name="直接连接符 191"/>
            <p:cNvCxnSpPr/>
            <p:nvPr/>
          </p:nvCxnSpPr>
          <p:spPr>
            <a:xfrm flipV="1">
              <a:off x="7449619" y="4070982"/>
              <a:ext cx="2701" cy="175768"/>
            </a:xfrm>
            <a:prstGeom prst="line">
              <a:avLst/>
            </a:prstGeom>
            <a:ln w="25400">
              <a:solidFill>
                <a:srgbClr val="FF3399"/>
              </a:solidFill>
              <a:headEnd type="none" w="med" len="sm"/>
              <a:tailEnd type="triangle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 flipH="1">
              <a:off x="7804770" y="5093833"/>
              <a:ext cx="0" cy="1062000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/>
            <p:cNvSpPr txBox="1"/>
            <p:nvPr/>
          </p:nvSpPr>
          <p:spPr>
            <a:xfrm>
              <a:off x="7460691" y="5838546"/>
              <a:ext cx="99212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GPR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写延迟</a:t>
              </a:r>
            </a:p>
          </p:txBody>
        </p:sp>
        <p:cxnSp>
          <p:nvCxnSpPr>
            <p:cNvPr id="195" name="直接连接符 194"/>
            <p:cNvCxnSpPr/>
            <p:nvPr/>
          </p:nvCxnSpPr>
          <p:spPr>
            <a:xfrm>
              <a:off x="7449620" y="6085050"/>
              <a:ext cx="362740" cy="0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13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7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1" grpId="0"/>
      <p:bldP spid="121" grpId="0" animBg="1"/>
      <p:bldP spid="18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3" name="Text Box 116"/>
          <p:cNvSpPr txBox="1">
            <a:spLocks noChangeArrowheads="1"/>
          </p:cNvSpPr>
          <p:nvPr/>
        </p:nvSpPr>
        <p:spPr bwMode="auto">
          <a:xfrm>
            <a:off x="179512" y="354722"/>
            <a:ext cx="878522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kumimoji="1" lang="en-US" altLang="zh-CN" sz="2400" b="1" dirty="0" err="1" smtClean="0">
                <a:solidFill>
                  <a:srgbClr val="C00000"/>
                </a:solidFill>
                <a:latin typeface="宋体" pitchFamily="2" charset="-122"/>
              </a:rPr>
              <a:t>ori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指令：</a:t>
            </a:r>
            <a:r>
              <a:rPr lang="en-US" altLang="zh-CN" sz="2400" b="1" dirty="0" err="1" smtClean="0">
                <a:latin typeface="宋体" pitchFamily="2" charset="-122"/>
              </a:rPr>
              <a:t>rt</a:t>
            </a:r>
            <a:r>
              <a:rPr lang="zh-CN" altLang="en-US" sz="2400" b="1" dirty="0" smtClean="0">
                <a:latin typeface="宋体" pitchFamily="2" charset="-122"/>
              </a:rPr>
              <a:t>←</a:t>
            </a:r>
            <a:r>
              <a:rPr lang="en-US" altLang="zh-CN" sz="2400" b="1" dirty="0" smtClean="0">
                <a:latin typeface="宋体" pitchFamily="2" charset="-122"/>
              </a:rPr>
              <a:t>(</a:t>
            </a:r>
            <a:r>
              <a:rPr lang="en-US" altLang="zh-CN" sz="2400" b="1" dirty="0" err="1" smtClean="0">
                <a:latin typeface="宋体" pitchFamily="2" charset="-122"/>
              </a:rPr>
              <a:t>rs</a:t>
            </a:r>
            <a:r>
              <a:rPr lang="en-US" altLang="zh-CN" sz="2400" b="1" dirty="0" smtClean="0">
                <a:latin typeface="宋体" pitchFamily="2" charset="-122"/>
              </a:rPr>
              <a:t>)|</a:t>
            </a:r>
            <a:r>
              <a:rPr lang="en-US" altLang="zh-CN" sz="2400" b="1" baseline="-25000" dirty="0" smtClean="0">
                <a:latin typeface="宋体" pitchFamily="2" charset="-122"/>
              </a:rPr>
              <a:t> </a:t>
            </a:r>
            <a:r>
              <a:rPr lang="en-US" altLang="zh-CN" sz="2400" b="1" dirty="0" err="1" smtClean="0">
                <a:latin typeface="宋体" pitchFamily="2" charset="-122"/>
              </a:rPr>
              <a:t>ZExt</a:t>
            </a:r>
            <a:r>
              <a:rPr lang="en-US" altLang="zh-CN" sz="2400" b="1" dirty="0" smtClean="0">
                <a:latin typeface="宋体" pitchFamily="2" charset="-122"/>
              </a:rPr>
              <a:t>(</a:t>
            </a:r>
            <a:r>
              <a:rPr lang="en-US" altLang="zh-CN" sz="2400" b="1" dirty="0" err="1" smtClean="0">
                <a:latin typeface="宋体" pitchFamily="2" charset="-122"/>
              </a:rPr>
              <a:t>imme</a:t>
            </a:r>
            <a:r>
              <a:rPr lang="en-US" altLang="zh-CN" sz="24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数据路径设计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dirty="0" err="1">
                <a:solidFill>
                  <a:schemeClr val="accent2"/>
                </a:solidFill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时序组织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dirty="0" smtClean="0">
              <a:latin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339752" y="1412776"/>
            <a:ext cx="5400600" cy="1656184"/>
            <a:chOff x="2483768" y="4005064"/>
            <a:chExt cx="5400600" cy="1656184"/>
          </a:xfrm>
        </p:grpSpPr>
        <p:sp>
          <p:nvSpPr>
            <p:cNvPr id="5" name="Text Box 323"/>
            <p:cNvSpPr txBox="1">
              <a:spLocks noChangeArrowheads="1"/>
            </p:cNvSpPr>
            <p:nvPr/>
          </p:nvSpPr>
          <p:spPr bwMode="auto">
            <a:xfrm>
              <a:off x="4856494" y="4149080"/>
              <a:ext cx="723618" cy="6480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GPRs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6" name="直接连接符 8"/>
            <p:cNvCxnSpPr/>
            <p:nvPr/>
          </p:nvCxnSpPr>
          <p:spPr>
            <a:xfrm flipV="1">
              <a:off x="5580112" y="4207078"/>
              <a:ext cx="432048" cy="34139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363"/>
            <p:cNvSpPr txBox="1">
              <a:spLocks noChangeArrowheads="1"/>
            </p:cNvSpPr>
            <p:nvPr/>
          </p:nvSpPr>
          <p:spPr bwMode="auto">
            <a:xfrm>
              <a:off x="3275856" y="4005064"/>
              <a:ext cx="360040" cy="7200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rd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ts val="700"/>
                </a:spcBef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rt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rs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3278098" y="4149080"/>
              <a:ext cx="0" cy="10801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5580112" y="4725144"/>
              <a:ext cx="1295161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 rot="16200000">
              <a:off x="6731749" y="4292605"/>
              <a:ext cx="648071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ALU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4355976" y="4365104"/>
              <a:ext cx="500518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275856" y="4545124"/>
              <a:ext cx="1580638" cy="5524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278098" y="4725144"/>
              <a:ext cx="1578396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35"/>
            <p:cNvCxnSpPr/>
            <p:nvPr/>
          </p:nvCxnSpPr>
          <p:spPr>
            <a:xfrm>
              <a:off x="4646250" y="4005064"/>
              <a:ext cx="211862" cy="187433"/>
            </a:xfrm>
            <a:prstGeom prst="bentConnector3">
              <a:avLst>
                <a:gd name="adj1" fmla="val -7547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82"/>
            <p:cNvCxnSpPr>
              <a:endCxn id="5" idx="2"/>
            </p:cNvCxnSpPr>
            <p:nvPr/>
          </p:nvCxnSpPr>
          <p:spPr bwMode="auto">
            <a:xfrm flipV="1">
              <a:off x="4572000" y="4797152"/>
              <a:ext cx="646303" cy="10607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 flipV="1">
              <a:off x="5436096" y="4797152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7" name="直接连接符 8"/>
            <p:cNvCxnSpPr>
              <a:stCxn id="10" idx="2"/>
            </p:cNvCxnSpPr>
            <p:nvPr/>
          </p:nvCxnSpPr>
          <p:spPr>
            <a:xfrm flipH="1" flipV="1">
              <a:off x="4646250" y="4005064"/>
              <a:ext cx="2590046" cy="468052"/>
            </a:xfrm>
            <a:prstGeom prst="bentConnector3">
              <a:avLst>
                <a:gd name="adj1" fmla="val -5541"/>
              </a:avLst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auto">
            <a:xfrm flipV="1">
              <a:off x="7092280" y="4725144"/>
              <a:ext cx="0" cy="7200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>
            <a:xfrm>
              <a:off x="7236296" y="4332038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236296" y="4581128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604707" y="4198968"/>
              <a:ext cx="27966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OF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96336" y="4437112"/>
              <a:ext cx="279661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54328" y="5445224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39592" y="5445224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2486010" y="4535584"/>
              <a:ext cx="79208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483768" y="4294212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指令字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3851921" y="4149080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3851921" y="4336527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3860305" y="4178017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0" name="直接连接符 29"/>
            <p:cNvCxnSpPr>
              <a:endCxn id="33" idx="1"/>
            </p:cNvCxnSpPr>
            <p:nvPr/>
          </p:nvCxnSpPr>
          <p:spPr>
            <a:xfrm>
              <a:off x="3278098" y="5103186"/>
              <a:ext cx="1569500" cy="0"/>
            </a:xfrm>
            <a:prstGeom prst="line">
              <a:avLst/>
            </a:prstGeom>
            <a:ln w="15875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278098" y="4221088"/>
              <a:ext cx="57190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103"/>
            <p:cNvCxnSpPr/>
            <p:nvPr/>
          </p:nvCxnSpPr>
          <p:spPr>
            <a:xfrm flipV="1">
              <a:off x="3635896" y="4365104"/>
              <a:ext cx="214104" cy="185544"/>
            </a:xfrm>
            <a:prstGeom prst="bentConnector3">
              <a:avLst>
                <a:gd name="adj1" fmla="val -843"/>
              </a:avLst>
            </a:prstGeom>
            <a:ln w="1270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323"/>
            <p:cNvSpPr txBox="1">
              <a:spLocks noChangeArrowheads="1"/>
            </p:cNvSpPr>
            <p:nvPr/>
          </p:nvSpPr>
          <p:spPr bwMode="auto">
            <a:xfrm>
              <a:off x="4847598" y="4941168"/>
              <a:ext cx="732514" cy="32403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err="1" smtClean="0">
                  <a:latin typeface="宋体" pitchFamily="2" charset="-122"/>
                </a:rPr>
                <a:t>ExtU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34" name="Text Box 18"/>
            <p:cNvSpPr txBox="1">
              <a:spLocks noChangeArrowheads="1"/>
            </p:cNvSpPr>
            <p:nvPr/>
          </p:nvSpPr>
          <p:spPr bwMode="auto">
            <a:xfrm>
              <a:off x="6012160" y="4149080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6012160" y="4336527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6020544" y="4178017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 flipV="1">
              <a:off x="6516216" y="4221088"/>
              <a:ext cx="359057" cy="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8"/>
            <p:cNvCxnSpPr>
              <a:stCxn id="33" idx="3"/>
            </p:cNvCxnSpPr>
            <p:nvPr/>
          </p:nvCxnSpPr>
          <p:spPr>
            <a:xfrm flipV="1">
              <a:off x="5580112" y="4356466"/>
              <a:ext cx="290274" cy="746720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870386" y="4373488"/>
              <a:ext cx="149787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316482" y="4869160"/>
              <a:ext cx="53543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imme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 bwMode="auto">
            <a:xfrm flipV="1">
              <a:off x="3995936" y="4438006"/>
              <a:ext cx="0" cy="10072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flipV="1">
              <a:off x="5364088" y="5281270"/>
              <a:ext cx="0" cy="1639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 flipV="1">
              <a:off x="6264187" y="4438006"/>
              <a:ext cx="0" cy="10072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3350106" y="5445224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RegAsrc</a:t>
              </a:r>
              <a:endPara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004048" y="5445224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Extctr</a:t>
              </a:r>
              <a:endPara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 flipV="1">
              <a:off x="4572000" y="4903227"/>
              <a:ext cx="2242" cy="5419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5940152" y="5445224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ALUBsrc</a:t>
              </a:r>
              <a:endPara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48" name="Text Box 116"/>
          <p:cNvSpPr txBox="1">
            <a:spLocks noChangeArrowheads="1"/>
          </p:cNvSpPr>
          <p:nvPr/>
        </p:nvSpPr>
        <p:spPr bwMode="auto">
          <a:xfrm>
            <a:off x="3059832" y="3091026"/>
            <a:ext cx="248889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400" b="1" dirty="0" smtClean="0">
                <a:latin typeface="宋体" pitchFamily="2" charset="-122"/>
              </a:rPr>
              <a:t>同</a:t>
            </a:r>
            <a:r>
              <a:rPr kumimoji="1" lang="en-US" altLang="zh-CN" sz="2400" b="1" dirty="0" smtClean="0">
                <a:latin typeface="宋体" pitchFamily="2" charset="-122"/>
              </a:rPr>
              <a:t>add/sub</a:t>
            </a:r>
            <a:r>
              <a:rPr kumimoji="1" lang="zh-CN" altLang="en-US" sz="2400" b="1" dirty="0" smtClean="0">
                <a:latin typeface="宋体" pitchFamily="2" charset="-122"/>
              </a:rPr>
              <a:t>指令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4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3172467" y="836712"/>
            <a:ext cx="288031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增加</a:t>
            </a:r>
            <a:r>
              <a:rPr lang="en-US" altLang="zh-CN" b="1" dirty="0" err="1" smtClean="0">
                <a:latin typeface="宋体" pitchFamily="2" charset="-122"/>
              </a:rPr>
              <a:t>ExtU</a:t>
            </a:r>
            <a:r>
              <a:rPr lang="zh-CN" altLang="en-US" b="1" dirty="0" smtClean="0">
                <a:latin typeface="宋体" pitchFamily="2" charset="-122"/>
              </a:rPr>
              <a:t>相关路径</a:t>
            </a:r>
            <a:endParaRPr lang="en-US" altLang="zh-CN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836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250166" y="3425651"/>
            <a:ext cx="6282274" cy="327389"/>
            <a:chOff x="2250166" y="3398862"/>
            <a:chExt cx="6282274" cy="327389"/>
          </a:xfrm>
        </p:grpSpPr>
        <p:sp>
          <p:nvSpPr>
            <p:cNvPr id="156" name="Rectangle 274"/>
            <p:cNvSpPr>
              <a:spLocks noChangeArrowheads="1"/>
            </p:cNvSpPr>
            <p:nvPr/>
          </p:nvSpPr>
          <p:spPr bwMode="auto">
            <a:xfrm>
              <a:off x="5674834" y="3402251"/>
              <a:ext cx="2857606" cy="324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2700">
              <a:solidFill>
                <a:srgbClr val="00B0F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Rectangle 274"/>
            <p:cNvSpPr>
              <a:spLocks noChangeArrowheads="1"/>
            </p:cNvSpPr>
            <p:nvPr/>
          </p:nvSpPr>
          <p:spPr bwMode="auto">
            <a:xfrm>
              <a:off x="2250166" y="3398862"/>
              <a:ext cx="3424668" cy="32400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B0F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1E4CC-94A2-469E-B562-0B3A0175774B}" type="slidenum">
              <a:rPr lang="en-US" altLang="zh-CN"/>
              <a:pPr/>
              <a:t>4</a:t>
            </a:fld>
            <a:endParaRPr lang="en-US" altLang="zh-CN" dirty="0"/>
          </a:p>
        </p:txBody>
      </p:sp>
      <p:sp>
        <p:nvSpPr>
          <p:cNvPr id="286795" name="Text Box 75"/>
          <p:cNvSpPr txBox="1">
            <a:spLocks noChangeArrowheads="1"/>
          </p:cNvSpPr>
          <p:nvPr/>
        </p:nvSpPr>
        <p:spPr bwMode="auto">
          <a:xfrm>
            <a:off x="179389" y="764704"/>
            <a:ext cx="4680643" cy="310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基本组成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基本部件：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指令控制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  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sz="2200" b="1" baseline="-25000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操作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及时间控制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zh-CN" altLang="en-US" sz="2200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sz="2200" b="1" baseline="-25000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数据加工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0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  </a:t>
            </a:r>
            <a:r>
              <a:rPr lang="en-US" altLang="zh-CN" sz="2200" b="1" baseline="-25000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外部访问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        </a:t>
            </a:r>
            <a:r>
              <a:rPr lang="en-US" altLang="zh-CN" sz="2200" b="1" baseline="-25000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中断处理</a:t>
            </a:r>
            <a:r>
              <a:rPr lang="en-US" altLang="zh-CN" sz="22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基本结构：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286816" name="Text Box 96"/>
          <p:cNvSpPr txBox="1">
            <a:spLocks noChangeArrowheads="1"/>
          </p:cNvSpPr>
          <p:nvPr/>
        </p:nvSpPr>
        <p:spPr bwMode="auto">
          <a:xfrm>
            <a:off x="2178911" y="3307050"/>
            <a:ext cx="678570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运算器、</a:t>
            </a:r>
            <a:r>
              <a:rPr lang="en-US" altLang="zh-CN" b="1" dirty="0" smtClean="0">
                <a:latin typeface="宋体" pitchFamily="2" charset="-122"/>
              </a:rPr>
              <a:t>BIU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MMU</a:t>
            </a:r>
            <a:r>
              <a:rPr lang="zh-CN" altLang="en-US" b="1" dirty="0">
                <a:latin typeface="宋体" pitchFamily="2" charset="-122"/>
              </a:rPr>
              <a:t>、指令</a:t>
            </a:r>
            <a:r>
              <a:rPr lang="zh-CN" altLang="en-US" b="1" dirty="0" smtClean="0">
                <a:latin typeface="宋体" pitchFamily="2" charset="-122"/>
              </a:rPr>
              <a:t>部件、</a:t>
            </a:r>
            <a:r>
              <a:rPr lang="en-US" altLang="zh-CN" b="1" dirty="0" smtClean="0">
                <a:latin typeface="宋体" pitchFamily="2" charset="-122"/>
              </a:rPr>
              <a:t>CU</a:t>
            </a:r>
            <a:r>
              <a:rPr lang="zh-CN" altLang="en-US" b="1" dirty="0" smtClean="0">
                <a:latin typeface="宋体" pitchFamily="2" charset="-122"/>
              </a:rPr>
              <a:t>、中断机构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87118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19" name="AutoShape 3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22" name="AutoShape 40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25" name="AutoShape 40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27" name="AutoShape 40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5148263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Text Box 42"/>
          <p:cNvSpPr txBox="1">
            <a:spLocks noChangeArrowheads="1"/>
          </p:cNvSpPr>
          <p:nvPr/>
        </p:nvSpPr>
        <p:spPr bwMode="auto">
          <a:xfrm>
            <a:off x="179388" y="332656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t" anchorCtr="0">
            <a:spAutoFit/>
          </a:bodyPr>
          <a:lstStyle>
            <a:defPPr>
              <a:defRPr lang="zh-CN"/>
            </a:defPPr>
            <a:lvl1pPr algn="l">
              <a:defRPr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二、</a:t>
            </a:r>
            <a:r>
              <a:rPr lang="en-US" altLang="zh-CN" dirty="0"/>
              <a:t>CPU</a:t>
            </a:r>
            <a:r>
              <a:rPr lang="zh-CN" altLang="en-US" dirty="0"/>
              <a:t>的组成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1321804" y="3860949"/>
            <a:ext cx="7354652" cy="2520379"/>
            <a:chOff x="1475656" y="2132856"/>
            <a:chExt cx="7354652" cy="2520379"/>
          </a:xfrm>
        </p:grpSpPr>
        <p:sp>
          <p:nvSpPr>
            <p:cNvPr id="81" name="Rectangle 274"/>
            <p:cNvSpPr>
              <a:spLocks noChangeArrowheads="1"/>
            </p:cNvSpPr>
            <p:nvPr/>
          </p:nvSpPr>
          <p:spPr bwMode="auto">
            <a:xfrm>
              <a:off x="6660232" y="2204864"/>
              <a:ext cx="1368152" cy="720972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274"/>
            <p:cNvSpPr>
              <a:spLocks noChangeArrowheads="1"/>
            </p:cNvSpPr>
            <p:nvPr/>
          </p:nvSpPr>
          <p:spPr bwMode="auto">
            <a:xfrm>
              <a:off x="5076056" y="2204864"/>
              <a:ext cx="1584176" cy="360933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Rectangle 274"/>
            <p:cNvSpPr>
              <a:spLocks noChangeArrowheads="1"/>
            </p:cNvSpPr>
            <p:nvPr/>
          </p:nvSpPr>
          <p:spPr bwMode="auto">
            <a:xfrm>
              <a:off x="3864210" y="2205489"/>
              <a:ext cx="1212714" cy="79190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Rectangle 274"/>
            <p:cNvSpPr>
              <a:spLocks noChangeArrowheads="1"/>
            </p:cNvSpPr>
            <p:nvPr/>
          </p:nvSpPr>
          <p:spPr bwMode="auto">
            <a:xfrm>
              <a:off x="5220072" y="3284984"/>
              <a:ext cx="2337172" cy="122375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Rectangle 274"/>
            <p:cNvSpPr>
              <a:spLocks noChangeArrowheads="1"/>
            </p:cNvSpPr>
            <p:nvPr/>
          </p:nvSpPr>
          <p:spPr bwMode="auto">
            <a:xfrm>
              <a:off x="3848980" y="3285889"/>
              <a:ext cx="1155068" cy="1006859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Text Box 227"/>
            <p:cNvSpPr txBox="1">
              <a:spLocks noChangeArrowheads="1"/>
            </p:cNvSpPr>
            <p:nvPr/>
          </p:nvSpPr>
          <p:spPr bwMode="auto">
            <a:xfrm>
              <a:off x="7739832" y="3068960"/>
              <a:ext cx="288552" cy="108200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中断机构</a:t>
              </a:r>
            </a:p>
          </p:txBody>
        </p:sp>
        <p:sp>
          <p:nvSpPr>
            <p:cNvPr id="87" name="Text Box 254"/>
            <p:cNvSpPr txBox="1">
              <a:spLocks noChangeArrowheads="1"/>
            </p:cNvSpPr>
            <p:nvPr/>
          </p:nvSpPr>
          <p:spPr bwMode="auto">
            <a:xfrm>
              <a:off x="3995936" y="3356992"/>
              <a:ext cx="866576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88" name="Text Box 255"/>
            <p:cNvSpPr txBox="1">
              <a:spLocks noChangeArrowheads="1"/>
            </p:cNvSpPr>
            <p:nvPr/>
          </p:nvSpPr>
          <p:spPr bwMode="auto">
            <a:xfrm>
              <a:off x="3997522" y="3933751"/>
              <a:ext cx="864989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89" name="Text Box 256"/>
            <p:cNvSpPr txBox="1">
              <a:spLocks noChangeArrowheads="1"/>
            </p:cNvSpPr>
            <p:nvPr/>
          </p:nvSpPr>
          <p:spPr bwMode="auto">
            <a:xfrm>
              <a:off x="5468268" y="3862239"/>
              <a:ext cx="286519" cy="43239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0" name="Text Box 257"/>
            <p:cNvSpPr txBox="1">
              <a:spLocks noChangeArrowheads="1"/>
            </p:cNvSpPr>
            <p:nvPr/>
          </p:nvSpPr>
          <p:spPr bwMode="auto">
            <a:xfrm>
              <a:off x="5468268" y="3356992"/>
              <a:ext cx="1944440" cy="2889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1" name="Text Box 258"/>
            <p:cNvSpPr txBox="1">
              <a:spLocks noChangeArrowheads="1"/>
            </p:cNvSpPr>
            <p:nvPr/>
          </p:nvSpPr>
          <p:spPr bwMode="auto">
            <a:xfrm>
              <a:off x="6044332" y="3863628"/>
              <a:ext cx="1368896" cy="5746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 smtClean="0">
                  <a:latin typeface="+mn-lt"/>
                </a:rPr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zh-CN" altLang="en-US" sz="1800" b="1" dirty="0" smtClean="0">
                  <a:latin typeface="宋体" pitchFamily="2" charset="-122"/>
                </a:rPr>
                <a:t>控制信号</a:t>
              </a:r>
              <a:r>
                <a:rPr lang="zh-CN" altLang="en-US" sz="1800" b="1" dirty="0">
                  <a:latin typeface="宋体" pitchFamily="2" charset="-122"/>
                </a:rPr>
                <a:t>形成电路</a:t>
              </a:r>
            </a:p>
          </p:txBody>
        </p:sp>
        <p:sp>
          <p:nvSpPr>
            <p:cNvPr id="92" name="Text Box 271"/>
            <p:cNvSpPr txBox="1">
              <a:spLocks noChangeArrowheads="1"/>
            </p:cNvSpPr>
            <p:nvPr/>
          </p:nvSpPr>
          <p:spPr bwMode="auto">
            <a:xfrm>
              <a:off x="6477125" y="4475311"/>
              <a:ext cx="576064" cy="1446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</a:rPr>
                <a:t>……</a:t>
              </a:r>
            </a:p>
          </p:txBody>
        </p:sp>
        <p:sp>
          <p:nvSpPr>
            <p:cNvPr id="93" name="Rectangle 274"/>
            <p:cNvSpPr>
              <a:spLocks noChangeArrowheads="1"/>
            </p:cNvSpPr>
            <p:nvPr/>
          </p:nvSpPr>
          <p:spPr bwMode="auto">
            <a:xfrm>
              <a:off x="1619672" y="2205658"/>
              <a:ext cx="1368152" cy="208743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Text Box 291"/>
            <p:cNvSpPr txBox="1">
              <a:spLocks noChangeArrowheads="1"/>
            </p:cNvSpPr>
            <p:nvPr/>
          </p:nvSpPr>
          <p:spPr bwMode="auto">
            <a:xfrm>
              <a:off x="3997522" y="2276872"/>
              <a:ext cx="864989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6" name="Text Box 292"/>
            <p:cNvSpPr txBox="1">
              <a:spLocks noChangeArrowheads="1"/>
            </p:cNvSpPr>
            <p:nvPr/>
          </p:nvSpPr>
          <p:spPr bwMode="auto">
            <a:xfrm>
              <a:off x="3997522" y="2636912"/>
              <a:ext cx="864989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7" name="Text Box 293"/>
            <p:cNvSpPr txBox="1">
              <a:spLocks noChangeArrowheads="1"/>
            </p:cNvSpPr>
            <p:nvPr/>
          </p:nvSpPr>
          <p:spPr bwMode="auto">
            <a:xfrm>
              <a:off x="7341221" y="2276748"/>
              <a:ext cx="687164" cy="5762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总线逻辑</a:t>
              </a:r>
            </a:p>
          </p:txBody>
        </p:sp>
        <p:sp>
          <p:nvSpPr>
            <p:cNvPr id="98" name="Rectangle 299"/>
            <p:cNvSpPr>
              <a:spLocks noChangeArrowheads="1"/>
            </p:cNvSpPr>
            <p:nvPr/>
          </p:nvSpPr>
          <p:spPr bwMode="auto">
            <a:xfrm>
              <a:off x="1475656" y="2132856"/>
              <a:ext cx="6552728" cy="252037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Text Box 333"/>
            <p:cNvSpPr txBox="1">
              <a:spLocks noChangeArrowheads="1"/>
            </p:cNvSpPr>
            <p:nvPr/>
          </p:nvSpPr>
          <p:spPr bwMode="auto">
            <a:xfrm>
              <a:off x="3275013" y="2205658"/>
              <a:ext cx="288875" cy="201662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</a:t>
              </a:r>
              <a:r>
                <a:rPr lang="zh-CN" altLang="en-US" sz="1800" b="1" dirty="0">
                  <a:latin typeface="宋体" pitchFamily="2" charset="-122"/>
                </a:rPr>
                <a:t>结构</a:t>
              </a:r>
            </a:p>
          </p:txBody>
        </p:sp>
        <p:sp>
          <p:nvSpPr>
            <p:cNvPr id="101" name="Text Box 391"/>
            <p:cNvSpPr txBox="1">
              <a:spLocks noChangeArrowheads="1"/>
            </p:cNvSpPr>
            <p:nvPr/>
          </p:nvSpPr>
          <p:spPr bwMode="auto">
            <a:xfrm>
              <a:off x="6733059" y="2492896"/>
              <a:ext cx="503237" cy="25247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BIU</a:t>
              </a:r>
            </a:p>
          </p:txBody>
        </p:sp>
        <p:sp>
          <p:nvSpPr>
            <p:cNvPr id="102" name="Text Box 392"/>
            <p:cNvSpPr txBox="1">
              <a:spLocks noChangeArrowheads="1"/>
            </p:cNvSpPr>
            <p:nvPr/>
          </p:nvSpPr>
          <p:spPr bwMode="auto">
            <a:xfrm>
              <a:off x="5220072" y="3645720"/>
              <a:ext cx="288032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CU</a:t>
              </a:r>
            </a:p>
          </p:txBody>
        </p:sp>
        <p:cxnSp>
          <p:nvCxnSpPr>
            <p:cNvPr id="103" name="直接箭头连接符 102"/>
            <p:cNvCxnSpPr/>
            <p:nvPr/>
          </p:nvCxnSpPr>
          <p:spPr bwMode="auto">
            <a:xfrm>
              <a:off x="8032079" y="2419371"/>
              <a:ext cx="319733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04" name="直接箭头连接符 103"/>
            <p:cNvCxnSpPr/>
            <p:nvPr/>
          </p:nvCxnSpPr>
          <p:spPr bwMode="auto">
            <a:xfrm flipV="1">
              <a:off x="4859772" y="2491825"/>
              <a:ext cx="2481448" cy="107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直接箭头连接符 104"/>
            <p:cNvCxnSpPr/>
            <p:nvPr/>
          </p:nvCxnSpPr>
          <p:spPr bwMode="auto">
            <a:xfrm flipH="1">
              <a:off x="4859772" y="2348185"/>
              <a:ext cx="2481448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直接箭头连接符 105"/>
            <p:cNvCxnSpPr/>
            <p:nvPr/>
          </p:nvCxnSpPr>
          <p:spPr bwMode="auto">
            <a:xfrm>
              <a:off x="3563888" y="2348185"/>
              <a:ext cx="431155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 flipH="1" flipV="1">
              <a:off x="3563888" y="2492649"/>
              <a:ext cx="429568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3563888" y="2852117"/>
              <a:ext cx="431155" cy="819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9" name="Text Box 292"/>
            <p:cNvSpPr txBox="1">
              <a:spLocks noChangeArrowheads="1"/>
            </p:cNvSpPr>
            <p:nvPr/>
          </p:nvSpPr>
          <p:spPr bwMode="auto">
            <a:xfrm>
              <a:off x="5508104" y="2636912"/>
              <a:ext cx="792324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MMU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 bwMode="auto">
            <a:xfrm>
              <a:off x="3563888" y="3430191"/>
              <a:ext cx="431155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 flipH="1" flipV="1">
              <a:off x="3563888" y="3574655"/>
              <a:ext cx="429568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2" name="直接箭头连接符 111"/>
            <p:cNvCxnSpPr/>
            <p:nvPr/>
          </p:nvCxnSpPr>
          <p:spPr bwMode="auto">
            <a:xfrm flipV="1">
              <a:off x="3563888" y="4077866"/>
              <a:ext cx="431155" cy="57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2844701" y="2348880"/>
              <a:ext cx="431155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/>
            <p:cNvCxnSpPr/>
            <p:nvPr/>
          </p:nvCxnSpPr>
          <p:spPr bwMode="auto">
            <a:xfrm flipH="1" flipV="1">
              <a:off x="2844701" y="2708919"/>
              <a:ext cx="429568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直接箭头连接符 114"/>
            <p:cNvCxnSpPr/>
            <p:nvPr/>
          </p:nvCxnSpPr>
          <p:spPr bwMode="auto">
            <a:xfrm>
              <a:off x="2844701" y="2492201"/>
              <a:ext cx="431155" cy="695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6" name="AutoShape 189"/>
            <p:cNvSpPr>
              <a:spLocks noChangeArrowheads="1"/>
            </p:cNvSpPr>
            <p:nvPr/>
          </p:nvSpPr>
          <p:spPr bwMode="auto">
            <a:xfrm>
              <a:off x="1763688" y="3285889"/>
              <a:ext cx="1077368" cy="359135"/>
            </a:xfrm>
            <a:custGeom>
              <a:avLst/>
              <a:gdLst>
                <a:gd name="G0" fmla="+- 4060 0 0"/>
                <a:gd name="G1" fmla="+- 21600 0 4060"/>
                <a:gd name="G2" fmla="*/ 4060 1 2"/>
                <a:gd name="G3" fmla="+- 21600 0 G2"/>
                <a:gd name="G4" fmla="+/ 4060 21600 2"/>
                <a:gd name="G5" fmla="+/ G1 0 2"/>
                <a:gd name="G6" fmla="*/ 21600 21600 4060"/>
                <a:gd name="G7" fmla="*/ G6 1 2"/>
                <a:gd name="G8" fmla="+- 21600 0 G7"/>
                <a:gd name="G9" fmla="*/ 21600 1 2"/>
                <a:gd name="G10" fmla="+- 4060 0 G9"/>
                <a:gd name="G11" fmla="?: G10 G8 0"/>
                <a:gd name="G12" fmla="?: G10 G7 21600"/>
                <a:gd name="T0" fmla="*/ 19570 w 21600"/>
                <a:gd name="T1" fmla="*/ 10800 h 21600"/>
                <a:gd name="T2" fmla="*/ 10800 w 21600"/>
                <a:gd name="T3" fmla="*/ 21600 h 21600"/>
                <a:gd name="T4" fmla="*/ 2030 w 21600"/>
                <a:gd name="T5" fmla="*/ 10800 h 21600"/>
                <a:gd name="T6" fmla="*/ 10800 w 21600"/>
                <a:gd name="T7" fmla="*/ 0 h 21600"/>
                <a:gd name="T8" fmla="*/ 3830 w 21600"/>
                <a:gd name="T9" fmla="*/ 3830 h 21600"/>
                <a:gd name="T10" fmla="*/ 17770 w 21600"/>
                <a:gd name="T11" fmla="*/ 1777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060" y="21600"/>
                  </a:lnTo>
                  <a:lnTo>
                    <a:pt x="1754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ALU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117" name="直接箭头连接符 97"/>
            <p:cNvCxnSpPr/>
            <p:nvPr/>
          </p:nvCxnSpPr>
          <p:spPr bwMode="auto">
            <a:xfrm rot="10800000" flipV="1">
              <a:off x="1979712" y="2995758"/>
              <a:ext cx="1290913" cy="289225"/>
            </a:xfrm>
            <a:prstGeom prst="bentConnector3">
              <a:avLst>
                <a:gd name="adj1" fmla="val 100000"/>
              </a:avLst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98"/>
            <p:cNvCxnSpPr/>
            <p:nvPr/>
          </p:nvCxnSpPr>
          <p:spPr bwMode="auto">
            <a:xfrm rot="10800000" flipV="1">
              <a:off x="2625168" y="3140273"/>
              <a:ext cx="650689" cy="144710"/>
            </a:xfrm>
            <a:prstGeom prst="bentConnector3">
              <a:avLst>
                <a:gd name="adj1" fmla="val 99598"/>
              </a:avLst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接箭头连接符 98"/>
            <p:cNvCxnSpPr/>
            <p:nvPr/>
          </p:nvCxnSpPr>
          <p:spPr bwMode="auto">
            <a:xfrm>
              <a:off x="2302372" y="3644777"/>
              <a:ext cx="968252" cy="144263"/>
            </a:xfrm>
            <a:prstGeom prst="bentConnector3">
              <a:avLst>
                <a:gd name="adj1" fmla="val -460"/>
              </a:avLst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 bwMode="auto">
            <a:xfrm flipH="1">
              <a:off x="2843809" y="4148386"/>
              <a:ext cx="426815" cy="1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1" name="直接箭头连接符 120"/>
            <p:cNvCxnSpPr/>
            <p:nvPr/>
          </p:nvCxnSpPr>
          <p:spPr bwMode="auto">
            <a:xfrm>
              <a:off x="2844701" y="4005064"/>
              <a:ext cx="430262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2" name="直接箭头连接符 121"/>
            <p:cNvCxnSpPr/>
            <p:nvPr/>
          </p:nvCxnSpPr>
          <p:spPr bwMode="auto">
            <a:xfrm>
              <a:off x="5754787" y="3925381"/>
              <a:ext cx="28954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/>
            <p:cNvCxnSpPr/>
            <p:nvPr/>
          </p:nvCxnSpPr>
          <p:spPr bwMode="auto">
            <a:xfrm>
              <a:off x="5756300" y="4222279"/>
              <a:ext cx="28954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4" name="Text Box 271"/>
            <p:cNvSpPr txBox="1">
              <a:spLocks noChangeArrowheads="1"/>
            </p:cNvSpPr>
            <p:nvPr/>
          </p:nvSpPr>
          <p:spPr bwMode="auto">
            <a:xfrm rot="16200000">
              <a:off x="5680237" y="4001443"/>
              <a:ext cx="296898" cy="144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dirty="0"/>
            </a:p>
          </p:txBody>
        </p:sp>
        <p:cxnSp>
          <p:nvCxnSpPr>
            <p:cNvPr id="125" name="直接箭头连接符 117"/>
            <p:cNvCxnSpPr>
              <a:stCxn id="94" idx="2"/>
            </p:cNvCxnSpPr>
            <p:nvPr/>
          </p:nvCxnSpPr>
          <p:spPr bwMode="auto">
            <a:xfrm rot="16200000" flipH="1">
              <a:off x="4084662" y="2403922"/>
              <a:ext cx="144710" cy="377765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6" name="直接箭头连接符 125"/>
            <p:cNvCxnSpPr/>
            <p:nvPr/>
          </p:nvCxnSpPr>
          <p:spPr bwMode="auto">
            <a:xfrm>
              <a:off x="6981180" y="3654772"/>
              <a:ext cx="0" cy="2088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直接箭头连接符 126"/>
            <p:cNvCxnSpPr/>
            <p:nvPr/>
          </p:nvCxnSpPr>
          <p:spPr bwMode="auto">
            <a:xfrm>
              <a:off x="6549132" y="3646215"/>
              <a:ext cx="0" cy="2088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8" name="Text Box 271"/>
            <p:cNvSpPr txBox="1">
              <a:spLocks noChangeArrowheads="1"/>
            </p:cNvSpPr>
            <p:nvPr/>
          </p:nvSpPr>
          <p:spPr bwMode="auto">
            <a:xfrm>
              <a:off x="6621140" y="3653069"/>
              <a:ext cx="296898" cy="144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dirty="0"/>
            </a:p>
          </p:txBody>
        </p:sp>
        <p:cxnSp>
          <p:nvCxnSpPr>
            <p:cNvPr id="129" name="直接箭头连接符 128"/>
            <p:cNvCxnSpPr/>
            <p:nvPr/>
          </p:nvCxnSpPr>
          <p:spPr bwMode="auto">
            <a:xfrm flipH="1">
              <a:off x="7412708" y="4077072"/>
              <a:ext cx="327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/>
            <p:cNvCxnSpPr/>
            <p:nvPr/>
          </p:nvCxnSpPr>
          <p:spPr bwMode="auto">
            <a:xfrm>
              <a:off x="3563888" y="3212976"/>
              <a:ext cx="4175944" cy="993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1" name="直接箭头连接符 130"/>
            <p:cNvCxnSpPr/>
            <p:nvPr/>
          </p:nvCxnSpPr>
          <p:spPr bwMode="auto">
            <a:xfrm flipH="1">
              <a:off x="3563888" y="3140968"/>
              <a:ext cx="4175944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2" name="直接箭头连接符 131"/>
            <p:cNvCxnSpPr/>
            <p:nvPr/>
          </p:nvCxnSpPr>
          <p:spPr bwMode="auto">
            <a:xfrm>
              <a:off x="4862512" y="4073828"/>
              <a:ext cx="6057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3" name="直接箭头连接符 132"/>
            <p:cNvCxnSpPr/>
            <p:nvPr/>
          </p:nvCxnSpPr>
          <p:spPr bwMode="auto">
            <a:xfrm flipH="1">
              <a:off x="7124874" y="4438303"/>
              <a:ext cx="322" cy="1862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4" name="直接箭头连接符 133"/>
            <p:cNvCxnSpPr/>
            <p:nvPr/>
          </p:nvCxnSpPr>
          <p:spPr bwMode="auto">
            <a:xfrm>
              <a:off x="6405116" y="4437112"/>
              <a:ext cx="0" cy="18744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5" name="Text Box 392"/>
            <p:cNvSpPr txBox="1">
              <a:spLocks noChangeArrowheads="1"/>
            </p:cNvSpPr>
            <p:nvPr/>
          </p:nvSpPr>
          <p:spPr bwMode="auto">
            <a:xfrm>
              <a:off x="3923928" y="3645023"/>
              <a:ext cx="1006526" cy="2803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指令部件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36" name="直接箭头连接符 135"/>
            <p:cNvCxnSpPr/>
            <p:nvPr/>
          </p:nvCxnSpPr>
          <p:spPr bwMode="auto">
            <a:xfrm>
              <a:off x="3861916" y="2205657"/>
              <a:ext cx="4166468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7" name="直接箭头连接符 136"/>
            <p:cNvCxnSpPr/>
            <p:nvPr/>
          </p:nvCxnSpPr>
          <p:spPr bwMode="auto">
            <a:xfrm>
              <a:off x="3861916" y="2205658"/>
              <a:ext cx="0" cy="79129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8" name="直接箭头连接符 137"/>
            <p:cNvCxnSpPr/>
            <p:nvPr/>
          </p:nvCxnSpPr>
          <p:spPr bwMode="auto">
            <a:xfrm>
              <a:off x="3861916" y="2996954"/>
              <a:ext cx="12150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9" name="直接箭头连接符 138"/>
            <p:cNvCxnSpPr/>
            <p:nvPr/>
          </p:nvCxnSpPr>
          <p:spPr bwMode="auto">
            <a:xfrm flipH="1">
              <a:off x="5076056" y="2564904"/>
              <a:ext cx="868" cy="43165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0" name="直接箭头连接符 139"/>
            <p:cNvCxnSpPr/>
            <p:nvPr/>
          </p:nvCxnSpPr>
          <p:spPr bwMode="auto">
            <a:xfrm>
              <a:off x="5076924" y="2564879"/>
              <a:ext cx="15833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1" name="直接箭头连接符 140"/>
            <p:cNvCxnSpPr/>
            <p:nvPr/>
          </p:nvCxnSpPr>
          <p:spPr bwMode="auto">
            <a:xfrm>
              <a:off x="6660232" y="2925837"/>
              <a:ext cx="136815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2" name="直接箭头连接符 141"/>
            <p:cNvCxnSpPr/>
            <p:nvPr/>
          </p:nvCxnSpPr>
          <p:spPr bwMode="auto">
            <a:xfrm flipH="1">
              <a:off x="6659364" y="2564904"/>
              <a:ext cx="868" cy="36093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3" name="直接箭头连接符 142"/>
            <p:cNvCxnSpPr>
              <a:endCxn id="109" idx="1"/>
            </p:cNvCxnSpPr>
            <p:nvPr/>
          </p:nvCxnSpPr>
          <p:spPr bwMode="auto">
            <a:xfrm>
              <a:off x="4860032" y="2780928"/>
              <a:ext cx="648072" cy="447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4" name="直接箭头连接符 143"/>
            <p:cNvCxnSpPr>
              <a:stCxn id="109" idx="3"/>
            </p:cNvCxnSpPr>
            <p:nvPr/>
          </p:nvCxnSpPr>
          <p:spPr bwMode="auto">
            <a:xfrm>
              <a:off x="6300428" y="2781375"/>
              <a:ext cx="1040792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5" name="直接箭头连接符 173"/>
            <p:cNvCxnSpPr>
              <a:stCxn id="109" idx="2"/>
              <a:endCxn id="86" idx="0"/>
            </p:cNvCxnSpPr>
            <p:nvPr/>
          </p:nvCxnSpPr>
          <p:spPr bwMode="auto">
            <a:xfrm rot="16200000" flipH="1">
              <a:off x="6822626" y="2007477"/>
              <a:ext cx="143123" cy="1979842"/>
            </a:xfrm>
            <a:prstGeom prst="bentConnector3">
              <a:avLst>
                <a:gd name="adj1" fmla="val 33361"/>
              </a:avLst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6" name="直接箭头连接符 145"/>
            <p:cNvCxnSpPr/>
            <p:nvPr/>
          </p:nvCxnSpPr>
          <p:spPr bwMode="auto">
            <a:xfrm flipH="1">
              <a:off x="8028384" y="3645024"/>
              <a:ext cx="327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7" name="直接箭头连接符 146"/>
            <p:cNvCxnSpPr/>
            <p:nvPr/>
          </p:nvCxnSpPr>
          <p:spPr bwMode="auto">
            <a:xfrm>
              <a:off x="8028384" y="3861048"/>
              <a:ext cx="327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直接箭头连接符 147"/>
            <p:cNvCxnSpPr/>
            <p:nvPr/>
          </p:nvCxnSpPr>
          <p:spPr bwMode="auto">
            <a:xfrm>
              <a:off x="8028384" y="2593482"/>
              <a:ext cx="327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9" name="直接箭头连接符 148"/>
            <p:cNvCxnSpPr/>
            <p:nvPr/>
          </p:nvCxnSpPr>
          <p:spPr bwMode="auto">
            <a:xfrm>
              <a:off x="8032079" y="2781375"/>
              <a:ext cx="284337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0" name="直接箭头连接符 149"/>
            <p:cNvCxnSpPr/>
            <p:nvPr/>
          </p:nvCxnSpPr>
          <p:spPr bwMode="auto">
            <a:xfrm>
              <a:off x="2122488" y="3654772"/>
              <a:ext cx="1240" cy="27897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1" name="Text Box 392"/>
            <p:cNvSpPr txBox="1">
              <a:spLocks noChangeArrowheads="1"/>
            </p:cNvSpPr>
            <p:nvPr/>
          </p:nvSpPr>
          <p:spPr bwMode="auto">
            <a:xfrm>
              <a:off x="8316416" y="2276872"/>
              <a:ext cx="513892" cy="6480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DBus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CBus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600" b="1" dirty="0" err="1" smtClean="0">
                  <a:latin typeface="宋体" pitchFamily="2" charset="-122"/>
                </a:rPr>
                <a:t>ABus</a:t>
              </a:r>
              <a:endParaRPr lang="en-US" altLang="zh-CN" sz="1600" b="1" dirty="0" smtClean="0">
                <a:latin typeface="宋体" pitchFamily="2" charset="-122"/>
              </a:endParaRPr>
            </a:p>
          </p:txBody>
        </p:sp>
        <p:sp>
          <p:nvSpPr>
            <p:cNvPr id="152" name="Text Box 392"/>
            <p:cNvSpPr txBox="1">
              <a:spLocks noChangeArrowheads="1"/>
            </p:cNvSpPr>
            <p:nvPr/>
          </p:nvSpPr>
          <p:spPr bwMode="auto">
            <a:xfrm>
              <a:off x="8316416" y="3504252"/>
              <a:ext cx="513892" cy="5008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请求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响应</a:t>
              </a:r>
              <a:endParaRPr lang="en-US" altLang="zh-CN" sz="1600" b="1" dirty="0" smtClean="0">
                <a:latin typeface="宋体" pitchFamily="2" charset="-122"/>
              </a:endParaRPr>
            </a:p>
          </p:txBody>
        </p:sp>
        <p:sp>
          <p:nvSpPr>
            <p:cNvPr id="94" name="Text Box 276"/>
            <p:cNvSpPr txBox="1">
              <a:spLocks noChangeArrowheads="1"/>
            </p:cNvSpPr>
            <p:nvPr/>
          </p:nvSpPr>
          <p:spPr bwMode="auto">
            <a:xfrm>
              <a:off x="1691680" y="3933056"/>
              <a:ext cx="1153021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spc="-100" dirty="0" smtClean="0">
                  <a:latin typeface="宋体" pitchFamily="2" charset="-122"/>
                </a:rPr>
                <a:t>状态寄存器</a:t>
              </a:r>
              <a:endParaRPr lang="en-US" altLang="zh-CN" sz="1800" b="1" spc="-100" dirty="0">
                <a:latin typeface="宋体" pitchFamily="2" charset="-122"/>
              </a:endParaRPr>
            </a:p>
          </p:txBody>
        </p:sp>
        <p:sp>
          <p:nvSpPr>
            <p:cNvPr id="99" name="Text Box 314"/>
            <p:cNvSpPr txBox="1">
              <a:spLocks noChangeArrowheads="1"/>
            </p:cNvSpPr>
            <p:nvPr/>
          </p:nvSpPr>
          <p:spPr bwMode="auto">
            <a:xfrm>
              <a:off x="1764308" y="2276872"/>
              <a:ext cx="1079500" cy="5031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153" name="Text Box 385"/>
          <p:cNvSpPr txBox="1">
            <a:spLocks noChangeArrowheads="1"/>
          </p:cNvSpPr>
          <p:nvPr/>
        </p:nvSpPr>
        <p:spPr bwMode="auto">
          <a:xfrm>
            <a:off x="3707904" y="1268760"/>
            <a:ext cx="5256708" cy="212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64800">
            <a:spAutoFit/>
          </a:bodyPr>
          <a:lstStyle/>
          <a:p>
            <a:pPr algn="l">
              <a:lnSpc>
                <a:spcPct val="114000"/>
              </a:lnSpc>
            </a:pP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IR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ID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指令译码器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0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  时序信号电路、控制信号</a:t>
            </a:r>
            <a:r>
              <a:rPr lang="zh-CN" altLang="en-US" sz="2200" b="1" dirty="0">
                <a:latin typeface="宋体" pitchFamily="2" charset="-122"/>
              </a:rPr>
              <a:t>形成</a:t>
            </a:r>
            <a:r>
              <a:rPr lang="zh-CN" altLang="en-US" sz="2200" b="1" dirty="0" smtClean="0">
                <a:latin typeface="宋体" pitchFamily="2" charset="-122"/>
              </a:rPr>
              <a:t>电路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200" b="1" dirty="0">
                <a:latin typeface="宋体" pitchFamily="2" charset="-122"/>
              </a:rPr>
              <a:t>ALU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FPU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latin typeface="宋体" pitchFamily="2" charset="-122"/>
              </a:rPr>
              <a:t>组、状态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latin typeface="宋体" pitchFamily="2" charset="-122"/>
              </a:rPr>
              <a:t>等</a:t>
            </a:r>
          </a:p>
          <a:p>
            <a:pPr algn="l">
              <a:lnSpc>
                <a:spcPct val="120000"/>
              </a:lnSpc>
            </a:pPr>
            <a:r>
              <a:rPr lang="zh-CN" altLang="en-US" sz="2200" b="1" dirty="0">
                <a:latin typeface="宋体" pitchFamily="2" charset="-122"/>
              </a:rPr>
              <a:t>总线逻辑电路、缓冲寄存器，</a:t>
            </a:r>
            <a:r>
              <a:rPr lang="en-US" altLang="zh-CN" sz="2200" b="1" dirty="0">
                <a:latin typeface="宋体" pitchFamily="2" charset="-122"/>
              </a:rPr>
              <a:t>MMU</a:t>
            </a:r>
            <a:endParaRPr lang="zh-CN" altLang="en-US" sz="2200" b="1" dirty="0">
              <a:latin typeface="宋体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200" b="1" dirty="0">
                <a:latin typeface="宋体" pitchFamily="2" charset="-122"/>
              </a:rPr>
              <a:t>中断</a:t>
            </a:r>
            <a:r>
              <a:rPr lang="zh-CN" altLang="en-US" sz="2200" b="1" dirty="0" smtClean="0">
                <a:latin typeface="宋体" pitchFamily="2" charset="-122"/>
              </a:rPr>
              <a:t>机构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154" name="AutoShape 402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236990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" name="线形标注 2 156"/>
          <p:cNvSpPr/>
          <p:nvPr/>
        </p:nvSpPr>
        <p:spPr bwMode="auto">
          <a:xfrm>
            <a:off x="6444208" y="2996952"/>
            <a:ext cx="2016224" cy="306000"/>
          </a:xfrm>
          <a:prstGeom prst="borderCallout2">
            <a:avLst>
              <a:gd name="adj1" fmla="val 48528"/>
              <a:gd name="adj2" fmla="val -431"/>
              <a:gd name="adj3" fmla="val 49537"/>
              <a:gd name="adj4" fmla="val -9335"/>
              <a:gd name="adj5" fmla="val 126328"/>
              <a:gd name="adj6" fmla="val -37358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 smtClean="0">
                <a:latin typeface="宋体" pitchFamily="2" charset="-122"/>
              </a:rPr>
              <a:t>数据通路＋控制器</a:t>
            </a:r>
            <a:endParaRPr lang="zh-CN" altLang="en-US" sz="18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6" grpId="0"/>
      <p:bldP spid="15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3" name="Text Box 116"/>
          <p:cNvSpPr txBox="1">
            <a:spLocks noChangeArrowheads="1"/>
          </p:cNvSpPr>
          <p:nvPr/>
        </p:nvSpPr>
        <p:spPr bwMode="auto">
          <a:xfrm>
            <a:off x="179263" y="282714"/>
            <a:ext cx="6372465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kumimoji="1" lang="en-US" altLang="zh-CN" sz="2400" b="1" dirty="0" err="1" smtClean="0">
                <a:solidFill>
                  <a:srgbClr val="C00000"/>
                </a:solidFill>
                <a:latin typeface="宋体" pitchFamily="2" charset="-122"/>
              </a:rPr>
              <a:t>lw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宋体" pitchFamily="2" charset="-122"/>
              </a:rPr>
              <a:t>/</a:t>
            </a:r>
            <a:r>
              <a:rPr kumimoji="1" lang="en-US" altLang="zh-CN" sz="2400" b="1" dirty="0" err="1" smtClean="0">
                <a:solidFill>
                  <a:srgbClr val="C00000"/>
                </a:solidFill>
                <a:latin typeface="宋体" pitchFamily="2" charset="-122"/>
              </a:rPr>
              <a:t>sw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指令：</a:t>
            </a:r>
            <a:r>
              <a:rPr lang="en-US" altLang="zh-CN" sz="2400" b="1" dirty="0" err="1" smtClean="0">
                <a:latin typeface="宋体" pitchFamily="2" charset="-122"/>
              </a:rPr>
              <a:t>rt</a:t>
            </a:r>
            <a:r>
              <a:rPr lang="zh-CN" altLang="en-US" sz="2400" b="1" dirty="0" smtClean="0">
                <a:latin typeface="宋体" pitchFamily="2" charset="-122"/>
              </a:rPr>
              <a:t>←</a:t>
            </a:r>
            <a:r>
              <a:rPr lang="en-US" altLang="zh-CN" sz="2400" b="1" dirty="0" smtClean="0">
                <a:latin typeface="宋体" pitchFamily="2" charset="-122"/>
              </a:rPr>
              <a:t>M[(</a:t>
            </a:r>
            <a:r>
              <a:rPr lang="en-US" altLang="zh-CN" sz="2400" b="1" dirty="0" err="1" smtClean="0">
                <a:latin typeface="宋体" pitchFamily="2" charset="-122"/>
              </a:rPr>
              <a:t>rs</a:t>
            </a:r>
            <a:r>
              <a:rPr lang="en-US" altLang="zh-CN" sz="2400" b="1" dirty="0" smtClean="0">
                <a:latin typeface="宋体" pitchFamily="2" charset="-122"/>
              </a:rPr>
              <a:t>)</a:t>
            </a:r>
            <a:r>
              <a:rPr lang="zh-CN" altLang="en-US" sz="2400" b="1" dirty="0" smtClean="0">
                <a:latin typeface="宋体" pitchFamily="2" charset="-122"/>
              </a:rPr>
              <a:t>＋</a:t>
            </a:r>
            <a:r>
              <a:rPr lang="en-US" altLang="zh-CN" sz="2400" b="1" dirty="0" err="1" smtClean="0">
                <a:latin typeface="宋体" pitchFamily="2" charset="-122"/>
              </a:rPr>
              <a:t>SExt</a:t>
            </a:r>
            <a:r>
              <a:rPr lang="en-US" altLang="zh-CN" sz="2400" b="1" dirty="0" smtClean="0">
                <a:latin typeface="宋体" pitchFamily="2" charset="-122"/>
              </a:rPr>
              <a:t>(</a:t>
            </a:r>
            <a:r>
              <a:rPr lang="en-US" altLang="zh-CN" sz="2400" b="1" dirty="0" err="1" smtClean="0">
                <a:latin typeface="宋体" pitchFamily="2" charset="-122"/>
              </a:rPr>
              <a:t>imme</a:t>
            </a:r>
            <a:r>
              <a:rPr lang="en-US" altLang="zh-CN" sz="2400" b="1" dirty="0" smtClean="0">
                <a:latin typeface="宋体" pitchFamily="2" charset="-122"/>
              </a:rPr>
              <a:t>)]</a:t>
            </a:r>
            <a:r>
              <a:rPr lang="zh-CN" altLang="en-US" sz="2400" b="1" dirty="0" smtClean="0">
                <a:latin typeface="宋体" pitchFamily="2" charset="-122"/>
              </a:rPr>
              <a:t>及</a:t>
            </a:r>
            <a:endParaRPr lang="en-US" altLang="zh-CN" sz="24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         M</a:t>
            </a:r>
            <a:r>
              <a:rPr lang="en-US" altLang="zh-CN" b="1" dirty="0">
                <a:latin typeface="宋体" pitchFamily="2" charset="-122"/>
              </a:rPr>
              <a:t>[(</a:t>
            </a:r>
            <a:r>
              <a:rPr lang="en-US" altLang="zh-CN" b="1" dirty="0" err="1">
                <a:latin typeface="宋体" pitchFamily="2" charset="-122"/>
              </a:rPr>
              <a:t>rs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 err="1">
                <a:latin typeface="宋体" pitchFamily="2" charset="-122"/>
              </a:rPr>
              <a:t>SExt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 err="1">
                <a:latin typeface="宋体" pitchFamily="2" charset="-122"/>
              </a:rPr>
              <a:t>imme</a:t>
            </a:r>
            <a:r>
              <a:rPr lang="en-US" altLang="zh-CN" b="1" dirty="0" smtClean="0">
                <a:latin typeface="宋体" pitchFamily="2" charset="-122"/>
              </a:rPr>
              <a:t>)]</a:t>
            </a:r>
            <a:r>
              <a:rPr lang="zh-CN" altLang="en-US" b="1" dirty="0" smtClean="0">
                <a:latin typeface="宋体" pitchFamily="2" charset="-122"/>
              </a:rPr>
              <a:t>←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 err="1" smtClean="0">
                <a:latin typeface="宋体" pitchFamily="2" charset="-122"/>
              </a:rPr>
              <a:t>rt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数据路径设计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dirty="0" err="1">
                <a:solidFill>
                  <a:schemeClr val="accent2"/>
                </a:solidFill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时序组织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100" name="Text Box 116"/>
          <p:cNvSpPr txBox="1">
            <a:spLocks noChangeArrowheads="1"/>
          </p:cNvSpPr>
          <p:nvPr/>
        </p:nvSpPr>
        <p:spPr bwMode="auto">
          <a:xfrm>
            <a:off x="2987824" y="3861048"/>
            <a:ext cx="6048672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写</a:t>
            </a:r>
            <a:r>
              <a:rPr lang="en-US" altLang="zh-CN" b="1" dirty="0" smtClean="0">
                <a:latin typeface="宋体" pitchFamily="2" charset="-122"/>
              </a:rPr>
              <a:t>GPRs</a:t>
            </a:r>
            <a:r>
              <a:rPr lang="zh-CN" altLang="en-US" b="1" dirty="0" smtClean="0">
                <a:latin typeface="宋体" pitchFamily="2" charset="-122"/>
              </a:rPr>
              <a:t>放在</a:t>
            </a:r>
            <a:r>
              <a:rPr lang="en-US" altLang="zh-CN" b="1" u="sng" dirty="0" err="1" smtClean="0">
                <a:latin typeface="宋体" pitchFamily="2" charset="-122"/>
              </a:rPr>
              <a:t>Clk</a:t>
            </a:r>
            <a:r>
              <a:rPr lang="zh-CN" altLang="en-US" b="1" u="sng" dirty="0" smtClean="0">
                <a:latin typeface="宋体" pitchFamily="2" charset="-122"/>
              </a:rPr>
              <a:t>结束时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en-US" altLang="zh-CN" sz="1800" b="1" dirty="0" smtClean="0">
                <a:latin typeface="宋体" pitchFamily="2" charset="-122"/>
              </a:rPr>
              <a:t>2</a:t>
            </a:r>
            <a:r>
              <a:rPr lang="zh-CN" altLang="en-US" sz="1800" b="1" dirty="0" smtClean="0">
                <a:latin typeface="宋体" pitchFamily="2" charset="-122"/>
              </a:rPr>
              <a:t>次时序操作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kumimoji="1" lang="en-US" altLang="zh-CN" sz="2400" b="1" dirty="0" smtClean="0">
                <a:latin typeface="宋体" pitchFamily="2" charset="-122"/>
              </a:rPr>
              <a:t>DMEM</a:t>
            </a:r>
            <a:r>
              <a:rPr lang="zh-CN" altLang="en-US" b="1" dirty="0">
                <a:latin typeface="宋体" pitchFamily="2" charset="-122"/>
              </a:rPr>
              <a:t>操作</a:t>
            </a:r>
            <a:r>
              <a:rPr kumimoji="1" lang="zh-CN" altLang="en-US" sz="2400" b="1" dirty="0" smtClean="0">
                <a:latin typeface="宋体" pitchFamily="2" charset="-122"/>
              </a:rPr>
              <a:t>放在</a:t>
            </a:r>
            <a:r>
              <a:rPr lang="en-US" altLang="zh-CN" b="1" u="sng" dirty="0" err="1" smtClean="0">
                <a:latin typeface="宋体" pitchFamily="2" charset="-122"/>
              </a:rPr>
              <a:t>Clk</a:t>
            </a:r>
            <a:r>
              <a:rPr lang="zh-CN" altLang="en-US" b="1" u="sng" dirty="0" smtClean="0">
                <a:latin typeface="宋体" pitchFamily="2" charset="-122"/>
              </a:rPr>
              <a:t>中部</a:t>
            </a:r>
            <a:r>
              <a:rPr lang="en-US" altLang="zh-CN" sz="1800" b="1" dirty="0" smtClean="0">
                <a:latin typeface="宋体" pitchFamily="2" charset="-122"/>
              </a:rPr>
              <a:t>        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kumimoji="1" lang="zh-CN" altLang="en-US" sz="1800" b="1" dirty="0" smtClean="0">
                <a:latin typeface="宋体" pitchFamily="2" charset="-122"/>
              </a:rPr>
              <a:t>同步</a:t>
            </a:r>
            <a:r>
              <a:rPr kumimoji="1" lang="en-US" altLang="zh-CN" sz="1800" b="1" dirty="0" smtClean="0">
                <a:latin typeface="宋体" pitchFamily="2" charset="-122"/>
              </a:rPr>
              <a:t>MEM</a:t>
            </a:r>
          </a:p>
          <a:p>
            <a:pPr algn="l">
              <a:lnSpc>
                <a:spcPct val="105000"/>
              </a:lnSpc>
            </a:pPr>
            <a:r>
              <a:rPr kumimoji="1" lang="en-US" altLang="zh-CN" sz="1800" b="1" dirty="0" smtClean="0">
                <a:latin typeface="宋体" pitchFamily="2" charset="-122"/>
              </a:rPr>
              <a:t>                  </a:t>
            </a:r>
            <a:r>
              <a:rPr kumimoji="1" lang="zh-CN" altLang="en-US" sz="1800" dirty="0" smtClean="0">
                <a:solidFill>
                  <a:srgbClr val="990099"/>
                </a:solidFill>
                <a:latin typeface="宋体" pitchFamily="2" charset="-122"/>
              </a:rPr>
              <a:t>└</a:t>
            </a:r>
            <a:r>
              <a:rPr kumimoji="1"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→</a:t>
            </a:r>
            <a:r>
              <a:rPr lang="zh-CN" altLang="en-US" sz="1800" b="1" dirty="0" smtClean="0">
                <a:latin typeface="宋体" pitchFamily="2" charset="-122"/>
              </a:rPr>
              <a:t>地址计算在</a:t>
            </a:r>
            <a:r>
              <a:rPr lang="zh-CN" altLang="en-US" sz="1800" b="1" u="sng" dirty="0" smtClean="0">
                <a:latin typeface="宋体" pitchFamily="2" charset="-122"/>
              </a:rPr>
              <a:t>前</a:t>
            </a:r>
            <a:r>
              <a:rPr lang="zh-CN" altLang="en-US" sz="1800" b="1" u="sng" dirty="0">
                <a:latin typeface="宋体" pitchFamily="2" charset="-122"/>
              </a:rPr>
              <a:t>半</a:t>
            </a:r>
            <a:r>
              <a:rPr lang="zh-CN" altLang="en-US" sz="1800" b="1" u="sng" dirty="0" smtClean="0">
                <a:latin typeface="宋体" pitchFamily="2" charset="-122"/>
              </a:rPr>
              <a:t>周期</a:t>
            </a:r>
            <a:r>
              <a:rPr lang="zh-CN" altLang="en-US" sz="1800" b="1" dirty="0" smtClean="0">
                <a:latin typeface="宋体" pitchFamily="2" charset="-122"/>
              </a:rPr>
              <a:t>完成</a:t>
            </a:r>
            <a:endParaRPr kumimoji="1" lang="en-US" altLang="zh-CN" sz="1800" b="1" dirty="0" smtClean="0">
              <a:latin typeface="宋体" pitchFamily="2" charset="-122"/>
            </a:endParaRPr>
          </a:p>
        </p:txBody>
      </p:sp>
      <p:sp>
        <p:nvSpPr>
          <p:cNvPr id="210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99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7" name="组合 216"/>
          <p:cNvGrpSpPr/>
          <p:nvPr/>
        </p:nvGrpSpPr>
        <p:grpSpPr>
          <a:xfrm>
            <a:off x="2014125" y="1700808"/>
            <a:ext cx="6590323" cy="2088232"/>
            <a:chOff x="2339752" y="1700808"/>
            <a:chExt cx="6590323" cy="2088232"/>
          </a:xfrm>
        </p:grpSpPr>
        <p:cxnSp>
          <p:nvCxnSpPr>
            <p:cNvPr id="195" name="直接连接符 194"/>
            <p:cNvCxnSpPr/>
            <p:nvPr/>
          </p:nvCxnSpPr>
          <p:spPr>
            <a:xfrm flipH="1">
              <a:off x="7236309" y="2593674"/>
              <a:ext cx="2" cy="347540"/>
            </a:xfrm>
            <a:prstGeom prst="line">
              <a:avLst/>
            </a:prstGeom>
            <a:ln w="19050">
              <a:solidFill>
                <a:srgbClr val="CC3300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323"/>
            <p:cNvSpPr txBox="1">
              <a:spLocks noChangeArrowheads="1"/>
            </p:cNvSpPr>
            <p:nvPr/>
          </p:nvSpPr>
          <p:spPr bwMode="auto">
            <a:xfrm>
              <a:off x="4712478" y="2276872"/>
              <a:ext cx="723618" cy="6480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GPRs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6" name="直接连接符 8"/>
            <p:cNvCxnSpPr/>
            <p:nvPr/>
          </p:nvCxnSpPr>
          <p:spPr>
            <a:xfrm flipV="1">
              <a:off x="5436096" y="2341813"/>
              <a:ext cx="432048" cy="343662"/>
            </a:xfrm>
            <a:prstGeom prst="bentConnector3">
              <a:avLst>
                <a:gd name="adj1" fmla="val 32363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363"/>
            <p:cNvSpPr txBox="1">
              <a:spLocks noChangeArrowheads="1"/>
            </p:cNvSpPr>
            <p:nvPr/>
          </p:nvSpPr>
          <p:spPr bwMode="auto">
            <a:xfrm>
              <a:off x="3131840" y="2132856"/>
              <a:ext cx="360040" cy="7200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rd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ts val="700"/>
                </a:spcBef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rt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rs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3134082" y="2276872"/>
              <a:ext cx="0" cy="10801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5436096" y="2852936"/>
              <a:ext cx="1295161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 rot="16200000">
              <a:off x="6587733" y="2420397"/>
              <a:ext cx="648071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ALU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4211960" y="2492896"/>
              <a:ext cx="500518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134082" y="2681362"/>
              <a:ext cx="1578396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134082" y="2852936"/>
              <a:ext cx="1578396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35"/>
            <p:cNvCxnSpPr>
              <a:stCxn id="49" idx="1"/>
            </p:cNvCxnSpPr>
            <p:nvPr/>
          </p:nvCxnSpPr>
          <p:spPr>
            <a:xfrm rot="10800000" flipV="1">
              <a:off x="4495832" y="2061295"/>
              <a:ext cx="292193" cy="287584"/>
            </a:xfrm>
            <a:prstGeom prst="bentConnector3">
              <a:avLst>
                <a:gd name="adj1" fmla="val 99984"/>
              </a:avLst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82"/>
            <p:cNvCxnSpPr>
              <a:endCxn id="5" idx="2"/>
            </p:cNvCxnSpPr>
            <p:nvPr/>
          </p:nvCxnSpPr>
          <p:spPr bwMode="auto">
            <a:xfrm flipV="1">
              <a:off x="4427984" y="2924944"/>
              <a:ext cx="646303" cy="10607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 flipV="1">
              <a:off x="5292080" y="2924944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7" name="直接连接符 8"/>
            <p:cNvCxnSpPr>
              <a:stCxn id="10" idx="2"/>
            </p:cNvCxnSpPr>
            <p:nvPr/>
          </p:nvCxnSpPr>
          <p:spPr>
            <a:xfrm flipH="1" flipV="1">
              <a:off x="5292080" y="2132857"/>
              <a:ext cx="1800200" cy="468051"/>
            </a:xfrm>
            <a:prstGeom prst="bentConnector3">
              <a:avLst>
                <a:gd name="adj1" fmla="val -7972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auto">
            <a:xfrm flipV="1">
              <a:off x="6948264" y="2852936"/>
              <a:ext cx="0" cy="7200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>
            <a:xfrm>
              <a:off x="7092280" y="245983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092280" y="270892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460691" y="2326760"/>
              <a:ext cx="27966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OF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52320" y="2564904"/>
              <a:ext cx="279661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10312" y="3573016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95576" y="3573016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2341994" y="2663376"/>
              <a:ext cx="79208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339752" y="2422004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指令字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3707905" y="2276872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3707905" y="2464319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3716289" y="230580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0" name="直接连接符 29"/>
            <p:cNvCxnSpPr>
              <a:endCxn id="33" idx="1"/>
            </p:cNvCxnSpPr>
            <p:nvPr/>
          </p:nvCxnSpPr>
          <p:spPr>
            <a:xfrm>
              <a:off x="3134082" y="3230978"/>
              <a:ext cx="1569500" cy="0"/>
            </a:xfrm>
            <a:prstGeom prst="line">
              <a:avLst/>
            </a:prstGeom>
            <a:ln w="15875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134082" y="2348880"/>
              <a:ext cx="57190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103"/>
            <p:cNvCxnSpPr/>
            <p:nvPr/>
          </p:nvCxnSpPr>
          <p:spPr>
            <a:xfrm flipV="1">
              <a:off x="3491880" y="2492896"/>
              <a:ext cx="214104" cy="185544"/>
            </a:xfrm>
            <a:prstGeom prst="bentConnector3">
              <a:avLst>
                <a:gd name="adj1" fmla="val -843"/>
              </a:avLst>
            </a:prstGeom>
            <a:ln w="1270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323"/>
            <p:cNvSpPr txBox="1">
              <a:spLocks noChangeArrowheads="1"/>
            </p:cNvSpPr>
            <p:nvPr/>
          </p:nvSpPr>
          <p:spPr bwMode="auto">
            <a:xfrm>
              <a:off x="4703582" y="3068960"/>
              <a:ext cx="732514" cy="32403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err="1" smtClean="0">
                  <a:latin typeface="宋体" pitchFamily="2" charset="-122"/>
                </a:rPr>
                <a:t>ExtU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34" name="Text Box 18"/>
            <p:cNvSpPr txBox="1">
              <a:spLocks noChangeArrowheads="1"/>
            </p:cNvSpPr>
            <p:nvPr/>
          </p:nvSpPr>
          <p:spPr bwMode="auto">
            <a:xfrm>
              <a:off x="5868144" y="2276872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5868144" y="2464319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5876528" y="230580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 flipV="1">
              <a:off x="6372200" y="2348880"/>
              <a:ext cx="359057" cy="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8"/>
            <p:cNvCxnSpPr>
              <a:stCxn id="33" idx="3"/>
            </p:cNvCxnSpPr>
            <p:nvPr/>
          </p:nvCxnSpPr>
          <p:spPr>
            <a:xfrm flipV="1">
              <a:off x="5436096" y="2501280"/>
              <a:ext cx="290274" cy="729698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5726370" y="2501280"/>
              <a:ext cx="149787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172466" y="2996952"/>
              <a:ext cx="53543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imme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 bwMode="auto">
            <a:xfrm flipV="1">
              <a:off x="3851920" y="2565798"/>
              <a:ext cx="0" cy="10072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flipV="1">
              <a:off x="5220072" y="3409062"/>
              <a:ext cx="0" cy="1639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 flipV="1">
              <a:off x="6120171" y="2565798"/>
              <a:ext cx="0" cy="10072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3206090" y="3573016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RegAsrc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60032" y="3573016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Extctr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 flipV="1">
              <a:off x="4427984" y="3031019"/>
              <a:ext cx="2242" cy="5419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5796136" y="3573016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ALUBsrc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9" name="Text Box 18"/>
            <p:cNvSpPr txBox="1">
              <a:spLocks noChangeArrowheads="1"/>
            </p:cNvSpPr>
            <p:nvPr/>
          </p:nvSpPr>
          <p:spPr bwMode="auto">
            <a:xfrm>
              <a:off x="4788024" y="1916832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5211687" y="1951634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5220071" y="2095650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 flipV="1">
              <a:off x="4502234" y="2348880"/>
              <a:ext cx="213782" cy="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 Box 323"/>
            <p:cNvSpPr txBox="1">
              <a:spLocks noChangeArrowheads="1"/>
            </p:cNvSpPr>
            <p:nvPr/>
          </p:nvSpPr>
          <p:spPr bwMode="auto">
            <a:xfrm>
              <a:off x="7884368" y="2780928"/>
              <a:ext cx="648072" cy="50405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DMEM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68" name="直接连接符 8"/>
            <p:cNvCxnSpPr/>
            <p:nvPr/>
          </p:nvCxnSpPr>
          <p:spPr>
            <a:xfrm>
              <a:off x="5580112" y="2685475"/>
              <a:ext cx="2304256" cy="455493"/>
            </a:xfrm>
            <a:prstGeom prst="bentConnector3">
              <a:avLst>
                <a:gd name="adj1" fmla="val -76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8"/>
            <p:cNvCxnSpPr>
              <a:stCxn id="66" idx="3"/>
            </p:cNvCxnSpPr>
            <p:nvPr/>
          </p:nvCxnSpPr>
          <p:spPr>
            <a:xfrm flipH="1" flipV="1">
              <a:off x="5292080" y="1987638"/>
              <a:ext cx="3240360" cy="1045318"/>
            </a:xfrm>
            <a:prstGeom prst="bentConnector3">
              <a:avLst>
                <a:gd name="adj1" fmla="val -4311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 bwMode="auto">
            <a:xfrm flipV="1">
              <a:off x="8388424" y="3284984"/>
              <a:ext cx="0" cy="2880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7557150" y="3573016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MEMWr</a:t>
              </a:r>
              <a:endPara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244408" y="3573016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MEMRd</a:t>
              </a:r>
              <a:endPara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 bwMode="auto">
            <a:xfrm flipV="1">
              <a:off x="8028384" y="3284984"/>
              <a:ext cx="0" cy="2880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4040312" y="1792754"/>
              <a:ext cx="1035744" cy="124078"/>
            </a:xfrm>
            <a:prstGeom prst="bentConnector3">
              <a:avLst>
                <a:gd name="adj1" fmla="val 99966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92" name="TextBox 91"/>
            <p:cNvSpPr txBox="1"/>
            <p:nvPr/>
          </p:nvSpPr>
          <p:spPr>
            <a:xfrm>
              <a:off x="3195176" y="1700808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RegDsrc</a:t>
              </a:r>
              <a:endPara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 flipV="1">
              <a:off x="8172400" y="3346898"/>
              <a:ext cx="0" cy="15411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96" name="椭圆 95"/>
            <p:cNvSpPr/>
            <p:nvPr/>
          </p:nvSpPr>
          <p:spPr bwMode="auto">
            <a:xfrm>
              <a:off x="8137797" y="328498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96" name="直接连接符 8"/>
            <p:cNvCxnSpPr/>
            <p:nvPr/>
          </p:nvCxnSpPr>
          <p:spPr>
            <a:xfrm flipV="1">
              <a:off x="7236309" y="2937644"/>
              <a:ext cx="648059" cy="3570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98" name="Text Box 5"/>
          <p:cNvSpPr txBox="1">
            <a:spLocks noChangeArrowheads="1"/>
          </p:cNvSpPr>
          <p:nvPr/>
        </p:nvSpPr>
        <p:spPr bwMode="auto">
          <a:xfrm>
            <a:off x="3166254" y="1196752"/>
            <a:ext cx="34198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增加</a:t>
            </a:r>
            <a:r>
              <a:rPr lang="en-US" altLang="zh-CN" b="1" dirty="0" smtClean="0">
                <a:latin typeface="宋体" pitchFamily="2" charset="-122"/>
              </a:rPr>
              <a:t>DMEM</a:t>
            </a:r>
            <a:r>
              <a:rPr lang="zh-CN" altLang="en-US" b="1" dirty="0" smtClean="0">
                <a:latin typeface="宋体" pitchFamily="2" charset="-122"/>
              </a:rPr>
              <a:t>读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写相关路径</a:t>
            </a:r>
            <a:endParaRPr lang="en-US" altLang="zh-CN" b="1" dirty="0" smtClean="0">
              <a:latin typeface="+mn-ea"/>
              <a:ea typeface="+mn-ea"/>
              <a:cs typeface="Arial Unicode MS" panose="020B0604020202020204" pitchFamily="34" charset="-122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1279526" y="5157192"/>
            <a:ext cx="6532834" cy="1004936"/>
            <a:chOff x="1279526" y="4437112"/>
            <a:chExt cx="6532834" cy="1004936"/>
          </a:xfrm>
        </p:grpSpPr>
        <p:cxnSp>
          <p:nvCxnSpPr>
            <p:cNvPr id="102" name="直接连接符 101"/>
            <p:cNvCxnSpPr/>
            <p:nvPr/>
          </p:nvCxnSpPr>
          <p:spPr>
            <a:xfrm>
              <a:off x="5356498" y="4725144"/>
              <a:ext cx="20947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5356498" y="4441882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2257550" y="4437112"/>
              <a:ext cx="309894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H="1">
              <a:off x="2263552" y="4441882"/>
              <a:ext cx="1588" cy="28326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2096022" y="4725144"/>
              <a:ext cx="16312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7444729" y="4437112"/>
              <a:ext cx="1" cy="283559"/>
            </a:xfrm>
            <a:prstGeom prst="line">
              <a:avLst/>
            </a:prstGeom>
            <a:ln w="15875">
              <a:solidFill>
                <a:srgbClr val="CC330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7444730" y="4437112"/>
              <a:ext cx="36763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2257550" y="4796356"/>
              <a:ext cx="0" cy="432844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3481686" y="4796356"/>
              <a:ext cx="0" cy="432844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2259142" y="4814014"/>
              <a:ext cx="1217334" cy="19916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取指</a:t>
              </a: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+CU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延迟</a:t>
              </a:r>
            </a:p>
          </p:txBody>
        </p:sp>
        <p:cxnSp>
          <p:nvCxnSpPr>
            <p:cNvPr id="112" name="直接连接符 111"/>
            <p:cNvCxnSpPr/>
            <p:nvPr/>
          </p:nvCxnSpPr>
          <p:spPr>
            <a:xfrm>
              <a:off x="4492402" y="4797152"/>
              <a:ext cx="0" cy="432048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3491880" y="4797152"/>
              <a:ext cx="962750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GPR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读延迟</a:t>
              </a:r>
            </a:p>
          </p:txBody>
        </p:sp>
        <p:cxnSp>
          <p:nvCxnSpPr>
            <p:cNvPr id="114" name="直接连接符 113"/>
            <p:cNvCxnSpPr/>
            <p:nvPr/>
          </p:nvCxnSpPr>
          <p:spPr>
            <a:xfrm>
              <a:off x="3491879" y="5085184"/>
              <a:ext cx="996363" cy="3177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1279526" y="4437112"/>
              <a:ext cx="762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16" name="直接连接符 115"/>
            <p:cNvCxnSpPr/>
            <p:nvPr/>
          </p:nvCxnSpPr>
          <p:spPr>
            <a:xfrm flipV="1">
              <a:off x="7442030" y="4765401"/>
              <a:ext cx="1" cy="391791"/>
            </a:xfrm>
            <a:prstGeom prst="line">
              <a:avLst/>
            </a:prstGeom>
            <a:ln w="19050">
              <a:solidFill>
                <a:srgbClr val="FF3399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2257550" y="5085184"/>
              <a:ext cx="1234330" cy="0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6996410" y="5157192"/>
              <a:ext cx="808360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GPRs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19" name="直接连接符 118"/>
            <p:cNvCxnSpPr/>
            <p:nvPr/>
          </p:nvCxnSpPr>
          <p:spPr>
            <a:xfrm>
              <a:off x="7804770" y="4796356"/>
              <a:ext cx="3274" cy="645692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flipV="1">
              <a:off x="7444730" y="5088360"/>
              <a:ext cx="367630" cy="1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组合 120"/>
          <p:cNvGrpSpPr/>
          <p:nvPr/>
        </p:nvGrpSpPr>
        <p:grpSpPr>
          <a:xfrm>
            <a:off x="5212481" y="5487138"/>
            <a:ext cx="1519759" cy="678166"/>
            <a:chOff x="5212481" y="5199106"/>
            <a:chExt cx="1519759" cy="678166"/>
          </a:xfrm>
        </p:grpSpPr>
        <p:cxnSp>
          <p:nvCxnSpPr>
            <p:cNvPr id="122" name="直接连接符 121"/>
            <p:cNvCxnSpPr/>
            <p:nvPr/>
          </p:nvCxnSpPr>
          <p:spPr>
            <a:xfrm flipH="1" flipV="1">
              <a:off x="5354890" y="5199106"/>
              <a:ext cx="1608" cy="390134"/>
            </a:xfrm>
            <a:prstGeom prst="line">
              <a:avLst/>
            </a:prstGeom>
            <a:ln w="19050">
              <a:solidFill>
                <a:srgbClr val="FF3399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5212481" y="5592416"/>
              <a:ext cx="1152129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/</a:t>
              </a:r>
              <a:r>
                <a:rPr lang="zh-CN" altLang="en-US" sz="1800" b="1" dirty="0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DMEM</a:t>
              </a:r>
              <a:endPara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24" name="直接连接符 123"/>
            <p:cNvCxnSpPr/>
            <p:nvPr/>
          </p:nvCxnSpPr>
          <p:spPr>
            <a:xfrm>
              <a:off x="6732240" y="5229200"/>
              <a:ext cx="0" cy="432048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5402188" y="5229200"/>
              <a:ext cx="1295161" cy="21562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Mem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/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写延迟</a:t>
              </a:r>
            </a:p>
          </p:txBody>
        </p:sp>
        <p:cxnSp>
          <p:nvCxnSpPr>
            <p:cNvPr id="126" name="直接连接符 125"/>
            <p:cNvCxnSpPr/>
            <p:nvPr/>
          </p:nvCxnSpPr>
          <p:spPr>
            <a:xfrm>
              <a:off x="5364088" y="5515575"/>
              <a:ext cx="1368152" cy="1657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组合 126"/>
          <p:cNvGrpSpPr/>
          <p:nvPr/>
        </p:nvGrpSpPr>
        <p:grpSpPr>
          <a:xfrm>
            <a:off x="4499992" y="5517232"/>
            <a:ext cx="769627" cy="648072"/>
            <a:chOff x="4499992" y="5229200"/>
            <a:chExt cx="769627" cy="648072"/>
          </a:xfrm>
        </p:grpSpPr>
        <p:cxnSp>
          <p:nvCxnSpPr>
            <p:cNvPr id="128" name="直接连接符 127"/>
            <p:cNvCxnSpPr/>
            <p:nvPr/>
          </p:nvCxnSpPr>
          <p:spPr>
            <a:xfrm flipH="1">
              <a:off x="5241776" y="5229200"/>
              <a:ext cx="794" cy="648072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499992" y="5229200"/>
              <a:ext cx="76962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ALU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延迟</a:t>
              </a:r>
            </a:p>
          </p:txBody>
        </p:sp>
        <p:cxnSp>
          <p:nvCxnSpPr>
            <p:cNvPr id="130" name="直接连接符 129"/>
            <p:cNvCxnSpPr/>
            <p:nvPr/>
          </p:nvCxnSpPr>
          <p:spPr>
            <a:xfrm>
              <a:off x="4500785" y="5515575"/>
              <a:ext cx="739316" cy="1657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379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 Box 116"/>
          <p:cNvSpPr txBox="1">
            <a:spLocks noChangeArrowheads="1"/>
          </p:cNvSpPr>
          <p:nvPr/>
        </p:nvSpPr>
        <p:spPr bwMode="auto">
          <a:xfrm>
            <a:off x="179512" y="5085184"/>
            <a:ext cx="8750563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j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指令：</a:t>
            </a:r>
            <a:r>
              <a:rPr lang="en-US" altLang="zh-CN" b="1" kern="100" spc="-100" dirty="0" smtClean="0">
                <a:latin typeface="+mn-ea"/>
              </a:rPr>
              <a:t>PC</a:t>
            </a:r>
            <a:r>
              <a:rPr lang="zh-CN" altLang="en-US" b="1" kern="100" spc="-100" dirty="0" smtClean="0">
                <a:latin typeface="+mn-ea"/>
              </a:rPr>
              <a:t>＝</a:t>
            </a:r>
            <a:r>
              <a:rPr lang="en-US" altLang="zh-CN" b="1" dirty="0" smtClean="0">
                <a:latin typeface="+mn-ea"/>
              </a:rPr>
              <a:t>PC</a:t>
            </a:r>
            <a:r>
              <a:rPr lang="zh-CN" altLang="en-US" b="1" baseline="-16000" dirty="0">
                <a:latin typeface="+mn-ea"/>
              </a:rPr>
              <a:t>高</a:t>
            </a:r>
            <a:r>
              <a:rPr lang="en-US" altLang="zh-CN" b="1" baseline="-16000" dirty="0">
                <a:latin typeface="+mn-ea"/>
              </a:rPr>
              <a:t>4</a:t>
            </a:r>
            <a:r>
              <a:rPr lang="zh-CN" altLang="en-US" b="1" baseline="-16000" dirty="0">
                <a:latin typeface="+mn-ea"/>
              </a:rPr>
              <a:t>位</a:t>
            </a:r>
            <a:r>
              <a:rPr lang="en-US" altLang="zh-CN" b="1" kern="100" dirty="0">
                <a:latin typeface="+mn-ea"/>
              </a:rPr>
              <a:t>‖</a:t>
            </a:r>
            <a:r>
              <a:rPr lang="pt-BR" altLang="zh-CN" b="1" kern="100" dirty="0">
                <a:latin typeface="+mn-ea"/>
              </a:rPr>
              <a:t>addr&lt;&lt;</a:t>
            </a:r>
            <a:r>
              <a:rPr lang="pt-BR" altLang="zh-CN" b="1" kern="100" dirty="0" smtClean="0">
                <a:latin typeface="+mn-ea"/>
              </a:rPr>
              <a:t>2</a:t>
            </a: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数据路径设计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同</a:t>
            </a:r>
            <a:r>
              <a:rPr lang="en-US" altLang="zh-CN" b="1" dirty="0" err="1" smtClean="0">
                <a:latin typeface="宋体" pitchFamily="2" charset="-122"/>
              </a:rPr>
              <a:t>beq</a:t>
            </a:r>
            <a:r>
              <a:rPr lang="zh-CN" altLang="en-US" b="1" dirty="0" smtClean="0">
                <a:latin typeface="宋体" pitchFamily="2" charset="-122"/>
              </a:rPr>
              <a:t>指令    </a:t>
            </a:r>
            <a:r>
              <a:rPr lang="en-US" altLang="zh-CN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b="1" dirty="0" err="1" smtClean="0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时序组织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同</a:t>
            </a:r>
            <a:r>
              <a:rPr lang="en-US" altLang="zh-CN" b="1" dirty="0" err="1">
                <a:latin typeface="宋体" pitchFamily="2" charset="-122"/>
              </a:rPr>
              <a:t>beq</a:t>
            </a:r>
            <a:r>
              <a:rPr lang="zh-CN" altLang="en-US" b="1" dirty="0" smtClean="0">
                <a:latin typeface="宋体" pitchFamily="2" charset="-122"/>
              </a:rPr>
              <a:t>指令</a:t>
            </a:r>
            <a:endParaRPr lang="en-US" altLang="zh-CN" b="1" dirty="0" smtClean="0">
              <a:latin typeface="宋体" pitchFamily="2" charset="-122"/>
            </a:endParaRPr>
          </a:p>
          <a:p>
            <a:pPr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lang="en-US" altLang="zh-CN" sz="1800" b="1" dirty="0" smtClean="0">
                <a:latin typeface="+mn-ea"/>
                <a:ea typeface="+mn-ea"/>
              </a:rPr>
              <a:t>                         (</a:t>
            </a:r>
            <a:r>
              <a:rPr lang="zh-CN" altLang="en-US" sz="1800" b="1" dirty="0">
                <a:latin typeface="+mn-ea"/>
                <a:ea typeface="+mn-ea"/>
              </a:rPr>
              <a:t>无数据操作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r>
              <a:rPr lang="en-US" altLang="zh-CN" sz="1800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endParaRPr lang="en-US" altLang="zh-CN" sz="1800" b="1" dirty="0" smtClean="0"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109" name="Text Box 116"/>
          <p:cNvSpPr txBox="1">
            <a:spLocks noChangeArrowheads="1"/>
          </p:cNvSpPr>
          <p:nvPr/>
        </p:nvSpPr>
        <p:spPr bwMode="auto">
          <a:xfrm>
            <a:off x="179264" y="282714"/>
            <a:ext cx="8407978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kumimoji="1" lang="en-US" altLang="zh-CN" sz="2400" b="1" dirty="0" err="1" smtClean="0">
                <a:solidFill>
                  <a:srgbClr val="C00000"/>
                </a:solidFill>
                <a:latin typeface="宋体" pitchFamily="2" charset="-122"/>
              </a:rPr>
              <a:t>beq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指令：</a:t>
            </a:r>
            <a:r>
              <a:rPr lang="en-US" altLang="zh-CN" sz="2200" b="1" kern="100" spc="-100" dirty="0" smtClean="0">
                <a:latin typeface="+mn-ea"/>
              </a:rPr>
              <a:t>PC</a:t>
            </a:r>
            <a:r>
              <a:rPr lang="zh-CN" altLang="en-US" sz="2200" b="1" kern="100" spc="-100" dirty="0" smtClean="0">
                <a:latin typeface="+mn-ea"/>
              </a:rPr>
              <a:t>＝</a:t>
            </a:r>
            <a:r>
              <a:rPr lang="en-US" altLang="zh-CN" sz="2200" b="1" kern="100" spc="-100" dirty="0">
                <a:latin typeface="+mn-ea"/>
              </a:rPr>
              <a:t>((</a:t>
            </a:r>
            <a:r>
              <a:rPr lang="en-US" altLang="zh-CN" sz="2200" b="1" kern="100" spc="-100" dirty="0" err="1">
                <a:latin typeface="+mn-ea"/>
              </a:rPr>
              <a:t>rs</a:t>
            </a:r>
            <a:r>
              <a:rPr lang="en-US" altLang="zh-CN" sz="2200" b="1" kern="100" spc="-100" dirty="0">
                <a:latin typeface="+mn-ea"/>
              </a:rPr>
              <a:t>)=(</a:t>
            </a:r>
            <a:r>
              <a:rPr lang="en-US" altLang="zh-CN" sz="2200" b="1" kern="100" spc="-100" dirty="0" err="1">
                <a:latin typeface="+mn-ea"/>
              </a:rPr>
              <a:t>rt</a:t>
            </a:r>
            <a:r>
              <a:rPr lang="en-US" altLang="zh-CN" sz="2200" b="1" kern="100" spc="-100" dirty="0" smtClean="0">
                <a:latin typeface="+mn-ea"/>
              </a:rPr>
              <a:t>))</a:t>
            </a:r>
            <a:r>
              <a:rPr lang="zh-CN" altLang="en-US" sz="2200" b="1" kern="100" spc="-100" dirty="0" smtClean="0">
                <a:latin typeface="+mn-ea"/>
              </a:rPr>
              <a:t>？</a:t>
            </a:r>
            <a:r>
              <a:rPr lang="en-US" altLang="zh-CN" sz="2200" b="1" kern="100" spc="-100" dirty="0" smtClean="0">
                <a:latin typeface="+mn-ea"/>
              </a:rPr>
              <a:t>(</a:t>
            </a:r>
            <a:r>
              <a:rPr lang="en-US" altLang="zh-CN" sz="2200" b="1" kern="100" spc="-100" dirty="0">
                <a:latin typeface="+mn-ea"/>
              </a:rPr>
              <a:t>PC)</a:t>
            </a:r>
            <a:r>
              <a:rPr lang="zh-CN" altLang="zh-CN" sz="2200" b="1" kern="100" spc="-100" dirty="0" smtClean="0">
                <a:latin typeface="+mn-ea"/>
              </a:rPr>
              <a:t>＋</a:t>
            </a:r>
            <a:r>
              <a:rPr lang="en-US" altLang="zh-CN" sz="2200" b="1" kern="100" spc="-100" dirty="0" smtClean="0">
                <a:latin typeface="+mn-ea"/>
              </a:rPr>
              <a:t>4</a:t>
            </a:r>
            <a:r>
              <a:rPr lang="zh-CN" altLang="zh-CN" sz="2200" b="1" kern="100" spc="-100" dirty="0" smtClean="0">
                <a:latin typeface="+mn-ea"/>
              </a:rPr>
              <a:t>＋</a:t>
            </a:r>
            <a:r>
              <a:rPr lang="en-US" altLang="zh-CN" sz="2200" b="1" kern="100" spc="-100" dirty="0" err="1" smtClean="0">
                <a:latin typeface="+mn-ea"/>
              </a:rPr>
              <a:t>SExt</a:t>
            </a:r>
            <a:r>
              <a:rPr lang="en-US" altLang="zh-CN" sz="2200" b="1" kern="100" spc="-100" dirty="0" smtClean="0">
                <a:latin typeface="+mn-ea"/>
              </a:rPr>
              <a:t>(</a:t>
            </a:r>
            <a:r>
              <a:rPr lang="en-US" altLang="zh-CN" sz="2200" b="1" kern="100" spc="-100" dirty="0" err="1" smtClean="0">
                <a:latin typeface="+mn-ea"/>
              </a:rPr>
              <a:t>imme</a:t>
            </a:r>
            <a:r>
              <a:rPr lang="en-US" altLang="zh-CN" sz="2200" b="1" kern="100" spc="-100" dirty="0">
                <a:latin typeface="+mn-ea"/>
              </a:rPr>
              <a:t>)&lt;&lt;</a:t>
            </a:r>
            <a:r>
              <a:rPr lang="en-US" altLang="zh-CN" sz="2200" b="1" kern="100" spc="-100" dirty="0" smtClean="0">
                <a:latin typeface="+mn-ea"/>
              </a:rPr>
              <a:t>2 :(</a:t>
            </a:r>
            <a:r>
              <a:rPr lang="en-US" altLang="zh-CN" sz="2200" b="1" kern="100" spc="-100" dirty="0">
                <a:latin typeface="+mn-ea"/>
              </a:rPr>
              <a:t>PC)</a:t>
            </a:r>
            <a:r>
              <a:rPr lang="zh-CN" altLang="zh-CN" sz="2200" b="1" kern="100" spc="-100" dirty="0">
                <a:latin typeface="+mn-ea"/>
              </a:rPr>
              <a:t>＋</a:t>
            </a:r>
            <a:r>
              <a:rPr lang="en-US" altLang="zh-CN" sz="2200" b="1" kern="100" spc="-100" dirty="0">
                <a:latin typeface="+mn-ea"/>
              </a:rPr>
              <a:t>4</a:t>
            </a:r>
            <a:endParaRPr lang="zh-CN" altLang="zh-CN" sz="2200" b="1" kern="100" spc="-100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数据路径设计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0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endParaRPr lang="en-US" altLang="zh-CN" sz="20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dirty="0" err="1">
                <a:solidFill>
                  <a:schemeClr val="accent2"/>
                </a:solidFill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时序组织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73" name="Text Box 116"/>
          <p:cNvSpPr txBox="1">
            <a:spLocks noChangeArrowheads="1"/>
          </p:cNvSpPr>
          <p:nvPr/>
        </p:nvSpPr>
        <p:spPr bwMode="auto">
          <a:xfrm>
            <a:off x="3022237" y="3405624"/>
            <a:ext cx="6121763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IMEM</a:t>
            </a:r>
            <a:r>
              <a:rPr lang="zh-CN" altLang="en-US" sz="2200" b="1" dirty="0">
                <a:latin typeface="宋体" pitchFamily="2" charset="-122"/>
              </a:rPr>
              <a:t>为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异步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RAM</a:t>
            </a:r>
            <a:r>
              <a:rPr lang="zh-CN" altLang="en-US" sz="2200" b="1" dirty="0" smtClean="0">
                <a:latin typeface="宋体" pitchFamily="2" charset="-122"/>
              </a:rPr>
              <a:t>时，写</a:t>
            </a:r>
            <a:r>
              <a:rPr lang="en-US" altLang="zh-CN" sz="2200" b="1" dirty="0" smtClean="0">
                <a:latin typeface="宋体" pitchFamily="2" charset="-122"/>
              </a:rPr>
              <a:t>PC</a:t>
            </a:r>
            <a:r>
              <a:rPr lang="zh-CN" altLang="en-US" sz="2200" b="1" dirty="0" smtClean="0">
                <a:latin typeface="宋体" pitchFamily="2" charset="-122"/>
              </a:rPr>
              <a:t>放在</a:t>
            </a:r>
            <a:r>
              <a:rPr lang="en-US" altLang="zh-CN" sz="2200" b="1" u="sng" dirty="0" err="1" smtClean="0">
                <a:solidFill>
                  <a:schemeClr val="accent2"/>
                </a:solidFill>
                <a:latin typeface="宋体" pitchFamily="2" charset="-122"/>
              </a:rPr>
              <a:t>Clk</a:t>
            </a:r>
            <a:r>
              <a:rPr lang="zh-CN" altLang="en-US" sz="2200" b="1" u="sng" dirty="0" smtClean="0">
                <a:solidFill>
                  <a:schemeClr val="accent2"/>
                </a:solidFill>
                <a:latin typeface="宋体" pitchFamily="2" charset="-122"/>
              </a:rPr>
              <a:t>结束时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立即</a:t>
            </a:r>
            <a:r>
              <a:rPr lang="zh-CN" altLang="en-US" sz="1800" b="1" dirty="0">
                <a:latin typeface="宋体" pitchFamily="2" charset="-122"/>
              </a:rPr>
              <a:t>读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宋体" pitchFamily="2" charset="-122"/>
              </a:rPr>
              <a:t>IMEM</a:t>
            </a:r>
            <a:r>
              <a:rPr lang="zh-CN" altLang="en-US" sz="2200" b="1" dirty="0" smtClean="0">
                <a:latin typeface="宋体" pitchFamily="2" charset="-122"/>
              </a:rPr>
              <a:t>为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同步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RAM</a:t>
            </a:r>
            <a:r>
              <a:rPr lang="zh-CN" altLang="en-US" sz="2200" b="1" dirty="0" smtClean="0">
                <a:latin typeface="宋体" pitchFamily="2" charset="-122"/>
              </a:rPr>
              <a:t>时，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400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3089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5" name="组合 404"/>
          <p:cNvGrpSpPr/>
          <p:nvPr/>
        </p:nvGrpSpPr>
        <p:grpSpPr>
          <a:xfrm>
            <a:off x="683568" y="1268760"/>
            <a:ext cx="8246507" cy="2016224"/>
            <a:chOff x="683568" y="1340768"/>
            <a:chExt cx="8246507" cy="2016224"/>
          </a:xfrm>
        </p:grpSpPr>
        <p:cxnSp>
          <p:nvCxnSpPr>
            <p:cNvPr id="263" name="直接连接符 262"/>
            <p:cNvCxnSpPr/>
            <p:nvPr/>
          </p:nvCxnSpPr>
          <p:spPr>
            <a:xfrm flipH="1">
              <a:off x="7236309" y="2233634"/>
              <a:ext cx="2" cy="347540"/>
            </a:xfrm>
            <a:prstGeom prst="line">
              <a:avLst/>
            </a:prstGeom>
            <a:ln w="19050">
              <a:solidFill>
                <a:srgbClr val="CC3300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8"/>
            <p:cNvCxnSpPr/>
            <p:nvPr/>
          </p:nvCxnSpPr>
          <p:spPr>
            <a:xfrm flipV="1">
              <a:off x="7236309" y="2577604"/>
              <a:ext cx="648059" cy="3570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 Box 323"/>
            <p:cNvSpPr txBox="1">
              <a:spLocks noChangeArrowheads="1"/>
            </p:cNvSpPr>
            <p:nvPr/>
          </p:nvSpPr>
          <p:spPr bwMode="auto">
            <a:xfrm>
              <a:off x="4712478" y="1916832"/>
              <a:ext cx="723618" cy="6480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GPRs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112" name="直接连接符 8"/>
            <p:cNvCxnSpPr/>
            <p:nvPr/>
          </p:nvCxnSpPr>
          <p:spPr>
            <a:xfrm flipV="1">
              <a:off x="5436096" y="1981773"/>
              <a:ext cx="432048" cy="334873"/>
            </a:xfrm>
            <a:prstGeom prst="bentConnector3">
              <a:avLst>
                <a:gd name="adj1" fmla="val 32363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 Box 363"/>
            <p:cNvSpPr txBox="1">
              <a:spLocks noChangeArrowheads="1"/>
            </p:cNvSpPr>
            <p:nvPr/>
          </p:nvSpPr>
          <p:spPr bwMode="auto">
            <a:xfrm>
              <a:off x="3131840" y="1772816"/>
              <a:ext cx="360040" cy="7200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rd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ts val="700"/>
                </a:spcBef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rt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rs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 bwMode="auto">
            <a:xfrm>
              <a:off x="3134082" y="1432714"/>
              <a:ext cx="0" cy="156423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>
            <a:xfrm>
              <a:off x="5436096" y="2492896"/>
              <a:ext cx="1295161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AutoShape 15"/>
            <p:cNvSpPr>
              <a:spLocks noChangeArrowheads="1"/>
            </p:cNvSpPr>
            <p:nvPr/>
          </p:nvSpPr>
          <p:spPr bwMode="auto">
            <a:xfrm rot="16200000">
              <a:off x="6587733" y="2060357"/>
              <a:ext cx="648071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ALU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117" name="直接连接符 116"/>
            <p:cNvCxnSpPr/>
            <p:nvPr/>
          </p:nvCxnSpPr>
          <p:spPr>
            <a:xfrm>
              <a:off x="4211960" y="2132856"/>
              <a:ext cx="500518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3134082" y="2321322"/>
              <a:ext cx="1578396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3134082" y="2492896"/>
              <a:ext cx="1578396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35"/>
            <p:cNvCxnSpPr>
              <a:stCxn id="154" idx="1"/>
            </p:cNvCxnSpPr>
            <p:nvPr/>
          </p:nvCxnSpPr>
          <p:spPr>
            <a:xfrm rot="10800000" flipV="1">
              <a:off x="4495832" y="1701255"/>
              <a:ext cx="292193" cy="287584"/>
            </a:xfrm>
            <a:prstGeom prst="bentConnector3">
              <a:avLst>
                <a:gd name="adj1" fmla="val 99984"/>
              </a:avLst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82"/>
            <p:cNvCxnSpPr>
              <a:endCxn id="111" idx="2"/>
            </p:cNvCxnSpPr>
            <p:nvPr/>
          </p:nvCxnSpPr>
          <p:spPr bwMode="auto">
            <a:xfrm flipV="1">
              <a:off x="4427984" y="2564904"/>
              <a:ext cx="646303" cy="106075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 flipV="1">
              <a:off x="5292080" y="2564904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23" name="直接连接符 8"/>
            <p:cNvCxnSpPr>
              <a:stCxn id="116" idx="2"/>
            </p:cNvCxnSpPr>
            <p:nvPr/>
          </p:nvCxnSpPr>
          <p:spPr>
            <a:xfrm flipH="1" flipV="1">
              <a:off x="5292080" y="1772817"/>
              <a:ext cx="1800200" cy="468051"/>
            </a:xfrm>
            <a:prstGeom prst="bentConnector3">
              <a:avLst>
                <a:gd name="adj1" fmla="val -7972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 bwMode="auto">
            <a:xfrm flipV="1">
              <a:off x="6948264" y="2492896"/>
              <a:ext cx="0" cy="6480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>
            <a:xfrm>
              <a:off x="7092280" y="209979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7092280" y="2348880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7460691" y="1966720"/>
              <a:ext cx="27966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OF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452320" y="2204864"/>
              <a:ext cx="279661" cy="2381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710312" y="3140968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095576" y="3140968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823495" y="1916832"/>
              <a:ext cx="308345" cy="710598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ctr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指令字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33" name="Text Box 18"/>
            <p:cNvSpPr txBox="1">
              <a:spLocks noChangeArrowheads="1"/>
            </p:cNvSpPr>
            <p:nvPr/>
          </p:nvSpPr>
          <p:spPr bwMode="auto">
            <a:xfrm>
              <a:off x="3707905" y="1916832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4" name="矩形 133"/>
            <p:cNvSpPr/>
            <p:nvPr/>
          </p:nvSpPr>
          <p:spPr bwMode="auto">
            <a:xfrm>
              <a:off x="3707905" y="2104279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5" name="矩形 134"/>
            <p:cNvSpPr/>
            <p:nvPr/>
          </p:nvSpPr>
          <p:spPr bwMode="auto">
            <a:xfrm>
              <a:off x="3716289" y="194576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36" name="直接连接符 135"/>
            <p:cNvCxnSpPr/>
            <p:nvPr/>
          </p:nvCxnSpPr>
          <p:spPr>
            <a:xfrm>
              <a:off x="3134082" y="2852936"/>
              <a:ext cx="1569500" cy="0"/>
            </a:xfrm>
            <a:prstGeom prst="line">
              <a:avLst/>
            </a:prstGeom>
            <a:ln w="15875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3134082" y="1988840"/>
              <a:ext cx="57190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03"/>
            <p:cNvCxnSpPr/>
            <p:nvPr/>
          </p:nvCxnSpPr>
          <p:spPr>
            <a:xfrm flipV="1">
              <a:off x="3491880" y="2132856"/>
              <a:ext cx="214104" cy="185544"/>
            </a:xfrm>
            <a:prstGeom prst="bentConnector3">
              <a:avLst>
                <a:gd name="adj1" fmla="val -843"/>
              </a:avLst>
            </a:prstGeom>
            <a:ln w="1270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 Box 323"/>
            <p:cNvSpPr txBox="1">
              <a:spLocks noChangeArrowheads="1"/>
            </p:cNvSpPr>
            <p:nvPr/>
          </p:nvSpPr>
          <p:spPr bwMode="auto">
            <a:xfrm>
              <a:off x="4703582" y="2708920"/>
              <a:ext cx="732514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err="1" smtClean="0">
                  <a:latin typeface="宋体" pitchFamily="2" charset="-122"/>
                </a:rPr>
                <a:t>ExtU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140" name="Text Box 18"/>
            <p:cNvSpPr txBox="1">
              <a:spLocks noChangeArrowheads="1"/>
            </p:cNvSpPr>
            <p:nvPr/>
          </p:nvSpPr>
          <p:spPr bwMode="auto">
            <a:xfrm>
              <a:off x="5868144" y="1916832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1" name="矩形 140"/>
            <p:cNvSpPr/>
            <p:nvPr/>
          </p:nvSpPr>
          <p:spPr bwMode="auto">
            <a:xfrm>
              <a:off x="5868144" y="2104279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2" name="矩形 141"/>
            <p:cNvSpPr/>
            <p:nvPr/>
          </p:nvSpPr>
          <p:spPr bwMode="auto">
            <a:xfrm>
              <a:off x="5876528" y="194576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3" name="直接连接符 142"/>
            <p:cNvCxnSpPr/>
            <p:nvPr/>
          </p:nvCxnSpPr>
          <p:spPr>
            <a:xfrm flipV="1">
              <a:off x="6372200" y="1988840"/>
              <a:ext cx="359057" cy="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8"/>
            <p:cNvCxnSpPr>
              <a:stCxn id="139" idx="3"/>
            </p:cNvCxnSpPr>
            <p:nvPr/>
          </p:nvCxnSpPr>
          <p:spPr>
            <a:xfrm flipV="1">
              <a:off x="5436096" y="2141240"/>
              <a:ext cx="290274" cy="711696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5726370" y="2141240"/>
              <a:ext cx="149787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172466" y="2636912"/>
              <a:ext cx="53543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imme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47" name="直接连接符 146"/>
            <p:cNvCxnSpPr/>
            <p:nvPr/>
          </p:nvCxnSpPr>
          <p:spPr bwMode="auto">
            <a:xfrm flipV="1">
              <a:off x="3851920" y="2205758"/>
              <a:ext cx="0" cy="93521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48" name="直接连接符 147"/>
            <p:cNvCxnSpPr/>
            <p:nvPr/>
          </p:nvCxnSpPr>
          <p:spPr bwMode="auto">
            <a:xfrm flipV="1">
              <a:off x="5220073" y="2996952"/>
              <a:ext cx="0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 flipV="1">
              <a:off x="6120171" y="2205758"/>
              <a:ext cx="0" cy="93521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50" name="TextBox 149"/>
            <p:cNvSpPr txBox="1"/>
            <p:nvPr/>
          </p:nvSpPr>
          <p:spPr>
            <a:xfrm>
              <a:off x="3206090" y="3140968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RegAsrc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860032" y="3140968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Extctr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52" name="直接连接符 151"/>
            <p:cNvCxnSpPr/>
            <p:nvPr/>
          </p:nvCxnSpPr>
          <p:spPr bwMode="auto">
            <a:xfrm flipH="1" flipV="1">
              <a:off x="4430226" y="2670980"/>
              <a:ext cx="11574" cy="4699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153" name="TextBox 152"/>
            <p:cNvSpPr txBox="1"/>
            <p:nvPr/>
          </p:nvSpPr>
          <p:spPr>
            <a:xfrm>
              <a:off x="5796136" y="3140968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ALUBsrc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54" name="Text Box 18"/>
            <p:cNvSpPr txBox="1">
              <a:spLocks noChangeArrowheads="1"/>
            </p:cNvSpPr>
            <p:nvPr/>
          </p:nvSpPr>
          <p:spPr bwMode="auto">
            <a:xfrm>
              <a:off x="4788024" y="1556792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5" name="矩形 154"/>
            <p:cNvSpPr/>
            <p:nvPr/>
          </p:nvSpPr>
          <p:spPr bwMode="auto">
            <a:xfrm>
              <a:off x="5211687" y="1591594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6" name="矩形 155"/>
            <p:cNvSpPr/>
            <p:nvPr/>
          </p:nvSpPr>
          <p:spPr bwMode="auto">
            <a:xfrm>
              <a:off x="5220071" y="1735610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 flipV="1">
              <a:off x="4502234" y="1988840"/>
              <a:ext cx="213782" cy="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 Box 323"/>
            <p:cNvSpPr txBox="1">
              <a:spLocks noChangeArrowheads="1"/>
            </p:cNvSpPr>
            <p:nvPr/>
          </p:nvSpPr>
          <p:spPr bwMode="auto">
            <a:xfrm>
              <a:off x="7884368" y="2420888"/>
              <a:ext cx="648072" cy="50405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DMEM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159" name="直接连接符 8"/>
            <p:cNvCxnSpPr/>
            <p:nvPr/>
          </p:nvCxnSpPr>
          <p:spPr>
            <a:xfrm>
              <a:off x="5580112" y="2313924"/>
              <a:ext cx="2304256" cy="467004"/>
            </a:xfrm>
            <a:prstGeom prst="bentConnector3">
              <a:avLst>
                <a:gd name="adj1" fmla="val 160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8"/>
            <p:cNvCxnSpPr>
              <a:stCxn id="158" idx="3"/>
            </p:cNvCxnSpPr>
            <p:nvPr/>
          </p:nvCxnSpPr>
          <p:spPr>
            <a:xfrm flipH="1" flipV="1">
              <a:off x="5292080" y="1627598"/>
              <a:ext cx="3240360" cy="1045318"/>
            </a:xfrm>
            <a:prstGeom prst="bentConnector3">
              <a:avLst>
                <a:gd name="adj1" fmla="val -4311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 bwMode="auto">
            <a:xfrm flipV="1">
              <a:off x="8388424" y="2924944"/>
              <a:ext cx="0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63" name="TextBox 162"/>
            <p:cNvSpPr txBox="1"/>
            <p:nvPr/>
          </p:nvSpPr>
          <p:spPr>
            <a:xfrm>
              <a:off x="7557150" y="3140968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MEMWr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8244408" y="3140968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MEMRd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65" name="直接连接符 164"/>
            <p:cNvCxnSpPr/>
            <p:nvPr/>
          </p:nvCxnSpPr>
          <p:spPr bwMode="auto">
            <a:xfrm flipV="1">
              <a:off x="8028384" y="2924944"/>
              <a:ext cx="0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66" name="直接连接符 87"/>
            <p:cNvCxnSpPr/>
            <p:nvPr/>
          </p:nvCxnSpPr>
          <p:spPr bwMode="auto">
            <a:xfrm>
              <a:off x="4040312" y="1432714"/>
              <a:ext cx="1035744" cy="124078"/>
            </a:xfrm>
            <a:prstGeom prst="bentConnector3">
              <a:avLst>
                <a:gd name="adj1" fmla="val 99966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67" name="TextBox 166"/>
            <p:cNvSpPr txBox="1"/>
            <p:nvPr/>
          </p:nvSpPr>
          <p:spPr>
            <a:xfrm>
              <a:off x="3195176" y="1340768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RegDsrc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68" name="直接连接符 167"/>
            <p:cNvCxnSpPr/>
            <p:nvPr/>
          </p:nvCxnSpPr>
          <p:spPr bwMode="auto">
            <a:xfrm flipV="1">
              <a:off x="8172400" y="2986858"/>
              <a:ext cx="0" cy="15411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69" name="椭圆 168"/>
            <p:cNvSpPr/>
            <p:nvPr/>
          </p:nvSpPr>
          <p:spPr bwMode="auto">
            <a:xfrm>
              <a:off x="8137797" y="292494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1" name="Text Box 323"/>
            <p:cNvSpPr txBox="1">
              <a:spLocks noChangeArrowheads="1"/>
            </p:cNvSpPr>
            <p:nvPr/>
          </p:nvSpPr>
          <p:spPr bwMode="auto">
            <a:xfrm>
              <a:off x="1760150" y="1484784"/>
              <a:ext cx="723618" cy="59346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ACU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173" name="直接连接符 172"/>
            <p:cNvCxnSpPr/>
            <p:nvPr/>
          </p:nvCxnSpPr>
          <p:spPr>
            <a:xfrm flipH="1" flipV="1">
              <a:off x="2483768" y="1584731"/>
              <a:ext cx="650314" cy="1202"/>
            </a:xfrm>
            <a:prstGeom prst="line">
              <a:avLst/>
            </a:prstGeom>
            <a:ln w="15875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2555776" y="1340768"/>
              <a:ext cx="535438" cy="49408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imme</a:t>
              </a:r>
              <a:endParaRPr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addr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79" name="直接连接符 178"/>
            <p:cNvCxnSpPr/>
            <p:nvPr/>
          </p:nvCxnSpPr>
          <p:spPr>
            <a:xfrm flipH="1" flipV="1">
              <a:off x="2483768" y="1804955"/>
              <a:ext cx="650314" cy="1202"/>
            </a:xfrm>
            <a:prstGeom prst="line">
              <a:avLst/>
            </a:prstGeom>
            <a:ln w="1905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 Box 323"/>
            <p:cNvSpPr txBox="1">
              <a:spLocks noChangeArrowheads="1"/>
            </p:cNvSpPr>
            <p:nvPr/>
          </p:nvSpPr>
          <p:spPr bwMode="auto">
            <a:xfrm>
              <a:off x="1757253" y="2204864"/>
              <a:ext cx="723618" cy="21812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PC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181" name="直接连接符 180"/>
            <p:cNvCxnSpPr/>
            <p:nvPr/>
          </p:nvCxnSpPr>
          <p:spPr>
            <a:xfrm>
              <a:off x="2483768" y="2276872"/>
              <a:ext cx="14401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 rot="16200000" flipV="1">
              <a:off x="2411159" y="2060247"/>
              <a:ext cx="289234" cy="144016"/>
            </a:xfrm>
            <a:prstGeom prst="bentConnector3">
              <a:avLst>
                <a:gd name="adj1" fmla="val 100809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 flipV="1">
              <a:off x="1619672" y="1988840"/>
              <a:ext cx="144016" cy="894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87"/>
            <p:cNvCxnSpPr/>
            <p:nvPr/>
          </p:nvCxnSpPr>
          <p:spPr>
            <a:xfrm rot="16200000" flipH="1">
              <a:off x="1540914" y="2060533"/>
              <a:ext cx="295097" cy="137579"/>
            </a:xfrm>
            <a:prstGeom prst="bentConnector3">
              <a:avLst>
                <a:gd name="adj1" fmla="val 103258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 bwMode="auto">
            <a:xfrm flipV="1">
              <a:off x="1547664" y="2420888"/>
              <a:ext cx="288032" cy="181547"/>
            </a:xfrm>
            <a:prstGeom prst="bentConnector3">
              <a:avLst>
                <a:gd name="adj1" fmla="val 100505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38" name="直接连接符 237"/>
            <p:cNvCxnSpPr/>
            <p:nvPr/>
          </p:nvCxnSpPr>
          <p:spPr>
            <a:xfrm>
              <a:off x="1547663" y="1844824"/>
              <a:ext cx="216025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1547664" y="1700808"/>
              <a:ext cx="216025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1547663" y="1340768"/>
              <a:ext cx="216026" cy="216024"/>
            </a:xfrm>
            <a:prstGeom prst="bentConnector3">
              <a:avLst>
                <a:gd name="adj1" fmla="val -1307"/>
              </a:avLst>
            </a:prstGeom>
            <a:ln w="12700">
              <a:solidFill>
                <a:srgbClr val="990099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TextBox 247"/>
            <p:cNvSpPr txBox="1"/>
            <p:nvPr/>
          </p:nvSpPr>
          <p:spPr>
            <a:xfrm>
              <a:off x="683568" y="1556792"/>
              <a:ext cx="823470" cy="39895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Branch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1800" b="1" dirty="0">
                  <a:latin typeface="+mn-ea"/>
                  <a:ea typeface="+mn-ea"/>
                  <a:cs typeface="Times New Roman" pitchFamily="18" charset="0"/>
                </a:rPr>
                <a:t>Jump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49" name="直接连接符 248"/>
            <p:cNvCxnSpPr/>
            <p:nvPr/>
          </p:nvCxnSpPr>
          <p:spPr>
            <a:xfrm flipV="1">
              <a:off x="7308304" y="1340768"/>
              <a:ext cx="1" cy="1008112"/>
            </a:xfrm>
            <a:prstGeom prst="line">
              <a:avLst/>
            </a:prstGeom>
            <a:ln w="12700">
              <a:solidFill>
                <a:srgbClr val="990099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 flipH="1">
              <a:off x="1547664" y="1340768"/>
              <a:ext cx="5760640" cy="0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TextBox 270"/>
            <p:cNvSpPr txBox="1"/>
            <p:nvPr/>
          </p:nvSpPr>
          <p:spPr>
            <a:xfrm>
              <a:off x="1130552" y="2420888"/>
              <a:ext cx="417111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406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" name="AutoShape 49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82" name="Text Box 18"/>
          <p:cNvSpPr txBox="1">
            <a:spLocks noChangeArrowheads="1"/>
          </p:cNvSpPr>
          <p:nvPr/>
        </p:nvSpPr>
        <p:spPr bwMode="auto">
          <a:xfrm>
            <a:off x="5436096" y="3789040"/>
            <a:ext cx="3674157" cy="590410"/>
          </a:xfrm>
          <a:prstGeom prst="rect">
            <a:avLst/>
          </a:prstGeom>
          <a:noFill/>
          <a:ln w="12700">
            <a:noFill/>
            <a:prstDash val="sysDash"/>
            <a:miter lim="800000"/>
            <a:headEnd/>
            <a:tailEnd/>
          </a:ln>
          <a:effectLst/>
        </p:spPr>
        <p:txBody>
          <a:bodyPr lIns="90000" tIns="82800" rIns="90000" bIns="82800" anchor="t" anchorCtr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写</a:t>
            </a:r>
            <a:r>
              <a:rPr lang="en-US" altLang="zh-CN" sz="2200" b="1" dirty="0" smtClean="0">
                <a:latin typeface="宋体" pitchFamily="2" charset="-122"/>
              </a:rPr>
              <a:t>PC</a:t>
            </a:r>
            <a:r>
              <a:rPr lang="zh-CN" altLang="en-US" sz="2200" b="1" dirty="0" smtClean="0">
                <a:latin typeface="宋体" pitchFamily="2" charset="-122"/>
              </a:rPr>
              <a:t>放在</a:t>
            </a:r>
            <a:r>
              <a:rPr lang="en-US" altLang="zh-CN" sz="2200" b="1" u="sng" dirty="0" err="1" smtClean="0">
                <a:solidFill>
                  <a:schemeClr val="accent2"/>
                </a:solidFill>
                <a:latin typeface="宋体" pitchFamily="2" charset="-122"/>
              </a:rPr>
              <a:t>Clk</a:t>
            </a:r>
            <a:r>
              <a:rPr lang="zh-CN" altLang="en-US" sz="2200" b="1" u="sng" dirty="0" smtClean="0">
                <a:solidFill>
                  <a:schemeClr val="accent2"/>
                </a:solidFill>
                <a:latin typeface="宋体" pitchFamily="2" charset="-122"/>
              </a:rPr>
              <a:t>中间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上升沿时读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84" name="Text Box 116"/>
          <p:cNvSpPr txBox="1">
            <a:spLocks noChangeArrowheads="1"/>
          </p:cNvSpPr>
          <p:nvPr/>
        </p:nvSpPr>
        <p:spPr bwMode="auto">
          <a:xfrm>
            <a:off x="3166005" y="764704"/>
            <a:ext cx="57640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lang="zh-CN" altLang="en-US" b="1" u="sng" dirty="0">
                <a:latin typeface="宋体" pitchFamily="2" charset="-122"/>
              </a:rPr>
              <a:t>相等</a:t>
            </a:r>
            <a:r>
              <a:rPr lang="zh-CN" altLang="en-US" b="1" u="sng" dirty="0" smtClean="0">
                <a:latin typeface="宋体" pitchFamily="2" charset="-122"/>
              </a:rPr>
              <a:t>比较</a:t>
            </a:r>
            <a:r>
              <a:rPr lang="zh-CN" altLang="en-US" b="1" dirty="0" smtClean="0">
                <a:latin typeface="宋体" pitchFamily="2" charset="-122"/>
              </a:rPr>
              <a:t>用</a:t>
            </a:r>
            <a:r>
              <a:rPr lang="en-US" altLang="zh-CN" b="1" dirty="0" smtClean="0">
                <a:latin typeface="宋体" pitchFamily="2" charset="-122"/>
              </a:rPr>
              <a:t>ALU</a:t>
            </a:r>
            <a:r>
              <a:rPr lang="zh-CN" altLang="en-US" b="1" dirty="0" smtClean="0">
                <a:latin typeface="宋体" pitchFamily="2" charset="-122"/>
              </a:rPr>
              <a:t>实现、</a:t>
            </a:r>
            <a:r>
              <a:rPr lang="zh-CN" altLang="en-US" b="1" u="sng" dirty="0" smtClean="0">
                <a:latin typeface="宋体" pitchFamily="2" charset="-122"/>
              </a:rPr>
              <a:t>地址计算</a:t>
            </a:r>
            <a:r>
              <a:rPr lang="zh-CN" altLang="en-US" b="1" dirty="0" smtClean="0">
                <a:latin typeface="宋体" pitchFamily="2" charset="-122"/>
              </a:rPr>
              <a:t>用</a:t>
            </a:r>
            <a:r>
              <a:rPr lang="en-US" altLang="zh-CN" b="1" dirty="0" smtClean="0">
                <a:latin typeface="宋体" pitchFamily="2" charset="-122"/>
              </a:rPr>
              <a:t>ACU</a:t>
            </a:r>
            <a:r>
              <a:rPr lang="zh-CN" altLang="en-US" b="1" dirty="0" smtClean="0">
                <a:latin typeface="宋体" pitchFamily="2" charset="-122"/>
              </a:rPr>
              <a:t>实现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272582" y="4380542"/>
            <a:ext cx="5259858" cy="632634"/>
            <a:chOff x="2912542" y="4040702"/>
            <a:chExt cx="5259858" cy="632634"/>
          </a:xfrm>
        </p:grpSpPr>
        <p:cxnSp>
          <p:nvCxnSpPr>
            <p:cNvPr id="185" name="直接连接符 184"/>
            <p:cNvCxnSpPr/>
            <p:nvPr/>
          </p:nvCxnSpPr>
          <p:spPr>
            <a:xfrm flipH="1">
              <a:off x="2933578" y="4040702"/>
              <a:ext cx="4879387" cy="211118"/>
            </a:xfrm>
            <a:prstGeom prst="line">
              <a:avLst/>
            </a:prstGeom>
            <a:ln w="12700">
              <a:solidFill>
                <a:schemeClr val="accent2"/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2912542" y="4245055"/>
              <a:ext cx="3274" cy="428281"/>
            </a:xfrm>
            <a:prstGeom prst="line">
              <a:avLst/>
            </a:prstGeom>
            <a:ln w="9525">
              <a:solidFill>
                <a:srgbClr val="9900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7809086" y="4040702"/>
              <a:ext cx="363314" cy="172737"/>
            </a:xfrm>
            <a:prstGeom prst="line">
              <a:avLst/>
            </a:prstGeom>
            <a:ln w="12700">
              <a:solidFill>
                <a:schemeClr val="accent2"/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1979712" y="2204861"/>
            <a:ext cx="1152128" cy="787044"/>
            <a:chOff x="1979712" y="2204861"/>
            <a:chExt cx="1152128" cy="787044"/>
          </a:xfrm>
        </p:grpSpPr>
        <p:cxnSp>
          <p:nvCxnSpPr>
            <p:cNvPr id="175" name="直接连接符 187"/>
            <p:cNvCxnSpPr/>
            <p:nvPr/>
          </p:nvCxnSpPr>
          <p:spPr>
            <a:xfrm rot="10800000" flipV="1">
              <a:off x="1979712" y="2204861"/>
              <a:ext cx="648072" cy="220220"/>
            </a:xfrm>
            <a:prstGeom prst="bentConnector3">
              <a:avLst>
                <a:gd name="adj1" fmla="val 29"/>
              </a:avLst>
            </a:prstGeom>
            <a:ln w="19050">
              <a:solidFill>
                <a:srgbClr val="CC3300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 Box 323"/>
            <p:cNvSpPr txBox="1">
              <a:spLocks noChangeArrowheads="1"/>
            </p:cNvSpPr>
            <p:nvPr/>
          </p:nvSpPr>
          <p:spPr bwMode="auto">
            <a:xfrm>
              <a:off x="2123728" y="2564904"/>
              <a:ext cx="648072" cy="427001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IMEM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183" name="直接连接符 182"/>
            <p:cNvCxnSpPr/>
            <p:nvPr/>
          </p:nvCxnSpPr>
          <p:spPr>
            <a:xfrm>
              <a:off x="2771800" y="2780928"/>
              <a:ext cx="360040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7"/>
            <p:cNvCxnSpPr/>
            <p:nvPr/>
          </p:nvCxnSpPr>
          <p:spPr>
            <a:xfrm rot="16200000" flipH="1">
              <a:off x="1943471" y="2461321"/>
              <a:ext cx="211832" cy="139350"/>
            </a:xfrm>
            <a:prstGeom prst="bentConnector3">
              <a:avLst>
                <a:gd name="adj1" fmla="val 99461"/>
              </a:avLst>
            </a:prstGeom>
            <a:ln w="19050">
              <a:solidFill>
                <a:srgbClr val="CC3300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组合 243"/>
          <p:cNvGrpSpPr/>
          <p:nvPr/>
        </p:nvGrpSpPr>
        <p:grpSpPr>
          <a:xfrm>
            <a:off x="2375620" y="4293096"/>
            <a:ext cx="6156820" cy="792088"/>
            <a:chOff x="2375620" y="2996952"/>
            <a:chExt cx="6156820" cy="792088"/>
          </a:xfrm>
        </p:grpSpPr>
        <p:sp>
          <p:nvSpPr>
            <p:cNvPr id="245" name="TextBox 244"/>
            <p:cNvSpPr txBox="1"/>
            <p:nvPr/>
          </p:nvSpPr>
          <p:spPr>
            <a:xfrm>
              <a:off x="2375620" y="2996952"/>
              <a:ext cx="381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>
            <a:xfrm>
              <a:off x="6076578" y="3284984"/>
              <a:ext cx="20947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>
              <a:off x="6076578" y="3001722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>
              <a:off x="2980234" y="2996952"/>
              <a:ext cx="30963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 flipH="1">
              <a:off x="2986236" y="3001722"/>
              <a:ext cx="1588" cy="28326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>
              <a:off x="2818706" y="3284984"/>
              <a:ext cx="16312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8164809" y="2996952"/>
              <a:ext cx="1" cy="283559"/>
            </a:xfrm>
            <a:prstGeom prst="line">
              <a:avLst/>
            </a:prstGeom>
            <a:ln w="15875">
              <a:solidFill>
                <a:srgbClr val="CC330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>
              <a:off x="8164810" y="2996952"/>
              <a:ext cx="36763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>
              <a:off x="4204370" y="3140172"/>
              <a:ext cx="0" cy="360836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/>
            <p:cNvSpPr txBox="1"/>
            <p:nvPr/>
          </p:nvSpPr>
          <p:spPr>
            <a:xfrm>
              <a:off x="2981826" y="3157830"/>
              <a:ext cx="1217334" cy="19916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取指</a:t>
              </a: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+CU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延迟</a:t>
              </a:r>
            </a:p>
          </p:txBody>
        </p:sp>
        <p:cxnSp>
          <p:nvCxnSpPr>
            <p:cNvPr id="260" name="直接连接符 259"/>
            <p:cNvCxnSpPr/>
            <p:nvPr/>
          </p:nvCxnSpPr>
          <p:spPr>
            <a:xfrm>
              <a:off x="5212482" y="3140968"/>
              <a:ext cx="0" cy="360040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TextBox 260"/>
            <p:cNvSpPr txBox="1"/>
            <p:nvPr/>
          </p:nvSpPr>
          <p:spPr>
            <a:xfrm>
              <a:off x="4250070" y="3140968"/>
              <a:ext cx="924640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GPR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读延迟</a:t>
              </a:r>
            </a:p>
          </p:txBody>
        </p:sp>
        <p:cxnSp>
          <p:nvCxnSpPr>
            <p:cNvPr id="262" name="直接连接符 261"/>
            <p:cNvCxnSpPr/>
            <p:nvPr/>
          </p:nvCxnSpPr>
          <p:spPr>
            <a:xfrm>
              <a:off x="4214564" y="3432177"/>
              <a:ext cx="993758" cy="0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/>
            <p:nvPr/>
          </p:nvCxnSpPr>
          <p:spPr>
            <a:xfrm>
              <a:off x="5960181" y="3140172"/>
              <a:ext cx="1" cy="360836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TextBox 264"/>
            <p:cNvSpPr txBox="1"/>
            <p:nvPr/>
          </p:nvSpPr>
          <p:spPr>
            <a:xfrm>
              <a:off x="5220072" y="3140968"/>
              <a:ext cx="76962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ALU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延迟</a:t>
              </a:r>
            </a:p>
          </p:txBody>
        </p:sp>
        <p:cxnSp>
          <p:nvCxnSpPr>
            <p:cNvPr id="266" name="直接连接符 265"/>
            <p:cNvCxnSpPr/>
            <p:nvPr/>
          </p:nvCxnSpPr>
          <p:spPr>
            <a:xfrm>
              <a:off x="5220865" y="3427343"/>
              <a:ext cx="739316" cy="1657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>
              <a:off x="2980234" y="3429000"/>
              <a:ext cx="1234330" cy="0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/>
            <p:cNvSpPr txBox="1"/>
            <p:nvPr/>
          </p:nvSpPr>
          <p:spPr>
            <a:xfrm>
              <a:off x="7740352" y="3504184"/>
              <a:ext cx="783377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GPRs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69" name="直接连接符 268"/>
            <p:cNvCxnSpPr/>
            <p:nvPr/>
          </p:nvCxnSpPr>
          <p:spPr>
            <a:xfrm flipV="1">
              <a:off x="8157911" y="3318892"/>
              <a:ext cx="1" cy="230717"/>
            </a:xfrm>
            <a:prstGeom prst="line">
              <a:avLst/>
            </a:prstGeom>
            <a:ln w="15875">
              <a:solidFill>
                <a:srgbClr val="FF3399"/>
              </a:solidFill>
              <a:headEnd type="none" w="med" len="sm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 flipV="1">
              <a:off x="6080374" y="3312560"/>
              <a:ext cx="0" cy="242994"/>
            </a:xfrm>
            <a:prstGeom prst="line">
              <a:avLst/>
            </a:prstGeom>
            <a:ln w="15875">
              <a:solidFill>
                <a:srgbClr val="FF3399"/>
              </a:solidFill>
              <a:headEnd type="none" w="med" len="sm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Box 271"/>
            <p:cNvSpPr txBox="1"/>
            <p:nvPr/>
          </p:nvSpPr>
          <p:spPr>
            <a:xfrm>
              <a:off x="5499393" y="3504184"/>
              <a:ext cx="1124699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/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DMEM</a:t>
              </a:r>
              <a:endParaRPr lang="zh-CN" altLang="en-US" sz="1800" b="1" dirty="0" smtClean="0">
                <a:solidFill>
                  <a:srgbClr val="9900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74" name="直接连接符 273"/>
            <p:cNvCxnSpPr/>
            <p:nvPr/>
          </p:nvCxnSpPr>
          <p:spPr>
            <a:xfrm>
              <a:off x="8532440" y="3257411"/>
              <a:ext cx="0" cy="246773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 flipV="1">
              <a:off x="8164810" y="3432972"/>
              <a:ext cx="367630" cy="1"/>
            </a:xfrm>
            <a:prstGeom prst="line">
              <a:avLst/>
            </a:prstGeom>
            <a:ln w="12700">
              <a:solidFill>
                <a:srgbClr val="990099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/>
            <p:nvPr/>
          </p:nvCxnSpPr>
          <p:spPr>
            <a:xfrm>
              <a:off x="2987824" y="3347269"/>
              <a:ext cx="0" cy="153739"/>
            </a:xfrm>
            <a:prstGeom prst="line">
              <a:avLst/>
            </a:prstGeom>
            <a:ln w="9525">
              <a:solidFill>
                <a:srgbClr val="9900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组合 276"/>
          <p:cNvGrpSpPr/>
          <p:nvPr/>
        </p:nvGrpSpPr>
        <p:grpSpPr>
          <a:xfrm>
            <a:off x="2627784" y="4614260"/>
            <a:ext cx="4708004" cy="470924"/>
            <a:chOff x="1736204" y="5838396"/>
            <a:chExt cx="4708004" cy="470924"/>
          </a:xfrm>
        </p:grpSpPr>
        <p:sp>
          <p:nvSpPr>
            <p:cNvPr id="278" name="TextBox 277"/>
            <p:cNvSpPr txBox="1"/>
            <p:nvPr/>
          </p:nvSpPr>
          <p:spPr>
            <a:xfrm>
              <a:off x="5687933" y="6021288"/>
              <a:ext cx="756275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、写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PC</a:t>
              </a:r>
              <a:endPara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79" name="直接连接符 278"/>
            <p:cNvCxnSpPr/>
            <p:nvPr/>
          </p:nvCxnSpPr>
          <p:spPr>
            <a:xfrm flipH="1" flipV="1">
              <a:off x="2087534" y="5838396"/>
              <a:ext cx="1120" cy="234669"/>
            </a:xfrm>
            <a:prstGeom prst="line">
              <a:avLst/>
            </a:prstGeom>
            <a:ln w="15875">
              <a:solidFill>
                <a:srgbClr val="FF3399"/>
              </a:solidFill>
              <a:headEnd type="none" w="med" len="sm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/>
            <p:cNvSpPr txBox="1"/>
            <p:nvPr/>
          </p:nvSpPr>
          <p:spPr>
            <a:xfrm>
              <a:off x="1736204" y="6024464"/>
              <a:ext cx="783377" cy="284856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+mn-ea"/>
                  <a:ea typeface="+mn-ea"/>
                  <a:cs typeface="Times New Roman" pitchFamily="18" charset="0"/>
                </a:rPr>
                <a:t>IMEM</a:t>
              </a:r>
              <a:endParaRPr lang="zh-CN" altLang="en-US" sz="1800" b="1" dirty="0" smtClean="0">
                <a:solidFill>
                  <a:srgbClr val="FF33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563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273" grpId="0"/>
      <p:bldP spid="182" grpId="0"/>
      <p:bldP spid="18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179512" y="274185"/>
            <a:ext cx="7560840" cy="297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4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、指令执行过程的组织  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数据通路设计的验证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*指令执行过程的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操作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05000"/>
              </a:lnSpc>
            </a:pPr>
            <a:endParaRPr lang="en-US" altLang="zh-CN" sz="20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*指令执行过程的状态转换图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(</a:t>
            </a:r>
            <a:r>
              <a:rPr lang="zh-CN" altLang="en-US" sz="1800" b="1" dirty="0" smtClean="0">
                <a:latin typeface="宋体" pitchFamily="2" charset="-122"/>
              </a:rPr>
              <a:t>实现</a:t>
            </a:r>
            <a:r>
              <a:rPr lang="en-US" altLang="zh-CN" sz="1800" b="1" dirty="0" smtClean="0">
                <a:latin typeface="宋体" pitchFamily="2" charset="-122"/>
              </a:rPr>
              <a:t>ISA</a:t>
            </a:r>
            <a:r>
              <a:rPr lang="zh-CN" altLang="en-US" sz="1800" b="1" dirty="0" smtClean="0">
                <a:latin typeface="宋体" pitchFamily="2" charset="-122"/>
              </a:rPr>
              <a:t>的状态转换图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b="1" dirty="0" smtClean="0"/>
          </a:p>
        </p:txBody>
      </p:sp>
      <p:sp>
        <p:nvSpPr>
          <p:cNvPr id="79" name="Text Box 116"/>
          <p:cNvSpPr txBox="1">
            <a:spLocks noChangeArrowheads="1"/>
          </p:cNvSpPr>
          <p:nvPr/>
        </p:nvSpPr>
        <p:spPr bwMode="auto">
          <a:xfrm>
            <a:off x="4644008" y="2409679"/>
            <a:ext cx="3168352" cy="80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zh-CN" altLang="en-US" sz="2400" b="1" dirty="0" smtClean="0">
                <a:latin typeface="宋体" pitchFamily="2" charset="-122"/>
              </a:rPr>
              <a:t>每条指令仅</a:t>
            </a:r>
            <a:r>
              <a:rPr lang="zh-CN" altLang="en-US" b="1" dirty="0" smtClean="0">
                <a:latin typeface="宋体" pitchFamily="2" charset="-122"/>
              </a:rPr>
              <a:t>一</a:t>
            </a:r>
            <a:r>
              <a:rPr lang="zh-CN" altLang="en-US" b="1" dirty="0">
                <a:latin typeface="宋体" pitchFamily="2" charset="-122"/>
              </a:rPr>
              <a:t>种</a:t>
            </a:r>
            <a:r>
              <a:rPr lang="zh-CN" altLang="en-US" b="1" dirty="0" smtClean="0">
                <a:latin typeface="宋体" pitchFamily="2" charset="-122"/>
              </a:rPr>
              <a:t>状态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lang="en-US" altLang="zh-CN" sz="1800" b="1" dirty="0" smtClean="0">
                <a:latin typeface="宋体" pitchFamily="2" charset="-122"/>
              </a:rPr>
              <a:t>   (</a:t>
            </a:r>
            <a:r>
              <a:rPr lang="zh-CN" altLang="en-US" sz="1800" b="1" dirty="0">
                <a:latin typeface="宋体" pitchFamily="2" charset="-122"/>
              </a:rPr>
              <a:t>取指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译码无</a:t>
            </a:r>
            <a:r>
              <a:rPr lang="en-US" altLang="zh-CN" sz="1800" dirty="0" err="1"/>
              <a:t>μ</a:t>
            </a:r>
            <a:r>
              <a:rPr lang="en-US" altLang="zh-CN" sz="1800" b="1" dirty="0" err="1">
                <a:latin typeface="宋体" pitchFamily="2" charset="-122"/>
              </a:rPr>
              <a:t>OPCmd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zh-CN" b="1" kern="100" spc="-100" dirty="0">
              <a:latin typeface="+mn-ea"/>
            </a:endParaRPr>
          </a:p>
        </p:txBody>
      </p:sp>
      <p:graphicFrame>
        <p:nvGraphicFramePr>
          <p:cNvPr id="80" name="表格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038884"/>
              </p:ext>
            </p:extLst>
          </p:nvPr>
        </p:nvGraphicFramePr>
        <p:xfrm>
          <a:off x="1115618" y="3288069"/>
          <a:ext cx="7200798" cy="25892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8070"/>
                <a:gridCol w="792088"/>
                <a:gridCol w="936104"/>
                <a:gridCol w="864096"/>
                <a:gridCol w="936104"/>
                <a:gridCol w="936104"/>
                <a:gridCol w="720080"/>
                <a:gridCol w="720080"/>
                <a:gridCol w="648072"/>
              </a:tblGrid>
              <a:tr h="22391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Extctr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ALUBsrc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RegAsrc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RegDsrc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MemRd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  <a:tr h="24966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ori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  <a:tr h="280831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×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  <a:tr h="360040">
                <a:tc grid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28265" algn="ctr"/>
                          <a:tab pos="5292725" algn="r"/>
                        </a:tabLst>
                        <a:defRPr/>
                      </a:pPr>
                      <a:r>
                        <a:rPr kumimoji="1" lang="zh-CN" altLang="en-US" sz="1800" b="1" dirty="0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  注意：与路径无关的信号中，</a:t>
                      </a:r>
                      <a:r>
                        <a:rPr kumimoji="1" lang="zh-CN" altLang="en-US" sz="1800" b="1" u="sng" dirty="0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时序逻辑部件</a:t>
                      </a:r>
                      <a:r>
                        <a:rPr kumimoji="1" lang="zh-CN" altLang="en-US" sz="1800" b="1" dirty="0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的</a:t>
                      </a:r>
                      <a:r>
                        <a:rPr lang="en-US" altLang="zh-CN" sz="1800" b="0" dirty="0" err="1" smtClean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OPCmd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宋体" pitchFamily="2" charset="-122"/>
                        </a:rPr>
                        <a:t>须为无效值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latin typeface="宋体" pitchFamily="2" charset="-122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2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995937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116"/>
          <p:cNvSpPr txBox="1">
            <a:spLocks noChangeArrowheads="1"/>
          </p:cNvSpPr>
          <p:nvPr/>
        </p:nvSpPr>
        <p:spPr bwMode="auto">
          <a:xfrm>
            <a:off x="3707406" y="764704"/>
            <a:ext cx="468101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lang="zh-CN" altLang="en-US" b="1" kern="100" spc="-50" dirty="0" smtClean="0">
                <a:latin typeface="+mn-ea"/>
              </a:rPr>
              <a:t>时长≥</a:t>
            </a:r>
            <a:r>
              <a:rPr lang="en-US" altLang="zh-CN" b="1" spc="-50" dirty="0" smtClean="0">
                <a:latin typeface="+mn-ea"/>
              </a:rPr>
              <a:t>max{</a:t>
            </a:r>
            <a:r>
              <a:rPr lang="en-US" altLang="zh-CN" b="1" i="1" spc="-50" dirty="0" smtClean="0">
                <a:latin typeface="+mn-ea"/>
              </a:rPr>
              <a:t>T</a:t>
            </a:r>
            <a:r>
              <a:rPr lang="zh-CN" altLang="en-US" b="1" spc="-50" baseline="-18000" dirty="0">
                <a:latin typeface="+mn-ea"/>
              </a:rPr>
              <a:t>指令</a:t>
            </a:r>
            <a:r>
              <a:rPr lang="en-US" altLang="zh-CN" b="1" i="1" spc="-50" baseline="-18000" dirty="0" err="1"/>
              <a:t>i</a:t>
            </a:r>
            <a:r>
              <a:rPr lang="en-US" altLang="zh-CN" b="1" spc="-50" dirty="0" smtClean="0">
                <a:latin typeface="+mn-ea"/>
              </a:rPr>
              <a:t>}</a:t>
            </a:r>
            <a:r>
              <a:rPr lang="zh-CN" altLang="en-US" b="1" spc="-50" dirty="0" smtClean="0">
                <a:latin typeface="+mn-ea"/>
              </a:rPr>
              <a:t>，下降沿在</a:t>
            </a:r>
            <a:r>
              <a:rPr lang="en-US" altLang="zh-CN" b="1" i="1" spc="-50" dirty="0" err="1" smtClean="0">
                <a:latin typeface="+mn-ea"/>
              </a:rPr>
              <a:t>t</a:t>
            </a:r>
            <a:r>
              <a:rPr lang="en-US" altLang="zh-CN" b="1" spc="-50" baseline="-18000" dirty="0" err="1" smtClean="0">
                <a:latin typeface="+mn-ea"/>
              </a:rPr>
              <a:t>ALU</a:t>
            </a:r>
            <a:r>
              <a:rPr lang="zh-CN" altLang="en-US" b="1" spc="-50" dirty="0" smtClean="0">
                <a:latin typeface="+mn-ea"/>
              </a:rPr>
              <a:t>后</a:t>
            </a:r>
            <a:endParaRPr lang="en-US" altLang="zh-CN" b="1" spc="-50" dirty="0">
              <a:latin typeface="+mn-ea"/>
            </a:endParaRPr>
          </a:p>
        </p:txBody>
      </p:sp>
      <p:sp>
        <p:nvSpPr>
          <p:cNvPr id="24" name="Text Box 648"/>
          <p:cNvSpPr txBox="1">
            <a:spLocks noChangeArrowheads="1"/>
          </p:cNvSpPr>
          <p:nvPr/>
        </p:nvSpPr>
        <p:spPr bwMode="auto">
          <a:xfrm>
            <a:off x="827584" y="6028604"/>
            <a:ext cx="3528515" cy="42473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5-2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P237—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9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10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15616" y="1268760"/>
            <a:ext cx="7704856" cy="1080120"/>
            <a:chOff x="1115616" y="1340768"/>
            <a:chExt cx="7704856" cy="1080120"/>
          </a:xfrm>
        </p:grpSpPr>
        <p:sp>
          <p:nvSpPr>
            <p:cNvPr id="51" name="Text Box 65"/>
            <p:cNvSpPr txBox="1">
              <a:spLocks noChangeArrowheads="1"/>
            </p:cNvSpPr>
            <p:nvPr/>
          </p:nvSpPr>
          <p:spPr bwMode="auto">
            <a:xfrm>
              <a:off x="1691680" y="1706508"/>
              <a:ext cx="1656184" cy="36004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+mn-ea"/>
                </a:rPr>
                <a:t>(PC)</a:t>
              </a:r>
              <a:r>
                <a:rPr lang="zh-CN" altLang="en-US" sz="2000" b="1" dirty="0">
                  <a:latin typeface="+mn-ea"/>
                </a:rPr>
                <a:t>→</a:t>
              </a:r>
              <a:r>
                <a:rPr lang="en-US" altLang="zh-CN" sz="2000" b="1" dirty="0">
                  <a:latin typeface="+mn-ea"/>
                </a:rPr>
                <a:t>IMEM</a:t>
              </a:r>
              <a:r>
                <a:rPr lang="zh-CN" altLang="en-US" sz="2000" b="1" dirty="0">
                  <a:latin typeface="+mn-ea"/>
                </a:rPr>
                <a:t>→</a:t>
              </a:r>
              <a:endParaRPr lang="en-US" altLang="zh-CN" sz="1800" b="1" dirty="0" smtClean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52" name="Text Box 66"/>
            <p:cNvSpPr txBox="1">
              <a:spLocks noChangeArrowheads="1"/>
            </p:cNvSpPr>
            <p:nvPr/>
          </p:nvSpPr>
          <p:spPr bwMode="auto">
            <a:xfrm>
              <a:off x="5580113" y="1706508"/>
              <a:ext cx="3024334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完成数据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endParaRPr lang="en-US" altLang="zh-CN" sz="1800" b="1" dirty="0" smtClean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53" name="Text Box 65"/>
            <p:cNvSpPr txBox="1">
              <a:spLocks noChangeArrowheads="1"/>
            </p:cNvSpPr>
            <p:nvPr/>
          </p:nvSpPr>
          <p:spPr bwMode="auto">
            <a:xfrm>
              <a:off x="3347864" y="1706508"/>
              <a:ext cx="2232248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ID</a:t>
              </a:r>
              <a:r>
                <a:rPr lang="zh-CN" altLang="en-US" sz="2000" b="1" dirty="0" smtClean="0">
                  <a:latin typeface="宋体" pitchFamily="2" charset="-122"/>
                </a:rPr>
                <a:t>→</a:t>
              </a:r>
              <a:r>
                <a:rPr lang="en-US" altLang="zh-CN" sz="2000" b="1" dirty="0" smtClean="0">
                  <a:latin typeface="宋体" pitchFamily="2" charset="-122"/>
                </a:rPr>
                <a:t>CU</a:t>
              </a:r>
              <a:r>
                <a:rPr lang="zh-CN" altLang="en-US" sz="2000" b="1" dirty="0" smtClean="0">
                  <a:latin typeface="宋体" pitchFamily="2" charset="-122"/>
                </a:rPr>
                <a:t>→</a:t>
              </a:r>
              <a:r>
                <a:rPr lang="en-US" altLang="zh-CN" sz="2000" dirty="0"/>
                <a:t> </a:t>
              </a:r>
              <a:r>
                <a:rPr lang="en-US" altLang="zh-CN" sz="2000" dirty="0" err="1" smtClean="0"/>
                <a:t>μ</a:t>
              </a:r>
              <a:r>
                <a:rPr lang="en-US" altLang="zh-CN" sz="2000" b="1" dirty="0" err="1" smtClean="0">
                  <a:latin typeface="宋体" pitchFamily="2" charset="-122"/>
                </a:rPr>
                <a:t>OPCmd</a:t>
              </a:r>
              <a:r>
                <a:rPr lang="zh-CN" altLang="en-US" sz="2000" b="1" dirty="0" smtClean="0">
                  <a:latin typeface="宋体" pitchFamily="2" charset="-122"/>
                </a:rPr>
                <a:t>→</a:t>
              </a:r>
              <a:endParaRPr lang="en-US" altLang="zh-CN" sz="2000" b="1" dirty="0" smtClean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56" name="Text Box 65"/>
            <p:cNvSpPr txBox="1">
              <a:spLocks noChangeArrowheads="1"/>
            </p:cNvSpPr>
            <p:nvPr/>
          </p:nvSpPr>
          <p:spPr bwMode="auto">
            <a:xfrm>
              <a:off x="5580113" y="2066548"/>
              <a:ext cx="3024334" cy="3543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+mn-ea"/>
                </a:rPr>
                <a:t>ACU</a:t>
              </a:r>
              <a:r>
                <a:rPr lang="zh-CN" altLang="en-US" sz="2000" b="1" dirty="0" smtClean="0">
                  <a:latin typeface="+mn-ea"/>
                </a:rPr>
                <a:t>→</a:t>
              </a:r>
              <a:r>
                <a:rPr lang="en-US" altLang="zh-CN" sz="2000" b="1" dirty="0" smtClean="0">
                  <a:latin typeface="+mn-ea"/>
                </a:rPr>
                <a:t>(PC)</a:t>
              </a:r>
              <a:endParaRPr lang="en-US" altLang="zh-CN" sz="1800" b="1" dirty="0" smtClean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15616" y="1340768"/>
              <a:ext cx="381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6804248" y="1624327"/>
              <a:ext cx="1800200" cy="4473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6804248" y="1340768"/>
              <a:ext cx="0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691680" y="1340768"/>
              <a:ext cx="511256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1691680" y="1345538"/>
              <a:ext cx="1588" cy="28326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1528560" y="1628800"/>
              <a:ext cx="16312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8604447" y="1340768"/>
              <a:ext cx="1" cy="283559"/>
            </a:xfrm>
            <a:prstGeom prst="line">
              <a:avLst/>
            </a:prstGeom>
            <a:ln w="15875">
              <a:solidFill>
                <a:srgbClr val="CC3300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8604447" y="1340768"/>
              <a:ext cx="216025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93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28" grpId="0"/>
      <p:bldP spid="2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512" y="836712"/>
            <a:ext cx="4752528" cy="453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  *多周期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的设计思想：</a:t>
            </a:r>
            <a:endParaRPr lang="en-US" altLang="zh-CN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  *多周期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时钟周期的确定：</a:t>
            </a:r>
            <a:endParaRPr lang="en-US" altLang="zh-CN" b="1" dirty="0" smtClean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理论上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实际上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 algn="l">
              <a:lnSpc>
                <a:spcPct val="105000"/>
              </a:lnSpc>
            </a:pPr>
            <a:endParaRPr lang="en-US" altLang="zh-CN" sz="16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dirty="0" smtClean="0"/>
              <a:t> </a:t>
            </a:r>
            <a:r>
              <a:rPr lang="zh-CN" altLang="en-US" b="1" dirty="0" smtClean="0">
                <a:solidFill>
                  <a:srgbClr val="C00000"/>
                </a:solidFill>
              </a:rPr>
              <a:t>操作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控制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方式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与</a:t>
            </a:r>
            <a:r>
              <a:rPr lang="en-US" altLang="zh-CN" dirty="0" err="1" smtClean="0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时长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异步控制方式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</a:rPr>
              <a:t>同步控制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方式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—</a:t>
            </a:r>
            <a:endParaRPr lang="en-US" altLang="zh-CN" b="1" dirty="0" smtClean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6343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t" anchorCtr="0">
            <a:spAutoFit/>
          </a:bodyPr>
          <a:lstStyle/>
          <a:p>
            <a:pPr algn="l"/>
            <a:r>
              <a:rPr lang="zh-CN" altLang="en-US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四、多周期数据通路的设计        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不考，了解过程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14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99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179512" y="1261209"/>
            <a:ext cx="878510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   ⑴指令周期＝</a:t>
            </a:r>
            <a:r>
              <a:rPr lang="en-US" altLang="zh-CN" b="1" i="1" dirty="0" smtClean="0">
                <a:latin typeface="+mn-lt"/>
                <a:ea typeface="+mn-ea"/>
              </a:rPr>
              <a:t>n</a:t>
            </a:r>
            <a:r>
              <a:rPr lang="zh-CN" altLang="en-US" b="1" dirty="0" smtClean="0">
                <a:latin typeface="+mn-ea"/>
                <a:ea typeface="+mn-ea"/>
              </a:rPr>
              <a:t>个阶段，每个</a:t>
            </a:r>
            <a:r>
              <a:rPr lang="zh-CN" altLang="en-US" b="1" dirty="0" smtClean="0">
                <a:latin typeface="宋体" pitchFamily="2" charset="-122"/>
              </a:rPr>
              <a:t>阶段</a:t>
            </a:r>
            <a:r>
              <a:rPr lang="zh-CN" altLang="en-US" b="1" dirty="0" smtClean="0">
                <a:latin typeface="+mn-ea"/>
              </a:rPr>
              <a:t>＝</a:t>
            </a:r>
            <a:r>
              <a:rPr lang="en-US" altLang="zh-CN" b="1" dirty="0" smtClean="0">
                <a:latin typeface="+mn-ea"/>
              </a:rPr>
              <a:t>1</a:t>
            </a:r>
            <a:r>
              <a:rPr lang="zh-CN" altLang="en-US" b="1" dirty="0" smtClean="0">
                <a:latin typeface="+mn-ea"/>
              </a:rPr>
              <a:t>个时钟周期；</a:t>
            </a:r>
            <a:r>
              <a:rPr lang="zh-CN" altLang="en-US" sz="2000" b="1" dirty="0" smtClean="0">
                <a:latin typeface="+mn-ea"/>
              </a:rPr>
              <a:t> </a:t>
            </a:r>
            <a:r>
              <a:rPr lang="zh-CN" altLang="en-US" sz="1800" b="1" dirty="0" smtClean="0">
                <a:latin typeface="+mn-ea"/>
              </a:rPr>
              <a:t>←</a:t>
            </a:r>
            <a:r>
              <a:rPr lang="en-US" altLang="zh-CN" sz="1800" b="1" i="1" dirty="0" smtClean="0">
                <a:latin typeface="+mn-lt"/>
              </a:rPr>
              <a:t>n</a:t>
            </a:r>
            <a:r>
              <a:rPr lang="zh-CN" altLang="en-US" sz="1800" b="1" dirty="0" smtClean="0">
                <a:latin typeface="+mn-ea"/>
              </a:rPr>
              <a:t>可变</a:t>
            </a:r>
            <a:endParaRPr lang="en-US" altLang="zh-CN" sz="1800" b="1" dirty="0" smtClean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</a:rPr>
              <a:t> </a:t>
            </a:r>
            <a:r>
              <a:rPr lang="en-US" altLang="zh-CN" b="1" dirty="0" smtClean="0">
                <a:latin typeface="+mn-ea"/>
              </a:rPr>
              <a:t>    </a:t>
            </a:r>
            <a:r>
              <a:rPr lang="zh-CN" altLang="en-US" b="1" dirty="0" smtClean="0">
                <a:latin typeface="+mn-ea"/>
              </a:rPr>
              <a:t>⑵其他阶段所需的结果须</a:t>
            </a:r>
            <a:r>
              <a:rPr lang="zh-CN" altLang="en-US" b="1" u="sng" dirty="0" smtClean="0">
                <a:latin typeface="+mn-ea"/>
              </a:rPr>
              <a:t>保存</a:t>
            </a:r>
            <a:r>
              <a:rPr lang="zh-CN" altLang="en-US" b="1" dirty="0" smtClean="0">
                <a:latin typeface="+mn-ea"/>
              </a:rPr>
              <a:t>在状态部件</a:t>
            </a:r>
            <a:r>
              <a:rPr lang="en-US" altLang="zh-CN" sz="1800" b="1" dirty="0" smtClean="0">
                <a:latin typeface="+mn-ea"/>
              </a:rPr>
              <a:t>(</a:t>
            </a:r>
            <a:r>
              <a:rPr lang="zh-CN" altLang="en-US" sz="1800" b="1" dirty="0" smtClean="0">
                <a:latin typeface="+mn-ea"/>
              </a:rPr>
              <a:t>如</a:t>
            </a:r>
            <a:r>
              <a:rPr lang="en-US" altLang="zh-CN" sz="1800" b="1" dirty="0" smtClean="0">
                <a:latin typeface="+mn-ea"/>
              </a:rPr>
              <a:t>REG)</a:t>
            </a:r>
            <a:r>
              <a:rPr lang="zh-CN" altLang="en-US" b="1" dirty="0" smtClean="0">
                <a:latin typeface="+mn-ea"/>
              </a:rPr>
              <a:t>中</a:t>
            </a:r>
            <a:endParaRPr lang="en-US" altLang="zh-CN" b="1" dirty="0" smtClean="0">
              <a:latin typeface="+mn-ea"/>
            </a:endParaRP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3203724" y="4282728"/>
            <a:ext cx="5760889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仅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组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OPCmd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OPCmd</a:t>
            </a:r>
            <a:r>
              <a:rPr lang="zh-CN" altLang="en-US" b="1" dirty="0" smtClean="0">
                <a:latin typeface="宋体" pitchFamily="2" charset="-122"/>
              </a:rPr>
              <a:t>时长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≥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6000" dirty="0" smtClean="0">
                <a:latin typeface="宋体" pitchFamily="2" charset="-122"/>
              </a:rPr>
              <a:t>C</a:t>
            </a:r>
            <a:r>
              <a:rPr lang="en-US" altLang="zh-CN" b="1" dirty="0" smtClean="0">
                <a:latin typeface="宋体" pitchFamily="2" charset="-122"/>
              </a:rPr>
              <a:t> 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≥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组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OPCmd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OPCmd</a:t>
            </a:r>
            <a:r>
              <a:rPr lang="zh-CN" altLang="en-US" b="1" dirty="0" smtClean="0">
                <a:latin typeface="宋体" pitchFamily="2" charset="-122"/>
              </a:rPr>
              <a:t>时</a:t>
            </a:r>
            <a:r>
              <a:rPr lang="zh-CN" altLang="en-US" b="1" dirty="0">
                <a:latin typeface="宋体" pitchFamily="2" charset="-122"/>
              </a:rPr>
              <a:t>长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6000" dirty="0" smtClean="0">
                <a:latin typeface="宋体" pitchFamily="2" charset="-122"/>
              </a:rPr>
              <a:t>C</a:t>
            </a:r>
            <a:r>
              <a:rPr lang="en-US" altLang="zh-CN" b="1" dirty="0" smtClean="0">
                <a:latin typeface="宋体" pitchFamily="2" charset="-122"/>
              </a:rPr>
              <a:t> 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                        (</a:t>
            </a:r>
            <a:r>
              <a:rPr lang="zh-CN" altLang="en-US" sz="1800" b="1" dirty="0">
                <a:latin typeface="宋体" pitchFamily="2" charset="-122"/>
              </a:rPr>
              <a:t>如</a:t>
            </a:r>
            <a:r>
              <a:rPr lang="en-US" altLang="zh-CN" sz="1800" b="1" dirty="0">
                <a:latin typeface="宋体" pitchFamily="2" charset="-122"/>
              </a:rPr>
              <a:t>MEM</a:t>
            </a:r>
            <a:r>
              <a:rPr lang="zh-CN" altLang="en-US" sz="1800" b="1" dirty="0">
                <a:latin typeface="宋体" pitchFamily="2" charset="-122"/>
              </a:rPr>
              <a:t>同步控制</a:t>
            </a:r>
            <a:r>
              <a:rPr lang="en-US" altLang="zh-CN" sz="1800" b="1" dirty="0">
                <a:latin typeface="宋体" pitchFamily="2" charset="-122"/>
              </a:rPr>
              <a:t>) </a:t>
            </a:r>
          </a:p>
        </p:txBody>
      </p:sp>
      <p:sp>
        <p:nvSpPr>
          <p:cNvPr id="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156524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2195736" y="2626544"/>
            <a:ext cx="6696744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i="1" dirty="0" smtClean="0">
                <a:latin typeface="+mn-ea"/>
              </a:rPr>
              <a:t>T</a:t>
            </a:r>
            <a:r>
              <a:rPr lang="en-US" altLang="zh-CN" b="1" baseline="-25000" dirty="0" smtClean="0">
                <a:latin typeface="+mn-ea"/>
              </a:rPr>
              <a:t>C</a:t>
            </a:r>
            <a:r>
              <a:rPr lang="zh-CN" altLang="en-US" b="1" dirty="0">
                <a:latin typeface="+mn-ea"/>
              </a:rPr>
              <a:t>＝</a:t>
            </a:r>
            <a:r>
              <a:rPr lang="en-US" altLang="zh-CN" b="1" dirty="0">
                <a:latin typeface="+mn-ea"/>
              </a:rPr>
              <a:t>max{</a:t>
            </a:r>
            <a:r>
              <a:rPr lang="en-US" altLang="zh-CN" b="1" i="1" dirty="0" err="1">
                <a:latin typeface="+mn-ea"/>
              </a:rPr>
              <a:t>T</a:t>
            </a:r>
            <a:r>
              <a:rPr lang="en-US" altLang="zh-CN" baseline="-18000" dirty="0" err="1"/>
              <a:t>μ</a:t>
            </a:r>
            <a:r>
              <a:rPr lang="en-US" altLang="zh-CN" b="1" baseline="-18000" dirty="0" err="1">
                <a:latin typeface="+mn-ea"/>
              </a:rPr>
              <a:t>OP</a:t>
            </a:r>
            <a:r>
              <a:rPr lang="en-US" altLang="zh-CN" b="1" i="1" baseline="-18000" dirty="0" err="1"/>
              <a:t>i</a:t>
            </a:r>
            <a:r>
              <a:rPr lang="en-US" altLang="zh-CN" b="1" dirty="0" smtClean="0">
                <a:latin typeface="+mn-ea"/>
              </a:rPr>
              <a:t>}</a:t>
            </a:r>
            <a:r>
              <a:rPr lang="zh-CN" altLang="en-US" b="1" dirty="0" smtClean="0">
                <a:latin typeface="+mn-ea"/>
              </a:rPr>
              <a:t>，任意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>
                <a:latin typeface="+mn-ea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6000" dirty="0" smtClean="0">
                <a:latin typeface="宋体" pitchFamily="2" charset="-122"/>
              </a:rPr>
              <a:t>C</a:t>
            </a:r>
            <a:r>
              <a:rPr lang="en-US" altLang="zh-CN" b="1" dirty="0" smtClean="0">
                <a:latin typeface="宋体" pitchFamily="2" charset="-122"/>
              </a:rPr>
              <a:t>       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en-US" altLang="zh-CN" sz="1800" b="1" i="1" dirty="0" smtClean="0">
                <a:latin typeface="宋体" pitchFamily="2" charset="-122"/>
              </a:rPr>
              <a:t>T</a:t>
            </a:r>
            <a:r>
              <a:rPr lang="en-US" altLang="zh-CN" sz="1800" b="1" baseline="-16000" dirty="0" smtClean="0">
                <a:latin typeface="宋体" pitchFamily="2" charset="-122"/>
              </a:rPr>
              <a:t>C</a:t>
            </a:r>
            <a:r>
              <a:rPr lang="zh-CN" altLang="en-US" sz="1800" b="1" dirty="0">
                <a:latin typeface="宋体" pitchFamily="2" charset="-122"/>
              </a:rPr>
              <a:t>值较大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i="1" dirty="0" smtClean="0">
                <a:latin typeface="+mn-ea"/>
              </a:rPr>
              <a:t>T</a:t>
            </a:r>
            <a:r>
              <a:rPr lang="en-US" altLang="zh-CN" b="1" baseline="-25000" dirty="0" smtClean="0">
                <a:latin typeface="+mn-ea"/>
              </a:rPr>
              <a:t>C</a:t>
            </a:r>
            <a:r>
              <a:rPr lang="zh-CN" altLang="en-US" b="1" dirty="0">
                <a:latin typeface="+mn-ea"/>
              </a:rPr>
              <a:t>＝</a:t>
            </a:r>
            <a:r>
              <a:rPr lang="en-US" altLang="zh-CN" b="1" dirty="0">
                <a:latin typeface="+mn-ea"/>
              </a:rPr>
              <a:t>max{</a:t>
            </a:r>
            <a:r>
              <a:rPr lang="en-US" altLang="zh-CN" b="1" i="1" dirty="0">
                <a:latin typeface="+mn-ea"/>
              </a:rPr>
              <a:t>T</a:t>
            </a:r>
            <a:r>
              <a:rPr lang="zh-CN" altLang="en-US" b="1" baseline="-18000" dirty="0">
                <a:latin typeface="+mn-ea"/>
              </a:rPr>
              <a:t>基本</a:t>
            </a:r>
            <a:r>
              <a:rPr lang="en-US" altLang="zh-CN" baseline="-18000" dirty="0" err="1"/>
              <a:t>μ</a:t>
            </a:r>
            <a:r>
              <a:rPr lang="en-US" altLang="zh-CN" b="1" baseline="-18000" dirty="0" err="1">
                <a:latin typeface="+mn-ea"/>
              </a:rPr>
              <a:t>OP</a:t>
            </a:r>
            <a:r>
              <a:rPr lang="en-US" altLang="zh-CN" b="1" i="1" baseline="-18000" dirty="0" err="1"/>
              <a:t>i</a:t>
            </a:r>
            <a:r>
              <a:rPr lang="en-US" altLang="zh-CN" b="1" dirty="0">
                <a:latin typeface="+mn-ea"/>
              </a:rPr>
              <a:t>}</a:t>
            </a:r>
            <a:r>
              <a:rPr lang="zh-CN" altLang="en-US" b="1" dirty="0" smtClean="0">
                <a:latin typeface="+mn-ea"/>
              </a:rPr>
              <a:t>，任意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>
                <a:latin typeface="+mn-ea"/>
              </a:rPr>
              <a:t>＝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en-US" altLang="zh-CN" b="1" dirty="0">
                <a:solidFill>
                  <a:srgbClr val="990099"/>
                </a:solidFill>
              </a:rPr>
              <a:t>~</a:t>
            </a:r>
            <a:r>
              <a:rPr lang="en-US" altLang="zh-CN" b="1" i="1" dirty="0">
                <a:solidFill>
                  <a:srgbClr val="990099"/>
                </a:solidFill>
              </a:rPr>
              <a:t>p</a:t>
            </a:r>
            <a:r>
              <a:rPr lang="zh-CN" altLang="en-US" b="1" dirty="0"/>
              <a:t>个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6000" dirty="0" smtClean="0">
                <a:latin typeface="宋体" pitchFamily="2" charset="-122"/>
              </a:rPr>
              <a:t>C</a:t>
            </a:r>
            <a:r>
              <a:rPr lang="en-US" altLang="zh-CN" b="1" dirty="0" smtClean="0">
                <a:latin typeface="宋体" pitchFamily="2" charset="-122"/>
              </a:rPr>
              <a:t> 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                            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en-US" altLang="zh-CN" sz="1800" dirty="0" err="1" smtClean="0"/>
              <a:t>μ</a:t>
            </a:r>
            <a:r>
              <a:rPr lang="en-US" altLang="zh-CN" sz="1800" b="1" dirty="0" err="1">
                <a:latin typeface="宋体" pitchFamily="2" charset="-122"/>
              </a:rPr>
              <a:t>OP</a:t>
            </a:r>
            <a:r>
              <a:rPr lang="zh-CN" altLang="en-US" sz="1800" b="1" dirty="0" smtClean="0">
                <a:latin typeface="宋体" pitchFamily="2" charset="-122"/>
              </a:rPr>
              <a:t>时长</a:t>
            </a:r>
            <a:r>
              <a:rPr lang="zh-CN" altLang="en-US" sz="1800" b="1" dirty="0" smtClean="0">
                <a:solidFill>
                  <a:srgbClr val="FF3399"/>
                </a:solidFill>
                <a:latin typeface="宋体" pitchFamily="2" charset="-122"/>
              </a:rPr>
              <a:t>可控制</a:t>
            </a:r>
            <a:endParaRPr lang="en-US" altLang="zh-CN" sz="1800" dirty="0">
              <a:latin typeface="+mn-ea"/>
            </a:endParaRPr>
          </a:p>
        </p:txBody>
      </p:sp>
      <p:sp>
        <p:nvSpPr>
          <p:cNvPr id="12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80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44</a:t>
            </a:fld>
            <a:endParaRPr lang="en-US" altLang="zh-CN"/>
          </a:p>
        </p:txBody>
      </p:sp>
      <p:sp>
        <p:nvSpPr>
          <p:cNvPr id="13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3089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79636" y="2720965"/>
            <a:ext cx="8784852" cy="351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     ①确定时钟周期长度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zh-CN" sz="2000" b="1" dirty="0" smtClean="0">
                <a:latin typeface="+mn-ea"/>
                <a:ea typeface="+mn-ea"/>
              </a:rPr>
              <a:t>一</a:t>
            </a:r>
            <a:r>
              <a:rPr lang="zh-CN" altLang="zh-CN" sz="2000" b="1" dirty="0">
                <a:latin typeface="+mn-ea"/>
                <a:ea typeface="+mn-ea"/>
              </a:rPr>
              <a:t>个时钟周期内</a:t>
            </a:r>
            <a:r>
              <a:rPr lang="zh-CN" altLang="zh-CN" sz="2000" b="1" dirty="0" smtClean="0">
                <a:latin typeface="+mn-ea"/>
                <a:ea typeface="+mn-ea"/>
              </a:rPr>
              <a:t>可完成</a:t>
            </a:r>
            <a:r>
              <a:rPr lang="zh-CN" altLang="zh-CN" sz="2000" b="1" dirty="0">
                <a:latin typeface="+mn-ea"/>
                <a:ea typeface="+mn-ea"/>
              </a:rPr>
              <a:t>哪些部件</a:t>
            </a:r>
            <a:r>
              <a:rPr lang="zh-CN" altLang="zh-CN" sz="2000" b="1" dirty="0" smtClean="0">
                <a:latin typeface="+mn-ea"/>
                <a:ea typeface="+mn-ea"/>
              </a:rPr>
              <a:t>操作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          结果：</a:t>
            </a:r>
            <a:r>
              <a:rPr lang="en-US" altLang="zh-CN" sz="2200" b="1" dirty="0" smtClean="0">
                <a:latin typeface="+mn-ea"/>
                <a:ea typeface="+mn-ea"/>
              </a:rPr>
              <a:t>max{GPRs</a:t>
            </a:r>
            <a:r>
              <a:rPr lang="zh-CN" altLang="zh-CN" sz="2200" b="1" dirty="0">
                <a:latin typeface="+mn-ea"/>
                <a:ea typeface="+mn-ea"/>
              </a:rPr>
              <a:t>读</a:t>
            </a:r>
            <a:r>
              <a:rPr lang="en-US" altLang="zh-CN" sz="2200" b="1" dirty="0">
                <a:latin typeface="+mn-ea"/>
                <a:ea typeface="+mn-ea"/>
              </a:rPr>
              <a:t>/</a:t>
            </a:r>
            <a:r>
              <a:rPr lang="zh-CN" altLang="zh-CN" sz="2200" b="1" dirty="0">
                <a:latin typeface="+mn-ea"/>
                <a:ea typeface="+mn-ea"/>
              </a:rPr>
              <a:t>写、</a:t>
            </a:r>
            <a:r>
              <a:rPr lang="en-US" altLang="zh-CN" sz="2200" b="1" dirty="0">
                <a:latin typeface="+mn-ea"/>
                <a:ea typeface="+mn-ea"/>
              </a:rPr>
              <a:t>ALU</a:t>
            </a:r>
            <a:r>
              <a:rPr lang="zh-CN" altLang="zh-CN" sz="2200" b="1" dirty="0">
                <a:latin typeface="+mn-ea"/>
                <a:ea typeface="+mn-ea"/>
              </a:rPr>
              <a:t>操作、</a:t>
            </a:r>
            <a:r>
              <a:rPr lang="en-US" altLang="zh-CN" sz="2200" b="1" dirty="0">
                <a:latin typeface="+mn-ea"/>
                <a:ea typeface="+mn-ea"/>
              </a:rPr>
              <a:t>IMEM</a:t>
            </a:r>
            <a:r>
              <a:rPr lang="zh-CN" altLang="zh-CN" sz="2200" b="1" dirty="0">
                <a:latin typeface="+mn-ea"/>
                <a:ea typeface="+mn-ea"/>
              </a:rPr>
              <a:t>读、</a:t>
            </a:r>
            <a:r>
              <a:rPr lang="en-US" altLang="zh-CN" sz="2200" b="1" dirty="0">
                <a:latin typeface="+mn-ea"/>
                <a:ea typeface="+mn-ea"/>
              </a:rPr>
              <a:t>DMEM</a:t>
            </a:r>
            <a:r>
              <a:rPr lang="zh-CN" altLang="zh-CN" sz="2200" b="1" dirty="0">
                <a:latin typeface="+mn-ea"/>
                <a:ea typeface="+mn-ea"/>
              </a:rPr>
              <a:t>读</a:t>
            </a:r>
            <a:r>
              <a:rPr lang="en-US" altLang="zh-CN" sz="2200" b="1" dirty="0">
                <a:latin typeface="+mn-ea"/>
                <a:ea typeface="+mn-ea"/>
              </a:rPr>
              <a:t>/</a:t>
            </a:r>
            <a:r>
              <a:rPr lang="zh-CN" altLang="zh-CN" sz="2200" b="1" dirty="0" smtClean="0">
                <a:latin typeface="+mn-ea"/>
                <a:ea typeface="+mn-ea"/>
              </a:rPr>
              <a:t>写</a:t>
            </a:r>
            <a:r>
              <a:rPr lang="en-US" altLang="zh-CN" sz="2200" b="1" dirty="0" smtClean="0">
                <a:latin typeface="+mn-ea"/>
                <a:ea typeface="+mn-ea"/>
              </a:rPr>
              <a:t>}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②</a:t>
            </a:r>
            <a:r>
              <a:rPr lang="zh-CN" altLang="zh-CN" b="1" dirty="0">
                <a:solidFill>
                  <a:schemeClr val="accent2"/>
                </a:solidFill>
                <a:latin typeface="+mn-ea"/>
                <a:ea typeface="+mn-ea"/>
              </a:rPr>
              <a:t>组织各个</a:t>
            </a:r>
            <a:r>
              <a:rPr lang="en-US" altLang="zh-CN" dirty="0" err="1">
                <a:solidFill>
                  <a:schemeClr val="accent2"/>
                </a:solidFill>
                <a:latin typeface="+mn-lt"/>
                <a:ea typeface="+mn-ea"/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OP</a:t>
            </a:r>
            <a:r>
              <a:rPr lang="zh-CN" altLang="zh-CN" b="1" dirty="0">
                <a:solidFill>
                  <a:schemeClr val="accent2"/>
                </a:solidFill>
                <a:latin typeface="+mn-ea"/>
                <a:ea typeface="+mn-ea"/>
              </a:rPr>
              <a:t>的</a:t>
            </a:r>
            <a:r>
              <a:rPr lang="zh-CN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功能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zh-CN" sz="2000" b="1" dirty="0" smtClean="0">
                <a:latin typeface="+mn-ea"/>
                <a:ea typeface="+mn-ea"/>
              </a:rPr>
              <a:t>每个</a:t>
            </a:r>
            <a:r>
              <a:rPr lang="en-US" altLang="zh-CN" sz="2000" dirty="0" err="1" smtClean="0">
                <a:latin typeface="+mn-lt"/>
                <a:ea typeface="+mn-ea"/>
              </a:rPr>
              <a:t>μ</a:t>
            </a:r>
            <a:r>
              <a:rPr lang="en-US" altLang="zh-CN" sz="2000" b="1" dirty="0" err="1" smtClean="0">
                <a:latin typeface="+mn-ea"/>
                <a:ea typeface="+mn-ea"/>
              </a:rPr>
              <a:t>OP</a:t>
            </a:r>
            <a:r>
              <a:rPr lang="zh-CN" altLang="zh-CN" sz="2000" b="1" dirty="0" smtClean="0">
                <a:latin typeface="+mn-ea"/>
                <a:ea typeface="+mn-ea"/>
              </a:rPr>
              <a:t>可完成</a:t>
            </a:r>
            <a:r>
              <a:rPr lang="zh-CN" altLang="zh-CN" sz="2000" b="1" dirty="0">
                <a:latin typeface="+mn-ea"/>
                <a:ea typeface="+mn-ea"/>
              </a:rPr>
              <a:t>哪些部件</a:t>
            </a:r>
            <a:r>
              <a:rPr lang="zh-CN" altLang="zh-CN" sz="2000" b="1" dirty="0" smtClean="0">
                <a:latin typeface="+mn-ea"/>
                <a:ea typeface="+mn-ea"/>
              </a:rPr>
              <a:t>操作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  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结果：</a:t>
            </a:r>
            <a:r>
              <a:rPr lang="zh-CN" altLang="zh-CN" sz="2200" b="1" dirty="0" smtClean="0"/>
              <a:t>每个</a:t>
            </a:r>
            <a:r>
              <a:rPr lang="en-US" altLang="zh-CN" sz="2200" dirty="0" err="1">
                <a:latin typeface="+mn-lt"/>
                <a:ea typeface="+mn-ea"/>
              </a:rPr>
              <a:t>μ</a:t>
            </a:r>
            <a:r>
              <a:rPr lang="en-US" altLang="zh-CN" sz="2200" b="1" dirty="0" err="1">
                <a:latin typeface="+mn-ea"/>
                <a:ea typeface="+mn-ea"/>
              </a:rPr>
              <a:t>OP</a:t>
            </a:r>
            <a:r>
              <a:rPr lang="zh-CN" altLang="zh-CN" sz="2200" b="1" dirty="0" smtClean="0">
                <a:latin typeface="+mn-ea"/>
                <a:ea typeface="+mn-ea"/>
              </a:rPr>
              <a:t>只</a:t>
            </a:r>
            <a:r>
              <a:rPr lang="zh-CN" altLang="en-US" sz="2200" b="1" dirty="0" smtClean="0">
                <a:latin typeface="+mn-ea"/>
                <a:ea typeface="+mn-ea"/>
              </a:rPr>
              <a:t>含</a:t>
            </a:r>
            <a:r>
              <a:rPr lang="zh-CN" altLang="zh-CN" sz="2200" b="1" dirty="0" smtClean="0">
                <a:latin typeface="+mn-ea"/>
                <a:ea typeface="+mn-ea"/>
              </a:rPr>
              <a:t>一个部件</a:t>
            </a:r>
            <a:r>
              <a:rPr lang="zh-CN" altLang="zh-CN" sz="2200" b="1" dirty="0">
                <a:latin typeface="+mn-ea"/>
                <a:ea typeface="+mn-ea"/>
              </a:rPr>
              <a:t>操作</a:t>
            </a:r>
            <a:r>
              <a:rPr lang="zh-CN" altLang="zh-CN" sz="2200" b="1" dirty="0" smtClean="0">
                <a:latin typeface="+mn-ea"/>
                <a:ea typeface="+mn-ea"/>
              </a:rPr>
              <a:t>，及</a:t>
            </a:r>
            <a:r>
              <a:rPr lang="en-US" altLang="zh-CN" sz="2200" b="1" dirty="0" err="1">
                <a:latin typeface="+mn-ea"/>
                <a:ea typeface="+mn-ea"/>
              </a:rPr>
              <a:t>ExtU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Splice</a:t>
            </a:r>
            <a:r>
              <a:rPr lang="zh-CN" altLang="zh-CN" sz="2200" b="1" dirty="0" smtClean="0">
                <a:latin typeface="+mn-ea"/>
                <a:ea typeface="+mn-ea"/>
              </a:rPr>
              <a:t>等操作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③设置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附加</a:t>
            </a:r>
            <a:r>
              <a:rPr lang="zh-CN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寄存器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在</a:t>
            </a:r>
            <a:r>
              <a:rPr lang="zh-CN" altLang="zh-CN" sz="2000" b="1" u="sng" dirty="0" smtClean="0">
                <a:latin typeface="+mn-ea"/>
                <a:ea typeface="+mn-ea"/>
              </a:rPr>
              <a:t>每个</a:t>
            </a:r>
            <a:r>
              <a:rPr lang="en-US" altLang="zh-CN" sz="2000" u="sng" dirty="0" err="1">
                <a:latin typeface="+mn-lt"/>
                <a:ea typeface="+mn-ea"/>
              </a:rPr>
              <a:t>μ</a:t>
            </a:r>
            <a:r>
              <a:rPr lang="en-US" altLang="zh-CN" sz="2000" b="1" u="sng" dirty="0" err="1">
                <a:latin typeface="+mn-ea"/>
                <a:ea typeface="+mn-ea"/>
              </a:rPr>
              <a:t>OP</a:t>
            </a:r>
            <a:r>
              <a:rPr lang="zh-CN" altLang="zh-CN" sz="2000" b="1" u="sng" dirty="0">
                <a:latin typeface="+mn-ea"/>
                <a:ea typeface="+mn-ea"/>
              </a:rPr>
              <a:t>结束的那个时钟</a:t>
            </a:r>
            <a:r>
              <a:rPr lang="zh-CN" altLang="zh-CN" sz="2000" b="1" u="sng" dirty="0" smtClean="0">
                <a:latin typeface="+mn-ea"/>
                <a:ea typeface="+mn-ea"/>
              </a:rPr>
              <a:t>周期</a:t>
            </a:r>
            <a:r>
              <a:rPr lang="zh-CN" altLang="en-US" sz="2000" b="1" dirty="0" smtClean="0">
                <a:latin typeface="+mn-ea"/>
                <a:ea typeface="+mn-ea"/>
              </a:rPr>
              <a:t>设置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          理论结果：</a:t>
            </a:r>
            <a:r>
              <a:rPr lang="zh-CN" altLang="zh-CN" sz="2200" b="1" dirty="0" smtClean="0">
                <a:latin typeface="+mn-ea"/>
                <a:ea typeface="+mn-ea"/>
              </a:rPr>
              <a:t>在</a:t>
            </a:r>
            <a:r>
              <a:rPr lang="en-US" altLang="zh-CN" sz="2200" b="1" dirty="0">
                <a:latin typeface="+mn-ea"/>
                <a:ea typeface="+mn-ea"/>
              </a:rPr>
              <a:t>GPRs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ALU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IMEM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DMEM</a:t>
            </a:r>
            <a:r>
              <a:rPr lang="zh-CN" altLang="zh-CN" sz="2200" b="1" u="sng" dirty="0" smtClean="0">
                <a:latin typeface="+mn-ea"/>
                <a:ea typeface="+mn-ea"/>
              </a:rPr>
              <a:t>之后</a:t>
            </a:r>
            <a:r>
              <a:rPr lang="zh-CN" altLang="zh-CN" sz="2200" b="1" dirty="0" smtClean="0">
                <a:latin typeface="+mn-ea"/>
                <a:ea typeface="+mn-ea"/>
              </a:rPr>
              <a:t>设置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1800" b="1" dirty="0">
                <a:latin typeface="+mn-ea"/>
                <a:ea typeface="+mn-ea"/>
              </a:rPr>
              <a:t> </a:t>
            </a:r>
            <a:r>
              <a:rPr lang="en-US" altLang="zh-CN" sz="1800" b="1" dirty="0" smtClean="0">
                <a:latin typeface="+mn-ea"/>
                <a:ea typeface="+mn-ea"/>
              </a:rPr>
              <a:t>                                                    </a:t>
            </a:r>
            <a:r>
              <a:rPr lang="zh-CN" altLang="en-US" sz="1800" dirty="0" smtClean="0">
                <a:latin typeface="+mn-ea"/>
                <a:ea typeface="+mn-ea"/>
              </a:rPr>
              <a:t>└</a:t>
            </a:r>
            <a:r>
              <a:rPr lang="zh-CN" altLang="en-US" sz="1800" b="1" dirty="0" smtClean="0">
                <a:latin typeface="+mn-ea"/>
                <a:ea typeface="+mn-ea"/>
              </a:rPr>
              <a:t>→</a:t>
            </a:r>
            <a:r>
              <a:rPr lang="zh-CN" altLang="zh-CN" sz="1800" b="1" dirty="0" smtClean="0">
                <a:latin typeface="+mn-ea"/>
                <a:ea typeface="+mn-ea"/>
              </a:rPr>
              <a:t>否则</a:t>
            </a:r>
            <a:r>
              <a:rPr lang="en-US" altLang="zh-CN" sz="1800" dirty="0" err="1" smtClean="0">
                <a:latin typeface="+mn-lt"/>
                <a:ea typeface="+mn-ea"/>
              </a:rPr>
              <a:t>μ</a:t>
            </a:r>
            <a:r>
              <a:rPr lang="en-US" altLang="zh-CN" sz="1800" b="1" dirty="0" err="1" smtClean="0">
                <a:latin typeface="+mn-ea"/>
                <a:ea typeface="+mn-ea"/>
              </a:rPr>
              <a:t>OP</a:t>
            </a:r>
            <a:r>
              <a:rPr lang="zh-CN" altLang="en-US" sz="1800" b="1" dirty="0" smtClean="0">
                <a:latin typeface="+mn-ea"/>
                <a:ea typeface="+mn-ea"/>
              </a:rPr>
              <a:t>需</a:t>
            </a:r>
            <a:r>
              <a:rPr lang="zh-CN" altLang="zh-CN" sz="1800" b="1" dirty="0" smtClean="0">
                <a:latin typeface="+mn-ea"/>
                <a:ea typeface="+mn-ea"/>
              </a:rPr>
              <a:t>多个</a:t>
            </a:r>
            <a:r>
              <a:rPr lang="en-US" altLang="zh-CN" sz="1800" b="1" dirty="0" smtClean="0">
                <a:latin typeface="+mn-ea"/>
                <a:ea typeface="+mn-ea"/>
              </a:rPr>
              <a:t>CLK</a:t>
            </a:r>
            <a:endParaRPr lang="en-US" altLang="zh-CN" sz="2000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          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实际方案：</a:t>
            </a:r>
            <a:r>
              <a:rPr lang="zh-CN" altLang="zh-CN" sz="2200" b="1" dirty="0" smtClean="0">
                <a:latin typeface="+mn-ea"/>
                <a:ea typeface="+mn-ea"/>
              </a:rPr>
              <a:t>除</a:t>
            </a:r>
            <a:r>
              <a:rPr lang="en-US" altLang="zh-CN" sz="2200" b="1" dirty="0" smtClean="0">
                <a:latin typeface="+mn-ea"/>
                <a:ea typeface="+mn-ea"/>
              </a:rPr>
              <a:t>DMDR</a:t>
            </a:r>
            <a:r>
              <a:rPr lang="zh-CN" altLang="zh-CN" sz="2200" b="1" dirty="0" smtClean="0">
                <a:latin typeface="+mn-ea"/>
                <a:ea typeface="+mn-ea"/>
              </a:rPr>
              <a:t>外</a:t>
            </a:r>
            <a:r>
              <a:rPr lang="zh-CN" altLang="en-US" sz="2200" b="1" dirty="0" smtClean="0">
                <a:latin typeface="+mn-ea"/>
                <a:ea typeface="+mn-ea"/>
              </a:rPr>
              <a:t>都设置          </a:t>
            </a:r>
            <a:r>
              <a:rPr lang="zh-CN" altLang="en-US" sz="1800" b="1" dirty="0" smtClean="0">
                <a:latin typeface="+mn-ea"/>
                <a:ea typeface="+mn-ea"/>
              </a:rPr>
              <a:t>←优化</a:t>
            </a:r>
            <a:r>
              <a:rPr lang="en-US" altLang="zh-CN" sz="1800" b="1" dirty="0" smtClean="0">
                <a:latin typeface="+mn-ea"/>
                <a:ea typeface="+mn-ea"/>
              </a:rPr>
              <a:t>DMEM</a:t>
            </a:r>
            <a:r>
              <a:rPr lang="zh-CN" altLang="en-US" sz="1800" b="1" dirty="0" smtClean="0">
                <a:latin typeface="+mn-ea"/>
                <a:ea typeface="+mn-ea"/>
              </a:rPr>
              <a:t>写操作性能</a:t>
            </a:r>
            <a:endParaRPr lang="zh-CN" altLang="zh-CN" sz="2000" b="1" dirty="0">
              <a:latin typeface="+mn-ea"/>
              <a:ea typeface="+mn-ea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8784976" cy="2503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、功能部件设计    </a:t>
            </a:r>
            <a:r>
              <a:rPr lang="en-US" altLang="zh-CN" sz="2200" b="1" dirty="0" smtClean="0">
                <a:latin typeface="+mn-ea"/>
              </a:rPr>
              <a:t>--</a:t>
            </a:r>
            <a:r>
              <a:rPr lang="zh-CN" altLang="en-US" sz="2200" b="1" dirty="0">
                <a:latin typeface="+mn-ea"/>
              </a:rPr>
              <a:t>以</a:t>
            </a:r>
            <a:r>
              <a:rPr lang="en-US" altLang="zh-CN" sz="2200" b="1" dirty="0">
                <a:latin typeface="+mn-ea"/>
              </a:rPr>
              <a:t>MIPS</a:t>
            </a:r>
            <a:r>
              <a:rPr lang="zh-CN" altLang="en-US" sz="2200" b="1" dirty="0">
                <a:latin typeface="+mn-ea"/>
              </a:rPr>
              <a:t>为</a:t>
            </a:r>
            <a:r>
              <a:rPr lang="zh-CN" altLang="en-US" sz="2200" b="1" dirty="0" smtClean="0">
                <a:latin typeface="+mn-ea"/>
              </a:rPr>
              <a:t>例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改进单周期数据通路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en-US" altLang="zh-CN" sz="2000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*部件复用方案：</a:t>
            </a:r>
            <a:r>
              <a:rPr lang="zh-CN" altLang="en-US" b="1" dirty="0" smtClean="0">
                <a:latin typeface="+mn-ea"/>
                <a:ea typeface="+mn-ea"/>
              </a:rPr>
              <a:t>有多种，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本例为</a:t>
            </a:r>
            <a:r>
              <a:rPr lang="en-US" altLang="zh-CN" b="1" dirty="0" smtClean="0">
                <a:latin typeface="+mn-ea"/>
                <a:ea typeface="+mn-ea"/>
              </a:rPr>
              <a:t>ACU</a:t>
            </a:r>
            <a:r>
              <a:rPr lang="zh-CN" altLang="en-US" b="1" dirty="0" smtClean="0">
                <a:latin typeface="+mn-ea"/>
                <a:ea typeface="+mn-ea"/>
              </a:rPr>
              <a:t>功能由</a:t>
            </a:r>
            <a:r>
              <a:rPr lang="en-US" altLang="zh-CN" b="1" dirty="0" smtClean="0">
                <a:latin typeface="+mn-ea"/>
                <a:ea typeface="+mn-ea"/>
              </a:rPr>
              <a:t>ALU</a:t>
            </a:r>
            <a:r>
              <a:rPr lang="zh-CN" altLang="en-US" b="1" dirty="0">
                <a:latin typeface="+mn-ea"/>
                <a:ea typeface="+mn-ea"/>
              </a:rPr>
              <a:t>、</a:t>
            </a:r>
            <a:r>
              <a:rPr lang="en-US" altLang="zh-CN" b="1" dirty="0" err="1" smtClean="0">
                <a:latin typeface="+mn-ea"/>
                <a:ea typeface="+mn-ea"/>
              </a:rPr>
              <a:t>ExtU</a:t>
            </a:r>
            <a:r>
              <a:rPr lang="zh-CN" altLang="en-US" b="1" dirty="0" smtClean="0">
                <a:latin typeface="+mn-ea"/>
                <a:ea typeface="+mn-ea"/>
              </a:rPr>
              <a:t>实现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500"/>
              </a:spcBef>
            </a:pP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所需操作部件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所需附加寄存器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：  </a:t>
            </a:r>
            <a:r>
              <a:rPr lang="en-US" altLang="zh-CN" sz="1800" b="1" dirty="0" smtClean="0">
                <a:latin typeface="+mn-ea"/>
              </a:rPr>
              <a:t>(</a:t>
            </a:r>
            <a:r>
              <a:rPr lang="zh-CN" altLang="en-US" sz="1800" b="1" dirty="0" smtClean="0">
                <a:latin typeface="+mn-ea"/>
              </a:rPr>
              <a:t>保存其他阶段所需信息</a:t>
            </a:r>
            <a:r>
              <a:rPr lang="en-US" altLang="zh-CN" sz="1800" b="1" dirty="0" smtClean="0">
                <a:latin typeface="+mn-ea"/>
              </a:rPr>
              <a:t>)</a:t>
            </a:r>
            <a:endParaRPr lang="en-US" altLang="zh-CN" sz="1800" b="1" dirty="0" smtClean="0">
              <a:latin typeface="+mn-ea"/>
              <a:ea typeface="+mn-ea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179637" y="1307232"/>
            <a:ext cx="8784976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                 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ALU</a:t>
            </a:r>
            <a:r>
              <a:rPr lang="en-US" altLang="zh-CN" b="1" dirty="0" smtClean="0">
                <a:latin typeface="+mn-ea"/>
                <a:ea typeface="+mn-ea"/>
              </a:rPr>
              <a:t>/</a:t>
            </a:r>
            <a:r>
              <a:rPr lang="en-US" altLang="zh-CN" b="1" dirty="0" err="1" smtClean="0">
                <a:solidFill>
                  <a:schemeClr val="accent2"/>
                </a:solidFill>
                <a:latin typeface="+mn-ea"/>
                <a:ea typeface="+mn-ea"/>
              </a:rPr>
              <a:t>ExtU</a:t>
            </a:r>
            <a:r>
              <a:rPr lang="en-US" altLang="zh-CN" b="1" dirty="0" smtClean="0">
                <a:latin typeface="+mn-ea"/>
                <a:ea typeface="+mn-ea"/>
              </a:rPr>
              <a:t>/GPRs/IMEM/DMEM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SL2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、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Splice</a:t>
            </a:r>
            <a:endParaRPr lang="en-US" altLang="zh-CN" b="1" dirty="0" smtClean="0">
              <a:solidFill>
                <a:schemeClr val="accent2"/>
              </a:solidFill>
              <a:latin typeface="+mn-ea"/>
            </a:endParaRPr>
          </a:p>
          <a:p>
            <a:pPr algn="l">
              <a:lnSpc>
                <a:spcPct val="114000"/>
              </a:lnSpc>
            </a:pPr>
            <a:r>
              <a:rPr lang="zh-CN" altLang="en-US" b="1" dirty="0" smtClean="0">
                <a:latin typeface="+mn-ea"/>
              </a:rPr>
              <a:t>     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</a:rPr>
              <a:t>假设：</a:t>
            </a:r>
            <a:r>
              <a:rPr lang="en-US" altLang="zh-CN" sz="2200" b="1" dirty="0" smtClean="0">
                <a:latin typeface="+mn-ea"/>
              </a:rPr>
              <a:t>IMEM</a:t>
            </a:r>
            <a:r>
              <a:rPr lang="zh-CN" altLang="en-US" sz="2200" b="1" dirty="0" smtClean="0">
                <a:latin typeface="+mn-ea"/>
              </a:rPr>
              <a:t>及</a:t>
            </a:r>
            <a:r>
              <a:rPr lang="en-US" altLang="zh-CN" sz="2200" b="1" dirty="0" smtClean="0">
                <a:latin typeface="+mn-ea"/>
              </a:rPr>
              <a:t>DMEM</a:t>
            </a:r>
            <a:r>
              <a:rPr lang="zh-CN" altLang="en-US" sz="2200" b="1" dirty="0" smtClean="0">
                <a:solidFill>
                  <a:srgbClr val="FF3399"/>
                </a:solidFill>
                <a:latin typeface="+mn-ea"/>
              </a:rPr>
              <a:t>都为</a:t>
            </a:r>
            <a:r>
              <a:rPr lang="zh-CN" altLang="en-US" sz="2200" b="1" u="sng" dirty="0">
                <a:latin typeface="+mn-ea"/>
              </a:rPr>
              <a:t>同步</a:t>
            </a:r>
            <a:r>
              <a:rPr lang="en-US" altLang="zh-CN" sz="2200" b="1" u="sng" dirty="0" smtClean="0">
                <a:latin typeface="+mn-ea"/>
              </a:rPr>
              <a:t>RAM</a:t>
            </a:r>
            <a:r>
              <a:rPr lang="zh-CN" altLang="en-US" sz="2200" b="1" dirty="0" smtClean="0">
                <a:latin typeface="+mn-ea"/>
              </a:rPr>
              <a:t>、时延≈</a:t>
            </a:r>
            <a:r>
              <a:rPr lang="en-US" altLang="zh-CN" sz="2200" b="1" dirty="0" smtClean="0">
                <a:latin typeface="+mn-ea"/>
              </a:rPr>
              <a:t>ALU</a:t>
            </a:r>
            <a:r>
              <a:rPr lang="en-US" altLang="zh-CN" sz="1800" b="1" dirty="0" smtClean="0">
                <a:latin typeface="+mn-ea"/>
              </a:rPr>
              <a:t>(</a:t>
            </a:r>
            <a:r>
              <a:rPr lang="zh-CN" altLang="en-US" sz="1800" b="1" dirty="0" smtClean="0">
                <a:latin typeface="+mn-ea"/>
              </a:rPr>
              <a:t>所有</a:t>
            </a:r>
            <a:r>
              <a:rPr lang="en-US" altLang="zh-CN" sz="1800" dirty="0" err="1" smtClean="0"/>
              <a:t>μ</a:t>
            </a:r>
            <a:r>
              <a:rPr lang="en-US" altLang="zh-CN" sz="1800" b="1" dirty="0" err="1" smtClean="0">
                <a:latin typeface="宋体" pitchFamily="2" charset="-122"/>
              </a:rPr>
              <a:t>OP</a:t>
            </a:r>
            <a:r>
              <a:rPr lang="zh-CN" altLang="en-US" sz="1800" b="1" dirty="0" smtClean="0">
                <a:latin typeface="+mn-ea"/>
              </a:rPr>
              <a:t>时延差不多</a:t>
            </a:r>
            <a:r>
              <a:rPr lang="en-US" altLang="zh-CN" sz="1800" b="1" dirty="0" smtClean="0">
                <a:latin typeface="+mn-ea"/>
              </a:rPr>
              <a:t>)</a:t>
            </a:r>
            <a:endParaRPr lang="en-US" altLang="zh-CN" sz="1800" b="1" dirty="0">
              <a:latin typeface="+mn-ea"/>
            </a:endParaRPr>
          </a:p>
        </p:txBody>
      </p:sp>
      <p:sp>
        <p:nvSpPr>
          <p:cNvPr id="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138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45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059832" y="786770"/>
            <a:ext cx="581072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A</a:t>
            </a:r>
            <a:r>
              <a:rPr lang="zh-CN" altLang="en-US" b="1" dirty="0" smtClean="0">
                <a:latin typeface="+mn-ea"/>
                <a:ea typeface="+mn-ea"/>
              </a:rPr>
              <a:t>、</a:t>
            </a:r>
            <a:r>
              <a:rPr lang="en-US" altLang="zh-CN" b="1" dirty="0" smtClean="0">
                <a:latin typeface="+mn-ea"/>
                <a:ea typeface="+mn-ea"/>
              </a:rPr>
              <a:t>B</a:t>
            </a:r>
            <a:r>
              <a:rPr lang="zh-CN" altLang="en-US" b="1" dirty="0" smtClean="0">
                <a:latin typeface="+mn-ea"/>
                <a:ea typeface="+mn-ea"/>
              </a:rPr>
              <a:t>、</a:t>
            </a:r>
            <a:r>
              <a:rPr lang="en-US" altLang="zh-CN" b="1" dirty="0" smtClean="0">
                <a:latin typeface="+mn-ea"/>
                <a:ea typeface="+mn-ea"/>
              </a:rPr>
              <a:t>OF</a:t>
            </a:r>
            <a:r>
              <a:rPr lang="zh-CN" altLang="en-US" b="1" dirty="0" smtClean="0">
                <a:latin typeface="+mn-ea"/>
                <a:ea typeface="+mn-ea"/>
              </a:rPr>
              <a:t>无需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OPCmd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en-US" altLang="zh-CN" b="1" dirty="0" err="1" smtClean="0">
                <a:latin typeface="+mn-ea"/>
                <a:ea typeface="+mn-ea"/>
              </a:rPr>
              <a:t>MEMRd</a:t>
            </a:r>
            <a:r>
              <a:rPr lang="zh-CN" altLang="en-US" b="1" dirty="0" smtClean="0">
                <a:latin typeface="宋体" pitchFamily="2" charset="-122"/>
              </a:rPr>
              <a:t>需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r>
              <a:rPr lang="en-US" altLang="zh-CN" b="1" dirty="0" smtClean="0">
                <a:latin typeface="宋体" pitchFamily="2" charset="-122"/>
              </a:rPr>
              <a:t>CLK</a:t>
            </a:r>
            <a:endParaRPr lang="en-US" altLang="zh-CN" dirty="0" smtClean="0">
              <a:solidFill>
                <a:srgbClr val="FF3399"/>
              </a:solidFill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99592" y="1340768"/>
            <a:ext cx="7992888" cy="3024336"/>
            <a:chOff x="899592" y="3140968"/>
            <a:chExt cx="7992888" cy="3024336"/>
          </a:xfrm>
        </p:grpSpPr>
        <p:cxnSp>
          <p:nvCxnSpPr>
            <p:cNvPr id="5" name="直接连接符 8"/>
            <p:cNvCxnSpPr/>
            <p:nvPr/>
          </p:nvCxnSpPr>
          <p:spPr>
            <a:xfrm flipV="1">
              <a:off x="7668344" y="4941168"/>
              <a:ext cx="144016" cy="2098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 Box 323"/>
            <p:cNvSpPr txBox="1">
              <a:spLocks noChangeArrowheads="1"/>
            </p:cNvSpPr>
            <p:nvPr/>
          </p:nvSpPr>
          <p:spPr bwMode="auto">
            <a:xfrm>
              <a:off x="3635896" y="4437112"/>
              <a:ext cx="723618" cy="7200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GPRs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7" name="Text Box 363"/>
            <p:cNvSpPr txBox="1">
              <a:spLocks noChangeArrowheads="1"/>
            </p:cNvSpPr>
            <p:nvPr/>
          </p:nvSpPr>
          <p:spPr bwMode="auto">
            <a:xfrm>
              <a:off x="2483768" y="4293096"/>
              <a:ext cx="360040" cy="7200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rd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ts val="700"/>
                </a:spcBef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rt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rs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2483768" y="4097010"/>
              <a:ext cx="0" cy="170825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5797031" y="5157192"/>
              <a:ext cx="215129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 rot="16200000">
              <a:off x="5724621" y="4724652"/>
              <a:ext cx="936104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ALU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350106" y="4653137"/>
              <a:ext cx="28225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483768" y="4841602"/>
              <a:ext cx="1148590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486010" y="5013176"/>
              <a:ext cx="1146348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35"/>
            <p:cNvCxnSpPr>
              <a:stCxn id="41" idx="1"/>
            </p:cNvCxnSpPr>
            <p:nvPr/>
          </p:nvCxnSpPr>
          <p:spPr>
            <a:xfrm rot="10800000" flipV="1">
              <a:off x="3491233" y="3645470"/>
              <a:ext cx="288681" cy="873131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auto">
            <a:xfrm flipV="1">
              <a:off x="4211960" y="5157192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6" name="直接连接符 8"/>
            <p:cNvCxnSpPr>
              <a:stCxn id="89" idx="2"/>
            </p:cNvCxnSpPr>
            <p:nvPr/>
          </p:nvCxnSpPr>
          <p:spPr>
            <a:xfrm flipH="1" flipV="1">
              <a:off x="1187624" y="3861048"/>
              <a:ext cx="6984776" cy="468052"/>
            </a:xfrm>
            <a:prstGeom prst="bentConnector3">
              <a:avLst>
                <a:gd name="adj1" fmla="val -2047"/>
              </a:avLst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 bwMode="auto">
            <a:xfrm flipV="1">
              <a:off x="8388424" y="5589240"/>
              <a:ext cx="0" cy="3600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>
            <a:xfrm>
              <a:off x="6373183" y="4653136"/>
              <a:ext cx="575081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73185" y="4725143"/>
              <a:ext cx="359055" cy="1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452579" y="3140968"/>
              <a:ext cx="279661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90232" y="5949280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21520" y="5949280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75423" y="4518602"/>
              <a:ext cx="308345" cy="710598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ctr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指令字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3059832" y="4624559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3068216" y="446604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2486010" y="5661248"/>
              <a:ext cx="1137452" cy="0"/>
            </a:xfrm>
            <a:prstGeom prst="line">
              <a:avLst/>
            </a:prstGeom>
            <a:ln w="15875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486010" y="4509120"/>
              <a:ext cx="57190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103"/>
            <p:cNvCxnSpPr/>
            <p:nvPr/>
          </p:nvCxnSpPr>
          <p:spPr>
            <a:xfrm flipV="1">
              <a:off x="2843808" y="4653136"/>
              <a:ext cx="214104" cy="185544"/>
            </a:xfrm>
            <a:prstGeom prst="bentConnector3">
              <a:avLst>
                <a:gd name="adj1" fmla="val -843"/>
              </a:avLst>
            </a:prstGeom>
            <a:ln w="1270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 Box 323"/>
            <p:cNvSpPr txBox="1">
              <a:spLocks noChangeArrowheads="1"/>
            </p:cNvSpPr>
            <p:nvPr/>
          </p:nvSpPr>
          <p:spPr bwMode="auto">
            <a:xfrm>
              <a:off x="3632358" y="5517232"/>
              <a:ext cx="723617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err="1" smtClean="0">
                  <a:latin typeface="宋体" pitchFamily="2" charset="-122"/>
                </a:rPr>
                <a:t>ExtU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 rot="16200000">
              <a:off x="5364536" y="4508673"/>
              <a:ext cx="576063" cy="288926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5508104" y="4836508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5516488" y="4398129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 flipV="1">
              <a:off x="5795528" y="4655662"/>
              <a:ext cx="216632" cy="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483768" y="5445224"/>
              <a:ext cx="53543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imme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 bwMode="auto">
            <a:xfrm>
              <a:off x="1691680" y="4221088"/>
              <a:ext cx="0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flipH="1" flipV="1">
              <a:off x="3995936" y="5805264"/>
              <a:ext cx="1769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1475656" y="5949280"/>
              <a:ext cx="50405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IRWr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85976" y="5949280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Extctr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39" name="直接连接符 46"/>
            <p:cNvCxnSpPr/>
            <p:nvPr/>
          </p:nvCxnSpPr>
          <p:spPr bwMode="auto">
            <a:xfrm flipV="1">
              <a:off x="3275856" y="5264156"/>
              <a:ext cx="718310" cy="685124"/>
            </a:xfrm>
            <a:prstGeom prst="bentConnector3">
              <a:avLst>
                <a:gd name="adj1" fmla="val 334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5100771" y="5949280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ALUAsrc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3779913" y="3501008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4203576" y="3535810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4211960" y="3679826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 flipV="1">
              <a:off x="3491232" y="4509122"/>
              <a:ext cx="144664" cy="892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 Box 323"/>
            <p:cNvSpPr txBox="1">
              <a:spLocks noChangeArrowheads="1"/>
            </p:cNvSpPr>
            <p:nvPr/>
          </p:nvSpPr>
          <p:spPr bwMode="auto">
            <a:xfrm>
              <a:off x="7812360" y="4869160"/>
              <a:ext cx="648072" cy="72846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DMEM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46" name="直接连接符 8"/>
            <p:cNvCxnSpPr/>
            <p:nvPr/>
          </p:nvCxnSpPr>
          <p:spPr>
            <a:xfrm rot="5400000" flipH="1" flipV="1">
              <a:off x="7555873" y="4614277"/>
              <a:ext cx="439825" cy="215381"/>
            </a:xfrm>
            <a:prstGeom prst="bentConnector3">
              <a:avLst>
                <a:gd name="adj1" fmla="val 100738"/>
              </a:avLst>
            </a:prstGeom>
            <a:ln w="19050">
              <a:solidFill>
                <a:schemeClr val="accent2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8"/>
            <p:cNvCxnSpPr/>
            <p:nvPr/>
          </p:nvCxnSpPr>
          <p:spPr>
            <a:xfrm rot="10800000">
              <a:off x="4283972" y="3717036"/>
              <a:ext cx="3384372" cy="997584"/>
            </a:xfrm>
            <a:prstGeom prst="bentConnector3">
              <a:avLst>
                <a:gd name="adj1" fmla="val -26150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 bwMode="auto">
            <a:xfrm>
              <a:off x="7380312" y="3354588"/>
              <a:ext cx="0" cy="14425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7452320" y="5949280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MEMWr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172400" y="5949280"/>
              <a:ext cx="720080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MEMRd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 bwMode="auto">
            <a:xfrm flipV="1">
              <a:off x="7884368" y="5589240"/>
              <a:ext cx="0" cy="3600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771800" y="3140968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RegAsrc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 flipV="1">
              <a:off x="8172400" y="5664306"/>
              <a:ext cx="0" cy="14095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2483768" y="4005064"/>
              <a:ext cx="612068" cy="21691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addr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5" name="Text Box 323"/>
            <p:cNvSpPr txBox="1">
              <a:spLocks noChangeArrowheads="1"/>
            </p:cNvSpPr>
            <p:nvPr/>
          </p:nvSpPr>
          <p:spPr bwMode="auto">
            <a:xfrm>
              <a:off x="1328102" y="4435016"/>
              <a:ext cx="651610" cy="2901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PC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1979712" y="4540488"/>
              <a:ext cx="14401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187"/>
            <p:cNvCxnSpPr>
              <a:endCxn id="55" idx="1"/>
            </p:cNvCxnSpPr>
            <p:nvPr/>
          </p:nvCxnSpPr>
          <p:spPr>
            <a:xfrm rot="16200000" flipH="1">
              <a:off x="898347" y="4150325"/>
              <a:ext cx="719032" cy="140478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1187624" y="5229199"/>
              <a:ext cx="144016" cy="894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187"/>
            <p:cNvCxnSpPr/>
            <p:nvPr/>
          </p:nvCxnSpPr>
          <p:spPr>
            <a:xfrm rot="16200000" flipH="1">
              <a:off x="1061272" y="5351336"/>
              <a:ext cx="392056" cy="148680"/>
            </a:xfrm>
            <a:prstGeom prst="bentConnector3">
              <a:avLst>
                <a:gd name="adj1" fmla="val 101829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323"/>
            <p:cNvSpPr txBox="1">
              <a:spLocks noChangeArrowheads="1"/>
            </p:cNvSpPr>
            <p:nvPr/>
          </p:nvSpPr>
          <p:spPr bwMode="auto">
            <a:xfrm>
              <a:off x="1331640" y="4867063"/>
              <a:ext cx="648072" cy="50615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IMEM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61" name="直接连接符 199"/>
            <p:cNvCxnSpPr/>
            <p:nvPr/>
          </p:nvCxnSpPr>
          <p:spPr bwMode="auto">
            <a:xfrm>
              <a:off x="1079612" y="4977170"/>
              <a:ext cx="18002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>
            <a:xfrm>
              <a:off x="1979712" y="5634959"/>
              <a:ext cx="50405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1907704" y="3429000"/>
              <a:ext cx="4824536" cy="0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 Box 323"/>
            <p:cNvSpPr txBox="1">
              <a:spLocks noChangeArrowheads="1"/>
            </p:cNvSpPr>
            <p:nvPr/>
          </p:nvSpPr>
          <p:spPr bwMode="auto">
            <a:xfrm>
              <a:off x="4499992" y="4867063"/>
              <a:ext cx="216023" cy="29012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A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65" name="Text Box 323"/>
            <p:cNvSpPr txBox="1">
              <a:spLocks noChangeArrowheads="1"/>
            </p:cNvSpPr>
            <p:nvPr/>
          </p:nvSpPr>
          <p:spPr bwMode="auto">
            <a:xfrm>
              <a:off x="4499992" y="4437112"/>
              <a:ext cx="216023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B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4355976" y="5013176"/>
              <a:ext cx="149787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355976" y="4581128"/>
              <a:ext cx="149787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 bwMode="auto">
            <a:xfrm flipV="1">
              <a:off x="4609368" y="5157192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4609368" y="4326716"/>
              <a:ext cx="0" cy="11039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>
              <a:off x="1043608" y="5120139"/>
              <a:ext cx="0" cy="82914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71" name="直接连接符 97"/>
            <p:cNvCxnSpPr>
              <a:stCxn id="64" idx="3"/>
            </p:cNvCxnSpPr>
            <p:nvPr/>
          </p:nvCxnSpPr>
          <p:spPr>
            <a:xfrm>
              <a:off x="4716015" y="5012128"/>
              <a:ext cx="790497" cy="344054"/>
            </a:xfrm>
            <a:prstGeom prst="bentConnector3">
              <a:avLst>
                <a:gd name="adj1" fmla="val 9251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 Box 18"/>
            <p:cNvSpPr txBox="1">
              <a:spLocks noChangeArrowheads="1"/>
            </p:cNvSpPr>
            <p:nvPr/>
          </p:nvSpPr>
          <p:spPr bwMode="auto">
            <a:xfrm rot="16200000">
              <a:off x="5436544" y="5084737"/>
              <a:ext cx="432047" cy="288926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4716015" y="4581128"/>
              <a:ext cx="792089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 Box 323"/>
            <p:cNvSpPr txBox="1">
              <a:spLocks noChangeArrowheads="1"/>
            </p:cNvSpPr>
            <p:nvPr/>
          </p:nvSpPr>
          <p:spPr bwMode="auto">
            <a:xfrm>
              <a:off x="4608003" y="5517232"/>
              <a:ext cx="433164" cy="288032"/>
            </a:xfrm>
            <a:prstGeom prst="rect">
              <a:avLst/>
            </a:prstGeom>
            <a:solidFill>
              <a:srgbClr val="FFCCFF"/>
            </a:solidFill>
            <a:ln w="22225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SL2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75" name="直接连接符 74"/>
            <p:cNvCxnSpPr>
              <a:stCxn id="29" idx="3"/>
              <a:endCxn id="74" idx="1"/>
            </p:cNvCxnSpPr>
            <p:nvPr/>
          </p:nvCxnSpPr>
          <p:spPr>
            <a:xfrm>
              <a:off x="4355975" y="5661248"/>
              <a:ext cx="252028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364088" y="4867063"/>
              <a:ext cx="142424" cy="2097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112"/>
            <p:cNvCxnSpPr>
              <a:stCxn id="74" idx="3"/>
            </p:cNvCxnSpPr>
            <p:nvPr/>
          </p:nvCxnSpPr>
          <p:spPr>
            <a:xfrm flipV="1">
              <a:off x="5041167" y="4867063"/>
              <a:ext cx="322921" cy="794185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5075258" y="4725144"/>
              <a:ext cx="43284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5318844" y="4437112"/>
              <a:ext cx="189260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118"/>
            <p:cNvCxnSpPr/>
            <p:nvPr/>
          </p:nvCxnSpPr>
          <p:spPr>
            <a:xfrm rot="16200000" flipH="1">
              <a:off x="4678323" y="4257890"/>
              <a:ext cx="1081906" cy="574469"/>
            </a:xfrm>
            <a:prstGeom prst="bentConnector3">
              <a:avLst>
                <a:gd name="adj1" fmla="val 100262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372200" y="4941168"/>
              <a:ext cx="282340" cy="71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 Box 323"/>
            <p:cNvSpPr txBox="1">
              <a:spLocks noChangeArrowheads="1"/>
            </p:cNvSpPr>
            <p:nvPr/>
          </p:nvSpPr>
          <p:spPr bwMode="auto">
            <a:xfrm>
              <a:off x="6660231" y="4797152"/>
              <a:ext cx="864096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err="1" smtClean="0">
                  <a:latin typeface="宋体" pitchFamily="2" charset="-122"/>
                </a:rPr>
                <a:t>ALUOut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83" name="Text Box 323"/>
            <p:cNvSpPr txBox="1">
              <a:spLocks noChangeArrowheads="1"/>
            </p:cNvSpPr>
            <p:nvPr/>
          </p:nvSpPr>
          <p:spPr bwMode="auto">
            <a:xfrm>
              <a:off x="6948264" y="4509120"/>
              <a:ext cx="332814" cy="21812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OF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84" name="Text Box 18"/>
            <p:cNvSpPr txBox="1">
              <a:spLocks noChangeArrowheads="1"/>
            </p:cNvSpPr>
            <p:nvPr/>
          </p:nvSpPr>
          <p:spPr bwMode="auto">
            <a:xfrm rot="16200000">
              <a:off x="2987377" y="4436665"/>
              <a:ext cx="432047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5" name="Text Box 323"/>
            <p:cNvSpPr txBox="1">
              <a:spLocks noChangeArrowheads="1"/>
            </p:cNvSpPr>
            <p:nvPr/>
          </p:nvSpPr>
          <p:spPr bwMode="auto">
            <a:xfrm>
              <a:off x="5794767" y="3933056"/>
              <a:ext cx="721449" cy="360040"/>
            </a:xfrm>
            <a:prstGeom prst="rect">
              <a:avLst/>
            </a:prstGeom>
            <a:solidFill>
              <a:srgbClr val="FFCCFF"/>
            </a:solidFill>
            <a:ln w="22225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dirty="0" smtClean="0">
                  <a:latin typeface="+mn-lt"/>
                </a:rPr>
                <a:t>Splice</a:t>
              </a:r>
              <a:endParaRPr kumimoji="1" lang="zh-CN" altLang="en-US" sz="2000" dirty="0">
                <a:latin typeface="+mn-lt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>
            <a:xfrm>
              <a:off x="2486010" y="4221982"/>
              <a:ext cx="3308757" cy="0"/>
            </a:xfrm>
            <a:prstGeom prst="line">
              <a:avLst/>
            </a:prstGeom>
            <a:ln w="1905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2123729" y="4004170"/>
              <a:ext cx="3671038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6517111" y="4149080"/>
              <a:ext cx="1366362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 Box 18"/>
            <p:cNvSpPr txBox="1">
              <a:spLocks noChangeArrowheads="1"/>
            </p:cNvSpPr>
            <p:nvPr/>
          </p:nvSpPr>
          <p:spPr bwMode="auto">
            <a:xfrm rot="16200000">
              <a:off x="7775909" y="4184637"/>
              <a:ext cx="504055" cy="288926"/>
            </a:xfrm>
            <a:prstGeom prst="rect">
              <a:avLst/>
            </a:prstGeom>
            <a:noFill/>
            <a:ln w="22225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90" name="直接连接符 8"/>
            <p:cNvCxnSpPr/>
            <p:nvPr/>
          </p:nvCxnSpPr>
          <p:spPr>
            <a:xfrm flipV="1">
              <a:off x="6480212" y="4363006"/>
              <a:ext cx="1403262" cy="578162"/>
            </a:xfrm>
            <a:prstGeom prst="bentConnector3">
              <a:avLst>
                <a:gd name="adj1" fmla="val -150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8"/>
            <p:cNvCxnSpPr/>
            <p:nvPr/>
          </p:nvCxnSpPr>
          <p:spPr>
            <a:xfrm flipH="1">
              <a:off x="4283968" y="3573016"/>
              <a:ext cx="4392488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 Box 323"/>
            <p:cNvSpPr txBox="1">
              <a:spLocks noChangeArrowheads="1"/>
            </p:cNvSpPr>
            <p:nvPr/>
          </p:nvSpPr>
          <p:spPr bwMode="auto">
            <a:xfrm>
              <a:off x="1331640" y="5515135"/>
              <a:ext cx="648072" cy="2901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IR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2123728" y="4004170"/>
              <a:ext cx="1" cy="1081014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1531431" y="4005064"/>
              <a:ext cx="376273" cy="2160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dirty="0" smtClean="0">
                  <a:solidFill>
                    <a:schemeClr val="tx1"/>
                  </a:solidFill>
                  <a:latin typeface="+mn-ea"/>
                </a:rPr>
                <a:t>≥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+mn-ea"/>
                </a:rPr>
                <a:t>1</a:t>
              </a:r>
              <a:endParaRPr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>
              <a:off x="1619672" y="3523128"/>
              <a:ext cx="0" cy="4819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96" name="矩形 95"/>
            <p:cNvSpPr/>
            <p:nvPr/>
          </p:nvSpPr>
          <p:spPr>
            <a:xfrm>
              <a:off x="1681613" y="3645024"/>
              <a:ext cx="298100" cy="16419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&amp;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7" name="直接连接符 96"/>
            <p:cNvCxnSpPr/>
            <p:nvPr/>
          </p:nvCxnSpPr>
          <p:spPr bwMode="auto">
            <a:xfrm>
              <a:off x="1835696" y="3808022"/>
              <a:ext cx="1" cy="1961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1772072" y="3356992"/>
              <a:ext cx="0" cy="2880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1907704" y="3429000"/>
              <a:ext cx="0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>
            <a:xfrm flipH="1">
              <a:off x="1970095" y="5085184"/>
              <a:ext cx="153634" cy="0"/>
            </a:xfrm>
            <a:prstGeom prst="line">
              <a:avLst/>
            </a:prstGeom>
            <a:ln w="1905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 bwMode="auto">
            <a:xfrm flipV="1">
              <a:off x="1691680" y="5805263"/>
              <a:ext cx="1" cy="14401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>
            <a:xfrm>
              <a:off x="5220967" y="5517232"/>
              <a:ext cx="2591393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5220072" y="4576143"/>
              <a:ext cx="0" cy="941089"/>
            </a:xfrm>
            <a:prstGeom prst="line">
              <a:avLst/>
            </a:prstGeom>
            <a:ln w="19050">
              <a:solidFill>
                <a:schemeClr val="accent2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284"/>
            <p:cNvCxnSpPr/>
            <p:nvPr/>
          </p:nvCxnSpPr>
          <p:spPr>
            <a:xfrm flipV="1">
              <a:off x="4455616" y="5445224"/>
              <a:ext cx="620440" cy="216028"/>
            </a:xfrm>
            <a:prstGeom prst="bentConnector3">
              <a:avLst>
                <a:gd name="adj1" fmla="val -243"/>
              </a:avLst>
            </a:prstGeom>
            <a:ln w="19050">
              <a:solidFill>
                <a:schemeClr val="accent2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V="1">
              <a:off x="5076056" y="4714620"/>
              <a:ext cx="0" cy="730604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V="1">
              <a:off x="6732240" y="3429000"/>
              <a:ext cx="0" cy="1296144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7524328" y="4941168"/>
              <a:ext cx="143765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5112058" y="4328806"/>
              <a:ext cx="206785" cy="19869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4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09" name="直接连接符 108"/>
            <p:cNvCxnSpPr/>
            <p:nvPr/>
          </p:nvCxnSpPr>
          <p:spPr bwMode="auto">
            <a:xfrm flipV="1">
              <a:off x="3995936" y="5157192"/>
              <a:ext cx="0" cy="1080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 flipH="1" flipV="1">
              <a:off x="5652121" y="5445224"/>
              <a:ext cx="446" cy="5040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>
              <a:off x="3196279" y="3356992"/>
              <a:ext cx="1" cy="10081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2" name="直接连接符 199"/>
            <p:cNvCxnSpPr/>
            <p:nvPr/>
          </p:nvCxnSpPr>
          <p:spPr bwMode="auto">
            <a:xfrm>
              <a:off x="1475656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13" name="直接连接符 112"/>
            <p:cNvCxnSpPr>
              <a:endCxn id="60" idx="1"/>
            </p:cNvCxnSpPr>
            <p:nvPr/>
          </p:nvCxnSpPr>
          <p:spPr bwMode="auto">
            <a:xfrm>
              <a:off x="1043608" y="5120139"/>
              <a:ext cx="288032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>
            <a:xfrm>
              <a:off x="8676457" y="3571814"/>
              <a:ext cx="0" cy="1661578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8460432" y="5229200"/>
              <a:ext cx="216025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 bwMode="auto">
            <a:xfrm>
              <a:off x="8029176" y="3356992"/>
              <a:ext cx="0" cy="7171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4067943" y="3356992"/>
              <a:ext cx="1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8" name="直接连接符 432"/>
            <p:cNvCxnSpPr/>
            <p:nvPr/>
          </p:nvCxnSpPr>
          <p:spPr bwMode="auto">
            <a:xfrm>
              <a:off x="1326462" y="3354588"/>
              <a:ext cx="293210" cy="168540"/>
            </a:xfrm>
            <a:prstGeom prst="bentConnector3">
              <a:avLst>
                <a:gd name="adj1" fmla="val -1048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119" name="TextBox 118"/>
            <p:cNvSpPr txBox="1"/>
            <p:nvPr/>
          </p:nvSpPr>
          <p:spPr>
            <a:xfrm>
              <a:off x="1043608" y="3140968"/>
              <a:ext cx="50405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PCWr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619671" y="3140968"/>
              <a:ext cx="612069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PCWrB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81794" y="3140968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RegDsrc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5508104" y="5322976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5516488" y="5054364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4" name="矩形 123"/>
            <p:cNvSpPr/>
            <p:nvPr/>
          </p:nvSpPr>
          <p:spPr bwMode="auto">
            <a:xfrm>
              <a:off x="7884368" y="4465584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7892752" y="4112445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740352" y="3140968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PCsrc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27" name="直接连接符 126"/>
            <p:cNvCxnSpPr/>
            <p:nvPr/>
          </p:nvCxnSpPr>
          <p:spPr bwMode="auto">
            <a:xfrm flipV="1">
              <a:off x="6228184" y="5253664"/>
              <a:ext cx="0" cy="6956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28" name="TextBox 127"/>
            <p:cNvSpPr txBox="1"/>
            <p:nvPr/>
          </p:nvSpPr>
          <p:spPr>
            <a:xfrm>
              <a:off x="6926336" y="3140968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ALUOWr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53171" y="3140968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ALUBsrc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30" name="直接连接符 129"/>
            <p:cNvCxnSpPr/>
            <p:nvPr/>
          </p:nvCxnSpPr>
          <p:spPr bwMode="auto">
            <a:xfrm flipH="1">
              <a:off x="5650527" y="3356992"/>
              <a:ext cx="1593" cy="10081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31" name="TextBox 130"/>
            <p:cNvSpPr txBox="1"/>
            <p:nvPr/>
          </p:nvSpPr>
          <p:spPr>
            <a:xfrm>
              <a:off x="899592" y="5949280"/>
              <a:ext cx="50405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IMRd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32" name="直接连接符 199"/>
            <p:cNvCxnSpPr/>
            <p:nvPr/>
          </p:nvCxnSpPr>
          <p:spPr bwMode="auto">
            <a:xfrm flipV="1">
              <a:off x="1475656" y="580526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33" name="直接连接符 199"/>
            <p:cNvCxnSpPr/>
            <p:nvPr/>
          </p:nvCxnSpPr>
          <p:spPr bwMode="auto">
            <a:xfrm flipV="1">
              <a:off x="7377723" y="5085184"/>
              <a:ext cx="2589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34" name="直接连接符 199"/>
            <p:cNvCxnSpPr/>
            <p:nvPr/>
          </p:nvCxnSpPr>
          <p:spPr bwMode="auto">
            <a:xfrm>
              <a:off x="7092280" y="4398129"/>
              <a:ext cx="0" cy="10260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35" name="椭圆 134"/>
            <p:cNvSpPr/>
            <p:nvPr/>
          </p:nvSpPr>
          <p:spPr bwMode="auto">
            <a:xfrm>
              <a:off x="1259632" y="4941168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6" name="椭圆 135"/>
            <p:cNvSpPr/>
            <p:nvPr/>
          </p:nvSpPr>
          <p:spPr bwMode="auto">
            <a:xfrm>
              <a:off x="8135324" y="5596465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37" name="Text Box 5"/>
          <p:cNvSpPr txBox="1">
            <a:spLocks noChangeArrowheads="1"/>
          </p:cNvSpPr>
          <p:nvPr/>
        </p:nvSpPr>
        <p:spPr bwMode="auto">
          <a:xfrm>
            <a:off x="2915816" y="4437112"/>
            <a:ext cx="6228184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50" dirty="0" smtClean="0">
                <a:latin typeface="+mn-ea"/>
                <a:ea typeface="+mn-ea"/>
              </a:rPr>
              <a:t>附加</a:t>
            </a:r>
            <a:r>
              <a:rPr lang="en-US" altLang="zh-CN" b="1" spc="-50" dirty="0" smtClean="0">
                <a:latin typeface="+mn-ea"/>
                <a:ea typeface="+mn-ea"/>
              </a:rPr>
              <a:t>REG</a:t>
            </a:r>
            <a:r>
              <a:rPr lang="zh-CN" altLang="en-US" b="1" spc="-50" dirty="0" smtClean="0">
                <a:latin typeface="+mn-ea"/>
                <a:ea typeface="+mn-ea"/>
              </a:rPr>
              <a:t>在</a:t>
            </a:r>
            <a:r>
              <a:rPr lang="en-US" altLang="zh-CN" b="1" u="sng" spc="-50" dirty="0" err="1" smtClean="0">
                <a:latin typeface="+mn-ea"/>
                <a:ea typeface="+mn-ea"/>
              </a:rPr>
              <a:t>Clk</a:t>
            </a:r>
            <a:r>
              <a:rPr lang="zh-CN" altLang="en-US" b="1" u="sng" spc="-50" dirty="0" smtClean="0">
                <a:latin typeface="+mn-ea"/>
                <a:ea typeface="+mn-ea"/>
              </a:rPr>
              <a:t>结束时</a:t>
            </a:r>
            <a:r>
              <a:rPr lang="zh-CN" altLang="en-US" b="1" spc="-50" dirty="0" smtClean="0">
                <a:latin typeface="+mn-ea"/>
                <a:ea typeface="+mn-ea"/>
              </a:rPr>
              <a:t>写入，</a:t>
            </a:r>
            <a:r>
              <a:rPr lang="en-US" altLang="zh-CN" b="1" spc="-50" dirty="0" smtClean="0">
                <a:latin typeface="+mn-ea"/>
                <a:ea typeface="+mn-ea"/>
              </a:rPr>
              <a:t>MEM</a:t>
            </a:r>
            <a:r>
              <a:rPr lang="zh-CN" altLang="en-US" b="1" spc="-50" dirty="0" smtClean="0">
                <a:latin typeface="+mn-ea"/>
                <a:ea typeface="+mn-ea"/>
              </a:rPr>
              <a:t>在</a:t>
            </a:r>
            <a:r>
              <a:rPr lang="en-US" altLang="zh-CN" b="1" u="sng" spc="-50" dirty="0" err="1" smtClean="0">
                <a:latin typeface="+mn-ea"/>
                <a:ea typeface="+mn-ea"/>
              </a:rPr>
              <a:t>Clk</a:t>
            </a:r>
            <a:r>
              <a:rPr lang="zh-CN" altLang="en-US" b="1" u="sng" spc="-50" dirty="0" smtClean="0">
                <a:latin typeface="+mn-ea"/>
                <a:ea typeface="+mn-ea"/>
              </a:rPr>
              <a:t>中间</a:t>
            </a:r>
            <a:r>
              <a:rPr lang="zh-CN" altLang="en-US" b="1" spc="-50" dirty="0" smtClean="0">
                <a:latin typeface="+mn-ea"/>
                <a:ea typeface="+mn-ea"/>
              </a:rPr>
              <a:t>写入</a:t>
            </a:r>
            <a:endParaRPr lang="en-US" altLang="zh-CN" sz="2000" b="1" spc="-50" dirty="0">
              <a:latin typeface="+mn-ea"/>
              <a:ea typeface="+mn-ea"/>
            </a:endParaRPr>
          </a:p>
        </p:txBody>
      </p:sp>
      <p:grpSp>
        <p:nvGrpSpPr>
          <p:cNvPr id="249" name="组合 248"/>
          <p:cNvGrpSpPr/>
          <p:nvPr/>
        </p:nvGrpSpPr>
        <p:grpSpPr>
          <a:xfrm>
            <a:off x="1259632" y="4977173"/>
            <a:ext cx="5955704" cy="1324608"/>
            <a:chOff x="1403648" y="4725144"/>
            <a:chExt cx="5955704" cy="1324608"/>
          </a:xfrm>
        </p:grpSpPr>
        <p:sp>
          <p:nvSpPr>
            <p:cNvPr id="190" name="TextBox 189"/>
            <p:cNvSpPr txBox="1"/>
            <p:nvPr/>
          </p:nvSpPr>
          <p:spPr>
            <a:xfrm>
              <a:off x="1403648" y="5013176"/>
              <a:ext cx="381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r"/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Clk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91" name="直接连接符 190"/>
            <p:cNvCxnSpPr/>
            <p:nvPr/>
          </p:nvCxnSpPr>
          <p:spPr>
            <a:xfrm>
              <a:off x="2483768" y="5017946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1979712" y="5013176"/>
              <a:ext cx="5040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1979712" y="5013176"/>
              <a:ext cx="0" cy="28355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1835696" y="5301208"/>
              <a:ext cx="14401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1979712" y="4725144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2162342" y="4725144"/>
              <a:ext cx="492133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/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取指令  </a:t>
              </a:r>
              <a:r>
                <a:rPr lang="en-US" altLang="zh-CN" sz="1800" b="1" baseline="-25000" dirty="0" smtClean="0">
                  <a:latin typeface="+mn-ea"/>
                  <a:ea typeface="+mn-ea"/>
                  <a:cs typeface="Times New Roman" pitchFamily="18" charset="0"/>
                </a:rPr>
                <a:t> 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GPRs    ALU      MEM    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GPRs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97" name="直接连接符 196"/>
            <p:cNvCxnSpPr/>
            <p:nvPr/>
          </p:nvCxnSpPr>
          <p:spPr>
            <a:xfrm flipV="1">
              <a:off x="2483768" y="5329672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/>
            <p:cNvSpPr txBox="1"/>
            <p:nvPr/>
          </p:nvSpPr>
          <p:spPr>
            <a:xfrm>
              <a:off x="1989336" y="5545696"/>
              <a:ext cx="782464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rgbClr val="990099"/>
                  </a:solidFill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+mn-ea"/>
                  <a:ea typeface="+mn-ea"/>
                  <a:cs typeface="Times New Roman" pitchFamily="18" charset="0"/>
                </a:rPr>
                <a:t>IMEM</a:t>
              </a:r>
              <a:endParaRPr lang="zh-CN" altLang="en-US" sz="1800" b="1" dirty="0" smtClean="0">
                <a:solidFill>
                  <a:srgbClr val="9900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>
            <a:xfrm>
              <a:off x="2987824" y="5013176"/>
              <a:ext cx="0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2477770" y="5301208"/>
              <a:ext cx="51005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3491880" y="5017946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2987824" y="5013176"/>
              <a:ext cx="5040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3995936" y="5013176"/>
              <a:ext cx="0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3485882" y="5301208"/>
              <a:ext cx="51005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4499992" y="5017946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3995936" y="5013176"/>
              <a:ext cx="5040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5004048" y="5013176"/>
              <a:ext cx="0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4493994" y="5301208"/>
              <a:ext cx="51005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5508104" y="5017946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5004048" y="5013176"/>
              <a:ext cx="5040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6012160" y="5013176"/>
              <a:ext cx="0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5502106" y="5301208"/>
              <a:ext cx="51005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>
              <a:off x="6516216" y="5017946"/>
              <a:ext cx="0" cy="278789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>
              <a:off x="6012160" y="5013176"/>
              <a:ext cx="50405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>
              <a:off x="7020272" y="5013176"/>
              <a:ext cx="0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>
              <a:off x="6510218" y="5301208"/>
              <a:ext cx="51005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>
              <a:off x="7020272" y="5013176"/>
              <a:ext cx="126809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 flipV="1">
              <a:off x="2987824" y="5329672"/>
              <a:ext cx="0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/>
            <p:cNvSpPr txBox="1"/>
            <p:nvPr/>
          </p:nvSpPr>
          <p:spPr>
            <a:xfrm>
              <a:off x="2483768" y="5833728"/>
              <a:ext cx="97210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IR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及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PC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4982120" y="5545696"/>
              <a:ext cx="117405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rgbClr val="990099"/>
                  </a:solidFill>
                  <a:latin typeface="+mn-ea"/>
                  <a:ea typeface="+mn-ea"/>
                  <a:cs typeface="Times New Roman" pitchFamily="18" charset="0"/>
                </a:rPr>
                <a:t>读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+mn-ea"/>
                  <a:ea typeface="+mn-ea"/>
                  <a:cs typeface="Times New Roman" pitchFamily="18" charset="0"/>
                </a:rPr>
                <a:t>/</a:t>
              </a:r>
              <a:r>
                <a:rPr lang="zh-CN" altLang="en-US" sz="1800" b="1" dirty="0">
                  <a:solidFill>
                    <a:srgbClr val="990099"/>
                  </a:solidFill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+mn-ea"/>
                  <a:ea typeface="+mn-ea"/>
                  <a:cs typeface="Times New Roman" pitchFamily="18" charset="0"/>
                </a:rPr>
                <a:t>DMEM</a:t>
              </a:r>
              <a:endParaRPr lang="zh-CN" altLang="en-US" sz="1800" b="1" dirty="0" smtClean="0">
                <a:solidFill>
                  <a:srgbClr val="990099"/>
                </a:solidFill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21" name="直接连接符 220"/>
            <p:cNvCxnSpPr/>
            <p:nvPr/>
          </p:nvCxnSpPr>
          <p:spPr>
            <a:xfrm flipV="1">
              <a:off x="5508104" y="5329672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 flipV="1">
              <a:off x="7020272" y="5329672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6564932" y="5545696"/>
              <a:ext cx="794420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GPRs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24" name="直接连接符 223"/>
            <p:cNvCxnSpPr/>
            <p:nvPr/>
          </p:nvCxnSpPr>
          <p:spPr>
            <a:xfrm>
              <a:off x="2987824" y="4725144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3995936" y="4725144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5004048" y="4725144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6012160" y="4725144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>
              <a:off x="7020272" y="4725144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 flipH="1" flipV="1">
              <a:off x="3988785" y="5329672"/>
              <a:ext cx="1" cy="21602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3614936" y="5545696"/>
              <a:ext cx="747699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A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和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B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>
            <a:xfrm flipV="1">
              <a:off x="5004048" y="5329672"/>
              <a:ext cx="0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Box 231"/>
            <p:cNvSpPr txBox="1"/>
            <p:nvPr/>
          </p:nvSpPr>
          <p:spPr>
            <a:xfrm>
              <a:off x="4427983" y="5833728"/>
              <a:ext cx="1440161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写</a:t>
              </a:r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ALUOut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及</a:t>
              </a:r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PC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254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5" name="AutoShape 49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092281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139" name="组合 138"/>
          <p:cNvGrpSpPr/>
          <p:nvPr/>
        </p:nvGrpSpPr>
        <p:grpSpPr>
          <a:xfrm>
            <a:off x="3203848" y="6129299"/>
            <a:ext cx="4943152" cy="324037"/>
            <a:chOff x="3301256" y="5913275"/>
            <a:chExt cx="4943152" cy="324037"/>
          </a:xfrm>
        </p:grpSpPr>
        <p:sp>
          <p:nvSpPr>
            <p:cNvPr id="250" name="线形标注 2 249"/>
            <p:cNvSpPr/>
            <p:nvPr/>
          </p:nvSpPr>
          <p:spPr bwMode="auto">
            <a:xfrm>
              <a:off x="6651849" y="5913275"/>
              <a:ext cx="1592559" cy="306000"/>
            </a:xfrm>
            <a:prstGeom prst="borderCallout2">
              <a:avLst>
                <a:gd name="adj1" fmla="val 48951"/>
                <a:gd name="adj2" fmla="val -717"/>
                <a:gd name="adj3" fmla="val 49529"/>
                <a:gd name="adj4" fmla="val -7274"/>
                <a:gd name="adj5" fmla="val 76215"/>
                <a:gd name="adj6" fmla="val -55222"/>
              </a:avLst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36000" tIns="18000" rIns="36000" bIns="1800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需增设</a:t>
              </a:r>
              <a:r>
                <a:rPr lang="en-US" altLang="zh-CN" sz="1800" dirty="0" err="1" smtClean="0">
                  <a:latin typeface="+mn-lt"/>
                </a:rPr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OPCmd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>
            <a:xfrm flipV="1">
              <a:off x="3301256" y="6093296"/>
              <a:ext cx="1" cy="14401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  <a:headEnd type="none"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 flipH="1">
              <a:off x="3301256" y="6237312"/>
              <a:ext cx="242287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  <a:headEnd type="none" w="med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>
              <a:off x="5724128" y="6101681"/>
              <a:ext cx="0" cy="135631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  <a:headEnd type="triangle" w="med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3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331236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、部件互连设计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数据路径的修改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05000"/>
              </a:lnSpc>
              <a:spcBef>
                <a:spcPts val="600"/>
              </a:spcBef>
            </a:pPr>
            <a:endParaRPr lang="en-US" altLang="zh-CN" b="1" dirty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 *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时序的组织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：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35" name="线形标注 2 234"/>
          <p:cNvSpPr/>
          <p:nvPr/>
        </p:nvSpPr>
        <p:spPr bwMode="auto">
          <a:xfrm>
            <a:off x="7299921" y="5200735"/>
            <a:ext cx="1736575" cy="612000"/>
          </a:xfrm>
          <a:prstGeom prst="borderCallout2">
            <a:avLst>
              <a:gd name="adj1" fmla="val 1646"/>
              <a:gd name="adj2" fmla="val 49745"/>
              <a:gd name="adj3" fmla="val -15798"/>
              <a:gd name="adj4" fmla="val 50647"/>
              <a:gd name="adj5" fmla="val -51060"/>
              <a:gd name="adj6" fmla="val -10904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1800" b="1" dirty="0" smtClean="0">
                <a:latin typeface="宋体" pitchFamily="2" charset="-122"/>
              </a:rPr>
              <a:t>IMEM</a:t>
            </a:r>
            <a:r>
              <a:rPr lang="zh-CN" altLang="en-US" sz="1800" b="1" dirty="0" smtClean="0">
                <a:latin typeface="宋体" pitchFamily="2" charset="-122"/>
              </a:rPr>
              <a:t>受限于</a:t>
            </a:r>
            <a:r>
              <a:rPr lang="en-US" altLang="zh-CN" sz="1800" b="1" dirty="0" smtClean="0">
                <a:latin typeface="宋体" pitchFamily="2" charset="-122"/>
              </a:rPr>
              <a:t>PC</a:t>
            </a:r>
          </a:p>
          <a:p>
            <a:r>
              <a:rPr lang="en-US" altLang="zh-CN" sz="1800" b="1" dirty="0" smtClean="0">
                <a:latin typeface="宋体" pitchFamily="2" charset="-122"/>
              </a:rPr>
              <a:t>DMEM</a:t>
            </a:r>
            <a:r>
              <a:rPr lang="zh-CN" altLang="en-US" sz="1800" b="1" dirty="0" smtClean="0">
                <a:latin typeface="宋体" pitchFamily="2" charset="-122"/>
              </a:rPr>
              <a:t>受限于</a:t>
            </a:r>
            <a:r>
              <a:rPr lang="en-US" altLang="zh-CN" sz="1800" b="1" dirty="0" smtClean="0">
                <a:latin typeface="宋体" pitchFamily="2" charset="-122"/>
              </a:rPr>
              <a:t>GPRs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236" name="AutoShape 499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14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7" grpId="0"/>
      <p:bldP spid="23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46</a:t>
            </a:fld>
            <a:endParaRPr lang="en-US" altLang="zh-CN"/>
          </a:p>
        </p:txBody>
      </p:sp>
      <p:sp>
        <p:nvSpPr>
          <p:cNvPr id="80" name="Text Box 5"/>
          <p:cNvSpPr txBox="1">
            <a:spLocks noChangeArrowheads="1"/>
          </p:cNvSpPr>
          <p:nvPr/>
        </p:nvSpPr>
        <p:spPr bwMode="auto">
          <a:xfrm>
            <a:off x="179512" y="274185"/>
            <a:ext cx="87849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、指令执行过程的组织  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>
                <a:latin typeface="+mn-ea"/>
              </a:rPr>
              <a:t>数据通路设计的验证</a:t>
            </a:r>
            <a:r>
              <a:rPr lang="en-US" altLang="zh-CN" sz="2000" b="1" dirty="0">
                <a:latin typeface="+mn-ea"/>
              </a:rPr>
              <a:t>)</a:t>
            </a:r>
            <a:endParaRPr lang="en-US" altLang="zh-CN" sz="2000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 </a:t>
            </a:r>
            <a:r>
              <a:rPr lang="zh-CN" altLang="en-US" b="1" dirty="0" smtClean="0">
                <a:latin typeface="+mn-ea"/>
                <a:ea typeface="+mn-ea"/>
              </a:rPr>
              <a:t>先讨论取指、执行阶段，再讨论分析阶段</a:t>
            </a:r>
            <a:endParaRPr lang="zh-CN" altLang="en-US" b="1" dirty="0" smtClean="0"/>
          </a:p>
        </p:txBody>
      </p:sp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179512" y="1189201"/>
            <a:ext cx="8784976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  *取指令阶段的</a:t>
            </a:r>
            <a:r>
              <a:rPr lang="en-US" altLang="zh-CN" dirty="0" err="1" smtClean="0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en-US" altLang="zh-CN" sz="2200" b="1" dirty="0" smtClean="0">
                <a:latin typeface="+mn-ea"/>
                <a:ea typeface="+mn-ea"/>
              </a:rPr>
              <a:t>     t1</a:t>
            </a:r>
            <a:r>
              <a:rPr lang="zh-CN" altLang="en-US" sz="2200" b="1" dirty="0" smtClean="0">
                <a:latin typeface="+mn-ea"/>
                <a:ea typeface="+mn-ea"/>
              </a:rPr>
              <a:t>：</a:t>
            </a:r>
            <a:r>
              <a:rPr lang="en-US" altLang="zh-CN" sz="2200" b="1" dirty="0" err="1" smtClean="0">
                <a:latin typeface="+mn-ea"/>
                <a:ea typeface="+mn-ea"/>
              </a:rPr>
              <a:t>IMRd</a:t>
            </a:r>
            <a:r>
              <a:rPr lang="zh-CN" altLang="zh-CN" sz="2200" b="1" dirty="0" smtClean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IWMFC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 smtClean="0">
                <a:latin typeface="+mn-ea"/>
                <a:ea typeface="+mn-ea"/>
              </a:rPr>
              <a:t>IRWr</a:t>
            </a:r>
            <a:r>
              <a:rPr lang="zh-CN" altLang="zh-CN" sz="2200" b="1" dirty="0" smtClean="0">
                <a:latin typeface="+mn-ea"/>
                <a:ea typeface="+mn-ea"/>
              </a:rPr>
              <a:t>，</a:t>
            </a:r>
            <a:r>
              <a:rPr lang="en-US" altLang="zh-CN" sz="2200" b="1" dirty="0" smtClean="0">
                <a:latin typeface="+mn-ea"/>
                <a:ea typeface="+mn-ea"/>
              </a:rPr>
              <a:t>      </a:t>
            </a:r>
            <a:r>
              <a:rPr lang="zh-CN" altLang="en-US" sz="1800" b="1" dirty="0" smtClean="0">
                <a:latin typeface="+mn-ea"/>
                <a:ea typeface="+mn-ea"/>
              </a:rPr>
              <a:t>；</a:t>
            </a:r>
            <a:r>
              <a:rPr lang="en-US" altLang="zh-CN" sz="1800" b="1" dirty="0" smtClean="0">
                <a:latin typeface="+mn-ea"/>
              </a:rPr>
              <a:t>IWMFC</a:t>
            </a:r>
            <a:r>
              <a:rPr lang="zh-CN" altLang="en-US" sz="1800" b="1" dirty="0" smtClean="0">
                <a:latin typeface="+mn-ea"/>
              </a:rPr>
              <a:t>可缺省</a:t>
            </a:r>
            <a:r>
              <a:rPr lang="en-US" altLang="zh-CN" sz="1800" b="1" dirty="0" smtClean="0">
                <a:latin typeface="+mn-ea"/>
              </a:rPr>
              <a:t>[</a:t>
            </a:r>
            <a:r>
              <a:rPr lang="zh-CN" altLang="en-US" sz="1800" b="1" dirty="0" smtClean="0">
                <a:latin typeface="+mn-ea"/>
              </a:rPr>
              <a:t>已假设</a:t>
            </a:r>
            <a:r>
              <a:rPr lang="en-US" altLang="zh-CN" sz="1800" b="1" dirty="0" smtClean="0">
                <a:latin typeface="+mn-ea"/>
              </a:rPr>
              <a:t>MEM=ALU]</a:t>
            </a:r>
            <a:endParaRPr lang="en-US" altLang="zh-CN" sz="18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</a:rPr>
              <a:t>           </a:t>
            </a:r>
            <a:r>
              <a:rPr lang="en-US" altLang="zh-CN" sz="2200" b="1" spc="-40" dirty="0" err="1" smtClean="0">
                <a:latin typeface="+mn-ea"/>
                <a:ea typeface="+mn-ea"/>
              </a:rPr>
              <a:t>ALUAsrc</a:t>
            </a:r>
            <a:r>
              <a:rPr lang="zh-CN" altLang="zh-CN" sz="2200" b="1" spc="-40" dirty="0">
                <a:latin typeface="+mn-ea"/>
                <a:ea typeface="+mn-ea"/>
              </a:rPr>
              <a:t>＝</a:t>
            </a:r>
            <a:r>
              <a:rPr lang="en-US" altLang="zh-CN" sz="2200" b="1" spc="-40" dirty="0">
                <a:latin typeface="+mn-ea"/>
                <a:ea typeface="+mn-ea"/>
              </a:rPr>
              <a:t>1</a:t>
            </a:r>
            <a:r>
              <a:rPr lang="zh-CN" altLang="zh-CN" sz="2200" b="1" spc="-40" dirty="0">
                <a:latin typeface="+mn-ea"/>
                <a:ea typeface="+mn-ea"/>
              </a:rPr>
              <a:t>、</a:t>
            </a:r>
            <a:r>
              <a:rPr lang="en-US" altLang="zh-CN" sz="2200" b="1" spc="-40" dirty="0" err="1">
                <a:latin typeface="+mn-ea"/>
                <a:ea typeface="+mn-ea"/>
              </a:rPr>
              <a:t>ALUBsrc</a:t>
            </a:r>
            <a:r>
              <a:rPr lang="zh-CN" altLang="zh-CN" sz="2200" b="1" spc="-40" dirty="0">
                <a:latin typeface="+mn-ea"/>
                <a:ea typeface="+mn-ea"/>
              </a:rPr>
              <a:t>＝</a:t>
            </a:r>
            <a:r>
              <a:rPr lang="en-US" altLang="zh-CN" sz="2200" b="1" spc="-40" dirty="0">
                <a:latin typeface="+mn-ea"/>
                <a:ea typeface="+mn-ea"/>
              </a:rPr>
              <a:t>3</a:t>
            </a:r>
            <a:r>
              <a:rPr lang="zh-CN" altLang="zh-CN" sz="2200" b="1" spc="-40" dirty="0">
                <a:latin typeface="+mn-ea"/>
                <a:ea typeface="+mn-ea"/>
              </a:rPr>
              <a:t>、</a:t>
            </a:r>
            <a:r>
              <a:rPr lang="en-US" altLang="zh-CN" sz="2200" b="1" spc="-40" dirty="0" err="1">
                <a:latin typeface="+mn-ea"/>
                <a:ea typeface="+mn-ea"/>
              </a:rPr>
              <a:t>ALUctr</a:t>
            </a:r>
            <a:r>
              <a:rPr lang="zh-CN" altLang="zh-CN" sz="2200" b="1" spc="-40" dirty="0">
                <a:latin typeface="+mn-ea"/>
                <a:ea typeface="+mn-ea"/>
              </a:rPr>
              <a:t>＝</a:t>
            </a:r>
            <a:r>
              <a:rPr lang="en-US" altLang="zh-CN" sz="2200" b="1" spc="-40" dirty="0">
                <a:latin typeface="+mn-ea"/>
                <a:ea typeface="+mn-ea"/>
              </a:rPr>
              <a:t>0</a:t>
            </a:r>
            <a:r>
              <a:rPr lang="zh-CN" altLang="zh-CN" sz="2200" b="1" spc="-40" dirty="0">
                <a:latin typeface="+mn-ea"/>
                <a:ea typeface="+mn-ea"/>
              </a:rPr>
              <a:t>、</a:t>
            </a:r>
            <a:r>
              <a:rPr lang="en-US" altLang="zh-CN" sz="2200" b="1" spc="-40" dirty="0" err="1">
                <a:latin typeface="+mn-ea"/>
                <a:ea typeface="+mn-ea"/>
              </a:rPr>
              <a:t>PCsrc</a:t>
            </a:r>
            <a:r>
              <a:rPr lang="zh-CN" altLang="zh-CN" sz="2200" b="1" spc="-40" dirty="0">
                <a:latin typeface="+mn-ea"/>
                <a:ea typeface="+mn-ea"/>
              </a:rPr>
              <a:t>＝</a:t>
            </a:r>
            <a:r>
              <a:rPr lang="en-US" altLang="zh-CN" sz="2200" b="1" spc="-40" dirty="0">
                <a:latin typeface="+mn-ea"/>
                <a:ea typeface="+mn-ea"/>
              </a:rPr>
              <a:t>1</a:t>
            </a:r>
            <a:r>
              <a:rPr lang="zh-CN" altLang="zh-CN" sz="2200" b="1" spc="-40" dirty="0">
                <a:latin typeface="+mn-ea"/>
                <a:ea typeface="+mn-ea"/>
              </a:rPr>
              <a:t>、</a:t>
            </a:r>
            <a:r>
              <a:rPr lang="en-US" altLang="zh-CN" sz="2200" b="1" spc="-40" dirty="0" err="1" smtClean="0">
                <a:latin typeface="+mn-ea"/>
                <a:ea typeface="+mn-ea"/>
              </a:rPr>
              <a:t>PCWr</a:t>
            </a:r>
            <a:endParaRPr lang="zh-CN" altLang="zh-CN" sz="2200" b="1" spc="-40" dirty="0">
              <a:latin typeface="+mn-ea"/>
              <a:ea typeface="+mn-ea"/>
            </a:endParaRP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179512" y="2492896"/>
            <a:ext cx="8784976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  *执行指令阶段的</a:t>
            </a:r>
            <a:r>
              <a:rPr lang="en-US" altLang="zh-CN" dirty="0" err="1" smtClean="0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OPCmd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序列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   add/sub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指令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</a:t>
            </a:r>
            <a:r>
              <a:rPr lang="zh-CN" altLang="en-US" sz="2200" b="1" dirty="0" smtClean="0">
                <a:latin typeface="宋体" pitchFamily="2" charset="-122"/>
              </a:rPr>
              <a:t>为</a:t>
            </a:r>
            <a:r>
              <a:rPr lang="en-US" altLang="zh-CN" sz="2200" b="1" dirty="0" err="1" smtClean="0">
                <a:latin typeface="+mn-ea"/>
                <a:ea typeface="+mn-ea"/>
              </a:rPr>
              <a:t>ALUOut</a:t>
            </a:r>
            <a:r>
              <a:rPr lang="zh-CN" altLang="en-US" sz="2200" b="1" dirty="0" smtClean="0">
                <a:latin typeface="+mn-ea"/>
                <a:ea typeface="+mn-ea"/>
              </a:rPr>
              <a:t>←</a:t>
            </a:r>
            <a:r>
              <a:rPr lang="en-US" altLang="zh-CN" sz="2200" b="1" dirty="0" smtClean="0">
                <a:latin typeface="+mn-ea"/>
                <a:ea typeface="+mn-ea"/>
              </a:rPr>
              <a:t>(A)±(B)</a:t>
            </a:r>
            <a:r>
              <a:rPr lang="zh-CN" altLang="en-US" sz="2200" b="1" dirty="0" smtClean="0">
                <a:latin typeface="+mn-ea"/>
                <a:ea typeface="+mn-ea"/>
              </a:rPr>
              <a:t>、</a:t>
            </a:r>
            <a:r>
              <a:rPr lang="en-US" altLang="zh-CN" sz="2200" b="1" dirty="0" smtClean="0">
                <a:latin typeface="+mn-ea"/>
                <a:ea typeface="+mn-ea"/>
              </a:rPr>
              <a:t>GPRs</a:t>
            </a:r>
            <a:r>
              <a:rPr lang="zh-CN" altLang="en-US" sz="2200" b="1" dirty="0" smtClean="0">
                <a:latin typeface="+mn-ea"/>
              </a:rPr>
              <a:t>←</a:t>
            </a:r>
            <a:r>
              <a:rPr lang="en-US" altLang="zh-CN" sz="2200" b="1" dirty="0" err="1" smtClean="0">
                <a:latin typeface="+mn-ea"/>
              </a:rPr>
              <a:t>ALUOut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t2</a:t>
            </a:r>
            <a:r>
              <a:rPr lang="zh-CN" altLang="en-US" sz="2200" b="1" dirty="0" smtClean="0">
                <a:latin typeface="+mn-ea"/>
                <a:ea typeface="+mn-ea"/>
              </a:rPr>
              <a:t>：</a:t>
            </a:r>
            <a:r>
              <a:rPr lang="zh-CN" altLang="zh-CN" sz="2200" b="1" dirty="0">
                <a:latin typeface="+mn-ea"/>
                <a:ea typeface="+mn-ea"/>
              </a:rPr>
              <a:t>无</a:t>
            </a: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zh-CN" altLang="zh-CN" sz="2200" b="1" dirty="0">
                <a:latin typeface="+mn-ea"/>
                <a:ea typeface="+mn-ea"/>
              </a:rPr>
              <a:t>；</a:t>
            </a:r>
            <a:r>
              <a:rPr lang="en-US" altLang="zh-CN" sz="2200" dirty="0" err="1">
                <a:latin typeface="+mn-lt"/>
                <a:ea typeface="+mn-ea"/>
              </a:rPr>
              <a:t>μ</a:t>
            </a:r>
            <a:r>
              <a:rPr lang="en-US" altLang="zh-CN" sz="2200" b="1" dirty="0" err="1">
                <a:latin typeface="+mn-ea"/>
                <a:ea typeface="+mn-ea"/>
              </a:rPr>
              <a:t>OP</a:t>
            </a:r>
            <a:r>
              <a:rPr lang="zh-CN" altLang="zh-CN" sz="2200" b="1" dirty="0">
                <a:latin typeface="+mn-ea"/>
                <a:ea typeface="+mn-ea"/>
              </a:rPr>
              <a:t>为</a:t>
            </a:r>
            <a:r>
              <a:rPr lang="en-US" altLang="zh-CN" sz="2200" b="1" dirty="0">
                <a:latin typeface="+mn-ea"/>
                <a:ea typeface="+mn-ea"/>
              </a:rPr>
              <a:t>A←(</a:t>
            </a:r>
            <a:r>
              <a:rPr lang="en-US" altLang="zh-CN" sz="2200" b="1" dirty="0" err="1">
                <a:latin typeface="+mn-ea"/>
                <a:ea typeface="+mn-ea"/>
              </a:rPr>
              <a:t>rs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B←(</a:t>
            </a:r>
            <a:r>
              <a:rPr lang="en-US" altLang="zh-CN" sz="2200" b="1" dirty="0" err="1">
                <a:latin typeface="+mn-ea"/>
                <a:ea typeface="+mn-ea"/>
              </a:rPr>
              <a:t>rt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endParaRPr lang="zh-CN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t3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ALUAsrc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0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ALUBsrc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2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ALUctr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0/1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ALUOWr</a:t>
            </a:r>
            <a:endParaRPr lang="zh-CN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t4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RegAsrc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1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RegDsrc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1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RegWr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End</a:t>
            </a:r>
            <a:endParaRPr lang="zh-CN" altLang="zh-CN" sz="2200" b="1" dirty="0">
              <a:latin typeface="+mn-ea"/>
              <a:ea typeface="+mn-ea"/>
            </a:endParaRPr>
          </a:p>
        </p:txBody>
      </p:sp>
      <p:sp>
        <p:nvSpPr>
          <p:cNvPr id="84" name="Text Box 5"/>
          <p:cNvSpPr txBox="1">
            <a:spLocks noChangeArrowheads="1"/>
          </p:cNvSpPr>
          <p:nvPr/>
        </p:nvSpPr>
        <p:spPr bwMode="auto">
          <a:xfrm>
            <a:off x="179512" y="4629760"/>
            <a:ext cx="8784976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en-US" altLang="zh-CN" b="1" dirty="0" err="1" smtClean="0">
                <a:solidFill>
                  <a:schemeClr val="accent2"/>
                </a:solidFill>
                <a:latin typeface="+mn-ea"/>
                <a:ea typeface="+mn-ea"/>
              </a:rPr>
              <a:t>ori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指令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</a:t>
            </a:r>
            <a:r>
              <a:rPr lang="zh-CN" altLang="en-US" sz="2200" b="1" dirty="0">
                <a:latin typeface="宋体" pitchFamily="2" charset="-122"/>
              </a:rPr>
              <a:t>为</a:t>
            </a:r>
            <a:r>
              <a:rPr lang="en-US" altLang="zh-CN" sz="2200" b="1" dirty="0" err="1">
                <a:latin typeface="+mn-ea"/>
              </a:rPr>
              <a:t>ALUOut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(A</a:t>
            </a:r>
            <a:r>
              <a:rPr lang="en-US" altLang="zh-CN" sz="2200" b="1" dirty="0" smtClean="0">
                <a:latin typeface="+mn-ea"/>
              </a:rPr>
              <a:t>)|(</a:t>
            </a:r>
            <a:r>
              <a:rPr lang="en-US" altLang="zh-CN" sz="2200" b="1" dirty="0" err="1" smtClean="0">
                <a:latin typeface="+mn-ea"/>
              </a:rPr>
              <a:t>ExtU</a:t>
            </a:r>
            <a:r>
              <a:rPr lang="en-US" altLang="zh-CN" sz="2200" b="1" dirty="0" smtClean="0">
                <a:latin typeface="+mn-ea"/>
              </a:rPr>
              <a:t>)</a:t>
            </a:r>
            <a:r>
              <a:rPr lang="zh-CN" altLang="en-US" sz="2200" b="1" dirty="0">
                <a:latin typeface="+mn-ea"/>
              </a:rPr>
              <a:t>、</a:t>
            </a:r>
            <a:r>
              <a:rPr lang="en-US" altLang="zh-CN" sz="2200" b="1" dirty="0">
                <a:latin typeface="+mn-ea"/>
              </a:rPr>
              <a:t>GPRs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err="1" smtClean="0">
                <a:latin typeface="+mn-ea"/>
              </a:rPr>
              <a:t>ALUOut</a:t>
            </a:r>
            <a:endParaRPr lang="en-US" altLang="zh-CN" sz="2200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t2</a:t>
            </a:r>
            <a:r>
              <a:rPr lang="zh-CN" altLang="en-US" sz="2200" b="1" dirty="0" smtClean="0">
                <a:latin typeface="+mn-ea"/>
                <a:ea typeface="+mn-ea"/>
              </a:rPr>
              <a:t>：</a:t>
            </a:r>
            <a:r>
              <a:rPr lang="zh-CN" altLang="zh-CN" sz="2200" b="1" dirty="0">
                <a:latin typeface="+mn-ea"/>
                <a:ea typeface="+mn-ea"/>
              </a:rPr>
              <a:t>无</a:t>
            </a: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zh-CN" altLang="zh-CN" sz="2200" b="1" dirty="0">
                <a:latin typeface="+mn-ea"/>
                <a:ea typeface="+mn-ea"/>
              </a:rPr>
              <a:t>；</a:t>
            </a:r>
            <a:r>
              <a:rPr lang="en-US" altLang="zh-CN" sz="2200" dirty="0" err="1">
                <a:latin typeface="+mn-lt"/>
                <a:ea typeface="+mn-ea"/>
              </a:rPr>
              <a:t>μ</a:t>
            </a:r>
            <a:r>
              <a:rPr lang="en-US" altLang="zh-CN" sz="2200" b="1" dirty="0" err="1">
                <a:latin typeface="+mn-ea"/>
                <a:ea typeface="+mn-ea"/>
              </a:rPr>
              <a:t>OP</a:t>
            </a:r>
            <a:r>
              <a:rPr lang="zh-CN" altLang="zh-CN" sz="2200" b="1" dirty="0" smtClean="0">
                <a:latin typeface="+mn-ea"/>
                <a:ea typeface="+mn-ea"/>
              </a:rPr>
              <a:t>为</a:t>
            </a:r>
            <a:r>
              <a:rPr lang="zh-CN" altLang="zh-CN" sz="2200" b="1" dirty="0">
                <a:latin typeface="+mn-ea"/>
                <a:ea typeface="+mn-ea"/>
              </a:rPr>
              <a:t>为</a:t>
            </a:r>
            <a:r>
              <a:rPr lang="en-US" altLang="zh-CN" sz="2200" b="1" dirty="0">
                <a:latin typeface="+mn-ea"/>
                <a:ea typeface="+mn-ea"/>
              </a:rPr>
              <a:t>A←(</a:t>
            </a:r>
            <a:r>
              <a:rPr lang="en-US" altLang="zh-CN" sz="2200" b="1" dirty="0" err="1">
                <a:latin typeface="+mn-ea"/>
                <a:ea typeface="+mn-ea"/>
              </a:rPr>
              <a:t>rs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endParaRPr lang="zh-CN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t3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ALUAsrc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0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ALUBsrc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1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ALUctr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2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 smtClean="0">
                <a:latin typeface="+mn-ea"/>
                <a:ea typeface="+mn-ea"/>
              </a:rPr>
              <a:t>ALUOWr</a:t>
            </a:r>
            <a:endParaRPr lang="zh-CN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t4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RegAsrc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0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RegDsrc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1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RegWr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End</a:t>
            </a:r>
            <a:endParaRPr lang="zh-CN" altLang="zh-CN" sz="2200" b="1" dirty="0">
              <a:latin typeface="+mn-ea"/>
              <a:ea typeface="+mn-ea"/>
            </a:endParaRPr>
          </a:p>
        </p:txBody>
      </p:sp>
      <p:sp>
        <p:nvSpPr>
          <p:cNvPr id="85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5" y="6454031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2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/>
      <p:bldP spid="8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47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8784976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en-US" altLang="zh-CN" b="1" dirty="0" err="1" smtClean="0">
                <a:solidFill>
                  <a:schemeClr val="accent2"/>
                </a:solidFill>
                <a:latin typeface="+mn-ea"/>
                <a:ea typeface="+mn-ea"/>
              </a:rPr>
              <a:t>lw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指令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</a:t>
            </a:r>
            <a:r>
              <a:rPr lang="zh-CN" altLang="en-US" sz="2200" b="1" dirty="0">
                <a:latin typeface="宋体" pitchFamily="2" charset="-122"/>
              </a:rPr>
              <a:t>为</a:t>
            </a:r>
            <a:r>
              <a:rPr lang="en-US" altLang="zh-CN" sz="2200" b="1" dirty="0" err="1">
                <a:latin typeface="+mn-ea"/>
              </a:rPr>
              <a:t>ALUOut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(A</a:t>
            </a:r>
            <a:r>
              <a:rPr lang="en-US" altLang="zh-CN" sz="2200" b="1" dirty="0" smtClean="0">
                <a:latin typeface="+mn-ea"/>
              </a:rPr>
              <a:t>)</a:t>
            </a:r>
            <a:r>
              <a:rPr lang="zh-CN" altLang="en-US" sz="2200" b="1" dirty="0" smtClean="0">
                <a:latin typeface="+mn-ea"/>
              </a:rPr>
              <a:t>＋</a:t>
            </a:r>
            <a:r>
              <a:rPr lang="en-US" altLang="zh-CN" sz="2200" b="1" dirty="0" smtClean="0">
                <a:latin typeface="+mn-ea"/>
              </a:rPr>
              <a:t>(</a:t>
            </a:r>
            <a:r>
              <a:rPr lang="en-US" altLang="zh-CN" sz="2200" b="1" dirty="0" err="1" smtClean="0">
                <a:latin typeface="+mn-ea"/>
              </a:rPr>
              <a:t>ExtU</a:t>
            </a:r>
            <a:r>
              <a:rPr lang="en-US" altLang="zh-CN" sz="2200" b="1" dirty="0" smtClean="0">
                <a:latin typeface="+mn-ea"/>
              </a:rPr>
              <a:t>)</a:t>
            </a:r>
            <a:r>
              <a:rPr lang="zh-CN" altLang="en-US" sz="2200" b="1" dirty="0" smtClean="0">
                <a:latin typeface="+mn-ea"/>
              </a:rPr>
              <a:t>、</a:t>
            </a:r>
            <a:endParaRPr lang="en-US" altLang="zh-CN" sz="2200" b="1" dirty="0" smtClean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</a:rPr>
              <a:t> </a:t>
            </a:r>
            <a:r>
              <a:rPr lang="en-US" altLang="zh-CN" sz="2200" b="1" dirty="0" smtClean="0">
                <a:latin typeface="+mn-ea"/>
              </a:rPr>
              <a:t>                           M</a:t>
            </a:r>
            <a:r>
              <a:rPr lang="en-US" altLang="zh-CN" sz="2200" b="1" dirty="0">
                <a:latin typeface="+mn-ea"/>
              </a:rPr>
              <a:t>[(</a:t>
            </a:r>
            <a:r>
              <a:rPr lang="en-US" altLang="zh-CN" sz="2200" b="1" dirty="0" err="1">
                <a:latin typeface="+mn-ea"/>
              </a:rPr>
              <a:t>ALUOut</a:t>
            </a:r>
            <a:r>
              <a:rPr lang="en-US" altLang="zh-CN" sz="2200" b="1" dirty="0" smtClean="0">
                <a:latin typeface="+mn-ea"/>
              </a:rPr>
              <a:t>)]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smtClean="0">
                <a:latin typeface="+mn-ea"/>
              </a:rPr>
              <a:t>GPRs</a:t>
            </a:r>
            <a:r>
              <a:rPr lang="zh-CN" altLang="en-US" sz="2200" b="1" dirty="0" smtClean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M[(</a:t>
            </a:r>
            <a:r>
              <a:rPr lang="en-US" altLang="zh-CN" sz="2200" b="1" dirty="0" err="1" smtClean="0">
                <a:latin typeface="+mn-ea"/>
              </a:rPr>
              <a:t>ALUOut</a:t>
            </a:r>
            <a:r>
              <a:rPr lang="en-US" altLang="zh-CN" sz="2200" b="1" dirty="0" smtClean="0">
                <a:latin typeface="+mn-ea"/>
              </a:rPr>
              <a:t>)]</a:t>
            </a:r>
            <a:endParaRPr lang="en-US" altLang="zh-CN" sz="2200" b="1" dirty="0">
              <a:latin typeface="+mn-ea"/>
            </a:endParaRPr>
          </a:p>
          <a:p>
            <a:pPr algn="l">
              <a:lnSpc>
                <a:spcPct val="10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                        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由于</a:t>
            </a:r>
            <a:r>
              <a:rPr lang="zh-CN" altLang="en-US" sz="2000" b="1" dirty="0">
                <a:latin typeface="宋体" pitchFamily="2" charset="-122"/>
              </a:rPr>
              <a:t>未设置</a:t>
            </a:r>
            <a:r>
              <a:rPr lang="en-US" altLang="zh-CN" sz="2000" b="1" dirty="0">
                <a:latin typeface="宋体" pitchFamily="2" charset="-122"/>
              </a:rPr>
              <a:t>MDR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en-US" altLang="zh-CN" sz="2000" b="1" dirty="0" smtClean="0">
                <a:latin typeface="宋体" pitchFamily="2" charset="-122"/>
              </a:rPr>
              <a:t>DMEM</a:t>
            </a:r>
            <a:r>
              <a:rPr lang="zh-CN" altLang="en-US" sz="2000" b="1" dirty="0" smtClean="0">
                <a:latin typeface="宋体" pitchFamily="2" charset="-122"/>
              </a:rPr>
              <a:t>读操作</a:t>
            </a:r>
            <a:r>
              <a:rPr lang="zh-CN" altLang="en-US" sz="2000" b="1" dirty="0">
                <a:latin typeface="宋体" pitchFamily="2" charset="-122"/>
              </a:rPr>
              <a:t>需</a:t>
            </a:r>
            <a:r>
              <a:rPr lang="zh-CN" altLang="en-US" sz="2000" b="1" dirty="0" smtClean="0">
                <a:latin typeface="宋体" pitchFamily="2" charset="-122"/>
              </a:rPr>
              <a:t>保持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</a:rPr>
              <a:t>      t2</a:t>
            </a:r>
            <a:r>
              <a:rPr lang="zh-CN" altLang="en-US" sz="2200" b="1" dirty="0" smtClean="0">
                <a:latin typeface="+mn-ea"/>
                <a:ea typeface="+mn-ea"/>
              </a:rPr>
              <a:t>：</a:t>
            </a:r>
            <a:r>
              <a:rPr lang="zh-CN" altLang="zh-CN" sz="2200" b="1" dirty="0">
                <a:latin typeface="+mn-ea"/>
                <a:ea typeface="+mn-ea"/>
              </a:rPr>
              <a:t>无</a:t>
            </a: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zh-CN" altLang="zh-CN" sz="2200" b="1" dirty="0">
                <a:latin typeface="+mn-ea"/>
                <a:ea typeface="+mn-ea"/>
              </a:rPr>
              <a:t>；</a:t>
            </a:r>
            <a:r>
              <a:rPr lang="en-US" altLang="zh-CN" sz="2200" dirty="0" err="1">
                <a:latin typeface="+mn-lt"/>
                <a:ea typeface="+mn-ea"/>
              </a:rPr>
              <a:t>μ</a:t>
            </a:r>
            <a:r>
              <a:rPr lang="en-US" altLang="zh-CN" sz="2200" b="1" dirty="0" err="1">
                <a:latin typeface="+mn-ea"/>
                <a:ea typeface="+mn-ea"/>
              </a:rPr>
              <a:t>OP</a:t>
            </a:r>
            <a:r>
              <a:rPr lang="zh-CN" altLang="zh-CN" sz="2200" b="1" dirty="0" smtClean="0">
                <a:latin typeface="+mn-ea"/>
                <a:ea typeface="+mn-ea"/>
              </a:rPr>
              <a:t>为</a:t>
            </a:r>
            <a:r>
              <a:rPr lang="zh-CN" altLang="zh-CN" sz="2200" b="1" dirty="0">
                <a:latin typeface="+mn-ea"/>
                <a:ea typeface="+mn-ea"/>
              </a:rPr>
              <a:t>为</a:t>
            </a:r>
            <a:r>
              <a:rPr lang="en-US" altLang="zh-CN" sz="2200" b="1" dirty="0">
                <a:latin typeface="+mn-ea"/>
                <a:ea typeface="+mn-ea"/>
              </a:rPr>
              <a:t>A←(</a:t>
            </a:r>
            <a:r>
              <a:rPr lang="en-US" altLang="zh-CN" sz="2200" b="1" dirty="0" err="1">
                <a:latin typeface="+mn-ea"/>
                <a:ea typeface="+mn-ea"/>
              </a:rPr>
              <a:t>rs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endParaRPr lang="zh-CN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t3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spc="-100" dirty="0" err="1">
                <a:latin typeface="+mn-ea"/>
                <a:ea typeface="+mn-ea"/>
              </a:rPr>
              <a:t>Extctr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ALUAsrc</a:t>
            </a:r>
            <a:r>
              <a:rPr lang="zh-CN" altLang="zh-CN" sz="2200" b="1" spc="-100" dirty="0">
                <a:latin typeface="+mn-ea"/>
                <a:ea typeface="+mn-ea"/>
              </a:rPr>
              <a:t>＝</a:t>
            </a:r>
            <a:r>
              <a:rPr lang="en-US" altLang="zh-CN" sz="2200" b="1" spc="-100" dirty="0">
                <a:latin typeface="+mn-ea"/>
                <a:ea typeface="+mn-ea"/>
              </a:rPr>
              <a:t>0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ALUBsrc</a:t>
            </a:r>
            <a:r>
              <a:rPr lang="zh-CN" altLang="zh-CN" sz="2200" b="1" spc="-100" dirty="0">
                <a:latin typeface="+mn-ea"/>
                <a:ea typeface="+mn-ea"/>
              </a:rPr>
              <a:t>＝</a:t>
            </a:r>
            <a:r>
              <a:rPr lang="en-US" altLang="zh-CN" sz="2200" b="1" spc="-100" dirty="0">
                <a:latin typeface="+mn-ea"/>
                <a:ea typeface="+mn-ea"/>
              </a:rPr>
              <a:t>1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ALUctr</a:t>
            </a:r>
            <a:r>
              <a:rPr lang="zh-CN" altLang="zh-CN" sz="2200" b="1" spc="-100" dirty="0">
                <a:latin typeface="+mn-ea"/>
                <a:ea typeface="+mn-ea"/>
              </a:rPr>
              <a:t>＝</a:t>
            </a:r>
            <a:r>
              <a:rPr lang="en-US" altLang="zh-CN" sz="2200" b="1" spc="-100" dirty="0">
                <a:latin typeface="+mn-ea"/>
                <a:ea typeface="+mn-ea"/>
              </a:rPr>
              <a:t>0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ALUOWr</a:t>
            </a:r>
            <a:endParaRPr lang="zh-CN" altLang="zh-CN" sz="2200" b="1" spc="-100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t4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MemRd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smtClean="0">
                <a:latin typeface="+mn-ea"/>
                <a:ea typeface="+mn-ea"/>
              </a:rPr>
              <a:t>WMFC</a:t>
            </a:r>
            <a:r>
              <a:rPr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             </a:t>
            </a:r>
            <a:r>
              <a:rPr lang="zh-CN" altLang="en-US" sz="2000" b="1" dirty="0" smtClean="0">
                <a:latin typeface="+mn-ea"/>
              </a:rPr>
              <a:t>；</a:t>
            </a:r>
            <a:r>
              <a:rPr lang="zh-CN" altLang="en-US" sz="2000" b="1" dirty="0">
                <a:latin typeface="+mn-ea"/>
              </a:rPr>
              <a:t>本</a:t>
            </a:r>
            <a:r>
              <a:rPr lang="zh-CN" altLang="en-US" sz="2000" b="1" dirty="0" smtClean="0">
                <a:latin typeface="+mn-ea"/>
              </a:rPr>
              <a:t>例</a:t>
            </a:r>
            <a:r>
              <a:rPr lang="en-US" altLang="zh-CN" sz="2000" b="1" dirty="0" smtClean="0">
                <a:latin typeface="+mn-ea"/>
              </a:rPr>
              <a:t>WMFC</a:t>
            </a:r>
            <a:r>
              <a:rPr lang="zh-CN" altLang="en-US" sz="2000" b="1" dirty="0">
                <a:latin typeface="+mn-ea"/>
              </a:rPr>
              <a:t>可</a:t>
            </a:r>
            <a:r>
              <a:rPr lang="zh-CN" altLang="en-US" sz="2000" b="1" dirty="0" smtClean="0">
                <a:latin typeface="+mn-ea"/>
              </a:rPr>
              <a:t>缺省</a:t>
            </a:r>
            <a:r>
              <a:rPr lang="en-US" altLang="zh-CN" sz="2000" b="1" dirty="0" smtClean="0">
                <a:latin typeface="+mn-ea"/>
              </a:rPr>
              <a:t>[</a:t>
            </a:r>
            <a:r>
              <a:rPr lang="zh-CN" altLang="en-US" sz="2000" b="1" dirty="0" smtClean="0">
                <a:latin typeface="+mn-ea"/>
              </a:rPr>
              <a:t>已假设</a:t>
            </a:r>
            <a:r>
              <a:rPr lang="en-US" altLang="zh-CN" sz="2000" b="1" dirty="0" smtClean="0">
                <a:latin typeface="+mn-ea"/>
              </a:rPr>
              <a:t>]</a:t>
            </a:r>
            <a:endParaRPr lang="en-US" altLang="zh-CN" sz="2200" b="1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t5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solidFill>
                  <a:srgbClr val="990099"/>
                </a:solidFill>
                <a:latin typeface="+mn-ea"/>
                <a:ea typeface="+mn-ea"/>
              </a:rPr>
              <a:t>MemRd</a:t>
            </a:r>
            <a:r>
              <a:rPr lang="zh-CN" altLang="zh-CN" sz="2200" b="1" dirty="0">
                <a:solidFill>
                  <a:srgbClr val="990099"/>
                </a:solidFill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RegAsrc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0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RegDsrc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0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>
                <a:latin typeface="+mn-ea"/>
                <a:ea typeface="+mn-ea"/>
              </a:rPr>
              <a:t>RegWr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 smtClean="0">
                <a:latin typeface="+mn-ea"/>
                <a:ea typeface="+mn-ea"/>
              </a:rPr>
              <a:t>End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3789040"/>
            <a:ext cx="8784976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en-US" altLang="zh-CN" b="1" dirty="0" err="1" smtClean="0">
                <a:solidFill>
                  <a:schemeClr val="accent2"/>
                </a:solidFill>
                <a:latin typeface="+mn-ea"/>
                <a:ea typeface="+mn-ea"/>
              </a:rPr>
              <a:t>sw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指令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</a:t>
            </a:r>
            <a:r>
              <a:rPr lang="zh-CN" altLang="en-US" sz="2200" b="1" dirty="0">
                <a:latin typeface="宋体" pitchFamily="2" charset="-122"/>
              </a:rPr>
              <a:t>为</a:t>
            </a:r>
            <a:r>
              <a:rPr lang="en-US" altLang="zh-CN" sz="2200" b="1" dirty="0" err="1">
                <a:latin typeface="+mn-ea"/>
              </a:rPr>
              <a:t>ALUOut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(A)</a:t>
            </a:r>
            <a:r>
              <a:rPr lang="zh-CN" altLang="en-US" sz="2200" b="1" dirty="0">
                <a:latin typeface="+mn-ea"/>
              </a:rPr>
              <a:t>＋</a:t>
            </a:r>
            <a:r>
              <a:rPr lang="en-US" altLang="zh-CN" sz="2200" b="1" dirty="0">
                <a:latin typeface="+mn-ea"/>
              </a:rPr>
              <a:t>(</a:t>
            </a:r>
            <a:r>
              <a:rPr lang="en-US" altLang="zh-CN" sz="2200" b="1" dirty="0" err="1">
                <a:latin typeface="+mn-ea"/>
              </a:rPr>
              <a:t>ExtU</a:t>
            </a:r>
            <a:r>
              <a:rPr lang="en-US" altLang="zh-CN" sz="2200" b="1" dirty="0">
                <a:latin typeface="+mn-ea"/>
              </a:rPr>
              <a:t>)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smtClean="0">
                <a:latin typeface="+mn-ea"/>
              </a:rPr>
              <a:t>M</a:t>
            </a:r>
            <a:r>
              <a:rPr lang="en-US" altLang="zh-CN" sz="2200" b="1" dirty="0">
                <a:latin typeface="+mn-ea"/>
              </a:rPr>
              <a:t>[(</a:t>
            </a:r>
            <a:r>
              <a:rPr lang="en-US" altLang="zh-CN" sz="2200" b="1" dirty="0" err="1">
                <a:latin typeface="+mn-ea"/>
              </a:rPr>
              <a:t>ALUOut</a:t>
            </a:r>
            <a:r>
              <a:rPr lang="en-US" altLang="zh-CN" sz="2200" b="1" dirty="0" smtClean="0">
                <a:latin typeface="+mn-ea"/>
              </a:rPr>
              <a:t>)]</a:t>
            </a:r>
            <a:r>
              <a:rPr lang="zh-CN" altLang="en-US" sz="2200" b="1" dirty="0" smtClean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(B)</a:t>
            </a:r>
            <a:endParaRPr lang="en-US" altLang="zh-CN" sz="2200" b="1" dirty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t2</a:t>
            </a:r>
            <a:r>
              <a:rPr lang="zh-CN" altLang="en-US" sz="2200" b="1" dirty="0" smtClean="0">
                <a:latin typeface="+mn-ea"/>
                <a:ea typeface="+mn-ea"/>
              </a:rPr>
              <a:t>：</a:t>
            </a:r>
            <a:r>
              <a:rPr lang="zh-CN" altLang="zh-CN" sz="2200" b="1" dirty="0">
                <a:latin typeface="+mn-ea"/>
                <a:ea typeface="+mn-ea"/>
              </a:rPr>
              <a:t>无</a:t>
            </a: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zh-CN" altLang="zh-CN" sz="2200" b="1" dirty="0">
                <a:latin typeface="+mn-ea"/>
                <a:ea typeface="+mn-ea"/>
              </a:rPr>
              <a:t>；</a:t>
            </a:r>
            <a:r>
              <a:rPr lang="en-US" altLang="zh-CN" sz="2200" dirty="0" err="1">
                <a:latin typeface="+mn-lt"/>
                <a:ea typeface="+mn-ea"/>
              </a:rPr>
              <a:t>μ</a:t>
            </a:r>
            <a:r>
              <a:rPr lang="en-US" altLang="zh-CN" sz="2200" b="1" dirty="0" err="1">
                <a:latin typeface="+mn-ea"/>
                <a:ea typeface="+mn-ea"/>
              </a:rPr>
              <a:t>OP</a:t>
            </a:r>
            <a:r>
              <a:rPr lang="zh-CN" altLang="zh-CN" sz="2200" b="1" dirty="0" smtClean="0">
                <a:latin typeface="+mn-ea"/>
                <a:ea typeface="+mn-ea"/>
              </a:rPr>
              <a:t>为</a:t>
            </a:r>
            <a:r>
              <a:rPr lang="zh-CN" altLang="zh-CN" sz="2200" b="1" dirty="0">
                <a:latin typeface="+mn-ea"/>
                <a:ea typeface="+mn-ea"/>
              </a:rPr>
              <a:t>为</a:t>
            </a:r>
            <a:r>
              <a:rPr lang="en-US" altLang="zh-CN" sz="2200" b="1" dirty="0">
                <a:latin typeface="+mn-ea"/>
                <a:ea typeface="+mn-ea"/>
              </a:rPr>
              <a:t>A←(</a:t>
            </a:r>
            <a:r>
              <a:rPr lang="en-US" altLang="zh-CN" sz="2200" b="1" dirty="0" err="1">
                <a:latin typeface="+mn-ea"/>
                <a:ea typeface="+mn-ea"/>
              </a:rPr>
              <a:t>rs</a:t>
            </a:r>
            <a:r>
              <a:rPr lang="en-US" altLang="zh-CN" sz="2200" b="1" dirty="0" smtClean="0">
                <a:latin typeface="+mn-ea"/>
                <a:ea typeface="+mn-ea"/>
              </a:rPr>
              <a:t>)</a:t>
            </a:r>
            <a:r>
              <a:rPr lang="zh-CN" altLang="zh-CN" sz="2200" b="1" dirty="0" smtClean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B←(</a:t>
            </a:r>
            <a:r>
              <a:rPr lang="en-US" altLang="zh-CN" sz="2200" b="1" dirty="0" err="1">
                <a:latin typeface="+mn-ea"/>
                <a:ea typeface="+mn-ea"/>
              </a:rPr>
              <a:t>rt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endParaRPr lang="zh-CN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t3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spc="-100" dirty="0" err="1">
                <a:latin typeface="+mn-ea"/>
                <a:ea typeface="+mn-ea"/>
              </a:rPr>
              <a:t>Extctr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ALUAsrc</a:t>
            </a:r>
            <a:r>
              <a:rPr lang="zh-CN" altLang="zh-CN" sz="2200" b="1" spc="-100" dirty="0">
                <a:latin typeface="+mn-ea"/>
                <a:ea typeface="+mn-ea"/>
              </a:rPr>
              <a:t>＝</a:t>
            </a:r>
            <a:r>
              <a:rPr lang="en-US" altLang="zh-CN" sz="2200" b="1" spc="-100" dirty="0">
                <a:latin typeface="+mn-ea"/>
                <a:ea typeface="+mn-ea"/>
              </a:rPr>
              <a:t>0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ALUBsrc</a:t>
            </a:r>
            <a:r>
              <a:rPr lang="zh-CN" altLang="zh-CN" sz="2200" b="1" spc="-100" dirty="0">
                <a:latin typeface="+mn-ea"/>
                <a:ea typeface="+mn-ea"/>
              </a:rPr>
              <a:t>＝</a:t>
            </a:r>
            <a:r>
              <a:rPr lang="en-US" altLang="zh-CN" sz="2200" b="1" spc="-100" dirty="0">
                <a:latin typeface="+mn-ea"/>
                <a:ea typeface="+mn-ea"/>
              </a:rPr>
              <a:t>1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ALUctr</a:t>
            </a:r>
            <a:r>
              <a:rPr lang="zh-CN" altLang="zh-CN" sz="2200" b="1" spc="-100" dirty="0">
                <a:latin typeface="+mn-ea"/>
                <a:ea typeface="+mn-ea"/>
              </a:rPr>
              <a:t>＝</a:t>
            </a:r>
            <a:r>
              <a:rPr lang="en-US" altLang="zh-CN" sz="2200" b="1" spc="-100" dirty="0">
                <a:latin typeface="+mn-ea"/>
                <a:ea typeface="+mn-ea"/>
              </a:rPr>
              <a:t>0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ALUOWr</a:t>
            </a:r>
            <a:endParaRPr lang="zh-CN" altLang="zh-CN" sz="2200" b="1" spc="-100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t4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MemWr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WMFC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 smtClean="0">
                <a:latin typeface="+mn-ea"/>
                <a:ea typeface="+mn-ea"/>
              </a:rPr>
              <a:t>End        </a:t>
            </a:r>
            <a:r>
              <a:rPr lang="zh-CN" altLang="en-US" sz="2000" b="1" dirty="0" smtClean="0">
                <a:latin typeface="+mn-ea"/>
              </a:rPr>
              <a:t>；</a:t>
            </a:r>
            <a:r>
              <a:rPr lang="zh-CN" altLang="en-US" sz="2000" b="1" dirty="0">
                <a:latin typeface="+mn-ea"/>
              </a:rPr>
              <a:t>本例</a:t>
            </a:r>
            <a:r>
              <a:rPr lang="en-US" altLang="zh-CN" sz="2000" b="1" dirty="0">
                <a:latin typeface="+mn-ea"/>
              </a:rPr>
              <a:t>WMFC</a:t>
            </a:r>
            <a:r>
              <a:rPr lang="zh-CN" altLang="en-US" sz="2000" b="1" dirty="0">
                <a:latin typeface="+mn-ea"/>
              </a:rPr>
              <a:t>可</a:t>
            </a:r>
            <a:r>
              <a:rPr lang="zh-CN" altLang="en-US" sz="2000" b="1" dirty="0" smtClean="0">
                <a:latin typeface="+mn-ea"/>
              </a:rPr>
              <a:t>缺省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1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" name="线形标注 2 5"/>
          <p:cNvSpPr/>
          <p:nvPr/>
        </p:nvSpPr>
        <p:spPr bwMode="auto">
          <a:xfrm>
            <a:off x="2267744" y="5612591"/>
            <a:ext cx="2376264" cy="306000"/>
          </a:xfrm>
          <a:prstGeom prst="borderCallout2">
            <a:avLst>
              <a:gd name="adj1" fmla="val 48951"/>
              <a:gd name="adj2" fmla="val -717"/>
              <a:gd name="adj3" fmla="val 49529"/>
              <a:gd name="adj4" fmla="val -7274"/>
              <a:gd name="adj5" fmla="val -36326"/>
              <a:gd name="adj6" fmla="val -19627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b="1" dirty="0" smtClean="0">
                <a:latin typeface="宋体" pitchFamily="2" charset="-122"/>
              </a:rPr>
              <a:t>B</a:t>
            </a:r>
            <a:r>
              <a:rPr lang="zh-CN" altLang="en-US" sz="1800" b="1" dirty="0" smtClean="0">
                <a:latin typeface="宋体" pitchFamily="2" charset="-122"/>
              </a:rPr>
              <a:t>虽被重写，但值不变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3331671"/>
            <a:ext cx="878497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+mn-ea"/>
                <a:ea typeface="+mn-ea"/>
              </a:rPr>
              <a:t>        注：</a:t>
            </a:r>
            <a:r>
              <a:rPr lang="en-US" altLang="zh-CN" sz="2200" b="1" dirty="0" smtClean="0">
                <a:latin typeface="+mn-ea"/>
                <a:ea typeface="+mn-ea"/>
              </a:rPr>
              <a:t>GPRs</a:t>
            </a:r>
            <a:r>
              <a:rPr lang="zh-CN" altLang="en-US" sz="2200" b="1" dirty="0" smtClean="0">
                <a:latin typeface="+mn-ea"/>
                <a:ea typeface="+mn-ea"/>
              </a:rPr>
              <a:t>←</a:t>
            </a:r>
            <a:r>
              <a:rPr lang="en-US" altLang="zh-CN" sz="2200" b="1" dirty="0" smtClean="0">
                <a:latin typeface="+mn-ea"/>
                <a:ea typeface="+mn-ea"/>
              </a:rPr>
              <a:t>M[(MAR)]</a:t>
            </a:r>
            <a:r>
              <a:rPr lang="zh-CN" altLang="en-US" sz="2200" b="1" dirty="0" smtClean="0">
                <a:latin typeface="+mn-ea"/>
                <a:ea typeface="+mn-ea"/>
              </a:rPr>
              <a:t>需</a:t>
            </a:r>
            <a:r>
              <a:rPr lang="en-US" altLang="zh-CN" sz="2200" b="1" dirty="0" smtClean="0">
                <a:latin typeface="+mn-ea"/>
                <a:ea typeface="+mn-ea"/>
              </a:rPr>
              <a:t>2</a:t>
            </a:r>
            <a:r>
              <a:rPr lang="zh-CN" altLang="en-US" sz="2200" b="1" dirty="0" smtClean="0">
                <a:latin typeface="+mn-ea"/>
                <a:ea typeface="+mn-ea"/>
              </a:rPr>
              <a:t>个</a:t>
            </a:r>
            <a:r>
              <a:rPr lang="en-US" altLang="zh-CN" sz="2200" b="1" dirty="0" smtClean="0">
                <a:latin typeface="+mn-ea"/>
                <a:ea typeface="+mn-ea"/>
              </a:rPr>
              <a:t>CLK</a:t>
            </a:r>
            <a:r>
              <a:rPr lang="zh-CN" altLang="en-US" sz="2200" b="1" dirty="0" smtClean="0">
                <a:latin typeface="+mn-ea"/>
                <a:ea typeface="+mn-ea"/>
              </a:rPr>
              <a:t>，读操作需保持</a:t>
            </a:r>
            <a:endParaRPr lang="en-US" altLang="zh-CN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588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48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512" y="309280"/>
            <a:ext cx="878497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en-US" altLang="zh-CN" b="1" dirty="0" err="1" smtClean="0">
                <a:solidFill>
                  <a:schemeClr val="accent2"/>
                </a:solidFill>
                <a:latin typeface="+mn-ea"/>
                <a:ea typeface="+mn-ea"/>
              </a:rPr>
              <a:t>beq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指令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</a:t>
            </a:r>
            <a:r>
              <a:rPr lang="zh-CN" altLang="en-US" sz="2200" b="1" dirty="0">
                <a:latin typeface="宋体" pitchFamily="2" charset="-122"/>
              </a:rPr>
              <a:t>为</a:t>
            </a:r>
            <a:r>
              <a:rPr lang="en-US" altLang="zh-CN" sz="2200" b="1" dirty="0" err="1">
                <a:latin typeface="+mn-ea"/>
              </a:rPr>
              <a:t>ALUOut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(PC)</a:t>
            </a:r>
            <a:r>
              <a:rPr lang="zh-CN" altLang="en-US" sz="2200" b="1" dirty="0">
                <a:latin typeface="+mn-ea"/>
              </a:rPr>
              <a:t>＋</a:t>
            </a:r>
            <a:r>
              <a:rPr lang="en-US" altLang="zh-CN" sz="2200" b="1" dirty="0">
                <a:latin typeface="+mn-ea"/>
              </a:rPr>
              <a:t>(</a:t>
            </a:r>
            <a:r>
              <a:rPr lang="en-US" altLang="zh-CN" sz="2200" b="1" dirty="0" err="1" smtClean="0">
                <a:latin typeface="+mn-ea"/>
              </a:rPr>
              <a:t>ExtU</a:t>
            </a:r>
            <a:r>
              <a:rPr lang="en-US" altLang="zh-CN" sz="2200" b="1" dirty="0">
                <a:latin typeface="+mn-ea"/>
              </a:rPr>
              <a:t>)</a:t>
            </a:r>
            <a:r>
              <a:rPr lang="en-US" altLang="zh-CN" sz="2200" b="1" dirty="0" smtClean="0">
                <a:latin typeface="+mn-ea"/>
              </a:rPr>
              <a:t>&lt;&lt;2</a:t>
            </a:r>
            <a:r>
              <a:rPr lang="zh-CN" altLang="en-US" sz="2200" b="1" dirty="0" smtClean="0">
                <a:latin typeface="+mn-ea"/>
              </a:rPr>
              <a:t>、</a:t>
            </a:r>
            <a:endParaRPr lang="en-US" altLang="zh-CN" sz="2200" b="1" dirty="0" smtClean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latin typeface="+mn-ea"/>
              </a:rPr>
              <a:t> </a:t>
            </a:r>
            <a:r>
              <a:rPr lang="zh-CN" altLang="en-US" sz="2200" b="1" dirty="0" smtClean="0">
                <a:latin typeface="+mn-ea"/>
              </a:rPr>
              <a:t>                   </a:t>
            </a:r>
            <a:r>
              <a:rPr lang="en-US" altLang="zh-CN" sz="2200" b="1" dirty="0" smtClean="0">
                <a:latin typeface="+mn-ea"/>
              </a:rPr>
              <a:t>(A)</a:t>
            </a:r>
            <a:r>
              <a:rPr lang="zh-CN" altLang="en-US" sz="2200" b="1" dirty="0" smtClean="0">
                <a:latin typeface="+mn-ea"/>
              </a:rPr>
              <a:t>－</a:t>
            </a:r>
            <a:r>
              <a:rPr lang="en-US" altLang="zh-CN" sz="2200" b="1" dirty="0" smtClean="0">
                <a:latin typeface="+mn-ea"/>
              </a:rPr>
              <a:t>(</a:t>
            </a:r>
            <a:r>
              <a:rPr lang="en-US" altLang="zh-CN" sz="2200" b="1" dirty="0">
                <a:latin typeface="+mn-ea"/>
              </a:rPr>
              <a:t>B</a:t>
            </a:r>
            <a:r>
              <a:rPr lang="en-US" altLang="zh-CN" sz="2200" b="1" dirty="0" smtClean="0">
                <a:latin typeface="+mn-ea"/>
              </a:rPr>
              <a:t>)</a:t>
            </a:r>
            <a:r>
              <a:rPr lang="zh-CN" altLang="en-US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0</a:t>
            </a:r>
            <a:r>
              <a:rPr lang="zh-CN" altLang="en-US" sz="2200" b="1" dirty="0" smtClean="0">
                <a:latin typeface="+mn-ea"/>
              </a:rPr>
              <a:t>时（</a:t>
            </a:r>
            <a:r>
              <a:rPr lang="en-US" altLang="zh-CN" sz="2200" b="1" dirty="0" smtClean="0">
                <a:latin typeface="+mn-ea"/>
              </a:rPr>
              <a:t>ZF</a:t>
            </a:r>
            <a:r>
              <a:rPr lang="zh-CN" altLang="en-US" sz="2200" b="1" dirty="0" smtClean="0">
                <a:latin typeface="+mn-ea"/>
              </a:rPr>
              <a:t>＝</a:t>
            </a:r>
            <a:r>
              <a:rPr lang="en-US" altLang="zh-CN" sz="2200" b="1" dirty="0" smtClean="0">
                <a:latin typeface="+mn-ea"/>
              </a:rPr>
              <a:t>1</a:t>
            </a:r>
            <a:r>
              <a:rPr lang="zh-CN" altLang="en-US" sz="2200" b="1" dirty="0" smtClean="0">
                <a:latin typeface="+mn-ea"/>
              </a:rPr>
              <a:t>时）</a:t>
            </a:r>
            <a:r>
              <a:rPr lang="en-US" altLang="zh-CN" sz="2200" b="1" dirty="0" smtClean="0">
                <a:latin typeface="+mn-ea"/>
              </a:rPr>
              <a:t>PC</a:t>
            </a:r>
            <a:r>
              <a:rPr lang="zh-CN" altLang="en-US" sz="2200" b="1" dirty="0" smtClean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(</a:t>
            </a:r>
            <a:r>
              <a:rPr lang="en-US" altLang="zh-CN" sz="2200" b="1" dirty="0" err="1">
                <a:latin typeface="+mn-ea"/>
              </a:rPr>
              <a:t>ALUOut</a:t>
            </a:r>
            <a:r>
              <a:rPr lang="en-US" altLang="zh-CN" sz="2200" b="1" dirty="0" smtClean="0">
                <a:latin typeface="+mn-ea"/>
              </a:rPr>
              <a:t>)</a:t>
            </a:r>
            <a:endParaRPr lang="en-US" altLang="zh-CN" sz="2200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t2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spc="-100" dirty="0" err="1">
                <a:latin typeface="+mn-ea"/>
                <a:ea typeface="+mn-ea"/>
              </a:rPr>
              <a:t>Extctr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ALUAsrc</a:t>
            </a:r>
            <a:r>
              <a:rPr lang="zh-CN" altLang="zh-CN" sz="2200" b="1" spc="-100" dirty="0">
                <a:latin typeface="+mn-ea"/>
                <a:ea typeface="+mn-ea"/>
              </a:rPr>
              <a:t>＝</a:t>
            </a:r>
            <a:r>
              <a:rPr lang="en-US" altLang="zh-CN" sz="2200" b="1" spc="-100" dirty="0">
                <a:latin typeface="+mn-ea"/>
                <a:ea typeface="+mn-ea"/>
              </a:rPr>
              <a:t>1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ALUBsrc</a:t>
            </a:r>
            <a:r>
              <a:rPr lang="zh-CN" altLang="zh-CN" sz="2200" b="1" spc="-100" dirty="0">
                <a:latin typeface="+mn-ea"/>
                <a:ea typeface="+mn-ea"/>
              </a:rPr>
              <a:t>＝</a:t>
            </a:r>
            <a:r>
              <a:rPr lang="en-US" altLang="zh-CN" sz="2200" b="1" spc="-100" dirty="0">
                <a:latin typeface="+mn-ea"/>
                <a:ea typeface="+mn-ea"/>
              </a:rPr>
              <a:t>0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ALUctr</a:t>
            </a:r>
            <a:r>
              <a:rPr lang="zh-CN" altLang="zh-CN" sz="2200" b="1" spc="-100" dirty="0">
                <a:latin typeface="+mn-ea"/>
                <a:ea typeface="+mn-ea"/>
              </a:rPr>
              <a:t>＝</a:t>
            </a:r>
            <a:r>
              <a:rPr lang="en-US" altLang="zh-CN" sz="2200" b="1" spc="-100" dirty="0">
                <a:latin typeface="+mn-ea"/>
                <a:ea typeface="+mn-ea"/>
              </a:rPr>
              <a:t>0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 err="1">
                <a:latin typeface="+mn-ea"/>
                <a:ea typeface="+mn-ea"/>
              </a:rPr>
              <a:t>ALUOWr</a:t>
            </a:r>
            <a:endParaRPr lang="zh-CN" altLang="zh-CN" sz="2200" b="1" spc="-100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 </a:t>
            </a:r>
            <a:r>
              <a:rPr lang="en-US" altLang="zh-CN" sz="2200" b="1" dirty="0" smtClean="0">
                <a:latin typeface="+mn-ea"/>
                <a:ea typeface="+mn-ea"/>
              </a:rPr>
              <a:t>       </a:t>
            </a:r>
            <a:r>
              <a:rPr lang="zh-CN" altLang="zh-CN" sz="2200" b="1" dirty="0" smtClean="0">
                <a:latin typeface="+mn-ea"/>
                <a:ea typeface="+mn-ea"/>
              </a:rPr>
              <a:t>；</a:t>
            </a:r>
            <a:r>
              <a:rPr lang="en-US" altLang="zh-CN" sz="2200" dirty="0" err="1">
                <a:latin typeface="+mn-lt"/>
                <a:ea typeface="+mn-ea"/>
              </a:rPr>
              <a:t>μ</a:t>
            </a:r>
            <a:r>
              <a:rPr lang="en-US" altLang="zh-CN" sz="2200" b="1" dirty="0" err="1">
                <a:latin typeface="+mn-ea"/>
                <a:ea typeface="+mn-ea"/>
              </a:rPr>
              <a:t>OP</a:t>
            </a:r>
            <a:r>
              <a:rPr lang="zh-CN" altLang="zh-CN" sz="2200" b="1" dirty="0">
                <a:latin typeface="+mn-ea"/>
                <a:ea typeface="+mn-ea"/>
              </a:rPr>
              <a:t>还包括</a:t>
            </a:r>
            <a:r>
              <a:rPr lang="en-US" altLang="zh-CN" sz="2200" b="1" dirty="0">
                <a:latin typeface="+mn-ea"/>
                <a:ea typeface="+mn-ea"/>
              </a:rPr>
              <a:t>A←(</a:t>
            </a:r>
            <a:r>
              <a:rPr lang="en-US" altLang="zh-CN" sz="2200" b="1" dirty="0" err="1">
                <a:latin typeface="+mn-ea"/>
                <a:ea typeface="+mn-ea"/>
              </a:rPr>
              <a:t>rs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B←(</a:t>
            </a:r>
            <a:r>
              <a:rPr lang="en-US" altLang="zh-CN" sz="2200" b="1" dirty="0" err="1">
                <a:latin typeface="+mn-ea"/>
                <a:ea typeface="+mn-ea"/>
              </a:rPr>
              <a:t>rt</a:t>
            </a:r>
            <a:r>
              <a:rPr lang="en-US" altLang="zh-CN" sz="2200" b="1" dirty="0">
                <a:latin typeface="+mn-ea"/>
                <a:ea typeface="+mn-ea"/>
              </a:rPr>
              <a:t>) </a:t>
            </a:r>
            <a:endParaRPr lang="zh-CN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t3</a:t>
            </a:r>
            <a:r>
              <a:rPr lang="zh-CN" altLang="zh-CN" sz="2200" b="1" dirty="0">
                <a:latin typeface="+mn-ea"/>
                <a:ea typeface="+mn-ea"/>
              </a:rPr>
              <a:t>：</a:t>
            </a:r>
            <a:r>
              <a:rPr lang="en-US" altLang="zh-CN" sz="2200" b="1" spc="-150" dirty="0" err="1">
                <a:latin typeface="+mn-ea"/>
                <a:ea typeface="+mn-ea"/>
              </a:rPr>
              <a:t>ALUAsrc</a:t>
            </a:r>
            <a:r>
              <a:rPr lang="zh-CN" altLang="zh-CN" sz="2200" b="1" spc="-150" dirty="0">
                <a:latin typeface="+mn-ea"/>
                <a:ea typeface="+mn-ea"/>
              </a:rPr>
              <a:t>＝</a:t>
            </a:r>
            <a:r>
              <a:rPr lang="en-US" altLang="zh-CN" sz="2200" b="1" spc="-150" dirty="0">
                <a:latin typeface="+mn-ea"/>
                <a:ea typeface="+mn-ea"/>
              </a:rPr>
              <a:t>0</a:t>
            </a:r>
            <a:r>
              <a:rPr lang="zh-CN" altLang="zh-CN" sz="2200" b="1" spc="-150" dirty="0">
                <a:latin typeface="+mn-ea"/>
                <a:ea typeface="+mn-ea"/>
              </a:rPr>
              <a:t>、</a:t>
            </a:r>
            <a:r>
              <a:rPr lang="en-US" altLang="zh-CN" sz="2200" b="1" spc="-150" dirty="0" err="1">
                <a:latin typeface="+mn-ea"/>
                <a:ea typeface="+mn-ea"/>
              </a:rPr>
              <a:t>ALUBsrc</a:t>
            </a:r>
            <a:r>
              <a:rPr lang="zh-CN" altLang="zh-CN" sz="2200" b="1" spc="-150" dirty="0">
                <a:latin typeface="+mn-ea"/>
                <a:ea typeface="+mn-ea"/>
              </a:rPr>
              <a:t>＝</a:t>
            </a:r>
            <a:r>
              <a:rPr lang="en-US" altLang="zh-CN" sz="2200" b="1" spc="-150" dirty="0">
                <a:latin typeface="+mn-ea"/>
                <a:ea typeface="+mn-ea"/>
              </a:rPr>
              <a:t>2</a:t>
            </a:r>
            <a:r>
              <a:rPr lang="zh-CN" altLang="zh-CN" sz="2200" b="1" spc="-150" dirty="0">
                <a:latin typeface="+mn-ea"/>
                <a:ea typeface="+mn-ea"/>
              </a:rPr>
              <a:t>、</a:t>
            </a:r>
            <a:r>
              <a:rPr lang="en-US" altLang="zh-CN" sz="2200" b="1" spc="-150" dirty="0" err="1">
                <a:latin typeface="+mn-ea"/>
                <a:ea typeface="+mn-ea"/>
              </a:rPr>
              <a:t>ALUctr</a:t>
            </a:r>
            <a:r>
              <a:rPr lang="zh-CN" altLang="zh-CN" sz="2200" b="1" spc="-150" dirty="0">
                <a:latin typeface="+mn-ea"/>
                <a:ea typeface="+mn-ea"/>
              </a:rPr>
              <a:t>＝</a:t>
            </a:r>
            <a:r>
              <a:rPr lang="en-US" altLang="zh-CN" sz="2200" b="1" spc="-150" dirty="0">
                <a:latin typeface="+mn-ea"/>
                <a:ea typeface="+mn-ea"/>
              </a:rPr>
              <a:t>3</a:t>
            </a:r>
            <a:r>
              <a:rPr lang="zh-CN" altLang="zh-CN" sz="2200" b="1" spc="-150" dirty="0">
                <a:latin typeface="+mn-ea"/>
                <a:ea typeface="+mn-ea"/>
              </a:rPr>
              <a:t>、</a:t>
            </a:r>
            <a:r>
              <a:rPr lang="en-US" altLang="zh-CN" sz="2200" b="1" spc="-150" dirty="0" err="1">
                <a:latin typeface="+mn-ea"/>
                <a:ea typeface="+mn-ea"/>
              </a:rPr>
              <a:t>PCsrc</a:t>
            </a:r>
            <a:r>
              <a:rPr lang="zh-CN" altLang="zh-CN" sz="2200" b="1" spc="-150" dirty="0">
                <a:latin typeface="+mn-ea"/>
                <a:ea typeface="+mn-ea"/>
              </a:rPr>
              <a:t>＝</a:t>
            </a:r>
            <a:r>
              <a:rPr lang="en-US" altLang="zh-CN" sz="2200" b="1" spc="-150" dirty="0">
                <a:latin typeface="+mn-ea"/>
                <a:ea typeface="+mn-ea"/>
              </a:rPr>
              <a:t>0</a:t>
            </a:r>
            <a:r>
              <a:rPr lang="zh-CN" altLang="zh-CN" sz="2200" b="1" spc="-150" dirty="0">
                <a:latin typeface="+mn-ea"/>
                <a:ea typeface="+mn-ea"/>
              </a:rPr>
              <a:t>、</a:t>
            </a:r>
            <a:r>
              <a:rPr lang="en-US" altLang="zh-CN" sz="2200" b="1" spc="-150" dirty="0" err="1">
                <a:latin typeface="+mn-ea"/>
                <a:ea typeface="+mn-ea"/>
              </a:rPr>
              <a:t>PCWrB</a:t>
            </a:r>
            <a:r>
              <a:rPr lang="zh-CN" altLang="zh-CN" sz="2200" b="1" spc="-150" dirty="0">
                <a:latin typeface="+mn-ea"/>
                <a:ea typeface="+mn-ea"/>
              </a:rPr>
              <a:t>，</a:t>
            </a:r>
            <a:r>
              <a:rPr lang="en-US" altLang="zh-CN" sz="2200" b="1" spc="-150" dirty="0">
                <a:latin typeface="+mn-ea"/>
                <a:ea typeface="+mn-ea"/>
              </a:rPr>
              <a:t>End</a:t>
            </a:r>
            <a:endParaRPr lang="zh-CN" altLang="zh-CN" sz="2200" b="1" spc="-150" dirty="0">
              <a:latin typeface="+mn-ea"/>
              <a:ea typeface="+mn-ea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2471437"/>
            <a:ext cx="8784976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j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指令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宋体" pitchFamily="2" charset="-122"/>
              </a:rPr>
              <a:t>OP</a:t>
            </a:r>
            <a:r>
              <a:rPr lang="zh-CN" altLang="en-US" sz="2200" b="1" dirty="0" smtClean="0">
                <a:latin typeface="宋体" pitchFamily="2" charset="-122"/>
              </a:rPr>
              <a:t>为</a:t>
            </a:r>
            <a:r>
              <a:rPr lang="en-US" altLang="zh-CN" sz="2200" b="1" dirty="0">
                <a:latin typeface="+mn-ea"/>
              </a:rPr>
              <a:t>PC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 smtClean="0">
                <a:latin typeface="+mn-ea"/>
              </a:rPr>
              <a:t>(Splice)</a:t>
            </a:r>
            <a:endParaRPr lang="en-US" altLang="zh-CN" sz="2200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</a:rPr>
              <a:t>      t2</a:t>
            </a:r>
            <a:r>
              <a:rPr lang="zh-CN" altLang="zh-CN" sz="2200" b="1" dirty="0" smtClean="0">
                <a:latin typeface="+mn-ea"/>
                <a:ea typeface="+mn-ea"/>
              </a:rPr>
              <a:t>：</a:t>
            </a:r>
            <a:r>
              <a:rPr lang="zh-CN" altLang="zh-CN" sz="2200" b="1" dirty="0">
                <a:latin typeface="+mn-ea"/>
                <a:ea typeface="+mn-ea"/>
              </a:rPr>
              <a:t>无</a:t>
            </a: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zh-CN" altLang="zh-CN" sz="2200" b="1" dirty="0">
                <a:latin typeface="+mn-ea"/>
                <a:ea typeface="+mn-ea"/>
              </a:rPr>
              <a:t>；等待指令译码</a:t>
            </a:r>
            <a:r>
              <a:rPr lang="zh-CN" altLang="zh-CN" sz="2200" b="1" dirty="0" smtClean="0">
                <a:latin typeface="+mn-ea"/>
                <a:ea typeface="+mn-ea"/>
              </a:rPr>
              <a:t>结果</a:t>
            </a:r>
            <a:r>
              <a:rPr lang="en-US" altLang="zh-CN" sz="2200" b="1" dirty="0" smtClean="0">
                <a:latin typeface="+mn-ea"/>
                <a:ea typeface="+mn-ea"/>
              </a:rPr>
              <a:t> </a:t>
            </a:r>
            <a:endParaRPr lang="zh-CN" altLang="zh-CN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t3</a:t>
            </a:r>
            <a:r>
              <a:rPr lang="zh-CN" altLang="zh-CN" sz="2200" b="1" dirty="0" smtClean="0">
                <a:latin typeface="+mn-ea"/>
                <a:ea typeface="+mn-ea"/>
              </a:rPr>
              <a:t>：</a:t>
            </a:r>
            <a:r>
              <a:rPr lang="en-US" altLang="zh-CN" sz="2200" b="1" dirty="0" err="1">
                <a:latin typeface="+mn-ea"/>
                <a:ea typeface="+mn-ea"/>
              </a:rPr>
              <a:t>PCsrc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2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 err="1" smtClean="0">
                <a:latin typeface="+mn-ea"/>
                <a:ea typeface="+mn-ea"/>
              </a:rPr>
              <a:t>PCWr</a:t>
            </a:r>
            <a:r>
              <a:rPr lang="zh-CN" altLang="zh-CN" sz="2200" b="1" spc="-100" dirty="0" smtClean="0">
                <a:latin typeface="+mn-ea"/>
                <a:ea typeface="+mn-ea"/>
              </a:rPr>
              <a:t>，</a:t>
            </a:r>
            <a:r>
              <a:rPr lang="en-US" altLang="zh-CN" sz="2200" b="1" spc="-100" dirty="0">
                <a:latin typeface="+mn-ea"/>
                <a:ea typeface="+mn-ea"/>
              </a:rPr>
              <a:t>End</a:t>
            </a:r>
            <a:endParaRPr lang="zh-CN" altLang="zh-CN" sz="2200" b="1" spc="-100" dirty="0">
              <a:latin typeface="+mn-ea"/>
              <a:ea typeface="+mn-ea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3841591"/>
            <a:ext cx="8784976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  *分析指令阶段的操作安排：</a:t>
            </a:r>
            <a:r>
              <a:rPr lang="zh-CN" altLang="en-US" b="1" dirty="0" smtClean="0">
                <a:latin typeface="+mn-ea"/>
                <a:ea typeface="+mn-ea"/>
              </a:rPr>
              <a:t>放在</a:t>
            </a:r>
            <a:r>
              <a:rPr lang="en-US" altLang="zh-CN" b="1" dirty="0" smtClean="0">
                <a:latin typeface="+mn-ea"/>
                <a:ea typeface="+mn-ea"/>
              </a:rPr>
              <a:t>t2</a:t>
            </a:r>
            <a:r>
              <a:rPr lang="zh-CN" altLang="en-US" b="1" dirty="0" smtClean="0">
                <a:latin typeface="+mn-ea"/>
                <a:ea typeface="+mn-ea"/>
              </a:rPr>
              <a:t>步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     t2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步的功能为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—</a:t>
            </a:r>
            <a:r>
              <a:rPr lang="zh-CN" altLang="en-US" b="1" dirty="0">
                <a:latin typeface="+mn-ea"/>
                <a:ea typeface="+mn-ea"/>
              </a:rPr>
              <a:t> </a:t>
            </a:r>
            <a:r>
              <a:rPr lang="zh-CN" altLang="en-US" b="1" dirty="0" smtClean="0">
                <a:latin typeface="+mn-ea"/>
                <a:ea typeface="+mn-ea"/>
              </a:rPr>
              <a:t>对</a:t>
            </a:r>
            <a:r>
              <a:rPr lang="zh-CN" altLang="en-US" b="1" dirty="0">
                <a:latin typeface="+mn-ea"/>
                <a:ea typeface="+mn-ea"/>
              </a:rPr>
              <a:t>所有指令通用</a:t>
            </a:r>
            <a:endParaRPr lang="en-US" altLang="zh-CN" b="1" dirty="0" smtClean="0">
              <a:solidFill>
                <a:srgbClr val="9900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+mn-ea"/>
                <a:ea typeface="+mn-ea"/>
              </a:rPr>
              <a:t>          </a:t>
            </a:r>
            <a:r>
              <a:rPr lang="zh-CN" altLang="en-US" sz="2200" b="1" dirty="0" smtClean="0">
                <a:latin typeface="+mn-ea"/>
                <a:ea typeface="+mn-ea"/>
              </a:rPr>
              <a:t>指令译码</a:t>
            </a:r>
            <a:r>
              <a:rPr lang="zh-CN" altLang="en-US" sz="2200" b="1" spc="-100" dirty="0" smtClean="0">
                <a:latin typeface="+mn-ea"/>
                <a:ea typeface="+mn-ea"/>
              </a:rPr>
              <a:t>、</a:t>
            </a:r>
            <a:r>
              <a:rPr lang="en-US" altLang="zh-CN" sz="2200" b="1" spc="-100" dirty="0" smtClean="0">
                <a:latin typeface="+mn-ea"/>
                <a:ea typeface="+mn-ea"/>
              </a:rPr>
              <a:t>A</a:t>
            </a:r>
            <a:r>
              <a:rPr lang="en-US" altLang="zh-CN" sz="2200" b="1" spc="-100" dirty="0">
                <a:latin typeface="+mn-ea"/>
                <a:ea typeface="+mn-ea"/>
              </a:rPr>
              <a:t>←(</a:t>
            </a:r>
            <a:r>
              <a:rPr lang="en-US" altLang="zh-CN" sz="2200" b="1" spc="-100" dirty="0" err="1">
                <a:latin typeface="+mn-ea"/>
                <a:ea typeface="+mn-ea"/>
              </a:rPr>
              <a:t>rs</a:t>
            </a:r>
            <a:r>
              <a:rPr lang="en-US" altLang="zh-CN" sz="2200" b="1" spc="-100" dirty="0">
                <a:latin typeface="+mn-ea"/>
                <a:ea typeface="+mn-ea"/>
              </a:rPr>
              <a:t>)</a:t>
            </a:r>
            <a:r>
              <a:rPr lang="zh-CN" altLang="zh-CN" sz="2200" b="1" spc="-100" dirty="0">
                <a:latin typeface="+mn-ea"/>
                <a:ea typeface="+mn-ea"/>
              </a:rPr>
              <a:t>、</a:t>
            </a:r>
            <a:r>
              <a:rPr lang="en-US" altLang="zh-CN" sz="2200" b="1" spc="-100" dirty="0">
                <a:latin typeface="+mn-ea"/>
                <a:ea typeface="+mn-ea"/>
              </a:rPr>
              <a:t>B←(</a:t>
            </a:r>
            <a:r>
              <a:rPr lang="en-US" altLang="zh-CN" sz="2200" b="1" spc="-100" dirty="0" err="1">
                <a:latin typeface="+mn-ea"/>
                <a:ea typeface="+mn-ea"/>
              </a:rPr>
              <a:t>rt</a:t>
            </a:r>
            <a:r>
              <a:rPr lang="en-US" altLang="zh-CN" sz="2200" b="1" spc="-100" dirty="0" smtClean="0">
                <a:latin typeface="+mn-ea"/>
                <a:ea typeface="+mn-ea"/>
              </a:rPr>
              <a:t>)</a:t>
            </a:r>
            <a:r>
              <a:rPr lang="zh-CN" altLang="en-US" sz="2200" b="1" spc="-100" dirty="0" smtClean="0">
                <a:latin typeface="+mn-ea"/>
                <a:ea typeface="+mn-ea"/>
              </a:rPr>
              <a:t>、</a:t>
            </a:r>
            <a:r>
              <a:rPr lang="en-US" altLang="zh-CN" sz="2200" spc="-100" dirty="0">
                <a:latin typeface="+mn-ea"/>
                <a:ea typeface="+mn-ea"/>
              </a:rPr>
              <a:t> </a:t>
            </a:r>
            <a:r>
              <a:rPr lang="en-US" altLang="zh-CN" sz="2200" b="1" spc="-100" dirty="0" err="1">
                <a:latin typeface="+mn-ea"/>
                <a:ea typeface="+mn-ea"/>
              </a:rPr>
              <a:t>ALUOut</a:t>
            </a:r>
            <a:r>
              <a:rPr lang="en-US" altLang="zh-CN" sz="2200" b="1" spc="-100" dirty="0">
                <a:latin typeface="+mn-ea"/>
                <a:ea typeface="+mn-ea"/>
              </a:rPr>
              <a:t>←(PC)</a:t>
            </a:r>
            <a:r>
              <a:rPr lang="zh-CN" altLang="zh-CN" sz="2200" b="1" spc="-100" dirty="0" smtClean="0">
                <a:latin typeface="+mn-ea"/>
                <a:ea typeface="+mn-ea"/>
              </a:rPr>
              <a:t>＋</a:t>
            </a:r>
            <a:r>
              <a:rPr lang="en-US" altLang="zh-CN" sz="2200" b="1" spc="-100" dirty="0" err="1" smtClean="0">
                <a:latin typeface="+mn-ea"/>
                <a:ea typeface="+mn-ea"/>
              </a:rPr>
              <a:t>imme</a:t>
            </a:r>
            <a:r>
              <a:rPr lang="en-US" altLang="zh-CN" sz="2200" b="1" spc="-100" dirty="0" smtClean="0">
                <a:latin typeface="+mn-ea"/>
                <a:ea typeface="+mn-ea"/>
              </a:rPr>
              <a:t>&lt;&lt;2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    t2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步</a:t>
            </a:r>
            <a:r>
              <a:rPr lang="en-US" altLang="zh-CN" dirty="0" err="1" smtClean="0">
                <a:solidFill>
                  <a:srgbClr val="990099"/>
                </a:solidFill>
              </a:rPr>
              <a:t>μ</a:t>
            </a:r>
            <a:r>
              <a:rPr lang="en-US" altLang="zh-CN" b="1" dirty="0" err="1" smtClean="0">
                <a:solidFill>
                  <a:srgbClr val="990099"/>
                </a:solidFill>
                <a:latin typeface="宋体" pitchFamily="2" charset="-122"/>
              </a:rPr>
              <a:t>OPCmd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为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sz="2200" b="1" spc="-100" dirty="0" smtClean="0">
                <a:latin typeface="+mn-ea"/>
              </a:rPr>
              <a:t>            </a:t>
            </a:r>
            <a:r>
              <a:rPr lang="en-US" altLang="zh-CN" sz="2200" b="1" spc="-100" dirty="0" err="1" smtClean="0">
                <a:latin typeface="+mn-ea"/>
              </a:rPr>
              <a:t>Extctr</a:t>
            </a:r>
            <a:r>
              <a:rPr lang="zh-CN" altLang="zh-CN" sz="2200" b="1" spc="-100" dirty="0">
                <a:latin typeface="+mn-ea"/>
              </a:rPr>
              <a:t>、</a:t>
            </a:r>
            <a:r>
              <a:rPr lang="en-US" altLang="zh-CN" sz="2200" b="1" spc="-100" dirty="0" err="1">
                <a:latin typeface="+mn-ea"/>
              </a:rPr>
              <a:t>ALUAsrc</a:t>
            </a:r>
            <a:r>
              <a:rPr lang="zh-CN" altLang="zh-CN" sz="2200" b="1" spc="-100" dirty="0">
                <a:latin typeface="+mn-ea"/>
              </a:rPr>
              <a:t>＝</a:t>
            </a:r>
            <a:r>
              <a:rPr lang="en-US" altLang="zh-CN" sz="2200" b="1" spc="-100" dirty="0">
                <a:latin typeface="+mn-ea"/>
              </a:rPr>
              <a:t>1</a:t>
            </a:r>
            <a:r>
              <a:rPr lang="zh-CN" altLang="zh-CN" sz="2200" b="1" spc="-100" dirty="0">
                <a:latin typeface="+mn-ea"/>
              </a:rPr>
              <a:t>、</a:t>
            </a:r>
            <a:r>
              <a:rPr lang="en-US" altLang="zh-CN" sz="2200" b="1" spc="-100" dirty="0" err="1">
                <a:latin typeface="+mn-ea"/>
              </a:rPr>
              <a:t>ALUBsrc</a:t>
            </a:r>
            <a:r>
              <a:rPr lang="zh-CN" altLang="zh-CN" sz="2200" b="1" spc="-100" dirty="0">
                <a:latin typeface="+mn-ea"/>
              </a:rPr>
              <a:t>＝</a:t>
            </a:r>
            <a:r>
              <a:rPr lang="en-US" altLang="zh-CN" sz="2200" b="1" spc="-100" dirty="0">
                <a:latin typeface="+mn-ea"/>
              </a:rPr>
              <a:t>0</a:t>
            </a:r>
            <a:r>
              <a:rPr lang="zh-CN" altLang="zh-CN" sz="2200" b="1" spc="-100" dirty="0">
                <a:latin typeface="+mn-ea"/>
              </a:rPr>
              <a:t>、</a:t>
            </a:r>
            <a:r>
              <a:rPr lang="en-US" altLang="zh-CN" sz="2200" b="1" spc="-100" dirty="0" err="1">
                <a:latin typeface="+mn-ea"/>
              </a:rPr>
              <a:t>ALUctr</a:t>
            </a:r>
            <a:r>
              <a:rPr lang="zh-CN" altLang="zh-CN" sz="2200" b="1" spc="-100" dirty="0">
                <a:latin typeface="+mn-ea"/>
              </a:rPr>
              <a:t>＝</a:t>
            </a:r>
            <a:r>
              <a:rPr lang="en-US" altLang="zh-CN" sz="2200" b="1" spc="-100" dirty="0">
                <a:latin typeface="+mn-ea"/>
              </a:rPr>
              <a:t>0</a:t>
            </a:r>
            <a:r>
              <a:rPr lang="zh-CN" altLang="zh-CN" sz="2200" b="1" spc="-100" dirty="0">
                <a:latin typeface="+mn-ea"/>
              </a:rPr>
              <a:t>、</a:t>
            </a:r>
            <a:r>
              <a:rPr lang="en-US" altLang="zh-CN" sz="2200" b="1" spc="-100" dirty="0" err="1">
                <a:latin typeface="+mn-ea"/>
              </a:rPr>
              <a:t>ALUOWr</a:t>
            </a:r>
            <a:endParaRPr lang="zh-CN" altLang="zh-CN" sz="2200" b="1" dirty="0">
              <a:latin typeface="+mn-ea"/>
              <a:ea typeface="+mn-ea"/>
            </a:endParaRPr>
          </a:p>
        </p:txBody>
      </p:sp>
      <p:sp>
        <p:nvSpPr>
          <p:cNvPr id="1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648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Box 116"/>
          <p:cNvSpPr txBox="1">
            <a:spLocks noChangeArrowheads="1"/>
          </p:cNvSpPr>
          <p:nvPr/>
        </p:nvSpPr>
        <p:spPr bwMode="auto">
          <a:xfrm>
            <a:off x="179512" y="510725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zh-CN" altLang="en-US" sz="2400" b="1" dirty="0" smtClean="0">
                <a:solidFill>
                  <a:schemeClr val="accent2"/>
                </a:solidFill>
                <a:latin typeface="宋体" pitchFamily="2" charset="-122"/>
              </a:rPr>
              <a:t>     指令周期组成</a:t>
            </a:r>
            <a:r>
              <a:rPr kumimoji="1" lang="en-US" altLang="zh-CN" sz="2400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3" name="Text Box 116"/>
          <p:cNvSpPr txBox="1">
            <a:spLocks noChangeArrowheads="1"/>
          </p:cNvSpPr>
          <p:nvPr/>
        </p:nvSpPr>
        <p:spPr bwMode="auto">
          <a:xfrm>
            <a:off x="179263" y="282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宋体" pitchFamily="2" charset="-122"/>
              </a:rPr>
              <a:t>  *指令执行过程的状态转换图：</a:t>
            </a:r>
            <a:r>
              <a:rPr kumimoji="1" lang="zh-CN" altLang="en-US" sz="2400" b="1" dirty="0" smtClean="0">
                <a:latin typeface="宋体" pitchFamily="2" charset="-122"/>
              </a:rPr>
              <a:t>汇总各指令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OPCmd</a:t>
            </a:r>
            <a:r>
              <a:rPr lang="zh-CN" altLang="en-US" b="1" dirty="0" smtClean="0">
                <a:latin typeface="宋体" pitchFamily="2" charset="-122"/>
              </a:rPr>
              <a:t>序列</a:t>
            </a:r>
            <a:endParaRPr lang="zh-CN" altLang="zh-CN" b="1" kern="100" spc="-100" dirty="0"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AutoShape 49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 Box 116"/>
          <p:cNvSpPr txBox="1">
            <a:spLocks noChangeArrowheads="1"/>
          </p:cNvSpPr>
          <p:nvPr/>
        </p:nvSpPr>
        <p:spPr bwMode="auto">
          <a:xfrm>
            <a:off x="179512" y="566124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tabLst>
                <a:tab pos="2628265" algn="ctr"/>
                <a:tab pos="5292725" algn="r"/>
              </a:tabLst>
            </a:pPr>
            <a:r>
              <a:rPr kumimoji="1"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kumimoji="1" lang="en-US" altLang="zh-CN" sz="2400" b="1" dirty="0" smtClean="0">
                <a:solidFill>
                  <a:srgbClr val="FF3399"/>
                </a:solidFill>
                <a:latin typeface="宋体" pitchFamily="2" charset="-122"/>
              </a:rPr>
              <a:t>※</a:t>
            </a:r>
            <a:r>
              <a:rPr kumimoji="1"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状态转换图是</a:t>
            </a:r>
            <a:r>
              <a:rPr kumimoji="1" lang="en-US" altLang="zh-CN" sz="2400" b="1" u="sng" dirty="0" smtClean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kumimoji="1" lang="zh-CN" altLang="en-US" sz="2400" b="1" u="sng" dirty="0" smtClean="0">
                <a:solidFill>
                  <a:srgbClr val="FF3399"/>
                </a:solidFill>
                <a:latin typeface="宋体" pitchFamily="2" charset="-122"/>
              </a:rPr>
              <a:t>的控制需求</a:t>
            </a:r>
            <a:r>
              <a:rPr kumimoji="1" lang="zh-CN" altLang="en-US" sz="2400" b="1" dirty="0" smtClean="0">
                <a:solidFill>
                  <a:srgbClr val="FF3399"/>
                </a:solidFill>
                <a:latin typeface="宋体" pitchFamily="2" charset="-122"/>
              </a:rPr>
              <a:t>，是控制器的功能需求！</a:t>
            </a:r>
            <a:endParaRPr lang="zh-CN" altLang="zh-CN" b="1" kern="100" spc="-100" dirty="0">
              <a:solidFill>
                <a:srgbClr val="FF3399"/>
              </a:solidFill>
              <a:latin typeface="+mn-ea"/>
            </a:endParaRPr>
          </a:p>
        </p:txBody>
      </p:sp>
      <p:sp>
        <p:nvSpPr>
          <p:cNvPr id="69" name="AutoShape 49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755573" y="836712"/>
            <a:ext cx="8064898" cy="4176464"/>
            <a:chOff x="755573" y="1844824"/>
            <a:chExt cx="8064898" cy="4176464"/>
          </a:xfrm>
        </p:grpSpPr>
        <p:sp>
          <p:nvSpPr>
            <p:cNvPr id="72" name="Text Box 63"/>
            <p:cNvSpPr txBox="1">
              <a:spLocks noChangeArrowheads="1"/>
            </p:cNvSpPr>
            <p:nvPr/>
          </p:nvSpPr>
          <p:spPr bwMode="auto">
            <a:xfrm>
              <a:off x="4211957" y="50131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wb_m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73" name="直接箭头连接符 72"/>
            <p:cNvCxnSpPr>
              <a:stCxn id="111" idx="3"/>
              <a:endCxn id="112" idx="1"/>
            </p:cNvCxnSpPr>
            <p:nvPr/>
          </p:nvCxnSpPr>
          <p:spPr bwMode="auto">
            <a:xfrm>
              <a:off x="3131837" y="2530940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5" name="直接箭头连接符 74"/>
            <p:cNvCxnSpPr>
              <a:endCxn id="120" idx="0"/>
            </p:cNvCxnSpPr>
            <p:nvPr/>
          </p:nvCxnSpPr>
          <p:spPr bwMode="auto">
            <a:xfrm flipH="1">
              <a:off x="3145339" y="2924943"/>
              <a:ext cx="1071530" cy="5760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6" name="直接箭头连接符 75"/>
            <p:cNvCxnSpPr>
              <a:stCxn id="112" idx="2"/>
              <a:endCxn id="122" idx="0"/>
            </p:cNvCxnSpPr>
            <p:nvPr/>
          </p:nvCxnSpPr>
          <p:spPr bwMode="auto">
            <a:xfrm>
              <a:off x="4716013" y="2924945"/>
              <a:ext cx="675295" cy="57606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直接箭头连接符 76"/>
            <p:cNvCxnSpPr/>
            <p:nvPr/>
          </p:nvCxnSpPr>
          <p:spPr bwMode="auto">
            <a:xfrm>
              <a:off x="5796134" y="2924943"/>
              <a:ext cx="1229737" cy="5760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直接箭头连接符 77"/>
            <p:cNvCxnSpPr>
              <a:stCxn id="112" idx="3"/>
              <a:endCxn id="114" idx="1"/>
            </p:cNvCxnSpPr>
            <p:nvPr/>
          </p:nvCxnSpPr>
          <p:spPr bwMode="auto">
            <a:xfrm flipV="1">
              <a:off x="5796133" y="2530939"/>
              <a:ext cx="576064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直接箭头连接符 78"/>
            <p:cNvCxnSpPr>
              <a:stCxn id="118" idx="2"/>
              <a:endCxn id="119" idx="0"/>
            </p:cNvCxnSpPr>
            <p:nvPr/>
          </p:nvCxnSpPr>
          <p:spPr bwMode="auto">
            <a:xfrm>
              <a:off x="1439649" y="450912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直接箭头连接符 79"/>
            <p:cNvCxnSpPr>
              <a:stCxn id="122" idx="2"/>
            </p:cNvCxnSpPr>
            <p:nvPr/>
          </p:nvCxnSpPr>
          <p:spPr bwMode="auto">
            <a:xfrm flipH="1">
              <a:off x="4932038" y="4005064"/>
              <a:ext cx="459270" cy="5049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>
              <a:stCxn id="122" idx="2"/>
            </p:cNvCxnSpPr>
            <p:nvPr/>
          </p:nvCxnSpPr>
          <p:spPr bwMode="auto">
            <a:xfrm>
              <a:off x="5391308" y="4005064"/>
              <a:ext cx="566746" cy="5049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>
              <a:off x="4932037" y="5013176"/>
              <a:ext cx="1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6588221" y="5013176"/>
              <a:ext cx="0" cy="100811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直接箭头连接符 83"/>
            <p:cNvCxnSpPr>
              <a:stCxn id="119" idx="2"/>
            </p:cNvCxnSpPr>
            <p:nvPr/>
          </p:nvCxnSpPr>
          <p:spPr bwMode="auto">
            <a:xfrm>
              <a:off x="1439649" y="558924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直接箭头连接符 84"/>
            <p:cNvCxnSpPr>
              <a:stCxn id="121" idx="2"/>
            </p:cNvCxnSpPr>
            <p:nvPr/>
          </p:nvCxnSpPr>
          <p:spPr bwMode="auto">
            <a:xfrm>
              <a:off x="3145339" y="558924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 bwMode="auto">
            <a:xfrm>
              <a:off x="1403645" y="6021288"/>
              <a:ext cx="74168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7" name="直接箭头连接符 86"/>
            <p:cNvCxnSpPr/>
            <p:nvPr/>
          </p:nvCxnSpPr>
          <p:spPr bwMode="auto">
            <a:xfrm>
              <a:off x="4932037" y="5805264"/>
              <a:ext cx="1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直接箭头连接符 87"/>
            <p:cNvCxnSpPr>
              <a:stCxn id="131" idx="2"/>
            </p:cNvCxnSpPr>
            <p:nvPr/>
          </p:nvCxnSpPr>
          <p:spPr bwMode="auto">
            <a:xfrm>
              <a:off x="7779154" y="4005064"/>
              <a:ext cx="0" cy="20162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直接箭头连接符 88"/>
            <p:cNvCxnSpPr/>
            <p:nvPr/>
          </p:nvCxnSpPr>
          <p:spPr bwMode="auto">
            <a:xfrm flipV="1">
              <a:off x="8820469" y="1844824"/>
              <a:ext cx="0" cy="41764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0" name="直接箭头连接符 89"/>
            <p:cNvCxnSpPr/>
            <p:nvPr/>
          </p:nvCxnSpPr>
          <p:spPr bwMode="auto">
            <a:xfrm>
              <a:off x="1979712" y="1844824"/>
              <a:ext cx="0" cy="29211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1" name="Text Box 63"/>
            <p:cNvSpPr txBox="1">
              <a:spLocks noChangeArrowheads="1"/>
            </p:cNvSpPr>
            <p:nvPr/>
          </p:nvSpPr>
          <p:spPr bwMode="auto">
            <a:xfrm>
              <a:off x="755573" y="1844824"/>
              <a:ext cx="33394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if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2" name="Text Box 63"/>
            <p:cNvSpPr txBox="1">
              <a:spLocks noChangeArrowheads="1"/>
            </p:cNvSpPr>
            <p:nvPr/>
          </p:nvSpPr>
          <p:spPr bwMode="auto">
            <a:xfrm>
              <a:off x="827581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3" name="Text Box 63"/>
            <p:cNvSpPr txBox="1">
              <a:spLocks noChangeArrowheads="1"/>
            </p:cNvSpPr>
            <p:nvPr/>
          </p:nvSpPr>
          <p:spPr bwMode="auto">
            <a:xfrm>
              <a:off x="827581" y="4522042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wb_r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4" name="Text Box 63"/>
            <p:cNvSpPr txBox="1">
              <a:spLocks noChangeArrowheads="1"/>
            </p:cNvSpPr>
            <p:nvPr/>
          </p:nvSpPr>
          <p:spPr bwMode="auto">
            <a:xfrm>
              <a:off x="2555773" y="4522042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wb_i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6" name="Text Box 63"/>
            <p:cNvSpPr txBox="1">
              <a:spLocks noChangeArrowheads="1"/>
            </p:cNvSpPr>
            <p:nvPr/>
          </p:nvSpPr>
          <p:spPr bwMode="auto">
            <a:xfrm>
              <a:off x="2555773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ex_i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7" name="Text Box 63"/>
            <p:cNvSpPr txBox="1">
              <a:spLocks noChangeArrowheads="1"/>
            </p:cNvSpPr>
            <p:nvPr/>
          </p:nvSpPr>
          <p:spPr bwMode="auto">
            <a:xfrm>
              <a:off x="3661985" y="1844824"/>
              <a:ext cx="33394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id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8" name="Text Box 63"/>
            <p:cNvSpPr txBox="1">
              <a:spLocks noChangeArrowheads="1"/>
            </p:cNvSpPr>
            <p:nvPr/>
          </p:nvSpPr>
          <p:spPr bwMode="auto">
            <a:xfrm>
              <a:off x="4211957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ex_m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9" name="Text Box 63"/>
            <p:cNvSpPr txBox="1">
              <a:spLocks noChangeArrowheads="1"/>
            </p:cNvSpPr>
            <p:nvPr/>
          </p:nvSpPr>
          <p:spPr bwMode="auto">
            <a:xfrm>
              <a:off x="7020269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ex_j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0" name="Text Box 63"/>
            <p:cNvSpPr txBox="1">
              <a:spLocks noChangeArrowheads="1"/>
            </p:cNvSpPr>
            <p:nvPr/>
          </p:nvSpPr>
          <p:spPr bwMode="auto">
            <a:xfrm>
              <a:off x="6372197" y="1844824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ex_b</a:t>
              </a:r>
              <a:endParaRPr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2" name="Text Box 63"/>
            <p:cNvSpPr txBox="1">
              <a:spLocks noChangeArrowheads="1"/>
            </p:cNvSpPr>
            <p:nvPr/>
          </p:nvSpPr>
          <p:spPr bwMode="auto">
            <a:xfrm>
              <a:off x="4209501" y="4221087"/>
              <a:ext cx="65052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mem_</a:t>
              </a: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3" name="Text Box 63"/>
            <p:cNvSpPr txBox="1">
              <a:spLocks noChangeArrowheads="1"/>
            </p:cNvSpPr>
            <p:nvPr/>
          </p:nvSpPr>
          <p:spPr bwMode="auto">
            <a:xfrm>
              <a:off x="6081709" y="4221087"/>
              <a:ext cx="65052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mem_w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5" name="Text Box 63"/>
            <p:cNvSpPr txBox="1">
              <a:spLocks noChangeArrowheads="1"/>
            </p:cNvSpPr>
            <p:nvPr/>
          </p:nvSpPr>
          <p:spPr bwMode="auto">
            <a:xfrm>
              <a:off x="1835693" y="2996952"/>
              <a:ext cx="92881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add/sub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106" name="Text Box 63"/>
            <p:cNvSpPr txBox="1">
              <a:spLocks noChangeArrowheads="1"/>
            </p:cNvSpPr>
            <p:nvPr/>
          </p:nvSpPr>
          <p:spPr bwMode="auto">
            <a:xfrm>
              <a:off x="4067941" y="2924944"/>
              <a:ext cx="46440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ori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107" name="Text Box 63"/>
            <p:cNvSpPr txBox="1">
              <a:spLocks noChangeArrowheads="1"/>
            </p:cNvSpPr>
            <p:nvPr/>
          </p:nvSpPr>
          <p:spPr bwMode="auto">
            <a:xfrm>
              <a:off x="4953687" y="2924944"/>
              <a:ext cx="698433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/</a:t>
              </a: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sw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108" name="Text Box 63"/>
            <p:cNvSpPr txBox="1">
              <a:spLocks noChangeArrowheads="1"/>
            </p:cNvSpPr>
            <p:nvPr/>
          </p:nvSpPr>
          <p:spPr bwMode="auto">
            <a:xfrm>
              <a:off x="5868144" y="2708920"/>
              <a:ext cx="17982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j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110" name="Text Box 63"/>
            <p:cNvSpPr txBox="1">
              <a:spLocks noChangeArrowheads="1"/>
            </p:cNvSpPr>
            <p:nvPr/>
          </p:nvSpPr>
          <p:spPr bwMode="auto">
            <a:xfrm>
              <a:off x="5843028" y="2280056"/>
              <a:ext cx="409877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beq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111" name="Text Box 323"/>
            <p:cNvSpPr txBox="1">
              <a:spLocks noChangeArrowheads="1"/>
            </p:cNvSpPr>
            <p:nvPr/>
          </p:nvSpPr>
          <p:spPr bwMode="auto">
            <a:xfrm>
              <a:off x="755573" y="2136935"/>
              <a:ext cx="2376264" cy="78800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IMRd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WMFC,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IRWr</a:t>
              </a:r>
              <a:endParaRPr lang="en-US" altLang="zh-CN" sz="1600" b="1" spc="-100" dirty="0">
                <a:latin typeface="+mn-ea"/>
                <a:ea typeface="+mn-ea"/>
              </a:endParaRPr>
            </a:p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(3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PCWr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112" name="Text Box 323"/>
            <p:cNvSpPr txBox="1">
              <a:spLocks noChangeArrowheads="1"/>
            </p:cNvSpPr>
            <p:nvPr/>
          </p:nvSpPr>
          <p:spPr bwMode="auto">
            <a:xfrm>
              <a:off x="3635893" y="2136935"/>
              <a:ext cx="2160240" cy="78801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ALUOWr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Extctr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sp>
          <p:nvSpPr>
            <p:cNvPr id="114" name="Text Box 323"/>
            <p:cNvSpPr txBox="1">
              <a:spLocks noChangeArrowheads="1"/>
            </p:cNvSpPr>
            <p:nvPr/>
          </p:nvSpPr>
          <p:spPr bwMode="auto">
            <a:xfrm>
              <a:off x="6372197" y="2136933"/>
              <a:ext cx="2160240" cy="78801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(3),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PCWrB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118" name="Text Box 323"/>
            <p:cNvSpPr txBox="1">
              <a:spLocks noChangeArrowheads="1"/>
            </p:cNvSpPr>
            <p:nvPr/>
          </p:nvSpPr>
          <p:spPr bwMode="auto">
            <a:xfrm>
              <a:off x="827581" y="3501008"/>
              <a:ext cx="1224136" cy="100811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(0/1),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ALUOWr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sp>
          <p:nvSpPr>
            <p:cNvPr id="119" name="Text Box 323"/>
            <p:cNvSpPr txBox="1">
              <a:spLocks noChangeArrowheads="1"/>
            </p:cNvSpPr>
            <p:nvPr/>
          </p:nvSpPr>
          <p:spPr bwMode="auto">
            <a:xfrm>
              <a:off x="827581" y="4797152"/>
              <a:ext cx="1224136" cy="7920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120" name="Text Box 323"/>
            <p:cNvSpPr txBox="1">
              <a:spLocks noChangeArrowheads="1"/>
            </p:cNvSpPr>
            <p:nvPr/>
          </p:nvSpPr>
          <p:spPr bwMode="auto">
            <a:xfrm>
              <a:off x="2555773" y="3501008"/>
              <a:ext cx="1179131" cy="100900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ALUOWr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121" name="Text Box 323"/>
            <p:cNvSpPr txBox="1">
              <a:spLocks noChangeArrowheads="1"/>
            </p:cNvSpPr>
            <p:nvPr/>
          </p:nvSpPr>
          <p:spPr bwMode="auto">
            <a:xfrm>
              <a:off x="2555773" y="4797153"/>
              <a:ext cx="1179131" cy="79208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122" name="Text Box 323"/>
            <p:cNvSpPr txBox="1">
              <a:spLocks noChangeArrowheads="1"/>
            </p:cNvSpPr>
            <p:nvPr/>
          </p:nvSpPr>
          <p:spPr bwMode="auto">
            <a:xfrm>
              <a:off x="4194395" y="3501008"/>
              <a:ext cx="2393826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ALUOWr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Extctr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123" name="Text Box 323"/>
            <p:cNvSpPr txBox="1">
              <a:spLocks noChangeArrowheads="1"/>
            </p:cNvSpPr>
            <p:nvPr/>
          </p:nvSpPr>
          <p:spPr bwMode="auto">
            <a:xfrm>
              <a:off x="4216867" y="4509119"/>
              <a:ext cx="1165219" cy="50405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MemRd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, WMFC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124" name="Text Box 323"/>
            <p:cNvSpPr txBox="1">
              <a:spLocks noChangeArrowheads="1"/>
            </p:cNvSpPr>
            <p:nvPr/>
          </p:nvSpPr>
          <p:spPr bwMode="auto">
            <a:xfrm>
              <a:off x="5640913" y="4509121"/>
              <a:ext cx="1091324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MemWr</a:t>
              </a:r>
              <a:r>
                <a:rPr lang="en-US" altLang="zh-CN" sz="1600" b="1" spc="-100" dirty="0">
                  <a:latin typeface="+mn-ea"/>
                  <a:ea typeface="+mn-ea"/>
                </a:rPr>
                <a:t>,</a:t>
              </a:r>
              <a:endParaRPr lang="zh-CN" altLang="en-US" sz="1600" b="1" spc="-100" dirty="0">
                <a:latin typeface="+mn-ea"/>
                <a:ea typeface="+mn-ea"/>
              </a:endParaRPr>
            </a:p>
            <a:p>
              <a:pPr algn="l"/>
              <a:r>
                <a:rPr lang="en-US" altLang="zh-CN" sz="1600" b="1" spc="-100" dirty="0" smtClean="0">
                  <a:latin typeface="+mn-ea"/>
                  <a:ea typeface="+mn-ea"/>
                </a:rPr>
                <a:t>WMFC, End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130" name="Text Box 323"/>
            <p:cNvSpPr txBox="1">
              <a:spLocks noChangeArrowheads="1"/>
            </p:cNvSpPr>
            <p:nvPr/>
          </p:nvSpPr>
          <p:spPr bwMode="auto">
            <a:xfrm>
              <a:off x="4211957" y="5301208"/>
              <a:ext cx="2160240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MemRd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131" name="Text Box 323"/>
            <p:cNvSpPr txBox="1">
              <a:spLocks noChangeArrowheads="1"/>
            </p:cNvSpPr>
            <p:nvPr/>
          </p:nvSpPr>
          <p:spPr bwMode="auto">
            <a:xfrm>
              <a:off x="7025871" y="3501008"/>
              <a:ext cx="1506566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(2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cxnSp>
          <p:nvCxnSpPr>
            <p:cNvPr id="133" name="直接箭头连接符 132"/>
            <p:cNvCxnSpPr/>
            <p:nvPr/>
          </p:nvCxnSpPr>
          <p:spPr bwMode="auto">
            <a:xfrm flipH="1">
              <a:off x="2051717" y="2924944"/>
              <a:ext cx="1584176" cy="576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4" name="Text Box 63"/>
            <p:cNvSpPr txBox="1">
              <a:spLocks noChangeArrowheads="1"/>
            </p:cNvSpPr>
            <p:nvPr/>
          </p:nvSpPr>
          <p:spPr bwMode="auto">
            <a:xfrm>
              <a:off x="4886316" y="4089993"/>
              <a:ext cx="1115930" cy="203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     </a:t>
              </a: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sw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cxnSp>
          <p:nvCxnSpPr>
            <p:cNvPr id="135" name="直接箭头连接符 100"/>
            <p:cNvCxnSpPr>
              <a:stCxn id="114" idx="2"/>
            </p:cNvCxnSpPr>
            <p:nvPr/>
          </p:nvCxnSpPr>
          <p:spPr bwMode="auto">
            <a:xfrm rot="16200000" flipH="1">
              <a:off x="7961752" y="2415509"/>
              <a:ext cx="349284" cy="136815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/>
            <p:cNvCxnSpPr/>
            <p:nvPr/>
          </p:nvCxnSpPr>
          <p:spPr bwMode="auto">
            <a:xfrm flipH="1">
              <a:off x="1979712" y="1844824"/>
              <a:ext cx="684075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7" name="直接箭头连接符 136"/>
            <p:cNvCxnSpPr>
              <a:stCxn id="120" idx="2"/>
              <a:endCxn id="121" idx="0"/>
            </p:cNvCxnSpPr>
            <p:nvPr/>
          </p:nvCxnSpPr>
          <p:spPr bwMode="auto">
            <a:xfrm>
              <a:off x="3145339" y="4510012"/>
              <a:ext cx="0" cy="2871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8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19871" y="5157191"/>
            <a:ext cx="5112569" cy="432049"/>
            <a:chOff x="2123728" y="5445223"/>
            <a:chExt cx="5112569" cy="432049"/>
          </a:xfrm>
        </p:grpSpPr>
        <p:sp>
          <p:nvSpPr>
            <p:cNvPr id="70" name="Text Box 40"/>
            <p:cNvSpPr txBox="1">
              <a:spLocks noChangeArrowheads="1"/>
            </p:cNvSpPr>
            <p:nvPr/>
          </p:nvSpPr>
          <p:spPr bwMode="auto">
            <a:xfrm>
              <a:off x="3059831" y="5518497"/>
              <a:ext cx="1295451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 smtClean="0">
                  <a:latin typeface="宋体" pitchFamily="2" charset="-122"/>
                </a:rPr>
                <a:t>译码</a:t>
              </a:r>
              <a:r>
                <a:rPr kumimoji="0" lang="en-US" altLang="zh-CN" sz="1800" b="1" dirty="0" smtClean="0">
                  <a:latin typeface="宋体" pitchFamily="2" charset="-122"/>
                </a:rPr>
                <a:t>/</a:t>
              </a:r>
              <a:r>
                <a:rPr kumimoji="0" lang="zh-CN" altLang="en-US" sz="1800" b="1" dirty="0" smtClean="0">
                  <a:latin typeface="宋体" pitchFamily="2" charset="-122"/>
                </a:rPr>
                <a:t>读</a:t>
              </a:r>
              <a:r>
                <a:rPr kumimoji="0" lang="en-US" altLang="zh-CN" sz="1800" b="1" dirty="0" smtClean="0">
                  <a:latin typeface="宋体" pitchFamily="2" charset="-122"/>
                </a:rPr>
                <a:t>REG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4" name="Text Box 42"/>
            <p:cNvSpPr txBox="1">
              <a:spLocks noChangeArrowheads="1"/>
            </p:cNvSpPr>
            <p:nvPr/>
          </p:nvSpPr>
          <p:spPr bwMode="auto">
            <a:xfrm>
              <a:off x="2123728" y="5516910"/>
              <a:ext cx="640781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取</a:t>
              </a:r>
              <a:r>
                <a:rPr kumimoji="0" lang="zh-CN" altLang="en-US" sz="1800" b="1" dirty="0" smtClean="0">
                  <a:latin typeface="宋体" pitchFamily="2" charset="-122"/>
                </a:rPr>
                <a:t>指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5" name="Text Box 43"/>
            <p:cNvSpPr txBox="1">
              <a:spLocks noChangeArrowheads="1"/>
            </p:cNvSpPr>
            <p:nvPr/>
          </p:nvSpPr>
          <p:spPr bwMode="auto">
            <a:xfrm>
              <a:off x="5578450" y="5516910"/>
              <a:ext cx="649731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prstDash val="sys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 smtClean="0">
                  <a:latin typeface="宋体" pitchFamily="2" charset="-122"/>
                </a:rPr>
                <a:t>访存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1" name="Text Box 44"/>
            <p:cNvSpPr txBox="1">
              <a:spLocks noChangeArrowheads="1"/>
            </p:cNvSpPr>
            <p:nvPr/>
          </p:nvSpPr>
          <p:spPr bwMode="auto">
            <a:xfrm>
              <a:off x="4643363" y="5516910"/>
              <a:ext cx="659540" cy="3603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 smtClean="0">
                  <a:latin typeface="宋体" pitchFamily="2" charset="-122"/>
                </a:rPr>
                <a:t>执行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4" name="Text Box 45"/>
            <p:cNvSpPr txBox="1">
              <a:spLocks noChangeArrowheads="1"/>
            </p:cNvSpPr>
            <p:nvPr/>
          </p:nvSpPr>
          <p:spPr bwMode="auto">
            <a:xfrm>
              <a:off x="6517159" y="5516910"/>
              <a:ext cx="719138" cy="3603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rgbClr val="000000"/>
              </a:solidFill>
              <a:prstDash val="sys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 smtClean="0">
                  <a:latin typeface="宋体" pitchFamily="2" charset="-122"/>
                </a:rPr>
                <a:t>写</a:t>
              </a:r>
              <a:r>
                <a:rPr kumimoji="0" lang="en-US" altLang="zh-CN" sz="1800" b="1" dirty="0" smtClean="0">
                  <a:latin typeface="宋体" pitchFamily="2" charset="-122"/>
                </a:rPr>
                <a:t>REG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9" name="Line 46"/>
            <p:cNvSpPr>
              <a:spLocks noChangeShapeType="1"/>
            </p:cNvSpPr>
            <p:nvPr/>
          </p:nvSpPr>
          <p:spPr bwMode="auto">
            <a:xfrm flipV="1">
              <a:off x="6228184" y="5732810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47"/>
            <p:cNvSpPr>
              <a:spLocks noChangeShapeType="1"/>
            </p:cNvSpPr>
            <p:nvPr/>
          </p:nvSpPr>
          <p:spPr bwMode="auto">
            <a:xfrm flipV="1">
              <a:off x="5292080" y="5732810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48"/>
            <p:cNvSpPr>
              <a:spLocks noChangeShapeType="1"/>
            </p:cNvSpPr>
            <p:nvPr/>
          </p:nvSpPr>
          <p:spPr bwMode="auto">
            <a:xfrm flipV="1">
              <a:off x="4355976" y="5732810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49"/>
            <p:cNvSpPr>
              <a:spLocks noChangeShapeType="1"/>
            </p:cNvSpPr>
            <p:nvPr/>
          </p:nvSpPr>
          <p:spPr bwMode="auto">
            <a:xfrm flipV="1">
              <a:off x="2771800" y="5732810"/>
              <a:ext cx="2873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47"/>
            <p:cNvSpPr>
              <a:spLocks noChangeShapeType="1"/>
            </p:cNvSpPr>
            <p:nvPr/>
          </p:nvSpPr>
          <p:spPr bwMode="auto">
            <a:xfrm flipH="1" flipV="1">
              <a:off x="5385040" y="5445223"/>
              <a:ext cx="81" cy="2875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47"/>
            <p:cNvSpPr>
              <a:spLocks noChangeShapeType="1"/>
            </p:cNvSpPr>
            <p:nvPr/>
          </p:nvSpPr>
          <p:spPr bwMode="auto">
            <a:xfrm flipV="1">
              <a:off x="5385040" y="5445223"/>
              <a:ext cx="98646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46"/>
            <p:cNvSpPr>
              <a:spLocks noChangeShapeType="1"/>
            </p:cNvSpPr>
            <p:nvPr/>
          </p:nvSpPr>
          <p:spPr bwMode="auto">
            <a:xfrm flipH="1">
              <a:off x="6371501" y="5445223"/>
              <a:ext cx="1" cy="287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527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 bwMode="auto">
          <a:xfrm>
            <a:off x="7884369" y="5085674"/>
            <a:ext cx="396043" cy="873105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sp>
        <p:nvSpPr>
          <p:cNvPr id="13" name="线形标注 2 12"/>
          <p:cNvSpPr/>
          <p:nvPr/>
        </p:nvSpPr>
        <p:spPr bwMode="auto">
          <a:xfrm>
            <a:off x="504056" y="5949280"/>
            <a:ext cx="1763688" cy="321471"/>
          </a:xfrm>
          <a:prstGeom prst="borderCallout2">
            <a:avLst>
              <a:gd name="adj1" fmla="val -1814"/>
              <a:gd name="adj2" fmla="val 17530"/>
              <a:gd name="adj3" fmla="val -226429"/>
              <a:gd name="adj4" fmla="val 17029"/>
              <a:gd name="adj5" fmla="val -387679"/>
              <a:gd name="adj6" fmla="val 108812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b="1" dirty="0" smtClean="0">
                <a:latin typeface="宋体" pitchFamily="2" charset="-122"/>
              </a:rPr>
              <a:t>Intel</a:t>
            </a:r>
            <a:r>
              <a:rPr lang="zh-CN" altLang="en-US" sz="1800" b="1" dirty="0" smtClean="0">
                <a:latin typeface="宋体" pitchFamily="2" charset="-122"/>
              </a:rPr>
              <a:t>称为</a:t>
            </a:r>
            <a:r>
              <a:rPr lang="en-US" altLang="zh-CN" sz="1800" b="1" dirty="0" smtClean="0">
                <a:latin typeface="宋体" pitchFamily="2" charset="-122"/>
              </a:rPr>
              <a:t>FLAG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594DC-E66F-4A49-A83A-6262F0E1F719}" type="slidenum">
              <a:rPr lang="en-US" altLang="zh-CN"/>
              <a:pPr/>
              <a:t>5</a:t>
            </a:fld>
            <a:endParaRPr lang="en-US" altLang="zh-CN" dirty="0"/>
          </a:p>
        </p:txBody>
      </p:sp>
      <p:sp>
        <p:nvSpPr>
          <p:cNvPr id="287979" name="Text Box 235"/>
          <p:cNvSpPr txBox="1">
            <a:spLocks noChangeArrowheads="1"/>
          </p:cNvSpPr>
          <p:nvPr/>
        </p:nvSpPr>
        <p:spPr bwMode="auto">
          <a:xfrm>
            <a:off x="179389" y="332656"/>
            <a:ext cx="7993012" cy="459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的寄存器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组织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所有寄存器＝用户可见寄存器＋专用寄存器</a:t>
            </a:r>
            <a:endParaRPr lang="zh-CN" altLang="en-US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用户可见寄存器：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000" b="1" dirty="0" smtClean="0">
                <a:latin typeface="宋体" pitchFamily="2" charset="-122"/>
              </a:rPr>
              <a:t>─程序中使用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仅讨论定点数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数据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REG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2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地址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REG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18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状态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REG(PSR)—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87999" name="Text Box 255"/>
          <p:cNvSpPr txBox="1">
            <a:spLocks noChangeArrowheads="1"/>
          </p:cNvSpPr>
          <p:nvPr/>
        </p:nvSpPr>
        <p:spPr bwMode="auto">
          <a:xfrm>
            <a:off x="1259632" y="4303836"/>
            <a:ext cx="7704856" cy="196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     </a:t>
            </a:r>
            <a:r>
              <a:rPr lang="zh-CN" altLang="en-US" b="1" dirty="0" smtClean="0">
                <a:latin typeface="宋体" pitchFamily="2" charset="-122"/>
              </a:rPr>
              <a:t>存放</a:t>
            </a:r>
            <a:r>
              <a:rPr lang="zh-CN" altLang="en-US" b="1" u="sng" dirty="0" smtClean="0">
                <a:latin typeface="宋体" pitchFamily="2" charset="-122"/>
              </a:rPr>
              <a:t>程序运行状态</a:t>
            </a:r>
            <a:r>
              <a:rPr lang="zh-CN" altLang="en-US" b="1" dirty="0" smtClean="0">
                <a:latin typeface="宋体" pitchFamily="2" charset="-122"/>
              </a:rPr>
              <a:t>，又称标志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</a:p>
          <a:p>
            <a:pPr marL="2598738" indent="-2598738" algn="l">
              <a:lnSpc>
                <a:spcPct val="105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                     </a:t>
            </a:r>
            <a:r>
              <a:rPr lang="zh-CN" altLang="en-US" sz="1800" dirty="0" smtClean="0">
                <a:latin typeface="宋体" pitchFamily="2" charset="-122"/>
              </a:rPr>
              <a:t>└</a:t>
            </a:r>
            <a:r>
              <a:rPr lang="zh-CN" altLang="en-US" sz="1800" b="1" dirty="0" smtClean="0">
                <a:latin typeface="宋体" pitchFamily="2" charset="-122"/>
              </a:rPr>
              <a:t>→其内容称为</a:t>
            </a:r>
            <a:r>
              <a:rPr lang="en-US" altLang="zh-CN" sz="1800" b="1" dirty="0" smtClean="0">
                <a:solidFill>
                  <a:srgbClr val="990099"/>
                </a:solidFill>
                <a:latin typeface="宋体" pitchFamily="2" charset="-122"/>
              </a:rPr>
              <a:t>PSW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en-US" altLang="zh-CN" sz="1800" dirty="0" smtClean="0">
                <a:latin typeface="+mn-lt"/>
              </a:rPr>
              <a:t>Program Status Word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 marL="2598738" indent="-2598738"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①结果状态标志：</a:t>
            </a:r>
            <a:r>
              <a:rPr lang="en-US" altLang="zh-CN" sz="2200" b="1" dirty="0" smtClean="0">
                <a:latin typeface="宋体" pitchFamily="2" charset="-122"/>
              </a:rPr>
              <a:t>ZF/CF/SF/OF</a:t>
            </a:r>
            <a:r>
              <a:rPr lang="zh-CN" altLang="en-US" sz="2200" b="1" dirty="0" smtClean="0">
                <a:latin typeface="宋体" pitchFamily="2" charset="-122"/>
              </a:rPr>
              <a:t>等，常用作条件码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solidFill>
                  <a:srgbClr val="FF3399"/>
                </a:solidFill>
                <a:latin typeface="宋体" pitchFamily="2" charset="-122"/>
              </a:rPr>
              <a:t>可修改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  <a:p>
            <a:pPr marL="2598738" indent="-2598738"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②执行方式标志：</a:t>
            </a:r>
            <a:r>
              <a:rPr lang="zh-CN" altLang="en-US" sz="2200" b="1" dirty="0" smtClean="0">
                <a:latin typeface="宋体" pitchFamily="2" charset="-122"/>
              </a:rPr>
              <a:t>跟踪标志</a:t>
            </a:r>
            <a:r>
              <a:rPr lang="en-US" altLang="zh-CN" sz="2200" b="1" dirty="0" smtClean="0">
                <a:latin typeface="宋体" pitchFamily="2" charset="-122"/>
              </a:rPr>
              <a:t>TF</a:t>
            </a:r>
            <a:r>
              <a:rPr lang="zh-CN" altLang="en-US" sz="2200" b="1" dirty="0" smtClean="0">
                <a:latin typeface="宋体" pitchFamily="2" charset="-122"/>
              </a:rPr>
              <a:t>、中断允许标志</a:t>
            </a:r>
            <a:r>
              <a:rPr lang="en-US" altLang="zh-CN" sz="2200" b="1" dirty="0" smtClean="0">
                <a:latin typeface="宋体" pitchFamily="2" charset="-122"/>
              </a:rPr>
              <a:t>IF</a:t>
            </a:r>
            <a:r>
              <a:rPr lang="zh-CN" altLang="en-US" sz="2200" b="1" dirty="0" smtClean="0">
                <a:latin typeface="宋体" pitchFamily="2" charset="-122"/>
              </a:rPr>
              <a:t>等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 smtClean="0">
                <a:solidFill>
                  <a:srgbClr val="FF3399"/>
                </a:solidFill>
                <a:latin typeface="宋体" pitchFamily="2" charset="-122"/>
              </a:rPr>
              <a:t>可</a:t>
            </a:r>
            <a:r>
              <a:rPr lang="zh-CN" altLang="en-US" sz="1800" b="1" dirty="0">
                <a:solidFill>
                  <a:srgbClr val="FF3399"/>
                </a:solidFill>
                <a:latin typeface="宋体" pitchFamily="2" charset="-122"/>
              </a:rPr>
              <a:t>设置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 marL="2598738" indent="-2598738" algn="l"/>
            <a:r>
              <a:rPr lang="en-US" altLang="zh-CN" sz="1800" b="1" dirty="0" smtClean="0">
                <a:latin typeface="宋体" pitchFamily="2" charset="-122"/>
              </a:rPr>
              <a:t>                    (</a:t>
            </a:r>
            <a:r>
              <a:rPr lang="zh-CN" altLang="en-US" sz="1800" b="1" dirty="0" smtClean="0">
                <a:latin typeface="宋体" pitchFamily="2" charset="-122"/>
              </a:rPr>
              <a:t>如</a:t>
            </a:r>
            <a:r>
              <a:rPr lang="en-US" altLang="zh-CN" sz="1800" b="1" dirty="0" smtClean="0">
                <a:latin typeface="宋体" pitchFamily="2" charset="-122"/>
              </a:rPr>
              <a:t>TF</a:t>
            </a:r>
            <a:r>
              <a:rPr lang="zh-CN" altLang="en-US" sz="1800" b="1" dirty="0" smtClean="0">
                <a:latin typeface="宋体" pitchFamily="2" charset="-122"/>
              </a:rPr>
              <a:t>＝</a:t>
            </a:r>
            <a:r>
              <a:rPr lang="en-US" altLang="zh-CN" sz="1800" b="1" dirty="0" smtClean="0">
                <a:latin typeface="宋体" pitchFamily="2" charset="-122"/>
              </a:rPr>
              <a:t>1</a:t>
            </a:r>
            <a:r>
              <a:rPr lang="zh-CN" altLang="en-US" sz="1800" b="1" dirty="0" smtClean="0">
                <a:latin typeface="宋体" pitchFamily="2" charset="-122"/>
              </a:rPr>
              <a:t>时单步执行</a:t>
            </a:r>
            <a:r>
              <a:rPr lang="en-US" altLang="zh-CN" sz="1800" b="1" dirty="0">
                <a:latin typeface="宋体" pitchFamily="2" charset="-122"/>
              </a:rPr>
              <a:t>) (</a:t>
            </a:r>
            <a:r>
              <a:rPr lang="zh-CN" altLang="en-US" sz="1800" b="1" dirty="0" smtClean="0">
                <a:latin typeface="宋体" pitchFamily="2" charset="-122"/>
              </a:rPr>
              <a:t>如</a:t>
            </a:r>
            <a:r>
              <a:rPr lang="en-US" altLang="zh-CN" sz="1800" b="1" dirty="0" smtClean="0">
                <a:latin typeface="宋体" pitchFamily="2" charset="-122"/>
              </a:rPr>
              <a:t>IF</a:t>
            </a:r>
            <a:r>
              <a:rPr lang="zh-CN" altLang="en-US" sz="1800" b="1" dirty="0" smtClean="0">
                <a:latin typeface="宋体" pitchFamily="2" charset="-122"/>
              </a:rPr>
              <a:t>＝</a:t>
            </a:r>
            <a:r>
              <a:rPr lang="en-US" altLang="zh-CN" sz="1800" b="1" dirty="0" smtClean="0">
                <a:latin typeface="宋体" pitchFamily="2" charset="-122"/>
              </a:rPr>
              <a:t>0</a:t>
            </a:r>
            <a:r>
              <a:rPr lang="zh-CN" altLang="en-US" sz="1800" b="1" dirty="0" smtClean="0">
                <a:latin typeface="宋体" pitchFamily="2" charset="-122"/>
              </a:rPr>
              <a:t>时禁止中断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288061" name="Text Box 317"/>
          <p:cNvSpPr txBox="1">
            <a:spLocks noChangeArrowheads="1"/>
          </p:cNvSpPr>
          <p:nvPr/>
        </p:nvSpPr>
        <p:spPr bwMode="auto">
          <a:xfrm>
            <a:off x="1474838" y="1700808"/>
            <a:ext cx="74183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latin typeface="宋体" pitchFamily="2" charset="-122"/>
              </a:rPr>
              <a:t>存放操作数</a:t>
            </a:r>
            <a:r>
              <a:rPr lang="en-US" altLang="zh-CN" b="1" dirty="0" smtClean="0">
                <a:latin typeface="宋体" pitchFamily="2" charset="-122"/>
              </a:rPr>
              <a:t>(OPD)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>
                <a:latin typeface="宋体" pitchFamily="2" charset="-122"/>
              </a:rPr>
              <a:t>长度</a:t>
            </a:r>
            <a:r>
              <a:rPr lang="zh-CN" altLang="en-US" b="1" dirty="0" smtClean="0">
                <a:latin typeface="宋体" pitchFamily="2" charset="-122"/>
              </a:rPr>
              <a:t>＝机器字长</a:t>
            </a:r>
            <a:r>
              <a:rPr lang="en-US" altLang="zh-CN" b="1" i="1" dirty="0" smtClean="0">
                <a:latin typeface="+mn-lt"/>
              </a:rPr>
              <a:t>n</a:t>
            </a:r>
          </a:p>
          <a:p>
            <a:pPr marL="2598738" indent="-2598738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累加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REG(AC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可同时存放</a:t>
            </a:r>
            <a:r>
              <a:rPr lang="zh-CN" altLang="en-US" b="1" u="sng" dirty="0" smtClean="0">
                <a:latin typeface="宋体" pitchFamily="2" charset="-122"/>
              </a:rPr>
              <a:t>源</a:t>
            </a:r>
            <a:r>
              <a:rPr lang="en-US" altLang="zh-CN" b="1" u="sng" dirty="0" smtClean="0">
                <a:latin typeface="宋体" pitchFamily="2" charset="-122"/>
              </a:rPr>
              <a:t>OPD</a:t>
            </a:r>
            <a:r>
              <a:rPr lang="zh-CN" altLang="en-US" b="1" u="sng" dirty="0" smtClean="0">
                <a:latin typeface="宋体" pitchFamily="2" charset="-122"/>
              </a:rPr>
              <a:t>及目的</a:t>
            </a:r>
            <a:r>
              <a:rPr lang="en-US" altLang="zh-CN" b="1" u="sng" dirty="0" smtClean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88062" name="Text Box 318"/>
          <p:cNvSpPr txBox="1">
            <a:spLocks noChangeArrowheads="1"/>
          </p:cNvSpPr>
          <p:nvPr/>
        </p:nvSpPr>
        <p:spPr bwMode="auto">
          <a:xfrm>
            <a:off x="2411760" y="2636912"/>
            <a:ext cx="525658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存放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地址或指令地址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  <a:p>
            <a:pPr marL="2598738" indent="-2598738"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长度</a:t>
            </a:r>
            <a:r>
              <a:rPr lang="en-US" altLang="zh-CN" b="1" dirty="0" smtClean="0">
                <a:latin typeface="宋体" pitchFamily="2" charset="-122"/>
              </a:rPr>
              <a:t>＝</a:t>
            </a:r>
            <a:r>
              <a:rPr lang="zh-CN" altLang="en-US" b="1" dirty="0" smtClean="0">
                <a:latin typeface="宋体" pitchFamily="2" charset="-122"/>
              </a:rPr>
              <a:t>逻辑地址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或段内</a:t>
            </a:r>
            <a:r>
              <a:rPr lang="zh-CN" altLang="en-US" sz="2000" b="1" dirty="0" smtClean="0">
                <a:latin typeface="宋体" pitchFamily="2" charset="-122"/>
              </a:rPr>
              <a:t>地址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位数</a:t>
            </a:r>
            <a:r>
              <a:rPr lang="en-US" altLang="zh-CN" b="1" i="1" dirty="0" smtClean="0">
                <a:latin typeface="+mn-lt"/>
              </a:rPr>
              <a:t>m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88064" name="Text Box 320"/>
          <p:cNvSpPr txBox="1">
            <a:spLocks noChangeArrowheads="1"/>
          </p:cNvSpPr>
          <p:nvPr/>
        </p:nvSpPr>
        <p:spPr bwMode="auto">
          <a:xfrm>
            <a:off x="179388" y="3532249"/>
            <a:ext cx="87137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通用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REG(GPR)—</a:t>
            </a:r>
            <a:r>
              <a:rPr lang="zh-CN" altLang="en-US" b="1" dirty="0">
                <a:latin typeface="宋体" pitchFamily="2" charset="-122"/>
              </a:rPr>
              <a:t>可用作</a:t>
            </a:r>
            <a:r>
              <a:rPr lang="zh-CN" altLang="en-US" b="1" u="sng" dirty="0">
                <a:latin typeface="宋体" pitchFamily="2" charset="-122"/>
              </a:rPr>
              <a:t>数据</a:t>
            </a:r>
            <a:r>
              <a:rPr lang="en-US" altLang="zh-CN" b="1" u="sng" dirty="0">
                <a:latin typeface="宋体" pitchFamily="2" charset="-122"/>
              </a:rPr>
              <a:t>REG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和</a:t>
            </a:r>
            <a:r>
              <a:rPr lang="zh-CN" altLang="en-US" b="1" u="sng" dirty="0">
                <a:latin typeface="宋体" pitchFamily="2" charset="-122"/>
              </a:rPr>
              <a:t>地址</a:t>
            </a:r>
            <a:r>
              <a:rPr lang="en-US" altLang="zh-CN" b="1" u="sng" dirty="0" smtClean="0">
                <a:latin typeface="宋体" pitchFamily="2" charset="-122"/>
              </a:rPr>
              <a:t>REG</a:t>
            </a:r>
            <a:endParaRPr lang="zh-CN" altLang="en-US" b="1" dirty="0">
              <a:latin typeface="宋体" pitchFamily="2" charset="-122"/>
            </a:endParaRPr>
          </a:p>
          <a:p>
            <a:pPr marL="2598738" indent="-2598738" algn="l">
              <a:lnSpc>
                <a:spcPct val="90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               </a:t>
            </a:r>
            <a:r>
              <a:rPr lang="zh-CN" altLang="en-US" sz="2000" dirty="0">
                <a:latin typeface="宋体" pitchFamily="2" charset="-122"/>
              </a:rPr>
              <a:t>└────┴─</a:t>
            </a:r>
            <a:r>
              <a:rPr lang="zh-CN" altLang="en-US" sz="2000" b="1" dirty="0" smtClean="0">
                <a:latin typeface="宋体" pitchFamily="2" charset="-122"/>
              </a:rPr>
              <a:t>→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长度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相同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en-US" altLang="zh-CN" sz="2000" b="1" i="1" dirty="0" smtClean="0">
                <a:solidFill>
                  <a:srgbClr val="990099"/>
                </a:solidFill>
                <a:latin typeface="+mn-lt"/>
              </a:rPr>
              <a:t>m</a:t>
            </a:r>
            <a:r>
              <a:rPr lang="zh-CN" altLang="en-US" sz="2000" b="1" dirty="0" smtClean="0">
                <a:solidFill>
                  <a:srgbClr val="990099"/>
                </a:solidFill>
                <a:latin typeface="+mn-lt"/>
              </a:rPr>
              <a:t>＝</a:t>
            </a:r>
            <a:r>
              <a:rPr lang="en-US" altLang="zh-CN" sz="2000" b="1" i="1" dirty="0" smtClean="0">
                <a:solidFill>
                  <a:srgbClr val="990099"/>
                </a:solidFill>
                <a:latin typeface="+mn-lt"/>
              </a:rPr>
              <a:t>n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288065" name="AutoShape 3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69" name="AutoShape 32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左大括号 1"/>
          <p:cNvSpPr/>
          <p:nvPr/>
        </p:nvSpPr>
        <p:spPr bwMode="auto">
          <a:xfrm>
            <a:off x="899592" y="1916832"/>
            <a:ext cx="108012" cy="1944216"/>
          </a:xfrm>
          <a:prstGeom prst="leftBrace">
            <a:avLst>
              <a:gd name="adj1" fmla="val 31849"/>
              <a:gd name="adj2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线形标注 2 11"/>
          <p:cNvSpPr/>
          <p:nvPr/>
        </p:nvSpPr>
        <p:spPr bwMode="auto">
          <a:xfrm>
            <a:off x="7524329" y="2891505"/>
            <a:ext cx="1224135" cy="306000"/>
          </a:xfrm>
          <a:prstGeom prst="borderCallout2">
            <a:avLst>
              <a:gd name="adj1" fmla="val 48951"/>
              <a:gd name="adj2" fmla="val 212"/>
              <a:gd name="adj3" fmla="val 48870"/>
              <a:gd name="adj4" fmla="val -8894"/>
              <a:gd name="adj5" fmla="val 113820"/>
              <a:gd name="adj6" fmla="val -36016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可有</a:t>
            </a:r>
            <a:r>
              <a:rPr lang="en-US" altLang="zh-CN" sz="1800" b="1" i="1" dirty="0" smtClean="0">
                <a:solidFill>
                  <a:srgbClr val="990099"/>
                </a:solidFill>
              </a:rPr>
              <a:t>m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≠</a:t>
            </a:r>
            <a:r>
              <a:rPr lang="en-US" altLang="zh-CN" sz="1800" b="1" i="1" dirty="0" smtClean="0">
                <a:solidFill>
                  <a:srgbClr val="990099"/>
                </a:solidFill>
              </a:rPr>
              <a:t>n</a:t>
            </a:r>
            <a:r>
              <a:rPr lang="en-US" altLang="zh-CN" sz="1800" b="1" i="1" dirty="0" smtClean="0"/>
              <a:t> 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4" name="Text Box 320"/>
          <p:cNvSpPr txBox="1">
            <a:spLocks noChangeArrowheads="1"/>
          </p:cNvSpPr>
          <p:nvPr/>
        </p:nvSpPr>
        <p:spPr bwMode="auto">
          <a:xfrm>
            <a:off x="899468" y="3933056"/>
            <a:ext cx="2808436" cy="1152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82800">
            <a:spAutoFit/>
          </a:bodyPr>
          <a:lstStyle/>
          <a:p>
            <a:pPr marL="2598738" indent="-2598738" algn="l">
              <a:lnSpc>
                <a:spcPct val="90000"/>
              </a:lnSpc>
            </a:pP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en-US" altLang="zh-CN" sz="1800" dirty="0" smtClean="0">
                <a:latin typeface="+mn-lt"/>
              </a:rPr>
              <a:t>General Purpose Register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 marL="2598738" indent="-2598738" algn="l">
              <a:lnSpc>
                <a:spcPct val="90000"/>
              </a:lnSpc>
            </a:pPr>
            <a:endParaRPr lang="en-US" altLang="zh-CN" sz="1800" b="1" dirty="0">
              <a:latin typeface="宋体" pitchFamily="2" charset="-122"/>
            </a:endParaRPr>
          </a:p>
          <a:p>
            <a:pPr marL="2598738" indent="-2598738" algn="l">
              <a:lnSpc>
                <a:spcPct val="90000"/>
              </a:lnSpc>
            </a:pPr>
            <a:endParaRPr lang="en-US" altLang="zh-CN" sz="1800" b="1" dirty="0" smtClean="0">
              <a:latin typeface="宋体" pitchFamily="2" charset="-122"/>
            </a:endParaRPr>
          </a:p>
          <a:p>
            <a:pPr marL="2598738" indent="-2598738" algn="l">
              <a:lnSpc>
                <a:spcPct val="90000"/>
              </a:lnSpc>
              <a:spcBef>
                <a:spcPts val="200"/>
              </a:spcBef>
            </a:pP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en-US" altLang="zh-CN" sz="1800" dirty="0" smtClean="0">
                <a:latin typeface="+mn-lt"/>
              </a:rPr>
              <a:t>Program Status Register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5" name="AutoShape 402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804942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7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87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879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79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879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288061" grpId="0"/>
      <p:bldP spid="288062" grpId="0"/>
      <p:bldP spid="288064" grpId="0"/>
      <p:bldP spid="2" grpId="0" animBg="1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50</a:t>
            </a:fld>
            <a:endParaRPr lang="en-US" altLang="zh-CN" dirty="0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90476" y="404664"/>
            <a:ext cx="8774012" cy="607704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数据通路的组织小结：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基本功能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b="1" dirty="0" smtClean="0">
                <a:latin typeface="+mn-ea"/>
                <a:ea typeface="+mn-ea"/>
              </a:rPr>
              <a:t> </a:t>
            </a:r>
            <a:endParaRPr lang="en-US" altLang="zh-CN" b="1" dirty="0" smtClean="0">
              <a:latin typeface="+mn-ea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 smtClean="0">
                <a:latin typeface="+mn-ea"/>
                <a:ea typeface="+mn-ea"/>
              </a:rPr>
              <a:t> </a:t>
            </a:r>
            <a:endParaRPr lang="en-US" altLang="zh-CN" sz="18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数据通路的组成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     </a:t>
            </a:r>
            <a:r>
              <a:rPr lang="en-US" altLang="zh-CN" sz="1800" b="1" dirty="0" smtClean="0">
                <a:latin typeface="+mn-ea"/>
              </a:rPr>
              <a:t>(</a:t>
            </a:r>
            <a:r>
              <a:rPr lang="zh-CN" altLang="en-US" sz="1800" b="1" u="sng" dirty="0" smtClean="0">
                <a:solidFill>
                  <a:srgbClr val="0070C0"/>
                </a:solidFill>
                <a:latin typeface="+mn-ea"/>
              </a:rPr>
              <a:t>理解</a:t>
            </a:r>
            <a:r>
              <a:rPr lang="zh-CN" altLang="en-US" sz="1800" b="1" dirty="0" smtClean="0">
                <a:latin typeface="+mn-ea"/>
              </a:rPr>
              <a:t>数据通路的组成方法</a:t>
            </a:r>
            <a:r>
              <a:rPr lang="en-US" altLang="zh-CN" sz="1800" b="1" dirty="0" smtClean="0">
                <a:latin typeface="+mn-ea"/>
              </a:rPr>
              <a:t>)</a:t>
            </a:r>
            <a:endParaRPr lang="en-US" altLang="zh-CN" sz="2000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      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部件：</a:t>
            </a:r>
            <a:r>
              <a:rPr lang="en-US" altLang="zh-CN" b="1" dirty="0" smtClean="0">
                <a:latin typeface="+mn-ea"/>
                <a:ea typeface="+mn-ea"/>
              </a:rPr>
              <a:t> 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      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互连：</a:t>
            </a:r>
            <a:r>
              <a:rPr lang="en-US" altLang="zh-CN" b="1" dirty="0" smtClean="0">
                <a:latin typeface="+mn-ea"/>
                <a:ea typeface="+mn-ea"/>
              </a:rPr>
              <a:t> 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          </a:t>
            </a:r>
            <a:endParaRPr lang="en-US" altLang="zh-CN" b="1" dirty="0">
              <a:latin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en-US" altLang="zh-CN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b="1" dirty="0" err="1" smtClean="0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及其控制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b="1" dirty="0" smtClean="0">
                <a:latin typeface="+mn-ea"/>
              </a:rPr>
              <a:t>        </a:t>
            </a:r>
            <a:r>
              <a:rPr lang="en-US" altLang="zh-CN" sz="1800" b="1" dirty="0" smtClean="0">
                <a:latin typeface="+mn-ea"/>
              </a:rPr>
              <a:t>(</a:t>
            </a:r>
            <a:r>
              <a:rPr lang="zh-CN" altLang="en-US" sz="1800" b="1" u="sng" dirty="0" smtClean="0">
                <a:solidFill>
                  <a:srgbClr val="0070C0"/>
                </a:solidFill>
                <a:latin typeface="+mn-ea"/>
              </a:rPr>
              <a:t>理解</a:t>
            </a:r>
            <a:r>
              <a:rPr lang="zh-CN" altLang="en-US" sz="1800" b="1" dirty="0" smtClean="0">
                <a:latin typeface="+mn-ea"/>
              </a:rPr>
              <a:t>操作的实现方法</a:t>
            </a:r>
            <a:r>
              <a:rPr lang="en-US" altLang="zh-CN" sz="1800" b="1" dirty="0" smtClean="0">
                <a:latin typeface="+mn-ea"/>
              </a:rPr>
              <a:t>)</a:t>
            </a:r>
            <a:endParaRPr lang="en-US" altLang="zh-CN" b="1" dirty="0" smtClean="0">
              <a:latin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990099"/>
                </a:solidFill>
                <a:latin typeface="+mn-ea"/>
              </a:rPr>
              <a:t>       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的类型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基本操作</a:t>
            </a:r>
            <a:r>
              <a:rPr lang="en-US" altLang="zh-CN" sz="1800" b="1" dirty="0" smtClean="0">
                <a:latin typeface="宋体" pitchFamily="2" charset="-122"/>
              </a:rPr>
              <a:t>+</a:t>
            </a:r>
            <a:r>
              <a:rPr lang="zh-CN" altLang="en-US" sz="1800" b="1" dirty="0" smtClean="0">
                <a:latin typeface="宋体" pitchFamily="2" charset="-122"/>
              </a:rPr>
              <a:t>特殊操作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的实现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发送相应</a:t>
            </a:r>
            <a:r>
              <a:rPr lang="en-US" altLang="zh-CN" sz="1800" dirty="0" err="1" smtClean="0"/>
              <a:t>μ</a:t>
            </a:r>
            <a:r>
              <a:rPr lang="en-US" altLang="zh-CN" sz="1800" b="1" dirty="0" err="1" smtClean="0">
                <a:latin typeface="宋体" pitchFamily="2" charset="-122"/>
              </a:rPr>
              <a:t>OPCmd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    指令执行过程的组织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 </a:t>
            </a:r>
            <a:r>
              <a:rPr lang="en-US" altLang="zh-CN" sz="1800" b="1" dirty="0" smtClean="0">
                <a:latin typeface="+mn-ea"/>
              </a:rPr>
              <a:t>(</a:t>
            </a:r>
            <a:r>
              <a:rPr lang="zh-CN" altLang="en-US" sz="1800" b="1" u="sng" dirty="0" smtClean="0">
                <a:solidFill>
                  <a:srgbClr val="0070C0"/>
                </a:solidFill>
                <a:latin typeface="+mn-ea"/>
              </a:rPr>
              <a:t>理解</a:t>
            </a:r>
            <a:r>
              <a:rPr lang="en-US" altLang="zh-CN" sz="1800" b="1" dirty="0" smtClean="0">
                <a:latin typeface="+mn-ea"/>
              </a:rPr>
              <a:t>CPU</a:t>
            </a:r>
            <a:r>
              <a:rPr lang="zh-CN" altLang="en-US" sz="1800" b="1" dirty="0" smtClean="0">
                <a:latin typeface="+mn-ea"/>
              </a:rPr>
              <a:t>工作</a:t>
            </a:r>
            <a:r>
              <a:rPr lang="zh-CN" altLang="en-US" sz="1800" b="1" dirty="0">
                <a:latin typeface="+mn-ea"/>
              </a:rPr>
              <a:t>流程</a:t>
            </a:r>
            <a:r>
              <a:rPr lang="zh-CN" altLang="en-US" sz="1800" b="1" dirty="0" smtClean="0">
                <a:latin typeface="+mn-ea"/>
              </a:rPr>
              <a:t>的实现原理</a:t>
            </a:r>
            <a:r>
              <a:rPr lang="en-US" altLang="zh-CN" sz="1800" b="1" dirty="0" smtClean="0">
                <a:latin typeface="+mn-ea"/>
              </a:rPr>
              <a:t>[</a:t>
            </a:r>
            <a:r>
              <a:rPr lang="zh-CN" altLang="en-US" sz="1800" b="1" dirty="0" smtClean="0">
                <a:latin typeface="+mn-ea"/>
              </a:rPr>
              <a:t>及控制需求</a:t>
            </a:r>
            <a:r>
              <a:rPr lang="en-US" altLang="zh-CN" sz="1800" b="1" dirty="0" smtClean="0">
                <a:latin typeface="+mn-ea"/>
              </a:rPr>
              <a:t>])</a:t>
            </a:r>
            <a:endParaRPr lang="en-US" altLang="zh-CN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1800" b="1" dirty="0" smtClean="0">
                <a:latin typeface="+mn-ea"/>
                <a:ea typeface="+mn-ea"/>
              </a:rPr>
              <a:t> </a:t>
            </a: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  </a:t>
            </a:r>
            <a:r>
              <a:rPr lang="zh-CN" altLang="en-US" b="1" dirty="0" smtClean="0">
                <a:latin typeface="+mn-ea"/>
                <a:ea typeface="+mn-ea"/>
              </a:rPr>
              <a:t>基于</a:t>
            </a:r>
            <a:r>
              <a:rPr lang="zh-CN" altLang="en-US" b="1" u="sng" dirty="0" smtClean="0">
                <a:latin typeface="+mn-ea"/>
                <a:ea typeface="+mn-ea"/>
              </a:rPr>
              <a:t>已有</a:t>
            </a:r>
            <a:r>
              <a:rPr lang="zh-CN" altLang="en-US" b="1" dirty="0" smtClean="0">
                <a:latin typeface="+mn-ea"/>
              </a:rPr>
              <a:t>数据</a:t>
            </a:r>
            <a:r>
              <a:rPr lang="zh-CN" altLang="en-US" b="1" dirty="0">
                <a:latin typeface="+mn-ea"/>
              </a:rPr>
              <a:t>通路，</a:t>
            </a:r>
            <a:r>
              <a:rPr lang="zh-CN" altLang="en-US" b="1" u="sng" dirty="0">
                <a:latin typeface="+mn-ea"/>
              </a:rPr>
              <a:t>设计</a:t>
            </a:r>
            <a:r>
              <a:rPr lang="zh-CN" altLang="en-US" b="1" dirty="0">
                <a:latin typeface="+mn-ea"/>
              </a:rPr>
              <a:t>各指令执行的</a:t>
            </a:r>
            <a:r>
              <a:rPr lang="en-US" altLang="zh-CN" u="sng" dirty="0" err="1">
                <a:cs typeface="Times New Roman" panose="02020603050405020304" pitchFamily="18" charset="0"/>
              </a:rPr>
              <a:t>μ</a:t>
            </a:r>
            <a:r>
              <a:rPr lang="en-US" altLang="zh-CN" b="1" u="sng" dirty="0" err="1">
                <a:latin typeface="宋体" pitchFamily="2" charset="-122"/>
              </a:rPr>
              <a:t>OPCmd</a:t>
            </a:r>
            <a:r>
              <a:rPr lang="zh-CN" altLang="en-US" b="1" u="sng" dirty="0" smtClean="0">
                <a:latin typeface="宋体" pitchFamily="2" charset="-122"/>
              </a:rPr>
              <a:t>序列</a:t>
            </a:r>
            <a:endParaRPr lang="en-US" altLang="zh-CN" sz="20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数据通路的设计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latin typeface="+mn-ea"/>
              </a:rPr>
              <a:t>设计</a:t>
            </a:r>
            <a:r>
              <a:rPr lang="zh-CN" altLang="en-US" b="1" dirty="0">
                <a:latin typeface="+mn-ea"/>
              </a:rPr>
              <a:t>方法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指令系统分析→部件设计→互连设计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zh-CN" altLang="en-US" b="1" dirty="0">
                <a:latin typeface="+mn-ea"/>
                <a:ea typeface="+mn-ea"/>
              </a:rPr>
              <a:t>设计</a:t>
            </a:r>
            <a:r>
              <a:rPr lang="zh-CN" altLang="en-US" b="1" dirty="0" smtClean="0">
                <a:latin typeface="+mn-ea"/>
                <a:ea typeface="+mn-ea"/>
              </a:rPr>
              <a:t>举例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2123728" y="836712"/>
            <a:ext cx="6768752" cy="27601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 tIns="7560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实现</a:t>
            </a:r>
            <a:r>
              <a:rPr lang="zh-CN" altLang="en-US" b="1" u="sng" dirty="0" smtClean="0">
                <a:latin typeface="+mn-ea"/>
              </a:rPr>
              <a:t>指令</a:t>
            </a:r>
            <a:r>
              <a:rPr lang="zh-CN" altLang="en-US" b="1" u="sng" dirty="0">
                <a:latin typeface="+mn-ea"/>
              </a:rPr>
              <a:t>执行过程</a:t>
            </a:r>
            <a:r>
              <a:rPr lang="en-US" altLang="zh-CN" b="1" u="sng" dirty="0">
                <a:latin typeface="+mn-ea"/>
              </a:rPr>
              <a:t>/</a:t>
            </a:r>
            <a:r>
              <a:rPr lang="zh-CN" altLang="en-US" b="1" u="sng" dirty="0" smtClean="0">
                <a:latin typeface="+mn-ea"/>
              </a:rPr>
              <a:t>指令系统</a:t>
            </a:r>
            <a:r>
              <a:rPr lang="zh-CN" altLang="en-US" b="1" dirty="0" smtClean="0">
                <a:latin typeface="+mn-ea"/>
              </a:rPr>
              <a:t>所需的</a:t>
            </a:r>
            <a:r>
              <a:rPr lang="zh-CN" altLang="en-US" b="1" u="sng" dirty="0" smtClean="0">
                <a:latin typeface="+mn-ea"/>
              </a:rPr>
              <a:t>操作</a:t>
            </a:r>
            <a:endParaRPr lang="en-US" altLang="zh-CN" b="1" u="sng" dirty="0" smtClean="0">
              <a:latin typeface="+mn-ea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               </a:t>
            </a:r>
            <a:r>
              <a:rPr lang="zh-CN" altLang="en-US" sz="1800" dirty="0" smtClean="0">
                <a:latin typeface="+mn-ea"/>
                <a:ea typeface="+mn-ea"/>
              </a:rPr>
              <a:t>└</a:t>
            </a:r>
            <a:r>
              <a:rPr lang="zh-CN" altLang="en-US" sz="1800" b="1" dirty="0" smtClean="0">
                <a:latin typeface="+mn-ea"/>
                <a:ea typeface="+mn-ea"/>
              </a:rPr>
              <a:t>＝</a:t>
            </a:r>
            <a:r>
              <a:rPr lang="en-US" altLang="zh-CN" sz="1800" b="1" dirty="0" smtClean="0">
                <a:latin typeface="+mn-ea"/>
                <a:ea typeface="+mn-ea"/>
              </a:rPr>
              <a:t>CPU</a:t>
            </a:r>
            <a:r>
              <a:rPr lang="zh-CN" altLang="en-US" sz="1800" b="1" dirty="0" smtClean="0">
                <a:latin typeface="+mn-ea"/>
                <a:ea typeface="+mn-ea"/>
              </a:rPr>
              <a:t>工作流程－中断响应</a:t>
            </a:r>
            <a:endParaRPr lang="en-US" altLang="zh-CN" sz="18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endParaRPr lang="en-US" altLang="zh-CN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latin typeface="+mn-ea"/>
                <a:ea typeface="+mn-ea"/>
              </a:rPr>
              <a:t>取指部件</a:t>
            </a:r>
            <a:r>
              <a:rPr lang="en-US" altLang="zh-CN" sz="1800" b="1" dirty="0" smtClean="0">
                <a:latin typeface="+mn-ea"/>
                <a:ea typeface="+mn-ea"/>
              </a:rPr>
              <a:t>(PC/IR</a:t>
            </a:r>
            <a:r>
              <a:rPr lang="zh-CN" altLang="en-US" sz="1800" b="1" dirty="0" smtClean="0">
                <a:latin typeface="+mn-ea"/>
                <a:ea typeface="+mn-ea"/>
              </a:rPr>
              <a:t>等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r>
              <a:rPr lang="zh-CN" altLang="en-US" b="1" dirty="0" smtClean="0">
                <a:latin typeface="+mn-ea"/>
                <a:ea typeface="+mn-ea"/>
              </a:rPr>
              <a:t>＋执行部件</a:t>
            </a: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</a:rPr>
              <a:t>对应于</a:t>
            </a:r>
            <a:r>
              <a:rPr lang="en-US" altLang="zh-CN" sz="1800" b="1" dirty="0" smtClean="0">
                <a:latin typeface="+mn-ea"/>
                <a:ea typeface="+mn-ea"/>
              </a:rPr>
              <a:t>ISA</a:t>
            </a:r>
            <a:r>
              <a:rPr lang="zh-CN" altLang="en-US" sz="1800" b="1" dirty="0" smtClean="0">
                <a:latin typeface="+mn-ea"/>
                <a:ea typeface="+mn-ea"/>
              </a:rPr>
              <a:t>功能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latin typeface="+mn-ea"/>
                <a:ea typeface="+mn-ea"/>
              </a:rPr>
              <a:t>端口连接</a:t>
            </a: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</a:rPr>
              <a:t>可实现各条指令的数据路径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latin typeface="+mn-ea"/>
                <a:ea typeface="+mn-ea"/>
              </a:rPr>
              <a:t>连线结构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总线</a:t>
            </a:r>
            <a:r>
              <a:rPr lang="en-US" altLang="zh-CN" sz="1800" b="1" dirty="0" smtClean="0">
                <a:latin typeface="+mn-ea"/>
                <a:ea typeface="+mn-ea"/>
              </a:rPr>
              <a:t>[</a:t>
            </a:r>
            <a:r>
              <a:rPr lang="zh-CN" altLang="en-US" sz="1800" b="1" u="sng" dirty="0">
                <a:latin typeface="+mn-ea"/>
              </a:rPr>
              <a:t>增设</a:t>
            </a:r>
            <a:r>
              <a:rPr lang="zh-CN" altLang="en-US" sz="1800" b="1" dirty="0">
                <a:latin typeface="+mn-ea"/>
              </a:rPr>
              <a:t>三态门</a:t>
            </a:r>
            <a:r>
              <a:rPr lang="en-US" altLang="zh-CN" sz="1800" b="1" dirty="0">
                <a:latin typeface="+mn-ea"/>
              </a:rPr>
              <a:t>/</a:t>
            </a:r>
            <a:r>
              <a:rPr lang="zh-CN" altLang="en-US" sz="1800" b="1" dirty="0">
                <a:latin typeface="+mn-ea"/>
              </a:rPr>
              <a:t>锁存器</a:t>
            </a:r>
            <a:r>
              <a:rPr lang="en-US" altLang="zh-CN" sz="1800" b="1" dirty="0" smtClean="0">
                <a:latin typeface="+mn-ea"/>
                <a:ea typeface="+mn-ea"/>
              </a:rPr>
              <a:t>]</a:t>
            </a:r>
            <a:r>
              <a:rPr lang="zh-CN" altLang="en-US" sz="2000" b="1" dirty="0" smtClean="0">
                <a:latin typeface="+mn-ea"/>
                <a:ea typeface="+mn-ea"/>
              </a:rPr>
              <a:t>、点点</a:t>
            </a:r>
            <a:r>
              <a:rPr lang="en-US" altLang="zh-CN" sz="2000" b="1" dirty="0" smtClean="0">
                <a:latin typeface="+mn-ea"/>
                <a:ea typeface="+mn-ea"/>
              </a:rPr>
              <a:t>[</a:t>
            </a:r>
            <a:r>
              <a:rPr lang="zh-CN" altLang="en-US" sz="1800" b="1" u="sng" dirty="0">
                <a:latin typeface="+mn-ea"/>
              </a:rPr>
              <a:t>增设</a:t>
            </a:r>
            <a:r>
              <a:rPr lang="zh-CN" altLang="en-US" sz="1800" b="1" dirty="0">
                <a:latin typeface="+mn-ea"/>
              </a:rPr>
              <a:t>选择器</a:t>
            </a:r>
            <a:r>
              <a:rPr lang="en-US" altLang="zh-CN" sz="2000" b="1" dirty="0" smtClean="0">
                <a:latin typeface="+mn-ea"/>
                <a:ea typeface="+mn-ea"/>
              </a:rPr>
              <a:t>])</a:t>
            </a:r>
            <a:endParaRPr lang="en-US" altLang="zh-CN" b="1" dirty="0">
              <a:latin typeface="+mn-ea"/>
            </a:endParaRPr>
          </a:p>
        </p:txBody>
      </p:sp>
      <p:sp>
        <p:nvSpPr>
          <p:cNvPr id="24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 smtClean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596337" y="1340768"/>
            <a:ext cx="1296143" cy="3384376"/>
            <a:chOff x="7596337" y="1340768"/>
            <a:chExt cx="1296143" cy="3384376"/>
          </a:xfrm>
        </p:grpSpPr>
        <p:cxnSp>
          <p:nvCxnSpPr>
            <p:cNvPr id="4" name="直接箭头连接符 3"/>
            <p:cNvCxnSpPr/>
            <p:nvPr/>
          </p:nvCxnSpPr>
          <p:spPr bwMode="auto">
            <a:xfrm flipH="1">
              <a:off x="8604448" y="1916832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8" name="直接箭头连接符 7"/>
            <p:cNvCxnSpPr/>
            <p:nvPr/>
          </p:nvCxnSpPr>
          <p:spPr bwMode="auto">
            <a:xfrm>
              <a:off x="8892480" y="1700808"/>
              <a:ext cx="0" cy="30243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 bwMode="auto">
            <a:xfrm flipH="1">
              <a:off x="8604448" y="4725144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>
              <a:off x="7596337" y="1340768"/>
              <a:ext cx="1296143" cy="360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sm"/>
            </a:ln>
            <a:effectLst/>
          </p:spPr>
        </p:cxnSp>
      </p:grpSp>
      <p:grpSp>
        <p:nvGrpSpPr>
          <p:cNvPr id="29" name="组合 28"/>
          <p:cNvGrpSpPr/>
          <p:nvPr/>
        </p:nvGrpSpPr>
        <p:grpSpPr>
          <a:xfrm>
            <a:off x="4860032" y="5445224"/>
            <a:ext cx="2016224" cy="360040"/>
            <a:chOff x="4860032" y="5445224"/>
            <a:chExt cx="2016224" cy="360040"/>
          </a:xfrm>
        </p:grpSpPr>
        <p:sp>
          <p:nvSpPr>
            <p:cNvPr id="20" name="Text Box 316"/>
            <p:cNvSpPr txBox="1">
              <a:spLocks noChangeArrowheads="1"/>
            </p:cNvSpPr>
            <p:nvPr/>
          </p:nvSpPr>
          <p:spPr bwMode="auto">
            <a:xfrm>
              <a:off x="4860032" y="5517264"/>
              <a:ext cx="1656184" cy="28800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36000" tIns="10800" rIns="18000" bIns="10800" anchor="ctr"/>
            <a:lstStyle/>
            <a:p>
              <a:pPr>
                <a:lnSpc>
                  <a:spcPct val="125000"/>
                </a:lnSpc>
              </a:pPr>
              <a:r>
                <a:rPr lang="en-US" altLang="zh-CN" sz="1800" b="1" dirty="0" smtClean="0">
                  <a:latin typeface="+mn-ea"/>
                  <a:ea typeface="+mn-ea"/>
                  <a:cs typeface="Arial Unicode MS" pitchFamily="34" charset="-122"/>
                </a:rPr>
                <a:t>CU</a:t>
              </a:r>
              <a:r>
                <a:rPr lang="zh-CN" altLang="en-US" sz="1800" b="1" dirty="0" smtClean="0">
                  <a:latin typeface="+mn-ea"/>
                  <a:ea typeface="+mn-ea"/>
                  <a:cs typeface="Arial Unicode MS" pitchFamily="34" charset="-122"/>
                </a:rPr>
                <a:t>的功能需求</a:t>
              </a:r>
              <a:endParaRPr lang="zh-CN" altLang="en-US" sz="1800" b="1" dirty="0">
                <a:latin typeface="+mn-ea"/>
                <a:ea typeface="+mn-ea"/>
                <a:cs typeface="Arial Unicode MS" pitchFamily="34" charset="-122"/>
              </a:endParaRPr>
            </a:p>
          </p:txBody>
        </p:sp>
        <p:cxnSp>
          <p:nvCxnSpPr>
            <p:cNvPr id="25" name="直接箭头连接符 24"/>
            <p:cNvCxnSpPr>
              <a:stCxn id="20" idx="3"/>
            </p:cNvCxnSpPr>
            <p:nvPr/>
          </p:nvCxnSpPr>
          <p:spPr bwMode="auto">
            <a:xfrm flipV="1">
              <a:off x="6516216" y="5445224"/>
              <a:ext cx="360040" cy="2160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7263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 Box 132"/>
          <p:cNvSpPr txBox="1">
            <a:spLocks noChangeArrowheads="1"/>
          </p:cNvSpPr>
          <p:nvPr/>
        </p:nvSpPr>
        <p:spPr bwMode="auto">
          <a:xfrm>
            <a:off x="179512" y="1773971"/>
            <a:ext cx="8785225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功能：</a:t>
            </a:r>
            <a:r>
              <a:rPr lang="zh-CN" altLang="en-US" b="1" dirty="0" smtClean="0">
                <a:latin typeface="宋体" pitchFamily="2" charset="-122"/>
              </a:rPr>
              <a:t>指令控制、操作控制、时间控制，异常及中断处理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基本组成：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0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spc="-140" dirty="0">
                <a:solidFill>
                  <a:srgbClr val="C00000"/>
                </a:solidFill>
                <a:latin typeface="宋体" pitchFamily="2" charset="-122"/>
              </a:rPr>
              <a:t>工作原理：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51</a:t>
            </a:fld>
            <a:endParaRPr lang="en-US" altLang="zh-CN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838200" y="251937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latin typeface="宋体" pitchFamily="2" charset="-122"/>
              </a:rPr>
              <a:t>§</a:t>
            </a:r>
            <a:r>
              <a:rPr lang="en-US" altLang="zh-CN" sz="2800" b="1" dirty="0" smtClean="0">
                <a:latin typeface="宋体" pitchFamily="2" charset="-122"/>
              </a:rPr>
              <a:t>5.3  </a:t>
            </a:r>
            <a:r>
              <a:rPr lang="zh-CN" altLang="en-US" sz="2800" b="1" dirty="0">
                <a:latin typeface="宋体" pitchFamily="2" charset="-122"/>
              </a:rPr>
              <a:t>控制器的</a:t>
            </a:r>
            <a:r>
              <a:rPr lang="zh-CN" altLang="en-US" sz="2800" b="1" dirty="0" smtClean="0">
                <a:latin typeface="宋体" pitchFamily="2" charset="-122"/>
              </a:rPr>
              <a:t>组成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1311151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t" anchorCtr="0">
            <a:spAutoFit/>
          </a:bodyPr>
          <a:lstStyle/>
          <a:p>
            <a:pPr algn="l"/>
            <a:r>
              <a:rPr lang="zh-CN" altLang="en-US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一、控制器的基本结构</a:t>
            </a:r>
          </a:p>
        </p:txBody>
      </p:sp>
      <p:sp>
        <p:nvSpPr>
          <p:cNvPr id="199" name="Text Box 132"/>
          <p:cNvSpPr txBox="1">
            <a:spLocks noChangeArrowheads="1"/>
          </p:cNvSpPr>
          <p:nvPr/>
        </p:nvSpPr>
        <p:spPr bwMode="auto">
          <a:xfrm>
            <a:off x="2123728" y="2204864"/>
            <a:ext cx="684076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由指令部件、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控制单元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CU</a:t>
            </a:r>
            <a:r>
              <a:rPr lang="zh-CN" altLang="en-US" b="1" dirty="0" smtClean="0">
                <a:latin typeface="宋体" pitchFamily="2" charset="-122"/>
              </a:rPr>
              <a:t>、中断</a:t>
            </a:r>
            <a:r>
              <a:rPr lang="zh-CN" altLang="en-US" b="1" dirty="0">
                <a:latin typeface="宋体" pitchFamily="2" charset="-122"/>
              </a:rPr>
              <a:t>机构</a:t>
            </a:r>
            <a:r>
              <a:rPr lang="zh-CN" altLang="en-US" b="1" dirty="0" smtClean="0">
                <a:latin typeface="宋体" pitchFamily="2" charset="-122"/>
              </a:rPr>
              <a:t>组成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2000" dirty="0" smtClean="0">
                <a:latin typeface="宋体" pitchFamily="2" charset="-122"/>
              </a:rPr>
              <a:t>      └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 smtClean="0">
                <a:latin typeface="宋体" pitchFamily="2" charset="-122"/>
              </a:rPr>
              <a:t>PC/IR</a:t>
            </a:r>
            <a:r>
              <a:rPr lang="zh-CN" altLang="en-US" sz="1800" b="1" dirty="0" smtClean="0">
                <a:latin typeface="宋体" pitchFamily="2" charset="-122"/>
              </a:rPr>
              <a:t>∈数据通路、</a:t>
            </a:r>
            <a:r>
              <a:rPr lang="en-US" altLang="zh-CN" sz="1800" b="1" dirty="0" smtClean="0">
                <a:latin typeface="宋体" pitchFamily="2" charset="-122"/>
              </a:rPr>
              <a:t>ID</a:t>
            </a:r>
            <a:r>
              <a:rPr lang="en-US" altLang="zh-CN" sz="2000" b="1" dirty="0" smtClean="0">
                <a:latin typeface="宋体" pitchFamily="2" charset="-122"/>
                <a:sym typeface="Symbol"/>
              </a:rPr>
              <a:t></a:t>
            </a:r>
            <a:r>
              <a:rPr lang="zh-CN" altLang="en-US" sz="1800" b="1" dirty="0">
                <a:latin typeface="宋体" pitchFamily="2" charset="-122"/>
              </a:rPr>
              <a:t>数据</a:t>
            </a:r>
            <a:r>
              <a:rPr lang="zh-CN" altLang="en-US" sz="1800" b="1" dirty="0" smtClean="0">
                <a:latin typeface="宋体" pitchFamily="2" charset="-122"/>
              </a:rPr>
              <a:t>通路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250" name="Text Box 132"/>
          <p:cNvSpPr txBox="1">
            <a:spLocks noChangeArrowheads="1"/>
          </p:cNvSpPr>
          <p:nvPr/>
        </p:nvSpPr>
        <p:spPr bwMode="auto">
          <a:xfrm>
            <a:off x="1904256" y="5356432"/>
            <a:ext cx="7060232" cy="102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循环</a:t>
            </a:r>
            <a:r>
              <a:rPr lang="zh-CN" altLang="en-US" b="1" dirty="0">
                <a:latin typeface="宋体" pitchFamily="2" charset="-122"/>
              </a:rPr>
              <a:t>地、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有序</a:t>
            </a:r>
            <a:r>
              <a:rPr lang="zh-CN" altLang="en-US" b="1" dirty="0">
                <a:latin typeface="宋体" pitchFamily="2" charset="-122"/>
              </a:rPr>
              <a:t>地</a:t>
            </a:r>
            <a:r>
              <a:rPr lang="zh-CN" altLang="en-US" b="1" u="sng" dirty="0" smtClean="0">
                <a:solidFill>
                  <a:srgbClr val="FF3399"/>
                </a:solidFill>
                <a:latin typeface="宋体" pitchFamily="2" charset="-122"/>
              </a:rPr>
              <a:t>产生</a:t>
            </a:r>
            <a:r>
              <a:rPr lang="zh-CN" altLang="en-US" b="1" dirty="0" smtClean="0">
                <a:latin typeface="宋体" pitchFamily="2" charset="-122"/>
              </a:rPr>
              <a:t>工作</a:t>
            </a:r>
            <a:r>
              <a:rPr lang="zh-CN" altLang="en-US" b="1" dirty="0">
                <a:latin typeface="宋体" pitchFamily="2" charset="-122"/>
              </a:rPr>
              <a:t>流程</a:t>
            </a:r>
            <a:r>
              <a:rPr lang="zh-CN" altLang="en-US" b="1" u="sng" dirty="0" smtClean="0">
                <a:latin typeface="宋体" pitchFamily="2" charset="-122"/>
              </a:rPr>
              <a:t>所</a:t>
            </a:r>
            <a:r>
              <a:rPr lang="zh-CN" altLang="en-US" b="1" u="sng" dirty="0">
                <a:latin typeface="宋体" pitchFamily="2" charset="-122"/>
              </a:rPr>
              <a:t>需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dirty="0" err="1" smtClean="0">
                <a:solidFill>
                  <a:srgbClr val="FF3399"/>
                </a:solidFill>
              </a:rPr>
              <a:t>μ</a:t>
            </a:r>
            <a:r>
              <a:rPr lang="en-US" altLang="zh-CN" b="1" dirty="0" err="1" smtClean="0">
                <a:solidFill>
                  <a:srgbClr val="FF3399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控制信号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80000"/>
              </a:lnSpc>
            </a:pPr>
            <a:r>
              <a:rPr lang="zh-CN" altLang="en-US" sz="1600" dirty="0" smtClean="0">
                <a:latin typeface="宋体" pitchFamily="2" charset="-122"/>
              </a:rPr>
              <a:t>    ↑          ↑       ↑               ↑</a:t>
            </a:r>
            <a:endParaRPr lang="en-US" altLang="zh-CN" sz="1600" dirty="0" smtClean="0">
              <a:latin typeface="宋体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指令控制 </a:t>
            </a:r>
            <a:r>
              <a:rPr lang="en-US" altLang="zh-CN" sz="1800" b="1" dirty="0" smtClean="0">
                <a:latin typeface="宋体" pitchFamily="2" charset="-122"/>
              </a:rPr>
              <a:t> </a:t>
            </a:r>
            <a:r>
              <a:rPr lang="zh-CN" altLang="en-US" sz="1800" b="1" dirty="0" smtClean="0">
                <a:latin typeface="宋体" pitchFamily="2" charset="-122"/>
              </a:rPr>
              <a:t>时间控制</a:t>
            </a:r>
            <a:r>
              <a:rPr lang="en-US" altLang="zh-CN" sz="1800" b="1" dirty="0"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 </a:t>
            </a:r>
            <a:r>
              <a:rPr lang="zh-CN" altLang="en-US" sz="1800" b="1" dirty="0" smtClean="0">
                <a:latin typeface="宋体" pitchFamily="2" charset="-122"/>
              </a:rPr>
              <a:t>操作控制     当前轮</a:t>
            </a:r>
            <a:r>
              <a:rPr lang="en-US" altLang="zh-CN" sz="1600" b="1" dirty="0" smtClean="0">
                <a:latin typeface="宋体" pitchFamily="2" charset="-122"/>
              </a:rPr>
              <a:t>(</a:t>
            </a:r>
            <a:r>
              <a:rPr lang="zh-CN" altLang="en-US" sz="1600" b="1" dirty="0" smtClean="0">
                <a:latin typeface="宋体" pitchFamily="2" charset="-122"/>
              </a:rPr>
              <a:t>指令周期</a:t>
            </a:r>
            <a:r>
              <a:rPr lang="en-US" altLang="zh-CN" sz="1600" b="1" dirty="0" smtClean="0">
                <a:latin typeface="宋体" pitchFamily="2" charset="-122"/>
              </a:rPr>
              <a:t>[+</a:t>
            </a:r>
            <a:r>
              <a:rPr lang="zh-CN" altLang="en-US" sz="1600" b="1" dirty="0" smtClean="0">
                <a:latin typeface="宋体" pitchFamily="2" charset="-122"/>
              </a:rPr>
              <a:t>中断周期</a:t>
            </a:r>
            <a:r>
              <a:rPr lang="en-US" altLang="zh-CN" sz="1600" b="1" dirty="0" smtClean="0">
                <a:latin typeface="宋体" pitchFamily="2" charset="-122"/>
              </a:rPr>
              <a:t>])</a:t>
            </a:r>
            <a:endParaRPr lang="zh-CN" altLang="en-US" sz="1600" b="1" dirty="0">
              <a:latin typeface="宋体" pitchFamily="2" charset="-122"/>
            </a:endParaRPr>
          </a:p>
        </p:txBody>
      </p:sp>
      <p:sp>
        <p:nvSpPr>
          <p:cNvPr id="259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896652" y="3068960"/>
            <a:ext cx="7494712" cy="2231553"/>
            <a:chOff x="896652" y="2997647"/>
            <a:chExt cx="7494712" cy="2231553"/>
          </a:xfrm>
        </p:grpSpPr>
        <p:sp>
          <p:nvSpPr>
            <p:cNvPr id="201" name="Rectangle 274"/>
            <p:cNvSpPr>
              <a:spLocks noChangeArrowheads="1"/>
            </p:cNvSpPr>
            <p:nvPr/>
          </p:nvSpPr>
          <p:spPr bwMode="auto">
            <a:xfrm>
              <a:off x="2918756" y="3267895"/>
              <a:ext cx="3024336" cy="13206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" name="Rectangle 274"/>
            <p:cNvSpPr>
              <a:spLocks noChangeArrowheads="1"/>
            </p:cNvSpPr>
            <p:nvPr/>
          </p:nvSpPr>
          <p:spPr bwMode="auto">
            <a:xfrm>
              <a:off x="896652" y="3212976"/>
              <a:ext cx="1155068" cy="1006859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" name="Text Box 227"/>
            <p:cNvSpPr txBox="1">
              <a:spLocks noChangeArrowheads="1"/>
            </p:cNvSpPr>
            <p:nvPr/>
          </p:nvSpPr>
          <p:spPr bwMode="auto">
            <a:xfrm>
              <a:off x="6915708" y="3364359"/>
              <a:ext cx="360040" cy="115212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中断机构</a:t>
              </a:r>
            </a:p>
          </p:txBody>
        </p:sp>
        <p:sp>
          <p:nvSpPr>
            <p:cNvPr id="204" name="Text Box 254"/>
            <p:cNvSpPr txBox="1">
              <a:spLocks noChangeArrowheads="1"/>
            </p:cNvSpPr>
            <p:nvPr/>
          </p:nvSpPr>
          <p:spPr bwMode="auto">
            <a:xfrm>
              <a:off x="1043608" y="3284079"/>
              <a:ext cx="866576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205" name="Text Box 255"/>
            <p:cNvSpPr txBox="1">
              <a:spLocks noChangeArrowheads="1"/>
            </p:cNvSpPr>
            <p:nvPr/>
          </p:nvSpPr>
          <p:spPr bwMode="auto">
            <a:xfrm>
              <a:off x="1045194" y="3860838"/>
              <a:ext cx="864989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206" name="Text Box 256"/>
            <p:cNvSpPr txBox="1">
              <a:spLocks noChangeArrowheads="1"/>
            </p:cNvSpPr>
            <p:nvPr/>
          </p:nvSpPr>
          <p:spPr bwMode="auto">
            <a:xfrm>
              <a:off x="3064285" y="3869606"/>
              <a:ext cx="286519" cy="43239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07" name="Text Box 257"/>
            <p:cNvSpPr txBox="1">
              <a:spLocks noChangeArrowheads="1"/>
            </p:cNvSpPr>
            <p:nvPr/>
          </p:nvSpPr>
          <p:spPr bwMode="auto">
            <a:xfrm>
              <a:off x="3782628" y="3364359"/>
              <a:ext cx="1944440" cy="2889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08" name="Text Box 258"/>
            <p:cNvSpPr txBox="1">
              <a:spLocks noChangeArrowheads="1"/>
            </p:cNvSpPr>
            <p:nvPr/>
          </p:nvSpPr>
          <p:spPr bwMode="auto">
            <a:xfrm>
              <a:off x="3854860" y="3870995"/>
              <a:ext cx="1368896" cy="6454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 smtClean="0">
                  <a:latin typeface="+mn-lt"/>
                </a:rPr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zh-CN" altLang="en-US" sz="1800" b="1" dirty="0" smtClean="0">
                  <a:latin typeface="宋体" pitchFamily="2" charset="-122"/>
                </a:rPr>
                <a:t>控制信号</a:t>
              </a:r>
              <a:r>
                <a:rPr lang="zh-CN" altLang="en-US" sz="1800" b="1" dirty="0">
                  <a:latin typeface="宋体" pitchFamily="2" charset="-122"/>
                </a:rPr>
                <a:t>形成电路</a:t>
              </a:r>
            </a:p>
          </p:txBody>
        </p:sp>
        <p:sp>
          <p:nvSpPr>
            <p:cNvPr id="209" name="Text Box 271"/>
            <p:cNvSpPr txBox="1">
              <a:spLocks noChangeArrowheads="1"/>
            </p:cNvSpPr>
            <p:nvPr/>
          </p:nvSpPr>
          <p:spPr bwMode="auto">
            <a:xfrm>
              <a:off x="4214900" y="4588495"/>
              <a:ext cx="576064" cy="1446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</a:rPr>
                <a:t>……</a:t>
              </a:r>
            </a:p>
          </p:txBody>
        </p:sp>
        <p:sp>
          <p:nvSpPr>
            <p:cNvPr id="210" name="Text Box 392"/>
            <p:cNvSpPr txBox="1">
              <a:spLocks noChangeArrowheads="1"/>
            </p:cNvSpPr>
            <p:nvPr/>
          </p:nvSpPr>
          <p:spPr bwMode="auto">
            <a:xfrm>
              <a:off x="2997629" y="3395487"/>
              <a:ext cx="288032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CU</a:t>
              </a:r>
            </a:p>
          </p:txBody>
        </p:sp>
        <p:cxnSp>
          <p:nvCxnSpPr>
            <p:cNvPr id="211" name="直接箭头连接符 210"/>
            <p:cNvCxnSpPr/>
            <p:nvPr/>
          </p:nvCxnSpPr>
          <p:spPr bwMode="auto">
            <a:xfrm>
              <a:off x="3350804" y="3940420"/>
              <a:ext cx="504056" cy="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2" name="直接箭头连接符 211"/>
            <p:cNvCxnSpPr/>
            <p:nvPr/>
          </p:nvCxnSpPr>
          <p:spPr bwMode="auto">
            <a:xfrm>
              <a:off x="3350804" y="4228455"/>
              <a:ext cx="50556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3" name="Text Box 271"/>
            <p:cNvSpPr txBox="1">
              <a:spLocks noChangeArrowheads="1"/>
            </p:cNvSpPr>
            <p:nvPr/>
          </p:nvSpPr>
          <p:spPr bwMode="auto">
            <a:xfrm rot="16200000">
              <a:off x="3274741" y="4008810"/>
              <a:ext cx="296898" cy="144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>
                  <a:solidFill>
                    <a:srgbClr val="CC3300"/>
                  </a:solidFill>
                </a:rPr>
                <a:t>…</a:t>
              </a:r>
              <a:endParaRPr lang="en-US" altLang="zh-CN" sz="1800" b="1" dirty="0">
                <a:solidFill>
                  <a:srgbClr val="CC3300"/>
                </a:solidFill>
              </a:endParaRPr>
            </a:p>
          </p:txBody>
        </p:sp>
        <p:cxnSp>
          <p:nvCxnSpPr>
            <p:cNvPr id="214" name="直接箭头连接符 117"/>
            <p:cNvCxnSpPr>
              <a:stCxn id="52" idx="0"/>
            </p:cNvCxnSpPr>
            <p:nvPr/>
          </p:nvCxnSpPr>
          <p:spPr bwMode="auto">
            <a:xfrm rot="5400000" flipH="1" flipV="1">
              <a:off x="2633124" y="3718613"/>
              <a:ext cx="497384" cy="1949117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5" name="直接箭头连接符 214"/>
            <p:cNvCxnSpPr/>
            <p:nvPr/>
          </p:nvCxnSpPr>
          <p:spPr bwMode="auto">
            <a:xfrm>
              <a:off x="4718956" y="3662139"/>
              <a:ext cx="0" cy="2088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直接箭头连接符 215"/>
            <p:cNvCxnSpPr/>
            <p:nvPr/>
          </p:nvCxnSpPr>
          <p:spPr bwMode="auto">
            <a:xfrm>
              <a:off x="4286908" y="3653582"/>
              <a:ext cx="0" cy="2088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7" name="Text Box 271"/>
            <p:cNvSpPr txBox="1">
              <a:spLocks noChangeArrowheads="1"/>
            </p:cNvSpPr>
            <p:nvPr/>
          </p:nvSpPr>
          <p:spPr bwMode="auto">
            <a:xfrm>
              <a:off x="4358916" y="3660436"/>
              <a:ext cx="296898" cy="1447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dirty="0"/>
            </a:p>
          </p:txBody>
        </p:sp>
        <p:cxnSp>
          <p:nvCxnSpPr>
            <p:cNvPr id="218" name="直接箭头连接符 217"/>
            <p:cNvCxnSpPr>
              <a:endCxn id="208" idx="3"/>
            </p:cNvCxnSpPr>
            <p:nvPr/>
          </p:nvCxnSpPr>
          <p:spPr bwMode="auto">
            <a:xfrm flipH="1">
              <a:off x="5223756" y="4193741"/>
              <a:ext cx="169195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9" name="直接箭头连接符 218"/>
            <p:cNvCxnSpPr/>
            <p:nvPr/>
          </p:nvCxnSpPr>
          <p:spPr bwMode="auto">
            <a:xfrm flipV="1">
              <a:off x="1904256" y="4031852"/>
              <a:ext cx="1160029" cy="1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0" name="直接箭头连接符 219"/>
            <p:cNvCxnSpPr/>
            <p:nvPr/>
          </p:nvCxnSpPr>
          <p:spPr bwMode="auto">
            <a:xfrm>
              <a:off x="4862972" y="4516487"/>
              <a:ext cx="0" cy="42537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21" name="直接箭头连接符 220"/>
            <p:cNvCxnSpPr/>
            <p:nvPr/>
          </p:nvCxnSpPr>
          <p:spPr bwMode="auto">
            <a:xfrm flipH="1">
              <a:off x="4139502" y="4516487"/>
              <a:ext cx="3390" cy="42537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22" name="Text Box 392"/>
            <p:cNvSpPr txBox="1">
              <a:spLocks noChangeArrowheads="1"/>
            </p:cNvSpPr>
            <p:nvPr/>
          </p:nvSpPr>
          <p:spPr bwMode="auto">
            <a:xfrm>
              <a:off x="971600" y="3572110"/>
              <a:ext cx="1006526" cy="2803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指令部件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23" name="直接箭头连接符 173"/>
            <p:cNvCxnSpPr/>
            <p:nvPr/>
          </p:nvCxnSpPr>
          <p:spPr bwMode="auto">
            <a:xfrm flipV="1">
              <a:off x="7092280" y="4509815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4" name="直接箭头连接符 223"/>
            <p:cNvCxnSpPr/>
            <p:nvPr/>
          </p:nvCxnSpPr>
          <p:spPr bwMode="auto">
            <a:xfrm flipH="1">
              <a:off x="7275748" y="3796407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5" name="直接箭头连接符 224"/>
            <p:cNvCxnSpPr/>
            <p:nvPr/>
          </p:nvCxnSpPr>
          <p:spPr bwMode="auto">
            <a:xfrm>
              <a:off x="7275748" y="4012431"/>
              <a:ext cx="216024" cy="45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6" name="Text Box 392"/>
            <p:cNvSpPr txBox="1">
              <a:spLocks noChangeArrowheads="1"/>
            </p:cNvSpPr>
            <p:nvPr/>
          </p:nvSpPr>
          <p:spPr bwMode="auto">
            <a:xfrm>
              <a:off x="7491772" y="3652391"/>
              <a:ext cx="899592" cy="5008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中断请求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中断响应</a:t>
              </a:r>
              <a:endParaRPr lang="en-US" altLang="zh-CN" sz="1600" b="1" dirty="0" smtClean="0">
                <a:latin typeface="宋体" pitchFamily="2" charset="-122"/>
              </a:endParaRPr>
            </a:p>
          </p:txBody>
        </p:sp>
        <p:cxnSp>
          <p:nvCxnSpPr>
            <p:cNvPr id="228" name="直接箭头连接符 117"/>
            <p:cNvCxnSpPr/>
            <p:nvPr/>
          </p:nvCxnSpPr>
          <p:spPr bwMode="auto">
            <a:xfrm rot="5400000" flipH="1" flipV="1">
              <a:off x="3380562" y="3538357"/>
              <a:ext cx="516324" cy="287808"/>
            </a:xfrm>
            <a:prstGeom prst="bentConnector3">
              <a:avLst>
                <a:gd name="adj1" fmla="val 100351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29" name="直接箭头连接符 117"/>
            <p:cNvCxnSpPr/>
            <p:nvPr/>
          </p:nvCxnSpPr>
          <p:spPr bwMode="auto">
            <a:xfrm rot="5400000" flipH="1" flipV="1">
              <a:off x="3368694" y="3814521"/>
              <a:ext cx="648072" cy="179796"/>
            </a:xfrm>
            <a:prstGeom prst="bentConnector3">
              <a:avLst>
                <a:gd name="adj1" fmla="val 99798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230" name="Text Box 392"/>
            <p:cNvSpPr txBox="1">
              <a:spLocks noChangeArrowheads="1"/>
            </p:cNvSpPr>
            <p:nvPr/>
          </p:nvSpPr>
          <p:spPr bwMode="auto">
            <a:xfrm>
              <a:off x="974540" y="4470573"/>
              <a:ext cx="933164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程序状态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231" name="直接箭头连接符 123"/>
            <p:cNvCxnSpPr/>
            <p:nvPr/>
          </p:nvCxnSpPr>
          <p:spPr bwMode="auto">
            <a:xfrm>
              <a:off x="5006988" y="4516487"/>
              <a:ext cx="1077180" cy="216644"/>
            </a:xfrm>
            <a:prstGeom prst="bentConnector3">
              <a:avLst>
                <a:gd name="adj1" fmla="val -461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2" name="直接箭头连接符 124"/>
            <p:cNvCxnSpPr/>
            <p:nvPr/>
          </p:nvCxnSpPr>
          <p:spPr bwMode="auto">
            <a:xfrm>
              <a:off x="5151326" y="4516487"/>
              <a:ext cx="216024" cy="144016"/>
            </a:xfrm>
            <a:prstGeom prst="bentConnector3">
              <a:avLst>
                <a:gd name="adj1" fmla="val -1873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3" name="直接箭头连接符 232"/>
            <p:cNvCxnSpPr/>
            <p:nvPr/>
          </p:nvCxnSpPr>
          <p:spPr bwMode="auto">
            <a:xfrm flipH="1" flipV="1">
              <a:off x="5367028" y="3652392"/>
              <a:ext cx="322" cy="100811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34" name="直接箭头连接符 117"/>
            <p:cNvCxnSpPr/>
            <p:nvPr/>
          </p:nvCxnSpPr>
          <p:spPr bwMode="auto">
            <a:xfrm rot="16200000" flipV="1">
              <a:off x="5437585" y="3765190"/>
              <a:ext cx="718034" cy="139068"/>
            </a:xfrm>
            <a:prstGeom prst="bentConnector3">
              <a:avLst>
                <a:gd name="adj1" fmla="val 99524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35" name="直接箭头连接符 173"/>
            <p:cNvCxnSpPr/>
            <p:nvPr/>
          </p:nvCxnSpPr>
          <p:spPr bwMode="auto">
            <a:xfrm>
              <a:off x="4643342" y="3004319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236" name="Text Box 392"/>
            <p:cNvSpPr txBox="1">
              <a:spLocks noChangeArrowheads="1"/>
            </p:cNvSpPr>
            <p:nvPr/>
          </p:nvSpPr>
          <p:spPr bwMode="auto">
            <a:xfrm>
              <a:off x="6016000" y="3963283"/>
              <a:ext cx="863196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机器状态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237" name="直接箭头连接符 164"/>
            <p:cNvCxnSpPr/>
            <p:nvPr/>
          </p:nvCxnSpPr>
          <p:spPr bwMode="auto">
            <a:xfrm flipV="1">
              <a:off x="6084168" y="4372474"/>
              <a:ext cx="828600" cy="356701"/>
            </a:xfrm>
            <a:prstGeom prst="bentConnector3">
              <a:avLst>
                <a:gd name="adj1" fmla="val -886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38" name="Text Box 392"/>
            <p:cNvSpPr txBox="1">
              <a:spLocks noChangeArrowheads="1"/>
            </p:cNvSpPr>
            <p:nvPr/>
          </p:nvSpPr>
          <p:spPr bwMode="auto">
            <a:xfrm>
              <a:off x="4644908" y="2997647"/>
              <a:ext cx="863196" cy="1866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操作状态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39" name="Text Box 392"/>
            <p:cNvSpPr txBox="1">
              <a:spLocks noChangeArrowheads="1"/>
            </p:cNvSpPr>
            <p:nvPr/>
          </p:nvSpPr>
          <p:spPr bwMode="auto">
            <a:xfrm>
              <a:off x="6156176" y="4660503"/>
              <a:ext cx="939552" cy="2813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异常请求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53" name="Text Box 392"/>
            <p:cNvSpPr txBox="1">
              <a:spLocks noChangeArrowheads="1"/>
            </p:cNvSpPr>
            <p:nvPr/>
          </p:nvSpPr>
          <p:spPr bwMode="auto">
            <a:xfrm>
              <a:off x="2304150" y="4660503"/>
              <a:ext cx="1835802" cy="2093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所有的</a:t>
              </a:r>
              <a:r>
                <a:rPr lang="en-US" altLang="zh-CN" sz="1600" dirty="0" err="1" smtClean="0"/>
                <a:t>μ</a:t>
              </a:r>
              <a:r>
                <a:rPr lang="en-US" altLang="zh-CN" sz="1600" b="1" dirty="0" err="1" smtClean="0">
                  <a:latin typeface="宋体" pitchFamily="2" charset="-122"/>
                </a:rPr>
                <a:t>OP</a:t>
              </a:r>
              <a:r>
                <a:rPr lang="zh-CN" altLang="en-US" sz="1600" b="1" dirty="0" smtClean="0">
                  <a:latin typeface="宋体" pitchFamily="2" charset="-122"/>
                </a:rPr>
                <a:t>控制信号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9" name="Text Box 255"/>
            <p:cNvSpPr txBox="1">
              <a:spLocks noChangeArrowheads="1"/>
            </p:cNvSpPr>
            <p:nvPr/>
          </p:nvSpPr>
          <p:spPr bwMode="auto">
            <a:xfrm>
              <a:off x="1115616" y="4941863"/>
              <a:ext cx="6160132" cy="287337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1" name="直接箭头连接符 117"/>
            <p:cNvCxnSpPr>
              <a:stCxn id="49" idx="1"/>
            </p:cNvCxnSpPr>
            <p:nvPr/>
          </p:nvCxnSpPr>
          <p:spPr bwMode="auto">
            <a:xfrm rot="10800000" flipH="1">
              <a:off x="1115616" y="3004320"/>
              <a:ext cx="3527726" cy="2081212"/>
            </a:xfrm>
            <a:prstGeom prst="bentConnector3">
              <a:avLst>
                <a:gd name="adj1" fmla="val -9840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2" name="Text Box 255"/>
            <p:cNvSpPr txBox="1">
              <a:spLocks noChangeArrowheads="1"/>
            </p:cNvSpPr>
            <p:nvPr/>
          </p:nvSpPr>
          <p:spPr bwMode="auto">
            <a:xfrm>
              <a:off x="1474763" y="4941863"/>
              <a:ext cx="864989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PSR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58" name="Text Box 526"/>
          <p:cNvSpPr txBox="1">
            <a:spLocks noChangeArrowheads="1"/>
          </p:cNvSpPr>
          <p:nvPr/>
        </p:nvSpPr>
        <p:spPr bwMode="auto">
          <a:xfrm>
            <a:off x="179512" y="764704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dirty="0" smtClean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zh-CN" altLang="en-US" sz="2200" b="1" dirty="0">
                <a:latin typeface="宋体" pitchFamily="2" charset="-122"/>
              </a:rPr>
              <a:t>基本结构</a:t>
            </a:r>
            <a:r>
              <a:rPr lang="zh-CN" altLang="en-US" sz="2200" b="1" spc="-80" dirty="0">
                <a:latin typeface="宋体" pitchFamily="2" charset="-122"/>
              </a:rPr>
              <a:t>，时序</a:t>
            </a:r>
            <a:r>
              <a:rPr lang="zh-CN" altLang="en-US" sz="2200" b="1" spc="-80" dirty="0" smtClean="0">
                <a:latin typeface="宋体" pitchFamily="2" charset="-122"/>
              </a:rPr>
              <a:t>信</a:t>
            </a:r>
            <a:r>
              <a:rPr lang="zh-CN" altLang="en-US" sz="2200" b="1" spc="-80" dirty="0" smtClean="0">
                <a:latin typeface="+mn-ea"/>
              </a:rPr>
              <a:t>号形成</a:t>
            </a:r>
            <a:r>
              <a:rPr lang="en-US" altLang="zh-CN" sz="1800" b="1" spc="-80" dirty="0" smtClean="0">
                <a:latin typeface="+mn-ea"/>
              </a:rPr>
              <a:t>(</a:t>
            </a:r>
            <a:r>
              <a:rPr lang="zh-CN" altLang="en-US" sz="1800" b="1" spc="-80" dirty="0" smtClean="0">
                <a:latin typeface="+mn-ea"/>
              </a:rPr>
              <a:t>组织</a:t>
            </a:r>
            <a:r>
              <a:rPr lang="en-US" altLang="zh-CN" sz="1800" b="1" spc="-80" dirty="0" smtClean="0">
                <a:latin typeface="+mn-ea"/>
              </a:rPr>
              <a:t>/</a:t>
            </a:r>
            <a:r>
              <a:rPr lang="zh-CN" altLang="en-US" sz="1800" b="1" spc="-80" dirty="0" smtClean="0">
                <a:latin typeface="+mn-ea"/>
              </a:rPr>
              <a:t>实现</a:t>
            </a:r>
            <a:r>
              <a:rPr lang="en-US" altLang="zh-CN" sz="1800" b="1" spc="-80" dirty="0" smtClean="0">
                <a:latin typeface="+mn-ea"/>
              </a:rPr>
              <a:t>)</a:t>
            </a:r>
            <a:r>
              <a:rPr lang="zh-CN" altLang="en-US" sz="2200" b="1" spc="-80" dirty="0" smtClean="0">
                <a:latin typeface="+mn-ea"/>
              </a:rPr>
              <a:t>，</a:t>
            </a:r>
            <a:r>
              <a:rPr lang="en-US" altLang="zh-CN" sz="2200" spc="-80" dirty="0" err="1" smtClean="0"/>
              <a:t>μ</a:t>
            </a:r>
            <a:r>
              <a:rPr lang="en-US" altLang="zh-CN" sz="2200" b="1" spc="-80" dirty="0" err="1" smtClean="0">
                <a:latin typeface="宋体" pitchFamily="2" charset="-122"/>
              </a:rPr>
              <a:t>OP</a:t>
            </a:r>
            <a:r>
              <a:rPr lang="zh-CN" altLang="en-US" sz="2200" b="1" spc="-80" dirty="0" smtClean="0">
                <a:latin typeface="宋体" pitchFamily="2" charset="-122"/>
              </a:rPr>
              <a:t>控制信号形成</a:t>
            </a:r>
            <a:endParaRPr lang="en-US" altLang="zh-CN" sz="2200" b="1" spc="-8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871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/>
      <p:bldP spid="4" grpId="0" animBg="1"/>
      <p:bldP spid="199" grpId="0"/>
      <p:bldP spid="25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52</a:t>
            </a:fld>
            <a:endParaRPr lang="en-US" altLang="zh-CN"/>
          </a:p>
        </p:txBody>
      </p:sp>
      <p:sp>
        <p:nvSpPr>
          <p:cNvPr id="106" name="Text Box 303"/>
          <p:cNvSpPr txBox="1">
            <a:spLocks noChangeArrowheads="1"/>
          </p:cNvSpPr>
          <p:nvPr/>
        </p:nvSpPr>
        <p:spPr bwMode="auto">
          <a:xfrm>
            <a:off x="142844" y="354722"/>
            <a:ext cx="8785225" cy="502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控制器类型：  </a:t>
            </a:r>
            <a:r>
              <a:rPr lang="en-US" altLang="zh-CN" sz="2200" b="1" dirty="0" smtClean="0">
                <a:latin typeface="宋体" pitchFamily="2" charset="-122"/>
              </a:rPr>
              <a:t>--</a:t>
            </a:r>
            <a:r>
              <a:rPr lang="zh-CN" altLang="en-US" sz="2200" b="1" dirty="0" smtClean="0">
                <a:latin typeface="宋体" pitchFamily="2" charset="-122"/>
              </a:rPr>
              <a:t>基于</a:t>
            </a:r>
            <a:r>
              <a:rPr lang="en-US" altLang="zh-CN" sz="2200" spc="-140" dirty="0" err="1" smtClean="0"/>
              <a:t>μ</a:t>
            </a:r>
            <a:r>
              <a:rPr lang="en-US" altLang="zh-CN" sz="2200" b="1" spc="-140" dirty="0" err="1" smtClean="0">
                <a:latin typeface="+mn-ea"/>
              </a:rPr>
              <a:t>OP</a:t>
            </a:r>
            <a:r>
              <a:rPr lang="zh-CN" altLang="en-US" sz="2200" b="1" spc="-140" dirty="0">
                <a:latin typeface="+mn-ea"/>
              </a:rPr>
              <a:t>控制信号的</a:t>
            </a:r>
            <a:r>
              <a:rPr lang="zh-CN" altLang="en-US" sz="2200" b="1" dirty="0" smtClean="0">
                <a:solidFill>
                  <a:srgbClr val="990099"/>
                </a:solidFill>
                <a:latin typeface="+mn-ea"/>
              </a:rPr>
              <a:t>产生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方法</a:t>
            </a:r>
            <a:endParaRPr lang="zh-CN" altLang="en-US" sz="2200" b="1" dirty="0">
              <a:solidFill>
                <a:srgbClr val="990099"/>
              </a:solidFill>
              <a:latin typeface="+mn-ea"/>
            </a:endParaRPr>
          </a:p>
        </p:txBody>
      </p:sp>
      <p:graphicFrame>
        <p:nvGraphicFramePr>
          <p:cNvPr id="117" name="表格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24265"/>
              </p:ext>
            </p:extLst>
          </p:nvPr>
        </p:nvGraphicFramePr>
        <p:xfrm>
          <a:off x="899592" y="931955"/>
          <a:ext cx="7848872" cy="2641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3024336"/>
                <a:gridCol w="2016224"/>
              </a:tblGrid>
              <a:tr h="370840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硬布线控制器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微程序控制器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spc="-14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μ</a:t>
                      </a:r>
                      <a:r>
                        <a:rPr lang="en-US" altLang="zh-CN" sz="2000" b="1" spc="-1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2000" b="1" spc="-1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控制信号的</a:t>
                      </a:r>
                      <a:r>
                        <a:rPr lang="zh-CN" altLang="en-US" sz="2000" b="1" spc="-140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描述方法</a:t>
                      </a:r>
                      <a:endParaRPr lang="zh-CN" altLang="en-US" sz="2000" b="1" dirty="0">
                        <a:solidFill>
                          <a:srgbClr val="9900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有限状态机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55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时序信号的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循环周期</a:t>
                      </a: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指令周期＋中断周期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55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spc="-14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μ</a:t>
                      </a:r>
                      <a:r>
                        <a:rPr lang="en-US" altLang="zh-CN" sz="2000" b="1" spc="-14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2000" b="1" spc="-14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控制信号的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产生方法</a:t>
                      </a: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组合逻辑电路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与时序信号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当前状态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相关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954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8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693501"/>
              </p:ext>
            </p:extLst>
          </p:nvPr>
        </p:nvGraphicFramePr>
        <p:xfrm>
          <a:off x="1755972" y="3789040"/>
          <a:ext cx="4616574" cy="1584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765" name="Visio" r:id="rId6" imgW="3112981" imgH="801722" progId="Visio.Drawing.11">
                  <p:embed/>
                </p:oleObj>
              </mc:Choice>
              <mc:Fallback>
                <p:oleObj name="Visio" r:id="rId6" imgW="3112981" imgH="80172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972" y="3789040"/>
                        <a:ext cx="4616574" cy="15841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6649426" y="3697692"/>
            <a:ext cx="1883014" cy="1675524"/>
            <a:chOff x="1331640" y="1753479"/>
            <a:chExt cx="1883014" cy="1675524"/>
          </a:xfrm>
        </p:grpSpPr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763688" y="2528900"/>
              <a:ext cx="1440160" cy="245298"/>
            </a:xfrm>
            <a:prstGeom prst="rect">
              <a:avLst/>
            </a:prstGeom>
            <a:solidFill>
              <a:srgbClr val="99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1763688" y="2060848"/>
              <a:ext cx="1440160" cy="12134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      …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M+1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M+2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N</a:t>
              </a:r>
              <a:endParaRPr lang="zh-CN" altLang="en-US" sz="18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      </a:t>
              </a: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331640" y="2274136"/>
              <a:ext cx="433388" cy="10001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M+1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M+2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763688" y="2778959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654278" y="2060848"/>
              <a:ext cx="0" cy="122872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>
              <a:off x="1763688" y="3023434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7"/>
            <p:cNvSpPr>
              <a:spLocks noChangeShapeType="1"/>
            </p:cNvSpPr>
            <p:nvPr/>
          </p:nvSpPr>
          <p:spPr bwMode="auto">
            <a:xfrm>
              <a:off x="1763688" y="2529722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>
              <a:off x="1763688" y="3274259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>
              <a:off x="1773204" y="2289998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H="1">
              <a:off x="1763688" y="1916832"/>
              <a:ext cx="9516" cy="151216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3203848" y="1916832"/>
              <a:ext cx="0" cy="151217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30"/>
            <p:cNvSpPr>
              <a:spLocks noChangeShapeType="1"/>
            </p:cNvSpPr>
            <p:nvPr/>
          </p:nvSpPr>
          <p:spPr bwMode="auto">
            <a:xfrm>
              <a:off x="1763688" y="2060848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1907704" y="1753479"/>
              <a:ext cx="1152128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微程序</a:t>
              </a: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26" name="Text Box 303"/>
          <p:cNvSpPr txBox="1">
            <a:spLocks noChangeArrowheads="1"/>
          </p:cNvSpPr>
          <p:nvPr/>
        </p:nvSpPr>
        <p:spPr bwMode="auto">
          <a:xfrm>
            <a:off x="179263" y="5365665"/>
            <a:ext cx="885723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※CPU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的工作原理：</a:t>
            </a:r>
            <a:r>
              <a:rPr lang="en-US" altLang="zh-CN" b="1" dirty="0">
                <a:latin typeface="+mn-ea"/>
              </a:rPr>
              <a:t>CU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</a:rPr>
              <a:t>循环地</a:t>
            </a:r>
            <a:r>
              <a:rPr lang="zh-CN" altLang="en-US" b="1" u="sng" dirty="0" smtClean="0">
                <a:solidFill>
                  <a:schemeClr val="accent2"/>
                </a:solidFill>
                <a:latin typeface="+mn-ea"/>
              </a:rPr>
              <a:t>产生</a:t>
            </a:r>
            <a:r>
              <a:rPr lang="zh-CN" altLang="en-US" b="1" dirty="0" smtClean="0">
                <a:latin typeface="+mn-ea"/>
              </a:rPr>
              <a:t>工作流程所</a:t>
            </a:r>
            <a:r>
              <a:rPr lang="zh-CN" altLang="en-US" b="1" dirty="0">
                <a:latin typeface="+mn-ea"/>
              </a:rPr>
              <a:t>需的</a:t>
            </a:r>
            <a:r>
              <a:rPr lang="en-US" altLang="zh-CN" spc="-80" dirty="0" err="1">
                <a:solidFill>
                  <a:srgbClr val="990099"/>
                </a:solidFill>
              </a:rPr>
              <a:t>μ</a:t>
            </a:r>
            <a:r>
              <a:rPr lang="en-US" altLang="zh-CN" b="1" spc="-80" dirty="0" err="1">
                <a:solidFill>
                  <a:srgbClr val="990099"/>
                </a:solidFill>
                <a:latin typeface="宋体" pitchFamily="2" charset="-122"/>
              </a:rPr>
              <a:t>OP</a:t>
            </a:r>
            <a:r>
              <a:rPr lang="zh-CN" altLang="en-US" b="1" spc="-80" dirty="0">
                <a:solidFill>
                  <a:srgbClr val="990099"/>
                </a:solidFill>
                <a:latin typeface="宋体" pitchFamily="2" charset="-122"/>
              </a:rPr>
              <a:t>控制信号</a:t>
            </a:r>
            <a:r>
              <a:rPr lang="zh-CN" altLang="en-US" b="1" spc="-80" dirty="0">
                <a:latin typeface="宋体" pitchFamily="2" charset="-122"/>
              </a:rPr>
              <a:t>，</a:t>
            </a:r>
            <a:endParaRPr lang="en-US" altLang="zh-CN" b="1" spc="-80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 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数据通路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zh-CN" altLang="en-US" b="1" dirty="0" smtClean="0">
                <a:latin typeface="宋体" pitchFamily="2" charset="-122"/>
              </a:rPr>
              <a:t>工作流程所需的</a:t>
            </a:r>
            <a:r>
              <a:rPr lang="en-US" altLang="zh-CN" spc="-80" dirty="0" err="1" smtClean="0">
                <a:solidFill>
                  <a:srgbClr val="990099"/>
                </a:solidFill>
              </a:rPr>
              <a:t>μ</a:t>
            </a:r>
            <a:r>
              <a:rPr lang="en-US" altLang="zh-CN" b="1" spc="-80" dirty="0" err="1" smtClean="0">
                <a:solidFill>
                  <a:srgbClr val="990099"/>
                </a:solidFill>
                <a:latin typeface="宋体" pitchFamily="2" charset="-122"/>
              </a:rPr>
              <a:t>OP</a:t>
            </a:r>
            <a:endParaRPr lang="en-US" altLang="zh-CN" b="1" dirty="0">
              <a:solidFill>
                <a:srgbClr val="990099"/>
              </a:solidFill>
              <a:latin typeface="+mn-ea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973638"/>
              </p:ext>
            </p:extLst>
          </p:nvPr>
        </p:nvGraphicFramePr>
        <p:xfrm>
          <a:off x="6732240" y="1304200"/>
          <a:ext cx="2016224" cy="14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微程序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55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个微指令周期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5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微指令执行部件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与时序信号无关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" name="矩形 27"/>
          <p:cNvSpPr/>
          <p:nvPr/>
        </p:nvSpPr>
        <p:spPr>
          <a:xfrm>
            <a:off x="1061864" y="2711242"/>
            <a:ext cx="725455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latin typeface="+mn-ea"/>
              </a:rPr>
              <a:t>两者关系：</a:t>
            </a:r>
            <a:r>
              <a:rPr lang="zh-CN" altLang="en-US" sz="2000" b="1" dirty="0">
                <a:latin typeface="+mn-ea"/>
              </a:rPr>
              <a:t>⑴</a:t>
            </a:r>
            <a:r>
              <a:rPr lang="en-US" altLang="zh-CN" sz="2000" b="1" dirty="0">
                <a:latin typeface="+mn-ea"/>
              </a:rPr>
              <a:t>1</a:t>
            </a:r>
            <a:r>
              <a:rPr lang="zh-CN" altLang="en-US" sz="2000" b="1" dirty="0">
                <a:latin typeface="+mn-ea"/>
              </a:rPr>
              <a:t>条指令的</a:t>
            </a:r>
            <a:r>
              <a:rPr lang="en-US" altLang="zh-CN" sz="2000" spc="-140" dirty="0" err="1"/>
              <a:t>μ</a:t>
            </a:r>
            <a:r>
              <a:rPr lang="en-US" altLang="zh-CN" sz="2000" b="1" spc="-140" dirty="0" err="1">
                <a:latin typeface="+mn-ea"/>
              </a:rPr>
              <a:t>OPCmd</a:t>
            </a:r>
            <a:r>
              <a:rPr lang="zh-CN" altLang="en-US" sz="2000" b="1" spc="-140" dirty="0">
                <a:latin typeface="+mn-ea"/>
              </a:rPr>
              <a:t>序列＝</a:t>
            </a:r>
            <a:r>
              <a:rPr lang="en-US" altLang="zh-CN" sz="2000" b="1" dirty="0">
                <a:latin typeface="+mn-ea"/>
              </a:rPr>
              <a:t>1</a:t>
            </a:r>
            <a:r>
              <a:rPr lang="zh-CN" altLang="en-US" sz="2000" b="1" dirty="0">
                <a:latin typeface="+mn-ea"/>
              </a:rPr>
              <a:t>个微程序</a:t>
            </a:r>
            <a:endParaRPr lang="en-US" altLang="zh-CN" sz="2000" b="1" dirty="0">
              <a:latin typeface="+mn-ea"/>
            </a:endParaRPr>
          </a:p>
          <a:p>
            <a:pPr lvl="0" algn="l"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latin typeface="+mn-ea"/>
              </a:rPr>
              <a:t>    </a:t>
            </a:r>
            <a:r>
              <a:rPr lang="zh-CN" altLang="en-US" sz="2000" b="1" dirty="0" smtClean="0">
                <a:latin typeface="+mn-ea"/>
              </a:rPr>
              <a:t>      ⑵</a:t>
            </a:r>
            <a:r>
              <a:rPr lang="en-US" altLang="zh-CN" sz="2000" b="1" dirty="0">
                <a:latin typeface="+mn-ea"/>
              </a:rPr>
              <a:t>1</a:t>
            </a:r>
            <a:r>
              <a:rPr lang="zh-CN" altLang="en-US" sz="2000" b="1" dirty="0">
                <a:latin typeface="+mn-ea"/>
              </a:rPr>
              <a:t>个</a:t>
            </a:r>
            <a:r>
              <a:rPr lang="en-US" altLang="zh-CN" sz="2000" spc="-140" dirty="0" err="1"/>
              <a:t>μ</a:t>
            </a:r>
            <a:r>
              <a:rPr lang="en-US" altLang="zh-CN" sz="2000" b="1" spc="-140" dirty="0" err="1">
                <a:latin typeface="+mn-ea"/>
              </a:rPr>
              <a:t>OP</a:t>
            </a:r>
            <a:r>
              <a:rPr lang="zh-CN" altLang="en-US" sz="2000" b="1" spc="-140" dirty="0">
                <a:latin typeface="+mn-ea"/>
              </a:rPr>
              <a:t>的时延≈</a:t>
            </a:r>
            <a:r>
              <a:rPr lang="en-US" altLang="zh-CN" sz="2000" b="1" dirty="0" smtClean="0">
                <a:latin typeface="+mn-ea"/>
              </a:rPr>
              <a:t>1</a:t>
            </a:r>
            <a:r>
              <a:rPr lang="zh-CN" altLang="en-US" sz="2000" b="1" dirty="0" smtClean="0">
                <a:latin typeface="+mn-ea"/>
              </a:rPr>
              <a:t>个微指令</a:t>
            </a:r>
            <a:r>
              <a:rPr lang="zh-CN" altLang="en-US" sz="2000" b="1" dirty="0">
                <a:latin typeface="+mn-ea"/>
              </a:rPr>
              <a:t>周期，单位为时钟周期</a:t>
            </a:r>
          </a:p>
        </p:txBody>
      </p:sp>
      <p:sp>
        <p:nvSpPr>
          <p:cNvPr id="29" name="圆角右箭头 28"/>
          <p:cNvSpPr/>
          <p:nvPr/>
        </p:nvSpPr>
        <p:spPr bwMode="auto">
          <a:xfrm rot="10800000">
            <a:off x="7740353" y="5877272"/>
            <a:ext cx="489283" cy="295583"/>
          </a:xfrm>
          <a:prstGeom prst="bentArrow">
            <a:avLst>
              <a:gd name="adj1" fmla="val 19861"/>
              <a:gd name="adj2" fmla="val 25000"/>
              <a:gd name="adj3" fmla="val 29111"/>
              <a:gd name="adj4" fmla="val 29362"/>
            </a:avLst>
          </a:prstGeom>
          <a:solidFill>
            <a:srgbClr val="CCFFFF"/>
          </a:solidFill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2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Text Box 303"/>
          <p:cNvSpPr txBox="1">
            <a:spLocks noChangeArrowheads="1"/>
          </p:cNvSpPr>
          <p:nvPr/>
        </p:nvSpPr>
        <p:spPr bwMode="auto">
          <a:xfrm>
            <a:off x="179512" y="1601590"/>
            <a:ext cx="8568952" cy="5025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、时序系统的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组织           </a:t>
            </a:r>
            <a:r>
              <a:rPr lang="en-US" altLang="zh-CN" sz="2000" b="1" dirty="0" smtClean="0">
                <a:latin typeface="宋体" pitchFamily="2" charset="-122"/>
              </a:rPr>
              <a:t>--</a:t>
            </a:r>
            <a:r>
              <a:rPr lang="zh-CN" altLang="en-US" sz="2000" b="1" dirty="0">
                <a:latin typeface="宋体" pitchFamily="2" charset="-122"/>
              </a:rPr>
              <a:t>时序系统</a:t>
            </a:r>
            <a:r>
              <a:rPr lang="zh-CN" altLang="en-US" sz="2000" b="1" dirty="0" smtClean="0">
                <a:latin typeface="宋体" pitchFamily="2" charset="-122"/>
              </a:rPr>
              <a:t>的设计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*时序信号的类型： </a:t>
            </a:r>
            <a:r>
              <a:rPr lang="zh-CN" altLang="en-US" b="1" dirty="0" smtClean="0">
                <a:latin typeface="宋体" pitchFamily="2" charset="-122"/>
              </a:rPr>
              <a:t>机器周期、   节拍、    工作</a:t>
            </a:r>
            <a:r>
              <a:rPr lang="zh-CN" altLang="en-US" b="1" dirty="0">
                <a:latin typeface="宋体" pitchFamily="2" charset="-122"/>
              </a:rPr>
              <a:t>脉冲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9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  (</a:t>
            </a:r>
            <a:r>
              <a:rPr lang="zh-CN" altLang="en-US" sz="1800" b="1" dirty="0" smtClean="0">
                <a:latin typeface="宋体" pitchFamily="2" charset="-122"/>
              </a:rPr>
              <a:t>完成一</a:t>
            </a:r>
            <a:r>
              <a:rPr lang="zh-CN" altLang="en-US" sz="1800" b="1" dirty="0">
                <a:latin typeface="宋体" pitchFamily="2" charset="-122"/>
              </a:rPr>
              <a:t>个基本功</a:t>
            </a:r>
            <a:r>
              <a:rPr lang="zh-CN" altLang="en-US" sz="1800" b="1" dirty="0" smtClean="0">
                <a:latin typeface="宋体" pitchFamily="2" charset="-122"/>
              </a:rPr>
              <a:t>能</a:t>
            </a:r>
            <a:r>
              <a:rPr lang="en-US" altLang="zh-CN" sz="1800" b="1" dirty="0" smtClean="0">
                <a:latin typeface="宋体" pitchFamily="2" charset="-122"/>
              </a:rPr>
              <a:t>) (</a:t>
            </a:r>
            <a:r>
              <a:rPr lang="zh-CN" altLang="en-US" sz="1800" b="1" dirty="0" smtClean="0">
                <a:latin typeface="宋体" pitchFamily="2" charset="-122"/>
              </a:rPr>
              <a:t>完成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一个</a:t>
            </a:r>
            <a:r>
              <a:rPr lang="en-US" altLang="zh-CN" sz="1800" spc="-140" dirty="0" err="1" smtClean="0">
                <a:solidFill>
                  <a:srgbClr val="990099"/>
                </a:solidFill>
              </a:rPr>
              <a:t>μ</a:t>
            </a:r>
            <a:r>
              <a:rPr lang="en-US" altLang="zh-CN" sz="1800" b="1" spc="-140" dirty="0" err="1" smtClean="0">
                <a:solidFill>
                  <a:srgbClr val="990099"/>
                </a:solidFill>
                <a:latin typeface="+mn-ea"/>
              </a:rPr>
              <a:t>OP</a:t>
            </a:r>
            <a:r>
              <a:rPr lang="en-US" altLang="zh-CN" sz="1800" b="1" spc="-140" dirty="0" smtClean="0">
                <a:latin typeface="+mn-ea"/>
              </a:rPr>
              <a:t>) </a:t>
            </a:r>
            <a:r>
              <a:rPr lang="en-US" altLang="zh-CN" sz="1800" b="1" dirty="0" smtClean="0">
                <a:latin typeface="宋体" pitchFamily="2" charset="-122"/>
              </a:rPr>
              <a:t> (</a:t>
            </a:r>
            <a:r>
              <a:rPr lang="en-US" altLang="zh-CN" sz="1800" spc="-140" dirty="0" err="1" smtClean="0">
                <a:solidFill>
                  <a:srgbClr val="990099"/>
                </a:solidFill>
              </a:rPr>
              <a:t>μ</a:t>
            </a:r>
            <a:r>
              <a:rPr lang="en-US" altLang="zh-CN" sz="1800" b="1" spc="-140" dirty="0" err="1" smtClean="0">
                <a:solidFill>
                  <a:srgbClr val="990099"/>
                </a:solidFill>
                <a:latin typeface="+mn-ea"/>
              </a:rPr>
              <a:t>OP</a:t>
            </a:r>
            <a:r>
              <a:rPr lang="zh-CN" altLang="en-US" sz="1800" b="1" spc="-140" dirty="0">
                <a:solidFill>
                  <a:srgbClr val="990099"/>
                </a:solidFill>
                <a:latin typeface="+mn-ea"/>
              </a:rPr>
              <a:t>内部</a:t>
            </a:r>
            <a:r>
              <a:rPr lang="zh-CN" altLang="en-US" sz="1800" b="1" spc="-140" dirty="0" smtClean="0">
                <a:latin typeface="+mn-ea"/>
              </a:rPr>
              <a:t>的脉冲</a:t>
            </a:r>
            <a:r>
              <a:rPr lang="en-US" altLang="zh-CN" sz="1800" b="1" spc="-140" dirty="0" smtClean="0">
                <a:latin typeface="+mn-ea"/>
              </a:rPr>
              <a:t>)</a:t>
            </a:r>
            <a:endParaRPr lang="en-US" altLang="zh-CN" sz="18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200"/>
              </a:spcBef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   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endParaRPr lang="en-US" altLang="zh-CN" b="1" spc="-140" dirty="0" smtClean="0">
              <a:latin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b="1" spc="-140" dirty="0" smtClean="0">
                <a:solidFill>
                  <a:schemeClr val="accent2"/>
                </a:solidFill>
                <a:latin typeface="+mn-ea"/>
              </a:rPr>
              <a:t>     信号</a:t>
            </a:r>
            <a:r>
              <a:rPr lang="zh-CN" altLang="en-US" b="1" spc="-140" dirty="0">
                <a:solidFill>
                  <a:schemeClr val="accent2"/>
                </a:solidFill>
                <a:latin typeface="+mn-ea"/>
              </a:rPr>
              <a:t>的同步</a:t>
            </a:r>
            <a:r>
              <a:rPr lang="en-US" altLang="zh-CN" b="1" spc="-140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spc="-140" dirty="0" smtClean="0">
              <a:solidFill>
                <a:schemeClr val="accent2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spc="-140" dirty="0">
              <a:solidFill>
                <a:schemeClr val="accent2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spc="-140" dirty="0" smtClean="0">
              <a:solidFill>
                <a:schemeClr val="accent2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spc="-140" dirty="0">
              <a:solidFill>
                <a:schemeClr val="accent2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spc="-140" dirty="0" smtClean="0">
              <a:solidFill>
                <a:schemeClr val="accent2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b="1" spc="-140" dirty="0" smtClean="0">
                <a:solidFill>
                  <a:schemeClr val="accent2"/>
                </a:solidFill>
                <a:latin typeface="+mn-ea"/>
              </a:rPr>
              <a:t>     信号</a:t>
            </a:r>
            <a:r>
              <a:rPr lang="zh-CN" altLang="en-US" b="1" spc="-140" dirty="0">
                <a:solidFill>
                  <a:schemeClr val="accent2"/>
                </a:solidFill>
                <a:latin typeface="+mn-ea"/>
              </a:rPr>
              <a:t>的定时</a:t>
            </a:r>
            <a:r>
              <a:rPr lang="en-US" altLang="zh-CN" b="1" spc="-140" dirty="0" smtClean="0">
                <a:solidFill>
                  <a:schemeClr val="accent2"/>
                </a:solidFill>
                <a:latin typeface="+mn-ea"/>
              </a:rPr>
              <a:t>—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53</a:t>
            </a:fld>
            <a:endParaRPr lang="en-US" altLang="zh-CN"/>
          </a:p>
        </p:txBody>
      </p:sp>
      <p:sp>
        <p:nvSpPr>
          <p:cNvPr id="89" name="Text Box 4"/>
          <p:cNvSpPr txBox="1">
            <a:spLocks noChangeArrowheads="1"/>
          </p:cNvSpPr>
          <p:nvPr/>
        </p:nvSpPr>
        <p:spPr bwMode="auto">
          <a:xfrm>
            <a:off x="179388" y="348377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t" anchorCtr="0">
            <a:spAutoFit/>
          </a:bodyPr>
          <a:lstStyle>
            <a:defPPr>
              <a:defRPr lang="zh-CN"/>
            </a:defPPr>
            <a:lvl1pPr algn="l">
              <a:defRPr sz="26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二、时序信号的</a:t>
            </a:r>
            <a:r>
              <a:rPr lang="zh-CN" altLang="en-US" sz="2400" dirty="0" smtClean="0"/>
              <a:t>形成      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--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时序信号形成电路的组织</a:t>
            </a:r>
            <a:endParaRPr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0" name="Text Box 303"/>
          <p:cNvSpPr txBox="1">
            <a:spLocks noChangeArrowheads="1"/>
          </p:cNvSpPr>
          <p:nvPr/>
        </p:nvSpPr>
        <p:spPr bwMode="auto">
          <a:xfrm>
            <a:off x="179263" y="836712"/>
            <a:ext cx="8785225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*时序系统的组成：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  <a:r>
              <a:rPr lang="zh-CN" altLang="en-US" b="1" u="sng" dirty="0" smtClean="0">
                <a:latin typeface="宋体" pitchFamily="2" charset="-122"/>
              </a:rPr>
              <a:t>时间组成</a:t>
            </a:r>
            <a:r>
              <a:rPr lang="zh-CN" altLang="en-US" b="1" dirty="0" smtClean="0">
                <a:latin typeface="宋体" pitchFamily="2" charset="-122"/>
              </a:rPr>
              <a:t>的各种</a:t>
            </a:r>
            <a:r>
              <a:rPr lang="zh-CN" altLang="en-US" b="1" u="sng" dirty="0" smtClean="0">
                <a:latin typeface="宋体" pitchFamily="2" charset="-122"/>
              </a:rPr>
              <a:t>时序信号序列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                    信号间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无间隙、无重叠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有效信号</a:t>
            </a:r>
            <a:r>
              <a:rPr lang="zh-CN" altLang="en-US" sz="1800" b="1" dirty="0">
                <a:solidFill>
                  <a:srgbClr val="0070C0"/>
                </a:solidFill>
                <a:latin typeface="宋体" pitchFamily="2" charset="-122"/>
              </a:rPr>
              <a:t>≤</a:t>
            </a:r>
            <a:r>
              <a:rPr lang="en-US" altLang="zh-CN" sz="1800" b="1" dirty="0">
                <a:solidFill>
                  <a:srgbClr val="0070C0"/>
                </a:solidFill>
                <a:latin typeface="宋体" pitchFamily="2" charset="-122"/>
              </a:rPr>
              <a:t>1</a:t>
            </a:r>
            <a:r>
              <a:rPr lang="zh-CN" altLang="en-US" sz="1800" b="1" dirty="0" smtClean="0">
                <a:solidFill>
                  <a:srgbClr val="0070C0"/>
                </a:solidFill>
                <a:latin typeface="宋体" pitchFamily="2" charset="-122"/>
              </a:rPr>
              <a:t>个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zh-CN" altLang="en-US" sz="1800" dirty="0">
                <a:latin typeface="宋体" pitchFamily="2" charset="-122"/>
              </a:rPr>
              <a:t>┘</a:t>
            </a:r>
            <a:endParaRPr lang="en-US" altLang="zh-CN" sz="1800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362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3995937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4" name="线形标注 2 563"/>
          <p:cNvSpPr/>
          <p:nvPr/>
        </p:nvSpPr>
        <p:spPr bwMode="auto">
          <a:xfrm>
            <a:off x="8049581" y="5413753"/>
            <a:ext cx="986915" cy="535527"/>
          </a:xfrm>
          <a:prstGeom prst="borderCallout2">
            <a:avLst>
              <a:gd name="adj1" fmla="val 50268"/>
              <a:gd name="adj2" fmla="val -181"/>
              <a:gd name="adj3" fmla="val 49730"/>
              <a:gd name="adj4" fmla="val -15567"/>
              <a:gd name="adj5" fmla="val 126268"/>
              <a:gd name="adj6" fmla="val -38496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800" spc="-140" dirty="0" err="1" smtClean="0"/>
              <a:t>μ</a:t>
            </a:r>
            <a:r>
              <a:rPr lang="en-US" altLang="zh-CN" sz="1800" b="1" spc="-140" dirty="0" err="1" smtClean="0">
                <a:latin typeface="+mn-ea"/>
              </a:rPr>
              <a:t>OP</a:t>
            </a:r>
            <a:r>
              <a:rPr lang="zh-CN" altLang="en-US" sz="1800" b="1" spc="-140" dirty="0" smtClean="0">
                <a:latin typeface="+mn-ea"/>
              </a:rPr>
              <a:t>是</a:t>
            </a:r>
            <a:endParaRPr lang="en-US" altLang="zh-CN" sz="1800" b="1" spc="-140" dirty="0" smtClean="0">
              <a:latin typeface="+mn-ea"/>
            </a:endParaRPr>
          </a:p>
          <a:p>
            <a:r>
              <a:rPr lang="zh-CN" altLang="en-US" sz="1800" b="1" spc="-140" dirty="0" smtClean="0">
                <a:latin typeface="+mn-ea"/>
              </a:rPr>
              <a:t>原子操作</a:t>
            </a:r>
            <a:endParaRPr lang="zh-CN" altLang="en-US" sz="1800" b="1" dirty="0">
              <a:latin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689695" y="3212976"/>
                <a:ext cx="6346801" cy="33707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25000"/>
                  </a:lnSpc>
                </a:pPr>
                <a:r>
                  <a:rPr lang="zh-CN" altLang="en-US" b="1" dirty="0" smtClean="0">
                    <a:latin typeface="宋体" pitchFamily="2" charset="-122"/>
                  </a:rPr>
                  <a:t>机器周期＝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b="1" i="1">
                            <a:latin typeface="Cambria Math"/>
                          </a:rPr>
                          <m:t>𝒊</m:t>
                        </m:r>
                        <m:r>
                          <a:rPr lang="en-US" altLang="zh-CN" b="1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zh-CN" altLang="en-US" b="1">
                                <a:latin typeface="Cambria Math"/>
                              </a:rPr>
                              <m:t>节拍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b="1" dirty="0" smtClean="0">
                    <a:latin typeface="宋体" pitchFamily="2" charset="-122"/>
                  </a:rPr>
                  <a:t>，节拍＝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b="1" i="1">
                            <a:latin typeface="Cambria Math"/>
                          </a:rPr>
                          <m:t>𝒊</m:t>
                        </m:r>
                        <m:r>
                          <a:rPr lang="en-US" altLang="zh-CN" b="1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1" i="1">
                            <a:latin typeface="Cambria Math"/>
                          </a:rPr>
                          <m:t>𝒌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zh-CN" altLang="en-US" b="1">
                                <a:latin typeface="Cambria Math"/>
                              </a:rPr>
                              <m:t>工作脉冲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1" dirty="0" smtClean="0">
                  <a:latin typeface="宋体" pitchFamily="2" charset="-122"/>
                </a:endParaRPr>
              </a:p>
              <a:p>
                <a:pPr algn="l">
                  <a:lnSpc>
                    <a:spcPct val="125000"/>
                  </a:lnSpc>
                </a:pPr>
                <a:endParaRPr lang="en-US" altLang="zh-CN" b="1" dirty="0" smtClean="0">
                  <a:latin typeface="宋体" pitchFamily="2" charset="-122"/>
                </a:endParaRPr>
              </a:p>
              <a:p>
                <a:pPr algn="l">
                  <a:lnSpc>
                    <a:spcPct val="125000"/>
                  </a:lnSpc>
                </a:pPr>
                <a:endParaRPr lang="en-US" altLang="zh-CN" b="1" dirty="0">
                  <a:latin typeface="宋体" pitchFamily="2" charset="-122"/>
                </a:endParaRPr>
              </a:p>
              <a:p>
                <a:pPr algn="l">
                  <a:lnSpc>
                    <a:spcPct val="125000"/>
                  </a:lnSpc>
                </a:pPr>
                <a:endParaRPr lang="en-US" altLang="zh-CN" b="1" dirty="0" smtClean="0">
                  <a:latin typeface="宋体" pitchFamily="2" charset="-122"/>
                </a:endParaRPr>
              </a:p>
              <a:p>
                <a:pPr algn="l">
                  <a:lnSpc>
                    <a:spcPct val="125000"/>
                  </a:lnSpc>
                </a:pPr>
                <a:endParaRPr lang="en-US" altLang="zh-CN" b="1" dirty="0">
                  <a:latin typeface="宋体" pitchFamily="2" charset="-122"/>
                </a:endParaRPr>
              </a:p>
              <a:p>
                <a:pPr algn="l">
                  <a:lnSpc>
                    <a:spcPct val="125000"/>
                  </a:lnSpc>
                </a:pPr>
                <a:endParaRPr lang="en-US" altLang="zh-CN" b="1" dirty="0" smtClean="0">
                  <a:latin typeface="宋体" pitchFamily="2" charset="-122"/>
                </a:endParaRPr>
              </a:p>
              <a:p>
                <a:pPr algn="l">
                  <a:lnSpc>
                    <a:spcPct val="125000"/>
                  </a:lnSpc>
                </a:pPr>
                <a:r>
                  <a:rPr lang="zh-CN" altLang="en-US" b="1" dirty="0" smtClean="0">
                    <a:latin typeface="宋体" pitchFamily="2" charset="-122"/>
                  </a:rPr>
                  <a:t>基于节拍脉冲</a:t>
                </a:r>
                <a:r>
                  <a:rPr lang="en-US" altLang="zh-CN" b="1" dirty="0" smtClean="0">
                    <a:latin typeface="宋体" pitchFamily="2" charset="-122"/>
                  </a:rPr>
                  <a:t>CP</a:t>
                </a:r>
                <a:r>
                  <a:rPr lang="zh-CN" altLang="en-US" b="1" dirty="0" smtClean="0">
                    <a:latin typeface="宋体" pitchFamily="2" charset="-122"/>
                  </a:rPr>
                  <a:t>，</a:t>
                </a:r>
                <a:r>
                  <a:rPr lang="en-US" altLang="zh-CN" b="1" dirty="0" smtClean="0">
                    <a:latin typeface="宋体" pitchFamily="2" charset="-122"/>
                  </a:rPr>
                  <a:t>CP</a:t>
                </a:r>
                <a:r>
                  <a:rPr lang="zh-CN" altLang="en-US" b="1" dirty="0">
                    <a:latin typeface="宋体" pitchFamily="2" charset="-122"/>
                  </a:rPr>
                  <a:t>的</a:t>
                </a:r>
                <a:r>
                  <a:rPr lang="zh-CN" altLang="en-US" b="1" dirty="0" smtClean="0">
                    <a:latin typeface="宋体" pitchFamily="2" charset="-122"/>
                  </a:rPr>
                  <a:t>循环周期</a:t>
                </a:r>
                <a:r>
                  <a:rPr lang="zh-CN" altLang="en-US" b="1" dirty="0">
                    <a:solidFill>
                      <a:srgbClr val="990099"/>
                    </a:solidFill>
                    <a:latin typeface="宋体" pitchFamily="2" charset="-122"/>
                  </a:rPr>
                  <a:t>＝</a:t>
                </a:r>
                <a:r>
                  <a:rPr lang="zh-CN" altLang="en-US" b="1" dirty="0" smtClean="0">
                    <a:solidFill>
                      <a:srgbClr val="990099"/>
                    </a:solidFill>
                    <a:latin typeface="宋体" pitchFamily="2" charset="-122"/>
                  </a:rPr>
                  <a:t>节拍周期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695" y="3212976"/>
                <a:ext cx="6346801" cy="3370731"/>
              </a:xfrm>
              <a:prstGeom prst="rect">
                <a:avLst/>
              </a:prstGeom>
              <a:blipFill rotWithShape="1">
                <a:blip r:embed="rId3"/>
                <a:stretch>
                  <a:fillRect l="-1441" b="-12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4" name="组合 213"/>
          <p:cNvGrpSpPr/>
          <p:nvPr/>
        </p:nvGrpSpPr>
        <p:grpSpPr>
          <a:xfrm>
            <a:off x="1259632" y="3712262"/>
            <a:ext cx="6193854" cy="2252708"/>
            <a:chOff x="1547664" y="3712262"/>
            <a:chExt cx="6193854" cy="2252708"/>
          </a:xfrm>
        </p:grpSpPr>
        <p:sp>
          <p:nvSpPr>
            <p:cNvPr id="215" name="Text Box 108"/>
            <p:cNvSpPr txBox="1">
              <a:spLocks noChangeArrowheads="1"/>
            </p:cNvSpPr>
            <p:nvPr/>
          </p:nvSpPr>
          <p:spPr bwMode="auto">
            <a:xfrm>
              <a:off x="1547664" y="3881215"/>
              <a:ext cx="1657350" cy="191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8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机器周期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取指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  <a:p>
              <a:pPr algn="l">
                <a:lnSpc>
                  <a:spcPct val="8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机器周期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译码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8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机器周期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执行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节拍</a:t>
              </a: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0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>
                <a:lnSpc>
                  <a:spcPct val="8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节拍</a:t>
              </a: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1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>
                <a:lnSpc>
                  <a:spcPct val="8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节拍</a:t>
              </a: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2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>
                <a:lnSpc>
                  <a:spcPct val="8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工作脉冲</a:t>
              </a:r>
              <a:r>
                <a:rPr lang="en-US" altLang="zh-CN" sz="1800" b="1" dirty="0">
                  <a:latin typeface="宋体" pitchFamily="2" charset="-122"/>
                </a:rPr>
                <a:t>P</a:t>
              </a:r>
              <a:r>
                <a:rPr lang="en-US" altLang="zh-CN" sz="1800" b="1" baseline="-14000" dirty="0">
                  <a:latin typeface="宋体" pitchFamily="2" charset="-122"/>
                </a:rPr>
                <a:t>0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工作脉冲</a:t>
              </a: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1</a:t>
              </a:r>
            </a:p>
          </p:txBody>
        </p:sp>
        <p:cxnSp>
          <p:nvCxnSpPr>
            <p:cNvPr id="216" name="直接连接符 215"/>
            <p:cNvCxnSpPr/>
            <p:nvPr/>
          </p:nvCxnSpPr>
          <p:spPr>
            <a:xfrm>
              <a:off x="3277022" y="3881215"/>
              <a:ext cx="0" cy="2083755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>
              <a:off x="7165454" y="3881215"/>
              <a:ext cx="0" cy="2083755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4573166" y="3881215"/>
              <a:ext cx="0" cy="2083755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>
              <a:off x="5869310" y="3881215"/>
              <a:ext cx="0" cy="2083755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 flipH="1">
              <a:off x="3704878" y="4613345"/>
              <a:ext cx="2096" cy="1351625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 flipH="1">
              <a:off x="4139022" y="4613345"/>
              <a:ext cx="2096" cy="1351625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/>
            <p:cNvSpPr txBox="1"/>
            <p:nvPr/>
          </p:nvSpPr>
          <p:spPr>
            <a:xfrm>
              <a:off x="4789190" y="3712262"/>
              <a:ext cx="1005502" cy="22527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/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3277022" y="3768580"/>
              <a:ext cx="0" cy="14077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3709070" y="4617076"/>
              <a:ext cx="0" cy="165222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3277022" y="4613345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3277022" y="4613345"/>
              <a:ext cx="0" cy="168953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3205014" y="4782298"/>
              <a:ext cx="7200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>
              <a:off x="3709070" y="4782298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>
              <a:off x="4141118" y="4842347"/>
              <a:ext cx="0" cy="165222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3704878" y="483861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>
              <a:off x="3704878" y="4838616"/>
              <a:ext cx="0" cy="168953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3205014" y="5007569"/>
              <a:ext cx="4998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4136926" y="5007569"/>
              <a:ext cx="87248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>
              <a:off x="4573166" y="5067617"/>
              <a:ext cx="0" cy="165222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>
              <a:off x="4141118" y="5063887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>
              <a:off x="4141118" y="5063887"/>
              <a:ext cx="0" cy="168953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>
              <a:off x="3205014" y="5232840"/>
              <a:ext cx="93191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>
              <a:off x="4573166" y="5232840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>
              <a:off x="5005214" y="4617076"/>
              <a:ext cx="0" cy="165222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>
              <a:off x="4573166" y="4613345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>
              <a:off x="4573166" y="4613345"/>
              <a:ext cx="0" cy="168953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>
              <a:off x="5009406" y="4782298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>
              <a:off x="5437262" y="4842347"/>
              <a:ext cx="0" cy="165222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>
              <a:off x="5005214" y="483861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>
              <a:off x="5005214" y="4838616"/>
              <a:ext cx="0" cy="168953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5437262" y="5007569"/>
              <a:ext cx="86828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5869310" y="5067617"/>
              <a:ext cx="0" cy="165222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5437262" y="5063887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>
              <a:off x="5437262" y="5063887"/>
              <a:ext cx="0" cy="168953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>
              <a:off x="5869310" y="5232840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>
              <a:off x="6301358" y="4617076"/>
              <a:ext cx="0" cy="165222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>
              <a:off x="5869310" y="4613345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>
              <a:off x="5869310" y="4613345"/>
              <a:ext cx="0" cy="168953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>
              <a:off x="6305550" y="4782298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>
              <a:off x="6733406" y="4842347"/>
              <a:ext cx="0" cy="165222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6301358" y="483861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>
              <a:off x="6301358" y="4838616"/>
              <a:ext cx="0" cy="168953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>
              <a:off x="6733406" y="5007569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>
              <a:off x="7165454" y="5067617"/>
              <a:ext cx="0" cy="165222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>
              <a:off x="6733406" y="5063887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>
              <a:off x="6733406" y="5063887"/>
              <a:ext cx="0" cy="168953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>
              <a:off x="7165454" y="5232840"/>
              <a:ext cx="5760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>
              <a:off x="7165454" y="4617076"/>
              <a:ext cx="0" cy="165222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/>
            <p:nvPr/>
          </p:nvCxnSpPr>
          <p:spPr>
            <a:xfrm>
              <a:off x="7593310" y="4617076"/>
              <a:ext cx="0" cy="165222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/>
            <p:cNvCxnSpPr/>
            <p:nvPr/>
          </p:nvCxnSpPr>
          <p:spPr>
            <a:xfrm>
              <a:off x="7161262" y="4613345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>
              <a:off x="7597502" y="4782298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>
              <a:off x="7597502" y="4838616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>
              <a:off x="7597502" y="4838616"/>
              <a:ext cx="0" cy="168953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>
              <a:off x="3493046" y="5292888"/>
              <a:ext cx="0" cy="16522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>
              <a:off x="3277022" y="528915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>
              <a:off x="3277022" y="5289158"/>
              <a:ext cx="0" cy="168953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>
              <a:off x="3205014" y="5458111"/>
              <a:ext cx="720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>
              <a:off x="3493046" y="5458111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>
              <a:off x="3925094" y="5292888"/>
              <a:ext cx="0" cy="16522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>
              <a:off x="3709070" y="528915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/>
            <p:nvPr/>
          </p:nvCxnSpPr>
          <p:spPr>
            <a:xfrm>
              <a:off x="3709070" y="5289158"/>
              <a:ext cx="0" cy="168953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/>
            <p:nvPr/>
          </p:nvCxnSpPr>
          <p:spPr>
            <a:xfrm>
              <a:off x="3925094" y="5458111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/>
            <p:nvPr/>
          </p:nvCxnSpPr>
          <p:spPr>
            <a:xfrm>
              <a:off x="4357142" y="5292888"/>
              <a:ext cx="0" cy="16522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/>
            <p:nvPr/>
          </p:nvCxnSpPr>
          <p:spPr>
            <a:xfrm>
              <a:off x="4141118" y="528915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/>
            <p:nvPr/>
          </p:nvCxnSpPr>
          <p:spPr>
            <a:xfrm>
              <a:off x="4141118" y="5289158"/>
              <a:ext cx="0" cy="168953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/>
            <p:nvPr/>
          </p:nvCxnSpPr>
          <p:spPr>
            <a:xfrm>
              <a:off x="4357142" y="5458111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/>
            <p:nvPr/>
          </p:nvCxnSpPr>
          <p:spPr>
            <a:xfrm>
              <a:off x="4789190" y="5292888"/>
              <a:ext cx="0" cy="16522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/>
            <p:nvPr/>
          </p:nvCxnSpPr>
          <p:spPr>
            <a:xfrm>
              <a:off x="4573166" y="528915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/>
            <p:cNvCxnSpPr/>
            <p:nvPr/>
          </p:nvCxnSpPr>
          <p:spPr>
            <a:xfrm>
              <a:off x="4573166" y="5289158"/>
              <a:ext cx="0" cy="168953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/>
            <p:cNvCxnSpPr/>
            <p:nvPr/>
          </p:nvCxnSpPr>
          <p:spPr>
            <a:xfrm>
              <a:off x="4789190" y="5458111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285"/>
            <p:cNvCxnSpPr/>
            <p:nvPr/>
          </p:nvCxnSpPr>
          <p:spPr>
            <a:xfrm>
              <a:off x="5221238" y="5292888"/>
              <a:ext cx="0" cy="16522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>
              <a:off x="5005214" y="528915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>
              <a:off x="5005214" y="5289158"/>
              <a:ext cx="0" cy="168953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>
              <a:off x="5221238" y="5458111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>
              <a:off x="5653286" y="5292888"/>
              <a:ext cx="0" cy="16522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/>
            <p:nvPr/>
          </p:nvCxnSpPr>
          <p:spPr>
            <a:xfrm>
              <a:off x="5437262" y="528915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/>
            <p:nvPr/>
          </p:nvCxnSpPr>
          <p:spPr>
            <a:xfrm>
              <a:off x="5437262" y="5289158"/>
              <a:ext cx="0" cy="168953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/>
            <p:nvPr/>
          </p:nvCxnSpPr>
          <p:spPr>
            <a:xfrm>
              <a:off x="5653286" y="5458111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/>
            <p:nvPr/>
          </p:nvCxnSpPr>
          <p:spPr>
            <a:xfrm>
              <a:off x="6085334" y="5292888"/>
              <a:ext cx="0" cy="16522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/>
            <p:nvPr/>
          </p:nvCxnSpPr>
          <p:spPr>
            <a:xfrm>
              <a:off x="5869310" y="528915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/>
            <p:nvPr/>
          </p:nvCxnSpPr>
          <p:spPr>
            <a:xfrm>
              <a:off x="5869310" y="5289158"/>
              <a:ext cx="0" cy="168953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/>
            <p:nvPr/>
          </p:nvCxnSpPr>
          <p:spPr>
            <a:xfrm>
              <a:off x="6085334" y="5458111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>
              <a:off x="6517382" y="5292888"/>
              <a:ext cx="0" cy="16522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>
              <a:off x="6301358" y="528915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>
              <a:off x="6301358" y="5289158"/>
              <a:ext cx="0" cy="168953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>
              <a:off x="6517382" y="5458111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>
              <a:off x="6949430" y="5292888"/>
              <a:ext cx="0" cy="16522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6733406" y="528915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>
              <a:off x="6733406" y="5289158"/>
              <a:ext cx="0" cy="168953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>
              <a:off x="6949430" y="5458111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>
              <a:off x="7381478" y="5292888"/>
              <a:ext cx="0" cy="16522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>
              <a:off x="7165454" y="528915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>
              <a:off x="7165454" y="5289158"/>
              <a:ext cx="0" cy="168953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>
              <a:off x="7381478" y="5458111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7597502" y="5289158"/>
              <a:ext cx="14401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>
              <a:off x="7597502" y="5289158"/>
              <a:ext cx="0" cy="168953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>
              <a:off x="3709070" y="5518159"/>
              <a:ext cx="0" cy="16522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>
              <a:off x="3493046" y="551442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>
              <a:off x="3493046" y="5514428"/>
              <a:ext cx="0" cy="168953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>
              <a:off x="3205014" y="5514428"/>
              <a:ext cx="720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>
              <a:off x="3709070" y="568338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>
              <a:off x="4141118" y="5518159"/>
              <a:ext cx="0" cy="16522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>
              <a:off x="3925094" y="551442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>
              <a:off x="3925094" y="5514428"/>
              <a:ext cx="0" cy="168953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>
              <a:off x="4141118" y="568338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4573166" y="5518159"/>
              <a:ext cx="0" cy="16522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4357142" y="551442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>
              <a:off x="4357142" y="5514428"/>
              <a:ext cx="0" cy="168953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>
              <a:off x="4573166" y="568338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>
              <a:off x="5005214" y="5518159"/>
              <a:ext cx="0" cy="16522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>
              <a:off x="4789190" y="551442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>
              <a:off x="4789190" y="5514428"/>
              <a:ext cx="0" cy="168953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>
              <a:off x="5005214" y="568338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>
              <a:off x="5437262" y="5518159"/>
              <a:ext cx="0" cy="16522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>
              <a:off x="5221238" y="551442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>
              <a:off x="5221238" y="5514428"/>
              <a:ext cx="0" cy="168953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>
              <a:off x="5437262" y="568338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>
              <a:off x="5869310" y="5518159"/>
              <a:ext cx="0" cy="16522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/>
            <p:nvPr/>
          </p:nvCxnSpPr>
          <p:spPr>
            <a:xfrm>
              <a:off x="5653286" y="551442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/>
            <p:nvPr/>
          </p:nvCxnSpPr>
          <p:spPr>
            <a:xfrm>
              <a:off x="5653286" y="5514428"/>
              <a:ext cx="0" cy="168953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/>
            <p:cNvCxnSpPr/>
            <p:nvPr/>
          </p:nvCxnSpPr>
          <p:spPr>
            <a:xfrm>
              <a:off x="5869310" y="568338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/>
            <p:cNvCxnSpPr/>
            <p:nvPr/>
          </p:nvCxnSpPr>
          <p:spPr>
            <a:xfrm>
              <a:off x="6301358" y="5518159"/>
              <a:ext cx="0" cy="16522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/>
            <p:cNvCxnSpPr/>
            <p:nvPr/>
          </p:nvCxnSpPr>
          <p:spPr>
            <a:xfrm>
              <a:off x="6085334" y="551442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/>
            <p:cNvCxnSpPr/>
            <p:nvPr/>
          </p:nvCxnSpPr>
          <p:spPr>
            <a:xfrm>
              <a:off x="6085334" y="5514428"/>
              <a:ext cx="0" cy="168953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/>
            <p:cNvCxnSpPr/>
            <p:nvPr/>
          </p:nvCxnSpPr>
          <p:spPr>
            <a:xfrm>
              <a:off x="6301358" y="568338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/>
            <p:cNvCxnSpPr/>
            <p:nvPr/>
          </p:nvCxnSpPr>
          <p:spPr>
            <a:xfrm>
              <a:off x="6733406" y="5518159"/>
              <a:ext cx="0" cy="16522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/>
            <p:cNvCxnSpPr/>
            <p:nvPr/>
          </p:nvCxnSpPr>
          <p:spPr>
            <a:xfrm>
              <a:off x="6517382" y="551442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/>
            <p:cNvCxnSpPr/>
            <p:nvPr/>
          </p:nvCxnSpPr>
          <p:spPr>
            <a:xfrm>
              <a:off x="6517382" y="5514428"/>
              <a:ext cx="0" cy="168953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/>
            <p:cNvCxnSpPr/>
            <p:nvPr/>
          </p:nvCxnSpPr>
          <p:spPr>
            <a:xfrm>
              <a:off x="6733406" y="568338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/>
            <p:cNvCxnSpPr/>
            <p:nvPr/>
          </p:nvCxnSpPr>
          <p:spPr>
            <a:xfrm>
              <a:off x="7165454" y="5518159"/>
              <a:ext cx="0" cy="16522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/>
            <p:cNvCxnSpPr/>
            <p:nvPr/>
          </p:nvCxnSpPr>
          <p:spPr>
            <a:xfrm>
              <a:off x="6949430" y="551442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/>
            <p:cNvCxnSpPr/>
            <p:nvPr/>
          </p:nvCxnSpPr>
          <p:spPr>
            <a:xfrm>
              <a:off x="6949430" y="5514428"/>
              <a:ext cx="0" cy="168953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/>
            <p:cNvCxnSpPr/>
            <p:nvPr/>
          </p:nvCxnSpPr>
          <p:spPr>
            <a:xfrm>
              <a:off x="7165454" y="5683382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连接符 348"/>
            <p:cNvCxnSpPr/>
            <p:nvPr/>
          </p:nvCxnSpPr>
          <p:spPr>
            <a:xfrm>
              <a:off x="7597502" y="5518159"/>
              <a:ext cx="0" cy="16522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连接符 349"/>
            <p:cNvCxnSpPr/>
            <p:nvPr/>
          </p:nvCxnSpPr>
          <p:spPr>
            <a:xfrm>
              <a:off x="7381478" y="551442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接连接符 350"/>
            <p:cNvCxnSpPr/>
            <p:nvPr/>
          </p:nvCxnSpPr>
          <p:spPr>
            <a:xfrm>
              <a:off x="7381478" y="5514428"/>
              <a:ext cx="0" cy="168953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/>
            <p:cNvCxnSpPr/>
            <p:nvPr/>
          </p:nvCxnSpPr>
          <p:spPr>
            <a:xfrm>
              <a:off x="7597502" y="5683382"/>
              <a:ext cx="14401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/>
            <p:cNvCxnSpPr/>
            <p:nvPr/>
          </p:nvCxnSpPr>
          <p:spPr>
            <a:xfrm>
              <a:off x="3277022" y="5514428"/>
              <a:ext cx="0" cy="16522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连接符 353"/>
            <p:cNvCxnSpPr/>
            <p:nvPr/>
          </p:nvCxnSpPr>
          <p:spPr>
            <a:xfrm>
              <a:off x="3277022" y="5679651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7165454" y="4391805"/>
              <a:ext cx="0" cy="16522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/>
            <p:cNvCxnSpPr/>
            <p:nvPr/>
          </p:nvCxnSpPr>
          <p:spPr>
            <a:xfrm>
              <a:off x="5869310" y="4388074"/>
              <a:ext cx="129614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直接连接符 564"/>
            <p:cNvCxnSpPr/>
            <p:nvPr/>
          </p:nvCxnSpPr>
          <p:spPr>
            <a:xfrm>
              <a:off x="5869310" y="4388074"/>
              <a:ext cx="0" cy="16895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直接连接符 565"/>
            <p:cNvCxnSpPr/>
            <p:nvPr/>
          </p:nvCxnSpPr>
          <p:spPr>
            <a:xfrm>
              <a:off x="3205014" y="4557028"/>
              <a:ext cx="266429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直接连接符 566"/>
            <p:cNvCxnSpPr/>
            <p:nvPr/>
          </p:nvCxnSpPr>
          <p:spPr>
            <a:xfrm>
              <a:off x="7165454" y="4557028"/>
              <a:ext cx="57606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直接连接符 567"/>
            <p:cNvCxnSpPr/>
            <p:nvPr/>
          </p:nvCxnSpPr>
          <p:spPr>
            <a:xfrm>
              <a:off x="7597502" y="4557028"/>
              <a:ext cx="1440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直接连接符 568"/>
            <p:cNvCxnSpPr/>
            <p:nvPr/>
          </p:nvCxnSpPr>
          <p:spPr>
            <a:xfrm>
              <a:off x="5869310" y="4166534"/>
              <a:ext cx="0" cy="16522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直接连接符 569"/>
            <p:cNvCxnSpPr/>
            <p:nvPr/>
          </p:nvCxnSpPr>
          <p:spPr>
            <a:xfrm>
              <a:off x="4573166" y="4162804"/>
              <a:ext cx="129614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直接连接符 570"/>
            <p:cNvCxnSpPr/>
            <p:nvPr/>
          </p:nvCxnSpPr>
          <p:spPr>
            <a:xfrm>
              <a:off x="4573166" y="4162804"/>
              <a:ext cx="0" cy="16895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直接连接符 571"/>
            <p:cNvCxnSpPr/>
            <p:nvPr/>
          </p:nvCxnSpPr>
          <p:spPr>
            <a:xfrm>
              <a:off x="3205014" y="4331757"/>
              <a:ext cx="136815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直接连接符 572"/>
            <p:cNvCxnSpPr/>
            <p:nvPr/>
          </p:nvCxnSpPr>
          <p:spPr>
            <a:xfrm>
              <a:off x="5869310" y="4331757"/>
              <a:ext cx="187220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直接连接符 573"/>
            <p:cNvCxnSpPr/>
            <p:nvPr/>
          </p:nvCxnSpPr>
          <p:spPr>
            <a:xfrm>
              <a:off x="4573166" y="3941263"/>
              <a:ext cx="0" cy="16522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直接连接符 574"/>
            <p:cNvCxnSpPr/>
            <p:nvPr/>
          </p:nvCxnSpPr>
          <p:spPr>
            <a:xfrm>
              <a:off x="3277022" y="3937533"/>
              <a:ext cx="129614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直接连接符 575"/>
            <p:cNvCxnSpPr/>
            <p:nvPr/>
          </p:nvCxnSpPr>
          <p:spPr>
            <a:xfrm>
              <a:off x="3277022" y="3937533"/>
              <a:ext cx="0" cy="16895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直接连接符 576"/>
            <p:cNvCxnSpPr/>
            <p:nvPr/>
          </p:nvCxnSpPr>
          <p:spPr>
            <a:xfrm>
              <a:off x="3205014" y="4106486"/>
              <a:ext cx="7200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直接连接符 577"/>
            <p:cNvCxnSpPr/>
            <p:nvPr/>
          </p:nvCxnSpPr>
          <p:spPr>
            <a:xfrm>
              <a:off x="4573166" y="4106486"/>
              <a:ext cx="259228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直接连接符 578"/>
            <p:cNvCxnSpPr/>
            <p:nvPr/>
          </p:nvCxnSpPr>
          <p:spPr>
            <a:xfrm>
              <a:off x="7165454" y="3937533"/>
              <a:ext cx="57606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直接连接符 579"/>
            <p:cNvCxnSpPr/>
            <p:nvPr/>
          </p:nvCxnSpPr>
          <p:spPr>
            <a:xfrm>
              <a:off x="7165454" y="3937533"/>
              <a:ext cx="0" cy="16895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直接连接符 580"/>
            <p:cNvCxnSpPr/>
            <p:nvPr/>
          </p:nvCxnSpPr>
          <p:spPr>
            <a:xfrm>
              <a:off x="7165454" y="3768580"/>
              <a:ext cx="0" cy="140779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直接连接符 581"/>
            <p:cNvCxnSpPr/>
            <p:nvPr/>
          </p:nvCxnSpPr>
          <p:spPr>
            <a:xfrm>
              <a:off x="5797302" y="3824897"/>
              <a:ext cx="1372344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直接连接符 582"/>
            <p:cNvCxnSpPr/>
            <p:nvPr/>
          </p:nvCxnSpPr>
          <p:spPr>
            <a:xfrm flipH="1">
              <a:off x="3286646" y="3824897"/>
              <a:ext cx="13585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4" name="组合 583"/>
          <p:cNvGrpSpPr/>
          <p:nvPr/>
        </p:nvGrpSpPr>
        <p:grpSpPr>
          <a:xfrm>
            <a:off x="1259632" y="5772481"/>
            <a:ext cx="6193855" cy="216024"/>
            <a:chOff x="1547663" y="5772481"/>
            <a:chExt cx="6193855" cy="216024"/>
          </a:xfrm>
        </p:grpSpPr>
        <p:cxnSp>
          <p:nvCxnSpPr>
            <p:cNvPr id="585" name="直接连接符 584"/>
            <p:cNvCxnSpPr/>
            <p:nvPr/>
          </p:nvCxnSpPr>
          <p:spPr>
            <a:xfrm>
              <a:off x="3493046" y="5799748"/>
              <a:ext cx="0" cy="16522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直接连接符 585"/>
            <p:cNvCxnSpPr/>
            <p:nvPr/>
          </p:nvCxnSpPr>
          <p:spPr>
            <a:xfrm>
              <a:off x="3277022" y="5796017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直接连接符 586"/>
            <p:cNvCxnSpPr/>
            <p:nvPr/>
          </p:nvCxnSpPr>
          <p:spPr>
            <a:xfrm>
              <a:off x="3277022" y="5796017"/>
              <a:ext cx="0" cy="168953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直接连接符 587"/>
            <p:cNvCxnSpPr/>
            <p:nvPr/>
          </p:nvCxnSpPr>
          <p:spPr>
            <a:xfrm>
              <a:off x="3205014" y="5964970"/>
              <a:ext cx="7200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直接连接符 588"/>
            <p:cNvCxnSpPr/>
            <p:nvPr/>
          </p:nvCxnSpPr>
          <p:spPr>
            <a:xfrm>
              <a:off x="3493046" y="5964970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直接连接符 589"/>
            <p:cNvCxnSpPr/>
            <p:nvPr/>
          </p:nvCxnSpPr>
          <p:spPr>
            <a:xfrm>
              <a:off x="3925094" y="5799748"/>
              <a:ext cx="0" cy="16522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直接连接符 590"/>
            <p:cNvCxnSpPr/>
            <p:nvPr/>
          </p:nvCxnSpPr>
          <p:spPr>
            <a:xfrm>
              <a:off x="3709070" y="5796017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直接连接符 591"/>
            <p:cNvCxnSpPr/>
            <p:nvPr/>
          </p:nvCxnSpPr>
          <p:spPr>
            <a:xfrm>
              <a:off x="3709070" y="5796017"/>
              <a:ext cx="0" cy="168953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接连接符 592"/>
            <p:cNvCxnSpPr/>
            <p:nvPr/>
          </p:nvCxnSpPr>
          <p:spPr>
            <a:xfrm>
              <a:off x="3925094" y="5964970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直接连接符 593"/>
            <p:cNvCxnSpPr/>
            <p:nvPr/>
          </p:nvCxnSpPr>
          <p:spPr>
            <a:xfrm>
              <a:off x="4357142" y="5799748"/>
              <a:ext cx="0" cy="16522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直接连接符 594"/>
            <p:cNvCxnSpPr/>
            <p:nvPr/>
          </p:nvCxnSpPr>
          <p:spPr>
            <a:xfrm>
              <a:off x="4141118" y="5796017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直接连接符 595"/>
            <p:cNvCxnSpPr/>
            <p:nvPr/>
          </p:nvCxnSpPr>
          <p:spPr>
            <a:xfrm>
              <a:off x="4141118" y="5796017"/>
              <a:ext cx="0" cy="168953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直接连接符 596"/>
            <p:cNvCxnSpPr/>
            <p:nvPr/>
          </p:nvCxnSpPr>
          <p:spPr>
            <a:xfrm>
              <a:off x="4357142" y="5964970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直接连接符 597"/>
            <p:cNvCxnSpPr/>
            <p:nvPr/>
          </p:nvCxnSpPr>
          <p:spPr>
            <a:xfrm>
              <a:off x="4789190" y="5799748"/>
              <a:ext cx="0" cy="16522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直接连接符 598"/>
            <p:cNvCxnSpPr/>
            <p:nvPr/>
          </p:nvCxnSpPr>
          <p:spPr>
            <a:xfrm>
              <a:off x="4573166" y="5796017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直接连接符 599"/>
            <p:cNvCxnSpPr/>
            <p:nvPr/>
          </p:nvCxnSpPr>
          <p:spPr>
            <a:xfrm>
              <a:off x="4573166" y="5796017"/>
              <a:ext cx="0" cy="168953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直接连接符 600"/>
            <p:cNvCxnSpPr/>
            <p:nvPr/>
          </p:nvCxnSpPr>
          <p:spPr>
            <a:xfrm>
              <a:off x="4789190" y="5964970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直接连接符 601"/>
            <p:cNvCxnSpPr/>
            <p:nvPr/>
          </p:nvCxnSpPr>
          <p:spPr>
            <a:xfrm>
              <a:off x="5221238" y="5799748"/>
              <a:ext cx="0" cy="16522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直接连接符 602"/>
            <p:cNvCxnSpPr/>
            <p:nvPr/>
          </p:nvCxnSpPr>
          <p:spPr>
            <a:xfrm>
              <a:off x="5005214" y="5796017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直接连接符 603"/>
            <p:cNvCxnSpPr/>
            <p:nvPr/>
          </p:nvCxnSpPr>
          <p:spPr>
            <a:xfrm>
              <a:off x="5005214" y="5796017"/>
              <a:ext cx="0" cy="168953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直接连接符 604"/>
            <p:cNvCxnSpPr/>
            <p:nvPr/>
          </p:nvCxnSpPr>
          <p:spPr>
            <a:xfrm>
              <a:off x="5221238" y="5964970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直接连接符 605"/>
            <p:cNvCxnSpPr/>
            <p:nvPr/>
          </p:nvCxnSpPr>
          <p:spPr>
            <a:xfrm>
              <a:off x="5653286" y="5799748"/>
              <a:ext cx="0" cy="16522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直接连接符 606"/>
            <p:cNvCxnSpPr/>
            <p:nvPr/>
          </p:nvCxnSpPr>
          <p:spPr>
            <a:xfrm>
              <a:off x="5437262" y="5796017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直接连接符 607"/>
            <p:cNvCxnSpPr/>
            <p:nvPr/>
          </p:nvCxnSpPr>
          <p:spPr>
            <a:xfrm>
              <a:off x="5437262" y="5796017"/>
              <a:ext cx="0" cy="168953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直接连接符 608"/>
            <p:cNvCxnSpPr/>
            <p:nvPr/>
          </p:nvCxnSpPr>
          <p:spPr>
            <a:xfrm>
              <a:off x="5653286" y="5964970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直接连接符 609"/>
            <p:cNvCxnSpPr/>
            <p:nvPr/>
          </p:nvCxnSpPr>
          <p:spPr>
            <a:xfrm>
              <a:off x="6085334" y="5799748"/>
              <a:ext cx="0" cy="16522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直接连接符 610"/>
            <p:cNvCxnSpPr/>
            <p:nvPr/>
          </p:nvCxnSpPr>
          <p:spPr>
            <a:xfrm>
              <a:off x="5869310" y="5796017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直接连接符 611"/>
            <p:cNvCxnSpPr/>
            <p:nvPr/>
          </p:nvCxnSpPr>
          <p:spPr>
            <a:xfrm>
              <a:off x="5869310" y="5796017"/>
              <a:ext cx="0" cy="168953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直接连接符 612"/>
            <p:cNvCxnSpPr/>
            <p:nvPr/>
          </p:nvCxnSpPr>
          <p:spPr>
            <a:xfrm>
              <a:off x="6085334" y="5964970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直接连接符 613"/>
            <p:cNvCxnSpPr/>
            <p:nvPr/>
          </p:nvCxnSpPr>
          <p:spPr>
            <a:xfrm>
              <a:off x="6517382" y="5799748"/>
              <a:ext cx="0" cy="16522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直接连接符 614"/>
            <p:cNvCxnSpPr/>
            <p:nvPr/>
          </p:nvCxnSpPr>
          <p:spPr>
            <a:xfrm>
              <a:off x="6301358" y="5796017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直接连接符 615"/>
            <p:cNvCxnSpPr/>
            <p:nvPr/>
          </p:nvCxnSpPr>
          <p:spPr>
            <a:xfrm>
              <a:off x="6301358" y="5796017"/>
              <a:ext cx="0" cy="168953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直接连接符 616"/>
            <p:cNvCxnSpPr/>
            <p:nvPr/>
          </p:nvCxnSpPr>
          <p:spPr>
            <a:xfrm>
              <a:off x="6517382" y="5964970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直接连接符 617"/>
            <p:cNvCxnSpPr/>
            <p:nvPr/>
          </p:nvCxnSpPr>
          <p:spPr>
            <a:xfrm>
              <a:off x="6949430" y="5799748"/>
              <a:ext cx="0" cy="16522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直接连接符 618"/>
            <p:cNvCxnSpPr/>
            <p:nvPr/>
          </p:nvCxnSpPr>
          <p:spPr>
            <a:xfrm>
              <a:off x="6733406" y="5796017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直接连接符 619"/>
            <p:cNvCxnSpPr/>
            <p:nvPr/>
          </p:nvCxnSpPr>
          <p:spPr>
            <a:xfrm>
              <a:off x="6733406" y="5796017"/>
              <a:ext cx="0" cy="168953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接连接符 620"/>
            <p:cNvCxnSpPr/>
            <p:nvPr/>
          </p:nvCxnSpPr>
          <p:spPr>
            <a:xfrm>
              <a:off x="6949430" y="5964970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接连接符 621"/>
            <p:cNvCxnSpPr/>
            <p:nvPr/>
          </p:nvCxnSpPr>
          <p:spPr>
            <a:xfrm>
              <a:off x="7381478" y="5799748"/>
              <a:ext cx="0" cy="16522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接连接符 622"/>
            <p:cNvCxnSpPr/>
            <p:nvPr/>
          </p:nvCxnSpPr>
          <p:spPr>
            <a:xfrm>
              <a:off x="7165454" y="5796017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接连接符 623"/>
            <p:cNvCxnSpPr/>
            <p:nvPr/>
          </p:nvCxnSpPr>
          <p:spPr>
            <a:xfrm>
              <a:off x="7165454" y="5796017"/>
              <a:ext cx="0" cy="168953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接连接符 624"/>
            <p:cNvCxnSpPr/>
            <p:nvPr/>
          </p:nvCxnSpPr>
          <p:spPr>
            <a:xfrm>
              <a:off x="7381478" y="5964970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接连接符 625"/>
            <p:cNvCxnSpPr/>
            <p:nvPr/>
          </p:nvCxnSpPr>
          <p:spPr>
            <a:xfrm>
              <a:off x="7597502" y="5796017"/>
              <a:ext cx="14401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接连接符 626"/>
            <p:cNvCxnSpPr/>
            <p:nvPr/>
          </p:nvCxnSpPr>
          <p:spPr>
            <a:xfrm>
              <a:off x="7597502" y="5796017"/>
              <a:ext cx="0" cy="168953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8" name="Text Box 108"/>
            <p:cNvSpPr txBox="1">
              <a:spLocks noChangeArrowheads="1"/>
            </p:cNvSpPr>
            <p:nvPr/>
          </p:nvSpPr>
          <p:spPr bwMode="auto">
            <a:xfrm>
              <a:off x="1547663" y="5772481"/>
              <a:ext cx="1623853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节拍</a:t>
              </a:r>
              <a:r>
                <a:rPr lang="zh-CN" altLang="en-US" sz="1800" b="1" dirty="0" smtClean="0">
                  <a:latin typeface="宋体" pitchFamily="2" charset="-122"/>
                </a:rPr>
                <a:t>脉冲</a:t>
              </a:r>
              <a:r>
                <a:rPr lang="en-US" altLang="zh-CN" sz="1800" b="1" dirty="0" smtClean="0">
                  <a:latin typeface="宋体" pitchFamily="2" charset="-122"/>
                </a:rPr>
                <a:t>CP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</p:grpSp>
      <p:sp>
        <p:nvSpPr>
          <p:cNvPr id="356" name="Text Box 131"/>
          <p:cNvSpPr txBox="1">
            <a:spLocks noChangeArrowheads="1"/>
          </p:cNvSpPr>
          <p:nvPr/>
        </p:nvSpPr>
        <p:spPr bwMode="auto">
          <a:xfrm>
            <a:off x="2195736" y="2884874"/>
            <a:ext cx="5688632" cy="400110"/>
          </a:xfrm>
          <a:prstGeom prst="rect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dash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990099"/>
                </a:solidFill>
                <a:latin typeface="+mn-ea"/>
                <a:ea typeface="+mn-ea"/>
              </a:rPr>
              <a:t>节拍周期</a:t>
            </a:r>
            <a:r>
              <a:rPr lang="en-US" altLang="zh-CN" sz="2000" b="1" dirty="0" smtClean="0">
                <a:solidFill>
                  <a:srgbClr val="990099"/>
                </a:solidFill>
                <a:latin typeface="+mn-ea"/>
                <a:ea typeface="+mn-ea"/>
              </a:rPr>
              <a:t>—</a:t>
            </a:r>
            <a:r>
              <a:rPr lang="zh-CN" altLang="en-US" sz="2000" b="1" dirty="0">
                <a:latin typeface="宋体" pitchFamily="2" charset="-122"/>
              </a:rPr>
              <a:t>节拍信号的宽度</a:t>
            </a:r>
            <a:r>
              <a:rPr lang="zh-CN" altLang="en-US" sz="2000" b="1" dirty="0" smtClean="0">
                <a:latin typeface="宋体" pitchFamily="2" charset="-122"/>
              </a:rPr>
              <a:t>，取值与</a:t>
            </a:r>
            <a:r>
              <a:rPr lang="en-US" altLang="zh-CN" sz="2000" u="sng" spc="-140" dirty="0" err="1"/>
              <a:t>μ</a:t>
            </a:r>
            <a:r>
              <a:rPr lang="en-US" altLang="zh-CN" sz="2000" b="1" u="sng" spc="-140" dirty="0" err="1">
                <a:latin typeface="+mn-ea"/>
              </a:rPr>
              <a:t>OP</a:t>
            </a:r>
            <a:r>
              <a:rPr lang="zh-CN" altLang="en-US" sz="2000" b="1" u="sng" spc="-140" dirty="0">
                <a:latin typeface="+mn-ea"/>
              </a:rPr>
              <a:t>时延</a:t>
            </a:r>
            <a:r>
              <a:rPr lang="zh-CN" altLang="en-US" sz="2000" b="1" spc="-140" dirty="0">
                <a:latin typeface="+mn-ea"/>
              </a:rPr>
              <a:t>有关</a:t>
            </a:r>
            <a:endParaRPr lang="en-US" altLang="zh-CN" sz="2000" b="1" spc="-3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57" name="线形标注 2 356"/>
          <p:cNvSpPr/>
          <p:nvPr/>
        </p:nvSpPr>
        <p:spPr bwMode="auto">
          <a:xfrm>
            <a:off x="7812360" y="4677236"/>
            <a:ext cx="1224136" cy="623972"/>
          </a:xfrm>
          <a:prstGeom prst="borderCallout2">
            <a:avLst>
              <a:gd name="adj1" fmla="val 50268"/>
              <a:gd name="adj2" fmla="val -181"/>
              <a:gd name="adj3" fmla="val 49730"/>
              <a:gd name="adj4" fmla="val -15567"/>
              <a:gd name="adj5" fmla="val 131131"/>
              <a:gd name="adj6" fmla="val -29794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800" b="1" spc="-140" dirty="0" smtClean="0">
                <a:latin typeface="+mn-ea"/>
              </a:rPr>
              <a:t>含</a:t>
            </a:r>
            <a:r>
              <a:rPr lang="en-US" altLang="zh-CN" sz="1800" b="1" spc="-140" dirty="0" smtClean="0">
                <a:solidFill>
                  <a:srgbClr val="FF3399"/>
                </a:solidFill>
                <a:latin typeface="+mn-ea"/>
              </a:rPr>
              <a:t>DP</a:t>
            </a:r>
            <a:r>
              <a:rPr lang="zh-CN" altLang="en-US" sz="1800" b="1" spc="-140" dirty="0" smtClean="0">
                <a:solidFill>
                  <a:srgbClr val="FF3399"/>
                </a:solidFill>
                <a:latin typeface="+mn-ea"/>
              </a:rPr>
              <a:t>中</a:t>
            </a:r>
            <a:r>
              <a:rPr lang="zh-CN" altLang="en-US" sz="1800" b="1" spc="-140" dirty="0" smtClean="0">
                <a:solidFill>
                  <a:srgbClr val="990099"/>
                </a:solidFill>
                <a:latin typeface="+mn-ea"/>
              </a:rPr>
              <a:t>所有的</a:t>
            </a:r>
            <a:r>
              <a:rPr lang="zh-CN" altLang="en-US" sz="1800" b="1" dirty="0" smtClean="0">
                <a:latin typeface="宋体" pitchFamily="2" charset="-122"/>
              </a:rPr>
              <a:t>脉冲信号</a:t>
            </a:r>
            <a:endParaRPr lang="zh-CN" altLang="en-US" sz="18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58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" grpId="0"/>
      <p:bldP spid="564" grpId="0" animBg="1"/>
      <p:bldP spid="356" grpId="0" animBg="1"/>
      <p:bldP spid="35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 Box 303"/>
          <p:cNvSpPr txBox="1">
            <a:spLocks noChangeArrowheads="1"/>
          </p:cNvSpPr>
          <p:nvPr/>
        </p:nvSpPr>
        <p:spPr bwMode="auto">
          <a:xfrm>
            <a:off x="179512" y="380558"/>
            <a:ext cx="8785225" cy="476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spc="-100" dirty="0" smtClean="0">
                <a:solidFill>
                  <a:srgbClr val="C00000"/>
                </a:solidFill>
                <a:latin typeface="宋体" pitchFamily="2" charset="-122"/>
              </a:rPr>
              <a:t>早期</a:t>
            </a:r>
            <a:r>
              <a:rPr lang="zh-CN" altLang="en-US" b="1" spc="-100" dirty="0">
                <a:solidFill>
                  <a:srgbClr val="C00000"/>
                </a:solidFill>
                <a:latin typeface="宋体" pitchFamily="2" charset="-122"/>
              </a:rPr>
              <a:t>计算机的时序系统组织</a:t>
            </a:r>
            <a:r>
              <a:rPr lang="zh-CN" altLang="en-US" b="1" spc="-100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三级</a:t>
            </a:r>
            <a:r>
              <a:rPr lang="zh-CN" altLang="en-US" b="1" dirty="0" smtClean="0">
                <a:latin typeface="宋体" pitchFamily="2" charset="-122"/>
              </a:rPr>
              <a:t>时序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机器周期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节拍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工作脉冲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信号的个数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2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信号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的循环周期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0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0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400"/>
              </a:spcBef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信号表示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的功能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54</a:t>
            </a:fld>
            <a:endParaRPr lang="en-US" altLang="zh-CN"/>
          </a:p>
        </p:txBody>
      </p:sp>
      <p:sp>
        <p:nvSpPr>
          <p:cNvPr id="352" name="Text Box 303"/>
          <p:cNvSpPr txBox="1">
            <a:spLocks noChangeArrowheads="1"/>
          </p:cNvSpPr>
          <p:nvPr/>
        </p:nvSpPr>
        <p:spPr bwMode="auto">
          <a:xfrm>
            <a:off x="1403648" y="4509120"/>
            <a:ext cx="7561088" cy="2078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</a:t>
            </a:r>
            <a:r>
              <a:rPr lang="zh-CN" altLang="en-US" sz="2000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表示操作时间、操作类型，常为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后者</a:t>
            </a:r>
            <a:endParaRPr lang="en-US" altLang="zh-CN" b="1" u="sng" dirty="0" smtClean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     (</a:t>
            </a:r>
            <a:r>
              <a:rPr lang="zh-CN" altLang="en-US" sz="1800" b="1" dirty="0">
                <a:latin typeface="宋体" pitchFamily="2" charset="-122"/>
              </a:rPr>
              <a:t>易理解</a:t>
            </a:r>
            <a:r>
              <a:rPr lang="en-US" altLang="zh-CN" sz="1800" b="1" dirty="0" smtClean="0">
                <a:latin typeface="宋体" pitchFamily="2" charset="-122"/>
              </a:rPr>
              <a:t>)   (</a:t>
            </a:r>
            <a:r>
              <a:rPr lang="zh-CN" altLang="en-US" sz="1800" b="1" dirty="0" smtClean="0">
                <a:latin typeface="宋体" pitchFamily="2" charset="-122"/>
              </a:rPr>
              <a:t>可简化电路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例：</a:t>
            </a:r>
            <a:r>
              <a:rPr lang="zh-CN" altLang="en-US" sz="2200" b="1" dirty="0" smtClean="0">
                <a:latin typeface="宋体" pitchFamily="2" charset="-122"/>
              </a:rPr>
              <a:t>若</a:t>
            </a:r>
            <a:r>
              <a:rPr lang="en-US" altLang="zh-CN" sz="2200" b="1" dirty="0" smtClean="0">
                <a:latin typeface="宋体" pitchFamily="2" charset="-122"/>
              </a:rPr>
              <a:t>MIPS</a:t>
            </a:r>
            <a:r>
              <a:rPr lang="zh-CN" altLang="en-US" sz="2200" b="1" dirty="0" smtClean="0">
                <a:latin typeface="宋体" pitchFamily="2" charset="-122"/>
              </a:rPr>
              <a:t>中节拍信号有</a:t>
            </a:r>
            <a:r>
              <a:rPr lang="en-US" altLang="zh-CN" sz="2200" b="1" dirty="0" smtClean="0">
                <a:latin typeface="宋体" pitchFamily="2" charset="-122"/>
              </a:rPr>
              <a:t>5</a:t>
            </a:r>
            <a:r>
              <a:rPr lang="zh-CN" altLang="en-US" sz="2200" b="1" dirty="0" smtClean="0">
                <a:latin typeface="宋体" pitchFamily="2" charset="-122"/>
              </a:rPr>
              <a:t>个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smtClean="0">
                <a:latin typeface="宋体" pitchFamily="2" charset="-122"/>
              </a:rPr>
              <a:t>t1</a:t>
            </a:r>
            <a:r>
              <a:rPr lang="en-US" altLang="zh-CN" sz="2200" b="1" dirty="0" smtClean="0"/>
              <a:t>~</a:t>
            </a:r>
            <a:r>
              <a:rPr lang="en-US" altLang="zh-CN" sz="2200" b="1" dirty="0" smtClean="0">
                <a:latin typeface="宋体" pitchFamily="2" charset="-122"/>
              </a:rPr>
              <a:t>t5)</a:t>
            </a:r>
            <a:r>
              <a:rPr lang="zh-CN" altLang="en-US" sz="2200" b="1" dirty="0" smtClean="0">
                <a:latin typeface="宋体" pitchFamily="2" charset="-122"/>
              </a:rPr>
              <a:t>，循环周期为变长型，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</a:t>
            </a:r>
            <a:r>
              <a:rPr lang="zh-CN" altLang="en-US" sz="2200" b="1" dirty="0" smtClean="0">
                <a:latin typeface="宋体" pitchFamily="2" charset="-122"/>
              </a:rPr>
              <a:t>则信号表示</a:t>
            </a:r>
            <a:r>
              <a:rPr lang="zh-CN" altLang="en-US" sz="2200" b="1" u="sng" dirty="0" smtClean="0">
                <a:latin typeface="宋体" pitchFamily="2" charset="-122"/>
              </a:rPr>
              <a:t>操作时间</a:t>
            </a:r>
            <a:r>
              <a:rPr lang="zh-CN" altLang="en-US" sz="2200" b="1" dirty="0" smtClean="0">
                <a:latin typeface="宋体" pitchFamily="2" charset="-122"/>
              </a:rPr>
              <a:t>时</a:t>
            </a:r>
            <a:r>
              <a:rPr lang="en-US" altLang="zh-CN" sz="2200" b="1" dirty="0" smtClean="0">
                <a:latin typeface="宋体" pitchFamily="2" charset="-122"/>
              </a:rPr>
              <a:t>--</a:t>
            </a:r>
            <a:r>
              <a:rPr lang="en-US" altLang="zh-CN" sz="2200" b="1" dirty="0" err="1" smtClean="0">
                <a:latin typeface="+mn-ea"/>
                <a:cs typeface="Times New Roman" pitchFamily="18" charset="0"/>
              </a:rPr>
              <a:t>RegWr</a:t>
            </a:r>
            <a:r>
              <a:rPr lang="zh-CN" altLang="en-US" sz="2200" b="1" dirty="0" smtClean="0">
                <a:latin typeface="+mn-ea"/>
                <a:cs typeface="Times New Roman" pitchFamily="18" charset="0"/>
              </a:rPr>
              <a:t>＝</a:t>
            </a:r>
            <a:r>
              <a:rPr lang="en-US" altLang="zh-CN" sz="2200" b="1" dirty="0" smtClean="0">
                <a:latin typeface="+mn-ea"/>
                <a:cs typeface="Times New Roman" pitchFamily="18" charset="0"/>
              </a:rPr>
              <a:t>(</a:t>
            </a:r>
            <a:r>
              <a:rPr lang="en-US" altLang="zh-CN" sz="2200" b="1" dirty="0" err="1" smtClean="0">
                <a:latin typeface="+mn-ea"/>
                <a:cs typeface="Times New Roman" pitchFamily="18" charset="0"/>
              </a:rPr>
              <a:t>add+ori</a:t>
            </a:r>
            <a:r>
              <a:rPr lang="en-US" altLang="zh-CN" sz="2200" b="1" dirty="0" smtClean="0">
                <a:latin typeface="+mn-ea"/>
                <a:cs typeface="Times New Roman" pitchFamily="18" charset="0"/>
              </a:rPr>
              <a:t>)</a:t>
            </a:r>
            <a:r>
              <a:rPr lang="en-US" altLang="zh-CN" sz="2200" b="1" dirty="0" smtClean="0">
                <a:solidFill>
                  <a:srgbClr val="CC3300"/>
                </a:solidFill>
                <a:latin typeface="+mn-lt"/>
                <a:ea typeface="Microsoft JhengHei" panose="020B0604030504040204" pitchFamily="34" charset="-120"/>
                <a:cs typeface="Times New Roman" pitchFamily="18" charset="0"/>
              </a:rPr>
              <a:t>·</a:t>
            </a:r>
            <a:r>
              <a:rPr lang="en-US" altLang="zh-CN" sz="2200" b="1" dirty="0" smtClean="0">
                <a:solidFill>
                  <a:srgbClr val="CC3300"/>
                </a:solidFill>
                <a:latin typeface="+mn-ea"/>
                <a:cs typeface="Times New Roman" pitchFamily="18" charset="0"/>
              </a:rPr>
              <a:t>t4</a:t>
            </a:r>
            <a:r>
              <a:rPr lang="en-US" altLang="zh-CN" sz="2200" b="1" dirty="0" smtClean="0">
                <a:solidFill>
                  <a:srgbClr val="FF3399"/>
                </a:solidFill>
                <a:latin typeface="+mn-ea"/>
                <a:cs typeface="Times New Roman" pitchFamily="18" charset="0"/>
              </a:rPr>
              <a:t>+</a:t>
            </a:r>
            <a:r>
              <a:rPr lang="en-US" altLang="zh-CN" sz="2200" b="1" dirty="0" smtClean="0">
                <a:latin typeface="+mn-ea"/>
                <a:cs typeface="Times New Roman" pitchFamily="18" charset="0"/>
              </a:rPr>
              <a:t>lw</a:t>
            </a:r>
            <a:r>
              <a:rPr lang="en-US" altLang="zh-CN" sz="2200" b="1" dirty="0" smtClean="0">
                <a:ea typeface="Microsoft JhengHei" panose="020B0604030504040204" pitchFamily="34" charset="-120"/>
                <a:cs typeface="Times New Roman" pitchFamily="18" charset="0"/>
              </a:rPr>
              <a:t> </a:t>
            </a:r>
            <a:r>
              <a:rPr lang="en-US" altLang="zh-CN" sz="2200" b="1" dirty="0" smtClean="0">
                <a:solidFill>
                  <a:srgbClr val="CC3300"/>
                </a:solidFill>
                <a:ea typeface="Microsoft JhengHei" panose="020B0604030504040204" pitchFamily="34" charset="-120"/>
                <a:cs typeface="Times New Roman" pitchFamily="18" charset="0"/>
              </a:rPr>
              <a:t>·</a:t>
            </a:r>
            <a:r>
              <a:rPr lang="en-US" altLang="zh-CN" sz="2200" b="1" dirty="0" smtClean="0">
                <a:solidFill>
                  <a:srgbClr val="CC3300"/>
                </a:solidFill>
                <a:latin typeface="+mn-ea"/>
                <a:cs typeface="Times New Roman" pitchFamily="18" charset="0"/>
              </a:rPr>
              <a:t>t5</a:t>
            </a:r>
            <a:endParaRPr lang="en-US" altLang="zh-CN" sz="2200" b="1" dirty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</a:t>
            </a:r>
            <a:r>
              <a:rPr lang="zh-CN" altLang="en-US" sz="2200" b="1" dirty="0" smtClean="0">
                <a:latin typeface="宋体" pitchFamily="2" charset="-122"/>
              </a:rPr>
              <a:t>信号表示</a:t>
            </a:r>
            <a:r>
              <a:rPr lang="zh-CN" altLang="en-US" sz="2200" b="1" u="sng" dirty="0" smtClean="0">
                <a:latin typeface="宋体" pitchFamily="2" charset="-122"/>
              </a:rPr>
              <a:t>操作类型</a:t>
            </a:r>
            <a:r>
              <a:rPr lang="zh-CN" altLang="en-US" sz="2200" b="1" dirty="0" smtClean="0">
                <a:latin typeface="宋体" pitchFamily="2" charset="-122"/>
              </a:rPr>
              <a:t>时</a:t>
            </a:r>
            <a:r>
              <a:rPr lang="en-US" altLang="zh-CN" sz="2200" b="1" dirty="0" smtClean="0">
                <a:latin typeface="宋体" pitchFamily="2" charset="-122"/>
              </a:rPr>
              <a:t>--</a:t>
            </a:r>
            <a:r>
              <a:rPr lang="en-US" altLang="zh-CN" sz="2200" b="1" dirty="0" err="1" smtClean="0">
                <a:latin typeface="+mn-ea"/>
                <a:cs typeface="Times New Roman" pitchFamily="18" charset="0"/>
              </a:rPr>
              <a:t>RegWr</a:t>
            </a:r>
            <a:r>
              <a:rPr lang="zh-CN" altLang="en-US" sz="2200" b="1" dirty="0">
                <a:latin typeface="+mn-ea"/>
                <a:cs typeface="Times New Roman" pitchFamily="18" charset="0"/>
              </a:rPr>
              <a:t>＝</a:t>
            </a:r>
            <a:r>
              <a:rPr lang="en-US" altLang="zh-CN" sz="2200" b="1" dirty="0">
                <a:latin typeface="+mn-ea"/>
                <a:cs typeface="Times New Roman" pitchFamily="18" charset="0"/>
              </a:rPr>
              <a:t>(</a:t>
            </a:r>
            <a:r>
              <a:rPr lang="en-US" altLang="zh-CN" sz="2200" b="1" dirty="0" err="1">
                <a:latin typeface="+mn-ea"/>
                <a:cs typeface="Times New Roman" pitchFamily="18" charset="0"/>
              </a:rPr>
              <a:t>add+ori</a:t>
            </a:r>
            <a:r>
              <a:rPr lang="en-US" altLang="zh-CN" sz="2200" b="1" dirty="0" smtClean="0">
                <a:latin typeface="+mn-ea"/>
                <a:cs typeface="Times New Roman" pitchFamily="18" charset="0"/>
              </a:rPr>
              <a:t>+…)</a:t>
            </a:r>
            <a:r>
              <a:rPr lang="en-US" altLang="zh-CN" sz="2000" b="1" dirty="0" smtClean="0">
                <a:solidFill>
                  <a:srgbClr val="CC3300"/>
                </a:solidFill>
                <a:ea typeface="Microsoft JhengHei" panose="020B0604030504040204" pitchFamily="34" charset="-120"/>
                <a:cs typeface="Times New Roman" pitchFamily="18" charset="0"/>
              </a:rPr>
              <a:t>·</a:t>
            </a:r>
            <a:r>
              <a:rPr lang="en-US" altLang="zh-CN" sz="2200" b="1" dirty="0" smtClean="0">
                <a:solidFill>
                  <a:srgbClr val="CC3300"/>
                </a:solidFill>
                <a:latin typeface="+mn-ea"/>
                <a:cs typeface="Times New Roman" pitchFamily="18" charset="0"/>
              </a:rPr>
              <a:t>t5</a:t>
            </a:r>
            <a:endParaRPr lang="en-US" altLang="zh-CN" sz="2200" b="1" dirty="0" smtClean="0">
              <a:latin typeface="+mn-ea"/>
              <a:cs typeface="Times New Roman" pitchFamily="18" charset="0"/>
            </a:endParaRPr>
          </a:p>
        </p:txBody>
      </p:sp>
      <p:sp>
        <p:nvSpPr>
          <p:cNvPr id="356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995936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7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15816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0" name="Text Box 303"/>
          <p:cNvSpPr txBox="1">
            <a:spLocks noChangeArrowheads="1"/>
          </p:cNvSpPr>
          <p:nvPr/>
        </p:nvSpPr>
        <p:spPr bwMode="auto">
          <a:xfrm>
            <a:off x="1403648" y="819374"/>
            <a:ext cx="7740352" cy="2425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按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最复杂情况</a:t>
            </a:r>
            <a:r>
              <a:rPr lang="zh-CN" altLang="en-US" b="1" dirty="0" smtClean="0">
                <a:latin typeface="宋体" pitchFamily="2" charset="-122"/>
              </a:rPr>
              <a:t>设置</a:t>
            </a:r>
            <a:endParaRPr lang="en-US" altLang="zh-CN" b="1" dirty="0" smtClean="0">
              <a:latin typeface="宋体" pitchFamily="2" charset="-122"/>
            </a:endParaRPr>
          </a:p>
          <a:p>
            <a:pPr marL="892175" indent="-892175"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例：</a:t>
            </a:r>
            <a:r>
              <a:rPr lang="zh-CN" altLang="en-US" sz="2200" b="1" dirty="0" smtClean="0">
                <a:latin typeface="宋体" pitchFamily="2" charset="-122"/>
              </a:rPr>
              <a:t>若指令周期＝</a:t>
            </a:r>
            <a:r>
              <a:rPr lang="en-US" altLang="zh-CN" sz="2200" b="1" i="1" dirty="0"/>
              <a:t> </a:t>
            </a:r>
            <a:r>
              <a:rPr lang="en-US" altLang="zh-CN" sz="2200" b="1" i="1" dirty="0" smtClean="0"/>
              <a:t>x</a:t>
            </a:r>
            <a:r>
              <a:rPr lang="zh-CN" altLang="en-US" sz="2200" b="1" dirty="0" smtClean="0"/>
              <a:t>个机器周期，</a:t>
            </a:r>
            <a:r>
              <a:rPr lang="en-US" altLang="zh-CN" sz="2200" b="1" i="1" dirty="0" smtClean="0"/>
              <a:t>x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{3,5</a:t>
            </a:r>
            <a:r>
              <a:rPr lang="en-US" altLang="zh-CN" sz="2200" b="1" dirty="0" smtClean="0">
                <a:latin typeface="宋体" pitchFamily="2" charset="-122"/>
              </a:rPr>
              <a:t>}</a:t>
            </a:r>
            <a:r>
              <a:rPr lang="zh-CN" altLang="en-US" sz="2200" b="1" dirty="0" smtClean="0">
                <a:latin typeface="宋体" pitchFamily="2" charset="-122"/>
              </a:rPr>
              <a:t>；</a:t>
            </a:r>
            <a:endParaRPr lang="en-US" altLang="zh-CN" sz="2200" b="1" dirty="0" smtClean="0">
              <a:latin typeface="宋体" pitchFamily="2" charset="-122"/>
            </a:endParaRPr>
          </a:p>
          <a:p>
            <a:pPr marL="892175" indent="-892175" algn="l">
              <a:lnSpc>
                <a:spcPct val="114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</a:t>
            </a:r>
            <a:r>
              <a:rPr lang="zh-CN" altLang="en-US" sz="2200" b="1" dirty="0" smtClean="0">
                <a:latin typeface="宋体" pitchFamily="2" charset="-122"/>
              </a:rPr>
              <a:t>机器</a:t>
            </a:r>
            <a:r>
              <a:rPr lang="zh-CN" altLang="en-US" sz="2200" b="1" dirty="0">
                <a:latin typeface="宋体" pitchFamily="2" charset="-122"/>
              </a:rPr>
              <a:t>周期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i="1" dirty="0" smtClean="0"/>
              <a:t>m</a:t>
            </a:r>
            <a:r>
              <a:rPr lang="zh-CN" altLang="en-US" sz="2200" b="1" dirty="0" smtClean="0"/>
              <a:t>个节拍周期，</a:t>
            </a:r>
            <a:r>
              <a:rPr lang="en-US" altLang="zh-CN" sz="2200" b="1" i="1" dirty="0" smtClean="0"/>
              <a:t>m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{3,4</a:t>
            </a:r>
            <a:r>
              <a:rPr lang="en-US" altLang="zh-CN" sz="2200" b="1" dirty="0" smtClean="0">
                <a:latin typeface="宋体" pitchFamily="2" charset="-122"/>
              </a:rPr>
              <a:t>}</a:t>
            </a:r>
            <a:r>
              <a:rPr lang="zh-CN" altLang="en-US" sz="2200" b="1" dirty="0" smtClean="0">
                <a:latin typeface="宋体" pitchFamily="2" charset="-122"/>
              </a:rPr>
              <a:t>；</a:t>
            </a:r>
            <a:endParaRPr lang="en-US" altLang="zh-CN" sz="2200" b="1" dirty="0" smtClean="0">
              <a:latin typeface="宋体" pitchFamily="2" charset="-122"/>
            </a:endParaRPr>
          </a:p>
          <a:p>
            <a:pPr marL="892175" indent="-892175" algn="l">
              <a:lnSpc>
                <a:spcPct val="114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</a:t>
            </a:r>
            <a:r>
              <a:rPr lang="zh-CN" altLang="en-US" sz="2200" b="1" dirty="0" smtClean="0">
                <a:latin typeface="宋体" pitchFamily="2" charset="-122"/>
              </a:rPr>
              <a:t>节拍周期＝</a:t>
            </a:r>
            <a:r>
              <a:rPr lang="en-US" altLang="zh-CN" sz="2200" b="1" i="1" dirty="0" smtClean="0"/>
              <a:t> </a:t>
            </a:r>
            <a:r>
              <a:rPr lang="en-US" altLang="zh-CN" sz="2200" b="1" i="1" dirty="0"/>
              <a:t>k</a:t>
            </a:r>
            <a:r>
              <a:rPr lang="zh-CN" altLang="en-US" sz="2200" b="1" dirty="0" smtClean="0"/>
              <a:t>个工作脉冲，</a:t>
            </a:r>
            <a:r>
              <a:rPr lang="en-US" altLang="zh-CN" sz="2200" b="1" i="1" dirty="0" smtClean="0"/>
              <a:t> k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2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spc="-140" dirty="0" err="1" smtClean="0"/>
              <a:t>μ</a:t>
            </a:r>
            <a:r>
              <a:rPr lang="en-US" altLang="zh-CN" sz="2000" b="1" spc="-140" dirty="0" err="1" smtClean="0">
                <a:latin typeface="+mn-ea"/>
              </a:rPr>
              <a:t>OP</a:t>
            </a:r>
            <a:r>
              <a:rPr lang="zh-CN" altLang="en-US" sz="2000" b="1" spc="-140" dirty="0" smtClean="0">
                <a:latin typeface="+mn-ea"/>
              </a:rPr>
              <a:t>需用</a:t>
            </a:r>
            <a:r>
              <a:rPr lang="en-US" altLang="zh-CN" sz="2000" b="1" spc="-140" dirty="0" smtClean="0">
                <a:latin typeface="+mn-ea"/>
              </a:rPr>
              <a:t>CLK</a:t>
            </a:r>
            <a:r>
              <a:rPr lang="zh-CN" altLang="en-US" sz="2000" b="1" spc="-140" dirty="0" smtClean="0">
                <a:latin typeface="+mn-ea"/>
              </a:rPr>
              <a:t>的↓及↑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</a:t>
            </a:r>
            <a:r>
              <a:rPr lang="zh-CN" altLang="en-US" sz="2200" b="1" dirty="0" smtClean="0">
                <a:latin typeface="+mn-ea"/>
                <a:ea typeface="+mn-ea"/>
              </a:rPr>
              <a:t>则</a:t>
            </a:r>
            <a:r>
              <a:rPr lang="zh-CN" altLang="en-US" sz="2200" b="1" dirty="0">
                <a:latin typeface="+mn-ea"/>
                <a:ea typeface="+mn-ea"/>
              </a:rPr>
              <a:t>机器</a:t>
            </a:r>
            <a:r>
              <a:rPr lang="zh-CN" altLang="en-US" sz="2200" b="1" dirty="0" smtClean="0">
                <a:latin typeface="+mn-ea"/>
                <a:ea typeface="+mn-ea"/>
              </a:rPr>
              <a:t>周期、节拍、</a:t>
            </a:r>
            <a:r>
              <a:rPr lang="zh-CN" altLang="en-US" sz="2200" b="1" dirty="0">
                <a:latin typeface="+mn-ea"/>
                <a:ea typeface="+mn-ea"/>
              </a:rPr>
              <a:t>工作脉冲</a:t>
            </a:r>
            <a:r>
              <a:rPr lang="zh-CN" altLang="en-US" sz="2200" b="1" u="sng" dirty="0" smtClean="0">
                <a:latin typeface="+mn-ea"/>
                <a:ea typeface="+mn-ea"/>
              </a:rPr>
              <a:t>信号</a:t>
            </a:r>
            <a:r>
              <a:rPr lang="zh-CN" altLang="en-US" sz="2200" b="1" dirty="0" smtClean="0">
                <a:latin typeface="+mn-ea"/>
                <a:ea typeface="+mn-ea"/>
              </a:rPr>
              <a:t>各设</a:t>
            </a:r>
            <a:r>
              <a:rPr lang="zh-CN" altLang="en-US" sz="2200" b="1" dirty="0" smtClean="0">
                <a:solidFill>
                  <a:srgbClr val="FF3399"/>
                </a:solidFill>
                <a:latin typeface="+mn-ea"/>
                <a:ea typeface="+mn-ea"/>
              </a:rPr>
              <a:t>≥</a:t>
            </a:r>
            <a:r>
              <a:rPr lang="en-US" altLang="zh-CN" sz="2200" b="1" dirty="0" smtClean="0">
                <a:solidFill>
                  <a:srgbClr val="FF3399"/>
                </a:solidFill>
                <a:latin typeface="+mn-ea"/>
                <a:ea typeface="+mn-ea"/>
              </a:rPr>
              <a:t>6</a:t>
            </a:r>
            <a:r>
              <a:rPr lang="zh-CN" altLang="en-US" sz="2200" b="1" dirty="0" smtClean="0">
                <a:solidFill>
                  <a:srgbClr val="FF3399"/>
                </a:solidFill>
                <a:latin typeface="+mn-ea"/>
                <a:ea typeface="+mn-ea"/>
              </a:rPr>
              <a:t>个</a:t>
            </a:r>
            <a:r>
              <a:rPr lang="zh-CN" altLang="en-US" sz="2200" b="1" dirty="0" smtClean="0">
                <a:latin typeface="+mn-ea"/>
                <a:ea typeface="+mn-ea"/>
              </a:rPr>
              <a:t>、</a:t>
            </a:r>
            <a:r>
              <a:rPr lang="en-US" altLang="zh-CN" sz="2200" b="1" dirty="0" smtClean="0">
                <a:latin typeface="+mn-ea"/>
                <a:ea typeface="+mn-ea"/>
              </a:rPr>
              <a:t>4</a:t>
            </a:r>
            <a:r>
              <a:rPr lang="zh-CN" altLang="en-US" sz="2200" b="1" dirty="0" smtClean="0">
                <a:latin typeface="+mn-ea"/>
                <a:ea typeface="+mn-ea"/>
              </a:rPr>
              <a:t>个、</a:t>
            </a:r>
            <a:r>
              <a:rPr lang="en-US" altLang="zh-CN" sz="2200" b="1" dirty="0" smtClean="0">
                <a:latin typeface="+mn-ea"/>
                <a:ea typeface="+mn-ea"/>
              </a:rPr>
              <a:t>2</a:t>
            </a:r>
            <a:r>
              <a:rPr lang="zh-CN" altLang="en-US" sz="2200" b="1" dirty="0" smtClean="0">
                <a:latin typeface="+mn-ea"/>
                <a:ea typeface="+mn-ea"/>
              </a:rPr>
              <a:t>个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b="1" dirty="0" smtClean="0">
                <a:latin typeface="+mn-ea"/>
                <a:ea typeface="+mn-ea"/>
              </a:rPr>
              <a:t>               </a:t>
            </a:r>
            <a:r>
              <a:rPr lang="zh-CN" altLang="en-US" sz="1800" dirty="0">
                <a:latin typeface="+mn-ea"/>
                <a:ea typeface="+mn-ea"/>
              </a:rPr>
              <a:t> </a:t>
            </a:r>
            <a:r>
              <a:rPr lang="en-US" altLang="zh-CN" sz="1800" b="1" dirty="0">
                <a:latin typeface="+mn-ea"/>
                <a:ea typeface="+mn-ea"/>
              </a:rPr>
              <a:t> </a:t>
            </a:r>
            <a:r>
              <a:rPr lang="en-US" altLang="zh-CN" sz="1800" b="1" dirty="0" smtClean="0">
                <a:latin typeface="+mn-ea"/>
                <a:ea typeface="+mn-ea"/>
              </a:rPr>
              <a:t>                              </a:t>
            </a:r>
            <a:r>
              <a:rPr lang="zh-CN" altLang="en-US" sz="1800" dirty="0" smtClean="0">
                <a:latin typeface="+mn-ea"/>
                <a:ea typeface="+mn-ea"/>
              </a:rPr>
              <a:t>└</a:t>
            </a:r>
            <a:r>
              <a:rPr lang="zh-CN" altLang="en-US" sz="1800" b="1" dirty="0" smtClean="0">
                <a:latin typeface="+mn-ea"/>
                <a:ea typeface="+mn-ea"/>
              </a:rPr>
              <a:t>←含</a:t>
            </a:r>
            <a:r>
              <a:rPr lang="zh-CN" altLang="en-US" sz="1800" b="1" dirty="0">
                <a:latin typeface="+mn-ea"/>
                <a:ea typeface="+mn-ea"/>
              </a:rPr>
              <a:t>中断周期</a:t>
            </a:r>
            <a:endParaRPr lang="en-US" altLang="zh-CN" sz="1800" dirty="0" smtClean="0">
              <a:latin typeface="+mn-ea"/>
              <a:ea typeface="+mn-ea"/>
            </a:endParaRPr>
          </a:p>
        </p:txBody>
      </p:sp>
      <p:sp>
        <p:nvSpPr>
          <p:cNvPr id="13" name="Text Box 303"/>
          <p:cNvSpPr txBox="1">
            <a:spLocks noChangeArrowheads="1"/>
          </p:cNvSpPr>
          <p:nvPr/>
        </p:nvSpPr>
        <p:spPr bwMode="auto">
          <a:xfrm>
            <a:off x="1475654" y="3140968"/>
            <a:ext cx="748908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有</a:t>
            </a:r>
            <a:r>
              <a:rPr lang="zh-CN" altLang="en-US" b="1" dirty="0">
                <a:latin typeface="宋体" pitchFamily="2" charset="-122"/>
              </a:rPr>
              <a:t>定</a:t>
            </a:r>
            <a:r>
              <a:rPr lang="zh-CN" altLang="en-US" b="1" dirty="0" smtClean="0">
                <a:latin typeface="宋体" pitchFamily="2" charset="-122"/>
              </a:rPr>
              <a:t>长、</a:t>
            </a:r>
            <a:r>
              <a:rPr lang="zh-CN" altLang="en-US" b="1" dirty="0">
                <a:latin typeface="宋体" pitchFamily="2" charset="-122"/>
              </a:rPr>
              <a:t>变</a:t>
            </a:r>
            <a:r>
              <a:rPr lang="zh-CN" altLang="en-US" b="1" dirty="0" smtClean="0">
                <a:latin typeface="宋体" pitchFamily="2" charset="-122"/>
              </a:rPr>
              <a:t>长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种类型，常为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后者</a:t>
            </a:r>
            <a:endParaRPr lang="en-US" altLang="zh-CN" b="1" u="sng" dirty="0" smtClean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</a:t>
            </a:r>
            <a:r>
              <a:rPr lang="zh-CN" altLang="en-US" b="1" dirty="0" smtClean="0">
                <a:latin typeface="宋体" pitchFamily="2" charset="-122"/>
              </a:rPr>
              <a:t>定长型仅</a:t>
            </a:r>
            <a:r>
              <a:rPr lang="en-US" altLang="zh-CN" b="1" u="sng" dirty="0" smtClean="0">
                <a:latin typeface="宋体" pitchFamily="2" charset="-122"/>
              </a:rPr>
              <a:t>1</a:t>
            </a:r>
            <a:r>
              <a:rPr lang="zh-CN" altLang="en-US" b="1" u="sng" dirty="0" smtClean="0">
                <a:latin typeface="宋体" pitchFamily="2" charset="-122"/>
              </a:rPr>
              <a:t>种</a:t>
            </a:r>
            <a:r>
              <a:rPr lang="zh-CN" altLang="en-US" b="1" dirty="0" smtClean="0">
                <a:latin typeface="宋体" pitchFamily="2" charset="-122"/>
              </a:rPr>
              <a:t>信号序列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按</a:t>
            </a:r>
            <a:r>
              <a:rPr lang="zh-CN" altLang="en-US" sz="1800" b="1" u="sng" dirty="0" smtClean="0">
                <a:latin typeface="宋体" pitchFamily="2" charset="-122"/>
              </a:rPr>
              <a:t>最复杂情况</a:t>
            </a:r>
            <a:r>
              <a:rPr lang="zh-CN" altLang="en-US" sz="1800" b="1" dirty="0" smtClean="0">
                <a:latin typeface="宋体" pitchFamily="2" charset="-122"/>
              </a:rPr>
              <a:t>组织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</a:t>
            </a:r>
            <a:r>
              <a:rPr lang="zh-CN" altLang="en-US" b="1" dirty="0" smtClean="0">
                <a:latin typeface="宋体" pitchFamily="2" charset="-122"/>
              </a:rPr>
              <a:t>变长型有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多种</a:t>
            </a:r>
            <a:r>
              <a:rPr lang="zh-CN" altLang="en-US" b="1" dirty="0" smtClean="0">
                <a:latin typeface="宋体" pitchFamily="2" charset="-122"/>
              </a:rPr>
              <a:t>信号序列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根据</a:t>
            </a:r>
            <a:r>
              <a:rPr lang="zh-CN" altLang="en-US" sz="1800" b="1" u="sng" dirty="0" smtClean="0">
                <a:latin typeface="宋体" pitchFamily="2" charset="-122"/>
              </a:rPr>
              <a:t>应用需求</a:t>
            </a:r>
            <a:r>
              <a:rPr lang="zh-CN" altLang="en-US" sz="1800" b="1" dirty="0" smtClean="0">
                <a:latin typeface="宋体" pitchFamily="2" charset="-122"/>
              </a:rPr>
              <a:t>组织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2" name="线形标注 2 11"/>
          <p:cNvSpPr/>
          <p:nvPr/>
        </p:nvSpPr>
        <p:spPr bwMode="auto">
          <a:xfrm>
            <a:off x="251520" y="3771072"/>
            <a:ext cx="2088232" cy="306000"/>
          </a:xfrm>
          <a:prstGeom prst="borderCallout2">
            <a:avLst>
              <a:gd name="adj1" fmla="val -1300"/>
              <a:gd name="adj2" fmla="val 13486"/>
              <a:gd name="adj3" fmla="val -50226"/>
              <a:gd name="adj4" fmla="val 13560"/>
              <a:gd name="adj5" fmla="val -101117"/>
              <a:gd name="adj6" fmla="val 35172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</a:pPr>
            <a:r>
              <a:rPr lang="zh-CN" altLang="en-US" sz="1800" b="1" spc="-140" dirty="0">
                <a:latin typeface="+mn-ea"/>
              </a:rPr>
              <a:t>影响</a:t>
            </a:r>
            <a:r>
              <a:rPr lang="zh-CN" altLang="en-US" sz="1800" b="1" spc="-140" dirty="0" smtClean="0">
                <a:latin typeface="+mn-ea"/>
              </a:rPr>
              <a:t>信号序列的</a:t>
            </a:r>
            <a:r>
              <a:rPr lang="zh-CN" altLang="en-US" sz="1800" b="1" spc="-140" dirty="0">
                <a:latin typeface="+mn-ea"/>
              </a:rPr>
              <a:t>个数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5" name="线形标注 2 14"/>
          <p:cNvSpPr/>
          <p:nvPr/>
        </p:nvSpPr>
        <p:spPr bwMode="auto">
          <a:xfrm>
            <a:off x="251520" y="4169349"/>
            <a:ext cx="2088232" cy="306000"/>
          </a:xfrm>
          <a:prstGeom prst="borderCallout2">
            <a:avLst>
              <a:gd name="adj1" fmla="val 100798"/>
              <a:gd name="adj2" fmla="val 13121"/>
              <a:gd name="adj3" fmla="val 141519"/>
              <a:gd name="adj4" fmla="val 13195"/>
              <a:gd name="adj5" fmla="val 208912"/>
              <a:gd name="adj6" fmla="val 33347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sm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</a:pPr>
            <a:r>
              <a:rPr lang="zh-CN" altLang="en-US" sz="1800" b="1" spc="-140" dirty="0">
                <a:latin typeface="+mn-ea"/>
              </a:rPr>
              <a:t>影响</a:t>
            </a:r>
            <a:r>
              <a:rPr lang="zh-CN" altLang="en-US" sz="1800" b="1" spc="-140" dirty="0" smtClean="0">
                <a:latin typeface="+mn-ea"/>
              </a:rPr>
              <a:t>信号序列的组成</a:t>
            </a:r>
            <a:endParaRPr lang="zh-CN" altLang="en-US" sz="18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291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0"/>
      <p:bldP spid="10" grpId="0"/>
      <p:bldP spid="1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55</a:t>
            </a:fld>
            <a:endParaRPr lang="en-US" altLang="zh-CN"/>
          </a:p>
        </p:txBody>
      </p:sp>
      <p:sp>
        <p:nvSpPr>
          <p:cNvPr id="3" name="Text Box 303"/>
          <p:cNvSpPr txBox="1">
            <a:spLocks noChangeArrowheads="1"/>
          </p:cNvSpPr>
          <p:nvPr/>
        </p:nvSpPr>
        <p:spPr bwMode="auto">
          <a:xfrm>
            <a:off x="179512" y="325105"/>
            <a:ext cx="791668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*现代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计算机的时序系统组织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两级</a:t>
            </a:r>
            <a:r>
              <a:rPr lang="zh-CN" altLang="en-US" b="1" dirty="0" smtClean="0">
                <a:latin typeface="宋体" pitchFamily="2" charset="-122"/>
              </a:rPr>
              <a:t>时序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节拍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工作脉冲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信号的个数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18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信号的循环周期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       </a:t>
            </a:r>
            <a:r>
              <a:rPr lang="en-US" altLang="zh-CN" sz="1800" b="1" dirty="0" smtClean="0">
                <a:latin typeface="宋体" pitchFamily="2" charset="-122"/>
              </a:rPr>
              <a:t>  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信号表示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的功能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9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15817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84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2" name="线形标注 2 451"/>
          <p:cNvSpPr/>
          <p:nvPr/>
        </p:nvSpPr>
        <p:spPr bwMode="auto">
          <a:xfrm>
            <a:off x="6319403" y="2204864"/>
            <a:ext cx="1348941" cy="306000"/>
          </a:xfrm>
          <a:prstGeom prst="borderCallout2">
            <a:avLst>
              <a:gd name="adj1" fmla="val 52811"/>
              <a:gd name="adj2" fmla="val 1178"/>
              <a:gd name="adj3" fmla="val 53508"/>
              <a:gd name="adj4" fmla="val -16895"/>
              <a:gd name="adj5" fmla="val -41417"/>
              <a:gd name="adj6" fmla="val -37448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 smtClean="0">
                <a:latin typeface="宋体" pitchFamily="2" charset="-122"/>
              </a:rPr>
              <a:t>＝节拍周期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318" name="Text Box 303"/>
          <p:cNvSpPr txBox="1">
            <a:spLocks noChangeArrowheads="1"/>
          </p:cNvSpPr>
          <p:nvPr/>
        </p:nvSpPr>
        <p:spPr bwMode="auto">
          <a:xfrm>
            <a:off x="179512" y="2564904"/>
            <a:ext cx="8784976" cy="1673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例：</a:t>
            </a:r>
            <a:r>
              <a:rPr lang="zh-CN" altLang="en-US" sz="2200" b="1" dirty="0">
                <a:latin typeface="宋体" pitchFamily="2" charset="-122"/>
              </a:rPr>
              <a:t>若时序系统支持</a:t>
            </a:r>
            <a:r>
              <a:rPr lang="en-US" altLang="zh-CN" sz="2200" b="1" dirty="0" smtClean="0">
                <a:latin typeface="宋体" pitchFamily="2" charset="-122"/>
              </a:rPr>
              <a:t>7</a:t>
            </a:r>
            <a:r>
              <a:rPr lang="zh-CN" altLang="en-US" sz="2200" b="1" dirty="0" smtClean="0">
                <a:latin typeface="宋体" pitchFamily="2" charset="-122"/>
              </a:rPr>
              <a:t>条</a:t>
            </a:r>
            <a:r>
              <a:rPr lang="en-US" altLang="zh-CN" sz="2200" b="1" dirty="0" smtClean="0">
                <a:latin typeface="宋体" pitchFamily="2" charset="-122"/>
              </a:rPr>
              <a:t>MIPS</a:t>
            </a:r>
            <a:r>
              <a:rPr lang="zh-CN" altLang="en-US" sz="2200" b="1" dirty="0" smtClean="0">
                <a:latin typeface="宋体" pitchFamily="2" charset="-122"/>
              </a:rPr>
              <a:t>指令</a:t>
            </a:r>
            <a:r>
              <a:rPr lang="en-US" altLang="zh-CN" sz="1800" b="1" dirty="0">
                <a:latin typeface="宋体" pitchFamily="2" charset="-122"/>
              </a:rPr>
              <a:t>(P49</a:t>
            </a:r>
            <a:r>
              <a:rPr lang="zh-CN" altLang="en-US" sz="1800" b="1" dirty="0" smtClean="0">
                <a:latin typeface="宋体" pitchFamily="2" charset="-122"/>
              </a:rPr>
              <a:t>状态转换图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及中断处理，则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</a:t>
            </a:r>
            <a:r>
              <a:rPr lang="zh-CN" altLang="en-US" sz="2200" b="1" u="sng" dirty="0" smtClean="0">
                <a:latin typeface="宋体" pitchFamily="2" charset="-122"/>
              </a:rPr>
              <a:t>信号个数</a:t>
            </a:r>
            <a:r>
              <a:rPr lang="zh-CN" altLang="en-US" sz="2200" b="1" dirty="0" smtClean="0">
                <a:latin typeface="宋体" pitchFamily="2" charset="-122"/>
              </a:rPr>
              <a:t>为：≥</a:t>
            </a:r>
            <a:r>
              <a:rPr lang="en-US" altLang="zh-CN" sz="2200" b="1" dirty="0" smtClean="0">
                <a:latin typeface="宋体" pitchFamily="2" charset="-122"/>
              </a:rPr>
              <a:t>6</a:t>
            </a:r>
            <a:r>
              <a:rPr lang="zh-CN" altLang="en-US" sz="2200" b="1" dirty="0" smtClean="0">
                <a:latin typeface="宋体" pitchFamily="2" charset="-122"/>
              </a:rPr>
              <a:t>个节拍、</a:t>
            </a:r>
            <a:r>
              <a:rPr lang="en-US" altLang="zh-CN" sz="2200" b="1" dirty="0" smtClean="0">
                <a:latin typeface="宋体" pitchFamily="2" charset="-122"/>
              </a:rPr>
              <a:t>2</a:t>
            </a:r>
            <a:r>
              <a:rPr lang="zh-CN" altLang="en-US" sz="2200" b="1" dirty="0" smtClean="0">
                <a:latin typeface="宋体" pitchFamily="2" charset="-122"/>
              </a:rPr>
              <a:t>个工作脉冲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en-US" altLang="zh-CN" sz="1800" b="1" dirty="0" smtClean="0">
                <a:solidFill>
                  <a:srgbClr val="FF3399"/>
                </a:solidFill>
                <a:latin typeface="宋体" pitchFamily="2" charset="-122"/>
              </a:rPr>
              <a:t>DP</a:t>
            </a:r>
            <a:r>
              <a:rPr lang="zh-CN" altLang="en-US" sz="1800" b="1" dirty="0" smtClean="0">
                <a:latin typeface="宋体" pitchFamily="2" charset="-122"/>
              </a:rPr>
              <a:t>仅使用↑和↓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；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 smtClean="0">
                <a:latin typeface="宋体" pitchFamily="2" charset="-122"/>
              </a:rPr>
              <a:t>          </a:t>
            </a:r>
            <a:r>
              <a:rPr lang="zh-CN" altLang="en-US" sz="2200" b="1" u="sng" dirty="0" smtClean="0">
                <a:latin typeface="宋体" pitchFamily="2" charset="-122"/>
              </a:rPr>
              <a:t>节拍的循环周期</a:t>
            </a:r>
            <a:r>
              <a:rPr lang="zh-CN" altLang="en-US" sz="2200" b="1" dirty="0" smtClean="0">
                <a:latin typeface="宋体" pitchFamily="2" charset="-122"/>
              </a:rPr>
              <a:t>为变长型、</a:t>
            </a:r>
            <a:r>
              <a:rPr lang="en-US" altLang="zh-CN" sz="2200" b="1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种信号序列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指令周期最短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</a:t>
            </a:r>
            <a:r>
              <a:rPr lang="zh-CN" altLang="en-US" sz="2200" b="1" u="sng" dirty="0" smtClean="0">
                <a:latin typeface="宋体" pitchFamily="2" charset="-122"/>
              </a:rPr>
              <a:t>工作脉冲的循环周期</a:t>
            </a:r>
            <a:r>
              <a:rPr lang="zh-CN" altLang="en-US" sz="2200" b="1" dirty="0" smtClean="0">
                <a:latin typeface="宋体" pitchFamily="2" charset="-122"/>
              </a:rPr>
              <a:t>为定长型；</a:t>
            </a:r>
            <a:r>
              <a:rPr lang="zh-CN" altLang="en-US" sz="2200" b="1" u="sng" dirty="0" smtClean="0">
                <a:latin typeface="宋体" pitchFamily="2" charset="-122"/>
              </a:rPr>
              <a:t>信号表示</a:t>
            </a:r>
            <a:r>
              <a:rPr lang="zh-CN" altLang="en-US" sz="2200" b="1" dirty="0" smtClean="0">
                <a:latin typeface="宋体" pitchFamily="2" charset="-122"/>
              </a:rPr>
              <a:t>操作类型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grpSp>
        <p:nvGrpSpPr>
          <p:cNvPr id="796" name="组合 795"/>
          <p:cNvGrpSpPr/>
          <p:nvPr/>
        </p:nvGrpSpPr>
        <p:grpSpPr>
          <a:xfrm>
            <a:off x="1763688" y="4221088"/>
            <a:ext cx="6480720" cy="2232248"/>
            <a:chOff x="1763688" y="3573016"/>
            <a:chExt cx="6480720" cy="2232248"/>
          </a:xfrm>
        </p:grpSpPr>
        <p:sp>
          <p:nvSpPr>
            <p:cNvPr id="797" name="Text Box 108"/>
            <p:cNvSpPr txBox="1">
              <a:spLocks noChangeArrowheads="1"/>
            </p:cNvSpPr>
            <p:nvPr/>
          </p:nvSpPr>
          <p:spPr bwMode="auto">
            <a:xfrm>
              <a:off x="1763688" y="3789040"/>
              <a:ext cx="1297310" cy="2016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zh-CN" altLang="en-US" sz="1600" b="1" dirty="0" smtClean="0">
                  <a:latin typeface="宋体" pitchFamily="2" charset="-122"/>
                </a:rPr>
                <a:t>节拍脉冲 </a:t>
              </a:r>
              <a:r>
                <a:rPr lang="en-US" altLang="zh-CN" sz="1600" b="1" dirty="0" smtClean="0">
                  <a:latin typeface="宋体" pitchFamily="2" charset="-122"/>
                </a:rPr>
                <a:t>CP</a:t>
              </a:r>
              <a:endParaRPr lang="en-US" altLang="zh-CN" sz="1600" b="1" dirty="0">
                <a:latin typeface="宋体" pitchFamily="2" charset="-122"/>
              </a:endParaRPr>
            </a:p>
            <a:p>
              <a:pPr algn="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600" b="1" dirty="0" smtClean="0">
                  <a:latin typeface="宋体" pitchFamily="2" charset="-122"/>
                </a:rPr>
                <a:t>取指</a:t>
              </a:r>
              <a:r>
                <a:rPr lang="en-US" altLang="zh-CN" sz="1600" b="1" dirty="0" smtClean="0">
                  <a:latin typeface="宋体" pitchFamily="2" charset="-122"/>
                </a:rPr>
                <a:t>) T</a:t>
              </a:r>
              <a:r>
                <a:rPr lang="en-US" altLang="zh-CN" sz="1600" b="1" baseline="-14000" dirty="0" smtClean="0">
                  <a:latin typeface="宋体" pitchFamily="2" charset="-122"/>
                </a:rPr>
                <a:t>0</a:t>
              </a:r>
              <a:endParaRPr lang="en-US" altLang="zh-CN" sz="1600" b="1" baseline="-14000" dirty="0">
                <a:latin typeface="宋体" pitchFamily="2" charset="-122"/>
              </a:endParaRPr>
            </a:p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600" b="1" dirty="0" smtClean="0">
                  <a:latin typeface="宋体" pitchFamily="2" charset="-122"/>
                </a:rPr>
                <a:t>译码</a:t>
              </a:r>
              <a:r>
                <a:rPr lang="en-US" altLang="zh-CN" sz="1600" b="1" dirty="0" smtClean="0">
                  <a:latin typeface="宋体" pitchFamily="2" charset="-122"/>
                </a:rPr>
                <a:t>) T</a:t>
              </a:r>
              <a:r>
                <a:rPr lang="en-US" altLang="zh-CN" sz="1600" b="1" baseline="-14000" dirty="0" smtClean="0">
                  <a:latin typeface="宋体" pitchFamily="2" charset="-122"/>
                </a:rPr>
                <a:t>1</a:t>
              </a:r>
              <a:endParaRPr lang="en-US" altLang="zh-CN" sz="1600" b="1" baseline="-14000" dirty="0">
                <a:latin typeface="宋体" pitchFamily="2" charset="-122"/>
              </a:endParaRPr>
            </a:p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600" b="1" dirty="0">
                  <a:latin typeface="宋体" pitchFamily="2" charset="-122"/>
                </a:rPr>
                <a:t>执行</a:t>
              </a:r>
              <a:r>
                <a:rPr lang="en-US" altLang="zh-CN" sz="1600" b="1" dirty="0" smtClean="0">
                  <a:latin typeface="宋体" pitchFamily="2" charset="-122"/>
                </a:rPr>
                <a:t>) T</a:t>
              </a:r>
              <a:r>
                <a:rPr lang="en-US" altLang="zh-CN" sz="1600" b="1" baseline="-14000" dirty="0" smtClean="0">
                  <a:latin typeface="宋体" pitchFamily="2" charset="-122"/>
                </a:rPr>
                <a:t>2</a:t>
              </a:r>
              <a:endParaRPr lang="en-US" altLang="zh-CN" sz="1600" b="1" baseline="-14000" dirty="0">
                <a:latin typeface="宋体" pitchFamily="2" charset="-122"/>
              </a:endParaRPr>
            </a:p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600" b="1" dirty="0" smtClean="0">
                  <a:latin typeface="宋体" pitchFamily="2" charset="-122"/>
                </a:rPr>
                <a:t>访存</a:t>
              </a:r>
              <a:r>
                <a:rPr lang="en-US" altLang="zh-CN" sz="1600" b="1" dirty="0" smtClean="0">
                  <a:latin typeface="宋体" pitchFamily="2" charset="-122"/>
                </a:rPr>
                <a:t>) T</a:t>
              </a:r>
              <a:r>
                <a:rPr lang="en-US" altLang="zh-CN" sz="1600" b="1" baseline="-14000" dirty="0" smtClean="0">
                  <a:latin typeface="宋体" pitchFamily="2" charset="-122"/>
                </a:rPr>
                <a:t>3</a:t>
              </a:r>
              <a:endParaRPr lang="en-US" altLang="zh-CN" sz="1600" b="1" baseline="-14000" dirty="0">
                <a:latin typeface="宋体" pitchFamily="2" charset="-122"/>
              </a:endParaRPr>
            </a:p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600" b="1" dirty="0" smtClean="0">
                  <a:latin typeface="宋体" pitchFamily="2" charset="-122"/>
                </a:rPr>
                <a:t>写回</a:t>
              </a:r>
              <a:r>
                <a:rPr lang="en-US" altLang="zh-CN" sz="1600" b="1" dirty="0" smtClean="0">
                  <a:latin typeface="宋体" pitchFamily="2" charset="-122"/>
                </a:rPr>
                <a:t>) T</a:t>
              </a:r>
              <a:r>
                <a:rPr lang="en-US" altLang="zh-CN" sz="1600" b="1" baseline="-14000" dirty="0" smtClean="0">
                  <a:latin typeface="宋体" pitchFamily="2" charset="-122"/>
                </a:rPr>
                <a:t>4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 algn="r">
                <a:lnSpc>
                  <a:spcPct val="90000"/>
                </a:lnSpc>
              </a:pPr>
              <a:r>
                <a:rPr lang="en-US" altLang="zh-CN" sz="1600" b="1" spc="-200" dirty="0">
                  <a:latin typeface="+mn-ea"/>
                  <a:cs typeface="Times New Roman" pitchFamily="18" charset="0"/>
                </a:rPr>
                <a:t>(</a:t>
              </a:r>
              <a:r>
                <a:rPr lang="zh-CN" altLang="en-US" sz="1600" b="1" spc="-200" dirty="0">
                  <a:latin typeface="+mn-ea"/>
                  <a:cs typeface="Times New Roman" pitchFamily="18" charset="0"/>
                </a:rPr>
                <a:t>中断周期</a:t>
              </a:r>
              <a:r>
                <a:rPr lang="en-US" altLang="zh-CN" sz="1600" b="1" dirty="0" smtClean="0">
                  <a:latin typeface="+mn-ea"/>
                  <a:cs typeface="Times New Roman" pitchFamily="18" charset="0"/>
                </a:rPr>
                <a:t>) T</a:t>
              </a:r>
              <a:r>
                <a:rPr lang="en-US" altLang="zh-CN" sz="1600" b="1" baseline="-18000" dirty="0" smtClean="0">
                  <a:latin typeface="+mn-ea"/>
                  <a:cs typeface="Times New Roman" pitchFamily="18" charset="0"/>
                </a:rPr>
                <a:t>5</a:t>
              </a:r>
              <a:endParaRPr lang="en-US" altLang="zh-CN" sz="1600" b="1" dirty="0" smtClean="0">
                <a:latin typeface="宋体" pitchFamily="2" charset="-122"/>
              </a:endParaRPr>
            </a:p>
            <a:p>
              <a:pPr algn="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600" b="1" dirty="0" smtClean="0">
                  <a:latin typeface="宋体" pitchFamily="2" charset="-122"/>
                </a:rPr>
                <a:t>＝</a:t>
              </a:r>
              <a:r>
                <a:rPr lang="en-US" altLang="zh-CN" sz="1600" b="1" dirty="0" smtClean="0">
                  <a:latin typeface="宋体" pitchFamily="2" charset="-122"/>
                </a:rPr>
                <a:t>CP) P</a:t>
              </a:r>
              <a:r>
                <a:rPr lang="en-US" altLang="zh-CN" sz="1600" b="1" baseline="-14000" dirty="0" smtClean="0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600" b="1" dirty="0" smtClean="0">
                  <a:latin typeface="宋体" pitchFamily="2" charset="-122"/>
                </a:rPr>
                <a:t>＝</a:t>
              </a:r>
              <a:r>
                <a:rPr lang="en-US" altLang="zh-CN" sz="1600" b="1" dirty="0" smtClean="0">
                  <a:latin typeface="宋体" pitchFamily="2" charset="-122"/>
                </a:rPr>
                <a:t>CP) P</a:t>
              </a:r>
              <a:r>
                <a:rPr lang="en-US" altLang="zh-CN" sz="1600" b="1" baseline="-14000" dirty="0" smtClean="0">
                  <a:latin typeface="宋体" pitchFamily="2" charset="-122"/>
                </a:rPr>
                <a:t>1</a:t>
              </a:r>
              <a:endParaRPr lang="en-US" altLang="zh-CN" sz="1600" b="1" baseline="-14000" dirty="0">
                <a:latin typeface="宋体" pitchFamily="2" charset="-122"/>
              </a:endParaRPr>
            </a:p>
          </p:txBody>
        </p:sp>
        <p:cxnSp>
          <p:nvCxnSpPr>
            <p:cNvPr id="798" name="直接连接符 797"/>
            <p:cNvCxnSpPr/>
            <p:nvPr/>
          </p:nvCxnSpPr>
          <p:spPr>
            <a:xfrm>
              <a:off x="7812360" y="4005064"/>
              <a:ext cx="2332" cy="1800200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直接连接符 798"/>
            <p:cNvCxnSpPr/>
            <p:nvPr/>
          </p:nvCxnSpPr>
          <p:spPr>
            <a:xfrm>
              <a:off x="5796136" y="4005064"/>
              <a:ext cx="2332" cy="1800200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直接连接符 799"/>
            <p:cNvCxnSpPr/>
            <p:nvPr/>
          </p:nvCxnSpPr>
          <p:spPr>
            <a:xfrm flipH="1">
              <a:off x="3204431" y="4005064"/>
              <a:ext cx="583" cy="1800200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直接连接符 800"/>
            <p:cNvCxnSpPr/>
            <p:nvPr/>
          </p:nvCxnSpPr>
          <p:spPr>
            <a:xfrm flipH="1">
              <a:off x="4353644" y="4005064"/>
              <a:ext cx="2332" cy="1800200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2" name="TextBox 801"/>
            <p:cNvSpPr txBox="1"/>
            <p:nvPr/>
          </p:nvSpPr>
          <p:spPr>
            <a:xfrm>
              <a:off x="3206181" y="3573016"/>
              <a:ext cx="114979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R-</a:t>
              </a:r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803" name="直接连接符 802"/>
            <p:cNvCxnSpPr/>
            <p:nvPr/>
          </p:nvCxnSpPr>
          <p:spPr>
            <a:xfrm>
              <a:off x="3205014" y="3573016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直接连接符 803"/>
            <p:cNvCxnSpPr/>
            <p:nvPr/>
          </p:nvCxnSpPr>
          <p:spPr>
            <a:xfrm>
              <a:off x="3347864" y="3865818"/>
              <a:ext cx="0" cy="13924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直接连接符 804"/>
            <p:cNvCxnSpPr/>
            <p:nvPr/>
          </p:nvCxnSpPr>
          <p:spPr>
            <a:xfrm>
              <a:off x="3205014" y="3861048"/>
              <a:ext cx="14285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直接连接符 805"/>
            <p:cNvCxnSpPr/>
            <p:nvPr/>
          </p:nvCxnSpPr>
          <p:spPr>
            <a:xfrm>
              <a:off x="3205014" y="3861048"/>
              <a:ext cx="0" cy="14401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直接连接符 806"/>
            <p:cNvCxnSpPr/>
            <p:nvPr/>
          </p:nvCxnSpPr>
          <p:spPr>
            <a:xfrm>
              <a:off x="3133006" y="4005064"/>
              <a:ext cx="7200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直接连接符 807"/>
            <p:cNvCxnSpPr/>
            <p:nvPr/>
          </p:nvCxnSpPr>
          <p:spPr>
            <a:xfrm>
              <a:off x="3347864" y="4005064"/>
              <a:ext cx="14518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直接连接符 808"/>
            <p:cNvCxnSpPr/>
            <p:nvPr/>
          </p:nvCxnSpPr>
          <p:spPr>
            <a:xfrm>
              <a:off x="3491880" y="4081842"/>
              <a:ext cx="1166" cy="13924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直接连接符 809"/>
            <p:cNvCxnSpPr/>
            <p:nvPr/>
          </p:nvCxnSpPr>
          <p:spPr>
            <a:xfrm>
              <a:off x="3205014" y="4077072"/>
              <a:ext cx="28686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直接连接符 810"/>
            <p:cNvCxnSpPr/>
            <p:nvPr/>
          </p:nvCxnSpPr>
          <p:spPr>
            <a:xfrm>
              <a:off x="3205014" y="4077072"/>
              <a:ext cx="0" cy="14401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直接连接符 811"/>
            <p:cNvCxnSpPr/>
            <p:nvPr/>
          </p:nvCxnSpPr>
          <p:spPr>
            <a:xfrm>
              <a:off x="3133006" y="4221088"/>
              <a:ext cx="7200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直接连接符 812"/>
            <p:cNvCxnSpPr/>
            <p:nvPr/>
          </p:nvCxnSpPr>
          <p:spPr>
            <a:xfrm>
              <a:off x="3491880" y="4221088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直接连接符 813"/>
            <p:cNvCxnSpPr/>
            <p:nvPr/>
          </p:nvCxnSpPr>
          <p:spPr>
            <a:xfrm>
              <a:off x="5504842" y="4864390"/>
              <a:ext cx="1154224" cy="477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直接连接符 814"/>
            <p:cNvCxnSpPr/>
            <p:nvPr/>
          </p:nvCxnSpPr>
          <p:spPr>
            <a:xfrm>
              <a:off x="4355976" y="3573016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直接连接符 815"/>
            <p:cNvCxnSpPr/>
            <p:nvPr/>
          </p:nvCxnSpPr>
          <p:spPr>
            <a:xfrm flipH="1">
              <a:off x="4353644" y="3683124"/>
              <a:ext cx="145182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直接连接符 816"/>
            <p:cNvCxnSpPr/>
            <p:nvPr/>
          </p:nvCxnSpPr>
          <p:spPr>
            <a:xfrm flipV="1">
              <a:off x="3133006" y="4864390"/>
              <a:ext cx="2087066" cy="477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直接连接符 817"/>
            <p:cNvCxnSpPr/>
            <p:nvPr/>
          </p:nvCxnSpPr>
          <p:spPr>
            <a:xfrm flipH="1">
              <a:off x="6944766" y="4005064"/>
              <a:ext cx="3498" cy="1800200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直接连接符 818"/>
            <p:cNvCxnSpPr/>
            <p:nvPr/>
          </p:nvCxnSpPr>
          <p:spPr>
            <a:xfrm flipH="1">
              <a:off x="2460908" y="5604480"/>
              <a:ext cx="196385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" name="TextBox 819"/>
            <p:cNvSpPr txBox="1"/>
            <p:nvPr/>
          </p:nvSpPr>
          <p:spPr>
            <a:xfrm>
              <a:off x="4498826" y="3573016"/>
              <a:ext cx="1153294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>
              <a:defPPr>
                <a:defRPr lang="zh-CN"/>
              </a:defPPr>
              <a:lvl1pPr>
                <a:lnSpc>
                  <a:spcPct val="90000"/>
                </a:lnSpc>
                <a:defRPr sz="1600" b="1">
                  <a:latin typeface="+mn-ea"/>
                  <a:ea typeface="+mn-ea"/>
                  <a:cs typeface="Times New Roman" pitchFamily="18" charset="0"/>
                </a:defRPr>
              </a:lvl1pPr>
            </a:lstStyle>
            <a:p>
              <a:r>
                <a:rPr lang="en-US" altLang="zh-CN" dirty="0" err="1"/>
                <a:t>lw</a:t>
              </a:r>
              <a:r>
                <a:rPr lang="zh-CN" altLang="en-US" dirty="0"/>
                <a:t>指令周期</a:t>
              </a:r>
            </a:p>
          </p:txBody>
        </p:sp>
        <p:cxnSp>
          <p:nvCxnSpPr>
            <p:cNvPr id="821" name="直接连接符 820"/>
            <p:cNvCxnSpPr/>
            <p:nvPr/>
          </p:nvCxnSpPr>
          <p:spPr>
            <a:xfrm flipV="1">
              <a:off x="5652120" y="3683124"/>
              <a:ext cx="146348" cy="2292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直接连接符 821"/>
            <p:cNvCxnSpPr/>
            <p:nvPr/>
          </p:nvCxnSpPr>
          <p:spPr>
            <a:xfrm>
              <a:off x="5796136" y="3573016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3" name="TextBox 822"/>
            <p:cNvSpPr txBox="1"/>
            <p:nvPr/>
          </p:nvSpPr>
          <p:spPr>
            <a:xfrm>
              <a:off x="5796136" y="3573016"/>
              <a:ext cx="115212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>
              <a:defPPr>
                <a:defRPr lang="zh-CN"/>
              </a:defPPr>
              <a:lvl1pPr>
                <a:lnSpc>
                  <a:spcPct val="90000"/>
                </a:lnSpc>
                <a:defRPr sz="1600" b="1">
                  <a:latin typeface="+mn-ea"/>
                  <a:ea typeface="+mn-ea"/>
                  <a:cs typeface="Times New Roman" pitchFamily="18" charset="0"/>
                </a:defRPr>
              </a:lvl1pPr>
            </a:lstStyle>
            <a:p>
              <a:r>
                <a:rPr lang="en-US" altLang="zh-CN" dirty="0" err="1"/>
                <a:t>sw</a:t>
              </a:r>
              <a:r>
                <a:rPr lang="zh-CN" altLang="en-US" dirty="0"/>
                <a:t>指令周期</a:t>
              </a:r>
            </a:p>
          </p:txBody>
        </p:sp>
        <p:cxnSp>
          <p:nvCxnSpPr>
            <p:cNvPr id="824" name="直接连接符 823"/>
            <p:cNvCxnSpPr/>
            <p:nvPr/>
          </p:nvCxnSpPr>
          <p:spPr>
            <a:xfrm>
              <a:off x="6948264" y="3573016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5" name="TextBox 824"/>
            <p:cNvSpPr txBox="1"/>
            <p:nvPr/>
          </p:nvSpPr>
          <p:spPr>
            <a:xfrm>
              <a:off x="6948264" y="3573016"/>
              <a:ext cx="859904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>
              <a:defPPr>
                <a:defRPr lang="zh-CN"/>
              </a:defPPr>
              <a:lvl1pPr>
                <a:lnSpc>
                  <a:spcPct val="90000"/>
                </a:lnSpc>
                <a:defRPr sz="1600" b="1">
                  <a:latin typeface="+mn-ea"/>
                  <a:ea typeface="+mn-ea"/>
                  <a:cs typeface="Times New Roman" pitchFamily="18" charset="0"/>
                </a:defRPr>
              </a:lvl1pPr>
            </a:lstStyle>
            <a:p>
              <a:r>
                <a:rPr lang="en-US" altLang="zh-CN" dirty="0" err="1"/>
                <a:t>beq</a:t>
              </a:r>
              <a:r>
                <a:rPr lang="zh-CN" altLang="en-US" dirty="0" smtClean="0"/>
                <a:t>指令</a:t>
              </a:r>
              <a:endParaRPr lang="zh-CN" altLang="en-US" dirty="0"/>
            </a:p>
          </p:txBody>
        </p:sp>
        <p:cxnSp>
          <p:nvCxnSpPr>
            <p:cNvPr id="826" name="直接连接符 825"/>
            <p:cNvCxnSpPr/>
            <p:nvPr/>
          </p:nvCxnSpPr>
          <p:spPr>
            <a:xfrm>
              <a:off x="3634730" y="3865818"/>
              <a:ext cx="0" cy="13924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直接连接符 826"/>
            <p:cNvCxnSpPr/>
            <p:nvPr/>
          </p:nvCxnSpPr>
          <p:spPr>
            <a:xfrm>
              <a:off x="3491880" y="3861048"/>
              <a:ext cx="14285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直接连接符 827"/>
            <p:cNvCxnSpPr/>
            <p:nvPr/>
          </p:nvCxnSpPr>
          <p:spPr>
            <a:xfrm>
              <a:off x="3491880" y="3861048"/>
              <a:ext cx="0" cy="14401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直接连接符 828"/>
            <p:cNvCxnSpPr/>
            <p:nvPr/>
          </p:nvCxnSpPr>
          <p:spPr>
            <a:xfrm>
              <a:off x="3634730" y="4005064"/>
              <a:ext cx="14518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直接连接符 829"/>
            <p:cNvCxnSpPr/>
            <p:nvPr/>
          </p:nvCxnSpPr>
          <p:spPr>
            <a:xfrm>
              <a:off x="3923928" y="3865818"/>
              <a:ext cx="0" cy="13924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直接连接符 830"/>
            <p:cNvCxnSpPr/>
            <p:nvPr/>
          </p:nvCxnSpPr>
          <p:spPr>
            <a:xfrm>
              <a:off x="3781078" y="3861048"/>
              <a:ext cx="14285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直接连接符 831"/>
            <p:cNvCxnSpPr/>
            <p:nvPr/>
          </p:nvCxnSpPr>
          <p:spPr>
            <a:xfrm>
              <a:off x="3781078" y="3861048"/>
              <a:ext cx="0" cy="14401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" name="直接连接符 832"/>
            <p:cNvCxnSpPr/>
            <p:nvPr/>
          </p:nvCxnSpPr>
          <p:spPr>
            <a:xfrm>
              <a:off x="3923928" y="4005064"/>
              <a:ext cx="14518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直接连接符 833"/>
            <p:cNvCxnSpPr/>
            <p:nvPr/>
          </p:nvCxnSpPr>
          <p:spPr>
            <a:xfrm>
              <a:off x="4210794" y="3865818"/>
              <a:ext cx="0" cy="13924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" name="直接连接符 834"/>
            <p:cNvCxnSpPr/>
            <p:nvPr/>
          </p:nvCxnSpPr>
          <p:spPr>
            <a:xfrm>
              <a:off x="4067944" y="3861048"/>
              <a:ext cx="14285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" name="直接连接符 835"/>
            <p:cNvCxnSpPr/>
            <p:nvPr/>
          </p:nvCxnSpPr>
          <p:spPr>
            <a:xfrm>
              <a:off x="4067944" y="3861048"/>
              <a:ext cx="0" cy="14401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直接连接符 836"/>
            <p:cNvCxnSpPr/>
            <p:nvPr/>
          </p:nvCxnSpPr>
          <p:spPr>
            <a:xfrm>
              <a:off x="4210794" y="4005064"/>
              <a:ext cx="14518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直接连接符 837"/>
            <p:cNvCxnSpPr/>
            <p:nvPr/>
          </p:nvCxnSpPr>
          <p:spPr>
            <a:xfrm>
              <a:off x="3779912" y="4297866"/>
              <a:ext cx="1166" cy="13924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直接连接符 838"/>
            <p:cNvCxnSpPr/>
            <p:nvPr/>
          </p:nvCxnSpPr>
          <p:spPr>
            <a:xfrm>
              <a:off x="3493046" y="4293096"/>
              <a:ext cx="28686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直接连接符 839"/>
            <p:cNvCxnSpPr/>
            <p:nvPr/>
          </p:nvCxnSpPr>
          <p:spPr>
            <a:xfrm>
              <a:off x="3493046" y="4293096"/>
              <a:ext cx="0" cy="14401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直接连接符 840"/>
            <p:cNvCxnSpPr/>
            <p:nvPr/>
          </p:nvCxnSpPr>
          <p:spPr>
            <a:xfrm>
              <a:off x="3131840" y="4437112"/>
              <a:ext cx="36120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直接连接符 841"/>
            <p:cNvCxnSpPr/>
            <p:nvPr/>
          </p:nvCxnSpPr>
          <p:spPr>
            <a:xfrm>
              <a:off x="3779912" y="4437112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直接连接符 842"/>
            <p:cNvCxnSpPr/>
            <p:nvPr/>
          </p:nvCxnSpPr>
          <p:spPr>
            <a:xfrm>
              <a:off x="4067944" y="4513890"/>
              <a:ext cx="1166" cy="13924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直接连接符 843"/>
            <p:cNvCxnSpPr/>
            <p:nvPr/>
          </p:nvCxnSpPr>
          <p:spPr>
            <a:xfrm>
              <a:off x="3781078" y="4509120"/>
              <a:ext cx="28686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直接连接符 844"/>
            <p:cNvCxnSpPr/>
            <p:nvPr/>
          </p:nvCxnSpPr>
          <p:spPr>
            <a:xfrm>
              <a:off x="3781078" y="4509120"/>
              <a:ext cx="0" cy="14401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直接连接符 845"/>
            <p:cNvCxnSpPr/>
            <p:nvPr/>
          </p:nvCxnSpPr>
          <p:spPr>
            <a:xfrm>
              <a:off x="3131840" y="4653136"/>
              <a:ext cx="64923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直接连接符 846"/>
            <p:cNvCxnSpPr/>
            <p:nvPr/>
          </p:nvCxnSpPr>
          <p:spPr>
            <a:xfrm>
              <a:off x="4067944" y="4653136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直接连接符 847"/>
            <p:cNvCxnSpPr/>
            <p:nvPr/>
          </p:nvCxnSpPr>
          <p:spPr>
            <a:xfrm>
              <a:off x="4355976" y="4945938"/>
              <a:ext cx="1166" cy="13924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直接连接符 848"/>
            <p:cNvCxnSpPr/>
            <p:nvPr/>
          </p:nvCxnSpPr>
          <p:spPr>
            <a:xfrm>
              <a:off x="4069110" y="4941168"/>
              <a:ext cx="28686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直接连接符 849"/>
            <p:cNvCxnSpPr/>
            <p:nvPr/>
          </p:nvCxnSpPr>
          <p:spPr>
            <a:xfrm>
              <a:off x="4069110" y="4941168"/>
              <a:ext cx="0" cy="14401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直接连接符 850"/>
            <p:cNvCxnSpPr/>
            <p:nvPr/>
          </p:nvCxnSpPr>
          <p:spPr>
            <a:xfrm>
              <a:off x="3131840" y="5085184"/>
              <a:ext cx="93727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直接连接符 851"/>
            <p:cNvCxnSpPr/>
            <p:nvPr/>
          </p:nvCxnSpPr>
          <p:spPr>
            <a:xfrm>
              <a:off x="4355976" y="5085184"/>
              <a:ext cx="115096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3" name="直接连接符 852"/>
            <p:cNvCxnSpPr/>
            <p:nvPr/>
          </p:nvCxnSpPr>
          <p:spPr>
            <a:xfrm>
              <a:off x="4498826" y="3865818"/>
              <a:ext cx="0" cy="13924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直接连接符 853"/>
            <p:cNvCxnSpPr/>
            <p:nvPr/>
          </p:nvCxnSpPr>
          <p:spPr>
            <a:xfrm>
              <a:off x="4355976" y="3861048"/>
              <a:ext cx="14285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直接连接符 854"/>
            <p:cNvCxnSpPr/>
            <p:nvPr/>
          </p:nvCxnSpPr>
          <p:spPr>
            <a:xfrm>
              <a:off x="4355976" y="3861048"/>
              <a:ext cx="0" cy="14401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直接连接符 855"/>
            <p:cNvCxnSpPr/>
            <p:nvPr/>
          </p:nvCxnSpPr>
          <p:spPr>
            <a:xfrm>
              <a:off x="4498826" y="4005064"/>
              <a:ext cx="14518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直接连接符 856"/>
            <p:cNvCxnSpPr/>
            <p:nvPr/>
          </p:nvCxnSpPr>
          <p:spPr>
            <a:xfrm>
              <a:off x="4785692" y="3865818"/>
              <a:ext cx="0" cy="13924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直接连接符 857"/>
            <p:cNvCxnSpPr/>
            <p:nvPr/>
          </p:nvCxnSpPr>
          <p:spPr>
            <a:xfrm>
              <a:off x="4642842" y="3861048"/>
              <a:ext cx="14285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直接连接符 858"/>
            <p:cNvCxnSpPr/>
            <p:nvPr/>
          </p:nvCxnSpPr>
          <p:spPr>
            <a:xfrm>
              <a:off x="4642842" y="3861048"/>
              <a:ext cx="0" cy="14401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直接连接符 859"/>
            <p:cNvCxnSpPr/>
            <p:nvPr/>
          </p:nvCxnSpPr>
          <p:spPr>
            <a:xfrm>
              <a:off x="4785692" y="4005064"/>
              <a:ext cx="14518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直接连接符 860"/>
            <p:cNvCxnSpPr/>
            <p:nvPr/>
          </p:nvCxnSpPr>
          <p:spPr>
            <a:xfrm>
              <a:off x="5074890" y="3865818"/>
              <a:ext cx="0" cy="13924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直接连接符 861"/>
            <p:cNvCxnSpPr/>
            <p:nvPr/>
          </p:nvCxnSpPr>
          <p:spPr>
            <a:xfrm>
              <a:off x="4932040" y="3861048"/>
              <a:ext cx="14285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直接连接符 862"/>
            <p:cNvCxnSpPr/>
            <p:nvPr/>
          </p:nvCxnSpPr>
          <p:spPr>
            <a:xfrm>
              <a:off x="4932040" y="3861048"/>
              <a:ext cx="0" cy="14401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直接连接符 863"/>
            <p:cNvCxnSpPr/>
            <p:nvPr/>
          </p:nvCxnSpPr>
          <p:spPr>
            <a:xfrm>
              <a:off x="5074890" y="4005064"/>
              <a:ext cx="14518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直接连接符 864"/>
            <p:cNvCxnSpPr/>
            <p:nvPr/>
          </p:nvCxnSpPr>
          <p:spPr>
            <a:xfrm>
              <a:off x="5361756" y="3865818"/>
              <a:ext cx="0" cy="13924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直接连接符 865"/>
            <p:cNvCxnSpPr/>
            <p:nvPr/>
          </p:nvCxnSpPr>
          <p:spPr>
            <a:xfrm>
              <a:off x="5218906" y="3861048"/>
              <a:ext cx="14285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直接连接符 866"/>
            <p:cNvCxnSpPr/>
            <p:nvPr/>
          </p:nvCxnSpPr>
          <p:spPr>
            <a:xfrm>
              <a:off x="5218906" y="3861048"/>
              <a:ext cx="0" cy="14401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直接连接符 867"/>
            <p:cNvCxnSpPr/>
            <p:nvPr/>
          </p:nvCxnSpPr>
          <p:spPr>
            <a:xfrm>
              <a:off x="5361756" y="4005064"/>
              <a:ext cx="14518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9" name="直接连接符 868"/>
            <p:cNvCxnSpPr/>
            <p:nvPr/>
          </p:nvCxnSpPr>
          <p:spPr>
            <a:xfrm>
              <a:off x="4642842" y="4081842"/>
              <a:ext cx="1166" cy="13924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直接连接符 869"/>
            <p:cNvCxnSpPr/>
            <p:nvPr/>
          </p:nvCxnSpPr>
          <p:spPr>
            <a:xfrm>
              <a:off x="4355976" y="4077072"/>
              <a:ext cx="28686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直接连接符 870"/>
            <p:cNvCxnSpPr/>
            <p:nvPr/>
          </p:nvCxnSpPr>
          <p:spPr>
            <a:xfrm>
              <a:off x="4355976" y="4077072"/>
              <a:ext cx="0" cy="14401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直接连接符 871"/>
            <p:cNvCxnSpPr/>
            <p:nvPr/>
          </p:nvCxnSpPr>
          <p:spPr>
            <a:xfrm>
              <a:off x="4642842" y="4221088"/>
              <a:ext cx="115212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直接连接符 872"/>
            <p:cNvCxnSpPr/>
            <p:nvPr/>
          </p:nvCxnSpPr>
          <p:spPr>
            <a:xfrm>
              <a:off x="4930874" y="4297866"/>
              <a:ext cx="1166" cy="13924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直接连接符 873"/>
            <p:cNvCxnSpPr/>
            <p:nvPr/>
          </p:nvCxnSpPr>
          <p:spPr>
            <a:xfrm>
              <a:off x="4644008" y="4293096"/>
              <a:ext cx="28686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直接连接符 874"/>
            <p:cNvCxnSpPr/>
            <p:nvPr/>
          </p:nvCxnSpPr>
          <p:spPr>
            <a:xfrm>
              <a:off x="4644008" y="4293096"/>
              <a:ext cx="0" cy="14401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接连接符 875"/>
            <p:cNvCxnSpPr/>
            <p:nvPr/>
          </p:nvCxnSpPr>
          <p:spPr>
            <a:xfrm>
              <a:off x="4930874" y="4437112"/>
              <a:ext cx="1152711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直接连接符 876"/>
            <p:cNvCxnSpPr/>
            <p:nvPr/>
          </p:nvCxnSpPr>
          <p:spPr>
            <a:xfrm>
              <a:off x="5218906" y="4513890"/>
              <a:ext cx="1166" cy="13924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直接连接符 877"/>
            <p:cNvCxnSpPr/>
            <p:nvPr/>
          </p:nvCxnSpPr>
          <p:spPr>
            <a:xfrm>
              <a:off x="4932040" y="4509120"/>
              <a:ext cx="28686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直接连接符 878"/>
            <p:cNvCxnSpPr/>
            <p:nvPr/>
          </p:nvCxnSpPr>
          <p:spPr>
            <a:xfrm>
              <a:off x="4932040" y="4509120"/>
              <a:ext cx="0" cy="14401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直接连接符 879"/>
            <p:cNvCxnSpPr/>
            <p:nvPr/>
          </p:nvCxnSpPr>
          <p:spPr>
            <a:xfrm>
              <a:off x="5218906" y="4653136"/>
              <a:ext cx="115329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直接连接符 880"/>
            <p:cNvCxnSpPr/>
            <p:nvPr/>
          </p:nvCxnSpPr>
          <p:spPr>
            <a:xfrm>
              <a:off x="5506938" y="4729914"/>
              <a:ext cx="1166" cy="13924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接连接符 881"/>
            <p:cNvCxnSpPr/>
            <p:nvPr/>
          </p:nvCxnSpPr>
          <p:spPr>
            <a:xfrm>
              <a:off x="5220072" y="4725144"/>
              <a:ext cx="28686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直接连接符 882"/>
            <p:cNvCxnSpPr/>
            <p:nvPr/>
          </p:nvCxnSpPr>
          <p:spPr>
            <a:xfrm>
              <a:off x="5220072" y="4725144"/>
              <a:ext cx="0" cy="14401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直接连接符 883"/>
            <p:cNvCxnSpPr/>
            <p:nvPr/>
          </p:nvCxnSpPr>
          <p:spPr>
            <a:xfrm>
              <a:off x="5794970" y="4945938"/>
              <a:ext cx="1166" cy="13924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直接连接符 884"/>
            <p:cNvCxnSpPr/>
            <p:nvPr/>
          </p:nvCxnSpPr>
          <p:spPr>
            <a:xfrm>
              <a:off x="5508104" y="4941168"/>
              <a:ext cx="28686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直接连接符 885"/>
            <p:cNvCxnSpPr/>
            <p:nvPr/>
          </p:nvCxnSpPr>
          <p:spPr>
            <a:xfrm>
              <a:off x="5508104" y="4941168"/>
              <a:ext cx="0" cy="14401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直接连接符 886"/>
            <p:cNvCxnSpPr/>
            <p:nvPr/>
          </p:nvCxnSpPr>
          <p:spPr>
            <a:xfrm>
              <a:off x="5794970" y="5085184"/>
              <a:ext cx="244943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直接连接符 887"/>
            <p:cNvCxnSpPr/>
            <p:nvPr/>
          </p:nvCxnSpPr>
          <p:spPr>
            <a:xfrm>
              <a:off x="5650954" y="3865818"/>
              <a:ext cx="0" cy="13924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直接连接符 888"/>
            <p:cNvCxnSpPr/>
            <p:nvPr/>
          </p:nvCxnSpPr>
          <p:spPr>
            <a:xfrm>
              <a:off x="5508104" y="3861048"/>
              <a:ext cx="14285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直接连接符 889"/>
            <p:cNvCxnSpPr/>
            <p:nvPr/>
          </p:nvCxnSpPr>
          <p:spPr>
            <a:xfrm>
              <a:off x="5508104" y="3861048"/>
              <a:ext cx="0" cy="14401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直接连接符 890"/>
            <p:cNvCxnSpPr/>
            <p:nvPr/>
          </p:nvCxnSpPr>
          <p:spPr>
            <a:xfrm>
              <a:off x="5650954" y="4005064"/>
              <a:ext cx="14518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直接连接符 891"/>
            <p:cNvCxnSpPr/>
            <p:nvPr/>
          </p:nvCxnSpPr>
          <p:spPr>
            <a:xfrm>
              <a:off x="5940152" y="3865818"/>
              <a:ext cx="0" cy="13924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直接连接符 892"/>
            <p:cNvCxnSpPr/>
            <p:nvPr/>
          </p:nvCxnSpPr>
          <p:spPr>
            <a:xfrm>
              <a:off x="5797302" y="3861048"/>
              <a:ext cx="14285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直接连接符 893"/>
            <p:cNvCxnSpPr/>
            <p:nvPr/>
          </p:nvCxnSpPr>
          <p:spPr>
            <a:xfrm>
              <a:off x="5797302" y="3861048"/>
              <a:ext cx="0" cy="14401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直接连接符 894"/>
            <p:cNvCxnSpPr/>
            <p:nvPr/>
          </p:nvCxnSpPr>
          <p:spPr>
            <a:xfrm>
              <a:off x="5940152" y="4005064"/>
              <a:ext cx="14518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直接连接符 895"/>
            <p:cNvCxnSpPr/>
            <p:nvPr/>
          </p:nvCxnSpPr>
          <p:spPr>
            <a:xfrm>
              <a:off x="6227018" y="3865818"/>
              <a:ext cx="0" cy="13924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直接连接符 896"/>
            <p:cNvCxnSpPr/>
            <p:nvPr/>
          </p:nvCxnSpPr>
          <p:spPr>
            <a:xfrm>
              <a:off x="6084168" y="3861048"/>
              <a:ext cx="14285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直接连接符 897"/>
            <p:cNvCxnSpPr/>
            <p:nvPr/>
          </p:nvCxnSpPr>
          <p:spPr>
            <a:xfrm>
              <a:off x="6084168" y="3861048"/>
              <a:ext cx="0" cy="14401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接连接符 898"/>
            <p:cNvCxnSpPr/>
            <p:nvPr/>
          </p:nvCxnSpPr>
          <p:spPr>
            <a:xfrm>
              <a:off x="6227018" y="4005064"/>
              <a:ext cx="14518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直接连接符 899"/>
            <p:cNvCxnSpPr/>
            <p:nvPr/>
          </p:nvCxnSpPr>
          <p:spPr>
            <a:xfrm>
              <a:off x="6515050" y="3865818"/>
              <a:ext cx="0" cy="13924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直接连接符 900"/>
            <p:cNvCxnSpPr/>
            <p:nvPr/>
          </p:nvCxnSpPr>
          <p:spPr>
            <a:xfrm>
              <a:off x="6372200" y="3861048"/>
              <a:ext cx="14285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直接连接符 901"/>
            <p:cNvCxnSpPr/>
            <p:nvPr/>
          </p:nvCxnSpPr>
          <p:spPr>
            <a:xfrm>
              <a:off x="6372200" y="3861048"/>
              <a:ext cx="0" cy="14401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接连接符 902"/>
            <p:cNvCxnSpPr/>
            <p:nvPr/>
          </p:nvCxnSpPr>
          <p:spPr>
            <a:xfrm>
              <a:off x="6515050" y="4005064"/>
              <a:ext cx="14518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直接连接符 903"/>
            <p:cNvCxnSpPr/>
            <p:nvPr/>
          </p:nvCxnSpPr>
          <p:spPr>
            <a:xfrm>
              <a:off x="6801916" y="3865818"/>
              <a:ext cx="0" cy="13924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直接连接符 904"/>
            <p:cNvCxnSpPr/>
            <p:nvPr/>
          </p:nvCxnSpPr>
          <p:spPr>
            <a:xfrm>
              <a:off x="6659066" y="3861048"/>
              <a:ext cx="14285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直接连接符 905"/>
            <p:cNvCxnSpPr/>
            <p:nvPr/>
          </p:nvCxnSpPr>
          <p:spPr>
            <a:xfrm>
              <a:off x="6659066" y="3861048"/>
              <a:ext cx="0" cy="14401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直接连接符 906"/>
            <p:cNvCxnSpPr/>
            <p:nvPr/>
          </p:nvCxnSpPr>
          <p:spPr>
            <a:xfrm>
              <a:off x="6801916" y="4005064"/>
              <a:ext cx="14518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直接连接符 907"/>
            <p:cNvCxnSpPr/>
            <p:nvPr/>
          </p:nvCxnSpPr>
          <p:spPr>
            <a:xfrm>
              <a:off x="7091114" y="3865818"/>
              <a:ext cx="0" cy="13924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直接连接符 908"/>
            <p:cNvCxnSpPr/>
            <p:nvPr/>
          </p:nvCxnSpPr>
          <p:spPr>
            <a:xfrm>
              <a:off x="6948264" y="3861048"/>
              <a:ext cx="14285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直接连接符 909"/>
            <p:cNvCxnSpPr/>
            <p:nvPr/>
          </p:nvCxnSpPr>
          <p:spPr>
            <a:xfrm>
              <a:off x="6948264" y="3861048"/>
              <a:ext cx="0" cy="14401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直接连接符 910"/>
            <p:cNvCxnSpPr/>
            <p:nvPr/>
          </p:nvCxnSpPr>
          <p:spPr>
            <a:xfrm>
              <a:off x="7091114" y="4005064"/>
              <a:ext cx="14518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直接连接符 911"/>
            <p:cNvCxnSpPr/>
            <p:nvPr/>
          </p:nvCxnSpPr>
          <p:spPr>
            <a:xfrm>
              <a:off x="7377980" y="3865818"/>
              <a:ext cx="0" cy="13924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直接连接符 912"/>
            <p:cNvCxnSpPr/>
            <p:nvPr/>
          </p:nvCxnSpPr>
          <p:spPr>
            <a:xfrm>
              <a:off x="7235130" y="3861048"/>
              <a:ext cx="14285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直接连接符 913"/>
            <p:cNvCxnSpPr/>
            <p:nvPr/>
          </p:nvCxnSpPr>
          <p:spPr>
            <a:xfrm>
              <a:off x="7235130" y="3861048"/>
              <a:ext cx="0" cy="14401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直接连接符 914"/>
            <p:cNvCxnSpPr/>
            <p:nvPr/>
          </p:nvCxnSpPr>
          <p:spPr>
            <a:xfrm>
              <a:off x="7377980" y="4005064"/>
              <a:ext cx="14518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直接连接符 916"/>
            <p:cNvCxnSpPr/>
            <p:nvPr/>
          </p:nvCxnSpPr>
          <p:spPr>
            <a:xfrm>
              <a:off x="6083002" y="4081842"/>
              <a:ext cx="1166" cy="13924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直接连接符 917"/>
            <p:cNvCxnSpPr/>
            <p:nvPr/>
          </p:nvCxnSpPr>
          <p:spPr>
            <a:xfrm>
              <a:off x="5796136" y="4077072"/>
              <a:ext cx="28686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直接连接符 918"/>
            <p:cNvCxnSpPr/>
            <p:nvPr/>
          </p:nvCxnSpPr>
          <p:spPr>
            <a:xfrm>
              <a:off x="5796136" y="4077072"/>
              <a:ext cx="0" cy="14401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直接连接符 919"/>
            <p:cNvCxnSpPr/>
            <p:nvPr/>
          </p:nvCxnSpPr>
          <p:spPr>
            <a:xfrm>
              <a:off x="6083002" y="4221088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直接连接符 920"/>
            <p:cNvCxnSpPr/>
            <p:nvPr/>
          </p:nvCxnSpPr>
          <p:spPr>
            <a:xfrm>
              <a:off x="6371034" y="4297866"/>
              <a:ext cx="1166" cy="13924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直接连接符 921"/>
            <p:cNvCxnSpPr/>
            <p:nvPr/>
          </p:nvCxnSpPr>
          <p:spPr>
            <a:xfrm>
              <a:off x="6084168" y="4293096"/>
              <a:ext cx="28686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直接连接符 922"/>
            <p:cNvCxnSpPr/>
            <p:nvPr/>
          </p:nvCxnSpPr>
          <p:spPr>
            <a:xfrm>
              <a:off x="6084168" y="4293096"/>
              <a:ext cx="0" cy="14401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直接连接符 923"/>
            <p:cNvCxnSpPr/>
            <p:nvPr/>
          </p:nvCxnSpPr>
          <p:spPr>
            <a:xfrm>
              <a:off x="6371034" y="4437112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直接连接符 924"/>
            <p:cNvCxnSpPr/>
            <p:nvPr/>
          </p:nvCxnSpPr>
          <p:spPr>
            <a:xfrm>
              <a:off x="6659066" y="4513890"/>
              <a:ext cx="1166" cy="13924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直接连接符 925"/>
            <p:cNvCxnSpPr/>
            <p:nvPr/>
          </p:nvCxnSpPr>
          <p:spPr>
            <a:xfrm>
              <a:off x="6372200" y="4509120"/>
              <a:ext cx="28686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直接连接符 926"/>
            <p:cNvCxnSpPr/>
            <p:nvPr/>
          </p:nvCxnSpPr>
          <p:spPr>
            <a:xfrm>
              <a:off x="6372200" y="4509120"/>
              <a:ext cx="0" cy="14401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直接连接符 927"/>
            <p:cNvCxnSpPr/>
            <p:nvPr/>
          </p:nvCxnSpPr>
          <p:spPr>
            <a:xfrm>
              <a:off x="6659066" y="4653136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直接连接符 928"/>
            <p:cNvCxnSpPr/>
            <p:nvPr/>
          </p:nvCxnSpPr>
          <p:spPr>
            <a:xfrm>
              <a:off x="6947098" y="4729914"/>
              <a:ext cx="1166" cy="13924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直接连接符 929"/>
            <p:cNvCxnSpPr/>
            <p:nvPr/>
          </p:nvCxnSpPr>
          <p:spPr>
            <a:xfrm>
              <a:off x="6660232" y="4725144"/>
              <a:ext cx="28686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直接连接符 930"/>
            <p:cNvCxnSpPr/>
            <p:nvPr/>
          </p:nvCxnSpPr>
          <p:spPr>
            <a:xfrm>
              <a:off x="6660232" y="4725144"/>
              <a:ext cx="0" cy="14401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直接连接符 931"/>
            <p:cNvCxnSpPr/>
            <p:nvPr/>
          </p:nvCxnSpPr>
          <p:spPr>
            <a:xfrm>
              <a:off x="6948264" y="4869160"/>
              <a:ext cx="129497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直接连接符 932"/>
            <p:cNvCxnSpPr/>
            <p:nvPr/>
          </p:nvCxnSpPr>
          <p:spPr>
            <a:xfrm>
              <a:off x="7235130" y="4081842"/>
              <a:ext cx="1166" cy="13924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4" name="直接连接符 933"/>
            <p:cNvCxnSpPr/>
            <p:nvPr/>
          </p:nvCxnSpPr>
          <p:spPr>
            <a:xfrm>
              <a:off x="6948264" y="4077072"/>
              <a:ext cx="28686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5" name="直接连接符 934"/>
            <p:cNvCxnSpPr/>
            <p:nvPr/>
          </p:nvCxnSpPr>
          <p:spPr>
            <a:xfrm>
              <a:off x="6948264" y="4077072"/>
              <a:ext cx="0" cy="14401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6" name="直接连接符 935"/>
            <p:cNvCxnSpPr/>
            <p:nvPr/>
          </p:nvCxnSpPr>
          <p:spPr>
            <a:xfrm>
              <a:off x="7235130" y="4221088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7" name="直接连接符 936"/>
            <p:cNvCxnSpPr/>
            <p:nvPr/>
          </p:nvCxnSpPr>
          <p:spPr>
            <a:xfrm>
              <a:off x="7523162" y="4297866"/>
              <a:ext cx="1166" cy="13924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8" name="直接连接符 937"/>
            <p:cNvCxnSpPr/>
            <p:nvPr/>
          </p:nvCxnSpPr>
          <p:spPr>
            <a:xfrm>
              <a:off x="7236296" y="4293096"/>
              <a:ext cx="28686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直接连接符 938"/>
            <p:cNvCxnSpPr/>
            <p:nvPr/>
          </p:nvCxnSpPr>
          <p:spPr>
            <a:xfrm>
              <a:off x="7236296" y="4293096"/>
              <a:ext cx="0" cy="14401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直接连接符 939"/>
            <p:cNvCxnSpPr/>
            <p:nvPr/>
          </p:nvCxnSpPr>
          <p:spPr>
            <a:xfrm>
              <a:off x="7523162" y="4437112"/>
              <a:ext cx="72124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直接连接符 940"/>
            <p:cNvCxnSpPr/>
            <p:nvPr/>
          </p:nvCxnSpPr>
          <p:spPr>
            <a:xfrm>
              <a:off x="7811194" y="4513890"/>
              <a:ext cx="1166" cy="13924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直接连接符 941"/>
            <p:cNvCxnSpPr/>
            <p:nvPr/>
          </p:nvCxnSpPr>
          <p:spPr>
            <a:xfrm>
              <a:off x="7524328" y="4509120"/>
              <a:ext cx="28686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直接连接符 942"/>
            <p:cNvCxnSpPr/>
            <p:nvPr/>
          </p:nvCxnSpPr>
          <p:spPr>
            <a:xfrm>
              <a:off x="7524328" y="4509120"/>
              <a:ext cx="0" cy="14401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直接连接符 943"/>
            <p:cNvCxnSpPr/>
            <p:nvPr/>
          </p:nvCxnSpPr>
          <p:spPr>
            <a:xfrm>
              <a:off x="7811194" y="4653136"/>
              <a:ext cx="43321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直接连接符 944"/>
            <p:cNvCxnSpPr/>
            <p:nvPr/>
          </p:nvCxnSpPr>
          <p:spPr>
            <a:xfrm>
              <a:off x="7667178" y="3865818"/>
              <a:ext cx="0" cy="13924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6" name="直接连接符 945"/>
            <p:cNvCxnSpPr/>
            <p:nvPr/>
          </p:nvCxnSpPr>
          <p:spPr>
            <a:xfrm>
              <a:off x="7524328" y="3861048"/>
              <a:ext cx="14285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直接连接符 946"/>
            <p:cNvCxnSpPr/>
            <p:nvPr/>
          </p:nvCxnSpPr>
          <p:spPr>
            <a:xfrm>
              <a:off x="7524328" y="3861048"/>
              <a:ext cx="0" cy="14401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直接连接符 947"/>
            <p:cNvCxnSpPr/>
            <p:nvPr/>
          </p:nvCxnSpPr>
          <p:spPr>
            <a:xfrm>
              <a:off x="7667178" y="4005064"/>
              <a:ext cx="14518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直接连接符 948"/>
            <p:cNvCxnSpPr/>
            <p:nvPr/>
          </p:nvCxnSpPr>
          <p:spPr>
            <a:xfrm>
              <a:off x="7956376" y="3865818"/>
              <a:ext cx="0" cy="13924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直接连接符 949"/>
            <p:cNvCxnSpPr/>
            <p:nvPr/>
          </p:nvCxnSpPr>
          <p:spPr>
            <a:xfrm>
              <a:off x="7813526" y="3861048"/>
              <a:ext cx="142850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直接连接符 950"/>
            <p:cNvCxnSpPr/>
            <p:nvPr/>
          </p:nvCxnSpPr>
          <p:spPr>
            <a:xfrm>
              <a:off x="7813526" y="3861048"/>
              <a:ext cx="0" cy="14401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直接连接符 951"/>
            <p:cNvCxnSpPr/>
            <p:nvPr/>
          </p:nvCxnSpPr>
          <p:spPr>
            <a:xfrm>
              <a:off x="7956376" y="4005064"/>
              <a:ext cx="14518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直接连接符 952"/>
            <p:cNvCxnSpPr/>
            <p:nvPr/>
          </p:nvCxnSpPr>
          <p:spPr>
            <a:xfrm>
              <a:off x="8100392" y="3861048"/>
              <a:ext cx="0" cy="144016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直接连接符 953"/>
            <p:cNvCxnSpPr/>
            <p:nvPr/>
          </p:nvCxnSpPr>
          <p:spPr>
            <a:xfrm>
              <a:off x="8101558" y="3861048"/>
              <a:ext cx="14168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直接连接符 954"/>
            <p:cNvCxnSpPr/>
            <p:nvPr/>
          </p:nvCxnSpPr>
          <p:spPr>
            <a:xfrm>
              <a:off x="8100392" y="4005064"/>
              <a:ext cx="2332" cy="1800200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直接连接符 955"/>
            <p:cNvCxnSpPr/>
            <p:nvPr/>
          </p:nvCxnSpPr>
          <p:spPr>
            <a:xfrm>
              <a:off x="8100392" y="4077072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直接连接符 956"/>
            <p:cNvCxnSpPr/>
            <p:nvPr/>
          </p:nvCxnSpPr>
          <p:spPr>
            <a:xfrm>
              <a:off x="8100392" y="4077072"/>
              <a:ext cx="0" cy="14401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直接连接符 957"/>
            <p:cNvCxnSpPr/>
            <p:nvPr/>
          </p:nvCxnSpPr>
          <p:spPr>
            <a:xfrm>
              <a:off x="8099226" y="5161962"/>
              <a:ext cx="1166" cy="13924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直接连接符 958"/>
            <p:cNvCxnSpPr/>
            <p:nvPr/>
          </p:nvCxnSpPr>
          <p:spPr>
            <a:xfrm>
              <a:off x="7812360" y="5157192"/>
              <a:ext cx="28686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直接连接符 959"/>
            <p:cNvCxnSpPr/>
            <p:nvPr/>
          </p:nvCxnSpPr>
          <p:spPr>
            <a:xfrm>
              <a:off x="7812360" y="5157192"/>
              <a:ext cx="0" cy="144016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直接连接符 960"/>
            <p:cNvCxnSpPr/>
            <p:nvPr/>
          </p:nvCxnSpPr>
          <p:spPr>
            <a:xfrm>
              <a:off x="8099226" y="5301208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直接连接符 961"/>
            <p:cNvCxnSpPr/>
            <p:nvPr/>
          </p:nvCxnSpPr>
          <p:spPr>
            <a:xfrm>
              <a:off x="3131840" y="5301208"/>
              <a:ext cx="468168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直接连接符 962"/>
            <p:cNvCxnSpPr/>
            <p:nvPr/>
          </p:nvCxnSpPr>
          <p:spPr>
            <a:xfrm>
              <a:off x="3349030" y="5377986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直接连接符 963"/>
            <p:cNvCxnSpPr/>
            <p:nvPr/>
          </p:nvCxnSpPr>
          <p:spPr>
            <a:xfrm>
              <a:off x="3206180" y="5373216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直接连接符 964"/>
            <p:cNvCxnSpPr/>
            <p:nvPr/>
          </p:nvCxnSpPr>
          <p:spPr>
            <a:xfrm>
              <a:off x="3206180" y="5373216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直接连接符 965"/>
            <p:cNvCxnSpPr/>
            <p:nvPr/>
          </p:nvCxnSpPr>
          <p:spPr>
            <a:xfrm>
              <a:off x="3134172" y="5517232"/>
              <a:ext cx="720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直接连接符 966"/>
            <p:cNvCxnSpPr/>
            <p:nvPr/>
          </p:nvCxnSpPr>
          <p:spPr>
            <a:xfrm>
              <a:off x="3349030" y="5517232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直接连接符 967"/>
            <p:cNvCxnSpPr/>
            <p:nvPr/>
          </p:nvCxnSpPr>
          <p:spPr>
            <a:xfrm>
              <a:off x="3635896" y="5377986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直接连接符 968"/>
            <p:cNvCxnSpPr/>
            <p:nvPr/>
          </p:nvCxnSpPr>
          <p:spPr>
            <a:xfrm>
              <a:off x="3493046" y="5373216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直接连接符 969"/>
            <p:cNvCxnSpPr/>
            <p:nvPr/>
          </p:nvCxnSpPr>
          <p:spPr>
            <a:xfrm>
              <a:off x="3493046" y="5373216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直接连接符 970"/>
            <p:cNvCxnSpPr/>
            <p:nvPr/>
          </p:nvCxnSpPr>
          <p:spPr>
            <a:xfrm>
              <a:off x="3635896" y="5517232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直接连接符 971"/>
            <p:cNvCxnSpPr/>
            <p:nvPr/>
          </p:nvCxnSpPr>
          <p:spPr>
            <a:xfrm>
              <a:off x="3925094" y="5377986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直接连接符 972"/>
            <p:cNvCxnSpPr/>
            <p:nvPr/>
          </p:nvCxnSpPr>
          <p:spPr>
            <a:xfrm>
              <a:off x="3782244" y="5373216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接连接符 973"/>
            <p:cNvCxnSpPr/>
            <p:nvPr/>
          </p:nvCxnSpPr>
          <p:spPr>
            <a:xfrm>
              <a:off x="3782244" y="5373216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直接连接符 974"/>
            <p:cNvCxnSpPr/>
            <p:nvPr/>
          </p:nvCxnSpPr>
          <p:spPr>
            <a:xfrm>
              <a:off x="3925094" y="5517232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直接连接符 975"/>
            <p:cNvCxnSpPr/>
            <p:nvPr/>
          </p:nvCxnSpPr>
          <p:spPr>
            <a:xfrm>
              <a:off x="4211960" y="5377986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直接连接符 976"/>
            <p:cNvCxnSpPr/>
            <p:nvPr/>
          </p:nvCxnSpPr>
          <p:spPr>
            <a:xfrm>
              <a:off x="4069110" y="5373216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直接连接符 977"/>
            <p:cNvCxnSpPr/>
            <p:nvPr/>
          </p:nvCxnSpPr>
          <p:spPr>
            <a:xfrm>
              <a:off x="4069110" y="5373216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直接连接符 978"/>
            <p:cNvCxnSpPr/>
            <p:nvPr/>
          </p:nvCxnSpPr>
          <p:spPr>
            <a:xfrm>
              <a:off x="4211960" y="5517232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直接连接符 979"/>
            <p:cNvCxnSpPr/>
            <p:nvPr/>
          </p:nvCxnSpPr>
          <p:spPr>
            <a:xfrm>
              <a:off x="4499992" y="5377986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直接连接符 980"/>
            <p:cNvCxnSpPr/>
            <p:nvPr/>
          </p:nvCxnSpPr>
          <p:spPr>
            <a:xfrm>
              <a:off x="4357142" y="5373216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直接连接符 981"/>
            <p:cNvCxnSpPr/>
            <p:nvPr/>
          </p:nvCxnSpPr>
          <p:spPr>
            <a:xfrm>
              <a:off x="4357142" y="5373216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直接连接符 982"/>
            <p:cNvCxnSpPr/>
            <p:nvPr/>
          </p:nvCxnSpPr>
          <p:spPr>
            <a:xfrm>
              <a:off x="4499992" y="5517232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直接连接符 983"/>
            <p:cNvCxnSpPr/>
            <p:nvPr/>
          </p:nvCxnSpPr>
          <p:spPr>
            <a:xfrm>
              <a:off x="4786858" y="5377986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直接连接符 984"/>
            <p:cNvCxnSpPr/>
            <p:nvPr/>
          </p:nvCxnSpPr>
          <p:spPr>
            <a:xfrm>
              <a:off x="4644008" y="5373216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直接连接符 985"/>
            <p:cNvCxnSpPr/>
            <p:nvPr/>
          </p:nvCxnSpPr>
          <p:spPr>
            <a:xfrm>
              <a:off x="4644008" y="5373216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直接连接符 986"/>
            <p:cNvCxnSpPr/>
            <p:nvPr/>
          </p:nvCxnSpPr>
          <p:spPr>
            <a:xfrm>
              <a:off x="4786858" y="5517232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直接连接符 987"/>
            <p:cNvCxnSpPr/>
            <p:nvPr/>
          </p:nvCxnSpPr>
          <p:spPr>
            <a:xfrm>
              <a:off x="5076056" y="5377986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直接连接符 988"/>
            <p:cNvCxnSpPr/>
            <p:nvPr/>
          </p:nvCxnSpPr>
          <p:spPr>
            <a:xfrm>
              <a:off x="4933206" y="5373216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直接连接符 989"/>
            <p:cNvCxnSpPr/>
            <p:nvPr/>
          </p:nvCxnSpPr>
          <p:spPr>
            <a:xfrm>
              <a:off x="4933206" y="5373216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直接连接符 990"/>
            <p:cNvCxnSpPr/>
            <p:nvPr/>
          </p:nvCxnSpPr>
          <p:spPr>
            <a:xfrm>
              <a:off x="5076056" y="5517232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直接连接符 991"/>
            <p:cNvCxnSpPr/>
            <p:nvPr/>
          </p:nvCxnSpPr>
          <p:spPr>
            <a:xfrm>
              <a:off x="5362922" y="5377986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直接连接符 992"/>
            <p:cNvCxnSpPr/>
            <p:nvPr/>
          </p:nvCxnSpPr>
          <p:spPr>
            <a:xfrm>
              <a:off x="5220072" y="5373216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直接连接符 993"/>
            <p:cNvCxnSpPr/>
            <p:nvPr/>
          </p:nvCxnSpPr>
          <p:spPr>
            <a:xfrm>
              <a:off x="5220072" y="5373216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直接连接符 994"/>
            <p:cNvCxnSpPr/>
            <p:nvPr/>
          </p:nvCxnSpPr>
          <p:spPr>
            <a:xfrm>
              <a:off x="5362922" y="5517232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直接连接符 995"/>
            <p:cNvCxnSpPr/>
            <p:nvPr/>
          </p:nvCxnSpPr>
          <p:spPr>
            <a:xfrm>
              <a:off x="5652120" y="5377986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7" name="直接连接符 996"/>
            <p:cNvCxnSpPr/>
            <p:nvPr/>
          </p:nvCxnSpPr>
          <p:spPr>
            <a:xfrm>
              <a:off x="5509270" y="5373216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8" name="直接连接符 997"/>
            <p:cNvCxnSpPr/>
            <p:nvPr/>
          </p:nvCxnSpPr>
          <p:spPr>
            <a:xfrm>
              <a:off x="5509270" y="5373216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9" name="直接连接符 998"/>
            <p:cNvCxnSpPr/>
            <p:nvPr/>
          </p:nvCxnSpPr>
          <p:spPr>
            <a:xfrm>
              <a:off x="5652120" y="5517232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直接连接符 999"/>
            <p:cNvCxnSpPr/>
            <p:nvPr/>
          </p:nvCxnSpPr>
          <p:spPr>
            <a:xfrm>
              <a:off x="5941318" y="5377986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直接连接符 1000"/>
            <p:cNvCxnSpPr/>
            <p:nvPr/>
          </p:nvCxnSpPr>
          <p:spPr>
            <a:xfrm>
              <a:off x="5798468" y="5373216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直接连接符 1001"/>
            <p:cNvCxnSpPr/>
            <p:nvPr/>
          </p:nvCxnSpPr>
          <p:spPr>
            <a:xfrm>
              <a:off x="5798468" y="5373216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直接连接符 1002"/>
            <p:cNvCxnSpPr/>
            <p:nvPr/>
          </p:nvCxnSpPr>
          <p:spPr>
            <a:xfrm>
              <a:off x="5941318" y="5517232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直接连接符 1003"/>
            <p:cNvCxnSpPr/>
            <p:nvPr/>
          </p:nvCxnSpPr>
          <p:spPr>
            <a:xfrm>
              <a:off x="6228184" y="5377986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直接连接符 1004"/>
            <p:cNvCxnSpPr/>
            <p:nvPr/>
          </p:nvCxnSpPr>
          <p:spPr>
            <a:xfrm>
              <a:off x="6085334" y="5373216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直接连接符 1005"/>
            <p:cNvCxnSpPr/>
            <p:nvPr/>
          </p:nvCxnSpPr>
          <p:spPr>
            <a:xfrm>
              <a:off x="6085334" y="5373216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直接连接符 1006"/>
            <p:cNvCxnSpPr/>
            <p:nvPr/>
          </p:nvCxnSpPr>
          <p:spPr>
            <a:xfrm>
              <a:off x="6228184" y="5517232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直接连接符 1007"/>
            <p:cNvCxnSpPr/>
            <p:nvPr/>
          </p:nvCxnSpPr>
          <p:spPr>
            <a:xfrm>
              <a:off x="6516216" y="5377986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直接连接符 1008"/>
            <p:cNvCxnSpPr/>
            <p:nvPr/>
          </p:nvCxnSpPr>
          <p:spPr>
            <a:xfrm>
              <a:off x="6373366" y="5373216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直接连接符 1009"/>
            <p:cNvCxnSpPr/>
            <p:nvPr/>
          </p:nvCxnSpPr>
          <p:spPr>
            <a:xfrm>
              <a:off x="6373366" y="5373216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直接连接符 1010"/>
            <p:cNvCxnSpPr/>
            <p:nvPr/>
          </p:nvCxnSpPr>
          <p:spPr>
            <a:xfrm>
              <a:off x="6516216" y="5517232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直接连接符 1011"/>
            <p:cNvCxnSpPr/>
            <p:nvPr/>
          </p:nvCxnSpPr>
          <p:spPr>
            <a:xfrm>
              <a:off x="6803082" y="5377986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直接连接符 1012"/>
            <p:cNvCxnSpPr/>
            <p:nvPr/>
          </p:nvCxnSpPr>
          <p:spPr>
            <a:xfrm>
              <a:off x="6660232" y="5373216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4" name="直接连接符 1013"/>
            <p:cNvCxnSpPr/>
            <p:nvPr/>
          </p:nvCxnSpPr>
          <p:spPr>
            <a:xfrm>
              <a:off x="6660232" y="5373216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5" name="直接连接符 1014"/>
            <p:cNvCxnSpPr/>
            <p:nvPr/>
          </p:nvCxnSpPr>
          <p:spPr>
            <a:xfrm>
              <a:off x="6803082" y="5517232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直接连接符 1015"/>
            <p:cNvCxnSpPr/>
            <p:nvPr/>
          </p:nvCxnSpPr>
          <p:spPr>
            <a:xfrm>
              <a:off x="7092280" y="5377986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直接连接符 1016"/>
            <p:cNvCxnSpPr/>
            <p:nvPr/>
          </p:nvCxnSpPr>
          <p:spPr>
            <a:xfrm>
              <a:off x="6949430" y="5373216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直接连接符 1017"/>
            <p:cNvCxnSpPr/>
            <p:nvPr/>
          </p:nvCxnSpPr>
          <p:spPr>
            <a:xfrm>
              <a:off x="6949430" y="5373216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直接连接符 1018"/>
            <p:cNvCxnSpPr/>
            <p:nvPr/>
          </p:nvCxnSpPr>
          <p:spPr>
            <a:xfrm>
              <a:off x="7092280" y="5517232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直接连接符 1019"/>
            <p:cNvCxnSpPr/>
            <p:nvPr/>
          </p:nvCxnSpPr>
          <p:spPr>
            <a:xfrm>
              <a:off x="7379146" y="5377986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直接连接符 1020"/>
            <p:cNvCxnSpPr/>
            <p:nvPr/>
          </p:nvCxnSpPr>
          <p:spPr>
            <a:xfrm>
              <a:off x="7236296" y="5373216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直接连接符 1021"/>
            <p:cNvCxnSpPr/>
            <p:nvPr/>
          </p:nvCxnSpPr>
          <p:spPr>
            <a:xfrm>
              <a:off x="7236296" y="5373216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直接连接符 1022"/>
            <p:cNvCxnSpPr/>
            <p:nvPr/>
          </p:nvCxnSpPr>
          <p:spPr>
            <a:xfrm>
              <a:off x="7379146" y="5517232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直接连接符 1023"/>
            <p:cNvCxnSpPr/>
            <p:nvPr/>
          </p:nvCxnSpPr>
          <p:spPr>
            <a:xfrm>
              <a:off x="7668344" y="5377986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直接连接符 1024"/>
            <p:cNvCxnSpPr/>
            <p:nvPr/>
          </p:nvCxnSpPr>
          <p:spPr>
            <a:xfrm>
              <a:off x="7525494" y="5373216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直接连接符 1025"/>
            <p:cNvCxnSpPr/>
            <p:nvPr/>
          </p:nvCxnSpPr>
          <p:spPr>
            <a:xfrm>
              <a:off x="7525494" y="5373216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直接连接符 1026"/>
            <p:cNvCxnSpPr/>
            <p:nvPr/>
          </p:nvCxnSpPr>
          <p:spPr>
            <a:xfrm>
              <a:off x="7668344" y="5517232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直接连接符 1027"/>
            <p:cNvCxnSpPr/>
            <p:nvPr/>
          </p:nvCxnSpPr>
          <p:spPr>
            <a:xfrm>
              <a:off x="7957542" y="5377986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直接连接符 1028"/>
            <p:cNvCxnSpPr/>
            <p:nvPr/>
          </p:nvCxnSpPr>
          <p:spPr>
            <a:xfrm>
              <a:off x="7814692" y="5373216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直接连接符 1029"/>
            <p:cNvCxnSpPr/>
            <p:nvPr/>
          </p:nvCxnSpPr>
          <p:spPr>
            <a:xfrm>
              <a:off x="7814692" y="5373216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直接连接符 1030"/>
            <p:cNvCxnSpPr/>
            <p:nvPr/>
          </p:nvCxnSpPr>
          <p:spPr>
            <a:xfrm>
              <a:off x="7957542" y="5517232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直接连接符 1031"/>
            <p:cNvCxnSpPr/>
            <p:nvPr/>
          </p:nvCxnSpPr>
          <p:spPr>
            <a:xfrm>
              <a:off x="8101558" y="5373216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直接连接符 1032"/>
            <p:cNvCxnSpPr/>
            <p:nvPr/>
          </p:nvCxnSpPr>
          <p:spPr>
            <a:xfrm>
              <a:off x="8102724" y="5373216"/>
              <a:ext cx="14168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直接连接符 1033"/>
            <p:cNvCxnSpPr/>
            <p:nvPr/>
          </p:nvCxnSpPr>
          <p:spPr>
            <a:xfrm>
              <a:off x="3490714" y="5594010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直接连接符 1034"/>
            <p:cNvCxnSpPr/>
            <p:nvPr/>
          </p:nvCxnSpPr>
          <p:spPr>
            <a:xfrm>
              <a:off x="3347864" y="5589240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直接连接符 1035"/>
            <p:cNvCxnSpPr/>
            <p:nvPr/>
          </p:nvCxnSpPr>
          <p:spPr>
            <a:xfrm>
              <a:off x="3347864" y="5589240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直接连接符 1036"/>
            <p:cNvCxnSpPr/>
            <p:nvPr/>
          </p:nvCxnSpPr>
          <p:spPr>
            <a:xfrm>
              <a:off x="3131840" y="5589240"/>
              <a:ext cx="720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直接连接符 1037"/>
            <p:cNvCxnSpPr/>
            <p:nvPr/>
          </p:nvCxnSpPr>
          <p:spPr>
            <a:xfrm>
              <a:off x="3490714" y="5733256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直接连接符 1038"/>
            <p:cNvCxnSpPr/>
            <p:nvPr/>
          </p:nvCxnSpPr>
          <p:spPr>
            <a:xfrm>
              <a:off x="3777580" y="5594010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直接连接符 1039"/>
            <p:cNvCxnSpPr/>
            <p:nvPr/>
          </p:nvCxnSpPr>
          <p:spPr>
            <a:xfrm>
              <a:off x="3634730" y="5589240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直接连接符 1040"/>
            <p:cNvCxnSpPr/>
            <p:nvPr/>
          </p:nvCxnSpPr>
          <p:spPr>
            <a:xfrm>
              <a:off x="3634730" y="5589240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直接连接符 1041"/>
            <p:cNvCxnSpPr/>
            <p:nvPr/>
          </p:nvCxnSpPr>
          <p:spPr>
            <a:xfrm>
              <a:off x="3777580" y="5733256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直接连接符 1042"/>
            <p:cNvCxnSpPr/>
            <p:nvPr/>
          </p:nvCxnSpPr>
          <p:spPr>
            <a:xfrm>
              <a:off x="4066778" y="5594010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直接连接符 1043"/>
            <p:cNvCxnSpPr/>
            <p:nvPr/>
          </p:nvCxnSpPr>
          <p:spPr>
            <a:xfrm>
              <a:off x="3923928" y="5589240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直接连接符 1044"/>
            <p:cNvCxnSpPr/>
            <p:nvPr/>
          </p:nvCxnSpPr>
          <p:spPr>
            <a:xfrm>
              <a:off x="3923928" y="5589240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直接连接符 1045"/>
            <p:cNvCxnSpPr/>
            <p:nvPr/>
          </p:nvCxnSpPr>
          <p:spPr>
            <a:xfrm>
              <a:off x="4066778" y="5733256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直接连接符 1046"/>
            <p:cNvCxnSpPr/>
            <p:nvPr/>
          </p:nvCxnSpPr>
          <p:spPr>
            <a:xfrm>
              <a:off x="4353644" y="5594010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直接连接符 1047"/>
            <p:cNvCxnSpPr/>
            <p:nvPr/>
          </p:nvCxnSpPr>
          <p:spPr>
            <a:xfrm>
              <a:off x="4210794" y="5589240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直接连接符 1048"/>
            <p:cNvCxnSpPr/>
            <p:nvPr/>
          </p:nvCxnSpPr>
          <p:spPr>
            <a:xfrm>
              <a:off x="4210794" y="5589240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直接连接符 1049"/>
            <p:cNvCxnSpPr/>
            <p:nvPr/>
          </p:nvCxnSpPr>
          <p:spPr>
            <a:xfrm>
              <a:off x="4353644" y="5733256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直接连接符 1050"/>
            <p:cNvCxnSpPr/>
            <p:nvPr/>
          </p:nvCxnSpPr>
          <p:spPr>
            <a:xfrm>
              <a:off x="4641676" y="5594010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直接连接符 1051"/>
            <p:cNvCxnSpPr/>
            <p:nvPr/>
          </p:nvCxnSpPr>
          <p:spPr>
            <a:xfrm>
              <a:off x="4498826" y="5589240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直接连接符 1052"/>
            <p:cNvCxnSpPr/>
            <p:nvPr/>
          </p:nvCxnSpPr>
          <p:spPr>
            <a:xfrm>
              <a:off x="4498826" y="5589240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直接连接符 1053"/>
            <p:cNvCxnSpPr/>
            <p:nvPr/>
          </p:nvCxnSpPr>
          <p:spPr>
            <a:xfrm>
              <a:off x="4641676" y="5733256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直接连接符 1054"/>
            <p:cNvCxnSpPr/>
            <p:nvPr/>
          </p:nvCxnSpPr>
          <p:spPr>
            <a:xfrm>
              <a:off x="4928542" y="5594010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直接连接符 1055"/>
            <p:cNvCxnSpPr/>
            <p:nvPr/>
          </p:nvCxnSpPr>
          <p:spPr>
            <a:xfrm>
              <a:off x="4785692" y="5589240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直接连接符 1056"/>
            <p:cNvCxnSpPr/>
            <p:nvPr/>
          </p:nvCxnSpPr>
          <p:spPr>
            <a:xfrm>
              <a:off x="4785692" y="5589240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直接连接符 1057"/>
            <p:cNvCxnSpPr/>
            <p:nvPr/>
          </p:nvCxnSpPr>
          <p:spPr>
            <a:xfrm>
              <a:off x="4928542" y="5733256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直接连接符 1058"/>
            <p:cNvCxnSpPr/>
            <p:nvPr/>
          </p:nvCxnSpPr>
          <p:spPr>
            <a:xfrm>
              <a:off x="5217740" y="5594010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直接连接符 1059"/>
            <p:cNvCxnSpPr/>
            <p:nvPr/>
          </p:nvCxnSpPr>
          <p:spPr>
            <a:xfrm>
              <a:off x="5074890" y="5589240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直接连接符 1060"/>
            <p:cNvCxnSpPr/>
            <p:nvPr/>
          </p:nvCxnSpPr>
          <p:spPr>
            <a:xfrm>
              <a:off x="5074890" y="5589240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直接连接符 1061"/>
            <p:cNvCxnSpPr/>
            <p:nvPr/>
          </p:nvCxnSpPr>
          <p:spPr>
            <a:xfrm>
              <a:off x="5217740" y="5733256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直接连接符 1062"/>
            <p:cNvCxnSpPr/>
            <p:nvPr/>
          </p:nvCxnSpPr>
          <p:spPr>
            <a:xfrm>
              <a:off x="5504606" y="5594010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直接连接符 1063"/>
            <p:cNvCxnSpPr/>
            <p:nvPr/>
          </p:nvCxnSpPr>
          <p:spPr>
            <a:xfrm>
              <a:off x="5361756" y="5589240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直接连接符 1064"/>
            <p:cNvCxnSpPr/>
            <p:nvPr/>
          </p:nvCxnSpPr>
          <p:spPr>
            <a:xfrm>
              <a:off x="5361756" y="5589240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直接连接符 1065"/>
            <p:cNvCxnSpPr/>
            <p:nvPr/>
          </p:nvCxnSpPr>
          <p:spPr>
            <a:xfrm>
              <a:off x="5504606" y="5733256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直接连接符 1066"/>
            <p:cNvCxnSpPr/>
            <p:nvPr/>
          </p:nvCxnSpPr>
          <p:spPr>
            <a:xfrm>
              <a:off x="5796136" y="5594010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直接连接符 1067"/>
            <p:cNvCxnSpPr/>
            <p:nvPr/>
          </p:nvCxnSpPr>
          <p:spPr>
            <a:xfrm>
              <a:off x="5650954" y="5589240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直接连接符 1068"/>
            <p:cNvCxnSpPr/>
            <p:nvPr/>
          </p:nvCxnSpPr>
          <p:spPr>
            <a:xfrm>
              <a:off x="5650954" y="5589240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直接连接符 1069"/>
            <p:cNvCxnSpPr/>
            <p:nvPr/>
          </p:nvCxnSpPr>
          <p:spPr>
            <a:xfrm>
              <a:off x="5793804" y="5733256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直接连接符 1070"/>
            <p:cNvCxnSpPr/>
            <p:nvPr/>
          </p:nvCxnSpPr>
          <p:spPr>
            <a:xfrm>
              <a:off x="6083002" y="5594010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直接连接符 1071"/>
            <p:cNvCxnSpPr/>
            <p:nvPr/>
          </p:nvCxnSpPr>
          <p:spPr>
            <a:xfrm>
              <a:off x="5940152" y="5589240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直接连接符 1072"/>
            <p:cNvCxnSpPr/>
            <p:nvPr/>
          </p:nvCxnSpPr>
          <p:spPr>
            <a:xfrm>
              <a:off x="5940152" y="5589240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直接连接符 1073"/>
            <p:cNvCxnSpPr/>
            <p:nvPr/>
          </p:nvCxnSpPr>
          <p:spPr>
            <a:xfrm>
              <a:off x="6083002" y="5733256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直接连接符 1074"/>
            <p:cNvCxnSpPr/>
            <p:nvPr/>
          </p:nvCxnSpPr>
          <p:spPr>
            <a:xfrm>
              <a:off x="6369868" y="5594010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直接连接符 1075"/>
            <p:cNvCxnSpPr/>
            <p:nvPr/>
          </p:nvCxnSpPr>
          <p:spPr>
            <a:xfrm>
              <a:off x="6227018" y="5589240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直接连接符 1076"/>
            <p:cNvCxnSpPr/>
            <p:nvPr/>
          </p:nvCxnSpPr>
          <p:spPr>
            <a:xfrm>
              <a:off x="6227018" y="5589240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直接连接符 1077"/>
            <p:cNvCxnSpPr/>
            <p:nvPr/>
          </p:nvCxnSpPr>
          <p:spPr>
            <a:xfrm>
              <a:off x="6369868" y="5733256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直接连接符 1078"/>
            <p:cNvCxnSpPr/>
            <p:nvPr/>
          </p:nvCxnSpPr>
          <p:spPr>
            <a:xfrm>
              <a:off x="6657900" y="5594010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直接连接符 1079"/>
            <p:cNvCxnSpPr/>
            <p:nvPr/>
          </p:nvCxnSpPr>
          <p:spPr>
            <a:xfrm>
              <a:off x="6515050" y="5589240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直接连接符 1080"/>
            <p:cNvCxnSpPr/>
            <p:nvPr/>
          </p:nvCxnSpPr>
          <p:spPr>
            <a:xfrm>
              <a:off x="6515050" y="5589240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直接连接符 1081"/>
            <p:cNvCxnSpPr/>
            <p:nvPr/>
          </p:nvCxnSpPr>
          <p:spPr>
            <a:xfrm>
              <a:off x="6657900" y="5733256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直接连接符 1082"/>
            <p:cNvCxnSpPr/>
            <p:nvPr/>
          </p:nvCxnSpPr>
          <p:spPr>
            <a:xfrm>
              <a:off x="6944766" y="5594010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直接连接符 1083"/>
            <p:cNvCxnSpPr/>
            <p:nvPr/>
          </p:nvCxnSpPr>
          <p:spPr>
            <a:xfrm>
              <a:off x="6801916" y="5589240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直接连接符 1084"/>
            <p:cNvCxnSpPr/>
            <p:nvPr/>
          </p:nvCxnSpPr>
          <p:spPr>
            <a:xfrm>
              <a:off x="6801916" y="5589240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直接连接符 1085"/>
            <p:cNvCxnSpPr/>
            <p:nvPr/>
          </p:nvCxnSpPr>
          <p:spPr>
            <a:xfrm>
              <a:off x="6944766" y="5733256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直接连接符 1086"/>
            <p:cNvCxnSpPr/>
            <p:nvPr/>
          </p:nvCxnSpPr>
          <p:spPr>
            <a:xfrm>
              <a:off x="7233964" y="5594010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直接连接符 1087"/>
            <p:cNvCxnSpPr/>
            <p:nvPr/>
          </p:nvCxnSpPr>
          <p:spPr>
            <a:xfrm>
              <a:off x="7091114" y="5589240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直接连接符 1088"/>
            <p:cNvCxnSpPr/>
            <p:nvPr/>
          </p:nvCxnSpPr>
          <p:spPr>
            <a:xfrm>
              <a:off x="7091114" y="5589240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直接连接符 1089"/>
            <p:cNvCxnSpPr/>
            <p:nvPr/>
          </p:nvCxnSpPr>
          <p:spPr>
            <a:xfrm>
              <a:off x="7233964" y="5733256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直接连接符 1090"/>
            <p:cNvCxnSpPr/>
            <p:nvPr/>
          </p:nvCxnSpPr>
          <p:spPr>
            <a:xfrm>
              <a:off x="7520830" y="5594010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直接连接符 1091"/>
            <p:cNvCxnSpPr/>
            <p:nvPr/>
          </p:nvCxnSpPr>
          <p:spPr>
            <a:xfrm>
              <a:off x="7377980" y="5589240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直接连接符 1092"/>
            <p:cNvCxnSpPr/>
            <p:nvPr/>
          </p:nvCxnSpPr>
          <p:spPr>
            <a:xfrm>
              <a:off x="7377980" y="5589240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直接连接符 1093"/>
            <p:cNvCxnSpPr/>
            <p:nvPr/>
          </p:nvCxnSpPr>
          <p:spPr>
            <a:xfrm>
              <a:off x="7520830" y="5733256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直接连接符 1094"/>
            <p:cNvCxnSpPr/>
            <p:nvPr/>
          </p:nvCxnSpPr>
          <p:spPr>
            <a:xfrm>
              <a:off x="7810028" y="5594010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直接连接符 1095"/>
            <p:cNvCxnSpPr/>
            <p:nvPr/>
          </p:nvCxnSpPr>
          <p:spPr>
            <a:xfrm>
              <a:off x="7667178" y="5589240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直接连接符 1096"/>
            <p:cNvCxnSpPr/>
            <p:nvPr/>
          </p:nvCxnSpPr>
          <p:spPr>
            <a:xfrm>
              <a:off x="7667178" y="5589240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直接连接符 1097"/>
            <p:cNvCxnSpPr/>
            <p:nvPr/>
          </p:nvCxnSpPr>
          <p:spPr>
            <a:xfrm>
              <a:off x="7810028" y="5733256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直接连接符 1098"/>
            <p:cNvCxnSpPr/>
            <p:nvPr/>
          </p:nvCxnSpPr>
          <p:spPr>
            <a:xfrm>
              <a:off x="8099226" y="5594010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直接连接符 1099"/>
            <p:cNvCxnSpPr/>
            <p:nvPr/>
          </p:nvCxnSpPr>
          <p:spPr>
            <a:xfrm>
              <a:off x="7956376" y="5589240"/>
              <a:ext cx="14285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直接连接符 1100"/>
            <p:cNvCxnSpPr/>
            <p:nvPr/>
          </p:nvCxnSpPr>
          <p:spPr>
            <a:xfrm>
              <a:off x="7956376" y="5589240"/>
              <a:ext cx="0" cy="14401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直接连接符 1101"/>
            <p:cNvCxnSpPr/>
            <p:nvPr/>
          </p:nvCxnSpPr>
          <p:spPr>
            <a:xfrm>
              <a:off x="8099226" y="5733256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直接连接符 1102"/>
            <p:cNvCxnSpPr/>
            <p:nvPr/>
          </p:nvCxnSpPr>
          <p:spPr>
            <a:xfrm>
              <a:off x="3203848" y="5594010"/>
              <a:ext cx="0" cy="139246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直接连接符 1103"/>
            <p:cNvCxnSpPr/>
            <p:nvPr/>
          </p:nvCxnSpPr>
          <p:spPr>
            <a:xfrm>
              <a:off x="3203848" y="5733256"/>
              <a:ext cx="14518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直接连接符 1104"/>
            <p:cNvCxnSpPr/>
            <p:nvPr/>
          </p:nvCxnSpPr>
          <p:spPr>
            <a:xfrm>
              <a:off x="7812360" y="3573016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直接连接符 1105"/>
            <p:cNvCxnSpPr/>
            <p:nvPr/>
          </p:nvCxnSpPr>
          <p:spPr>
            <a:xfrm>
              <a:off x="8100392" y="3573016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直接连接符 1106"/>
            <p:cNvCxnSpPr/>
            <p:nvPr/>
          </p:nvCxnSpPr>
          <p:spPr>
            <a:xfrm flipH="1">
              <a:off x="8096200" y="3683124"/>
              <a:ext cx="13047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直接连接符 1107"/>
            <p:cNvCxnSpPr/>
            <p:nvPr/>
          </p:nvCxnSpPr>
          <p:spPr>
            <a:xfrm flipV="1">
              <a:off x="3057500" y="3683124"/>
              <a:ext cx="146348" cy="2292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9" name="Text Box 303"/>
          <p:cNvSpPr txBox="1">
            <a:spLocks noChangeArrowheads="1"/>
          </p:cNvSpPr>
          <p:nvPr/>
        </p:nvSpPr>
        <p:spPr bwMode="auto">
          <a:xfrm>
            <a:off x="2843225" y="764704"/>
            <a:ext cx="6265279" cy="1898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按</a:t>
            </a:r>
            <a:r>
              <a:rPr lang="zh-CN" altLang="en-US" b="1" u="sng" dirty="0" smtClean="0">
                <a:latin typeface="宋体" pitchFamily="2" charset="-122"/>
              </a:rPr>
              <a:t>最复杂情况</a:t>
            </a:r>
            <a:r>
              <a:rPr lang="zh-CN" altLang="en-US" b="1" dirty="0" smtClean="0">
                <a:latin typeface="宋体" pitchFamily="2" charset="-122"/>
              </a:rPr>
              <a:t>设置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须包含中断周期所需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节拍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常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zh-CN" altLang="en-US" b="1" u="sng" dirty="0">
                <a:latin typeface="宋体" pitchFamily="2" charset="-122"/>
              </a:rPr>
              <a:t>变长型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多种信号序列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 </a:t>
            </a:r>
            <a:r>
              <a:rPr lang="en-US" altLang="zh-CN" sz="1800" b="1" dirty="0" smtClean="0">
                <a:latin typeface="宋体" pitchFamily="2" charset="-122"/>
              </a:rPr>
              <a:t> 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zh-CN" altLang="en-US" sz="1800" b="1" dirty="0">
                <a:latin typeface="宋体" pitchFamily="2" charset="-122"/>
              </a:rPr>
              <a:t>性能</a:t>
            </a:r>
            <a:r>
              <a:rPr lang="zh-CN" altLang="en-US" sz="1800" b="1" dirty="0" smtClean="0">
                <a:latin typeface="宋体" pitchFamily="2" charset="-122"/>
              </a:rPr>
              <a:t>好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b="1" dirty="0" smtClean="0">
                <a:latin typeface="宋体" pitchFamily="2" charset="-122"/>
              </a:rPr>
              <a:t>    工作脉冲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为</a:t>
            </a:r>
            <a:r>
              <a:rPr lang="zh-CN" altLang="en-US" b="1" u="sng" dirty="0" smtClean="0">
                <a:latin typeface="宋体" pitchFamily="2" charset="-122"/>
              </a:rPr>
              <a:t>定长型</a:t>
            </a:r>
            <a:r>
              <a:rPr lang="en-US" altLang="zh-CN" sz="2000" b="1" dirty="0" smtClean="0">
                <a:latin typeface="宋体" pitchFamily="2" charset="-122"/>
              </a:rPr>
              <a:t>(1</a:t>
            </a:r>
            <a:r>
              <a:rPr lang="zh-CN" altLang="en-US" sz="2000" b="1" dirty="0" smtClean="0">
                <a:latin typeface="宋体" pitchFamily="2" charset="-122"/>
              </a:rPr>
              <a:t>种信号序列</a:t>
            </a:r>
            <a:r>
              <a:rPr lang="en-US" altLang="zh-CN" sz="2000" b="1" dirty="0" smtClean="0">
                <a:latin typeface="宋体" pitchFamily="2" charset="-122"/>
              </a:rPr>
              <a:t>)   </a:t>
            </a:r>
            <a:r>
              <a:rPr lang="zh-CN" altLang="en-US" sz="1800" b="1" dirty="0" smtClean="0">
                <a:latin typeface="宋体" pitchFamily="2" charset="-122"/>
              </a:rPr>
              <a:t>←易实现</a:t>
            </a:r>
            <a:r>
              <a:rPr lang="en-US" altLang="zh-CN" sz="1800" b="1" dirty="0"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常</a:t>
            </a:r>
            <a:r>
              <a:rPr lang="zh-CN" altLang="en-US" b="1" dirty="0" smtClean="0">
                <a:latin typeface="宋体" pitchFamily="2" charset="-122"/>
              </a:rPr>
              <a:t>表示</a:t>
            </a:r>
            <a:r>
              <a:rPr lang="zh-CN" altLang="en-US" b="1" u="sng" dirty="0" smtClean="0">
                <a:latin typeface="宋体" pitchFamily="2" charset="-122"/>
              </a:rPr>
              <a:t>操作类型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1110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7308652" y="6437826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465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11560" y="4149080"/>
            <a:ext cx="3960453" cy="1988516"/>
            <a:chOff x="827571" y="4032772"/>
            <a:chExt cx="3960453" cy="1988516"/>
          </a:xfrm>
        </p:grpSpPr>
        <p:sp>
          <p:nvSpPr>
            <p:cNvPr id="225" name="矩形 224"/>
            <p:cNvSpPr/>
            <p:nvPr/>
          </p:nvSpPr>
          <p:spPr>
            <a:xfrm>
              <a:off x="827571" y="4365104"/>
              <a:ext cx="3312368" cy="165618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61" name="Rectangle 128"/>
            <p:cNvSpPr>
              <a:spLocks noChangeArrowheads="1"/>
            </p:cNvSpPr>
            <p:nvPr/>
          </p:nvSpPr>
          <p:spPr bwMode="auto">
            <a:xfrm>
              <a:off x="1043595" y="4509120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262" name="Rectangle 128"/>
            <p:cNvSpPr>
              <a:spLocks noChangeArrowheads="1"/>
            </p:cNvSpPr>
            <p:nvPr/>
          </p:nvSpPr>
          <p:spPr bwMode="auto">
            <a:xfrm>
              <a:off x="2123715" y="4509120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263" name="Rectangle 128"/>
            <p:cNvSpPr>
              <a:spLocks noChangeArrowheads="1"/>
            </p:cNvSpPr>
            <p:nvPr/>
          </p:nvSpPr>
          <p:spPr bwMode="auto">
            <a:xfrm>
              <a:off x="3419859" y="4509120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226" name="Text Box 82"/>
            <p:cNvSpPr txBox="1">
              <a:spLocks noChangeArrowheads="1"/>
            </p:cNvSpPr>
            <p:nvPr/>
          </p:nvSpPr>
          <p:spPr bwMode="auto">
            <a:xfrm>
              <a:off x="1322945" y="4032772"/>
              <a:ext cx="267297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2</a:t>
              </a:r>
              <a:r>
                <a:rPr lang="en-US" altLang="zh-CN" sz="1800" b="1" dirty="0" smtClean="0">
                  <a:latin typeface="宋体" pitchFamily="2" charset="-122"/>
                </a:rPr>
                <a:t>   </a:t>
              </a:r>
              <a:r>
                <a:rPr lang="en-US" altLang="zh-CN" sz="1400" b="1" dirty="0" smtClean="0">
                  <a:latin typeface="宋体" pitchFamily="2" charset="-122"/>
                </a:rPr>
                <a:t>   </a:t>
              </a:r>
              <a:r>
                <a:rPr lang="en-US" altLang="zh-CN" sz="1800" b="1" dirty="0" smtClean="0">
                  <a:latin typeface="宋体" pitchFamily="2" charset="-122"/>
                </a:rPr>
                <a:t>  </a:t>
              </a: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  <a:r>
                <a:rPr lang="en-US" altLang="zh-CN" sz="1800" b="1" dirty="0">
                  <a:latin typeface="宋体" pitchFamily="2" charset="-122"/>
                </a:rPr>
                <a:t>   </a:t>
              </a:r>
              <a:r>
                <a:rPr lang="en-US" altLang="zh-CN" sz="1400" b="1" dirty="0" smtClean="0">
                  <a:latin typeface="宋体" pitchFamily="2" charset="-122"/>
                </a:rPr>
                <a:t>  </a:t>
              </a:r>
              <a:r>
                <a:rPr lang="en-US" altLang="zh-CN" sz="1800" b="1" dirty="0" smtClean="0">
                  <a:latin typeface="宋体" pitchFamily="2" charset="-122"/>
                </a:rPr>
                <a:t>     </a:t>
              </a: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8000" dirty="0">
                  <a:latin typeface="宋体" pitchFamily="2" charset="-122"/>
                </a:rPr>
                <a:t>0</a:t>
              </a:r>
            </a:p>
          </p:txBody>
        </p:sp>
        <p:cxnSp>
          <p:nvCxnSpPr>
            <p:cNvPr id="227" name="直接箭头连接符 226"/>
            <p:cNvCxnSpPr/>
            <p:nvPr/>
          </p:nvCxnSpPr>
          <p:spPr bwMode="auto">
            <a:xfrm flipV="1">
              <a:off x="1259619" y="4127014"/>
              <a:ext cx="0" cy="38210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8" name="直接箭头连接符 76"/>
            <p:cNvCxnSpPr/>
            <p:nvPr/>
          </p:nvCxnSpPr>
          <p:spPr bwMode="auto">
            <a:xfrm rot="10800000">
              <a:off x="1187611" y="5301210"/>
              <a:ext cx="648072" cy="432046"/>
            </a:xfrm>
            <a:prstGeom prst="bentConnector3">
              <a:avLst>
                <a:gd name="adj1" fmla="val 10095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29" name="直接箭头连接符 228"/>
            <p:cNvCxnSpPr/>
            <p:nvPr/>
          </p:nvCxnSpPr>
          <p:spPr bwMode="auto">
            <a:xfrm flipV="1">
              <a:off x="1484027" y="5193761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0" name="直接箭头连接符 229"/>
            <p:cNvCxnSpPr/>
            <p:nvPr/>
          </p:nvCxnSpPr>
          <p:spPr bwMode="auto">
            <a:xfrm flipH="1" flipV="1">
              <a:off x="1547651" y="5190878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1" name="直接箭头连接符 230"/>
            <p:cNvCxnSpPr/>
            <p:nvPr/>
          </p:nvCxnSpPr>
          <p:spPr bwMode="auto">
            <a:xfrm flipV="1">
              <a:off x="1547651" y="5301208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2" name="直接箭头连接符 231"/>
            <p:cNvCxnSpPr/>
            <p:nvPr/>
          </p:nvCxnSpPr>
          <p:spPr bwMode="auto">
            <a:xfrm flipH="1">
              <a:off x="898537" y="5589240"/>
              <a:ext cx="302537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3" name="直接箭头连接符 232"/>
            <p:cNvCxnSpPr/>
            <p:nvPr/>
          </p:nvCxnSpPr>
          <p:spPr bwMode="auto">
            <a:xfrm flipV="1">
              <a:off x="2339739" y="4149080"/>
              <a:ext cx="0" cy="3600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4" name="直接箭头连接符 233"/>
            <p:cNvCxnSpPr/>
            <p:nvPr/>
          </p:nvCxnSpPr>
          <p:spPr bwMode="auto">
            <a:xfrm flipV="1">
              <a:off x="2564147" y="5193761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5" name="直接箭头连接符 234"/>
            <p:cNvCxnSpPr/>
            <p:nvPr/>
          </p:nvCxnSpPr>
          <p:spPr bwMode="auto">
            <a:xfrm flipH="1" flipV="1">
              <a:off x="2627771" y="5190878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6" name="直接箭头连接符 235"/>
            <p:cNvCxnSpPr/>
            <p:nvPr/>
          </p:nvCxnSpPr>
          <p:spPr bwMode="auto">
            <a:xfrm>
              <a:off x="2627771" y="5302794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237" name="直接箭头连接符 236"/>
            <p:cNvCxnSpPr/>
            <p:nvPr/>
          </p:nvCxnSpPr>
          <p:spPr bwMode="auto">
            <a:xfrm flipH="1" flipV="1">
              <a:off x="1835683" y="4437112"/>
              <a:ext cx="1" cy="14401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8" name="直接箭头连接符 114"/>
            <p:cNvCxnSpPr>
              <a:endCxn id="239" idx="2"/>
            </p:cNvCxnSpPr>
            <p:nvPr/>
          </p:nvCxnSpPr>
          <p:spPr bwMode="auto">
            <a:xfrm rot="5400000" flipH="1" flipV="1">
              <a:off x="1657869" y="5193811"/>
              <a:ext cx="717260" cy="7359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239" name="椭圆 238"/>
            <p:cNvSpPr/>
            <p:nvPr/>
          </p:nvSpPr>
          <p:spPr bwMode="auto">
            <a:xfrm>
              <a:off x="2053298" y="4839588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40" name="直接箭头连接符 239"/>
            <p:cNvCxnSpPr/>
            <p:nvPr/>
          </p:nvCxnSpPr>
          <p:spPr bwMode="auto">
            <a:xfrm flipH="1">
              <a:off x="2916325" y="5733256"/>
              <a:ext cx="14349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1" name="直接箭头连接符 240"/>
            <p:cNvCxnSpPr/>
            <p:nvPr/>
          </p:nvCxnSpPr>
          <p:spPr bwMode="auto">
            <a:xfrm flipH="1">
              <a:off x="1547651" y="5445224"/>
              <a:ext cx="273573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2" name="直接箭头连接符 241"/>
            <p:cNvCxnSpPr/>
            <p:nvPr/>
          </p:nvCxnSpPr>
          <p:spPr bwMode="auto">
            <a:xfrm flipV="1">
              <a:off x="3635883" y="4149080"/>
              <a:ext cx="0" cy="3600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3" name="直接箭头连接符 134"/>
            <p:cNvCxnSpPr>
              <a:stCxn id="256" idx="3"/>
            </p:cNvCxnSpPr>
            <p:nvPr/>
          </p:nvCxnSpPr>
          <p:spPr bwMode="auto">
            <a:xfrm flipV="1">
              <a:off x="3384649" y="5299622"/>
              <a:ext cx="179239" cy="506436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4" name="直接箭头连接符 243"/>
            <p:cNvCxnSpPr/>
            <p:nvPr/>
          </p:nvCxnSpPr>
          <p:spPr bwMode="auto">
            <a:xfrm flipV="1">
              <a:off x="3860291" y="5193761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5" name="直接箭头连接符 244"/>
            <p:cNvCxnSpPr/>
            <p:nvPr/>
          </p:nvCxnSpPr>
          <p:spPr bwMode="auto">
            <a:xfrm flipH="1" flipV="1">
              <a:off x="3923915" y="5190878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6" name="直接箭头连接符 245"/>
            <p:cNvCxnSpPr/>
            <p:nvPr/>
          </p:nvCxnSpPr>
          <p:spPr bwMode="auto">
            <a:xfrm>
              <a:off x="3923915" y="5302794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247" name="直接箭头连接符 114"/>
            <p:cNvCxnSpPr>
              <a:endCxn id="248" idx="2"/>
            </p:cNvCxnSpPr>
            <p:nvPr/>
          </p:nvCxnSpPr>
          <p:spPr bwMode="auto">
            <a:xfrm rot="5400000" flipH="1" flipV="1">
              <a:off x="2954013" y="5193811"/>
              <a:ext cx="717260" cy="7359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248" name="椭圆 247"/>
            <p:cNvSpPr/>
            <p:nvPr/>
          </p:nvSpPr>
          <p:spPr bwMode="auto">
            <a:xfrm>
              <a:off x="3349442" y="4839588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49" name="直接箭头连接符 114"/>
            <p:cNvCxnSpPr>
              <a:endCxn id="250" idx="2"/>
            </p:cNvCxnSpPr>
            <p:nvPr/>
          </p:nvCxnSpPr>
          <p:spPr bwMode="auto">
            <a:xfrm rot="5400000" flipH="1" flipV="1">
              <a:off x="577749" y="5193811"/>
              <a:ext cx="717260" cy="7359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250" name="椭圆 249"/>
            <p:cNvSpPr/>
            <p:nvPr/>
          </p:nvSpPr>
          <p:spPr bwMode="auto">
            <a:xfrm>
              <a:off x="973178" y="4839588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51" name="直接箭头连接符 149"/>
            <p:cNvCxnSpPr/>
            <p:nvPr/>
          </p:nvCxnSpPr>
          <p:spPr bwMode="auto">
            <a:xfrm rot="10800000">
              <a:off x="3923915" y="5589240"/>
              <a:ext cx="359470" cy="144014"/>
            </a:xfrm>
            <a:prstGeom prst="bentConnector3">
              <a:avLst>
                <a:gd name="adj1" fmla="val 99462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2" name="直接箭头连接符 251"/>
            <p:cNvCxnSpPr/>
            <p:nvPr/>
          </p:nvCxnSpPr>
          <p:spPr bwMode="auto">
            <a:xfrm flipH="1" flipV="1">
              <a:off x="2915803" y="4437112"/>
              <a:ext cx="522" cy="129614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3" name="直接箭头连接符 76"/>
            <p:cNvCxnSpPr/>
            <p:nvPr/>
          </p:nvCxnSpPr>
          <p:spPr bwMode="auto">
            <a:xfrm rot="10800000">
              <a:off x="2267732" y="5301208"/>
              <a:ext cx="648072" cy="432046"/>
            </a:xfrm>
            <a:prstGeom prst="bentConnector3">
              <a:avLst>
                <a:gd name="adj1" fmla="val 10095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54" name="直接箭头连接符 253"/>
            <p:cNvCxnSpPr/>
            <p:nvPr/>
          </p:nvCxnSpPr>
          <p:spPr bwMode="auto">
            <a:xfrm flipH="1">
              <a:off x="1835684" y="4437112"/>
              <a:ext cx="50353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cxnSp>
          <p:nvCxnSpPr>
            <p:cNvPr id="255" name="直接箭头连接符 254"/>
            <p:cNvCxnSpPr/>
            <p:nvPr/>
          </p:nvCxnSpPr>
          <p:spPr bwMode="auto">
            <a:xfrm flipH="1">
              <a:off x="2915803" y="4437112"/>
              <a:ext cx="72008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sp>
          <p:nvSpPr>
            <p:cNvPr id="256" name="Text Box 260"/>
            <p:cNvSpPr txBox="1">
              <a:spLocks noChangeArrowheads="1"/>
            </p:cNvSpPr>
            <p:nvPr/>
          </p:nvSpPr>
          <p:spPr bwMode="auto">
            <a:xfrm>
              <a:off x="3132186" y="5661248"/>
              <a:ext cx="252463" cy="28961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&amp;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57" name="直接箭头连接符 256"/>
            <p:cNvCxnSpPr/>
            <p:nvPr/>
          </p:nvCxnSpPr>
          <p:spPr bwMode="auto">
            <a:xfrm flipH="1">
              <a:off x="1835683" y="5877272"/>
              <a:ext cx="122361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58" name="椭圆 257"/>
            <p:cNvSpPr/>
            <p:nvPr/>
          </p:nvSpPr>
          <p:spPr bwMode="auto">
            <a:xfrm>
              <a:off x="3059832" y="5845147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9" name="Text Box 320"/>
            <p:cNvSpPr txBox="1">
              <a:spLocks noChangeArrowheads="1"/>
            </p:cNvSpPr>
            <p:nvPr/>
          </p:nvSpPr>
          <p:spPr bwMode="auto">
            <a:xfrm>
              <a:off x="4285912" y="5301208"/>
              <a:ext cx="28862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CP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260" name="Text Box 320"/>
            <p:cNvSpPr txBox="1">
              <a:spLocks noChangeArrowheads="1"/>
            </p:cNvSpPr>
            <p:nvPr/>
          </p:nvSpPr>
          <p:spPr bwMode="auto">
            <a:xfrm>
              <a:off x="4283385" y="5589240"/>
              <a:ext cx="50463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latin typeface="宋体" pitchFamily="2" charset="-122"/>
                </a:rPr>
                <a:t>ClrN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14" name="椭圆 113"/>
            <p:cNvSpPr/>
            <p:nvPr/>
          </p:nvSpPr>
          <p:spPr bwMode="auto">
            <a:xfrm>
              <a:off x="3064026" y="5704792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56</a:t>
            </a:fld>
            <a:endParaRPr lang="en-US" altLang="zh-CN"/>
          </a:p>
        </p:txBody>
      </p:sp>
      <p:sp>
        <p:nvSpPr>
          <p:cNvPr id="3" name="Text Box 303"/>
          <p:cNvSpPr txBox="1">
            <a:spLocks noChangeArrowheads="1"/>
          </p:cNvSpPr>
          <p:nvPr/>
        </p:nvSpPr>
        <p:spPr bwMode="auto">
          <a:xfrm>
            <a:off x="179263" y="282714"/>
            <a:ext cx="8713217" cy="126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、时序信号形成电路的组成    </a:t>
            </a:r>
            <a:r>
              <a:rPr lang="en-US" altLang="zh-CN" sz="2000" b="1" dirty="0" smtClean="0">
                <a:latin typeface="宋体" pitchFamily="2" charset="-122"/>
              </a:rPr>
              <a:t>--</a:t>
            </a:r>
            <a:r>
              <a:rPr lang="zh-CN" altLang="en-US" sz="2000" b="1" dirty="0" smtClean="0">
                <a:latin typeface="宋体" pitchFamily="2" charset="-122"/>
              </a:rPr>
              <a:t>时序系统的实现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*时序信号形成电路组成：</a:t>
            </a:r>
            <a:r>
              <a:rPr lang="zh-CN" altLang="en-US" b="1" dirty="0">
                <a:latin typeface="宋体" pitchFamily="2" charset="-122"/>
              </a:rPr>
              <a:t>定时</a:t>
            </a:r>
            <a:r>
              <a:rPr lang="zh-CN" altLang="en-US" b="1" dirty="0" smtClean="0">
                <a:latin typeface="宋体" pitchFamily="2" charset="-122"/>
              </a:rPr>
              <a:t>逻辑＋</a:t>
            </a:r>
            <a:r>
              <a:rPr lang="zh-CN" altLang="en-US" b="1" dirty="0">
                <a:latin typeface="宋体" pitchFamily="2" charset="-122"/>
              </a:rPr>
              <a:t>定</a:t>
            </a:r>
            <a:r>
              <a:rPr lang="zh-CN" altLang="en-US" b="1" dirty="0" smtClean="0">
                <a:latin typeface="宋体" pitchFamily="2" charset="-122"/>
              </a:rPr>
              <a:t>序逻辑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           (</a:t>
            </a:r>
            <a:r>
              <a:rPr lang="zh-CN" altLang="en-US" sz="1800" b="1" dirty="0" smtClean="0">
                <a:latin typeface="宋体" pitchFamily="2" charset="-122"/>
              </a:rPr>
              <a:t>信号</a:t>
            </a:r>
            <a:r>
              <a:rPr lang="zh-CN" altLang="en-US" sz="1800" b="1" u="sng" dirty="0" smtClean="0">
                <a:latin typeface="宋体" pitchFamily="2" charset="-122"/>
              </a:rPr>
              <a:t>时长</a:t>
            </a:r>
            <a:r>
              <a:rPr lang="zh-CN" altLang="en-US" sz="1800" b="1" dirty="0" smtClean="0">
                <a:latin typeface="宋体" pitchFamily="2" charset="-122"/>
              </a:rPr>
              <a:t>控制</a:t>
            </a:r>
            <a:r>
              <a:rPr lang="en-US" altLang="zh-CN" sz="1800" b="1" dirty="0" smtClean="0">
                <a:latin typeface="宋体" pitchFamily="2" charset="-122"/>
              </a:rPr>
              <a:t>) (</a:t>
            </a:r>
            <a:r>
              <a:rPr lang="zh-CN" altLang="en-US" sz="1800" b="1" dirty="0" smtClean="0">
                <a:latin typeface="宋体" pitchFamily="2" charset="-122"/>
              </a:rPr>
              <a:t>信号</a:t>
            </a:r>
            <a:r>
              <a:rPr lang="zh-CN" altLang="en-US" sz="1800" b="1" u="sng" dirty="0" smtClean="0">
                <a:latin typeface="宋体" pitchFamily="2" charset="-122"/>
              </a:rPr>
              <a:t>次序</a:t>
            </a:r>
            <a:r>
              <a:rPr lang="zh-CN" altLang="en-US" sz="1800" b="1" dirty="0" smtClean="0">
                <a:latin typeface="宋体" pitchFamily="2" charset="-122"/>
              </a:rPr>
              <a:t>控制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7" name="Text Box 77"/>
          <p:cNvSpPr txBox="1">
            <a:spLocks noChangeArrowheads="1"/>
          </p:cNvSpPr>
          <p:nvPr/>
        </p:nvSpPr>
        <p:spPr bwMode="auto">
          <a:xfrm>
            <a:off x="179263" y="371703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环形信号发生器组成：</a:t>
            </a:r>
            <a:r>
              <a:rPr lang="zh-CN" altLang="en-US" b="1" dirty="0" smtClean="0">
                <a:latin typeface="宋体" pitchFamily="2" charset="-122"/>
              </a:rPr>
              <a:t>有移位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、计数器＋译码器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种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716016" y="4221088"/>
            <a:ext cx="4177047" cy="1656184"/>
            <a:chOff x="4931457" y="4365104"/>
            <a:chExt cx="4177047" cy="1656184"/>
          </a:xfrm>
        </p:grpSpPr>
        <p:sp>
          <p:nvSpPr>
            <p:cNvPr id="265" name="矩形 264"/>
            <p:cNvSpPr/>
            <p:nvPr/>
          </p:nvSpPr>
          <p:spPr>
            <a:xfrm>
              <a:off x="5580112" y="4365104"/>
              <a:ext cx="2954608" cy="165618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66" name="Text Box 148"/>
            <p:cNvSpPr txBox="1">
              <a:spLocks noChangeArrowheads="1"/>
            </p:cNvSpPr>
            <p:nvPr/>
          </p:nvSpPr>
          <p:spPr bwMode="auto">
            <a:xfrm>
              <a:off x="8172400" y="4446232"/>
              <a:ext cx="360040" cy="114300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"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2-4</a:t>
              </a:r>
              <a:r>
                <a:rPr lang="zh-CN" altLang="en-US" sz="1800" b="1" dirty="0">
                  <a:latin typeface="宋体" pitchFamily="2" charset="-122"/>
                </a:rPr>
                <a:t>译码器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267" name="Text Box 149"/>
            <p:cNvSpPr txBox="1">
              <a:spLocks noChangeArrowheads="1"/>
            </p:cNvSpPr>
            <p:nvPr/>
          </p:nvSpPr>
          <p:spPr bwMode="auto">
            <a:xfrm>
              <a:off x="8822752" y="4444644"/>
              <a:ext cx="285752" cy="926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10800" anchor="t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20000" dirty="0" smtClean="0">
                  <a:latin typeface="宋体" pitchFamily="2" charset="-122"/>
                </a:rPr>
                <a:t>0</a:t>
              </a:r>
            </a:p>
            <a:p>
              <a:pPr algn="l">
                <a:lnSpc>
                  <a:spcPct val="12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20000" dirty="0" smtClean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20000" dirty="0" smtClean="0">
                  <a:latin typeface="宋体" pitchFamily="2" charset="-122"/>
                </a:rPr>
                <a:t>2</a:t>
              </a:r>
              <a:endParaRPr lang="en-US" altLang="zh-CN" sz="1800" b="1" baseline="-20000" dirty="0">
                <a:latin typeface="宋体" pitchFamily="2" charset="-122"/>
              </a:endParaRPr>
            </a:p>
            <a:p>
              <a:pPr algn="l"/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68" name="Text Box 157"/>
            <p:cNvSpPr txBox="1">
              <a:spLocks noChangeArrowheads="1"/>
            </p:cNvSpPr>
            <p:nvPr/>
          </p:nvSpPr>
          <p:spPr bwMode="auto">
            <a:xfrm>
              <a:off x="6446488" y="5510392"/>
              <a:ext cx="440432" cy="2857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≥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69" name="Text Box 163"/>
            <p:cNvSpPr txBox="1">
              <a:spLocks noChangeArrowheads="1"/>
            </p:cNvSpPr>
            <p:nvPr/>
          </p:nvSpPr>
          <p:spPr bwMode="auto">
            <a:xfrm>
              <a:off x="5649840" y="4434832"/>
              <a:ext cx="2000264" cy="85725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LDN</a:t>
              </a:r>
              <a:r>
                <a:rPr lang="en-US" altLang="zh-CN" sz="1800" b="1" dirty="0" smtClean="0"/>
                <a:t> </a:t>
              </a:r>
            </a:p>
            <a:p>
              <a:r>
                <a:rPr lang="en-US" altLang="zh-CN" sz="1800" b="1" dirty="0" smtClean="0">
                  <a:latin typeface="宋体" pitchFamily="2" charset="-122"/>
                </a:rPr>
                <a:t>D[1..0] </a:t>
              </a:r>
              <a:r>
                <a:rPr lang="en-US" altLang="zh-CN" sz="14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 Q[1..0]</a:t>
              </a:r>
            </a:p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CP    CLRN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70" name="Text Box 163"/>
            <p:cNvSpPr txBox="1">
              <a:spLocks noChangeArrowheads="1"/>
            </p:cNvSpPr>
            <p:nvPr/>
          </p:nvSpPr>
          <p:spPr bwMode="auto">
            <a:xfrm>
              <a:off x="7020272" y="5508112"/>
              <a:ext cx="1063590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归零电路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71" name="直接箭头连接符 270"/>
            <p:cNvCxnSpPr/>
            <p:nvPr/>
          </p:nvCxnSpPr>
          <p:spPr bwMode="auto">
            <a:xfrm>
              <a:off x="8534720" y="457795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2" name="直接箭头连接符 271"/>
            <p:cNvCxnSpPr/>
            <p:nvPr/>
          </p:nvCxnSpPr>
          <p:spPr bwMode="auto">
            <a:xfrm>
              <a:off x="8534720" y="486757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3" name="直接箭头连接符 272"/>
            <p:cNvCxnSpPr/>
            <p:nvPr/>
          </p:nvCxnSpPr>
          <p:spPr bwMode="auto">
            <a:xfrm>
              <a:off x="8534720" y="5155604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4" name="直接箭头连接符 273"/>
            <p:cNvCxnSpPr/>
            <p:nvPr/>
          </p:nvCxnSpPr>
          <p:spPr bwMode="auto">
            <a:xfrm>
              <a:off x="8534720" y="5443636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5" name="直接箭头连接符 274"/>
            <p:cNvCxnSpPr/>
            <p:nvPr/>
          </p:nvCxnSpPr>
          <p:spPr bwMode="auto">
            <a:xfrm>
              <a:off x="6734520" y="5940160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6" name="直接箭头连接符 275"/>
            <p:cNvCxnSpPr/>
            <p:nvPr/>
          </p:nvCxnSpPr>
          <p:spPr bwMode="auto">
            <a:xfrm>
              <a:off x="6662512" y="5292881"/>
              <a:ext cx="0" cy="1447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7" name="直接箭头连接符 276"/>
            <p:cNvCxnSpPr/>
            <p:nvPr/>
          </p:nvCxnSpPr>
          <p:spPr bwMode="auto">
            <a:xfrm>
              <a:off x="7651692" y="4794959"/>
              <a:ext cx="52070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8" name="直接箭头连接符 277"/>
            <p:cNvCxnSpPr/>
            <p:nvPr/>
          </p:nvCxnSpPr>
          <p:spPr bwMode="auto">
            <a:xfrm>
              <a:off x="7651692" y="4999322"/>
              <a:ext cx="52070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9" name="直接箭头连接符 278"/>
            <p:cNvCxnSpPr/>
            <p:nvPr/>
          </p:nvCxnSpPr>
          <p:spPr bwMode="auto">
            <a:xfrm>
              <a:off x="7742632" y="4790852"/>
              <a:ext cx="0" cy="7172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80" name="直接箭头连接符 279"/>
            <p:cNvCxnSpPr/>
            <p:nvPr/>
          </p:nvCxnSpPr>
          <p:spPr bwMode="auto">
            <a:xfrm>
              <a:off x="7814640" y="5004056"/>
              <a:ext cx="0" cy="5012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281" name="直接箭头连接符 280"/>
            <p:cNvCxnSpPr/>
            <p:nvPr/>
          </p:nvCxnSpPr>
          <p:spPr bwMode="auto">
            <a:xfrm>
              <a:off x="7814640" y="5796144"/>
              <a:ext cx="0" cy="14820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2" name="直接箭头连接符 281"/>
            <p:cNvCxnSpPr/>
            <p:nvPr/>
          </p:nvCxnSpPr>
          <p:spPr bwMode="auto">
            <a:xfrm>
              <a:off x="6734520" y="5796144"/>
              <a:ext cx="0" cy="14820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3" name="直接箭头连接符 282"/>
            <p:cNvCxnSpPr/>
            <p:nvPr/>
          </p:nvCxnSpPr>
          <p:spPr bwMode="auto">
            <a:xfrm>
              <a:off x="5440618" y="5940160"/>
              <a:ext cx="114988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4" name="直接箭头连接符 283"/>
            <p:cNvCxnSpPr/>
            <p:nvPr/>
          </p:nvCxnSpPr>
          <p:spPr bwMode="auto">
            <a:xfrm>
              <a:off x="6590504" y="5796144"/>
              <a:ext cx="0" cy="14820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85" name="椭圆 284"/>
            <p:cNvSpPr/>
            <p:nvPr/>
          </p:nvSpPr>
          <p:spPr bwMode="auto">
            <a:xfrm>
              <a:off x="6626360" y="543610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6" name="Text Box 320"/>
            <p:cNvSpPr txBox="1">
              <a:spLocks noChangeArrowheads="1"/>
            </p:cNvSpPr>
            <p:nvPr/>
          </p:nvSpPr>
          <p:spPr bwMode="auto">
            <a:xfrm>
              <a:off x="5148064" y="5013176"/>
              <a:ext cx="28862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CP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287" name="Text Box 320"/>
            <p:cNvSpPr txBox="1">
              <a:spLocks noChangeArrowheads="1"/>
            </p:cNvSpPr>
            <p:nvPr/>
          </p:nvSpPr>
          <p:spPr bwMode="auto">
            <a:xfrm>
              <a:off x="4931457" y="5802783"/>
              <a:ext cx="50463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latin typeface="宋体" pitchFamily="2" charset="-122"/>
                </a:rPr>
                <a:t>ClrN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88" name="直接箭头连接符 287"/>
            <p:cNvCxnSpPr/>
            <p:nvPr/>
          </p:nvCxnSpPr>
          <p:spPr bwMode="auto">
            <a:xfrm>
              <a:off x="5440618" y="5157192"/>
              <a:ext cx="21150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8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9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4354253" y="6059857"/>
            <a:ext cx="4610235" cy="321471"/>
            <a:chOff x="827570" y="6093296"/>
            <a:chExt cx="4610235" cy="321471"/>
          </a:xfrm>
        </p:grpSpPr>
        <p:sp>
          <p:nvSpPr>
            <p:cNvPr id="291" name="线形标注 2 290"/>
            <p:cNvSpPr/>
            <p:nvPr/>
          </p:nvSpPr>
          <p:spPr bwMode="auto">
            <a:xfrm>
              <a:off x="827570" y="6093296"/>
              <a:ext cx="4610235" cy="321471"/>
            </a:xfrm>
            <a:prstGeom prst="borderCallout2">
              <a:avLst>
                <a:gd name="adj1" fmla="val 52423"/>
                <a:gd name="adj2" fmla="val -289"/>
                <a:gd name="adj3" fmla="val 52803"/>
                <a:gd name="adj4" fmla="val -6787"/>
                <a:gd name="adj5" fmla="val -13537"/>
                <a:gd name="adj6" fmla="val -24782"/>
              </a:avLst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  <p:txBody>
            <a:bodyPr vert="horz" wrap="square" lIns="36000" tIns="18000" rIns="36000" bIns="18000" numCol="1" rtlCol="0" anchor="b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altLang="zh-CN" sz="1800" b="1" dirty="0">
                  <a:latin typeface="+mn-ea"/>
                  <a:ea typeface="+mn-ea"/>
                </a:rPr>
                <a:t>D</a:t>
              </a:r>
              <a:r>
                <a:rPr lang="zh-CN" altLang="en-US" sz="1800" b="1" dirty="0" smtClean="0">
                  <a:latin typeface="+mn-ea"/>
                  <a:ea typeface="+mn-ea"/>
                </a:rPr>
                <a:t>＝</a:t>
              </a:r>
              <a:r>
                <a:rPr lang="en-US" altLang="zh-CN" sz="1800" b="1" dirty="0" smtClean="0">
                  <a:latin typeface="+mn-ea"/>
                  <a:ea typeface="+mn-ea"/>
                </a:rPr>
                <a:t>T</a:t>
              </a:r>
              <a:r>
                <a:rPr lang="en-US" altLang="zh-CN" sz="1800" b="1" baseline="-18000" dirty="0" smtClean="0">
                  <a:latin typeface="+mn-ea"/>
                  <a:ea typeface="+mn-ea"/>
                </a:rPr>
                <a:t>2</a:t>
              </a:r>
              <a:r>
                <a:rPr lang="en-US" altLang="zh-CN" sz="1800" b="1" dirty="0" smtClean="0">
                  <a:latin typeface="+mn-ea"/>
                  <a:ea typeface="+mn-ea"/>
                </a:rPr>
                <a:t>(</a:t>
              </a:r>
              <a:r>
                <a:rPr lang="zh-CN" altLang="en-US" sz="1800" b="1" dirty="0" smtClean="0">
                  <a:latin typeface="+mn-ea"/>
                  <a:ea typeface="+mn-ea"/>
                </a:rPr>
                <a:t>循环逻辑</a:t>
              </a:r>
              <a:r>
                <a:rPr lang="en-US" altLang="zh-CN" sz="1800" b="1" dirty="0" smtClean="0">
                  <a:latin typeface="+mn-ea"/>
                  <a:ea typeface="+mn-ea"/>
                </a:rPr>
                <a:t>)</a:t>
              </a:r>
              <a:r>
                <a:rPr lang="zh-CN" altLang="en-US" sz="1800" b="1" dirty="0" smtClean="0">
                  <a:latin typeface="+mn-ea"/>
                  <a:ea typeface="+mn-ea"/>
                </a:rPr>
                <a:t>＋</a:t>
              </a:r>
              <a:r>
                <a:rPr lang="en-US" altLang="zh-CN" sz="1800" b="1" dirty="0" smtClean="0">
                  <a:latin typeface="+mn-ea"/>
                  <a:ea typeface="+mn-ea"/>
                </a:rPr>
                <a:t>T</a:t>
              </a:r>
              <a:r>
                <a:rPr lang="en-US" altLang="zh-CN" sz="1800" b="1" baseline="-18000" dirty="0" smtClean="0">
                  <a:latin typeface="+mn-ea"/>
                  <a:ea typeface="+mn-ea"/>
                </a:rPr>
                <a:t>0</a:t>
              </a:r>
              <a:r>
                <a:rPr lang="en-US" altLang="zh-CN" sz="1800" b="1" dirty="0" smtClean="0">
                  <a:latin typeface="+mn-lt"/>
                  <a:ea typeface="+mn-ea"/>
                </a:rPr>
                <a:t>·</a:t>
              </a:r>
              <a:r>
                <a:rPr lang="en-US" altLang="zh-CN" sz="1800" b="1" dirty="0" smtClean="0">
                  <a:latin typeface="+mn-ea"/>
                  <a:ea typeface="+mn-ea"/>
                </a:rPr>
                <a:t>T</a:t>
              </a:r>
              <a:r>
                <a:rPr lang="en-US" altLang="zh-CN" sz="1800" b="1" baseline="-18000" dirty="0" smtClean="0">
                  <a:latin typeface="+mn-ea"/>
                  <a:ea typeface="+mn-ea"/>
                </a:rPr>
                <a:t>1</a:t>
              </a:r>
              <a:r>
                <a:rPr lang="en-US" altLang="zh-CN" sz="1800" b="1" dirty="0" smtClean="0">
                  <a:latin typeface="+mn-ea"/>
                </a:rPr>
                <a:t>(</a:t>
              </a:r>
              <a:r>
                <a:rPr lang="zh-CN" altLang="en-US" sz="1800" b="1" dirty="0">
                  <a:latin typeface="+mn-ea"/>
                </a:rPr>
                <a:t>初始化</a:t>
              </a:r>
              <a:r>
                <a:rPr lang="zh-CN" altLang="en-US" sz="1800" b="1" dirty="0" smtClean="0">
                  <a:latin typeface="+mn-ea"/>
                </a:rPr>
                <a:t>逻辑</a:t>
              </a:r>
              <a:r>
                <a:rPr lang="en-US" altLang="zh-CN" sz="1800" b="1" dirty="0" smtClean="0">
                  <a:latin typeface="+mn-ea"/>
                </a:rPr>
                <a:t>)</a:t>
              </a:r>
              <a:r>
                <a:rPr lang="zh-CN" altLang="en-US" sz="1800" b="1" dirty="0" smtClean="0">
                  <a:latin typeface="+mn-ea"/>
                </a:rPr>
                <a:t>＝</a:t>
              </a:r>
              <a:r>
                <a:rPr lang="en-US" altLang="zh-CN" sz="1800" b="1" dirty="0" smtClean="0">
                  <a:latin typeface="+mn-ea"/>
                </a:rPr>
                <a:t>T</a:t>
              </a:r>
              <a:r>
                <a:rPr lang="en-US" altLang="zh-CN" sz="1800" b="1" baseline="-18000" dirty="0" smtClean="0">
                  <a:latin typeface="+mn-ea"/>
                </a:rPr>
                <a:t>0</a:t>
              </a:r>
              <a:r>
                <a:rPr lang="en-US" altLang="zh-CN" sz="1800" b="1" dirty="0" smtClean="0"/>
                <a:t>·</a:t>
              </a:r>
              <a:r>
                <a:rPr lang="en-US" altLang="zh-CN" sz="1800" b="1" dirty="0" smtClean="0">
                  <a:latin typeface="+mn-ea"/>
                </a:rPr>
                <a:t>T</a:t>
              </a:r>
              <a:r>
                <a:rPr lang="en-US" altLang="zh-CN" sz="1800" b="1" baseline="-20000" dirty="0" smtClean="0">
                  <a:latin typeface="+mn-ea"/>
                </a:rPr>
                <a:t>1</a:t>
              </a:r>
              <a:endParaRPr lang="zh-CN" altLang="en-US" sz="1800" b="1" baseline="-20000" dirty="0">
                <a:latin typeface="+mn-ea"/>
                <a:ea typeface="+mn-ea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 bwMode="auto">
            <a:xfrm>
              <a:off x="2801432" y="6151014"/>
              <a:ext cx="180000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>
              <a:off x="3073011" y="6151015"/>
              <a:ext cx="162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>
              <a:off x="4860018" y="6151015"/>
              <a:ext cx="180000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>
              <a:off x="5131597" y="6151016"/>
              <a:ext cx="162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组合 4"/>
          <p:cNvGrpSpPr/>
          <p:nvPr/>
        </p:nvGrpSpPr>
        <p:grpSpPr>
          <a:xfrm>
            <a:off x="1259632" y="1556792"/>
            <a:ext cx="7411355" cy="2143690"/>
            <a:chOff x="1259632" y="1556792"/>
            <a:chExt cx="7411355" cy="2143690"/>
          </a:xfrm>
        </p:grpSpPr>
        <p:sp>
          <p:nvSpPr>
            <p:cNvPr id="126" name="矩形 125"/>
            <p:cNvSpPr/>
            <p:nvPr/>
          </p:nvSpPr>
          <p:spPr>
            <a:xfrm>
              <a:off x="6222715" y="1659497"/>
              <a:ext cx="1658464" cy="1246861"/>
            </a:xfrm>
            <a:prstGeom prst="rect">
              <a:avLst/>
            </a:prstGeom>
            <a:solidFill>
              <a:srgbClr val="CCCCFF"/>
            </a:soli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2" name="矩形 131"/>
            <p:cNvSpPr/>
            <p:nvPr/>
          </p:nvSpPr>
          <p:spPr>
            <a:xfrm>
              <a:off x="4926571" y="1646303"/>
              <a:ext cx="1290676" cy="1260055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58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1871898" y="1646367"/>
              <a:ext cx="2412268" cy="97637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4932041" y="1646304"/>
              <a:ext cx="2952328" cy="126005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0" name="矩形 99"/>
            <p:cNvSpPr/>
            <p:nvPr/>
          </p:nvSpPr>
          <p:spPr>
            <a:xfrm>
              <a:off x="7020272" y="2355695"/>
              <a:ext cx="792087" cy="504056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Text Box 236"/>
            <p:cNvSpPr txBox="1">
              <a:spLocks noChangeArrowheads="1"/>
            </p:cNvSpPr>
            <p:nvPr/>
          </p:nvSpPr>
          <p:spPr bwMode="auto">
            <a:xfrm>
              <a:off x="2051919" y="1718375"/>
              <a:ext cx="1512168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启停控制逻辑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8" name="Text Box 237"/>
            <p:cNvSpPr txBox="1">
              <a:spLocks noChangeArrowheads="1"/>
            </p:cNvSpPr>
            <p:nvPr/>
          </p:nvSpPr>
          <p:spPr bwMode="auto">
            <a:xfrm>
              <a:off x="6660268" y="1718310"/>
              <a:ext cx="1150938" cy="57606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环形信号发生器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9" name="Text Box 248"/>
            <p:cNvSpPr txBox="1">
              <a:spLocks noChangeArrowheads="1"/>
            </p:cNvSpPr>
            <p:nvPr/>
          </p:nvSpPr>
          <p:spPr bwMode="auto">
            <a:xfrm rot="16200000">
              <a:off x="7812014" y="1898594"/>
              <a:ext cx="360039" cy="215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" name="Text Box 252"/>
            <p:cNvSpPr txBox="1">
              <a:spLocks noChangeArrowheads="1"/>
            </p:cNvSpPr>
            <p:nvPr/>
          </p:nvSpPr>
          <p:spPr bwMode="auto">
            <a:xfrm>
              <a:off x="8104042" y="1659498"/>
              <a:ext cx="566945" cy="7073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10800" anchor="t" anchorCtr="0"/>
            <a:lstStyle/>
            <a:p>
              <a:pPr algn="l"/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T</a:t>
              </a:r>
              <a:r>
                <a:rPr lang="en-US" altLang="zh-CN" b="1" baseline="-14000" dirty="0">
                  <a:solidFill>
                    <a:schemeClr val="accent2"/>
                  </a:solidFill>
                  <a:latin typeface="宋体" pitchFamily="2" charset="-122"/>
                </a:rPr>
                <a:t>0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endParaRPr lang="en-US" altLang="zh-CN" sz="1800" b="1" dirty="0" smtClean="0">
                <a:solidFill>
                  <a:schemeClr val="accent2"/>
                </a:solidFill>
                <a:latin typeface="宋体" pitchFamily="2" charset="-122"/>
              </a:endParaRPr>
            </a:p>
            <a:p>
              <a:pPr algn="l">
                <a:spcBef>
                  <a:spcPts val="600"/>
                </a:spcBef>
              </a:pP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T</a:t>
              </a:r>
              <a:r>
                <a:rPr lang="en-US" altLang="zh-CN" b="1" i="1" baseline="-14000" dirty="0" smtClean="0">
                  <a:solidFill>
                    <a:schemeClr val="accent2"/>
                  </a:solidFill>
                </a:rPr>
                <a:t>m</a:t>
              </a:r>
              <a:r>
                <a:rPr lang="en-US" altLang="zh-CN" b="1" baseline="-14000" dirty="0" smtClean="0">
                  <a:solidFill>
                    <a:schemeClr val="accent2"/>
                  </a:solidFill>
                  <a:latin typeface="+mn-ea"/>
                  <a:ea typeface="+mn-ea"/>
                </a:rPr>
                <a:t>-1</a:t>
              </a:r>
              <a:endParaRPr lang="en-US" altLang="zh-CN" b="1" baseline="-14000" dirty="0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  <p:sp>
          <p:nvSpPr>
            <p:cNvPr id="24" name="Text Box 253"/>
            <p:cNvSpPr txBox="1">
              <a:spLocks noChangeArrowheads="1"/>
            </p:cNvSpPr>
            <p:nvPr/>
          </p:nvSpPr>
          <p:spPr bwMode="auto">
            <a:xfrm>
              <a:off x="8121684" y="2294846"/>
              <a:ext cx="291408" cy="5035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10800" anchor="t" anchorCtr="0"/>
            <a:lstStyle/>
            <a:p>
              <a:pPr algn="l"/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P</a:t>
              </a:r>
              <a:r>
                <a:rPr lang="en-US" altLang="zh-CN" sz="1800" b="1" baseline="-14000" dirty="0" smtClean="0">
                  <a:solidFill>
                    <a:srgbClr val="990099"/>
                  </a:solidFill>
                  <a:latin typeface="宋体" pitchFamily="2" charset="-122"/>
                </a:rPr>
                <a:t>0</a:t>
              </a:r>
              <a:endParaRPr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P</a:t>
              </a:r>
              <a:r>
                <a:rPr lang="en-US" altLang="zh-CN" sz="1800" b="1" baseline="-14000" dirty="0" smtClean="0">
                  <a:solidFill>
                    <a:srgbClr val="990099"/>
                  </a:solidFill>
                  <a:latin typeface="+mn-ea"/>
                  <a:ea typeface="+mn-ea"/>
                </a:rPr>
                <a:t>1</a:t>
              </a:r>
              <a:endParaRPr lang="en-US" altLang="zh-CN" sz="1800" b="1" baseline="-14000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sp>
          <p:nvSpPr>
            <p:cNvPr id="27" name="Text Box 256"/>
            <p:cNvSpPr txBox="1">
              <a:spLocks noChangeArrowheads="1"/>
            </p:cNvSpPr>
            <p:nvPr/>
          </p:nvSpPr>
          <p:spPr bwMode="auto">
            <a:xfrm>
              <a:off x="1259632" y="1646303"/>
              <a:ext cx="504056" cy="50431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启动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停机</a:t>
              </a:r>
            </a:p>
          </p:txBody>
        </p:sp>
        <p:sp>
          <p:nvSpPr>
            <p:cNvPr id="31" name="Text Box 260"/>
            <p:cNvSpPr txBox="1">
              <a:spLocks noChangeArrowheads="1"/>
            </p:cNvSpPr>
            <p:nvPr/>
          </p:nvSpPr>
          <p:spPr bwMode="auto">
            <a:xfrm>
              <a:off x="3924126" y="1970726"/>
              <a:ext cx="288032" cy="32364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latin typeface="宋体" pitchFamily="2" charset="-122"/>
                </a:rPr>
                <a:t>&amp;</a:t>
              </a:r>
            </a:p>
          </p:txBody>
        </p:sp>
        <p:sp>
          <p:nvSpPr>
            <p:cNvPr id="52" name="Text Box 238"/>
            <p:cNvSpPr txBox="1">
              <a:spLocks noChangeArrowheads="1"/>
            </p:cNvSpPr>
            <p:nvPr/>
          </p:nvSpPr>
          <p:spPr bwMode="auto">
            <a:xfrm>
              <a:off x="5076056" y="1934335"/>
              <a:ext cx="1008111" cy="36004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定时逻辑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53" name="Text Box 236"/>
            <p:cNvSpPr txBox="1">
              <a:spLocks noChangeArrowheads="1"/>
            </p:cNvSpPr>
            <p:nvPr/>
          </p:nvSpPr>
          <p:spPr bwMode="auto">
            <a:xfrm>
              <a:off x="2627982" y="2186279"/>
              <a:ext cx="936104" cy="3600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脉冲源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>
              <a:off x="4211613" y="2114271"/>
              <a:ext cx="86444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1763886" y="1790382"/>
              <a:ext cx="28783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>
              <a:off x="1763886" y="2006406"/>
              <a:ext cx="28803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直接箭头连接符 61"/>
            <p:cNvCxnSpPr>
              <a:stCxn id="53" idx="3"/>
            </p:cNvCxnSpPr>
            <p:nvPr/>
          </p:nvCxnSpPr>
          <p:spPr bwMode="auto">
            <a:xfrm flipV="1">
              <a:off x="3564086" y="2186281"/>
              <a:ext cx="360040" cy="18001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 rot="16200000" flipH="1">
              <a:off x="3726008" y="1844142"/>
              <a:ext cx="216021" cy="180217"/>
            </a:xfrm>
            <a:prstGeom prst="bentConnector3">
              <a:avLst>
                <a:gd name="adj1" fmla="val 9703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71" name="直接箭头连接符 70"/>
            <p:cNvCxnSpPr>
              <a:stCxn id="96" idx="6"/>
            </p:cNvCxnSpPr>
            <p:nvPr/>
          </p:nvCxnSpPr>
          <p:spPr bwMode="auto">
            <a:xfrm flipV="1">
              <a:off x="7668344" y="2654179"/>
              <a:ext cx="431355" cy="9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直接箭头连接符 77"/>
            <p:cNvCxnSpPr>
              <a:stCxn id="52" idx="3"/>
            </p:cNvCxnSpPr>
            <p:nvPr/>
          </p:nvCxnSpPr>
          <p:spPr bwMode="auto">
            <a:xfrm>
              <a:off x="6084167" y="2114355"/>
              <a:ext cx="57606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>
              <a:off x="3564087" y="1826239"/>
              <a:ext cx="309534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0" name="Text Box 260"/>
            <p:cNvSpPr txBox="1">
              <a:spLocks noChangeArrowheads="1"/>
            </p:cNvSpPr>
            <p:nvPr/>
          </p:nvSpPr>
          <p:spPr bwMode="auto">
            <a:xfrm>
              <a:off x="7387935" y="2510399"/>
              <a:ext cx="209992" cy="2875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宋体" pitchFamily="2" charset="-122"/>
                </a:rPr>
                <a:t>1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91" name="直接箭头连接符 64"/>
            <p:cNvCxnSpPr/>
            <p:nvPr/>
          </p:nvCxnSpPr>
          <p:spPr bwMode="auto">
            <a:xfrm>
              <a:off x="6451263" y="2114591"/>
              <a:ext cx="1649131" cy="323482"/>
            </a:xfrm>
            <a:prstGeom prst="bentConnector3">
              <a:avLst>
                <a:gd name="adj1" fmla="val -44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96" name="椭圆 95"/>
            <p:cNvSpPr/>
            <p:nvPr/>
          </p:nvSpPr>
          <p:spPr bwMode="auto">
            <a:xfrm>
              <a:off x="7597927" y="2622745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97" name="直接箭头连接符 64"/>
            <p:cNvCxnSpPr>
              <a:endCxn id="90" idx="1"/>
            </p:cNvCxnSpPr>
            <p:nvPr/>
          </p:nvCxnSpPr>
          <p:spPr bwMode="auto">
            <a:xfrm>
              <a:off x="7152601" y="2438391"/>
              <a:ext cx="235334" cy="215789"/>
            </a:xfrm>
            <a:prstGeom prst="bentConnector3">
              <a:avLst>
                <a:gd name="adj1" fmla="val 4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02" name="直接箭头连接符 101"/>
            <p:cNvCxnSpPr/>
            <p:nvPr/>
          </p:nvCxnSpPr>
          <p:spPr bwMode="auto">
            <a:xfrm>
              <a:off x="7811207" y="1826239"/>
              <a:ext cx="28918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直接箭头连接符 103"/>
            <p:cNvCxnSpPr/>
            <p:nvPr/>
          </p:nvCxnSpPr>
          <p:spPr bwMode="auto">
            <a:xfrm>
              <a:off x="7812360" y="2186279"/>
              <a:ext cx="28918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0" name="Text Box 320"/>
            <p:cNvSpPr txBox="1">
              <a:spLocks noChangeArrowheads="1"/>
            </p:cNvSpPr>
            <p:nvPr/>
          </p:nvSpPr>
          <p:spPr bwMode="auto">
            <a:xfrm>
              <a:off x="4427984" y="1862327"/>
              <a:ext cx="43204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CLK</a:t>
              </a:r>
              <a:endParaRPr lang="zh-CN" altLang="en-US" sz="1800" b="1" baseline="-20000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111" name="Text Box 320"/>
            <p:cNvSpPr txBox="1">
              <a:spLocks noChangeArrowheads="1"/>
            </p:cNvSpPr>
            <p:nvPr/>
          </p:nvSpPr>
          <p:spPr bwMode="auto">
            <a:xfrm>
              <a:off x="6294126" y="1862327"/>
              <a:ext cx="28862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solidFill>
                    <a:srgbClr val="FF3399"/>
                  </a:solidFill>
                  <a:latin typeface="宋体" pitchFamily="2" charset="-122"/>
                </a:rPr>
                <a:t>CP</a:t>
              </a:r>
              <a:endParaRPr lang="zh-CN" altLang="en-US" sz="1800" b="1" baseline="-20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12" name="Text Box 320"/>
            <p:cNvSpPr txBox="1">
              <a:spLocks noChangeArrowheads="1"/>
            </p:cNvSpPr>
            <p:nvPr/>
          </p:nvSpPr>
          <p:spPr bwMode="auto">
            <a:xfrm>
              <a:off x="4355976" y="1556792"/>
              <a:ext cx="504639" cy="256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solidFill>
                    <a:srgbClr val="FF3399"/>
                  </a:solidFill>
                  <a:latin typeface="宋体" pitchFamily="2" charset="-122"/>
                </a:rPr>
                <a:t>ClrN</a:t>
              </a:r>
              <a:endParaRPr lang="zh-CN" altLang="en-US" sz="18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19" name="直接箭头连接符 118"/>
            <p:cNvCxnSpPr/>
            <p:nvPr/>
          </p:nvCxnSpPr>
          <p:spPr bwMode="auto">
            <a:xfrm flipV="1">
              <a:off x="5220072" y="2294377"/>
              <a:ext cx="0" cy="72007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/>
            <p:cNvCxnSpPr/>
            <p:nvPr/>
          </p:nvCxnSpPr>
          <p:spPr bwMode="auto">
            <a:xfrm flipV="1">
              <a:off x="5940152" y="2294375"/>
              <a:ext cx="0" cy="7200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直接箭头连接符 126"/>
            <p:cNvCxnSpPr/>
            <p:nvPr/>
          </p:nvCxnSpPr>
          <p:spPr bwMode="auto">
            <a:xfrm flipV="1">
              <a:off x="6876256" y="2294375"/>
              <a:ext cx="0" cy="7200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8" name="Text Box 320"/>
            <p:cNvSpPr txBox="1">
              <a:spLocks noChangeArrowheads="1"/>
            </p:cNvSpPr>
            <p:nvPr/>
          </p:nvSpPr>
          <p:spPr bwMode="auto">
            <a:xfrm>
              <a:off x="4499992" y="2980848"/>
              <a:ext cx="1008111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定时方式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29" name="Text Box 320"/>
            <p:cNvSpPr txBox="1">
              <a:spLocks noChangeArrowheads="1"/>
            </p:cNvSpPr>
            <p:nvPr/>
          </p:nvSpPr>
          <p:spPr bwMode="auto">
            <a:xfrm>
              <a:off x="5580112" y="2978367"/>
              <a:ext cx="1008111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操作状态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30" name="Text Box 320"/>
            <p:cNvSpPr txBox="1">
              <a:spLocks noChangeArrowheads="1"/>
            </p:cNvSpPr>
            <p:nvPr/>
          </p:nvSpPr>
          <p:spPr bwMode="auto">
            <a:xfrm>
              <a:off x="6660232" y="2980848"/>
              <a:ext cx="1008111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变长参数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31" name="Text Box 320"/>
            <p:cNvSpPr txBox="1">
              <a:spLocks noChangeArrowheads="1"/>
            </p:cNvSpPr>
            <p:nvPr/>
          </p:nvSpPr>
          <p:spPr bwMode="auto">
            <a:xfrm>
              <a:off x="1907902" y="2690335"/>
              <a:ext cx="23042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主时钟脉冲形成部件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6217247" y="1646303"/>
              <a:ext cx="5468" cy="126005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4" name="Text Box 77"/>
            <p:cNvSpPr txBox="1">
              <a:spLocks noChangeArrowheads="1"/>
            </p:cNvSpPr>
            <p:nvPr/>
          </p:nvSpPr>
          <p:spPr bwMode="auto">
            <a:xfrm>
              <a:off x="1441395" y="3284984"/>
              <a:ext cx="7091045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5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注</a:t>
              </a:r>
              <a:r>
                <a:rPr lang="en-US" altLang="zh-CN" sz="2000" b="1" dirty="0" smtClean="0">
                  <a:latin typeface="宋体" pitchFamily="2" charset="-122"/>
                </a:rPr>
                <a:t>—</a:t>
              </a:r>
              <a:r>
                <a:rPr lang="zh-CN" altLang="en-US" sz="2000" b="1" dirty="0" smtClean="0">
                  <a:latin typeface="宋体" pitchFamily="2" charset="-122"/>
                </a:rPr>
                <a:t>定时</a:t>
              </a:r>
              <a:r>
                <a:rPr lang="en-US" altLang="zh-CN" sz="2000" b="1" dirty="0" smtClean="0">
                  <a:latin typeface="宋体" pitchFamily="2" charset="-122"/>
                </a:rPr>
                <a:t>/</a:t>
              </a:r>
              <a:r>
                <a:rPr lang="zh-CN" altLang="en-US" sz="2000" b="1" dirty="0" smtClean="0">
                  <a:latin typeface="宋体" pitchFamily="2" charset="-122"/>
                </a:rPr>
                <a:t>定序接口为节拍脉冲</a:t>
              </a:r>
              <a:r>
                <a:rPr lang="en-US" altLang="zh-CN" sz="2000" b="1" dirty="0" smtClean="0">
                  <a:latin typeface="宋体" pitchFamily="2" charset="-122"/>
                </a:rPr>
                <a:t>CP</a:t>
              </a:r>
              <a:r>
                <a:rPr lang="zh-CN" altLang="en-US" sz="2000" b="1" dirty="0" smtClean="0">
                  <a:latin typeface="宋体" pitchFamily="2" charset="-122"/>
                </a:rPr>
                <a:t>，复位信号只连接顶层电路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</p:grpSp>
      <p:sp>
        <p:nvSpPr>
          <p:cNvPr id="133" name="线形标注 2 132"/>
          <p:cNvSpPr/>
          <p:nvPr/>
        </p:nvSpPr>
        <p:spPr bwMode="auto">
          <a:xfrm>
            <a:off x="7379170" y="828664"/>
            <a:ext cx="1585318" cy="584112"/>
          </a:xfrm>
          <a:prstGeom prst="borderCallout2">
            <a:avLst>
              <a:gd name="adj1" fmla="val 101717"/>
              <a:gd name="adj2" fmla="val 89526"/>
              <a:gd name="adj3" fmla="val 367388"/>
              <a:gd name="adj4" fmla="val 88218"/>
              <a:gd name="adj5" fmla="val 336210"/>
              <a:gd name="adj6" fmla="val 22155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宋体" pitchFamily="2" charset="-122"/>
              </a:rPr>
              <a:t>信号</a:t>
            </a:r>
            <a:r>
              <a:rPr lang="zh-CN" altLang="en-US" sz="1600" b="1" dirty="0" smtClean="0">
                <a:latin typeface="宋体" pitchFamily="2" charset="-122"/>
              </a:rPr>
              <a:t>＞</a:t>
            </a:r>
            <a:r>
              <a:rPr lang="en-US" altLang="zh-CN" sz="1600" b="1" dirty="0" smtClean="0">
                <a:latin typeface="宋体" pitchFamily="2" charset="-122"/>
              </a:rPr>
              <a:t>2</a:t>
            </a:r>
            <a:r>
              <a:rPr lang="zh-CN" altLang="en-US" sz="1600" b="1" dirty="0" smtClean="0">
                <a:latin typeface="宋体" pitchFamily="2" charset="-122"/>
              </a:rPr>
              <a:t>个时为环形信号发生器</a:t>
            </a:r>
            <a:endParaRPr lang="zh-CN" altLang="en-US" sz="1600" b="1" dirty="0">
              <a:latin typeface="宋体" pitchFamily="2" charset="-122"/>
            </a:endParaRPr>
          </a:p>
        </p:txBody>
      </p:sp>
      <p:sp>
        <p:nvSpPr>
          <p:cNvPr id="135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3683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36" name="线形标注 2 135"/>
          <p:cNvSpPr/>
          <p:nvPr/>
        </p:nvSpPr>
        <p:spPr bwMode="auto">
          <a:xfrm>
            <a:off x="143310" y="2992928"/>
            <a:ext cx="2700498" cy="292056"/>
          </a:xfrm>
          <a:prstGeom prst="borderCallout2">
            <a:avLst>
              <a:gd name="adj1" fmla="val 51907"/>
              <a:gd name="adj2" fmla="val 100630"/>
              <a:gd name="adj3" fmla="val 50908"/>
              <a:gd name="adj4" fmla="val 153009"/>
              <a:gd name="adj5" fmla="val -231013"/>
              <a:gd name="adj6" fmla="val 184070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 smtClean="0">
                <a:latin typeface="+mn-ea"/>
                <a:ea typeface="+mn-ea"/>
              </a:rPr>
              <a:t>1</a:t>
            </a:r>
            <a:r>
              <a:rPr lang="zh-CN" altLang="en-US" sz="1600" b="1" dirty="0" smtClean="0">
                <a:latin typeface="+mn-ea"/>
                <a:ea typeface="+mn-ea"/>
              </a:rPr>
              <a:t>个</a:t>
            </a:r>
            <a:r>
              <a:rPr lang="en-US" altLang="zh-CN" sz="1600" b="1" dirty="0" smtClean="0">
                <a:latin typeface="+mn-ea"/>
                <a:ea typeface="+mn-ea"/>
              </a:rPr>
              <a:t>CP</a:t>
            </a:r>
            <a:r>
              <a:rPr lang="zh-CN" altLang="en-US" sz="1600" b="1" dirty="0">
                <a:latin typeface="+mn-ea"/>
                <a:ea typeface="+mn-ea"/>
              </a:rPr>
              <a:t>～</a:t>
            </a:r>
            <a:r>
              <a:rPr lang="en-US" altLang="zh-CN" sz="1600" b="1" dirty="0" smtClean="0">
                <a:latin typeface="+mn-ea"/>
                <a:ea typeface="+mn-ea"/>
              </a:rPr>
              <a:t>1</a:t>
            </a:r>
            <a:r>
              <a:rPr lang="zh-CN" altLang="en-US" sz="1600" b="1" dirty="0" smtClean="0">
                <a:latin typeface="+mn-ea"/>
                <a:ea typeface="+mn-ea"/>
              </a:rPr>
              <a:t>个</a:t>
            </a:r>
            <a:r>
              <a:rPr lang="en-US" altLang="zh-CN" sz="1600" b="1" dirty="0" err="1" smtClean="0">
                <a:latin typeface="+mn-ea"/>
                <a:ea typeface="+mn-ea"/>
              </a:rPr>
              <a:t>uOP</a:t>
            </a:r>
            <a:r>
              <a:rPr lang="en-US" altLang="zh-CN" sz="1600" b="1" dirty="0" smtClean="0">
                <a:latin typeface="+mn-ea"/>
                <a:ea typeface="+mn-ea"/>
              </a:rPr>
              <a:t>(</a:t>
            </a:r>
            <a:r>
              <a:rPr lang="en-US" altLang="zh-CN" sz="1600" b="1" dirty="0">
                <a:latin typeface="+mn-ea"/>
                <a:ea typeface="+mn-ea"/>
              </a:rPr>
              <a:t>=</a:t>
            </a:r>
            <a:r>
              <a:rPr lang="en-US" altLang="zh-CN" sz="1600" b="1" dirty="0" smtClean="0">
                <a:latin typeface="+mn-ea"/>
                <a:ea typeface="+mn-ea"/>
              </a:rPr>
              <a:t>1</a:t>
            </a:r>
            <a:r>
              <a:rPr lang="zh-CN" altLang="en-US" sz="1600" b="1" dirty="0">
                <a:latin typeface="+mn-ea"/>
                <a:ea typeface="+mn-ea"/>
              </a:rPr>
              <a:t>～</a:t>
            </a:r>
            <a:r>
              <a:rPr lang="en-US" altLang="zh-CN" sz="1600" b="1" dirty="0">
                <a:latin typeface="+mn-ea"/>
                <a:ea typeface="+mn-ea"/>
              </a:rPr>
              <a:t>p</a:t>
            </a:r>
            <a:r>
              <a:rPr lang="zh-CN" altLang="en-US" sz="1600" b="1" dirty="0">
                <a:latin typeface="+mn-ea"/>
                <a:ea typeface="+mn-ea"/>
              </a:rPr>
              <a:t>个</a:t>
            </a:r>
            <a:r>
              <a:rPr lang="en-US" altLang="zh-CN" sz="1600" b="1" dirty="0" smtClean="0">
                <a:latin typeface="+mn-ea"/>
                <a:ea typeface="+mn-ea"/>
              </a:rPr>
              <a:t>CLK)</a:t>
            </a:r>
            <a:endParaRPr lang="zh-CN" altLang="en-US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761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133" grpId="0" animBg="1"/>
      <p:bldP spid="133" grpId="1" animBg="1"/>
      <p:bldP spid="13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57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4" name="Text Box 303"/>
          <p:cNvSpPr txBox="1">
            <a:spLocks noChangeArrowheads="1"/>
          </p:cNvSpPr>
          <p:nvPr/>
        </p:nvSpPr>
        <p:spPr bwMode="auto">
          <a:xfrm>
            <a:off x="179263" y="404664"/>
            <a:ext cx="8785225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dirty="0">
                <a:solidFill>
                  <a:srgbClr val="FF3399"/>
                </a:solidFill>
              </a:rPr>
              <a:t> </a:t>
            </a:r>
            <a:r>
              <a:rPr lang="en-US" altLang="zh-CN" dirty="0" err="1" smtClean="0">
                <a:solidFill>
                  <a:srgbClr val="FF3399"/>
                </a:solidFill>
              </a:rPr>
              <a:t>μ</a:t>
            </a:r>
            <a:r>
              <a:rPr lang="en-US" altLang="zh-CN" b="1" dirty="0" err="1" smtClean="0">
                <a:solidFill>
                  <a:srgbClr val="FF3399"/>
                </a:solidFill>
                <a:latin typeface="+mn-ea"/>
              </a:rPr>
              <a:t>OP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</a:rPr>
              <a:t>的定时方式            </a:t>
            </a:r>
            <a:r>
              <a:rPr lang="en-US" altLang="zh-CN" sz="2000" b="1" dirty="0" smtClean="0">
                <a:latin typeface="宋体" pitchFamily="2" charset="-122"/>
              </a:rPr>
              <a:t>--</a:t>
            </a:r>
            <a:r>
              <a:rPr lang="zh-CN" altLang="en-US" sz="2000" b="1" dirty="0">
                <a:latin typeface="宋体" pitchFamily="2" charset="-122"/>
              </a:rPr>
              <a:t>时序</a:t>
            </a:r>
            <a:r>
              <a:rPr lang="zh-CN" altLang="en-US" sz="2000" b="1" dirty="0" smtClean="0">
                <a:latin typeface="宋体" pitchFamily="2" charset="-122"/>
              </a:rPr>
              <a:t>系统中定时逻辑的实现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指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+mn-ea"/>
              </a:rPr>
              <a:t>OP</a:t>
            </a:r>
            <a:r>
              <a:rPr lang="zh-CN" altLang="en-US" b="1" dirty="0" smtClean="0">
                <a:latin typeface="+mn-ea"/>
              </a:rPr>
              <a:t>序列中</a:t>
            </a:r>
            <a:r>
              <a:rPr lang="en-US" altLang="zh-CN" u="sng" dirty="0" err="1" smtClean="0"/>
              <a:t>μ</a:t>
            </a:r>
            <a:r>
              <a:rPr lang="en-US" altLang="zh-CN" b="1" u="sng" dirty="0" err="1" smtClean="0">
                <a:latin typeface="+mn-ea"/>
              </a:rPr>
              <a:t>OP</a:t>
            </a:r>
            <a:r>
              <a:rPr lang="zh-CN" altLang="en-US" b="1" u="sng" dirty="0" smtClean="0">
                <a:latin typeface="+mn-ea"/>
              </a:rPr>
              <a:t>时长</a:t>
            </a:r>
            <a:r>
              <a:rPr lang="zh-CN" altLang="en-US" b="1" dirty="0" smtClean="0">
                <a:latin typeface="+mn-ea"/>
              </a:rPr>
              <a:t>的控制方法，即</a:t>
            </a:r>
            <a:r>
              <a:rPr lang="en-US" altLang="zh-CN" b="1" u="sng" dirty="0">
                <a:solidFill>
                  <a:schemeClr val="accent2"/>
                </a:solidFill>
                <a:latin typeface="+mn-ea"/>
              </a:rPr>
              <a:t>CP</a:t>
            </a:r>
            <a:r>
              <a:rPr lang="zh-CN" altLang="en-US" b="1" u="sng" dirty="0" smtClean="0">
                <a:solidFill>
                  <a:schemeClr val="accent2"/>
                </a:solidFill>
                <a:latin typeface="+mn-ea"/>
              </a:rPr>
              <a:t>时长</a:t>
            </a:r>
            <a:r>
              <a:rPr lang="zh-CN" altLang="en-US" b="1" dirty="0" smtClean="0">
                <a:latin typeface="+mn-ea"/>
              </a:rPr>
              <a:t>的控制方式</a:t>
            </a:r>
            <a:endParaRPr lang="en-US" altLang="zh-CN" b="1" dirty="0" smtClean="0">
              <a:latin typeface="+mn-ea"/>
            </a:endParaRPr>
          </a:p>
          <a:p>
            <a:pPr algn="l">
              <a:lnSpc>
                <a:spcPct val="105000"/>
              </a:lnSpc>
            </a:pPr>
            <a:r>
              <a:rPr lang="zh-CN" altLang="en-US" sz="2000" dirty="0" smtClean="0">
                <a:latin typeface="宋体" pitchFamily="2" charset="-122"/>
              </a:rPr>
              <a:t>                    └</a:t>
            </a:r>
            <a:r>
              <a:rPr lang="zh-CN" altLang="en-US" sz="2000" b="1" dirty="0" smtClean="0">
                <a:latin typeface="宋体" pitchFamily="2" charset="-122"/>
              </a:rPr>
              <a:t>即对应的节拍周期        ↑</a:t>
            </a:r>
            <a:endParaRPr lang="en-US" altLang="zh-CN" sz="2000" b="1" dirty="0" smtClean="0">
              <a:latin typeface="+mn-ea"/>
            </a:endParaRPr>
          </a:p>
          <a:p>
            <a:pPr algn="l">
              <a:lnSpc>
                <a:spcPct val="105000"/>
              </a:lnSpc>
            </a:pP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smtClean="0">
                <a:latin typeface="+mn-ea"/>
              </a:rPr>
              <a:t>                              </a:t>
            </a:r>
            <a:r>
              <a:rPr lang="zh-CN" altLang="en-US" sz="2000" dirty="0" smtClean="0">
                <a:latin typeface="+mn-ea"/>
              </a:rPr>
              <a:t>└→</a:t>
            </a:r>
            <a:r>
              <a:rPr lang="zh-CN" altLang="en-US" sz="2000" b="1" dirty="0" smtClean="0">
                <a:latin typeface="+mn-ea"/>
              </a:rPr>
              <a:t>节拍基于</a:t>
            </a:r>
            <a:r>
              <a:rPr lang="en-US" altLang="zh-CN" sz="2000" b="1" dirty="0" smtClean="0">
                <a:latin typeface="+mn-ea"/>
              </a:rPr>
              <a:t>CP</a:t>
            </a:r>
            <a:r>
              <a:rPr lang="zh-CN" altLang="en-US" sz="2000" b="1" dirty="0" smtClean="0">
                <a:latin typeface="+mn-ea"/>
              </a:rPr>
              <a:t>定时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332" name="Text Box 168"/>
          <p:cNvSpPr txBox="1">
            <a:spLocks noChangeArrowheads="1"/>
          </p:cNvSpPr>
          <p:nvPr/>
        </p:nvSpPr>
        <p:spPr bwMode="auto">
          <a:xfrm>
            <a:off x="179263" y="1783844"/>
            <a:ext cx="8857233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*同步控制方式：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各</a:t>
            </a:r>
            <a:r>
              <a:rPr lang="en-US" altLang="zh-CN" spc="-50" dirty="0" err="1" smtClean="0"/>
              <a:t>μ</a:t>
            </a:r>
            <a:r>
              <a:rPr lang="en-US" altLang="zh-CN" b="1" spc="-50" dirty="0" err="1" smtClean="0">
                <a:latin typeface="宋体" pitchFamily="2" charset="-122"/>
              </a:rPr>
              <a:t>OP</a:t>
            </a:r>
            <a:r>
              <a:rPr lang="zh-CN" altLang="en-US" b="1" spc="-50" dirty="0" smtClean="0">
                <a:latin typeface="宋体" pitchFamily="2" charset="-122"/>
              </a:rPr>
              <a:t>的时序只受</a:t>
            </a:r>
            <a:r>
              <a:rPr lang="zh-CN" altLang="en-US" b="1" spc="-50" dirty="0">
                <a:solidFill>
                  <a:srgbClr val="990099"/>
                </a:solidFill>
                <a:latin typeface="宋体" pitchFamily="2" charset="-122"/>
              </a:rPr>
              <a:t>统一的</a:t>
            </a:r>
            <a:r>
              <a:rPr lang="zh-CN" altLang="en-US" b="1" u="sng" spc="-50" dirty="0">
                <a:latin typeface="宋体" pitchFamily="2" charset="-122"/>
              </a:rPr>
              <a:t>基准</a:t>
            </a:r>
            <a:r>
              <a:rPr lang="zh-CN" altLang="en-US" b="1" u="sng" spc="-50" dirty="0" smtClean="0">
                <a:latin typeface="宋体" pitchFamily="2" charset="-122"/>
              </a:rPr>
              <a:t>时钟信号</a:t>
            </a:r>
            <a:r>
              <a:rPr lang="en-US" altLang="zh-CN" sz="2000" b="1" spc="-50" dirty="0">
                <a:latin typeface="宋体" pitchFamily="2" charset="-122"/>
              </a:rPr>
              <a:t>(</a:t>
            </a:r>
            <a:r>
              <a:rPr lang="zh-CN" altLang="en-US" sz="2000" b="1" spc="-50" dirty="0">
                <a:solidFill>
                  <a:srgbClr val="FF3399"/>
                </a:solidFill>
                <a:latin typeface="宋体" pitchFamily="2" charset="-122"/>
              </a:rPr>
              <a:t>主时钟脉冲信号</a:t>
            </a:r>
            <a:r>
              <a:rPr lang="en-US" altLang="zh-CN" sz="2000" b="1" spc="-50" dirty="0">
                <a:latin typeface="宋体" pitchFamily="2" charset="-122"/>
              </a:rPr>
              <a:t>)</a:t>
            </a:r>
            <a:r>
              <a:rPr lang="zh-CN" altLang="en-US" b="1" spc="-50" dirty="0" smtClean="0">
                <a:latin typeface="宋体" pitchFamily="2" charset="-122"/>
              </a:rPr>
              <a:t>控制</a:t>
            </a: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定时原理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OPCmd</a:t>
            </a:r>
            <a:r>
              <a:rPr lang="zh-CN" altLang="en-US" sz="2200" b="1" dirty="0" smtClean="0">
                <a:latin typeface="宋体" pitchFamily="2" charset="-122"/>
              </a:rPr>
              <a:t>的发出</a:t>
            </a:r>
            <a:r>
              <a:rPr lang="zh-CN" altLang="en-US" sz="2200" b="1" u="sng" dirty="0" smtClean="0">
                <a:latin typeface="宋体" pitchFamily="2" charset="-122"/>
              </a:rPr>
              <a:t>与</a:t>
            </a:r>
            <a:r>
              <a:rPr lang="zh-CN" altLang="en-US" sz="2200" b="1" u="sng" dirty="0">
                <a:latin typeface="宋体" pitchFamily="2" charset="-122"/>
              </a:rPr>
              <a:t>时钟信号</a:t>
            </a:r>
            <a:r>
              <a:rPr lang="zh-CN" altLang="en-US" sz="2200" b="1" u="sng" dirty="0" smtClean="0">
                <a:latin typeface="宋体" pitchFamily="2" charset="-122"/>
              </a:rPr>
              <a:t>同步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zh-CN" altLang="en-US" sz="2200" b="1" dirty="0">
                <a:latin typeface="宋体" pitchFamily="2" charset="-122"/>
              </a:rPr>
              <a:t>节拍周期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en-US" altLang="zh-CN" sz="2200" b="1" baseline="-16000" dirty="0">
                <a:latin typeface="宋体" pitchFamily="2" charset="-122"/>
              </a:rPr>
              <a:t>CP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r>
              <a:rPr lang="en-US" altLang="zh-CN" sz="2200" b="1" i="1" dirty="0" smtClean="0">
                <a:latin typeface="宋体" pitchFamily="2" charset="-122"/>
              </a:rPr>
              <a:t>T</a:t>
            </a:r>
            <a:r>
              <a:rPr lang="en-US" altLang="zh-CN" sz="2200" b="1" baseline="-18000" dirty="0" smtClean="0">
                <a:latin typeface="宋体" pitchFamily="2" charset="-122"/>
              </a:rPr>
              <a:t>C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2700"/>
              </a:spcBef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定时逻辑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328" name="Text Box 161"/>
          <p:cNvSpPr txBox="1">
            <a:spLocks noChangeArrowheads="1"/>
          </p:cNvSpPr>
          <p:nvPr/>
        </p:nvSpPr>
        <p:spPr bwMode="auto">
          <a:xfrm>
            <a:off x="1907704" y="4869160"/>
            <a:ext cx="7056784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en-US" altLang="zh-CN" sz="2000" b="1" dirty="0" smtClean="0">
                <a:latin typeface="宋体" pitchFamily="2" charset="-122"/>
              </a:rPr>
              <a:t>  </a:t>
            </a:r>
            <a:r>
              <a:rPr lang="en-US" altLang="zh-CN" b="1" dirty="0" smtClean="0">
                <a:latin typeface="宋体" pitchFamily="2" charset="-122"/>
              </a:rPr>
              <a:t>CP</a:t>
            </a:r>
            <a:r>
              <a:rPr lang="zh-CN" altLang="en-US" b="1" dirty="0">
                <a:latin typeface="宋体" pitchFamily="2" charset="-122"/>
              </a:rPr>
              <a:t>与时钟信号</a:t>
            </a:r>
            <a:r>
              <a:rPr lang="en-US" altLang="zh-CN" b="1" dirty="0">
                <a:latin typeface="宋体" pitchFamily="2" charset="-122"/>
              </a:rPr>
              <a:t>CLK</a:t>
            </a:r>
            <a:r>
              <a:rPr lang="zh-CN" altLang="en-US" b="1" dirty="0">
                <a:latin typeface="宋体" pitchFamily="2" charset="-122"/>
              </a:rPr>
              <a:t>同步，即</a:t>
            </a:r>
            <a:r>
              <a:rPr lang="en-US" altLang="zh-CN" b="1" dirty="0">
                <a:latin typeface="宋体" pitchFamily="2" charset="-122"/>
              </a:rPr>
              <a:t>CP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CLK</a:t>
            </a:r>
            <a:endParaRPr lang="zh-CN" altLang="en-US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控制</a:t>
            </a:r>
            <a:r>
              <a:rPr lang="zh-CN" altLang="en-US" b="1" dirty="0">
                <a:latin typeface="宋体" pitchFamily="2" charset="-122"/>
              </a:rPr>
              <a:t>简单、时间</a:t>
            </a:r>
            <a:r>
              <a:rPr lang="zh-CN" altLang="en-US" b="1" dirty="0" smtClean="0">
                <a:latin typeface="宋体" pitchFamily="2" charset="-122"/>
              </a:rPr>
              <a:t>浪费大，适合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CPU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内部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+mn-ea"/>
              </a:rPr>
              <a:t>OP</a:t>
            </a:r>
            <a:r>
              <a:rPr lang="zh-CN" altLang="en-US" b="1" dirty="0" smtClean="0">
                <a:latin typeface="+mn-ea"/>
              </a:rPr>
              <a:t>定时</a:t>
            </a:r>
            <a:endParaRPr lang="en-US" altLang="zh-CN" b="1" dirty="0" smtClean="0">
              <a:latin typeface="+mn-ea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 smtClean="0">
                <a:latin typeface="+mn-ea"/>
              </a:rPr>
              <a:t>            (CLK</a:t>
            </a:r>
            <a:r>
              <a:rPr lang="zh-CN" altLang="en-US" sz="1800" b="1" dirty="0" smtClean="0">
                <a:latin typeface="+mn-ea"/>
              </a:rPr>
              <a:t>＝</a:t>
            </a:r>
            <a:r>
              <a:rPr lang="en-US" altLang="zh-CN" sz="1800" b="1" dirty="0" smtClean="0">
                <a:latin typeface="+mn-ea"/>
              </a:rPr>
              <a:t>max{</a:t>
            </a:r>
            <a:r>
              <a:rPr lang="en-US" altLang="zh-CN" sz="1800" dirty="0" err="1" smtClean="0"/>
              <a:t>μ</a:t>
            </a:r>
            <a:r>
              <a:rPr lang="en-US" altLang="zh-CN" sz="1800" b="1" dirty="0" err="1" smtClean="0">
                <a:latin typeface="+mn-ea"/>
              </a:rPr>
              <a:t>OP</a:t>
            </a:r>
            <a:r>
              <a:rPr lang="en-US" altLang="zh-CN" sz="1800" b="1" baseline="-18000" dirty="0" err="1" smtClean="0">
                <a:latin typeface="+mn-ea"/>
              </a:rPr>
              <a:t>i</a:t>
            </a:r>
            <a:r>
              <a:rPr lang="en-US" altLang="zh-CN" sz="1800" b="1" dirty="0" smtClean="0">
                <a:latin typeface="+mn-ea"/>
              </a:rPr>
              <a:t>})      (</a:t>
            </a:r>
            <a:r>
              <a:rPr lang="zh-CN" altLang="en-US" sz="1800" b="1" dirty="0" smtClean="0">
                <a:latin typeface="+mn-ea"/>
              </a:rPr>
              <a:t>时延相近</a:t>
            </a:r>
            <a:r>
              <a:rPr lang="en-US" altLang="zh-CN" sz="1800" b="1" dirty="0" smtClean="0">
                <a:latin typeface="+mn-ea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348" name="组合 347"/>
          <p:cNvGrpSpPr/>
          <p:nvPr/>
        </p:nvGrpSpPr>
        <p:grpSpPr>
          <a:xfrm>
            <a:off x="2519772" y="3212976"/>
            <a:ext cx="3780420" cy="1584176"/>
            <a:chOff x="683568" y="2636912"/>
            <a:chExt cx="3780420" cy="1584176"/>
          </a:xfrm>
        </p:grpSpPr>
        <p:cxnSp>
          <p:nvCxnSpPr>
            <p:cNvPr id="349" name="直接连接符 348"/>
            <p:cNvCxnSpPr/>
            <p:nvPr/>
          </p:nvCxnSpPr>
          <p:spPr>
            <a:xfrm flipH="1">
              <a:off x="2627201" y="2924944"/>
              <a:ext cx="583" cy="129614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Text Box 108"/>
            <p:cNvSpPr txBox="1">
              <a:spLocks noChangeArrowheads="1"/>
            </p:cNvSpPr>
            <p:nvPr/>
          </p:nvSpPr>
          <p:spPr bwMode="auto">
            <a:xfrm>
              <a:off x="683568" y="2636912"/>
              <a:ext cx="936104" cy="1584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8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CLK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>
                <a:lnSpc>
                  <a:spcPct val="155000"/>
                </a:lnSpc>
              </a:pPr>
              <a:r>
                <a:rPr lang="en-US" altLang="zh-CN" sz="1800" dirty="0"/>
                <a:t>μ</a:t>
              </a:r>
              <a:r>
                <a:rPr lang="en-US" altLang="zh-CN" sz="1800" b="1" dirty="0">
                  <a:latin typeface="宋体" pitchFamily="2" charset="-122"/>
                </a:rPr>
                <a:t>OPCmd1</a:t>
              </a:r>
            </a:p>
            <a:p>
              <a:pPr algn="r">
                <a:lnSpc>
                  <a:spcPct val="155000"/>
                </a:lnSpc>
              </a:pPr>
              <a:r>
                <a:rPr lang="en-US" altLang="zh-CN" sz="1800" dirty="0" smtClean="0"/>
                <a:t>μ</a:t>
              </a:r>
              <a:r>
                <a:rPr lang="en-US" altLang="zh-CN" sz="1800" b="1" dirty="0" smtClean="0">
                  <a:latin typeface="宋体" pitchFamily="2" charset="-122"/>
                </a:rPr>
                <a:t>OPCmd2</a:t>
              </a:r>
            </a:p>
            <a:p>
              <a:pPr algn="r">
                <a:lnSpc>
                  <a:spcPct val="155000"/>
                </a:lnSpc>
              </a:pPr>
              <a:r>
                <a:rPr lang="en-US" altLang="zh-CN" sz="1800" dirty="0" smtClean="0"/>
                <a:t>μ</a:t>
              </a:r>
              <a:r>
                <a:rPr lang="en-US" altLang="zh-CN" sz="1800" b="1" dirty="0" smtClean="0">
                  <a:latin typeface="宋体" pitchFamily="2" charset="-122"/>
                </a:rPr>
                <a:t>OPCmd3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51" name="直接连接符 350"/>
            <p:cNvCxnSpPr/>
            <p:nvPr/>
          </p:nvCxnSpPr>
          <p:spPr>
            <a:xfrm>
              <a:off x="4355976" y="2924944"/>
              <a:ext cx="0" cy="129614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/>
            <p:cNvCxnSpPr/>
            <p:nvPr/>
          </p:nvCxnSpPr>
          <p:spPr>
            <a:xfrm flipH="1">
              <a:off x="1764271" y="2924944"/>
              <a:ext cx="583" cy="129614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/>
            <p:cNvCxnSpPr/>
            <p:nvPr/>
          </p:nvCxnSpPr>
          <p:spPr>
            <a:xfrm>
              <a:off x="3493046" y="2924944"/>
              <a:ext cx="0" cy="1296144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连接符 353"/>
            <p:cNvCxnSpPr/>
            <p:nvPr/>
          </p:nvCxnSpPr>
          <p:spPr>
            <a:xfrm>
              <a:off x="1764854" y="2636912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1763688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355"/>
            <p:cNvCxnSpPr/>
            <p:nvPr/>
          </p:nvCxnSpPr>
          <p:spPr>
            <a:xfrm>
              <a:off x="1692846" y="2924944"/>
              <a:ext cx="7200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接连接符 356"/>
            <p:cNvCxnSpPr/>
            <p:nvPr/>
          </p:nvCxnSpPr>
          <p:spPr>
            <a:xfrm>
              <a:off x="4355976" y="2636912"/>
              <a:ext cx="10801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/>
            <p:cNvCxnSpPr/>
            <p:nvPr/>
          </p:nvCxnSpPr>
          <p:spPr>
            <a:xfrm flipH="1">
              <a:off x="2624758" y="3073730"/>
              <a:ext cx="3026" cy="2832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/>
            <p:cNvCxnSpPr/>
            <p:nvPr/>
          </p:nvCxnSpPr>
          <p:spPr>
            <a:xfrm>
              <a:off x="1764854" y="3068960"/>
              <a:ext cx="85990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/>
            <p:cNvCxnSpPr/>
            <p:nvPr/>
          </p:nvCxnSpPr>
          <p:spPr>
            <a:xfrm flipH="1">
              <a:off x="1763688" y="3068960"/>
              <a:ext cx="1166" cy="28803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/>
            <p:cNvCxnSpPr/>
            <p:nvPr/>
          </p:nvCxnSpPr>
          <p:spPr>
            <a:xfrm>
              <a:off x="1692846" y="3356992"/>
              <a:ext cx="72008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/>
            <p:cNvCxnSpPr/>
            <p:nvPr/>
          </p:nvCxnSpPr>
          <p:spPr>
            <a:xfrm>
              <a:off x="2623592" y="3356992"/>
              <a:ext cx="86945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/>
            <p:cNvCxnSpPr/>
            <p:nvPr/>
          </p:nvCxnSpPr>
          <p:spPr>
            <a:xfrm flipH="1">
              <a:off x="3491879" y="3505778"/>
              <a:ext cx="1" cy="2832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/>
            <p:cNvCxnSpPr/>
            <p:nvPr/>
          </p:nvCxnSpPr>
          <p:spPr>
            <a:xfrm>
              <a:off x="2623591" y="3501008"/>
              <a:ext cx="869455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/>
            <p:cNvCxnSpPr/>
            <p:nvPr/>
          </p:nvCxnSpPr>
          <p:spPr>
            <a:xfrm>
              <a:off x="2623591" y="3501008"/>
              <a:ext cx="0" cy="28803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/>
            <p:cNvCxnSpPr/>
            <p:nvPr/>
          </p:nvCxnSpPr>
          <p:spPr>
            <a:xfrm>
              <a:off x="1694942" y="3789040"/>
              <a:ext cx="931329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/>
            <p:nvPr/>
          </p:nvCxnSpPr>
          <p:spPr>
            <a:xfrm>
              <a:off x="3483496" y="3789040"/>
              <a:ext cx="980492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>
              <a:off x="2195736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/>
            <p:cNvCxnSpPr/>
            <p:nvPr/>
          </p:nvCxnSpPr>
          <p:spPr>
            <a:xfrm>
              <a:off x="2193640" y="2924944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/>
            <p:cNvCxnSpPr/>
            <p:nvPr/>
          </p:nvCxnSpPr>
          <p:spPr>
            <a:xfrm>
              <a:off x="2628950" y="2636912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/>
            <p:nvPr/>
          </p:nvCxnSpPr>
          <p:spPr>
            <a:xfrm>
              <a:off x="2627784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/>
            <p:cNvCxnSpPr/>
            <p:nvPr/>
          </p:nvCxnSpPr>
          <p:spPr>
            <a:xfrm>
              <a:off x="3059832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连接符 372"/>
            <p:cNvCxnSpPr/>
            <p:nvPr/>
          </p:nvCxnSpPr>
          <p:spPr>
            <a:xfrm>
              <a:off x="3057736" y="2924944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连接符 373"/>
            <p:cNvCxnSpPr/>
            <p:nvPr/>
          </p:nvCxnSpPr>
          <p:spPr>
            <a:xfrm>
              <a:off x="3493046" y="2636912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/>
            <p:cNvCxnSpPr/>
            <p:nvPr/>
          </p:nvCxnSpPr>
          <p:spPr>
            <a:xfrm>
              <a:off x="3491880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/>
            <p:cNvCxnSpPr/>
            <p:nvPr/>
          </p:nvCxnSpPr>
          <p:spPr>
            <a:xfrm>
              <a:off x="3923928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/>
            <p:cNvCxnSpPr/>
            <p:nvPr/>
          </p:nvCxnSpPr>
          <p:spPr>
            <a:xfrm>
              <a:off x="3921832" y="2924944"/>
              <a:ext cx="43414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/>
            <p:nvPr/>
          </p:nvCxnSpPr>
          <p:spPr>
            <a:xfrm>
              <a:off x="4354810" y="2636912"/>
              <a:ext cx="1166" cy="288032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 flipH="1">
              <a:off x="3496072" y="3937826"/>
              <a:ext cx="1" cy="2832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>
            <a:xfrm>
              <a:off x="2627784" y="3933056"/>
              <a:ext cx="869455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/>
          </p:nvCxnSpPr>
          <p:spPr>
            <a:xfrm>
              <a:off x="2627784" y="3933056"/>
              <a:ext cx="0" cy="28803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>
              <a:off x="1695873" y="4221088"/>
              <a:ext cx="933077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/>
            <p:nvPr/>
          </p:nvCxnSpPr>
          <p:spPr>
            <a:xfrm>
              <a:off x="3497239" y="4221088"/>
              <a:ext cx="966749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/>
            <p:cNvCxnSpPr/>
            <p:nvPr/>
          </p:nvCxnSpPr>
          <p:spPr>
            <a:xfrm>
              <a:off x="4355976" y="3073730"/>
              <a:ext cx="0" cy="2832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/>
          </p:nvCxnSpPr>
          <p:spPr>
            <a:xfrm>
              <a:off x="3493046" y="3068960"/>
              <a:ext cx="85990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>
            <a:xfrm flipH="1">
              <a:off x="3491880" y="3068960"/>
              <a:ext cx="1166" cy="28803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/>
            <p:cNvCxnSpPr/>
            <p:nvPr/>
          </p:nvCxnSpPr>
          <p:spPr>
            <a:xfrm>
              <a:off x="4355976" y="3356992"/>
              <a:ext cx="108012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8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5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58</a:t>
            </a:fld>
            <a:endParaRPr lang="en-US" altLang="zh-CN"/>
          </a:p>
        </p:txBody>
      </p:sp>
      <p:sp>
        <p:nvSpPr>
          <p:cNvPr id="3" name="Text Box 168"/>
          <p:cNvSpPr txBox="1">
            <a:spLocks noChangeArrowheads="1"/>
          </p:cNvSpPr>
          <p:nvPr/>
        </p:nvSpPr>
        <p:spPr bwMode="auto">
          <a:xfrm>
            <a:off x="179512" y="404664"/>
            <a:ext cx="8856984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*异步控制方式：  </a:t>
            </a:r>
            <a:r>
              <a:rPr lang="en-US" altLang="zh-CN" sz="2200" b="1" dirty="0" smtClean="0">
                <a:latin typeface="宋体" pitchFamily="2" charset="-122"/>
              </a:rPr>
              <a:t>--</a:t>
            </a:r>
            <a:r>
              <a:rPr lang="zh-CN" altLang="en-US" sz="2200" b="1" dirty="0" smtClean="0">
                <a:latin typeface="宋体" pitchFamily="2" charset="-122"/>
              </a:rPr>
              <a:t>又称应答方式或握手方式</a:t>
            </a:r>
            <a:endParaRPr lang="zh-CN" altLang="en-US" sz="22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   各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的时序只受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专门的</a:t>
            </a:r>
            <a:r>
              <a:rPr lang="zh-CN" altLang="en-US" b="1" u="sng" dirty="0" smtClean="0">
                <a:latin typeface="宋体" pitchFamily="2" charset="-122"/>
              </a:rPr>
              <a:t>联络信号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应答信号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控制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定时原理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发出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宋体" pitchFamily="2" charset="-122"/>
              </a:rPr>
              <a:t>OPCmd</a:t>
            </a:r>
            <a:r>
              <a:rPr lang="zh-CN" altLang="en-US" sz="2200" b="1" dirty="0" smtClean="0">
                <a:latin typeface="宋体" pitchFamily="2" charset="-122"/>
              </a:rPr>
              <a:t>后，</a:t>
            </a:r>
            <a:r>
              <a:rPr lang="zh-CN" altLang="en-US" sz="2200" b="1" u="sng" dirty="0" smtClean="0">
                <a:latin typeface="宋体" pitchFamily="2" charset="-122"/>
              </a:rPr>
              <a:t>收到</a:t>
            </a:r>
            <a:r>
              <a:rPr lang="zh-CN" altLang="en-US" sz="2200" b="1" u="sng" dirty="0">
                <a:latin typeface="宋体" pitchFamily="2" charset="-122"/>
              </a:rPr>
              <a:t>应答信号</a:t>
            </a:r>
            <a:r>
              <a:rPr lang="zh-CN" altLang="en-US" sz="2200" b="1" dirty="0" smtClean="0">
                <a:latin typeface="宋体" pitchFamily="2" charset="-122"/>
              </a:rPr>
              <a:t>时本</a:t>
            </a:r>
            <a:r>
              <a:rPr lang="en-US" altLang="zh-CN" sz="2200" dirty="0" err="1"/>
              <a:t>μ</a:t>
            </a:r>
            <a:r>
              <a:rPr lang="en-US" altLang="zh-CN" sz="2200" b="1" dirty="0" err="1">
                <a:latin typeface="宋体" pitchFamily="2" charset="-122"/>
              </a:rPr>
              <a:t>OP</a:t>
            </a:r>
            <a:r>
              <a:rPr lang="zh-CN" altLang="en-US" sz="2200" b="1" dirty="0" smtClean="0">
                <a:latin typeface="宋体" pitchFamily="2" charset="-122"/>
              </a:rPr>
              <a:t>完成，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i="1" dirty="0" smtClean="0">
                <a:latin typeface="宋体" pitchFamily="2" charset="-122"/>
              </a:rPr>
              <a:t>                </a:t>
            </a:r>
            <a:r>
              <a:rPr lang="zh-CN" altLang="en-US" sz="2200" b="1" dirty="0" smtClean="0">
                <a:latin typeface="宋体" pitchFamily="2" charset="-122"/>
              </a:rPr>
              <a:t>节拍周期</a:t>
            </a:r>
            <a:r>
              <a:rPr lang="en-US" altLang="zh-CN" sz="2200" b="1" i="1" dirty="0" smtClean="0">
                <a:latin typeface="宋体" pitchFamily="2" charset="-122"/>
              </a:rPr>
              <a:t>T</a:t>
            </a:r>
            <a:r>
              <a:rPr lang="en-US" altLang="zh-CN" sz="2200" b="1" baseline="-16000" dirty="0" smtClean="0">
                <a:latin typeface="宋体" pitchFamily="2" charset="-122"/>
              </a:rPr>
              <a:t>CP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zh-CN" altLang="en-US" sz="2200" b="1" baseline="-16000" dirty="0">
                <a:latin typeface="宋体" pitchFamily="2" charset="-122"/>
              </a:rPr>
              <a:t>收到应答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zh-CN" altLang="en-US" sz="2200" b="1" baseline="-16000" dirty="0">
                <a:latin typeface="宋体" pitchFamily="2" charset="-122"/>
              </a:rPr>
              <a:t>发出</a:t>
            </a:r>
            <a:r>
              <a:rPr lang="zh-CN" altLang="en-US" sz="2200" b="1" baseline="-16000" dirty="0" smtClean="0">
                <a:latin typeface="宋体" pitchFamily="2" charset="-122"/>
              </a:rPr>
              <a:t>命令</a:t>
            </a:r>
            <a:endParaRPr lang="en-US" altLang="zh-CN" b="1" baseline="-16000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23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定时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逻辑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1547664" y="2348880"/>
            <a:ext cx="5544616" cy="1872208"/>
            <a:chOff x="-108520" y="3573016"/>
            <a:chExt cx="5544616" cy="1872208"/>
          </a:xfrm>
        </p:grpSpPr>
        <p:cxnSp>
          <p:nvCxnSpPr>
            <p:cNvPr id="70" name="直接连接符 69"/>
            <p:cNvCxnSpPr/>
            <p:nvPr/>
          </p:nvCxnSpPr>
          <p:spPr>
            <a:xfrm>
              <a:off x="2049624" y="3579366"/>
              <a:ext cx="0" cy="186585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 Box 108"/>
            <p:cNvSpPr txBox="1">
              <a:spLocks noChangeArrowheads="1"/>
            </p:cNvSpPr>
            <p:nvPr/>
          </p:nvSpPr>
          <p:spPr bwMode="auto">
            <a:xfrm>
              <a:off x="-108520" y="3579366"/>
              <a:ext cx="1872208" cy="1584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05000"/>
                </a:lnSpc>
              </a:pPr>
              <a:r>
                <a:rPr lang="en-US" altLang="zh-CN" sz="1800" dirty="0" smtClean="0">
                  <a:latin typeface="+mn-lt"/>
                </a:rPr>
                <a:t>μ</a:t>
              </a:r>
              <a:r>
                <a:rPr lang="en-US" altLang="zh-CN" sz="1800" b="1" dirty="0" smtClean="0">
                  <a:latin typeface="宋体" pitchFamily="2" charset="-122"/>
                </a:rPr>
                <a:t>OPCmd1</a:t>
              </a:r>
            </a:p>
            <a:p>
              <a:pPr algn="r">
                <a:lnSpc>
                  <a:spcPct val="165000"/>
                </a:lnSpc>
              </a:pPr>
              <a:r>
                <a:rPr lang="en-US" altLang="zh-CN" sz="1800" dirty="0"/>
                <a:t>μ</a:t>
              </a:r>
              <a:r>
                <a:rPr lang="en-US" altLang="zh-CN" sz="1800" b="1" dirty="0" smtClean="0">
                  <a:latin typeface="宋体" pitchFamily="2" charset="-122"/>
                </a:rPr>
                <a:t>OPCmd2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>
                <a:lnSpc>
                  <a:spcPct val="16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如</a:t>
              </a:r>
              <a:r>
                <a:rPr lang="en-US" altLang="zh-CN" sz="1800" b="1" dirty="0" err="1" smtClean="0">
                  <a:latin typeface="宋体" pitchFamily="2" charset="-122"/>
                </a:rPr>
                <a:t>mfc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应答</a:t>
              </a:r>
              <a:r>
                <a:rPr lang="en-US" altLang="zh-CN" sz="1800" b="1" dirty="0" smtClean="0">
                  <a:latin typeface="宋体" pitchFamily="2" charset="-122"/>
                </a:rPr>
                <a:t>ACK1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6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应答</a:t>
              </a:r>
              <a:r>
                <a:rPr lang="en-US" altLang="zh-CN" sz="1800" b="1" dirty="0" smtClean="0">
                  <a:latin typeface="宋体" pitchFamily="2" charset="-122"/>
                </a:rPr>
                <a:t>ACK2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1835696" y="4443462"/>
              <a:ext cx="43204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995936" y="4006086"/>
              <a:ext cx="1080120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1835696" y="4299446"/>
              <a:ext cx="1942120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V="1">
              <a:off x="3779912" y="4006086"/>
              <a:ext cx="216024" cy="2933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 flipV="1">
              <a:off x="2267745" y="4443462"/>
              <a:ext cx="212724" cy="28803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2480469" y="4731494"/>
              <a:ext cx="867395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V="1">
              <a:off x="3347864" y="4443462"/>
              <a:ext cx="216024" cy="28803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3563888" y="4443462"/>
              <a:ext cx="18722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 flipV="1">
              <a:off x="5076056" y="4006086"/>
              <a:ext cx="216024" cy="29336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5292080" y="4299446"/>
              <a:ext cx="144016" cy="1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2267744" y="3573016"/>
              <a:ext cx="1291431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1835696" y="3872726"/>
              <a:ext cx="21602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V="1">
              <a:off x="2051720" y="3573016"/>
              <a:ext cx="216024" cy="29971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 flipV="1">
              <a:off x="3559175" y="3573016"/>
              <a:ext cx="220737" cy="29971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3779912" y="3872726"/>
              <a:ext cx="1656184" cy="2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1835696" y="4875510"/>
              <a:ext cx="194421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H="1" flipV="1">
              <a:off x="3779912" y="4875510"/>
              <a:ext cx="216024" cy="28803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3995936" y="5163542"/>
              <a:ext cx="86409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flipV="1">
              <a:off x="4860032" y="4875510"/>
              <a:ext cx="216024" cy="288032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5076056" y="4875510"/>
              <a:ext cx="36004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3777816" y="3573016"/>
              <a:ext cx="0" cy="187220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5285792" y="3579366"/>
              <a:ext cx="0" cy="186585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2267744" y="3573016"/>
              <a:ext cx="0" cy="870446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>
              <a:off x="3563888" y="3573016"/>
              <a:ext cx="1" cy="870446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弧形 95"/>
            <p:cNvSpPr/>
            <p:nvPr/>
          </p:nvSpPr>
          <p:spPr bwMode="auto">
            <a:xfrm>
              <a:off x="1763688" y="3723684"/>
              <a:ext cx="721036" cy="929452"/>
            </a:xfrm>
            <a:prstGeom prst="arc">
              <a:avLst>
                <a:gd name="adj1" fmla="val 16489910"/>
                <a:gd name="adj2" fmla="val 3613017"/>
              </a:avLst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7" name="弧形 96"/>
            <p:cNvSpPr/>
            <p:nvPr/>
          </p:nvSpPr>
          <p:spPr bwMode="auto">
            <a:xfrm>
              <a:off x="1905000" y="3645024"/>
              <a:ext cx="507716" cy="726430"/>
            </a:xfrm>
            <a:prstGeom prst="arc">
              <a:avLst>
                <a:gd name="adj1" fmla="val 7312201"/>
                <a:gd name="adj2" fmla="val 16768993"/>
              </a:avLst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8" name="弧形 97"/>
            <p:cNvSpPr/>
            <p:nvPr/>
          </p:nvSpPr>
          <p:spPr bwMode="auto">
            <a:xfrm>
              <a:off x="3346908" y="3722872"/>
              <a:ext cx="577020" cy="1004004"/>
            </a:xfrm>
            <a:prstGeom prst="arc">
              <a:avLst>
                <a:gd name="adj1" fmla="val 7074430"/>
                <a:gd name="adj2" fmla="val 16360453"/>
              </a:avLst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9" name="弧形 98"/>
            <p:cNvSpPr/>
            <p:nvPr/>
          </p:nvSpPr>
          <p:spPr bwMode="auto">
            <a:xfrm>
              <a:off x="3345656" y="3645024"/>
              <a:ext cx="542267" cy="929452"/>
            </a:xfrm>
            <a:prstGeom prst="arc">
              <a:avLst>
                <a:gd name="adj1" fmla="val 16128712"/>
                <a:gd name="adj2" fmla="val 184775"/>
              </a:avLst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411760" y="5157192"/>
              <a:ext cx="104787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节拍周期</a:t>
              </a:r>
            </a:p>
          </p:txBody>
        </p:sp>
        <p:cxnSp>
          <p:nvCxnSpPr>
            <p:cNvPr id="101" name="直接连接符 100"/>
            <p:cNvCxnSpPr/>
            <p:nvPr/>
          </p:nvCxnSpPr>
          <p:spPr>
            <a:xfrm>
              <a:off x="3459634" y="5303500"/>
              <a:ext cx="32027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flipH="1">
              <a:off x="2051720" y="5301208"/>
              <a:ext cx="360040" cy="2292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995936" y="5157192"/>
              <a:ext cx="108012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节拍周期</a:t>
              </a:r>
            </a:p>
          </p:txBody>
        </p:sp>
        <p:cxnSp>
          <p:nvCxnSpPr>
            <p:cNvPr id="104" name="直接连接符 103"/>
            <p:cNvCxnSpPr/>
            <p:nvPr/>
          </p:nvCxnSpPr>
          <p:spPr>
            <a:xfrm>
              <a:off x="5079814" y="5303500"/>
              <a:ext cx="21226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H="1">
              <a:off x="3777816" y="5301208"/>
              <a:ext cx="218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 Box 161"/>
          <p:cNvSpPr txBox="1">
            <a:spLocks noChangeArrowheads="1"/>
          </p:cNvSpPr>
          <p:nvPr/>
        </p:nvSpPr>
        <p:spPr bwMode="auto">
          <a:xfrm>
            <a:off x="1979712" y="4296578"/>
            <a:ext cx="7056784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CP</a:t>
            </a:r>
            <a:r>
              <a:rPr lang="zh-CN" altLang="en-US" b="1" dirty="0">
                <a:latin typeface="宋体" pitchFamily="2" charset="-122"/>
              </a:rPr>
              <a:t>与应答信号同步，即</a:t>
            </a:r>
            <a:r>
              <a:rPr lang="en-US" altLang="zh-CN" b="1" dirty="0">
                <a:latin typeface="宋体" pitchFamily="2" charset="-122"/>
              </a:rPr>
              <a:t>CP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 err="1">
                <a:latin typeface="宋体" pitchFamily="2" charset="-122"/>
              </a:rPr>
              <a:t>ACK</a:t>
            </a:r>
            <a:r>
              <a:rPr lang="en-US" altLang="zh-CN" b="1" i="1" baseline="-16000" dirty="0" err="1"/>
              <a:t>i</a:t>
            </a:r>
            <a:endParaRPr lang="zh-CN" altLang="en-US" b="1" i="1" baseline="-16000" dirty="0"/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时间浪费小、控制复杂，适合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CPU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与外部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+mn-ea"/>
              </a:rPr>
              <a:t>OP</a:t>
            </a:r>
            <a:r>
              <a:rPr lang="zh-CN" altLang="en-US" b="1" dirty="0" smtClean="0">
                <a:latin typeface="+mn-ea"/>
              </a:rPr>
              <a:t>定时</a:t>
            </a:r>
            <a:endParaRPr lang="en-US" altLang="zh-CN" b="1" dirty="0" smtClean="0">
              <a:latin typeface="+mn-ea"/>
            </a:endParaRPr>
          </a:p>
          <a:p>
            <a:pPr algn="l"/>
            <a:r>
              <a:rPr lang="en-US" altLang="zh-CN" sz="1800" b="1" dirty="0" smtClean="0">
                <a:latin typeface="+mn-ea"/>
              </a:rPr>
              <a:t>                                (</a:t>
            </a:r>
            <a:r>
              <a:rPr lang="zh-CN" altLang="en-US" sz="1800" b="1" dirty="0" smtClean="0">
                <a:latin typeface="+mn-ea"/>
              </a:rPr>
              <a:t>时延相差较大</a:t>
            </a:r>
            <a:r>
              <a:rPr lang="en-US" altLang="zh-CN" sz="1800" b="1" dirty="0" smtClean="0">
                <a:latin typeface="+mn-ea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0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AutoShape 4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76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线形标注 2 202"/>
          <p:cNvSpPr/>
          <p:nvPr/>
        </p:nvSpPr>
        <p:spPr bwMode="auto">
          <a:xfrm>
            <a:off x="7405761" y="3429000"/>
            <a:ext cx="1630735" cy="321471"/>
          </a:xfrm>
          <a:prstGeom prst="borderCallout2">
            <a:avLst>
              <a:gd name="adj1" fmla="val 50268"/>
              <a:gd name="adj2" fmla="val -181"/>
              <a:gd name="adj3" fmla="val 51456"/>
              <a:gd name="adj4" fmla="val -8949"/>
              <a:gd name="adj5" fmla="val 215997"/>
              <a:gd name="adj6" fmla="val -12382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 smtClean="0">
                <a:latin typeface="宋体" pitchFamily="2" charset="-122"/>
              </a:rPr>
              <a:t>Read</a:t>
            </a:r>
            <a:r>
              <a:rPr lang="zh-CN" altLang="en-US" sz="1600" b="1" dirty="0" smtClean="0">
                <a:latin typeface="宋体" pitchFamily="2" charset="-122"/>
              </a:rPr>
              <a:t>有效</a:t>
            </a:r>
            <a:r>
              <a:rPr lang="en-US" altLang="zh-CN" sz="1600" b="1" dirty="0" smtClean="0">
                <a:latin typeface="宋体" pitchFamily="2" charset="-122"/>
              </a:rPr>
              <a:t>(</a:t>
            </a:r>
            <a:r>
              <a:rPr lang="zh-CN" altLang="en-US" sz="1600" b="1" dirty="0" smtClean="0">
                <a:latin typeface="宋体" pitchFamily="2" charset="-122"/>
              </a:rPr>
              <a:t>未画</a:t>
            </a:r>
            <a:r>
              <a:rPr lang="en-US" altLang="zh-CN" sz="1600" b="1" dirty="0" smtClean="0">
                <a:latin typeface="宋体" pitchFamily="2" charset="-122"/>
              </a:rPr>
              <a:t>)</a:t>
            </a:r>
            <a:endParaRPr lang="zh-CN" altLang="en-US" sz="1600" b="1" dirty="0">
              <a:latin typeface="宋体" pitchFamily="2" charset="-122"/>
            </a:endParaRPr>
          </a:p>
        </p:txBody>
      </p:sp>
      <p:sp>
        <p:nvSpPr>
          <p:cNvPr id="206" name="Text Box 77"/>
          <p:cNvSpPr txBox="1">
            <a:spLocks noChangeArrowheads="1"/>
          </p:cNvSpPr>
          <p:nvPr/>
        </p:nvSpPr>
        <p:spPr bwMode="auto">
          <a:xfrm>
            <a:off x="131106" y="5445224"/>
            <a:ext cx="271270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应用方法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59</a:t>
            </a:fld>
            <a:endParaRPr lang="en-US" altLang="zh-CN" dirty="0"/>
          </a:p>
        </p:txBody>
      </p:sp>
      <p:sp>
        <p:nvSpPr>
          <p:cNvPr id="3" name="Text Box 168"/>
          <p:cNvSpPr txBox="1">
            <a:spLocks noChangeArrowheads="1"/>
          </p:cNvSpPr>
          <p:nvPr/>
        </p:nvSpPr>
        <p:spPr bwMode="auto">
          <a:xfrm>
            <a:off x="179263" y="260648"/>
            <a:ext cx="87852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*联合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控制方式：  </a:t>
            </a:r>
            <a:r>
              <a:rPr lang="en-US" altLang="zh-CN" sz="2200" b="1" dirty="0">
                <a:latin typeface="宋体" pitchFamily="2" charset="-122"/>
              </a:rPr>
              <a:t>--</a:t>
            </a:r>
            <a:r>
              <a:rPr lang="zh-CN" altLang="en-US" sz="2200" b="1" dirty="0">
                <a:latin typeface="宋体" pitchFamily="2" charset="-122"/>
              </a:rPr>
              <a:t>又</a:t>
            </a:r>
            <a:r>
              <a:rPr lang="zh-CN" altLang="en-US" sz="2200" b="1" dirty="0" smtClean="0">
                <a:latin typeface="宋体" pitchFamily="2" charset="-122"/>
              </a:rPr>
              <a:t>称半同步方式</a:t>
            </a: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各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的时序受</a:t>
            </a:r>
            <a:r>
              <a:rPr lang="zh-CN" altLang="en-US" b="1" u="sng" dirty="0" smtClean="0">
                <a:latin typeface="宋体" pitchFamily="2" charset="-122"/>
              </a:rPr>
              <a:t>基准时钟信号</a:t>
            </a:r>
            <a:r>
              <a:rPr lang="zh-CN" altLang="en-US" b="1" dirty="0" smtClean="0">
                <a:latin typeface="宋体" pitchFamily="2" charset="-122"/>
              </a:rPr>
              <a:t>及</a:t>
            </a:r>
            <a:r>
              <a:rPr lang="zh-CN" altLang="en-US" b="1" u="sng" dirty="0">
                <a:latin typeface="宋体" pitchFamily="2" charset="-122"/>
              </a:rPr>
              <a:t>联络</a:t>
            </a:r>
            <a:r>
              <a:rPr lang="zh-CN" altLang="en-US" b="1" u="sng" dirty="0" smtClean="0">
                <a:latin typeface="宋体" pitchFamily="2" charset="-122"/>
              </a:rPr>
              <a:t>信号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共同</a:t>
            </a:r>
            <a:r>
              <a:rPr lang="zh-CN" altLang="en-US" b="1" dirty="0" smtClean="0">
                <a:latin typeface="宋体" pitchFamily="2" charset="-122"/>
              </a:rPr>
              <a:t>控制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定时原理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基础</a:t>
            </a:r>
            <a:r>
              <a:rPr lang="zh-CN" altLang="en-US" b="1" dirty="0" smtClean="0">
                <a:latin typeface="宋体" pitchFamily="2" charset="-122"/>
              </a:rPr>
              <a:t>为同步控制方式，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支持</a:t>
            </a:r>
            <a:r>
              <a:rPr lang="zh-CN" altLang="en-US" b="1" dirty="0" smtClean="0">
                <a:latin typeface="宋体" pitchFamily="2" charset="-122"/>
              </a:rPr>
              <a:t>异步控制方式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</a:t>
            </a:r>
            <a:r>
              <a:rPr lang="zh-CN" altLang="en-US" b="1" dirty="0">
                <a:latin typeface="宋体" pitchFamily="2" charset="-122"/>
              </a:rPr>
              <a:t>即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6000" dirty="0" smtClean="0">
                <a:latin typeface="宋体" pitchFamily="2" charset="-122"/>
              </a:rPr>
              <a:t>CP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 err="1" smtClean="0"/>
              <a:t>k</a:t>
            </a:r>
            <a:r>
              <a:rPr lang="en-US" altLang="zh-CN" b="1" i="1" dirty="0" err="1" smtClean="0">
                <a:solidFill>
                  <a:srgbClr val="990099"/>
                </a:solidFill>
                <a:latin typeface="宋体" pitchFamily="2" charset="-122"/>
              </a:rPr>
              <a:t>T</a:t>
            </a:r>
            <a:r>
              <a:rPr lang="en-US" altLang="zh-CN" b="1" baseline="-18000" dirty="0" err="1" smtClean="0">
                <a:solidFill>
                  <a:srgbClr val="990099"/>
                </a:solidFill>
                <a:latin typeface="宋体" pitchFamily="2" charset="-122"/>
              </a:rPr>
              <a:t>C</a:t>
            </a:r>
            <a:r>
              <a:rPr lang="zh-CN" altLang="en-US" b="1" dirty="0" smtClean="0">
                <a:latin typeface="宋体" pitchFamily="2" charset="-122"/>
              </a:rPr>
              <a:t>，整数</a:t>
            </a:r>
            <a:r>
              <a:rPr lang="en-US" altLang="zh-CN" b="1" i="1" dirty="0" smtClean="0"/>
              <a:t> </a:t>
            </a:r>
            <a:r>
              <a:rPr lang="en-US" altLang="zh-CN" b="1" i="1" dirty="0"/>
              <a:t>k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同步时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或</a:t>
            </a:r>
            <a:r>
              <a:rPr lang="zh-CN" altLang="en-US" b="1" dirty="0">
                <a:latin typeface="宋体" pitchFamily="2" charset="-122"/>
              </a:rPr>
              <a:t>＞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异步时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同步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-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异步转换的实现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定时逻辑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1800" b="1" dirty="0" smtClean="0">
              <a:latin typeface="宋体" pitchFamily="2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899593" y="3861048"/>
            <a:ext cx="3528391" cy="1514650"/>
            <a:chOff x="899593" y="4365103"/>
            <a:chExt cx="3528391" cy="1514650"/>
          </a:xfrm>
        </p:grpSpPr>
        <p:sp>
          <p:nvSpPr>
            <p:cNvPr id="24" name="矩形 23"/>
            <p:cNvSpPr/>
            <p:nvPr/>
          </p:nvSpPr>
          <p:spPr>
            <a:xfrm>
              <a:off x="1475656" y="4365103"/>
              <a:ext cx="2448272" cy="115212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5" name="Text Box 260"/>
            <p:cNvSpPr txBox="1">
              <a:spLocks noChangeArrowheads="1"/>
            </p:cNvSpPr>
            <p:nvPr/>
          </p:nvSpPr>
          <p:spPr bwMode="auto">
            <a:xfrm>
              <a:off x="3563888" y="4437583"/>
              <a:ext cx="288032" cy="7556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&amp;</a:t>
              </a:r>
            </a:p>
          </p:txBody>
        </p:sp>
        <p:sp>
          <p:nvSpPr>
            <p:cNvPr id="26" name="Text Box 320"/>
            <p:cNvSpPr txBox="1">
              <a:spLocks noChangeArrowheads="1"/>
            </p:cNvSpPr>
            <p:nvPr/>
          </p:nvSpPr>
          <p:spPr bwMode="auto">
            <a:xfrm>
              <a:off x="899593" y="4437112"/>
              <a:ext cx="504056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CLK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>
              <a:off x="2627784" y="4869160"/>
              <a:ext cx="2295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 flipV="1">
              <a:off x="2123728" y="5517232"/>
              <a:ext cx="0" cy="1470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1382260" y="4581128"/>
              <a:ext cx="218162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Text Box 260"/>
            <p:cNvSpPr txBox="1">
              <a:spLocks noChangeArrowheads="1"/>
            </p:cNvSpPr>
            <p:nvPr/>
          </p:nvSpPr>
          <p:spPr bwMode="auto">
            <a:xfrm>
              <a:off x="2857308" y="4725145"/>
              <a:ext cx="346540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≥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33" name="Text Box 260"/>
            <p:cNvSpPr txBox="1">
              <a:spLocks noChangeArrowheads="1"/>
            </p:cNvSpPr>
            <p:nvPr/>
          </p:nvSpPr>
          <p:spPr bwMode="auto">
            <a:xfrm>
              <a:off x="2357083" y="4725144"/>
              <a:ext cx="198693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 bwMode="auto">
            <a:xfrm flipV="1">
              <a:off x="1691680" y="5517232"/>
              <a:ext cx="0" cy="1470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>
              <a:off x="2555776" y="5301208"/>
              <a:ext cx="30153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7" name="Text Box 260"/>
            <p:cNvSpPr txBox="1">
              <a:spLocks noChangeArrowheads="1"/>
            </p:cNvSpPr>
            <p:nvPr/>
          </p:nvSpPr>
          <p:spPr bwMode="auto">
            <a:xfrm>
              <a:off x="2357083" y="5085185"/>
              <a:ext cx="198693" cy="3600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&amp;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0" name="椭圆 39"/>
            <p:cNvSpPr/>
            <p:nvPr/>
          </p:nvSpPr>
          <p:spPr bwMode="auto">
            <a:xfrm>
              <a:off x="2557367" y="4834469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>
              <a:off x="1691680" y="5157192"/>
              <a:ext cx="66540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 flipV="1">
              <a:off x="2123728" y="5373216"/>
              <a:ext cx="229524" cy="144016"/>
            </a:xfrm>
            <a:prstGeom prst="bentConnector3">
              <a:avLst>
                <a:gd name="adj1" fmla="val -905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 flipV="1">
              <a:off x="1691680" y="4869160"/>
              <a:ext cx="661572" cy="648072"/>
            </a:xfrm>
            <a:prstGeom prst="bentConnector3">
              <a:avLst>
                <a:gd name="adj1" fmla="val 89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>
              <a:off x="3203848" y="5085185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3851920" y="4869160"/>
              <a:ext cx="2578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Text Box 320"/>
            <p:cNvSpPr txBox="1">
              <a:spLocks noChangeArrowheads="1"/>
            </p:cNvSpPr>
            <p:nvPr/>
          </p:nvSpPr>
          <p:spPr bwMode="auto">
            <a:xfrm>
              <a:off x="4103319" y="4759907"/>
              <a:ext cx="324665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CP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61" name="Text Box 320"/>
            <p:cNvSpPr txBox="1">
              <a:spLocks noChangeArrowheads="1"/>
            </p:cNvSpPr>
            <p:nvPr/>
          </p:nvSpPr>
          <p:spPr bwMode="auto">
            <a:xfrm>
              <a:off x="1979712" y="5658767"/>
              <a:ext cx="432049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latin typeface="宋体" pitchFamily="2" charset="-122"/>
                </a:rPr>
                <a:t>mfc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2" name="Text Box 320"/>
            <p:cNvSpPr txBox="1">
              <a:spLocks noChangeArrowheads="1"/>
            </p:cNvSpPr>
            <p:nvPr/>
          </p:nvSpPr>
          <p:spPr bwMode="auto">
            <a:xfrm>
              <a:off x="1382260" y="5661248"/>
              <a:ext cx="597452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WMFC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4788024" y="3789040"/>
            <a:ext cx="4248472" cy="2081882"/>
            <a:chOff x="4644008" y="4005064"/>
            <a:chExt cx="4248472" cy="2081882"/>
          </a:xfrm>
        </p:grpSpPr>
        <p:sp>
          <p:nvSpPr>
            <p:cNvPr id="195" name="Text Box 109"/>
            <p:cNvSpPr txBox="1">
              <a:spLocks noChangeArrowheads="1"/>
            </p:cNvSpPr>
            <p:nvPr/>
          </p:nvSpPr>
          <p:spPr bwMode="auto">
            <a:xfrm>
              <a:off x="7026560" y="4365104"/>
              <a:ext cx="1145840" cy="499286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bg1">
                  <a:lumMod val="50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 anchorCtr="0"/>
            <a:lstStyle/>
            <a:p>
              <a:r>
                <a:rPr lang="zh-CN" altLang="en-US" sz="1600" dirty="0" smtClean="0">
                  <a:latin typeface="宋体" pitchFamily="2" charset="-122"/>
                </a:rPr>
                <a:t>异步方式</a:t>
              </a:r>
              <a:endParaRPr lang="zh-CN" altLang="en-US" sz="1600" dirty="0">
                <a:latin typeface="宋体" pitchFamily="2" charset="-122"/>
              </a:endParaRPr>
            </a:p>
          </p:txBody>
        </p:sp>
        <p:cxnSp>
          <p:nvCxnSpPr>
            <p:cNvPr id="107" name="直接连接符 106"/>
            <p:cNvCxnSpPr/>
            <p:nvPr/>
          </p:nvCxnSpPr>
          <p:spPr>
            <a:xfrm flipH="1">
              <a:off x="5289984" y="4293096"/>
              <a:ext cx="2096" cy="179385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flipH="1">
              <a:off x="6586128" y="4293096"/>
              <a:ext cx="2096" cy="179385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 Box 108"/>
            <p:cNvSpPr txBox="1">
              <a:spLocks noChangeArrowheads="1"/>
            </p:cNvSpPr>
            <p:nvPr/>
          </p:nvSpPr>
          <p:spPr bwMode="auto">
            <a:xfrm>
              <a:off x="4644008" y="4005064"/>
              <a:ext cx="505222" cy="2081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8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CLK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WMFC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mfc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CP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0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1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2</a:t>
              </a:r>
            </a:p>
          </p:txBody>
        </p:sp>
        <p:cxnSp>
          <p:nvCxnSpPr>
            <p:cNvPr id="110" name="直接连接符 109"/>
            <p:cNvCxnSpPr/>
            <p:nvPr/>
          </p:nvCxnSpPr>
          <p:spPr>
            <a:xfrm>
              <a:off x="5506008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5289984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5289984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5217976" y="4293096"/>
              <a:ext cx="7200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5506008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5938056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5722032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5722032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5938056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6370104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6154080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6154080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6370104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6802152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6586128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6586128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6802152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>
              <a:off x="7234200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7018176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7018176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7234200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7666248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>
              <a:off x="7450224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7450224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7666248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8098296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7882272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7882272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8098296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8314320" y="407707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8314320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5722032" y="523397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5289984" y="522920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5289984" y="522920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5217976" y="5445224"/>
              <a:ext cx="7200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5724128" y="5445224"/>
              <a:ext cx="8661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6154080" y="552200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5717840" y="551723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5717840" y="551723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5220072" y="5733256"/>
              <a:ext cx="4998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6151984" y="5733256"/>
              <a:ext cx="87038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6586128" y="581003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6154080" y="580526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6154080" y="580526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5220072" y="6021288"/>
              <a:ext cx="93191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7020272" y="523397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6590320" y="522920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6588224" y="522920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7020272" y="551723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>
              <a:off x="5220072" y="4581128"/>
              <a:ext cx="1806488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7020272" y="4365104"/>
              <a:ext cx="0" cy="216024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5220072" y="4653136"/>
              <a:ext cx="18722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7092280" y="465313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5508104" y="4945938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>
              <a:off x="5292080" y="4941168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5292080" y="49411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5220072" y="5157192"/>
              <a:ext cx="7200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5508104" y="5157192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5940152" y="4945938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5724128" y="4941168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5724128" y="49411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5940152" y="5157192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6372200" y="4945938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6156176" y="4941168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6156176" y="49411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6372200" y="5157192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6804248" y="4945938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6588224" y="4941168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>
              <a:off x="6588224" y="49411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6804248" y="5157192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7092280" y="4945938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7020272" y="4941168"/>
              <a:ext cx="7200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7020272" y="49411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8532440" y="408184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8532440" y="429309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8748464" y="4077072"/>
              <a:ext cx="144016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8748464" y="407707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7026560" y="4365104"/>
              <a:ext cx="504056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7098568" y="4869160"/>
              <a:ext cx="43204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7098568" y="5157192"/>
              <a:ext cx="43204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7018176" y="5445224"/>
              <a:ext cx="51244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7026560" y="5517232"/>
              <a:ext cx="51244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6594512" y="6021288"/>
              <a:ext cx="93610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Text Box 32"/>
          <p:cNvSpPr txBox="1">
            <a:spLocks noChangeArrowheads="1"/>
          </p:cNvSpPr>
          <p:nvPr/>
        </p:nvSpPr>
        <p:spPr bwMode="auto">
          <a:xfrm>
            <a:off x="4211961" y="2060848"/>
            <a:ext cx="34563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用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OPCmd</a:t>
            </a:r>
            <a:r>
              <a:rPr lang="zh-CN" altLang="en-US" b="1" dirty="0" smtClean="0">
                <a:latin typeface="宋体" pitchFamily="2" charset="-122"/>
              </a:rPr>
              <a:t>指明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异步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同步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b="1" i="1" baseline="-16000" dirty="0">
              <a:latin typeface="+mn-lt"/>
            </a:endParaRPr>
          </a:p>
        </p:txBody>
      </p:sp>
      <p:sp>
        <p:nvSpPr>
          <p:cNvPr id="201" name="Text Box 77"/>
          <p:cNvSpPr txBox="1">
            <a:spLocks noChangeArrowheads="1"/>
          </p:cNvSpPr>
          <p:nvPr/>
        </p:nvSpPr>
        <p:spPr bwMode="auto">
          <a:xfrm>
            <a:off x="1907704" y="5445224"/>
            <a:ext cx="705678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用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来指明方式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时间浪费小、控制简单，适合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的所有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+mn-ea"/>
              </a:rPr>
              <a:t>OP</a:t>
            </a:r>
            <a:r>
              <a:rPr lang="zh-CN" altLang="en-US" b="1" dirty="0" smtClean="0">
                <a:latin typeface="+mn-ea"/>
              </a:rPr>
              <a:t>定时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9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02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" name="线形标注 2 203"/>
          <p:cNvSpPr/>
          <p:nvPr/>
        </p:nvSpPr>
        <p:spPr bwMode="auto">
          <a:xfrm>
            <a:off x="6804248" y="3429000"/>
            <a:ext cx="2301627" cy="321471"/>
          </a:xfrm>
          <a:prstGeom prst="borderCallout2">
            <a:avLst>
              <a:gd name="adj1" fmla="val 50268"/>
              <a:gd name="adj2" fmla="val -181"/>
              <a:gd name="adj3" fmla="val 50061"/>
              <a:gd name="adj4" fmla="val -5240"/>
              <a:gd name="adj5" fmla="val -31064"/>
              <a:gd name="adj6" fmla="val -10867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en-US" altLang="zh-CN" sz="1600" b="1" dirty="0" err="1" smtClean="0">
                <a:latin typeface="宋体" pitchFamily="2" charset="-122"/>
              </a:rPr>
              <a:t>mfc</a:t>
            </a:r>
            <a:r>
              <a:rPr lang="en-US" altLang="zh-CN" sz="1600" b="1" dirty="0" smtClean="0">
                <a:latin typeface="宋体" pitchFamily="2" charset="-122"/>
              </a:rPr>
              <a:t>=0</a:t>
            </a:r>
            <a:r>
              <a:rPr lang="zh-CN" altLang="en-US" sz="1600" b="1" dirty="0" smtClean="0">
                <a:latin typeface="宋体" pitchFamily="2" charset="-122"/>
              </a:rPr>
              <a:t>时</a:t>
            </a:r>
            <a:r>
              <a:rPr lang="en-US" altLang="zh-CN" sz="1600" b="1" dirty="0" smtClean="0">
                <a:latin typeface="宋体" pitchFamily="2" charset="-122"/>
              </a:rPr>
              <a:t>CP</a:t>
            </a:r>
            <a:r>
              <a:rPr lang="zh-CN" altLang="en-US" sz="1600" b="1" dirty="0" smtClean="0">
                <a:latin typeface="宋体" pitchFamily="2" charset="-122"/>
              </a:rPr>
              <a:t>被封锁</a:t>
            </a:r>
            <a:r>
              <a:rPr lang="en-US" altLang="zh-CN" sz="1600" b="1" dirty="0" smtClean="0">
                <a:latin typeface="宋体" pitchFamily="2" charset="-122"/>
              </a:rPr>
              <a:t>(</a:t>
            </a:r>
            <a:r>
              <a:rPr lang="zh-CN" altLang="en-US" sz="1600" b="1" dirty="0" smtClean="0">
                <a:latin typeface="宋体" pitchFamily="2" charset="-122"/>
              </a:rPr>
              <a:t>等待</a:t>
            </a:r>
            <a:r>
              <a:rPr lang="en-US" altLang="zh-CN" sz="1600" b="1" dirty="0" smtClean="0">
                <a:latin typeface="宋体" pitchFamily="2" charset="-122"/>
              </a:rPr>
              <a:t>)</a:t>
            </a:r>
            <a:endParaRPr lang="zh-CN" altLang="en-US" sz="1600" b="1" dirty="0">
              <a:latin typeface="宋体" pitchFamily="2" charset="-122"/>
            </a:endParaRPr>
          </a:p>
        </p:txBody>
      </p:sp>
      <p:sp>
        <p:nvSpPr>
          <p:cNvPr id="205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73086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207" name="组合 206"/>
          <p:cNvGrpSpPr/>
          <p:nvPr/>
        </p:nvGrpSpPr>
        <p:grpSpPr>
          <a:xfrm>
            <a:off x="7668344" y="4149080"/>
            <a:ext cx="893812" cy="1656184"/>
            <a:chOff x="6300192" y="4229033"/>
            <a:chExt cx="893812" cy="1656184"/>
          </a:xfrm>
        </p:grpSpPr>
        <p:cxnSp>
          <p:nvCxnSpPr>
            <p:cNvPr id="208" name="直接连接符 207"/>
            <p:cNvCxnSpPr/>
            <p:nvPr/>
          </p:nvCxnSpPr>
          <p:spPr>
            <a:xfrm>
              <a:off x="6300192" y="5885217"/>
              <a:ext cx="72008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6300192" y="5309153"/>
              <a:ext cx="72008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 flipV="1">
              <a:off x="6308576" y="5376391"/>
              <a:ext cx="711696" cy="477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6300192" y="4229033"/>
              <a:ext cx="720080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6941976" y="4521835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>
              <a:off x="6300192" y="4733089"/>
              <a:ext cx="64178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>
              <a:off x="6300192" y="5021121"/>
              <a:ext cx="7858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>
              <a:off x="7085992" y="4805097"/>
              <a:ext cx="10801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>
              <a:off x="7085992" y="4805097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>
              <a:off x="6948264" y="4517065"/>
              <a:ext cx="720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组合 217"/>
          <p:cNvGrpSpPr/>
          <p:nvPr/>
        </p:nvGrpSpPr>
        <p:grpSpPr>
          <a:xfrm>
            <a:off x="8316416" y="4077072"/>
            <a:ext cx="729605" cy="1793850"/>
            <a:chOff x="4781736" y="2492896"/>
            <a:chExt cx="729605" cy="1793850"/>
          </a:xfrm>
        </p:grpSpPr>
        <p:cxnSp>
          <p:nvCxnSpPr>
            <p:cNvPr id="219" name="直接连接符 218"/>
            <p:cNvCxnSpPr/>
            <p:nvPr/>
          </p:nvCxnSpPr>
          <p:spPr>
            <a:xfrm>
              <a:off x="5364088" y="2492896"/>
              <a:ext cx="0" cy="179385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>
              <a:off x="4781736" y="4221088"/>
              <a:ext cx="14820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>
              <a:off x="4791261" y="3645024"/>
              <a:ext cx="562347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>
              <a:off x="4925752" y="372180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>
              <a:off x="4791261" y="3710682"/>
              <a:ext cx="134491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4925752" y="2780928"/>
              <a:ext cx="576064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5357800" y="400983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4925752" y="400506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4925752" y="400506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>
              <a:off x="4925752" y="2569674"/>
              <a:ext cx="0" cy="211254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>
              <a:off x="4791261" y="2564904"/>
              <a:ext cx="132395" cy="0"/>
            </a:xfrm>
            <a:prstGeom prst="line">
              <a:avLst/>
            </a:prstGeom>
            <a:ln w="15875">
              <a:solidFill>
                <a:srgbClr val="FF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4791261" y="2852936"/>
              <a:ext cx="720080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>
              <a:off x="5141776" y="3145738"/>
              <a:ext cx="0" cy="211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4925752" y="3140968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5141776" y="3356992"/>
              <a:ext cx="2160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>
              <a:off x="5357800" y="3140968"/>
              <a:ext cx="1440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>
              <a:off x="5357800" y="3140968"/>
              <a:ext cx="0" cy="2160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>
              <a:off x="4925752" y="3933056"/>
              <a:ext cx="5760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>
              <a:off x="5357800" y="4221088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>
              <a:off x="5357800" y="3429000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>
              <a:off x="5357800" y="342900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0" name="矩形 239"/>
          <p:cNvSpPr/>
          <p:nvPr/>
        </p:nvSpPr>
        <p:spPr>
          <a:xfrm>
            <a:off x="1619673" y="2553434"/>
            <a:ext cx="7469258" cy="934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zh-CN" altLang="en-US" b="1" spc="-50" dirty="0" smtClean="0">
                <a:latin typeface="宋体" pitchFamily="2" charset="-122"/>
              </a:rPr>
              <a:t>      若</a:t>
            </a:r>
            <a:r>
              <a:rPr lang="en-US" altLang="zh-CN" b="1" spc="-50" dirty="0" smtClean="0">
                <a:latin typeface="宋体" pitchFamily="2" charset="-122"/>
              </a:rPr>
              <a:t>MEM</a:t>
            </a:r>
            <a:r>
              <a:rPr lang="zh-CN" altLang="en-US" b="1" spc="-50" dirty="0" smtClean="0">
                <a:latin typeface="宋体" pitchFamily="2" charset="-122"/>
              </a:rPr>
              <a:t>联络信号</a:t>
            </a:r>
            <a:r>
              <a:rPr lang="zh-CN" altLang="en-US" b="1" spc="-50" dirty="0">
                <a:latin typeface="宋体" pitchFamily="2" charset="-122"/>
              </a:rPr>
              <a:t>为</a:t>
            </a:r>
            <a:r>
              <a:rPr lang="en-US" altLang="zh-CN" b="1" spc="-50" dirty="0" err="1">
                <a:latin typeface="宋体" pitchFamily="2" charset="-122"/>
              </a:rPr>
              <a:t>mfc</a:t>
            </a:r>
            <a:r>
              <a:rPr lang="zh-CN" altLang="en-US" b="1" spc="-50" dirty="0" smtClean="0">
                <a:latin typeface="宋体" pitchFamily="2" charset="-122"/>
              </a:rPr>
              <a:t>，转换用</a:t>
            </a:r>
            <a:r>
              <a:rPr lang="en-US" altLang="zh-CN" b="1" spc="-50" dirty="0">
                <a:latin typeface="宋体" pitchFamily="2" charset="-122"/>
              </a:rPr>
              <a:t>WMFC</a:t>
            </a:r>
            <a:r>
              <a:rPr lang="zh-CN" altLang="en-US" b="1" spc="-50" dirty="0" smtClean="0">
                <a:latin typeface="宋体" pitchFamily="2" charset="-122"/>
              </a:rPr>
              <a:t>控制</a:t>
            </a:r>
            <a:r>
              <a:rPr lang="en-US" altLang="zh-CN" sz="1800" b="1" spc="-50" dirty="0" smtClean="0">
                <a:latin typeface="宋体" pitchFamily="2" charset="-122"/>
              </a:rPr>
              <a:t>(</a:t>
            </a:r>
            <a:r>
              <a:rPr lang="en-US" altLang="zh-CN" sz="1800" b="1" spc="-50" dirty="0">
                <a:latin typeface="宋体" pitchFamily="2" charset="-122"/>
              </a:rPr>
              <a:t>0</a:t>
            </a:r>
            <a:r>
              <a:rPr lang="zh-CN" altLang="en-US" sz="1800" b="1" spc="-50" dirty="0">
                <a:latin typeface="宋体" pitchFamily="2" charset="-122"/>
              </a:rPr>
              <a:t>时为同步</a:t>
            </a:r>
            <a:r>
              <a:rPr lang="en-US" altLang="zh-CN" sz="1800" b="1" spc="-50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14000"/>
              </a:lnSpc>
            </a:pPr>
            <a:r>
              <a:rPr lang="zh-CN" altLang="en-US" b="1" dirty="0" smtClean="0">
                <a:latin typeface="宋体" pitchFamily="2" charset="-122"/>
              </a:rPr>
              <a:t>则 </a:t>
            </a:r>
            <a:r>
              <a:rPr lang="en-US" altLang="zh-CN" b="1" dirty="0" smtClean="0">
                <a:latin typeface="宋体" pitchFamily="2" charset="-122"/>
              </a:rPr>
              <a:t>WMFC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</a:t>
            </a:r>
            <a:r>
              <a:rPr lang="zh-CN" altLang="en-US" b="1" dirty="0">
                <a:latin typeface="宋体" pitchFamily="2" charset="-122"/>
              </a:rPr>
              <a:t>时</a:t>
            </a:r>
            <a:r>
              <a:rPr lang="en-US" altLang="zh-CN" b="1" dirty="0">
                <a:latin typeface="宋体" pitchFamily="2" charset="-122"/>
              </a:rPr>
              <a:t>CP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sz="2000" b="1" dirty="0" smtClean="0"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WMFC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时</a:t>
            </a:r>
            <a:r>
              <a:rPr lang="en-US" altLang="zh-CN" b="1" dirty="0">
                <a:latin typeface="宋体" pitchFamily="2" charset="-122"/>
              </a:rPr>
              <a:t>CP</a:t>
            </a:r>
            <a:r>
              <a:rPr lang="zh-CN" altLang="en-US" b="1" dirty="0" smtClean="0">
                <a:latin typeface="宋体" pitchFamily="2" charset="-122"/>
              </a:rPr>
              <a:t>＝        ；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42" name="Text Box 77"/>
          <p:cNvSpPr txBox="1">
            <a:spLocks noChangeArrowheads="1"/>
          </p:cNvSpPr>
          <p:nvPr/>
        </p:nvSpPr>
        <p:spPr bwMode="auto">
          <a:xfrm>
            <a:off x="1619424" y="2924944"/>
            <a:ext cx="6829387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en-US" altLang="zh-CN" sz="2000" b="1" dirty="0" smtClean="0">
                <a:latin typeface="宋体" pitchFamily="2" charset="-122"/>
              </a:rPr>
              <a:t>    </a:t>
            </a:r>
            <a:r>
              <a:rPr lang="en-US" altLang="zh-CN" b="1" dirty="0" smtClean="0">
                <a:latin typeface="宋体" pitchFamily="2" charset="-122"/>
              </a:rPr>
              <a:t>          CLK   </a:t>
            </a:r>
            <a:r>
              <a:rPr lang="en-US" altLang="zh-CN" sz="2000" b="1" dirty="0" smtClean="0">
                <a:latin typeface="宋体" pitchFamily="2" charset="-122"/>
              </a:rPr>
              <a:t>    </a:t>
            </a:r>
            <a:r>
              <a:rPr lang="en-US" altLang="zh-CN" b="1" dirty="0" smtClean="0">
                <a:latin typeface="宋体" pitchFamily="2" charset="-122"/>
              </a:rPr>
              <a:t>         </a:t>
            </a:r>
            <a:r>
              <a:rPr lang="en-US" altLang="zh-CN" b="1" dirty="0" err="1" smtClean="0">
                <a:latin typeface="宋体" pitchFamily="2" charset="-122"/>
              </a:rPr>
              <a:t>mfc</a:t>
            </a:r>
            <a:r>
              <a:rPr lang="en-US" altLang="zh-CN" b="1" dirty="0" smtClean="0">
                <a:latin typeface="+mn-lt"/>
              </a:rPr>
              <a:t> · </a:t>
            </a:r>
            <a:r>
              <a:rPr lang="en-US" altLang="zh-CN" b="1" dirty="0" smtClean="0">
                <a:latin typeface="+mn-ea"/>
                <a:ea typeface="+mn-ea"/>
              </a:rPr>
              <a:t>CLK</a:t>
            </a:r>
          </a:p>
          <a:p>
            <a:pPr algn="l">
              <a:lnSpc>
                <a:spcPct val="10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即 </a:t>
            </a:r>
            <a:r>
              <a:rPr lang="en-US" altLang="zh-CN" b="1" dirty="0" smtClean="0">
                <a:latin typeface="+mn-ea"/>
                <a:ea typeface="+mn-ea"/>
              </a:rPr>
              <a:t>CP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(WMFC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WMFC</a:t>
            </a:r>
            <a:r>
              <a:rPr lang="en-US" altLang="zh-CN" b="1" dirty="0" smtClean="0"/>
              <a:t> ·</a:t>
            </a:r>
            <a:r>
              <a:rPr lang="en-US" altLang="zh-CN" b="1" dirty="0"/>
              <a:t> </a:t>
            </a:r>
            <a:r>
              <a:rPr lang="en-US" altLang="zh-CN" b="1" dirty="0" err="1" smtClean="0">
                <a:latin typeface="宋体" pitchFamily="2" charset="-122"/>
              </a:rPr>
              <a:t>mfc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en-US" altLang="zh-CN" b="1" dirty="0" smtClean="0"/>
              <a:t>· </a:t>
            </a:r>
            <a:r>
              <a:rPr lang="en-US" altLang="zh-CN" b="1" dirty="0" smtClean="0">
                <a:latin typeface="+mn-ea"/>
                <a:ea typeface="+mn-ea"/>
              </a:rPr>
              <a:t>CLK</a:t>
            </a:r>
            <a:endParaRPr lang="en-US" altLang="zh-CN" b="1" dirty="0">
              <a:latin typeface="+mn-ea"/>
              <a:ea typeface="+mn-ea"/>
            </a:endParaRPr>
          </a:p>
        </p:txBody>
      </p:sp>
      <p:cxnSp>
        <p:nvCxnSpPr>
          <p:cNvPr id="243" name="直接连接符 242"/>
          <p:cNvCxnSpPr/>
          <p:nvPr/>
        </p:nvCxnSpPr>
        <p:spPr>
          <a:xfrm flipH="1">
            <a:off x="2955166" y="3461547"/>
            <a:ext cx="620857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>
            <a:off x="7162192" y="1988840"/>
            <a:ext cx="362136" cy="11341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4719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/>
      <p:bldP spid="203" grpId="1" animBg="1"/>
      <p:bldP spid="198" grpId="0"/>
      <p:bldP spid="204" grpId="0" animBg="1"/>
      <p:bldP spid="204" grpId="1" animBg="1"/>
      <p:bldP spid="2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6CBD6-8443-4A16-B13F-F178D676DA18}" type="slidenum">
              <a:rPr lang="en-US" altLang="zh-CN"/>
              <a:pPr/>
              <a:t>6</a:t>
            </a:fld>
            <a:endParaRPr lang="en-US" altLang="zh-CN" dirty="0"/>
          </a:p>
        </p:txBody>
      </p:sp>
      <p:sp>
        <p:nvSpPr>
          <p:cNvPr id="473103" name="Text Box 15"/>
          <p:cNvSpPr txBox="1">
            <a:spLocks noChangeArrowheads="1"/>
          </p:cNvSpPr>
          <p:nvPr/>
        </p:nvSpPr>
        <p:spPr bwMode="auto">
          <a:xfrm>
            <a:off x="179387" y="332656"/>
            <a:ext cx="6120805" cy="4014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专用寄存器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sz="2000" b="1" dirty="0" smtClean="0">
                <a:latin typeface="宋体" pitchFamily="2" charset="-122"/>
              </a:rPr>
              <a:t>─</a:t>
            </a:r>
            <a:r>
              <a:rPr lang="en-US" altLang="zh-CN" sz="2000" b="1" dirty="0">
                <a:latin typeface="宋体" pitchFamily="2" charset="-122"/>
              </a:rPr>
              <a:t>CPU</a:t>
            </a:r>
            <a:r>
              <a:rPr lang="zh-CN" altLang="en-US" sz="2000" b="1" dirty="0" smtClean="0">
                <a:latin typeface="宋体" pitchFamily="2" charset="-122"/>
              </a:rPr>
              <a:t>控制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程序不可见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 marL="2598738" indent="-2598738" algn="l">
              <a:lnSpc>
                <a:spcPct val="13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PC—</a:t>
            </a:r>
          </a:p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IR—</a:t>
            </a:r>
          </a:p>
          <a:p>
            <a:pPr marL="2598738" indent="-2598738"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marL="2598738" indent="-2598738"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marL="2598738" indent="-2598738" algn="l">
              <a:lnSpc>
                <a:spcPct val="125000"/>
              </a:lnSpc>
              <a:spcBef>
                <a:spcPts val="1500"/>
              </a:spcBef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marL="2598738" indent="-2598738"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MAR—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marL="2598738" indent="-2598738"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MDR—</a:t>
            </a:r>
          </a:p>
        </p:txBody>
      </p:sp>
      <p:sp>
        <p:nvSpPr>
          <p:cNvPr id="473104" name="Text Box 16"/>
          <p:cNvSpPr txBox="1">
            <a:spLocks noChangeArrowheads="1"/>
          </p:cNvSpPr>
          <p:nvPr/>
        </p:nvSpPr>
        <p:spPr bwMode="auto">
          <a:xfrm>
            <a:off x="1619671" y="838349"/>
            <a:ext cx="7344941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存放</a:t>
            </a:r>
            <a:r>
              <a:rPr lang="zh-CN" altLang="en-US" b="1" dirty="0">
                <a:latin typeface="宋体" pitchFamily="2" charset="-122"/>
              </a:rPr>
              <a:t>指令地址</a:t>
            </a:r>
            <a:r>
              <a:rPr lang="zh-CN" altLang="en-US" b="1" dirty="0" smtClean="0">
                <a:latin typeface="宋体" pitchFamily="2" charset="-122"/>
              </a:rPr>
              <a:t>，用作</a:t>
            </a:r>
            <a:r>
              <a:rPr lang="zh-CN" altLang="en-US" b="1" dirty="0">
                <a:latin typeface="宋体" pitchFamily="2" charset="-122"/>
              </a:rPr>
              <a:t>循环</a:t>
            </a:r>
            <a:r>
              <a:rPr lang="zh-CN" altLang="en-US" b="1" dirty="0" smtClean="0">
                <a:latin typeface="宋体" pitchFamily="2" charset="-122"/>
              </a:rPr>
              <a:t>变量</a:t>
            </a:r>
            <a:endParaRPr lang="zh-CN" altLang="en-US" b="1" dirty="0">
              <a:latin typeface="宋体" pitchFamily="2" charset="-122"/>
            </a:endParaRPr>
          </a:p>
          <a:p>
            <a:pPr marL="2598738" indent="-2598738"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存放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当前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zh-CN" altLang="en-US" b="1" dirty="0" smtClean="0">
                <a:latin typeface="宋体" pitchFamily="2" charset="-122"/>
              </a:rPr>
              <a:t>内容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473128" name="Text Box 40"/>
          <p:cNvSpPr txBox="1">
            <a:spLocks noChangeArrowheads="1"/>
          </p:cNvSpPr>
          <p:nvPr/>
        </p:nvSpPr>
        <p:spPr bwMode="auto">
          <a:xfrm>
            <a:off x="2484438" y="2293112"/>
            <a:ext cx="1943100" cy="288925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90000"/>
              </a:lnSpc>
            </a:pP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未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用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上条内容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grpSp>
        <p:nvGrpSpPr>
          <p:cNvPr id="473171" name="Group 83"/>
          <p:cNvGrpSpPr>
            <a:grpSpLocks/>
          </p:cNvGrpSpPr>
          <p:nvPr/>
        </p:nvGrpSpPr>
        <p:grpSpPr bwMode="auto">
          <a:xfrm>
            <a:off x="1619250" y="1934338"/>
            <a:ext cx="6121400" cy="1352550"/>
            <a:chOff x="1020" y="1208"/>
            <a:chExt cx="3856" cy="852"/>
          </a:xfrm>
        </p:grpSpPr>
        <p:sp>
          <p:nvSpPr>
            <p:cNvPr id="473109" name="Text Box 21"/>
            <p:cNvSpPr txBox="1">
              <a:spLocks noChangeArrowheads="1"/>
            </p:cNvSpPr>
            <p:nvPr/>
          </p:nvSpPr>
          <p:spPr bwMode="auto">
            <a:xfrm>
              <a:off x="1021" y="1433"/>
              <a:ext cx="453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IR: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73117" name="Text Box 29"/>
            <p:cNvSpPr txBox="1">
              <a:spLocks noChangeArrowheads="1"/>
            </p:cNvSpPr>
            <p:nvPr/>
          </p:nvSpPr>
          <p:spPr bwMode="auto">
            <a:xfrm>
              <a:off x="2789" y="1434"/>
              <a:ext cx="2087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当前</a:t>
              </a:r>
              <a:r>
                <a:rPr lang="zh-CN" altLang="en-US" sz="1800" b="1" dirty="0">
                  <a:latin typeface="宋体" pitchFamily="2" charset="-122"/>
                </a:rPr>
                <a:t>指令内容</a:t>
              </a:r>
            </a:p>
          </p:txBody>
        </p:sp>
        <p:sp>
          <p:nvSpPr>
            <p:cNvPr id="473106" name="Text Box 18"/>
            <p:cNvSpPr txBox="1">
              <a:spLocks noChangeArrowheads="1"/>
            </p:cNvSpPr>
            <p:nvPr/>
          </p:nvSpPr>
          <p:spPr bwMode="auto">
            <a:xfrm>
              <a:off x="1020" y="1208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PC: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73127" name="Text Box 39"/>
            <p:cNvSpPr txBox="1">
              <a:spLocks noChangeArrowheads="1"/>
            </p:cNvSpPr>
            <p:nvPr/>
          </p:nvSpPr>
          <p:spPr bwMode="auto">
            <a:xfrm>
              <a:off x="1565" y="1208"/>
              <a:ext cx="1224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当前</a:t>
              </a:r>
              <a:r>
                <a:rPr lang="zh-CN" altLang="en-US" sz="1800" b="1" dirty="0">
                  <a:latin typeface="宋体" pitchFamily="2" charset="-122"/>
                </a:rPr>
                <a:t>指令地址</a:t>
              </a:r>
            </a:p>
          </p:txBody>
        </p:sp>
        <p:sp>
          <p:nvSpPr>
            <p:cNvPr id="473129" name="Text Box 41"/>
            <p:cNvSpPr txBox="1">
              <a:spLocks noChangeArrowheads="1"/>
            </p:cNvSpPr>
            <p:nvPr/>
          </p:nvSpPr>
          <p:spPr bwMode="auto">
            <a:xfrm>
              <a:off x="1949" y="1651"/>
              <a:ext cx="2767" cy="4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取指令     </a:t>
              </a:r>
              <a:r>
                <a:rPr lang="zh-CN" altLang="en-US" sz="1000" b="1" dirty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分析指令</a:t>
              </a:r>
            </a:p>
            <a:p>
              <a:pPr algn="l">
                <a:lnSpc>
                  <a:spcPct val="11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</a:t>
              </a:r>
              <a:r>
                <a:rPr lang="zh-CN" altLang="en-US" sz="1000" b="1" dirty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取指令阶段          </a:t>
              </a:r>
              <a:r>
                <a:rPr lang="zh-CN" altLang="en-US" sz="1000" b="1" dirty="0">
                  <a:latin typeface="宋体" pitchFamily="2" charset="-122"/>
                </a:rPr>
                <a:t>   </a:t>
              </a:r>
              <a:r>
                <a:rPr lang="zh-CN" altLang="en-US" sz="1800" b="1" dirty="0">
                  <a:latin typeface="宋体" pitchFamily="2" charset="-122"/>
                </a:rPr>
                <a:t>执行指令阶段</a:t>
              </a:r>
            </a:p>
          </p:txBody>
        </p:sp>
        <p:sp>
          <p:nvSpPr>
            <p:cNvPr id="473133" name="Line 45"/>
            <p:cNvSpPr>
              <a:spLocks noChangeShapeType="1"/>
            </p:cNvSpPr>
            <p:nvPr/>
          </p:nvSpPr>
          <p:spPr bwMode="auto">
            <a:xfrm>
              <a:off x="1565" y="1651"/>
              <a:ext cx="0" cy="364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4" name="Line 46"/>
            <p:cNvSpPr>
              <a:spLocks noChangeShapeType="1"/>
            </p:cNvSpPr>
            <p:nvPr/>
          </p:nvSpPr>
          <p:spPr bwMode="auto">
            <a:xfrm>
              <a:off x="3424" y="1651"/>
              <a:ext cx="0" cy="40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5" name="Line 47"/>
            <p:cNvSpPr>
              <a:spLocks noChangeShapeType="1"/>
            </p:cNvSpPr>
            <p:nvPr/>
          </p:nvSpPr>
          <p:spPr bwMode="auto">
            <a:xfrm>
              <a:off x="4876" y="1651"/>
              <a:ext cx="0" cy="409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6" name="Line 48"/>
            <p:cNvSpPr>
              <a:spLocks noChangeShapeType="1"/>
            </p:cNvSpPr>
            <p:nvPr/>
          </p:nvSpPr>
          <p:spPr bwMode="auto">
            <a:xfrm flipH="1">
              <a:off x="1565" y="1741"/>
              <a:ext cx="36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7" name="Line 49"/>
            <p:cNvSpPr>
              <a:spLocks noChangeShapeType="1"/>
            </p:cNvSpPr>
            <p:nvPr/>
          </p:nvSpPr>
          <p:spPr bwMode="auto">
            <a:xfrm>
              <a:off x="2472" y="1741"/>
              <a:ext cx="31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8" name="Line 50"/>
            <p:cNvSpPr>
              <a:spLocks noChangeShapeType="1"/>
            </p:cNvSpPr>
            <p:nvPr/>
          </p:nvSpPr>
          <p:spPr bwMode="auto">
            <a:xfrm flipH="1">
              <a:off x="3424" y="1947"/>
              <a:ext cx="2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39" name="Line 51"/>
            <p:cNvSpPr>
              <a:spLocks noChangeShapeType="1"/>
            </p:cNvSpPr>
            <p:nvPr/>
          </p:nvSpPr>
          <p:spPr bwMode="auto">
            <a:xfrm>
              <a:off x="4604" y="1947"/>
              <a:ext cx="2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40" name="Line 52"/>
            <p:cNvSpPr>
              <a:spLocks noChangeShapeType="1"/>
            </p:cNvSpPr>
            <p:nvPr/>
          </p:nvSpPr>
          <p:spPr bwMode="auto">
            <a:xfrm flipH="1">
              <a:off x="1565" y="1947"/>
              <a:ext cx="5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41" name="Line 53"/>
            <p:cNvSpPr>
              <a:spLocks noChangeShapeType="1"/>
            </p:cNvSpPr>
            <p:nvPr/>
          </p:nvSpPr>
          <p:spPr bwMode="auto">
            <a:xfrm>
              <a:off x="2789" y="1651"/>
              <a:ext cx="0" cy="18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142" name="Line 54"/>
            <p:cNvSpPr>
              <a:spLocks noChangeShapeType="1"/>
            </p:cNvSpPr>
            <p:nvPr/>
          </p:nvSpPr>
          <p:spPr bwMode="auto">
            <a:xfrm>
              <a:off x="2925" y="1947"/>
              <a:ext cx="49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3152" name="Text Box 64"/>
          <p:cNvSpPr txBox="1">
            <a:spLocks noChangeArrowheads="1"/>
          </p:cNvSpPr>
          <p:nvPr/>
        </p:nvSpPr>
        <p:spPr bwMode="auto">
          <a:xfrm>
            <a:off x="1763688" y="3284984"/>
            <a:ext cx="72009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存放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外部访问的部件地址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 smtClean="0">
                <a:latin typeface="宋体" pitchFamily="2" charset="-122"/>
              </a:rPr>
              <a:t>MEM</a:t>
            </a:r>
            <a:r>
              <a:rPr lang="zh-CN" altLang="en-US" sz="2000" b="1" dirty="0" smtClean="0">
                <a:latin typeface="宋体" pitchFamily="2" charset="-122"/>
              </a:rPr>
              <a:t>地址或外设地址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  <a:p>
            <a:pPr marL="2598738" indent="-2598738"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存放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已</a:t>
            </a:r>
            <a:r>
              <a:rPr lang="zh-CN" altLang="en-US" b="1" dirty="0" smtClean="0">
                <a:latin typeface="宋体" pitchFamily="2" charset="-122"/>
              </a:rPr>
              <a:t>读出</a:t>
            </a:r>
            <a:r>
              <a:rPr lang="zh-CN" altLang="en-US" b="1" dirty="0">
                <a:latin typeface="宋体" pitchFamily="2" charset="-122"/>
              </a:rPr>
              <a:t>或</a:t>
            </a:r>
            <a:r>
              <a:rPr lang="zh-CN" altLang="en-US" b="1" dirty="0" smtClean="0">
                <a:latin typeface="宋体" pitchFamily="2" charset="-122"/>
              </a:rPr>
              <a:t>欲写入的数据</a:t>
            </a:r>
            <a:endParaRPr lang="zh-CN" altLang="en-US" sz="2000" b="1" u="sng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473126" name="Text Box 38"/>
          <p:cNvSpPr txBox="1">
            <a:spLocks noChangeArrowheads="1"/>
          </p:cNvSpPr>
          <p:nvPr/>
        </p:nvSpPr>
        <p:spPr bwMode="auto">
          <a:xfrm>
            <a:off x="4427538" y="1932749"/>
            <a:ext cx="3313112" cy="287338"/>
          </a:xfrm>
          <a:prstGeom prst="rect">
            <a:avLst/>
          </a:prstGeom>
          <a:solidFill>
            <a:srgbClr val="FFCCFF">
              <a:alpha val="80000"/>
            </a:srgbClr>
          </a:solidFill>
          <a:ln w="1905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90000"/>
              </a:lnSpc>
            </a:pP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下条</a:t>
            </a:r>
            <a:r>
              <a:rPr lang="zh-CN" altLang="en-US" sz="1800" b="1" dirty="0">
                <a:latin typeface="宋体" pitchFamily="2" charset="-122"/>
              </a:rPr>
              <a:t>指令地址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循环的要求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sp>
        <p:nvSpPr>
          <p:cNvPr id="473160" name="Text Box 72"/>
          <p:cNvSpPr txBox="1">
            <a:spLocks noChangeArrowheads="1"/>
          </p:cNvSpPr>
          <p:nvPr/>
        </p:nvSpPr>
        <p:spPr bwMode="auto">
          <a:xfrm>
            <a:off x="179388" y="58273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98738" indent="-2598738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控制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REG—</a:t>
            </a:r>
            <a:r>
              <a:rPr lang="zh-CN" altLang="en-US" b="1" dirty="0">
                <a:latin typeface="宋体" pitchFamily="2" charset="-122"/>
              </a:rPr>
              <a:t>系统模式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、段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等</a:t>
            </a:r>
            <a:endParaRPr lang="zh-CN" altLang="en-US" b="1" dirty="0"/>
          </a:p>
        </p:txBody>
      </p:sp>
      <p:sp>
        <p:nvSpPr>
          <p:cNvPr id="36" name="Text Box 636"/>
          <p:cNvSpPr txBox="1">
            <a:spLocks noChangeArrowheads="1"/>
          </p:cNvSpPr>
          <p:nvPr/>
        </p:nvSpPr>
        <p:spPr bwMode="auto">
          <a:xfrm>
            <a:off x="142844" y="4171146"/>
            <a:ext cx="878687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设置原因：</a:t>
            </a:r>
            <a:r>
              <a:rPr lang="zh-CN" altLang="en-US" b="1" dirty="0" smtClean="0">
                <a:latin typeface="宋体" pitchFamily="2" charset="-122"/>
              </a:rPr>
              <a:t>外部操作与内部操作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可并行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性能</a:t>
            </a:r>
            <a:r>
              <a:rPr lang="zh-CN" altLang="en-US" sz="1800" b="1" dirty="0">
                <a:latin typeface="宋体" pitchFamily="2" charset="-122"/>
              </a:rPr>
              <a:t>好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3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3" name="线形标注 2 42"/>
          <p:cNvSpPr/>
          <p:nvPr/>
        </p:nvSpPr>
        <p:spPr bwMode="auto">
          <a:xfrm>
            <a:off x="6804248" y="1452416"/>
            <a:ext cx="1801874" cy="306000"/>
          </a:xfrm>
          <a:prstGeom prst="borderCallout2">
            <a:avLst>
              <a:gd name="adj1" fmla="val 48951"/>
              <a:gd name="adj2" fmla="val 212"/>
              <a:gd name="adj3" fmla="val 48870"/>
              <a:gd name="adj4" fmla="val -8894"/>
              <a:gd name="adj5" fmla="val 134630"/>
              <a:gd name="adj6" fmla="val -32316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>
                <a:latin typeface="宋体" pitchFamily="2" charset="-122"/>
              </a:rPr>
              <a:t>改变时间可任意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971600" y="4707176"/>
            <a:ext cx="7992888" cy="1080121"/>
            <a:chOff x="755576" y="4077072"/>
            <a:chExt cx="7992888" cy="1080121"/>
          </a:xfrm>
        </p:grpSpPr>
        <p:sp>
          <p:nvSpPr>
            <p:cNvPr id="44" name="Text Box 682"/>
            <p:cNvSpPr txBox="1">
              <a:spLocks noChangeArrowheads="1"/>
            </p:cNvSpPr>
            <p:nvPr/>
          </p:nvSpPr>
          <p:spPr bwMode="auto">
            <a:xfrm>
              <a:off x="1888324" y="4555728"/>
              <a:ext cx="1171508" cy="2880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MAR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←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(PC)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5" name="Text Box 682"/>
            <p:cNvSpPr txBox="1">
              <a:spLocks noChangeArrowheads="1"/>
            </p:cNvSpPr>
            <p:nvPr/>
          </p:nvSpPr>
          <p:spPr bwMode="auto">
            <a:xfrm>
              <a:off x="3059832" y="4555729"/>
              <a:ext cx="4536504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ABus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MAR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、</a:t>
              </a:r>
              <a:r>
                <a:rPr lang="en-US" altLang="zh-CN" sz="1800" b="1" dirty="0" err="1" smtClean="0">
                  <a:latin typeface="宋体" pitchFamily="2" charset="-122"/>
                </a:rPr>
                <a:t>CBus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latin typeface="宋体" pitchFamily="2" charset="-122"/>
                </a:rPr>
                <a:t>Read</a:t>
              </a:r>
              <a:r>
                <a:rPr lang="zh-CN" altLang="en-US" sz="1800" b="1" dirty="0" smtClean="0">
                  <a:latin typeface="宋体" pitchFamily="2" charset="-122"/>
                </a:rPr>
                <a:t>、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MDR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kumimoji="0" lang="en-US" altLang="zh-CN" sz="1800" b="1" dirty="0" smtClean="0">
                  <a:latin typeface="宋体" pitchFamily="2" charset="-122"/>
                </a:rPr>
                <a:t>M[(MAR)]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6" name="Text Box 682"/>
            <p:cNvSpPr txBox="1">
              <a:spLocks noChangeArrowheads="1"/>
            </p:cNvSpPr>
            <p:nvPr/>
          </p:nvSpPr>
          <p:spPr bwMode="auto">
            <a:xfrm>
              <a:off x="7596336" y="4555728"/>
              <a:ext cx="1152128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IR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←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(MDR)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7" name="Text Box 682"/>
            <p:cNvSpPr txBox="1">
              <a:spLocks noChangeArrowheads="1"/>
            </p:cNvSpPr>
            <p:nvPr/>
          </p:nvSpPr>
          <p:spPr bwMode="auto">
            <a:xfrm>
              <a:off x="1907704" y="4077072"/>
              <a:ext cx="4536504" cy="288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ABus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、</a:t>
              </a:r>
              <a:r>
                <a:rPr lang="en-US" altLang="zh-CN" sz="1800" b="1" dirty="0" err="1" smtClean="0">
                  <a:latin typeface="宋体" pitchFamily="2" charset="-122"/>
                </a:rPr>
                <a:t>CBus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latin typeface="宋体" pitchFamily="2" charset="-122"/>
                </a:rPr>
                <a:t>Read</a:t>
              </a:r>
              <a:r>
                <a:rPr lang="zh-CN" altLang="en-US" sz="1800" b="1" dirty="0" smtClean="0">
                  <a:latin typeface="宋体" pitchFamily="2" charset="-122"/>
                </a:rPr>
                <a:t>、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IR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kumimoji="0" lang="en-US" altLang="zh-CN" sz="1800" b="1" dirty="0" smtClean="0">
                  <a:latin typeface="宋体" pitchFamily="2" charset="-122"/>
                </a:rPr>
                <a:t>M[(MAR)]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8" name="Text Box 682"/>
            <p:cNvSpPr txBox="1">
              <a:spLocks noChangeArrowheads="1"/>
            </p:cNvSpPr>
            <p:nvPr/>
          </p:nvSpPr>
          <p:spPr bwMode="auto">
            <a:xfrm>
              <a:off x="6444208" y="4077072"/>
              <a:ext cx="2016224" cy="2880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PC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←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(PC)+4…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9" name="Text Box 682"/>
            <p:cNvSpPr txBox="1">
              <a:spLocks noChangeArrowheads="1"/>
            </p:cNvSpPr>
            <p:nvPr/>
          </p:nvSpPr>
          <p:spPr bwMode="auto">
            <a:xfrm>
              <a:off x="3059832" y="4869160"/>
              <a:ext cx="1763663" cy="2880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PC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←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(PC)+4</a:t>
              </a:r>
              <a:r>
                <a:rPr kumimoji="0" lang="zh-CN" altLang="en-US" sz="1800" b="1" dirty="0" smtClean="0">
                  <a:solidFill>
                    <a:srgbClr val="000000"/>
                  </a:solidFill>
                  <a:latin typeface="宋体" pitchFamily="2" charset="-122"/>
                </a:rPr>
                <a:t>，</a:t>
              </a:r>
              <a:r>
                <a:rPr kumimoji="0" lang="en-US" altLang="zh-CN" sz="1800" b="1" dirty="0" smtClean="0">
                  <a:solidFill>
                    <a:srgbClr val="000000"/>
                  </a:solidFill>
                  <a:latin typeface="宋体" pitchFamily="2" charset="-122"/>
                </a:rPr>
                <a:t>…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0" name="Text Box 682"/>
            <p:cNvSpPr txBox="1">
              <a:spLocks noChangeArrowheads="1"/>
            </p:cNvSpPr>
            <p:nvPr/>
          </p:nvSpPr>
          <p:spPr bwMode="auto">
            <a:xfrm>
              <a:off x="755576" y="4102471"/>
              <a:ext cx="1152128" cy="741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pPr algn="l">
                <a:lnSpc>
                  <a:spcPct val="90000"/>
                </a:lnSpc>
              </a:pPr>
              <a:r>
                <a:rPr kumimoji="0" lang="zh-CN" altLang="en-US" sz="1800" b="1" dirty="0" smtClean="0">
                  <a:latin typeface="宋体" pitchFamily="2" charset="-122"/>
                </a:rPr>
                <a:t>不设置时：</a:t>
              </a:r>
              <a:endParaRPr kumimoji="0" lang="en-US" altLang="zh-CN" sz="1800" b="1" dirty="0" smtClean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  <a:spcBef>
                  <a:spcPts val="1800"/>
                </a:spcBef>
              </a:pPr>
              <a:r>
                <a:rPr kumimoji="0" lang="zh-CN" altLang="en-US" sz="1800" b="1" dirty="0" smtClean="0">
                  <a:latin typeface="宋体" pitchFamily="2" charset="-122"/>
                </a:rPr>
                <a:t>  设置时：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51" name="线形标注 2 50"/>
          <p:cNvSpPr/>
          <p:nvPr/>
        </p:nvSpPr>
        <p:spPr bwMode="auto">
          <a:xfrm>
            <a:off x="7956376" y="5634297"/>
            <a:ext cx="864096" cy="306000"/>
          </a:xfrm>
          <a:prstGeom prst="borderCallout2">
            <a:avLst>
              <a:gd name="adj1" fmla="val 48951"/>
              <a:gd name="adj2" fmla="val 212"/>
              <a:gd name="adj3" fmla="val 48870"/>
              <a:gd name="adj4" fmla="val -8894"/>
              <a:gd name="adj5" fmla="val -200716"/>
              <a:gd name="adj6" fmla="val -134610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 smtClean="0">
                <a:latin typeface="宋体" pitchFamily="2" charset="-122"/>
              </a:rPr>
              <a:t>需等待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52" name="线形标注 2 51"/>
          <p:cNvSpPr/>
          <p:nvPr/>
        </p:nvSpPr>
        <p:spPr bwMode="auto">
          <a:xfrm>
            <a:off x="5868144" y="5643280"/>
            <a:ext cx="864096" cy="306000"/>
          </a:xfrm>
          <a:prstGeom prst="borderCallout2">
            <a:avLst>
              <a:gd name="adj1" fmla="val 48951"/>
              <a:gd name="adj2" fmla="val 212"/>
              <a:gd name="adj3" fmla="val 48870"/>
              <a:gd name="adj4" fmla="val -8894"/>
              <a:gd name="adj5" fmla="val 8460"/>
              <a:gd name="adj6" fmla="val -60535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 smtClean="0">
                <a:latin typeface="宋体" pitchFamily="2" charset="-122"/>
              </a:rPr>
              <a:t>可并行</a:t>
            </a:r>
            <a:endParaRPr lang="zh-CN" altLang="en-US" sz="18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7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7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7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7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04" grpId="0"/>
      <p:bldP spid="473128" grpId="0" animBg="1"/>
      <p:bldP spid="473126" grpId="0" animBg="1"/>
      <p:bldP spid="36" grpId="0"/>
      <p:bldP spid="43" grpId="0" animBg="1"/>
      <p:bldP spid="51" grpId="0" animBg="1"/>
      <p:bldP spid="5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132"/>
          <p:cNvSpPr txBox="1">
            <a:spLocks noChangeArrowheads="1"/>
          </p:cNvSpPr>
          <p:nvPr/>
        </p:nvSpPr>
        <p:spPr bwMode="auto">
          <a:xfrm>
            <a:off x="179512" y="1785303"/>
            <a:ext cx="4896544" cy="3901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控制信号形成电路的组成：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输入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输出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b="1" spc="-50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spc="-50" dirty="0" smtClean="0">
                <a:solidFill>
                  <a:schemeClr val="accent2"/>
                </a:solidFill>
                <a:latin typeface="宋体" pitchFamily="2" charset="-122"/>
              </a:rPr>
              <a:t>    内部</a:t>
            </a:r>
            <a:r>
              <a:rPr lang="zh-CN" altLang="en-US" b="1" spc="-50" dirty="0">
                <a:solidFill>
                  <a:schemeClr val="accent2"/>
                </a:solidFill>
                <a:latin typeface="宋体" pitchFamily="2" charset="-122"/>
              </a:rPr>
              <a:t>逻辑</a:t>
            </a:r>
            <a:r>
              <a:rPr lang="en-US" altLang="zh-CN" b="1" spc="-50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60</a:t>
            </a:fld>
            <a:endParaRPr lang="en-US" altLang="zh-CN"/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79388" y="375047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t" anchorCtr="0">
            <a:spAutoFit/>
          </a:bodyPr>
          <a:lstStyle>
            <a:defPPr>
              <a:defRPr lang="zh-CN"/>
            </a:defPPr>
            <a:lvl1pPr algn="l">
              <a:defRPr sz="26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三、</a:t>
            </a:r>
            <a:r>
              <a:rPr lang="en-US" altLang="zh-CN" sz="2400" dirty="0" err="1"/>
              <a:t>uOP</a:t>
            </a:r>
            <a:r>
              <a:rPr lang="zh-CN" altLang="en-US" sz="2400" dirty="0"/>
              <a:t>控制信号的</a:t>
            </a:r>
            <a:r>
              <a:rPr lang="zh-CN" altLang="en-US" sz="2400" dirty="0" smtClean="0"/>
              <a:t>形成    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--</a:t>
            </a:r>
            <a:r>
              <a:rPr lang="en-US" altLang="zh-CN" sz="2000" b="0" dirty="0" err="1" smtClean="0">
                <a:solidFill>
                  <a:schemeClr val="tx1"/>
                </a:solidFill>
                <a:latin typeface="+mn-lt"/>
                <a:ea typeface="+mn-ea"/>
              </a:rPr>
              <a:t>μ</a:t>
            </a:r>
            <a:r>
              <a:rPr lang="en-US" altLang="zh-CN" sz="2000" dirty="0" err="1" smtClean="0">
                <a:solidFill>
                  <a:schemeClr val="tx1"/>
                </a:solidFill>
                <a:latin typeface="+mn-ea"/>
                <a:ea typeface="+mn-ea"/>
              </a:rPr>
              <a:t>OP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控制信号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形成电路的组织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1" name="Text Box 132"/>
          <p:cNvSpPr txBox="1">
            <a:spLocks noChangeArrowheads="1"/>
          </p:cNvSpPr>
          <p:nvPr/>
        </p:nvSpPr>
        <p:spPr bwMode="auto">
          <a:xfrm>
            <a:off x="179512" y="836712"/>
            <a:ext cx="8785101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*CU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的任务</a:t>
            </a:r>
            <a:r>
              <a:rPr lang="zh-CN" altLang="en-US" b="1" spc="-140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spc="-50" dirty="0" smtClean="0">
                <a:solidFill>
                  <a:srgbClr val="990099"/>
                </a:solidFill>
                <a:latin typeface="宋体" pitchFamily="2" charset="-122"/>
              </a:rPr>
              <a:t>循环</a:t>
            </a:r>
            <a:r>
              <a:rPr lang="zh-CN" altLang="en-US" b="1" spc="-50" dirty="0" smtClean="0">
                <a:latin typeface="宋体" pitchFamily="2" charset="-122"/>
              </a:rPr>
              <a:t>地、</a:t>
            </a:r>
            <a:r>
              <a:rPr lang="zh-CN" altLang="en-US" b="1" spc="-50" dirty="0">
                <a:solidFill>
                  <a:srgbClr val="990099"/>
                </a:solidFill>
                <a:latin typeface="宋体" pitchFamily="2" charset="-122"/>
              </a:rPr>
              <a:t>有序</a:t>
            </a:r>
            <a:r>
              <a:rPr lang="zh-CN" altLang="en-US" b="1" spc="-50" dirty="0">
                <a:latin typeface="宋体" pitchFamily="2" charset="-122"/>
              </a:rPr>
              <a:t>地</a:t>
            </a:r>
            <a:r>
              <a:rPr lang="zh-CN" altLang="en-US" b="1" u="sng" spc="-50" dirty="0" smtClean="0">
                <a:solidFill>
                  <a:srgbClr val="FF3399"/>
                </a:solidFill>
                <a:latin typeface="宋体" pitchFamily="2" charset="-122"/>
              </a:rPr>
              <a:t>产生</a:t>
            </a:r>
            <a:r>
              <a:rPr lang="zh-CN" altLang="en-US" b="1" spc="-50" dirty="0" smtClean="0">
                <a:latin typeface="宋体" pitchFamily="2" charset="-122"/>
              </a:rPr>
              <a:t>工作</a:t>
            </a:r>
            <a:r>
              <a:rPr lang="zh-CN" altLang="en-US" b="1" spc="-50" dirty="0">
                <a:latin typeface="宋体" pitchFamily="2" charset="-122"/>
              </a:rPr>
              <a:t>流程</a:t>
            </a:r>
            <a:r>
              <a:rPr lang="zh-CN" altLang="en-US" b="1" u="sng" spc="-50" dirty="0" smtClean="0">
                <a:latin typeface="宋体" pitchFamily="2" charset="-122"/>
              </a:rPr>
              <a:t>所需</a:t>
            </a:r>
            <a:r>
              <a:rPr lang="zh-CN" altLang="en-US" b="1" spc="-50" dirty="0" smtClean="0">
                <a:latin typeface="宋体" pitchFamily="2" charset="-122"/>
              </a:rPr>
              <a:t>的</a:t>
            </a:r>
            <a:r>
              <a:rPr lang="en-US" altLang="zh-CN" spc="-50" dirty="0" err="1" smtClean="0">
                <a:solidFill>
                  <a:srgbClr val="FF3399"/>
                </a:solidFill>
              </a:rPr>
              <a:t>μ</a:t>
            </a:r>
            <a:r>
              <a:rPr lang="en-US" altLang="zh-CN" b="1" spc="-50" dirty="0" err="1" smtClean="0">
                <a:solidFill>
                  <a:srgbClr val="FF3399"/>
                </a:solidFill>
                <a:latin typeface="宋体" pitchFamily="2" charset="-122"/>
              </a:rPr>
              <a:t>OP</a:t>
            </a:r>
            <a:r>
              <a:rPr lang="zh-CN" altLang="en-US" b="1" spc="-50" dirty="0" smtClean="0">
                <a:solidFill>
                  <a:srgbClr val="FF3399"/>
                </a:solidFill>
                <a:latin typeface="宋体" pitchFamily="2" charset="-122"/>
              </a:rPr>
              <a:t>控制信号</a:t>
            </a:r>
            <a:endParaRPr lang="en-US" altLang="zh-CN" b="1" spc="-50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spc="-50" dirty="0" smtClean="0">
                <a:solidFill>
                  <a:schemeClr val="accent2"/>
                </a:solidFill>
                <a:latin typeface="宋体" pitchFamily="2" charset="-122"/>
              </a:rPr>
              <a:t>     实现部件</a:t>
            </a:r>
            <a:r>
              <a:rPr lang="en-US" altLang="zh-CN" b="1" spc="-50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时序信号形成</a:t>
            </a:r>
            <a:r>
              <a:rPr lang="zh-CN" altLang="en-US" sz="2200" b="1" dirty="0" smtClean="0">
                <a:latin typeface="宋体" pitchFamily="2" charset="-122"/>
              </a:rPr>
              <a:t>电路  </a:t>
            </a:r>
            <a:r>
              <a:rPr lang="en-US" altLang="zh-CN" sz="2200" spc="-50" dirty="0" err="1" smtClean="0"/>
              <a:t>μ</a:t>
            </a:r>
            <a:r>
              <a:rPr lang="en-US" altLang="zh-CN" sz="2200" b="1" spc="-50" dirty="0" err="1" smtClean="0">
                <a:latin typeface="宋体" pitchFamily="2" charset="-122"/>
              </a:rPr>
              <a:t>OP</a:t>
            </a:r>
            <a:r>
              <a:rPr lang="zh-CN" altLang="en-US" sz="2200" b="1" spc="-50" dirty="0">
                <a:latin typeface="宋体" pitchFamily="2" charset="-122"/>
              </a:rPr>
              <a:t>控制</a:t>
            </a:r>
            <a:r>
              <a:rPr lang="zh-CN" altLang="en-US" sz="2200" b="1" dirty="0">
                <a:latin typeface="宋体" pitchFamily="2" charset="-122"/>
              </a:rPr>
              <a:t>信号形成</a:t>
            </a:r>
            <a:r>
              <a:rPr lang="zh-CN" altLang="en-US" sz="2200" b="1" dirty="0" smtClean="0">
                <a:latin typeface="宋体" pitchFamily="2" charset="-122"/>
              </a:rPr>
              <a:t>电路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2339752" y="1281247"/>
            <a:ext cx="2808312" cy="216024"/>
            <a:chOff x="2483768" y="1340768"/>
            <a:chExt cx="2808312" cy="216024"/>
          </a:xfrm>
        </p:grpSpPr>
        <p:sp>
          <p:nvSpPr>
            <p:cNvPr id="22" name="右大括号 21"/>
            <p:cNvSpPr/>
            <p:nvPr/>
          </p:nvSpPr>
          <p:spPr bwMode="auto">
            <a:xfrm rot="5400000">
              <a:off x="3383868" y="440668"/>
              <a:ext cx="144016" cy="1944216"/>
            </a:xfrm>
            <a:prstGeom prst="rightBrace">
              <a:avLst>
                <a:gd name="adj1" fmla="val 42725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 bwMode="auto">
            <a:xfrm flipH="1" flipV="1">
              <a:off x="4898587" y="1340768"/>
              <a:ext cx="393493" cy="2160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5" name="Text Box 132"/>
          <p:cNvSpPr txBox="1">
            <a:spLocks noChangeArrowheads="1"/>
          </p:cNvSpPr>
          <p:nvPr/>
        </p:nvSpPr>
        <p:spPr bwMode="auto">
          <a:xfrm>
            <a:off x="1907704" y="2204864"/>
            <a:ext cx="72008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zh-CN" altLang="en-US" b="1" dirty="0" smtClean="0">
                <a:latin typeface="宋体" pitchFamily="2" charset="-122"/>
              </a:rPr>
              <a:t>时序信号，指令操作及寻址、程序状态、机器状态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latin typeface="宋体" pitchFamily="2" charset="-122"/>
              </a:rPr>
              <a:t>所有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控制信号，</a:t>
            </a:r>
            <a:r>
              <a:rPr lang="zh-CN" altLang="en-US" b="1" dirty="0">
                <a:latin typeface="宋体" pitchFamily="2" charset="-122"/>
              </a:rPr>
              <a:t>即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状态转换图</a:t>
            </a:r>
            <a:r>
              <a:rPr lang="zh-CN" altLang="en-US" b="1" dirty="0" smtClean="0">
                <a:latin typeface="宋体" pitchFamily="2" charset="-122"/>
              </a:rPr>
              <a:t>中所有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OPCmd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1403648" y="3288598"/>
            <a:ext cx="6264696" cy="1868594"/>
            <a:chOff x="1907704" y="3429000"/>
            <a:chExt cx="6264696" cy="1868594"/>
          </a:xfrm>
        </p:grpSpPr>
        <p:sp>
          <p:nvSpPr>
            <p:cNvPr id="41" name="Text Box 242"/>
            <p:cNvSpPr txBox="1">
              <a:spLocks noChangeArrowheads="1"/>
            </p:cNvSpPr>
            <p:nvPr/>
          </p:nvSpPr>
          <p:spPr bwMode="auto">
            <a:xfrm>
              <a:off x="4139952" y="3429002"/>
              <a:ext cx="2016224" cy="357188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 bwMode="auto">
            <a:xfrm rot="5400000">
              <a:off x="4501926" y="392827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 rot="5400000">
              <a:off x="4932386" y="393112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Text Box 211"/>
            <p:cNvSpPr txBox="1">
              <a:spLocks noChangeArrowheads="1"/>
            </p:cNvSpPr>
            <p:nvPr/>
          </p:nvSpPr>
          <p:spPr bwMode="auto">
            <a:xfrm>
              <a:off x="4716016" y="3789040"/>
              <a:ext cx="282575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</a:rPr>
                <a:t>…</a:t>
              </a:r>
              <a:endParaRPr lang="en-US" altLang="zh-CN" sz="1800" b="1" baseline="-20000" dirty="0">
                <a:solidFill>
                  <a:schemeClr val="accent2"/>
                </a:solidFill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 bwMode="auto">
            <a:xfrm rot="5400000">
              <a:off x="5222006" y="393112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 rot="5400000">
              <a:off x="5510038" y="393397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1" name="Text Box 211"/>
            <p:cNvSpPr txBox="1">
              <a:spLocks noChangeArrowheads="1"/>
            </p:cNvSpPr>
            <p:nvPr/>
          </p:nvSpPr>
          <p:spPr bwMode="auto">
            <a:xfrm>
              <a:off x="5364088" y="3791890"/>
              <a:ext cx="282575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</a:rPr>
                <a:t>…</a:t>
              </a:r>
              <a:endParaRPr lang="en-US" altLang="zh-CN" sz="1800" b="1" baseline="-20000" dirty="0">
                <a:solidFill>
                  <a:srgbClr val="990099"/>
                </a:solidFill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 flipV="1">
              <a:off x="3635896" y="4149080"/>
              <a:ext cx="711696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3635896" y="4509120"/>
              <a:ext cx="71169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Text Box 211"/>
            <p:cNvSpPr txBox="1">
              <a:spLocks noChangeArrowheads="1"/>
            </p:cNvSpPr>
            <p:nvPr/>
          </p:nvSpPr>
          <p:spPr bwMode="auto">
            <a:xfrm rot="16200000">
              <a:off x="3853794" y="4219215"/>
              <a:ext cx="354584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…</a:t>
              </a:r>
              <a:endParaRPr lang="en-US" altLang="zh-CN" sz="1800" b="1" baseline="-20000" dirty="0"/>
            </a:p>
          </p:txBody>
        </p:sp>
        <p:cxnSp>
          <p:nvCxnSpPr>
            <p:cNvPr id="59" name="直接箭头连接符 58"/>
            <p:cNvCxnSpPr/>
            <p:nvPr/>
          </p:nvCxnSpPr>
          <p:spPr bwMode="auto">
            <a:xfrm flipV="1">
              <a:off x="3635896" y="4725144"/>
              <a:ext cx="720080" cy="180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 Box 320"/>
            <p:cNvSpPr txBox="1">
              <a:spLocks noChangeArrowheads="1"/>
            </p:cNvSpPr>
            <p:nvPr/>
          </p:nvSpPr>
          <p:spPr bwMode="auto">
            <a:xfrm>
              <a:off x="1979712" y="4149080"/>
              <a:ext cx="165618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指令操作及寻址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1" name="Text Box 320"/>
            <p:cNvSpPr txBox="1">
              <a:spLocks noChangeArrowheads="1"/>
            </p:cNvSpPr>
            <p:nvPr/>
          </p:nvSpPr>
          <p:spPr bwMode="auto">
            <a:xfrm>
              <a:off x="1907704" y="4584742"/>
              <a:ext cx="1717912" cy="284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600" b="1" dirty="0">
                  <a:latin typeface="宋体" pitchFamily="2" charset="-122"/>
                </a:rPr>
                <a:t>如</a:t>
              </a:r>
              <a:r>
                <a:rPr lang="en-US" altLang="zh-CN" sz="1600" b="1" dirty="0" smtClean="0">
                  <a:latin typeface="宋体" pitchFamily="2" charset="-122"/>
                </a:rPr>
                <a:t>ZF)</a:t>
              </a:r>
              <a:r>
                <a:rPr lang="zh-CN" altLang="en-US" sz="1800" b="1" dirty="0" smtClean="0">
                  <a:latin typeface="宋体" pitchFamily="2" charset="-122"/>
                </a:rPr>
                <a:t>程序状态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 bwMode="auto">
            <a:xfrm>
              <a:off x="5580112" y="4797152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62"/>
            <p:cNvCxnSpPr/>
            <p:nvPr/>
          </p:nvCxnSpPr>
          <p:spPr bwMode="auto">
            <a:xfrm>
              <a:off x="4716016" y="4797152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7" name="Text Box 211"/>
            <p:cNvSpPr txBox="1">
              <a:spLocks noChangeArrowheads="1"/>
            </p:cNvSpPr>
            <p:nvPr/>
          </p:nvSpPr>
          <p:spPr bwMode="auto">
            <a:xfrm>
              <a:off x="4868416" y="4766706"/>
              <a:ext cx="567680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FF3399"/>
                  </a:solidFill>
                </a:rPr>
                <a:t>……</a:t>
              </a:r>
              <a:endParaRPr lang="en-US" altLang="zh-CN" sz="1800" b="1" baseline="-20000" dirty="0">
                <a:solidFill>
                  <a:srgbClr val="FF3399"/>
                </a:solidFill>
              </a:endParaRPr>
            </a:p>
          </p:txBody>
        </p:sp>
        <p:cxnSp>
          <p:nvCxnSpPr>
            <p:cNvPr id="72" name="直接箭头连接符 71"/>
            <p:cNvCxnSpPr/>
            <p:nvPr/>
          </p:nvCxnSpPr>
          <p:spPr bwMode="auto">
            <a:xfrm flipH="1">
              <a:off x="6012160" y="4437112"/>
              <a:ext cx="64807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 Box 320"/>
            <p:cNvSpPr txBox="1">
              <a:spLocks noChangeArrowheads="1"/>
            </p:cNvSpPr>
            <p:nvPr/>
          </p:nvSpPr>
          <p:spPr bwMode="auto">
            <a:xfrm>
              <a:off x="6300192" y="4221088"/>
              <a:ext cx="1872208" cy="582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机器状态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600" b="1" dirty="0" smtClean="0">
                  <a:latin typeface="宋体" pitchFamily="2" charset="-122"/>
                </a:rPr>
                <a:t>如中断</a:t>
              </a:r>
              <a:r>
                <a:rPr lang="en-US" altLang="zh-CN" sz="1600" b="1" dirty="0" smtClean="0">
                  <a:latin typeface="宋体" pitchFamily="2" charset="-122"/>
                </a:rPr>
                <a:t>/</a:t>
              </a:r>
              <a:r>
                <a:rPr lang="zh-CN" altLang="en-US" sz="1600" b="1" dirty="0" smtClean="0">
                  <a:latin typeface="宋体" pitchFamily="2" charset="-122"/>
                </a:rPr>
                <a:t>异常请求</a:t>
              </a:r>
              <a:r>
                <a:rPr lang="en-US" altLang="zh-CN" sz="1600" b="1" dirty="0" smtClean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76" name="直接箭头连接符 75"/>
            <p:cNvCxnSpPr/>
            <p:nvPr/>
          </p:nvCxnSpPr>
          <p:spPr bwMode="auto">
            <a:xfrm flipH="1">
              <a:off x="6156176" y="3645024"/>
              <a:ext cx="49567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Text Box 320"/>
            <p:cNvSpPr txBox="1">
              <a:spLocks noChangeArrowheads="1"/>
            </p:cNvSpPr>
            <p:nvPr/>
          </p:nvSpPr>
          <p:spPr bwMode="auto">
            <a:xfrm>
              <a:off x="6300192" y="3429000"/>
              <a:ext cx="1728192" cy="623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操作状态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600" b="1" dirty="0" smtClean="0">
                  <a:latin typeface="宋体" pitchFamily="2" charset="-122"/>
                </a:rPr>
                <a:t>如部件状态信号</a:t>
              </a:r>
              <a:r>
                <a:rPr lang="en-US" altLang="zh-CN" sz="1600" b="1" dirty="0" smtClean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83" name="直接箭头连接符 82"/>
            <p:cNvCxnSpPr/>
            <p:nvPr/>
          </p:nvCxnSpPr>
          <p:spPr bwMode="auto">
            <a:xfrm rot="5400000" flipH="1" flipV="1">
              <a:off x="3649007" y="4012720"/>
              <a:ext cx="765866" cy="216023"/>
            </a:xfrm>
            <a:prstGeom prst="bentConnector3">
              <a:avLst>
                <a:gd name="adj1" fmla="val 100271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 bwMode="auto">
            <a:xfrm rot="5400000" flipH="1" flipV="1">
              <a:off x="3635043" y="3645881"/>
              <a:ext cx="648071" cy="358328"/>
            </a:xfrm>
            <a:prstGeom prst="bentConnector3">
              <a:avLst>
                <a:gd name="adj1" fmla="val 100126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33" name="Text Box 238"/>
            <p:cNvSpPr txBox="1">
              <a:spLocks noChangeArrowheads="1"/>
            </p:cNvSpPr>
            <p:nvPr/>
          </p:nvSpPr>
          <p:spPr bwMode="auto">
            <a:xfrm>
              <a:off x="4355976" y="4077642"/>
              <a:ext cx="1656184" cy="72122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spc="-5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zh-CN" altLang="en-US" sz="1800" b="1" dirty="0" smtClean="0">
                  <a:latin typeface="宋体" pitchFamily="2" charset="-122"/>
                </a:rPr>
                <a:t>控制信号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zh-CN" altLang="en-US" sz="1800" b="1" dirty="0" smtClean="0">
                  <a:latin typeface="宋体" pitchFamily="2" charset="-122"/>
                </a:rPr>
                <a:t>形成电路</a:t>
              </a:r>
              <a:endParaRPr lang="zh-CN" altLang="en-US" sz="1800" b="1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02" name="Text Box 320"/>
            <p:cNvSpPr txBox="1">
              <a:spLocks noChangeArrowheads="1"/>
            </p:cNvSpPr>
            <p:nvPr/>
          </p:nvSpPr>
          <p:spPr bwMode="auto">
            <a:xfrm>
              <a:off x="4031940" y="5013176"/>
              <a:ext cx="2196244" cy="284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solidFill>
                    <a:srgbClr val="FF3399"/>
                  </a:solidFill>
                  <a:latin typeface="宋体" pitchFamily="2" charset="-122"/>
                </a:rPr>
                <a:t>所有的</a:t>
              </a:r>
              <a:r>
                <a:rPr lang="en-US" altLang="zh-CN" sz="1800" dirty="0" err="1">
                  <a:solidFill>
                    <a:srgbClr val="FF3399"/>
                  </a:solidFill>
                </a:rPr>
                <a:t>μ</a:t>
              </a:r>
              <a:r>
                <a:rPr lang="en-US" altLang="zh-CN" sz="1800" b="1" dirty="0" err="1">
                  <a:solidFill>
                    <a:srgbClr val="FF3399"/>
                  </a:solidFill>
                  <a:latin typeface="宋体" pitchFamily="2" charset="-122"/>
                </a:rPr>
                <a:t>OP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itchFamily="2" charset="-122"/>
                </a:rPr>
                <a:t>控制信号</a:t>
              </a:r>
            </a:p>
          </p:txBody>
        </p:sp>
      </p:grpSp>
      <p:sp>
        <p:nvSpPr>
          <p:cNvPr id="104" name="Text Box 132"/>
          <p:cNvSpPr txBox="1">
            <a:spLocks noChangeArrowheads="1"/>
          </p:cNvSpPr>
          <p:nvPr/>
        </p:nvSpPr>
        <p:spPr bwMode="auto">
          <a:xfrm>
            <a:off x="1907704" y="5085184"/>
            <a:ext cx="5832648" cy="1254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50" dirty="0" smtClean="0">
                <a:latin typeface="宋体" pitchFamily="2" charset="-122"/>
              </a:rPr>
              <a:t>     组合逻辑</a:t>
            </a:r>
            <a:r>
              <a:rPr lang="en-US" altLang="zh-CN" sz="1800" b="1" spc="-50" dirty="0" smtClean="0">
                <a:latin typeface="宋体" pitchFamily="2" charset="-122"/>
              </a:rPr>
              <a:t>(</a:t>
            </a:r>
            <a:r>
              <a:rPr lang="zh-CN" altLang="en-US" sz="1800" b="1" spc="-50" dirty="0" smtClean="0">
                <a:latin typeface="宋体" pitchFamily="2" charset="-122"/>
              </a:rPr>
              <a:t>硬布线</a:t>
            </a:r>
            <a:r>
              <a:rPr lang="en-US" altLang="zh-CN" sz="1800" b="1" spc="-50" dirty="0" smtClean="0">
                <a:latin typeface="宋体" pitchFamily="2" charset="-122"/>
              </a:rPr>
              <a:t>CU)</a:t>
            </a:r>
            <a:r>
              <a:rPr lang="zh-CN" altLang="en-US" b="1" spc="-50" dirty="0" smtClean="0">
                <a:latin typeface="宋体" pitchFamily="2" charset="-122"/>
              </a:rPr>
              <a:t>，存储逻辑</a:t>
            </a:r>
            <a:r>
              <a:rPr lang="en-US" altLang="zh-CN" sz="1800" b="1" spc="-50" dirty="0" smtClean="0">
                <a:latin typeface="宋体" pitchFamily="2" charset="-122"/>
              </a:rPr>
              <a:t>(</a:t>
            </a:r>
            <a:r>
              <a:rPr lang="zh-CN" altLang="en-US" sz="1800" b="1" spc="-50" dirty="0" smtClean="0">
                <a:latin typeface="宋体" pitchFamily="2" charset="-122"/>
              </a:rPr>
              <a:t>微程序</a:t>
            </a:r>
            <a:r>
              <a:rPr lang="en-US" altLang="zh-CN" sz="1800" b="1" spc="-50" dirty="0" smtClean="0">
                <a:latin typeface="宋体" pitchFamily="2" charset="-122"/>
              </a:rPr>
              <a:t>CU)</a:t>
            </a:r>
            <a:r>
              <a:rPr lang="zh-CN" altLang="en-US" sz="2200" b="1" spc="-50" dirty="0" smtClean="0">
                <a:solidFill>
                  <a:srgbClr val="990099"/>
                </a:solidFill>
                <a:latin typeface="宋体" pitchFamily="2" charset="-122"/>
              </a:rPr>
              <a:t>实质： </a:t>
            </a:r>
            <a:r>
              <a:rPr lang="zh-CN" altLang="en-US" sz="2200" b="1" spc="-50" dirty="0" smtClean="0">
                <a:latin typeface="宋体" pitchFamily="2" charset="-122"/>
              </a:rPr>
              <a:t>编码器            </a:t>
            </a:r>
            <a:r>
              <a:rPr lang="zh-CN" altLang="en-US" sz="1800" b="1" spc="-50" dirty="0" smtClean="0">
                <a:latin typeface="宋体" pitchFamily="2" charset="-122"/>
              </a:rPr>
              <a:t>  </a:t>
            </a:r>
            <a:r>
              <a:rPr lang="zh-CN" altLang="en-US" sz="2200" b="1" spc="-50" dirty="0" smtClean="0">
                <a:latin typeface="宋体" pitchFamily="2" charset="-122"/>
              </a:rPr>
              <a:t>微主机</a:t>
            </a:r>
            <a:endParaRPr lang="en-US" altLang="zh-CN" sz="2200" b="1" spc="-50" dirty="0" smtClean="0">
              <a:latin typeface="宋体" pitchFamily="2" charset="-122"/>
            </a:endParaRPr>
          </a:p>
          <a:p>
            <a:pPr algn="l"/>
            <a:r>
              <a:rPr lang="en-US" altLang="zh-CN" sz="1800" b="1" spc="-50" dirty="0" smtClean="0">
                <a:latin typeface="宋体" pitchFamily="2" charset="-122"/>
              </a:rPr>
              <a:t>    (</a:t>
            </a:r>
            <a:r>
              <a:rPr lang="zh-CN" altLang="en-US" sz="1800" b="1" spc="-50" dirty="0" smtClean="0">
                <a:latin typeface="宋体" pitchFamily="2" charset="-122"/>
              </a:rPr>
              <a:t>输出是输入的函数</a:t>
            </a:r>
            <a:r>
              <a:rPr lang="en-US" altLang="zh-CN" sz="1800" b="1" spc="-50" dirty="0" smtClean="0">
                <a:latin typeface="宋体" pitchFamily="2" charset="-122"/>
              </a:rPr>
              <a:t>)     (</a:t>
            </a:r>
            <a:r>
              <a:rPr lang="zh-CN" altLang="en-US" sz="1800" b="1" spc="-50" dirty="0" smtClean="0">
                <a:latin typeface="宋体" pitchFamily="2" charset="-122"/>
              </a:rPr>
              <a:t>输出由执行微指令产生</a:t>
            </a:r>
            <a:r>
              <a:rPr lang="en-US" altLang="zh-CN" sz="1800" b="1" spc="-50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4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688124" y="1281247"/>
            <a:ext cx="1836204" cy="1067633"/>
            <a:chOff x="5688124" y="1281247"/>
            <a:chExt cx="1836204" cy="1067633"/>
          </a:xfrm>
        </p:grpSpPr>
        <p:cxnSp>
          <p:nvCxnSpPr>
            <p:cNvPr id="38" name="直接箭头连接符 37"/>
            <p:cNvCxnSpPr/>
            <p:nvPr/>
          </p:nvCxnSpPr>
          <p:spPr bwMode="auto">
            <a:xfrm flipH="1">
              <a:off x="5688124" y="2132856"/>
              <a:ext cx="756086" cy="216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>
              <a:off x="6444208" y="2132856"/>
              <a:ext cx="1080120" cy="216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 flipH="1">
              <a:off x="6444208" y="1281247"/>
              <a:ext cx="2" cy="106763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  <p:sp>
        <p:nvSpPr>
          <p:cNvPr id="42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5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0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61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90476" y="404664"/>
            <a:ext cx="8774012" cy="598779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控制器的组成小结：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功能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en-US" altLang="zh-CN" b="1" spc="-50" dirty="0" smtClean="0">
                <a:latin typeface="+mn-ea"/>
                <a:ea typeface="+mn-ea"/>
              </a:rPr>
              <a:t> </a:t>
            </a:r>
            <a:endParaRPr lang="en-US" altLang="zh-CN" sz="1800" b="1" dirty="0">
              <a:latin typeface="+mn-ea"/>
              <a:ea typeface="+mn-ea"/>
            </a:endParaRPr>
          </a:p>
          <a:p>
            <a:pPr algn="l">
              <a:lnSpc>
                <a:spcPct val="105000"/>
              </a:lnSpc>
              <a:spcBef>
                <a:spcPts val="0"/>
              </a:spcBef>
            </a:pPr>
            <a:r>
              <a:rPr lang="zh-CN" altLang="en-US" sz="1800" b="1" dirty="0" smtClean="0">
                <a:latin typeface="+mn-ea"/>
                <a:ea typeface="+mn-ea"/>
              </a:rPr>
              <a:t>                              </a:t>
            </a:r>
            <a:r>
              <a:rPr lang="en-US" altLang="zh-CN" sz="1800" b="1" dirty="0" smtClean="0">
                <a:latin typeface="+mn-ea"/>
                <a:ea typeface="+mn-ea"/>
              </a:rPr>
              <a:t> </a:t>
            </a:r>
            <a:endParaRPr lang="en-US" altLang="zh-CN" sz="1800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控制器的组成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endParaRPr lang="en-US" altLang="zh-CN" sz="2000" b="1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</a:t>
            </a:r>
            <a:endParaRPr lang="en-US" altLang="zh-CN" b="1" spc="-50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    时序信号形成电路的组成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       </a:t>
            </a: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时序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系统的组织：</a:t>
            </a:r>
            <a:r>
              <a:rPr lang="zh-CN" altLang="en-US" b="1" dirty="0" smtClean="0">
                <a:latin typeface="+mn-ea"/>
                <a:ea typeface="+mn-ea"/>
              </a:rPr>
              <a:t> 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05000"/>
              </a:lnSpc>
              <a:spcBef>
                <a:spcPts val="0"/>
              </a:spcBef>
            </a:pPr>
            <a:endParaRPr lang="en-US" altLang="zh-CN" sz="1800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      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时序系统的实现：</a:t>
            </a:r>
            <a:r>
              <a:rPr lang="zh-CN" altLang="en-US" b="1" dirty="0" smtClean="0">
                <a:latin typeface="+mn-ea"/>
                <a:ea typeface="+mn-ea"/>
              </a:rPr>
              <a:t> 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05000"/>
              </a:lnSpc>
              <a:spcBef>
                <a:spcPts val="0"/>
              </a:spcBef>
            </a:pPr>
            <a:endParaRPr lang="en-US" altLang="zh-CN" sz="1800" b="1" dirty="0" smtClean="0">
              <a:latin typeface="+mn-ea"/>
              <a:ea typeface="+mn-ea"/>
            </a:endParaRPr>
          </a:p>
          <a:p>
            <a:pPr algn="l">
              <a:lnSpc>
                <a:spcPct val="105000"/>
              </a:lnSpc>
              <a:spcBef>
                <a:spcPts val="0"/>
              </a:spcBef>
            </a:pPr>
            <a:endParaRPr lang="en-US" altLang="zh-CN" sz="18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en-US" altLang="zh-CN" dirty="0" err="1">
                <a:solidFill>
                  <a:schemeClr val="accent2"/>
                </a:solidFill>
                <a:latin typeface="+mn-lt"/>
                <a:ea typeface="+mn-ea"/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OP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控制信号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形成电路的组成</a:t>
            </a: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 dirty="0" smtClean="0">
                <a:solidFill>
                  <a:srgbClr val="990099"/>
                </a:solidFill>
                <a:latin typeface="+mn-ea"/>
                <a:ea typeface="+mn-ea"/>
              </a:rPr>
              <a:t> </a:t>
            </a: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     I/O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信号的组织：</a:t>
            </a:r>
            <a:r>
              <a:rPr lang="en-US" altLang="zh-CN" b="1" dirty="0" smtClean="0">
                <a:latin typeface="+mn-ea"/>
                <a:ea typeface="+mn-ea"/>
              </a:rPr>
              <a:t> 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      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内部逻辑的组织：</a:t>
            </a:r>
            <a:r>
              <a:rPr lang="zh-CN" altLang="en-US" b="1" dirty="0" smtClean="0">
                <a:latin typeface="+mn-ea"/>
                <a:ea typeface="+mn-ea"/>
              </a:rPr>
              <a:t> 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403648" y="858017"/>
            <a:ext cx="7560840" cy="55261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50" dirty="0" smtClean="0">
                <a:latin typeface="+mn-ea"/>
                <a:ea typeface="+mn-ea"/>
              </a:rPr>
              <a:t>   循环</a:t>
            </a:r>
            <a:r>
              <a:rPr lang="zh-CN" altLang="en-US" b="1" spc="-50" dirty="0">
                <a:latin typeface="+mn-ea"/>
                <a:ea typeface="+mn-ea"/>
              </a:rPr>
              <a:t>地、有序地</a:t>
            </a:r>
            <a:r>
              <a:rPr lang="zh-CN" altLang="en-US" b="1" u="sng" spc="-50" dirty="0">
                <a:solidFill>
                  <a:srgbClr val="990099"/>
                </a:solidFill>
                <a:latin typeface="+mn-ea"/>
                <a:ea typeface="+mn-ea"/>
              </a:rPr>
              <a:t>产生</a:t>
            </a:r>
            <a:r>
              <a:rPr lang="zh-CN" altLang="en-US" b="1" spc="-50" dirty="0">
                <a:latin typeface="+mn-ea"/>
                <a:ea typeface="+mn-ea"/>
              </a:rPr>
              <a:t>工作流程</a:t>
            </a:r>
            <a:r>
              <a:rPr lang="zh-CN" altLang="en-US" b="1" u="sng" spc="-50" dirty="0">
                <a:latin typeface="+mn-ea"/>
                <a:ea typeface="+mn-ea"/>
              </a:rPr>
              <a:t>所需</a:t>
            </a:r>
            <a:r>
              <a:rPr lang="zh-CN" altLang="en-US" b="1" spc="-50" dirty="0">
                <a:latin typeface="+mn-ea"/>
                <a:ea typeface="+mn-ea"/>
              </a:rPr>
              <a:t>的</a:t>
            </a:r>
            <a:r>
              <a:rPr lang="en-US" altLang="zh-CN" spc="-50" dirty="0" err="1">
                <a:latin typeface="+mn-lt"/>
                <a:ea typeface="+mn-ea"/>
              </a:rPr>
              <a:t>μ</a:t>
            </a:r>
            <a:r>
              <a:rPr lang="en-US" altLang="zh-CN" b="1" spc="-50" dirty="0" err="1">
                <a:latin typeface="+mn-ea"/>
                <a:ea typeface="+mn-ea"/>
              </a:rPr>
              <a:t>OP</a:t>
            </a:r>
            <a:r>
              <a:rPr lang="zh-CN" altLang="en-US" b="1" spc="-50" dirty="0" smtClean="0">
                <a:latin typeface="+mn-ea"/>
                <a:ea typeface="+mn-ea"/>
              </a:rPr>
              <a:t>控制信号</a:t>
            </a:r>
            <a:endParaRPr lang="en-US" altLang="zh-CN" sz="1800" b="1" dirty="0">
              <a:latin typeface="+mn-ea"/>
              <a:ea typeface="+mn-ea"/>
            </a:endParaRPr>
          </a:p>
          <a:p>
            <a:pPr algn="l">
              <a:lnSpc>
                <a:spcPct val="105000"/>
              </a:lnSpc>
              <a:spcBef>
                <a:spcPts val="0"/>
              </a:spcBef>
            </a:pPr>
            <a:r>
              <a:rPr lang="zh-CN" altLang="en-US" sz="1800" b="1" dirty="0" smtClean="0">
                <a:latin typeface="+mn-ea"/>
                <a:ea typeface="+mn-ea"/>
              </a:rPr>
              <a:t>                                      </a:t>
            </a:r>
            <a:r>
              <a:rPr lang="zh-CN" altLang="en-US" sz="1800" dirty="0" smtClean="0">
                <a:latin typeface="+mn-ea"/>
              </a:rPr>
              <a:t>└</a:t>
            </a:r>
            <a:r>
              <a:rPr lang="zh-CN" altLang="en-US" sz="1800" b="1" dirty="0" smtClean="0">
                <a:latin typeface="+mn-ea"/>
              </a:rPr>
              <a:t>←</a:t>
            </a:r>
            <a:r>
              <a:rPr lang="zh-CN" altLang="en-US" sz="1800" b="1" dirty="0" smtClean="0">
                <a:latin typeface="+mn-ea"/>
                <a:ea typeface="+mn-ea"/>
              </a:rPr>
              <a:t>来自于状态转换图</a:t>
            </a:r>
            <a:endParaRPr lang="en-US" altLang="zh-CN" sz="1800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latin typeface="+mn-ea"/>
              </a:rPr>
              <a:t> </a:t>
            </a:r>
            <a:r>
              <a:rPr lang="zh-CN" altLang="en-US" b="1" dirty="0" smtClean="0">
                <a:latin typeface="+mn-ea"/>
              </a:rPr>
              <a:t>          </a:t>
            </a:r>
            <a:r>
              <a:rPr lang="zh-CN" altLang="en-US" b="1" spc="-50" dirty="0" smtClean="0">
                <a:latin typeface="+mn-ea"/>
              </a:rPr>
              <a:t>指令</a:t>
            </a:r>
            <a:r>
              <a:rPr lang="zh-CN" altLang="en-US" b="1" spc="-50" dirty="0">
                <a:latin typeface="+mn-ea"/>
              </a:rPr>
              <a:t>部件、</a:t>
            </a:r>
            <a:r>
              <a:rPr lang="en-US" altLang="zh-CN" b="1" spc="-50" dirty="0">
                <a:latin typeface="+mn-ea"/>
              </a:rPr>
              <a:t>CU</a:t>
            </a:r>
            <a:r>
              <a:rPr lang="zh-CN" altLang="en-US" b="1" spc="-50" dirty="0">
                <a:latin typeface="+mn-ea"/>
              </a:rPr>
              <a:t>、中断机构</a:t>
            </a:r>
            <a:r>
              <a:rPr lang="zh-CN" altLang="en-US" b="1" spc="-50" dirty="0" smtClean="0">
                <a:latin typeface="+mn-ea"/>
              </a:rPr>
              <a:t>，</a:t>
            </a:r>
            <a:endParaRPr lang="en-US" altLang="zh-CN" b="1" spc="-50" dirty="0" smtClean="0">
              <a:latin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spc="-50" dirty="0">
                <a:latin typeface="+mn-ea"/>
              </a:rPr>
              <a:t> </a:t>
            </a:r>
            <a:r>
              <a:rPr lang="en-US" altLang="zh-CN" b="1" spc="-50" dirty="0" smtClean="0">
                <a:latin typeface="+mn-ea"/>
              </a:rPr>
              <a:t>           CU</a:t>
            </a:r>
            <a:r>
              <a:rPr lang="zh-CN" altLang="en-US" b="1" spc="-50" dirty="0" smtClean="0">
                <a:latin typeface="+mn-ea"/>
              </a:rPr>
              <a:t>＝</a:t>
            </a:r>
            <a:r>
              <a:rPr lang="en-US" altLang="zh-CN" b="1" spc="-50" dirty="0" smtClean="0">
                <a:latin typeface="+mn-ea"/>
              </a:rPr>
              <a:t>ID</a:t>
            </a:r>
            <a:r>
              <a:rPr lang="zh-CN" altLang="en-US" b="1" spc="-50" dirty="0" smtClean="0">
                <a:latin typeface="+mn-ea"/>
              </a:rPr>
              <a:t>＋时序电路＋控制信号</a:t>
            </a:r>
            <a:r>
              <a:rPr lang="zh-CN" altLang="en-US" b="1" spc="-50" dirty="0">
                <a:latin typeface="+mn-ea"/>
              </a:rPr>
              <a:t>形成</a:t>
            </a:r>
            <a:r>
              <a:rPr lang="zh-CN" altLang="en-US" b="1" spc="-50" dirty="0" smtClean="0">
                <a:latin typeface="+mn-ea"/>
              </a:rPr>
              <a:t>电路</a:t>
            </a:r>
            <a:endParaRPr lang="en-US" altLang="zh-CN" b="1" spc="-30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latin typeface="+mn-ea"/>
                <a:ea typeface="+mn-ea"/>
              </a:rPr>
              <a:t>               信号级数及个数、信号序列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05000"/>
              </a:lnSpc>
              <a:spcBef>
                <a:spcPts val="0"/>
              </a:spcBef>
            </a:pPr>
            <a:r>
              <a:rPr lang="zh-CN" altLang="en-US" sz="1800" b="1" dirty="0" smtClean="0">
                <a:latin typeface="+mn-ea"/>
              </a:rPr>
              <a:t>    </a:t>
            </a:r>
            <a:r>
              <a:rPr lang="en-US" altLang="zh-CN" sz="1800" b="1" dirty="0" smtClean="0">
                <a:latin typeface="+mn-ea"/>
              </a:rPr>
              <a:t>(</a:t>
            </a:r>
            <a:r>
              <a:rPr lang="zh-CN" altLang="en-US" sz="1800" b="1" dirty="0" smtClean="0">
                <a:latin typeface="+mn-ea"/>
              </a:rPr>
              <a:t>涉及循环周期</a:t>
            </a:r>
            <a:r>
              <a:rPr lang="zh-CN" altLang="en-US" sz="1800" b="1" dirty="0">
                <a:latin typeface="+mn-ea"/>
              </a:rPr>
              <a:t>、表示</a:t>
            </a:r>
            <a:r>
              <a:rPr lang="zh-CN" altLang="en-US" sz="1800" b="1" dirty="0" smtClean="0">
                <a:latin typeface="+mn-ea"/>
              </a:rPr>
              <a:t>功能</a:t>
            </a:r>
            <a:r>
              <a:rPr lang="en-US" altLang="zh-CN" sz="1800" b="1" dirty="0" smtClean="0">
                <a:latin typeface="+mn-ea"/>
              </a:rPr>
              <a:t>)</a:t>
            </a:r>
            <a:r>
              <a:rPr lang="zh-CN" altLang="en-US" sz="1800" b="1" dirty="0" smtClean="0">
                <a:latin typeface="+mn-ea"/>
              </a:rPr>
              <a:t>满足状态转换图需求</a:t>
            </a:r>
            <a:r>
              <a:rPr lang="zh-CN" altLang="en-US" sz="1800" b="1" dirty="0" smtClean="0">
                <a:latin typeface="+mn-ea"/>
                <a:ea typeface="+mn-ea"/>
              </a:rPr>
              <a:t>→</a:t>
            </a:r>
            <a:r>
              <a:rPr lang="zh-CN" altLang="en-US" sz="1800" dirty="0" smtClean="0">
                <a:latin typeface="+mn-ea"/>
                <a:ea typeface="+mn-ea"/>
              </a:rPr>
              <a:t>┘</a:t>
            </a:r>
            <a:endParaRPr lang="en-US" altLang="zh-CN" sz="1800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latin typeface="+mn-ea"/>
                <a:ea typeface="+mn-ea"/>
              </a:rPr>
              <a:t>               定时逻辑＋定序逻辑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05000"/>
              </a:lnSpc>
              <a:spcBef>
                <a:spcPts val="0"/>
              </a:spcBef>
            </a:pPr>
            <a:r>
              <a:rPr lang="zh-CN" altLang="en-US" sz="1800" b="1" dirty="0" smtClean="0">
                <a:latin typeface="+mn-ea"/>
                <a:ea typeface="+mn-ea"/>
              </a:rPr>
              <a:t>          实现</a:t>
            </a:r>
            <a:r>
              <a:rPr lang="en-US" altLang="zh-CN" sz="1800" dirty="0" err="1" smtClean="0"/>
              <a:t>μ</a:t>
            </a:r>
            <a:r>
              <a:rPr lang="en-US" altLang="zh-CN" sz="1800" b="1" dirty="0" err="1" smtClean="0">
                <a:latin typeface="+mn-ea"/>
                <a:ea typeface="+mn-ea"/>
              </a:rPr>
              <a:t>OP</a:t>
            </a:r>
            <a:r>
              <a:rPr lang="zh-CN" altLang="en-US" sz="1800" b="1" dirty="0" smtClean="0">
                <a:latin typeface="+mn-ea"/>
                <a:ea typeface="+mn-ea"/>
              </a:rPr>
              <a:t>的定时→</a:t>
            </a:r>
            <a:r>
              <a:rPr lang="zh-CN" altLang="en-US" sz="1800" dirty="0" smtClean="0">
                <a:latin typeface="+mn-ea"/>
                <a:ea typeface="+mn-ea"/>
              </a:rPr>
              <a:t>┘  </a:t>
            </a:r>
            <a:r>
              <a:rPr lang="zh-CN" altLang="en-US" sz="1100" dirty="0" smtClean="0">
                <a:latin typeface="+mn-ea"/>
                <a:ea typeface="+mn-ea"/>
              </a:rPr>
              <a:t>  </a:t>
            </a:r>
            <a:r>
              <a:rPr lang="en-US" altLang="zh-CN" sz="1800" b="1" dirty="0" smtClean="0">
                <a:latin typeface="+mn-ea"/>
                <a:ea typeface="+mn-ea"/>
              </a:rPr>
              <a:t>(CP)   </a:t>
            </a:r>
            <a:r>
              <a:rPr lang="zh-CN" altLang="en-US" sz="1800" dirty="0" smtClean="0">
                <a:latin typeface="+mn-ea"/>
                <a:ea typeface="+mn-ea"/>
              </a:rPr>
              <a:t>└</a:t>
            </a:r>
            <a:r>
              <a:rPr lang="zh-CN" altLang="en-US" sz="1800" b="1" dirty="0" smtClean="0">
                <a:latin typeface="+mn-ea"/>
                <a:ea typeface="+mn-ea"/>
              </a:rPr>
              <a:t>←实现时序信号序列</a:t>
            </a:r>
            <a:endParaRPr lang="en-US" altLang="zh-CN" sz="1800" b="1" dirty="0" smtClean="0">
              <a:latin typeface="+mn-ea"/>
              <a:ea typeface="+mn-ea"/>
            </a:endParaRPr>
          </a:p>
          <a:p>
            <a:pPr algn="l">
              <a:lnSpc>
                <a:spcPct val="105000"/>
              </a:lnSpc>
              <a:spcBef>
                <a:spcPts val="0"/>
              </a:spcBef>
            </a:pPr>
            <a:r>
              <a:rPr lang="en-US" altLang="zh-CN" sz="1800" b="1" dirty="0" smtClean="0">
                <a:latin typeface="+mn-ea"/>
              </a:rPr>
              <a:t> </a:t>
            </a:r>
            <a:r>
              <a:rPr lang="zh-CN" altLang="en-US" sz="1800" b="1" dirty="0" smtClean="0">
                <a:latin typeface="+mn-ea"/>
              </a:rPr>
              <a:t>性能→</a:t>
            </a:r>
            <a:r>
              <a:rPr lang="en-US" altLang="zh-CN" sz="1800" b="1" dirty="0" smtClean="0">
                <a:latin typeface="+mn-ea"/>
              </a:rPr>
              <a:t>CLK</a:t>
            </a:r>
            <a:r>
              <a:rPr lang="en-US" altLang="zh-CN" sz="1800" b="1" dirty="0">
                <a:latin typeface="+mn-ea"/>
              </a:rPr>
              <a:t>=</a:t>
            </a:r>
            <a:r>
              <a:rPr lang="zh-CN" altLang="en-US" sz="1800" b="1" dirty="0">
                <a:latin typeface="+mn-ea"/>
              </a:rPr>
              <a:t>基本</a:t>
            </a:r>
            <a:r>
              <a:rPr lang="en-US" altLang="zh-CN" sz="1800" dirty="0" err="1" smtClean="0"/>
              <a:t>μ</a:t>
            </a:r>
            <a:r>
              <a:rPr lang="en-US" altLang="zh-CN" sz="1800" b="1" dirty="0" err="1" smtClean="0">
                <a:latin typeface="+mn-ea"/>
              </a:rPr>
              <a:t>O</a:t>
            </a:r>
            <a:r>
              <a:rPr lang="en-US" altLang="zh-CN" sz="1800" b="1" spc="200" dirty="0" err="1" smtClean="0">
                <a:latin typeface="+mn-ea"/>
              </a:rPr>
              <a:t>P</a:t>
            </a:r>
            <a:r>
              <a:rPr lang="zh-CN" altLang="en-US" sz="1800" b="1" spc="200" dirty="0" smtClean="0">
                <a:latin typeface="+mn-ea"/>
              </a:rPr>
              <a:t>→</a:t>
            </a:r>
            <a:r>
              <a:rPr lang="zh-CN" altLang="en-US" sz="1800" dirty="0" smtClean="0">
                <a:latin typeface="+mn-ea"/>
              </a:rPr>
              <a:t>┘         └</a:t>
            </a:r>
            <a:r>
              <a:rPr lang="en-US" altLang="zh-CN" sz="1800" b="1" dirty="0" smtClean="0">
                <a:latin typeface="+mn-ea"/>
              </a:rPr>
              <a:t>1</a:t>
            </a:r>
            <a:r>
              <a:rPr lang="zh-CN" altLang="en-US" sz="1800" b="1" dirty="0" smtClean="0">
                <a:latin typeface="+mn-ea"/>
              </a:rPr>
              <a:t>个</a:t>
            </a:r>
            <a:r>
              <a:rPr lang="en-US" altLang="zh-CN" sz="1800" b="1" dirty="0" smtClean="0">
                <a:latin typeface="+mn-ea"/>
              </a:rPr>
              <a:t>CP</a:t>
            </a:r>
            <a:r>
              <a:rPr lang="zh-CN" altLang="en-US" sz="1800" b="1" dirty="0" smtClean="0">
                <a:latin typeface="+mn-ea"/>
              </a:rPr>
              <a:t>＝</a:t>
            </a:r>
            <a:r>
              <a:rPr lang="en-US" altLang="zh-CN" sz="1800" b="1" dirty="0" smtClean="0">
                <a:latin typeface="+mn-ea"/>
              </a:rPr>
              <a:t>1</a:t>
            </a:r>
            <a:r>
              <a:rPr lang="zh-CN" altLang="en-US" sz="1800" b="1" dirty="0" smtClean="0">
                <a:latin typeface="+mn-ea"/>
              </a:rPr>
              <a:t>个</a:t>
            </a:r>
            <a:r>
              <a:rPr lang="en-US" altLang="zh-CN" sz="1800" dirty="0" err="1" smtClean="0"/>
              <a:t>μ</a:t>
            </a:r>
            <a:r>
              <a:rPr lang="en-US" altLang="zh-CN" sz="1800" b="1" dirty="0" err="1" smtClean="0">
                <a:latin typeface="+mn-ea"/>
              </a:rPr>
              <a:t>O</a:t>
            </a:r>
            <a:r>
              <a:rPr lang="en-US" altLang="zh-CN" sz="1800" b="1" spc="200" dirty="0" err="1" smtClean="0">
                <a:latin typeface="+mn-ea"/>
              </a:rPr>
              <a:t>P</a:t>
            </a:r>
            <a:endParaRPr lang="en-US" altLang="zh-CN" sz="18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              </a:t>
            </a:r>
            <a:r>
              <a:rPr lang="en-US" altLang="zh-CN" b="1" spc="-50" dirty="0" smtClean="0">
                <a:latin typeface="+mn-ea"/>
                <a:ea typeface="+mn-ea"/>
              </a:rPr>
              <a:t>ID/</a:t>
            </a:r>
            <a:r>
              <a:rPr lang="zh-CN" altLang="en-US" b="1" spc="-50" dirty="0" smtClean="0">
                <a:latin typeface="+mn-ea"/>
                <a:ea typeface="+mn-ea"/>
              </a:rPr>
              <a:t>时序电路等信号，所有</a:t>
            </a:r>
            <a:r>
              <a:rPr lang="en-US" altLang="zh-CN" spc="-50" dirty="0" err="1">
                <a:latin typeface="+mn-lt"/>
                <a:ea typeface="+mn-ea"/>
              </a:rPr>
              <a:t>μ</a:t>
            </a:r>
            <a:r>
              <a:rPr lang="en-US" altLang="zh-CN" b="1" spc="-50" dirty="0" err="1">
                <a:latin typeface="+mn-ea"/>
                <a:ea typeface="+mn-ea"/>
              </a:rPr>
              <a:t>OP</a:t>
            </a:r>
            <a:r>
              <a:rPr lang="zh-CN" altLang="en-US" b="1" spc="-50" dirty="0" smtClean="0">
                <a:latin typeface="+mn-ea"/>
                <a:ea typeface="+mn-ea"/>
              </a:rPr>
              <a:t>控制信号</a:t>
            </a:r>
            <a:endParaRPr lang="en-US" altLang="zh-CN" b="1" spc="-50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               </a:t>
            </a:r>
            <a:r>
              <a:rPr lang="zh-CN" altLang="en-US" b="1" dirty="0" smtClean="0">
                <a:latin typeface="+mn-ea"/>
                <a:ea typeface="+mn-ea"/>
              </a:rPr>
              <a:t>组合逻辑、存储逻辑，</a:t>
            </a:r>
            <a:r>
              <a:rPr lang="zh-CN" altLang="en-US" b="1" dirty="0" smtClean="0">
                <a:latin typeface="+mn-ea"/>
              </a:rPr>
              <a:t>满足功能需求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1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 smtClean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610272" y="1340768"/>
            <a:ext cx="4410001" cy="864096"/>
            <a:chOff x="2610272" y="1340768"/>
            <a:chExt cx="4410001" cy="864096"/>
          </a:xfrm>
        </p:grpSpPr>
        <p:cxnSp>
          <p:nvCxnSpPr>
            <p:cNvPr id="5" name="直接箭头连接符 4"/>
            <p:cNvCxnSpPr/>
            <p:nvPr/>
          </p:nvCxnSpPr>
          <p:spPr bwMode="auto">
            <a:xfrm>
              <a:off x="2610272" y="1340768"/>
              <a:ext cx="1169640" cy="216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7" name="直接箭头连接符 6"/>
            <p:cNvCxnSpPr/>
            <p:nvPr/>
          </p:nvCxnSpPr>
          <p:spPr bwMode="auto">
            <a:xfrm>
              <a:off x="3563888" y="1340768"/>
              <a:ext cx="1152128" cy="86409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9" name="直接箭头连接符 8"/>
            <p:cNvCxnSpPr/>
            <p:nvPr/>
          </p:nvCxnSpPr>
          <p:spPr bwMode="auto">
            <a:xfrm flipH="1">
              <a:off x="4932040" y="1340768"/>
              <a:ext cx="2088233" cy="86409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5459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62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251937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latin typeface="宋体" pitchFamily="2" charset="-122"/>
              </a:rPr>
              <a:t>§</a:t>
            </a:r>
            <a:r>
              <a:rPr lang="en-US" altLang="zh-CN" sz="2800" b="1" dirty="0" smtClean="0">
                <a:latin typeface="宋体" pitchFamily="2" charset="-122"/>
              </a:rPr>
              <a:t>5.4  </a:t>
            </a:r>
            <a:r>
              <a:rPr lang="zh-CN" altLang="en-US" sz="2800" b="1" dirty="0">
                <a:latin typeface="宋体" pitchFamily="2" charset="-122"/>
              </a:rPr>
              <a:t>硬布线控制</a:t>
            </a:r>
            <a:r>
              <a:rPr lang="zh-CN" altLang="en-US" sz="2800" b="1" dirty="0" smtClean="0">
                <a:latin typeface="宋体" pitchFamily="2" charset="-122"/>
              </a:rPr>
              <a:t>器的设计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5" name="Text Box 80"/>
          <p:cNvSpPr txBox="1">
            <a:spLocks noChangeArrowheads="1"/>
          </p:cNvSpPr>
          <p:nvPr/>
        </p:nvSpPr>
        <p:spPr bwMode="auto">
          <a:xfrm>
            <a:off x="179388" y="126876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硬布线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CU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的实现要求：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rgbClr val="990099"/>
                </a:solidFill>
              </a:rPr>
              <a:t>两</a:t>
            </a:r>
            <a:r>
              <a:rPr lang="zh-CN" altLang="en-US" b="1" dirty="0">
                <a:solidFill>
                  <a:srgbClr val="990099"/>
                </a:solidFill>
              </a:rPr>
              <a:t>级</a:t>
            </a:r>
            <a:r>
              <a:rPr lang="zh-CN" altLang="en-US" b="1" dirty="0"/>
              <a:t>时序信号，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组合逻辑</a:t>
            </a:r>
            <a:r>
              <a:rPr lang="zh-CN" altLang="en-US" b="1" dirty="0">
                <a:latin typeface="宋体" pitchFamily="2" charset="-122"/>
              </a:rPr>
              <a:t>形成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控制信号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硬布线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CU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的实现方法：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Text Box 303"/>
          <p:cNvSpPr txBox="1">
            <a:spLocks noChangeArrowheads="1"/>
          </p:cNvSpPr>
          <p:nvPr/>
        </p:nvSpPr>
        <p:spPr bwMode="auto">
          <a:xfrm>
            <a:off x="142844" y="2204864"/>
            <a:ext cx="8821769" cy="417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         有限状态机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dirty="0"/>
              <a:t>Finite State </a:t>
            </a:r>
            <a:r>
              <a:rPr lang="en-US" altLang="zh-CN" sz="2000" dirty="0" smtClean="0"/>
              <a:t>Machine, </a:t>
            </a:r>
            <a:r>
              <a:rPr lang="en-US" altLang="zh-CN" sz="2000" b="1" dirty="0" smtClean="0">
                <a:latin typeface="宋体" pitchFamily="2" charset="-122"/>
              </a:rPr>
              <a:t>FSM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模型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FSM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模型的组成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b="1" dirty="0" smtClean="0">
                <a:latin typeface="宋体" pitchFamily="2" charset="-122"/>
              </a:rPr>
              <a:t>当前状态＋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个函数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000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CU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电路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与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FSM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模型的关系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 当前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状态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 下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一状态产生函数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输出信号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产生函数：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9" name="Text Box 303"/>
          <p:cNvSpPr txBox="1">
            <a:spLocks noChangeArrowheads="1"/>
          </p:cNvSpPr>
          <p:nvPr/>
        </p:nvSpPr>
        <p:spPr bwMode="auto">
          <a:xfrm>
            <a:off x="2879812" y="4869160"/>
            <a:ext cx="579664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所有的时序信号，用</a:t>
            </a:r>
            <a:r>
              <a:rPr lang="zh-CN" altLang="en-US" b="1" u="sng" dirty="0" smtClean="0">
                <a:solidFill>
                  <a:srgbClr val="CC3300"/>
                </a:solidFill>
                <a:latin typeface="宋体" pitchFamily="2" charset="-122"/>
              </a:rPr>
              <a:t>状态部件</a:t>
            </a:r>
            <a:r>
              <a:rPr lang="zh-CN" altLang="en-US" b="1" dirty="0" smtClean="0">
                <a:latin typeface="宋体" pitchFamily="2" charset="-122"/>
              </a:rPr>
              <a:t>保存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 smtClean="0">
                <a:latin typeface="宋体" pitchFamily="2" charset="-122"/>
              </a:rPr>
              <a:t>每个时序信号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入端</a:t>
            </a:r>
            <a:r>
              <a:rPr lang="zh-CN" altLang="en-US" b="1" spc="-100" dirty="0" smtClean="0">
                <a:latin typeface="宋体" pitchFamily="2" charset="-122"/>
              </a:rPr>
              <a:t>的有效逻辑</a:t>
            </a:r>
            <a:endParaRPr lang="en-US" altLang="zh-CN" b="1" spc="-100" dirty="0" smtClean="0">
              <a:latin typeface="宋体" pitchFamily="2" charset="-122"/>
            </a:endParaRPr>
          </a:p>
          <a:p>
            <a:pPr algn="l"/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en-US" altLang="zh-CN" spc="-100" dirty="0" err="1" smtClean="0"/>
              <a:t>μ</a:t>
            </a:r>
            <a:r>
              <a:rPr lang="en-US" altLang="zh-CN" b="1" spc="-100" dirty="0" err="1" smtClean="0">
                <a:latin typeface="宋体" pitchFamily="2" charset="-122"/>
              </a:rPr>
              <a:t>OP</a:t>
            </a:r>
            <a:r>
              <a:rPr lang="zh-CN" altLang="en-US" b="1" spc="-100" dirty="0" smtClean="0">
                <a:latin typeface="宋体" pitchFamily="2" charset="-122"/>
              </a:rPr>
              <a:t>控制信号形成电路的内部逻辑</a:t>
            </a:r>
            <a:endParaRPr lang="zh-CN" altLang="en-US" b="1" spc="-100" dirty="0">
              <a:latin typeface="宋体" pitchFamily="2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1763688" y="3212976"/>
            <a:ext cx="6778262" cy="1152128"/>
            <a:chOff x="1763688" y="2924944"/>
            <a:chExt cx="6778262" cy="1152128"/>
          </a:xfrm>
        </p:grpSpPr>
        <p:sp>
          <p:nvSpPr>
            <p:cNvPr id="76" name="矩形 75"/>
            <p:cNvSpPr/>
            <p:nvPr/>
          </p:nvSpPr>
          <p:spPr>
            <a:xfrm>
              <a:off x="1873259" y="2996952"/>
              <a:ext cx="5290342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" name="Text Box 132"/>
            <p:cNvSpPr txBox="1">
              <a:spLocks noChangeArrowheads="1"/>
            </p:cNvSpPr>
            <p:nvPr/>
          </p:nvSpPr>
          <p:spPr bwMode="auto">
            <a:xfrm>
              <a:off x="2051720" y="3068961"/>
              <a:ext cx="1656184" cy="36004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当前状态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9" name="Text Box 147"/>
            <p:cNvSpPr txBox="1">
              <a:spLocks noChangeArrowheads="1"/>
            </p:cNvSpPr>
            <p:nvPr/>
          </p:nvSpPr>
          <p:spPr bwMode="auto">
            <a:xfrm>
              <a:off x="2339752" y="3759572"/>
              <a:ext cx="1152128" cy="3175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输入信号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4371226" y="3060008"/>
              <a:ext cx="2647671" cy="457200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800" b="1" dirty="0"/>
                <a:t>下</a:t>
              </a:r>
              <a:r>
                <a:rPr lang="zh-CN" altLang="en-US" sz="1800" b="1" dirty="0" smtClean="0"/>
                <a:t>一状态产生函数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4377184" y="3630032"/>
              <a:ext cx="2641713" cy="447040"/>
            </a:xfrm>
            <a:prstGeom prst="ellipse">
              <a:avLst/>
            </a:prstGeom>
            <a:solidFill>
              <a:srgbClr val="FFCCFF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800" b="1" dirty="0" smtClean="0"/>
                <a:t>输出信号产生函数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 flipV="1">
              <a:off x="3707904" y="3212976"/>
              <a:ext cx="720204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31"/>
            <p:cNvCxnSpPr/>
            <p:nvPr/>
          </p:nvCxnSpPr>
          <p:spPr bwMode="auto">
            <a:xfrm rot="16200000" flipH="1">
              <a:off x="4013942" y="3374995"/>
              <a:ext cx="576058" cy="252027"/>
            </a:xfrm>
            <a:prstGeom prst="bentConnector3">
              <a:avLst>
                <a:gd name="adj1" fmla="val 99384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>
              <a:off x="3491880" y="3933056"/>
              <a:ext cx="93610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38"/>
            <p:cNvCxnSpPr/>
            <p:nvPr/>
          </p:nvCxnSpPr>
          <p:spPr bwMode="auto">
            <a:xfrm rot="5400000" flipH="1" flipV="1">
              <a:off x="3905926" y="3410998"/>
              <a:ext cx="576064" cy="468052"/>
            </a:xfrm>
            <a:prstGeom prst="bentConnector3">
              <a:avLst>
                <a:gd name="adj1" fmla="val 9938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6" name="直接箭头连接符 15"/>
            <p:cNvCxnSpPr>
              <a:stCxn id="11" idx="6"/>
            </p:cNvCxnSpPr>
            <p:nvPr/>
          </p:nvCxnSpPr>
          <p:spPr bwMode="auto">
            <a:xfrm>
              <a:off x="7018897" y="3853552"/>
              <a:ext cx="30132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 Box 147"/>
            <p:cNvSpPr txBox="1">
              <a:spLocks noChangeArrowheads="1"/>
            </p:cNvSpPr>
            <p:nvPr/>
          </p:nvSpPr>
          <p:spPr bwMode="auto">
            <a:xfrm>
              <a:off x="7308304" y="3687564"/>
              <a:ext cx="1233646" cy="3175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 smtClean="0">
                  <a:latin typeface="宋体" pitchFamily="2" charset="-122"/>
                </a:rPr>
                <a:t>输出信号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18" name="直接箭头连接符 47"/>
            <p:cNvCxnSpPr>
              <a:stCxn id="10" idx="6"/>
            </p:cNvCxnSpPr>
            <p:nvPr/>
          </p:nvCxnSpPr>
          <p:spPr bwMode="auto">
            <a:xfrm flipV="1">
              <a:off x="7018897" y="2924944"/>
              <a:ext cx="289407" cy="36366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1763688" y="2924944"/>
              <a:ext cx="554461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" name="直接箭头连接符 47"/>
            <p:cNvCxnSpPr>
              <a:endCxn id="8" idx="1"/>
            </p:cNvCxnSpPr>
            <p:nvPr/>
          </p:nvCxnSpPr>
          <p:spPr bwMode="auto">
            <a:xfrm rot="16200000" flipH="1">
              <a:off x="1745687" y="2942948"/>
              <a:ext cx="324036" cy="28803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87" name="组合 86"/>
          <p:cNvGrpSpPr/>
          <p:nvPr/>
        </p:nvGrpSpPr>
        <p:grpSpPr>
          <a:xfrm>
            <a:off x="6403984" y="4509120"/>
            <a:ext cx="2056448" cy="1152128"/>
            <a:chOff x="6300192" y="4221088"/>
            <a:chExt cx="2056448" cy="1152128"/>
          </a:xfrm>
        </p:grpSpPr>
        <p:sp>
          <p:nvSpPr>
            <p:cNvPr id="80" name="右大括号 79"/>
            <p:cNvSpPr/>
            <p:nvPr/>
          </p:nvSpPr>
          <p:spPr bwMode="auto">
            <a:xfrm>
              <a:off x="8172400" y="4725144"/>
              <a:ext cx="153526" cy="648072"/>
            </a:xfrm>
            <a:prstGeom prst="rightBrace">
              <a:avLst>
                <a:gd name="adj1" fmla="val 29231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6300192" y="4221088"/>
              <a:ext cx="2043748" cy="288032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b="1" dirty="0">
                  <a:solidFill>
                    <a:schemeClr val="tx1"/>
                  </a:solidFill>
                  <a:latin typeface="宋体" pitchFamily="2" charset="-122"/>
                </a:rPr>
                <a:t>时序信号形成电路</a:t>
              </a:r>
            </a:p>
          </p:txBody>
        </p:sp>
        <p:cxnSp>
          <p:nvCxnSpPr>
            <p:cNvPr id="83" name="直接箭头连接符 82"/>
            <p:cNvCxnSpPr>
              <a:stCxn id="81" idx="3"/>
            </p:cNvCxnSpPr>
            <p:nvPr/>
          </p:nvCxnSpPr>
          <p:spPr bwMode="auto">
            <a:xfrm>
              <a:off x="8343940" y="4365104"/>
              <a:ext cx="12700" cy="684076"/>
            </a:xfrm>
            <a:prstGeom prst="bentConnector4">
              <a:avLst>
                <a:gd name="adj1" fmla="val 1620000"/>
                <a:gd name="adj2" fmla="val 99926"/>
              </a:avLst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7" name="Text Box 526"/>
          <p:cNvSpPr txBox="1">
            <a:spLocks noChangeArrowheads="1"/>
          </p:cNvSpPr>
          <p:nvPr/>
        </p:nvSpPr>
        <p:spPr bwMode="auto">
          <a:xfrm>
            <a:off x="179512" y="764704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  </a:t>
            </a:r>
            <a:r>
              <a:rPr lang="en-US" altLang="zh-CN" sz="2200" b="1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dirty="0" smtClean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zh-CN" altLang="en-US" sz="2200" b="1" dirty="0" smtClean="0">
                <a:latin typeface="+mn-ea"/>
                <a:ea typeface="+mn-ea"/>
              </a:rPr>
              <a:t>实现方法，</a:t>
            </a:r>
            <a:r>
              <a:rPr lang="zh-CN" altLang="en-US" sz="2200" b="1" dirty="0" smtClean="0">
                <a:latin typeface="宋体" pitchFamily="2" charset="-122"/>
              </a:rPr>
              <a:t>设计</a:t>
            </a:r>
            <a:r>
              <a:rPr lang="zh-CN" altLang="en-US" sz="2200" b="1" dirty="0">
                <a:latin typeface="宋体" pitchFamily="2" charset="-122"/>
              </a:rPr>
              <a:t>步骤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CU</a:t>
            </a:r>
            <a:r>
              <a:rPr lang="zh-CN" altLang="en-US" sz="2200" b="1" dirty="0" smtClean="0">
                <a:latin typeface="宋体" pitchFamily="2" charset="-122"/>
              </a:rPr>
              <a:t>的设计过程</a:t>
            </a:r>
            <a:r>
              <a:rPr lang="en-US" altLang="zh-CN" sz="1800" b="1" dirty="0" smtClean="0">
                <a:latin typeface="宋体" pitchFamily="2" charset="-122"/>
              </a:rPr>
              <a:t>(×)</a:t>
            </a:r>
            <a:endParaRPr lang="en-US" altLang="zh-CN" sz="1800" b="1" spc="-80" dirty="0">
              <a:latin typeface="宋体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3779912" y="2176289"/>
            <a:ext cx="738518" cy="1440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30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850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DA26-B31B-4A5A-A4B5-BACAE3D171F4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359509" name="Text Box 85"/>
          <p:cNvSpPr txBox="1">
            <a:spLocks noChangeArrowheads="1"/>
          </p:cNvSpPr>
          <p:nvPr/>
        </p:nvSpPr>
        <p:spPr bwMode="auto">
          <a:xfrm>
            <a:off x="179388" y="375047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t" anchorCtr="0">
            <a:spAutoFit/>
          </a:bodyPr>
          <a:lstStyle>
            <a:defPPr>
              <a:defRPr lang="zh-CN"/>
            </a:defPPr>
            <a:lvl1pPr algn="l">
              <a:defRPr sz="26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一、</a:t>
            </a:r>
            <a:r>
              <a:rPr lang="en-US" altLang="zh-CN" sz="2400" dirty="0"/>
              <a:t>CU</a:t>
            </a:r>
            <a:r>
              <a:rPr lang="zh-CN" altLang="en-US" sz="2400" dirty="0"/>
              <a:t>的设计步骤</a:t>
            </a:r>
          </a:p>
        </p:txBody>
      </p:sp>
      <p:sp>
        <p:nvSpPr>
          <p:cNvPr id="359514" name="Text Box 90"/>
          <p:cNvSpPr txBox="1">
            <a:spLocks noChangeArrowheads="1"/>
          </p:cNvSpPr>
          <p:nvPr/>
        </p:nvSpPr>
        <p:spPr bwMode="auto">
          <a:xfrm>
            <a:off x="179388" y="83820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形成状态转换图        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--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基于数据通路</a:t>
            </a:r>
            <a:endParaRPr lang="en-US" altLang="zh-CN" sz="22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根据各指令功能需求，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列出并汇总</a:t>
            </a: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要求：</a:t>
            </a:r>
            <a:r>
              <a:rPr lang="zh-CN" altLang="en-US" sz="2200" b="1" dirty="0" smtClean="0">
                <a:latin typeface="宋体" pitchFamily="2" charset="-122"/>
              </a:rPr>
              <a:t>注明状态转换条件</a:t>
            </a:r>
            <a:r>
              <a:rPr lang="en-US" altLang="zh-CN" sz="1800" b="1" dirty="0" smtClean="0">
                <a:latin typeface="宋体" pitchFamily="2" charset="-122"/>
              </a:rPr>
              <a:t>(OP</a:t>
            </a:r>
            <a:r>
              <a:rPr lang="zh-CN" altLang="en-US" sz="1800" b="1" dirty="0" smtClean="0">
                <a:latin typeface="宋体" pitchFamily="2" charset="-122"/>
              </a:rPr>
              <a:t>及寻址方式、程序状态、机器状态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359515" name="Text Box 91"/>
          <p:cNvSpPr txBox="1">
            <a:spLocks noChangeArrowheads="1"/>
          </p:cNvSpPr>
          <p:nvPr/>
        </p:nvSpPr>
        <p:spPr bwMode="auto">
          <a:xfrm>
            <a:off x="179388" y="2239704"/>
            <a:ext cx="87852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组织时序系统          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--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基于状态转换图</a:t>
            </a:r>
            <a:endParaRPr lang="zh-CN" altLang="en-US" sz="2200" b="1" dirty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</a:t>
            </a:r>
            <a:r>
              <a:rPr lang="zh-CN" altLang="en-US" b="1" spc="-100" dirty="0" smtClean="0">
                <a:solidFill>
                  <a:schemeClr val="accent2"/>
                </a:solidFill>
                <a:latin typeface="宋体" pitchFamily="2" charset="-122"/>
              </a:rPr>
              <a:t>确定</a:t>
            </a:r>
            <a:r>
              <a:rPr lang="zh-CN" altLang="en-US" b="1" spc="-100" dirty="0" smtClean="0">
                <a:latin typeface="宋体" pitchFamily="2" charset="-122"/>
              </a:rPr>
              <a:t>时序信号个数</a:t>
            </a:r>
            <a:r>
              <a:rPr lang="en-US" altLang="zh-CN" sz="2000" b="1" spc="-100" dirty="0" smtClean="0">
                <a:latin typeface="宋体" pitchFamily="2" charset="-122"/>
              </a:rPr>
              <a:t>(</a:t>
            </a:r>
            <a:r>
              <a:rPr lang="zh-CN" altLang="en-US" sz="2000" b="1" spc="-100" dirty="0" smtClean="0">
                <a:latin typeface="宋体" pitchFamily="2" charset="-122"/>
              </a:rPr>
              <a:t>含功能</a:t>
            </a:r>
            <a:r>
              <a:rPr lang="en-US" altLang="zh-CN" sz="20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、各种时序信号序列、定时方式</a:t>
            </a:r>
            <a:endParaRPr lang="en-US" altLang="zh-CN" b="1" spc="-100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(</a:t>
            </a:r>
            <a:r>
              <a:rPr lang="zh-CN" altLang="en-US" sz="2000" b="1" dirty="0" smtClean="0">
                <a:latin typeface="宋体" pitchFamily="2" charset="-122"/>
              </a:rPr>
              <a:t>最</a:t>
            </a:r>
            <a:r>
              <a:rPr lang="zh-CN" altLang="en-US" sz="2000" b="1" dirty="0">
                <a:latin typeface="宋体" pitchFamily="2" charset="-122"/>
              </a:rPr>
              <a:t>长</a:t>
            </a:r>
            <a:r>
              <a:rPr lang="zh-CN" altLang="en-US" sz="2000" b="1" dirty="0" smtClean="0">
                <a:latin typeface="宋体" pitchFamily="2" charset="-122"/>
              </a:rPr>
              <a:t>路径</a:t>
            </a:r>
            <a:r>
              <a:rPr lang="en-US" altLang="zh-CN" sz="1800" b="1" dirty="0" smtClean="0">
                <a:latin typeface="宋体" pitchFamily="2" charset="-122"/>
              </a:rPr>
              <a:t>[2</a:t>
            </a:r>
            <a:r>
              <a:rPr lang="zh-CN" altLang="en-US" sz="1800" b="1" dirty="0" smtClean="0">
                <a:latin typeface="宋体" pitchFamily="2" charset="-122"/>
              </a:rPr>
              <a:t>级</a:t>
            </a:r>
            <a:r>
              <a:rPr lang="en-US" altLang="zh-CN" sz="1800" b="1" dirty="0" smtClean="0">
                <a:latin typeface="宋体" pitchFamily="2" charset="-122"/>
              </a:rPr>
              <a:t>]/</a:t>
            </a:r>
            <a:r>
              <a:rPr lang="zh-CN" altLang="en-US" sz="1800" b="1" dirty="0" smtClean="0">
                <a:latin typeface="宋体" pitchFamily="2" charset="-122"/>
              </a:rPr>
              <a:t>表示步骤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常为变长周期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sz="2000" b="1" dirty="0" smtClean="0">
                <a:latin typeface="宋体" pitchFamily="2" charset="-122"/>
              </a:rPr>
              <a:t> 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如联合方式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要求：</a:t>
            </a:r>
            <a:r>
              <a:rPr lang="zh-CN" altLang="en-US" sz="2200" b="1" dirty="0" smtClean="0">
                <a:latin typeface="宋体" pitchFamily="2" charset="-122"/>
              </a:rPr>
              <a:t>每种信号序列都需包含适用条件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同状态转换条件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359516" name="Text Box 92"/>
          <p:cNvSpPr txBox="1">
            <a:spLocks noChangeArrowheads="1"/>
          </p:cNvSpPr>
          <p:nvPr/>
        </p:nvSpPr>
        <p:spPr bwMode="auto">
          <a:xfrm>
            <a:off x="179388" y="4104403"/>
            <a:ext cx="8857108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设计时序信号形成电路  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--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基于时序信号序列</a:t>
            </a:r>
            <a:endParaRPr lang="en-US" altLang="zh-CN" sz="2200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⑴确定</a:t>
            </a:r>
            <a:r>
              <a:rPr lang="zh-CN" altLang="en-US" b="1" dirty="0" smtClean="0">
                <a:latin typeface="宋体" pitchFamily="2" charset="-122"/>
              </a:rPr>
              <a:t>每个时序信号的下一状态产生函数</a:t>
            </a:r>
            <a:endParaRPr lang="zh-CN" altLang="en-US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⑵实现</a:t>
            </a:r>
            <a:r>
              <a:rPr lang="zh-CN" altLang="en-US" b="1" dirty="0" smtClean="0">
                <a:latin typeface="宋体" pitchFamily="2" charset="-122"/>
              </a:rPr>
              <a:t>信号表示、下一状态函数、复位逻辑、定时逻辑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(</a:t>
            </a:r>
            <a:r>
              <a:rPr lang="zh-CN" altLang="en-US" sz="1800" b="1" dirty="0" smtClean="0">
                <a:latin typeface="宋体" pitchFamily="2" charset="-122"/>
              </a:rPr>
              <a:t>触发器</a:t>
            </a:r>
            <a:r>
              <a:rPr lang="en-US" altLang="zh-CN" sz="1800" b="1" dirty="0" smtClean="0">
                <a:latin typeface="宋体" pitchFamily="2" charset="-122"/>
              </a:rPr>
              <a:t>)       (</a:t>
            </a:r>
            <a:r>
              <a:rPr lang="zh-CN" altLang="en-US" sz="1800" b="1" dirty="0" smtClean="0">
                <a:latin typeface="宋体" pitchFamily="2" charset="-122"/>
              </a:rPr>
              <a:t>组合逻辑</a:t>
            </a:r>
            <a:r>
              <a:rPr lang="en-US" altLang="zh-CN" sz="1800" b="1" dirty="0" smtClean="0">
                <a:latin typeface="宋体" pitchFamily="2" charset="-122"/>
              </a:rPr>
              <a:t>)    (</a:t>
            </a:r>
            <a:r>
              <a:rPr lang="zh-CN" altLang="en-US" sz="1800" b="1" dirty="0" smtClean="0">
                <a:latin typeface="宋体" pitchFamily="2" charset="-122"/>
              </a:rPr>
              <a:t>末尾状态表示</a:t>
            </a:r>
            <a:r>
              <a:rPr lang="en-US" altLang="zh-CN" sz="1800" b="1" dirty="0" smtClean="0">
                <a:latin typeface="宋体" pitchFamily="2" charset="-122"/>
              </a:rPr>
              <a:t>) (CP</a:t>
            </a:r>
            <a:r>
              <a:rPr lang="zh-CN" altLang="en-US" sz="1800" b="1" dirty="0" smtClean="0">
                <a:latin typeface="宋体" pitchFamily="2" charset="-122"/>
              </a:rPr>
              <a:t>与</a:t>
            </a:r>
            <a:r>
              <a:rPr lang="en-US" altLang="zh-CN" sz="1800" b="1" dirty="0" smtClean="0">
                <a:latin typeface="宋体" pitchFamily="2" charset="-122"/>
              </a:rPr>
              <a:t>CLK</a:t>
            </a:r>
            <a:r>
              <a:rPr lang="zh-CN" altLang="en-US" sz="1800" b="1" dirty="0" smtClean="0">
                <a:latin typeface="宋体" pitchFamily="2" charset="-122"/>
              </a:rPr>
              <a:t>关系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 smtClean="0">
              <a:latin typeface="宋体" pitchFamily="2" charset="-122"/>
            </a:endParaRPr>
          </a:p>
        </p:txBody>
      </p:sp>
      <p:sp>
        <p:nvSpPr>
          <p:cNvPr id="359518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084863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9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3683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514" grpId="0"/>
      <p:bldP spid="359515" grpId="0"/>
      <p:bldP spid="35951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64</a:t>
            </a:fld>
            <a:endParaRPr lang="en-US" altLang="zh-CN"/>
          </a:p>
        </p:txBody>
      </p:sp>
      <p:sp>
        <p:nvSpPr>
          <p:cNvPr id="4" name="Text Box 93"/>
          <p:cNvSpPr txBox="1">
            <a:spLocks noChangeArrowheads="1"/>
          </p:cNvSpPr>
          <p:nvPr/>
        </p:nvSpPr>
        <p:spPr bwMode="auto">
          <a:xfrm>
            <a:off x="179388" y="342900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整合成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CU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连接</a:t>
            </a:r>
            <a:r>
              <a:rPr lang="en-US" altLang="zh-CN" b="1" dirty="0" smtClean="0">
                <a:latin typeface="+mn-ea"/>
                <a:ea typeface="+mn-ea"/>
              </a:rPr>
              <a:t>ID</a:t>
            </a:r>
            <a:r>
              <a:rPr lang="zh-CN" altLang="en-US" b="1" dirty="0" smtClean="0">
                <a:latin typeface="+mn-ea"/>
                <a:ea typeface="+mn-ea"/>
              </a:rPr>
              <a:t>、时序信号形成电路、</a:t>
            </a:r>
            <a:r>
              <a:rPr lang="en-US" altLang="zh-CN" spc="-100" dirty="0"/>
              <a:t> </a:t>
            </a:r>
            <a:r>
              <a:rPr lang="en-US" altLang="zh-CN" spc="-100" dirty="0" err="1"/>
              <a:t>μ</a:t>
            </a:r>
            <a:r>
              <a:rPr lang="en-US" altLang="zh-CN" b="1" dirty="0" err="1">
                <a:latin typeface="+mn-ea"/>
              </a:rPr>
              <a:t>OP</a:t>
            </a:r>
            <a:r>
              <a:rPr lang="zh-CN" altLang="en-US" b="1" dirty="0"/>
              <a:t>控制信号形成</a:t>
            </a:r>
            <a:r>
              <a:rPr lang="zh-CN" altLang="en-US" b="1" dirty="0" smtClean="0"/>
              <a:t>电路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说明：</a:t>
            </a:r>
            <a:r>
              <a:rPr lang="en-US" altLang="zh-CN" b="1" dirty="0" smtClean="0">
                <a:latin typeface="+mn-ea"/>
                <a:ea typeface="+mn-ea"/>
              </a:rPr>
              <a:t>ID</a:t>
            </a:r>
            <a:r>
              <a:rPr lang="zh-CN" altLang="en-US" b="1" dirty="0" smtClean="0">
                <a:latin typeface="+mn-ea"/>
                <a:ea typeface="+mn-ea"/>
              </a:rPr>
              <a:t>设计未提及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太简单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r>
              <a:rPr lang="zh-CN" altLang="en-US" b="1" dirty="0" smtClean="0">
                <a:latin typeface="+mn-ea"/>
                <a:ea typeface="+mn-ea"/>
              </a:rPr>
              <a:t>，自行设计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5" name="Text Box 93"/>
          <p:cNvSpPr txBox="1">
            <a:spLocks noChangeArrowheads="1"/>
          </p:cNvSpPr>
          <p:nvPr/>
        </p:nvSpPr>
        <p:spPr bwMode="auto">
          <a:xfrm>
            <a:off x="179388" y="332656"/>
            <a:ext cx="8785225" cy="320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第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步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设计</a:t>
            </a:r>
            <a:r>
              <a:rPr lang="en-US" altLang="zh-CN" spc="-100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+mn-ea"/>
                <a:ea typeface="+mn-ea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</a:rPr>
              <a:t>控制信号</a:t>
            </a:r>
            <a:r>
              <a:rPr lang="zh-CN" altLang="en-US" b="1" dirty="0">
                <a:solidFill>
                  <a:srgbClr val="C00000"/>
                </a:solidFill>
              </a:rPr>
              <a:t>形成</a:t>
            </a:r>
            <a:r>
              <a:rPr lang="zh-CN" altLang="en-US" b="1" dirty="0" smtClean="0">
                <a:solidFill>
                  <a:srgbClr val="C00000"/>
                </a:solidFill>
              </a:rPr>
              <a:t>电路  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--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基于状态图及信号序列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⑴</a:t>
            </a:r>
            <a:r>
              <a:rPr lang="zh-CN" altLang="zh-CN" b="1" dirty="0">
                <a:solidFill>
                  <a:schemeClr val="accent2"/>
                </a:solidFill>
                <a:latin typeface="+mn-ea"/>
                <a:ea typeface="+mn-ea"/>
              </a:rPr>
              <a:t>列出</a:t>
            </a:r>
            <a:r>
              <a:rPr lang="en-US" altLang="zh-CN" dirty="0" err="1">
                <a:latin typeface="+mn-lt"/>
                <a:ea typeface="+mn-ea"/>
              </a:rPr>
              <a:t>μ</a:t>
            </a:r>
            <a:r>
              <a:rPr lang="en-US" altLang="zh-CN" b="1" dirty="0" err="1">
                <a:latin typeface="+mn-ea"/>
                <a:ea typeface="+mn-ea"/>
              </a:rPr>
              <a:t>OPCmd</a:t>
            </a:r>
            <a:r>
              <a:rPr lang="zh-CN" altLang="zh-CN" b="1" dirty="0">
                <a:latin typeface="+mn-ea"/>
                <a:ea typeface="+mn-ea"/>
              </a:rPr>
              <a:t>的使用</a:t>
            </a:r>
            <a:r>
              <a:rPr lang="zh-CN" altLang="zh-CN" b="1" dirty="0" smtClean="0">
                <a:latin typeface="+mn-ea"/>
                <a:ea typeface="+mn-ea"/>
              </a:rPr>
              <a:t>时间表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  </a:t>
            </a:r>
            <a:r>
              <a:rPr lang="zh-CN" altLang="en-US" sz="2200" b="1" u="sng" dirty="0" smtClean="0">
                <a:latin typeface="+mn-ea"/>
                <a:ea typeface="+mn-ea"/>
              </a:rPr>
              <a:t>画出</a:t>
            </a:r>
            <a:r>
              <a:rPr lang="zh-CN" altLang="en-US" sz="2200" b="1" dirty="0" smtClean="0">
                <a:latin typeface="+mn-ea"/>
                <a:ea typeface="+mn-ea"/>
              </a:rPr>
              <a:t>使用时间表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行为所有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+mn-ea"/>
              </a:rPr>
              <a:t>OPCmd</a:t>
            </a:r>
            <a:r>
              <a:rPr lang="zh-CN" altLang="en-US" sz="2000" b="1" dirty="0" smtClean="0">
                <a:latin typeface="+mn-ea"/>
              </a:rPr>
              <a:t>、列为所有时序信号</a:t>
            </a:r>
            <a:r>
              <a:rPr lang="en-US" altLang="zh-CN" sz="2000" b="1" dirty="0" smtClean="0">
                <a:latin typeface="+mn-ea"/>
              </a:rPr>
              <a:t>)</a:t>
            </a:r>
            <a:r>
              <a:rPr lang="zh-CN" altLang="en-US" sz="2200" b="1" dirty="0" smtClean="0">
                <a:latin typeface="+mn-ea"/>
              </a:rPr>
              <a:t>，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  </a:t>
            </a:r>
            <a:r>
              <a:rPr lang="zh-CN" altLang="en-US" sz="2200" b="1" dirty="0" smtClean="0">
                <a:latin typeface="+mn-ea"/>
                <a:ea typeface="+mn-ea"/>
              </a:rPr>
              <a:t>给每个状态</a:t>
            </a:r>
            <a:r>
              <a:rPr lang="zh-CN" altLang="en-US" sz="2200" b="1" u="sng" dirty="0" smtClean="0">
                <a:latin typeface="+mn-ea"/>
                <a:ea typeface="+mn-ea"/>
              </a:rPr>
              <a:t>打上</a:t>
            </a:r>
            <a:r>
              <a:rPr lang="zh-CN" altLang="en-US" sz="2200" b="1" dirty="0" smtClean="0">
                <a:latin typeface="+mn-ea"/>
                <a:ea typeface="+mn-ea"/>
              </a:rPr>
              <a:t>时间戳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状态转换条件</a:t>
            </a:r>
            <a:r>
              <a:rPr lang="zh-CN" altLang="en-US" sz="2000" b="1" dirty="0">
                <a:latin typeface="+mn-ea"/>
                <a:ea typeface="+mn-ea"/>
              </a:rPr>
              <a:t>用</a:t>
            </a:r>
            <a:r>
              <a:rPr lang="zh-CN" altLang="en-US" sz="2000" b="1" dirty="0" smtClean="0">
                <a:latin typeface="+mn-ea"/>
                <a:ea typeface="+mn-ea"/>
              </a:rPr>
              <a:t>时序信号表示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r>
              <a:rPr lang="zh-CN" altLang="en-US" sz="2200" b="1" dirty="0" smtClean="0">
                <a:latin typeface="+mn-ea"/>
                <a:ea typeface="+mn-ea"/>
              </a:rPr>
              <a:t>，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  </a:t>
            </a:r>
            <a:r>
              <a:rPr lang="zh-CN" altLang="en-US" sz="2200" b="1" dirty="0" smtClean="0">
                <a:latin typeface="+mn-ea"/>
                <a:ea typeface="+mn-ea"/>
              </a:rPr>
              <a:t>将每个</a:t>
            </a:r>
            <a:r>
              <a:rPr lang="zh-CN" altLang="en-US" sz="2200" b="1" dirty="0" smtClean="0">
                <a:latin typeface="+mn-ea"/>
              </a:rPr>
              <a:t>状态的每个</a:t>
            </a:r>
            <a:r>
              <a:rPr lang="en-US" altLang="zh-CN" sz="2200" dirty="0" err="1" smtClean="0"/>
              <a:t>μ</a:t>
            </a:r>
            <a:r>
              <a:rPr lang="en-US" altLang="zh-CN" sz="2200" b="1" dirty="0" err="1" smtClean="0">
                <a:latin typeface="+mn-ea"/>
              </a:rPr>
              <a:t>OPCmd</a:t>
            </a:r>
            <a:r>
              <a:rPr lang="zh-CN" altLang="en-US" sz="2200" b="1" dirty="0" smtClean="0">
                <a:latin typeface="+mn-ea"/>
              </a:rPr>
              <a:t>的转换条件</a:t>
            </a:r>
            <a:r>
              <a:rPr lang="zh-CN" altLang="en-US" sz="2200" b="1" u="sng" dirty="0" smtClean="0">
                <a:latin typeface="+mn-ea"/>
                <a:ea typeface="+mn-ea"/>
              </a:rPr>
              <a:t>填入</a:t>
            </a:r>
            <a:r>
              <a:rPr lang="zh-CN" altLang="en-US" sz="2200" b="1" dirty="0" smtClean="0">
                <a:latin typeface="+mn-ea"/>
                <a:ea typeface="+mn-ea"/>
              </a:rPr>
              <a:t>表中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⑵</a:t>
            </a:r>
            <a:r>
              <a:rPr lang="zh-CN" altLang="zh-CN" b="1" dirty="0">
                <a:solidFill>
                  <a:schemeClr val="accent2"/>
                </a:solidFill>
                <a:latin typeface="+mn-ea"/>
                <a:ea typeface="+mn-ea"/>
              </a:rPr>
              <a:t>获得</a:t>
            </a:r>
            <a:r>
              <a:rPr lang="en-US" altLang="zh-CN" dirty="0" err="1">
                <a:latin typeface="+mn-lt"/>
                <a:ea typeface="+mn-ea"/>
              </a:rPr>
              <a:t>μ</a:t>
            </a:r>
            <a:r>
              <a:rPr lang="en-US" altLang="zh-CN" b="1" dirty="0" err="1">
                <a:latin typeface="+mn-ea"/>
                <a:ea typeface="+mn-ea"/>
              </a:rPr>
              <a:t>OPCmd</a:t>
            </a:r>
            <a:r>
              <a:rPr lang="zh-CN" altLang="zh-CN" b="1" dirty="0">
                <a:latin typeface="+mn-ea"/>
                <a:ea typeface="+mn-ea"/>
              </a:rPr>
              <a:t>的</a:t>
            </a:r>
            <a:r>
              <a:rPr lang="zh-CN" altLang="zh-CN" b="1" dirty="0" smtClean="0">
                <a:latin typeface="+mn-ea"/>
                <a:ea typeface="+mn-ea"/>
              </a:rPr>
              <a:t>逻辑表达式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按行汇总、化简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⑶实现</a:t>
            </a:r>
            <a:r>
              <a:rPr lang="en-US" altLang="zh-CN" dirty="0" err="1">
                <a:latin typeface="+mn-lt"/>
                <a:ea typeface="+mn-ea"/>
              </a:rPr>
              <a:t>μ</a:t>
            </a:r>
            <a:r>
              <a:rPr lang="en-US" altLang="zh-CN" b="1" dirty="0" err="1">
                <a:latin typeface="+mn-ea"/>
                <a:ea typeface="+mn-ea"/>
              </a:rPr>
              <a:t>OPCmd</a:t>
            </a:r>
            <a:r>
              <a:rPr lang="zh-CN" altLang="zh-CN" b="1" dirty="0">
                <a:latin typeface="+mn-ea"/>
                <a:ea typeface="+mn-ea"/>
              </a:rPr>
              <a:t>的</a:t>
            </a:r>
            <a:r>
              <a:rPr lang="zh-CN" altLang="zh-CN" b="1" dirty="0" smtClean="0">
                <a:latin typeface="+mn-ea"/>
                <a:ea typeface="+mn-ea"/>
              </a:rPr>
              <a:t>逻辑表达式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每个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+mn-ea"/>
              </a:rPr>
              <a:t>OPCmd</a:t>
            </a:r>
            <a:r>
              <a:rPr lang="zh-CN" altLang="en-US" sz="2000" b="1" dirty="0" smtClean="0">
                <a:latin typeface="+mn-ea"/>
              </a:rPr>
              <a:t>一个电路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6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156870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9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458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90"/>
          <p:cNvSpPr txBox="1">
            <a:spLocks noChangeArrowheads="1"/>
          </p:cNvSpPr>
          <p:nvPr/>
        </p:nvSpPr>
        <p:spPr bwMode="auto">
          <a:xfrm>
            <a:off x="179389" y="1340768"/>
            <a:ext cx="4032572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*形成状态转换图：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000" b="1" spc="-100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000" b="1" spc="-100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spc="-100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spc="-100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spc="-100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组织时序系统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设计时序信号形成电路：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下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一状态产生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函数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电路实现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65</a:t>
            </a:fld>
            <a:endParaRPr lang="en-US" altLang="zh-CN"/>
          </a:p>
        </p:txBody>
      </p:sp>
      <p:sp>
        <p:nvSpPr>
          <p:cNvPr id="3" name="Text Box 133"/>
          <p:cNvSpPr txBox="1">
            <a:spLocks noChangeArrowheads="1"/>
          </p:cNvSpPr>
          <p:nvPr/>
        </p:nvSpPr>
        <p:spPr bwMode="auto">
          <a:xfrm>
            <a:off x="179388" y="375047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t" anchorCtr="0">
            <a:spAutoFit/>
          </a:bodyPr>
          <a:lstStyle/>
          <a:p>
            <a:pPr algn="l"/>
            <a:r>
              <a:rPr lang="zh-CN" altLang="en-US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二、单周期</a:t>
            </a:r>
            <a:r>
              <a:rPr lang="en-US" altLang="zh-CN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CU</a:t>
            </a:r>
            <a:r>
              <a:rPr lang="zh-CN" altLang="en-US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的设计               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不考，了解过程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en-US" altLang="zh-CN" sz="1800" b="1" dirty="0">
              <a:latin typeface="+mn-ea"/>
            </a:endParaRPr>
          </a:p>
        </p:txBody>
      </p:sp>
      <p:sp>
        <p:nvSpPr>
          <p:cNvPr id="4" name="Text Box 90"/>
          <p:cNvSpPr txBox="1">
            <a:spLocks noChangeArrowheads="1"/>
          </p:cNvSpPr>
          <p:nvPr/>
        </p:nvSpPr>
        <p:spPr bwMode="auto">
          <a:xfrm>
            <a:off x="179388" y="87155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*设计背景：</a:t>
            </a:r>
            <a:r>
              <a:rPr lang="zh-CN" altLang="en-US" b="1" dirty="0">
                <a:latin typeface="宋体" pitchFamily="2" charset="-122"/>
              </a:rPr>
              <a:t>支持</a:t>
            </a:r>
            <a:r>
              <a:rPr lang="en-US" altLang="zh-CN" b="1" dirty="0">
                <a:latin typeface="宋体" pitchFamily="2" charset="-122"/>
              </a:rPr>
              <a:t>7</a:t>
            </a:r>
            <a:r>
              <a:rPr lang="zh-CN" altLang="en-US" b="1" dirty="0">
                <a:latin typeface="宋体" pitchFamily="2" charset="-122"/>
              </a:rPr>
              <a:t>条</a:t>
            </a:r>
            <a:r>
              <a:rPr lang="en-US" altLang="zh-CN" b="1" dirty="0">
                <a:latin typeface="宋体" pitchFamily="2" charset="-122"/>
              </a:rPr>
              <a:t>MIPS</a:t>
            </a:r>
            <a:r>
              <a:rPr lang="zh-CN" altLang="en-US" b="1" dirty="0" smtClean="0">
                <a:latin typeface="宋体" pitchFamily="2" charset="-122"/>
              </a:rPr>
              <a:t>指令的数据</a:t>
            </a:r>
            <a:r>
              <a:rPr lang="zh-CN" altLang="en-US" b="1" dirty="0">
                <a:latin typeface="宋体" pitchFamily="2" charset="-122"/>
              </a:rPr>
              <a:t>通路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8" name="Text Box 90"/>
          <p:cNvSpPr txBox="1">
            <a:spLocks noChangeArrowheads="1"/>
          </p:cNvSpPr>
          <p:nvPr/>
        </p:nvSpPr>
        <p:spPr bwMode="auto">
          <a:xfrm>
            <a:off x="3059708" y="1340768"/>
            <a:ext cx="532871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spc="-100" dirty="0" err="1" smtClean="0"/>
              <a:t>μ</a:t>
            </a:r>
            <a:r>
              <a:rPr lang="en-US" altLang="zh-CN" sz="2200" b="1" spc="-100" dirty="0" err="1" smtClean="0">
                <a:latin typeface="+mn-ea"/>
              </a:rPr>
              <a:t>OPCmd</a:t>
            </a:r>
            <a:r>
              <a:rPr lang="zh-CN" altLang="en-US" sz="2200" b="1" spc="-100" dirty="0" smtClean="0">
                <a:latin typeface="+mn-ea"/>
              </a:rPr>
              <a:t>序列仅</a:t>
            </a:r>
            <a:r>
              <a:rPr lang="en-US" altLang="zh-CN" sz="2200" b="1" spc="-100" dirty="0" smtClean="0">
                <a:latin typeface="宋体" pitchFamily="2" charset="-122"/>
              </a:rPr>
              <a:t>1</a:t>
            </a:r>
            <a:r>
              <a:rPr lang="zh-CN" altLang="en-US" sz="2200" b="1" spc="-100" dirty="0" smtClean="0">
                <a:latin typeface="宋体" pitchFamily="2" charset="-122"/>
              </a:rPr>
              <a:t>步，状态转换条件为操作码</a:t>
            </a:r>
            <a:endParaRPr lang="zh-CN" altLang="en-US" sz="2200" b="1" spc="-100" dirty="0">
              <a:latin typeface="宋体" pitchFamily="2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4" name="组合 63"/>
          <p:cNvGrpSpPr/>
          <p:nvPr/>
        </p:nvGrpSpPr>
        <p:grpSpPr>
          <a:xfrm>
            <a:off x="1187625" y="1844824"/>
            <a:ext cx="7128791" cy="1584176"/>
            <a:chOff x="1331641" y="2852936"/>
            <a:chExt cx="7128791" cy="1584176"/>
          </a:xfrm>
        </p:grpSpPr>
        <p:cxnSp>
          <p:nvCxnSpPr>
            <p:cNvPr id="18" name="直接箭头连接符 17"/>
            <p:cNvCxnSpPr>
              <a:endCxn id="23" idx="0"/>
            </p:cNvCxnSpPr>
            <p:nvPr/>
          </p:nvCxnSpPr>
          <p:spPr bwMode="auto">
            <a:xfrm>
              <a:off x="4772844" y="2852938"/>
              <a:ext cx="0" cy="21602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Text Box 132"/>
            <p:cNvSpPr txBox="1">
              <a:spLocks noChangeArrowheads="1"/>
            </p:cNvSpPr>
            <p:nvPr/>
          </p:nvSpPr>
          <p:spPr bwMode="auto">
            <a:xfrm>
              <a:off x="1331641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add</a:t>
              </a:r>
              <a:r>
                <a:rPr lang="zh-CN" altLang="en-US" sz="1800" b="1" dirty="0" smtClean="0">
                  <a:latin typeface="宋体" pitchFamily="2" charset="-122"/>
                </a:rPr>
                <a:t>的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err="1">
                  <a:latin typeface="+mn-ea"/>
                </a:rPr>
                <a:t>Cmd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cxnSp>
          <p:nvCxnSpPr>
            <p:cNvPr id="12" name="直接箭头连接符 11"/>
            <p:cNvCxnSpPr>
              <a:endCxn id="17" idx="0"/>
            </p:cNvCxnSpPr>
            <p:nvPr/>
          </p:nvCxnSpPr>
          <p:spPr bwMode="auto">
            <a:xfrm>
              <a:off x="3782691" y="342900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Text Box 132"/>
            <p:cNvSpPr txBox="1">
              <a:spLocks noChangeArrowheads="1"/>
            </p:cNvSpPr>
            <p:nvPr/>
          </p:nvSpPr>
          <p:spPr bwMode="auto">
            <a:xfrm>
              <a:off x="2339753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sub</a:t>
              </a:r>
              <a:r>
                <a:rPr lang="zh-CN" altLang="en-US" sz="1800" b="1" dirty="0" smtClean="0">
                  <a:latin typeface="宋体" pitchFamily="2" charset="-122"/>
                </a:rPr>
                <a:t>的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err="1">
                  <a:latin typeface="+mn-ea"/>
                </a:rPr>
                <a:t>Cmd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17" name="Text Box 132"/>
            <p:cNvSpPr txBox="1">
              <a:spLocks noChangeArrowheads="1"/>
            </p:cNvSpPr>
            <p:nvPr/>
          </p:nvSpPr>
          <p:spPr bwMode="auto">
            <a:xfrm>
              <a:off x="3350643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ori</a:t>
              </a:r>
              <a:r>
                <a:rPr lang="zh-CN" altLang="en-US" sz="1800" b="1" dirty="0" smtClean="0">
                  <a:latin typeface="宋体" pitchFamily="2" charset="-122"/>
                </a:rPr>
                <a:t>的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err="1">
                  <a:latin typeface="+mn-ea"/>
                </a:rPr>
                <a:t>Cmd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19" name="Text Box 132"/>
            <p:cNvSpPr txBox="1">
              <a:spLocks noChangeArrowheads="1"/>
            </p:cNvSpPr>
            <p:nvPr/>
          </p:nvSpPr>
          <p:spPr bwMode="auto">
            <a:xfrm>
              <a:off x="4358755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lw</a:t>
              </a:r>
              <a:r>
                <a:rPr lang="zh-CN" altLang="en-US" sz="1800" b="1" dirty="0" smtClean="0">
                  <a:latin typeface="宋体" pitchFamily="2" charset="-122"/>
                </a:rPr>
                <a:t>的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err="1">
                  <a:latin typeface="+mn-ea"/>
                </a:rPr>
                <a:t>Cmd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20" name="Text Box 132"/>
            <p:cNvSpPr txBox="1">
              <a:spLocks noChangeArrowheads="1"/>
            </p:cNvSpPr>
            <p:nvPr/>
          </p:nvSpPr>
          <p:spPr bwMode="auto">
            <a:xfrm>
              <a:off x="5361311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sw</a:t>
              </a:r>
              <a:r>
                <a:rPr lang="zh-CN" altLang="en-US" sz="1800" b="1" dirty="0" smtClean="0">
                  <a:latin typeface="宋体" pitchFamily="2" charset="-122"/>
                </a:rPr>
                <a:t>的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err="1">
                  <a:latin typeface="+mn-ea"/>
                </a:rPr>
                <a:t>Cmd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21" name="Text Box 132"/>
            <p:cNvSpPr txBox="1">
              <a:spLocks noChangeArrowheads="1"/>
            </p:cNvSpPr>
            <p:nvPr/>
          </p:nvSpPr>
          <p:spPr bwMode="auto">
            <a:xfrm>
              <a:off x="6372201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beq</a:t>
              </a:r>
              <a:r>
                <a:rPr lang="zh-CN" altLang="en-US" sz="1800" b="1" dirty="0" smtClean="0">
                  <a:latin typeface="宋体" pitchFamily="2" charset="-122"/>
                </a:rPr>
                <a:t>的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err="1">
                  <a:latin typeface="+mn-ea"/>
                </a:rPr>
                <a:t>Cmd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22" name="Text Box 132"/>
            <p:cNvSpPr txBox="1">
              <a:spLocks noChangeArrowheads="1"/>
            </p:cNvSpPr>
            <p:nvPr/>
          </p:nvSpPr>
          <p:spPr bwMode="auto">
            <a:xfrm>
              <a:off x="7380313" y="3717032"/>
              <a:ext cx="864095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j</a:t>
              </a:r>
              <a:r>
                <a:rPr lang="zh-CN" altLang="en-US" sz="1800" b="1" dirty="0" smtClean="0">
                  <a:latin typeface="宋体" pitchFamily="2" charset="-122"/>
                </a:rPr>
                <a:t>的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en-US" altLang="zh-CN" sz="1800" b="1" dirty="0" err="1">
                  <a:latin typeface="+mn-ea"/>
                </a:rPr>
                <a:t>Cmd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23" name="Text Box 132"/>
            <p:cNvSpPr txBox="1">
              <a:spLocks noChangeArrowheads="1"/>
            </p:cNvSpPr>
            <p:nvPr/>
          </p:nvSpPr>
          <p:spPr bwMode="auto">
            <a:xfrm>
              <a:off x="2309392" y="3068960"/>
              <a:ext cx="4926904" cy="36004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取指令及译码</a:t>
              </a:r>
              <a:r>
                <a:rPr lang="en-US" altLang="zh-CN" sz="16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+mn-ea"/>
                  <a:ea typeface="+mn-ea"/>
                </a:rPr>
                <a:t>由写</a:t>
              </a:r>
              <a:r>
                <a:rPr lang="en-US" altLang="zh-CN" sz="1800" b="1" dirty="0">
                  <a:latin typeface="+mn-ea"/>
                  <a:ea typeface="+mn-ea"/>
                </a:rPr>
                <a:t>PC</a:t>
              </a:r>
              <a:r>
                <a:rPr lang="zh-CN" altLang="en-US" sz="1800" b="1" dirty="0">
                  <a:latin typeface="+mn-ea"/>
                  <a:ea typeface="+mn-ea"/>
                </a:rPr>
                <a:t>的</a:t>
              </a:r>
              <a:r>
                <a:rPr lang="el-GR" altLang="zh-CN" sz="1800" dirty="0">
                  <a:latin typeface="+mn-lt"/>
                  <a:ea typeface="+mn-ea"/>
                </a:rPr>
                <a:t>μ</a:t>
              </a:r>
              <a:r>
                <a:rPr lang="en-US" altLang="zh-CN" sz="1800" b="1" dirty="0">
                  <a:latin typeface="+mn-ea"/>
                  <a:ea typeface="+mn-ea"/>
                </a:rPr>
                <a:t>OP</a:t>
              </a:r>
              <a:r>
                <a:rPr lang="zh-CN" altLang="en-US" sz="1800" b="1" dirty="0">
                  <a:latin typeface="+mn-ea"/>
                  <a:ea typeface="+mn-ea"/>
                </a:rPr>
                <a:t>触发、</a:t>
              </a:r>
              <a:r>
                <a:rPr lang="zh-CN" altLang="en-US" sz="1800" b="1" dirty="0" smtClean="0">
                  <a:latin typeface="+mn-ea"/>
                  <a:ea typeface="+mn-ea"/>
                </a:rPr>
                <a:t>没有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OPCmd</a:t>
              </a:r>
              <a:r>
                <a:rPr lang="en-US" altLang="zh-CN" sz="1800" b="1" dirty="0" smtClean="0">
                  <a:latin typeface="+mn-ea"/>
                </a:rPr>
                <a:t>)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>
              <a:off x="4790802" y="3437384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5796136" y="342900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6804248" y="3437384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 flipH="1">
              <a:off x="1763688" y="3437384"/>
              <a:ext cx="545704" cy="2796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>
              <a:off x="2771800" y="342900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直接箭头连接符 32"/>
            <p:cNvCxnSpPr>
              <a:endCxn id="22" idx="0"/>
            </p:cNvCxnSpPr>
            <p:nvPr/>
          </p:nvCxnSpPr>
          <p:spPr bwMode="auto">
            <a:xfrm>
              <a:off x="7236296" y="3429000"/>
              <a:ext cx="576065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 Box 147"/>
            <p:cNvSpPr txBox="1">
              <a:spLocks noChangeArrowheads="1"/>
            </p:cNvSpPr>
            <p:nvPr/>
          </p:nvSpPr>
          <p:spPr bwMode="auto">
            <a:xfrm>
              <a:off x="1547664" y="3380873"/>
              <a:ext cx="576064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add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7" name="Text Box 147"/>
            <p:cNvSpPr txBox="1">
              <a:spLocks noChangeArrowheads="1"/>
            </p:cNvSpPr>
            <p:nvPr/>
          </p:nvSpPr>
          <p:spPr bwMode="auto">
            <a:xfrm>
              <a:off x="2267744" y="3452881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sub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8" name="Text Box 147"/>
            <p:cNvSpPr txBox="1">
              <a:spLocks noChangeArrowheads="1"/>
            </p:cNvSpPr>
            <p:nvPr/>
          </p:nvSpPr>
          <p:spPr bwMode="auto">
            <a:xfrm>
              <a:off x="3275856" y="3452881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ori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9" name="Text Box 147"/>
            <p:cNvSpPr txBox="1">
              <a:spLocks noChangeArrowheads="1"/>
            </p:cNvSpPr>
            <p:nvPr/>
          </p:nvSpPr>
          <p:spPr bwMode="auto">
            <a:xfrm>
              <a:off x="4283968" y="3452881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lw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0" name="Text Box 147"/>
            <p:cNvSpPr txBox="1">
              <a:spLocks noChangeArrowheads="1"/>
            </p:cNvSpPr>
            <p:nvPr/>
          </p:nvSpPr>
          <p:spPr bwMode="auto">
            <a:xfrm>
              <a:off x="5292080" y="3429000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sw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1" name="Text Box 147"/>
            <p:cNvSpPr txBox="1">
              <a:spLocks noChangeArrowheads="1"/>
            </p:cNvSpPr>
            <p:nvPr/>
          </p:nvSpPr>
          <p:spPr bwMode="auto">
            <a:xfrm>
              <a:off x="6300192" y="3452881"/>
              <a:ext cx="50405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beq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2" name="Text Box 147"/>
            <p:cNvSpPr txBox="1">
              <a:spLocks noChangeArrowheads="1"/>
            </p:cNvSpPr>
            <p:nvPr/>
          </p:nvSpPr>
          <p:spPr bwMode="auto">
            <a:xfrm>
              <a:off x="7092280" y="3429000"/>
              <a:ext cx="216024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j</a:t>
              </a:r>
              <a:endParaRPr lang="zh-CN" altLang="en-US" sz="14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 bwMode="auto">
            <a:xfrm>
              <a:off x="1748134" y="4437112"/>
              <a:ext cx="671229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>
              <a:off x="1751172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50"/>
            <p:cNvCxnSpPr/>
            <p:nvPr/>
          </p:nvCxnSpPr>
          <p:spPr bwMode="auto">
            <a:xfrm>
              <a:off x="2771800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3767396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4788024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>
              <a:off x="5783620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>
              <a:off x="6804248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箭头连接符 55"/>
            <p:cNvCxnSpPr/>
            <p:nvPr/>
          </p:nvCxnSpPr>
          <p:spPr bwMode="auto">
            <a:xfrm>
              <a:off x="7812360" y="429309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4772844" y="2852936"/>
              <a:ext cx="368758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>
              <a:off x="8460432" y="2852936"/>
              <a:ext cx="0" cy="158417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5" name="Text Box 91"/>
          <p:cNvSpPr txBox="1">
            <a:spLocks noChangeArrowheads="1"/>
          </p:cNvSpPr>
          <p:nvPr/>
        </p:nvSpPr>
        <p:spPr bwMode="auto">
          <a:xfrm>
            <a:off x="2774329" y="3463840"/>
            <a:ext cx="6190159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0</a:t>
            </a:r>
            <a:r>
              <a:rPr lang="zh-CN" altLang="en-US" b="1" dirty="0" smtClean="0">
                <a:latin typeface="宋体" pitchFamily="2" charset="-122"/>
              </a:rPr>
              <a:t>个节拍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最长</a:t>
            </a:r>
            <a:r>
              <a:rPr lang="zh-CN" altLang="en-US" sz="2000" b="1" spc="-100" dirty="0" smtClean="0">
                <a:latin typeface="宋体" pitchFamily="2" charset="-122"/>
              </a:rPr>
              <a:t>路径</a:t>
            </a:r>
            <a:r>
              <a:rPr lang="en-US" altLang="zh-CN" sz="2000" b="1" spc="-100" dirty="0" smtClean="0">
                <a:latin typeface="宋体" pitchFamily="2" charset="-122"/>
              </a:rPr>
              <a:t>=1[</a:t>
            </a:r>
            <a:r>
              <a:rPr lang="zh-CN" altLang="en-US" sz="2000" b="1" spc="-100" dirty="0" smtClean="0">
                <a:latin typeface="宋体" pitchFamily="2" charset="-122"/>
              </a:rPr>
              <a:t>可缺省</a:t>
            </a:r>
            <a:r>
              <a:rPr lang="en-US" altLang="zh-CN" sz="2000" b="1" spc="-100" dirty="0" smtClean="0">
                <a:latin typeface="宋体" pitchFamily="2" charset="-122"/>
              </a:rPr>
              <a:t>]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个工作脉冲，</a:t>
            </a:r>
            <a:endParaRPr lang="en-US" altLang="zh-CN" b="1" spc="-100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spc="-100" dirty="0" smtClean="0">
                <a:latin typeface="宋体" pitchFamily="2" charset="-122"/>
              </a:rPr>
              <a:t>信号序列仅</a:t>
            </a:r>
            <a:r>
              <a:rPr lang="en-US" altLang="zh-CN" b="1" spc="-100" dirty="0" smtClean="0">
                <a:latin typeface="宋体" pitchFamily="2" charset="-122"/>
              </a:rPr>
              <a:t>1</a:t>
            </a:r>
            <a:r>
              <a:rPr lang="zh-CN" altLang="en-US" b="1" spc="-100" dirty="0" smtClean="0">
                <a:latin typeface="宋体" pitchFamily="2" charset="-122"/>
              </a:rPr>
              <a:t>种</a:t>
            </a:r>
            <a:r>
              <a:rPr lang="en-US" altLang="zh-CN" sz="2000" b="1" spc="-100" dirty="0" smtClean="0">
                <a:latin typeface="宋体" pitchFamily="2" charset="-122"/>
              </a:rPr>
              <a:t>(</a:t>
            </a:r>
            <a:r>
              <a:rPr lang="zh-CN" altLang="en-US" sz="2000" b="1" spc="-100" dirty="0" smtClean="0">
                <a:latin typeface="宋体" pitchFamily="2" charset="-122"/>
              </a:rPr>
              <a:t>轮流有效</a:t>
            </a:r>
            <a:r>
              <a:rPr lang="en-US" altLang="zh-CN" sz="20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，同步方式定时</a:t>
            </a:r>
            <a:endParaRPr lang="en-US" altLang="zh-CN" b="1" spc="-100" dirty="0" smtClean="0">
              <a:latin typeface="宋体" pitchFamily="2" charset="-122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3779912" y="4827649"/>
            <a:ext cx="3888433" cy="553998"/>
            <a:chOff x="107381" y="4437112"/>
            <a:chExt cx="4314553" cy="553998"/>
          </a:xfrm>
        </p:grpSpPr>
        <p:sp>
          <p:nvSpPr>
            <p:cNvPr id="66" name="Text Box 92"/>
            <p:cNvSpPr txBox="1">
              <a:spLocks noChangeArrowheads="1"/>
            </p:cNvSpPr>
            <p:nvPr/>
          </p:nvSpPr>
          <p:spPr bwMode="auto">
            <a:xfrm>
              <a:off x="107381" y="4437112"/>
              <a:ext cx="4314553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lang="en-US" altLang="zh-CN" b="1" dirty="0" smtClean="0">
                  <a:latin typeface="宋体" pitchFamily="2" charset="-122"/>
                </a:rPr>
                <a:t>P0</a:t>
              </a:r>
              <a:r>
                <a:rPr lang="zh-CN" altLang="en-US" b="1" dirty="0" smtClean="0">
                  <a:latin typeface="宋体" pitchFamily="2" charset="-122"/>
                </a:rPr>
                <a:t>＝</a:t>
              </a:r>
              <a:r>
                <a:rPr lang="en-US" altLang="zh-CN" b="1" dirty="0" err="1" smtClean="0">
                  <a:latin typeface="宋体" pitchFamily="2" charset="-122"/>
                </a:rPr>
                <a:t>CP</a:t>
              </a:r>
              <a:r>
                <a:rPr lang="en-US" altLang="zh-CN" b="1" dirty="0" err="1" smtClean="0">
                  <a:latin typeface="+mn-lt"/>
                </a:rPr>
                <a:t>·</a:t>
              </a:r>
              <a:r>
                <a:rPr lang="en-US" altLang="zh-CN" b="1" dirty="0" err="1" smtClean="0">
                  <a:latin typeface="宋体" pitchFamily="2" charset="-122"/>
                </a:rPr>
                <a:t>ClrN</a:t>
              </a:r>
              <a:r>
                <a:rPr lang="zh-CN" altLang="en-US" b="1" dirty="0" smtClean="0">
                  <a:latin typeface="宋体" pitchFamily="2" charset="-122"/>
                </a:rPr>
                <a:t>、</a:t>
              </a:r>
              <a:r>
                <a:rPr lang="en-US" altLang="zh-CN" b="1" dirty="0" smtClean="0">
                  <a:latin typeface="宋体" pitchFamily="2" charset="-122"/>
                </a:rPr>
                <a:t>P1</a:t>
              </a:r>
              <a:r>
                <a:rPr lang="zh-CN" altLang="en-US" b="1" dirty="0" smtClean="0">
                  <a:latin typeface="宋体" pitchFamily="2" charset="-122"/>
                </a:rPr>
                <a:t>＝</a:t>
              </a:r>
              <a:r>
                <a:rPr lang="en-US" altLang="zh-CN" b="1" dirty="0" err="1" smtClean="0">
                  <a:latin typeface="宋体" pitchFamily="2" charset="-122"/>
                </a:rPr>
                <a:t>CP</a:t>
              </a:r>
              <a:r>
                <a:rPr lang="en-US" altLang="zh-CN" b="1" dirty="0" err="1" smtClean="0"/>
                <a:t>·</a:t>
              </a:r>
              <a:r>
                <a:rPr lang="en-US" altLang="zh-CN" b="1" dirty="0" err="1" smtClean="0">
                  <a:latin typeface="宋体" pitchFamily="2" charset="-122"/>
                </a:rPr>
                <a:t>ClrN</a:t>
              </a:r>
              <a:endParaRPr lang="en-US" altLang="zh-CN" b="1" dirty="0" smtClean="0">
                <a:latin typeface="宋体" pitchFamily="2" charset="-122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 flipH="1">
              <a:off x="3093409" y="4570242"/>
              <a:ext cx="289835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99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5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0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0" name="线形标注 2 49"/>
          <p:cNvSpPr/>
          <p:nvPr/>
        </p:nvSpPr>
        <p:spPr bwMode="auto">
          <a:xfrm>
            <a:off x="5796136" y="4509120"/>
            <a:ext cx="3168352" cy="306000"/>
          </a:xfrm>
          <a:prstGeom prst="borderCallout2">
            <a:avLst>
              <a:gd name="adj1" fmla="val 50268"/>
              <a:gd name="adj2" fmla="val -181"/>
              <a:gd name="adj3" fmla="val 51456"/>
              <a:gd name="adj4" fmla="val -8949"/>
              <a:gd name="adj5" fmla="val 153585"/>
              <a:gd name="adj6" fmla="val -15523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b="1" dirty="0" err="1" smtClean="0">
                <a:latin typeface="宋体" pitchFamily="2" charset="-122"/>
              </a:rPr>
              <a:t>ClrN</a:t>
            </a:r>
            <a:r>
              <a:rPr lang="en-US" altLang="zh-CN" sz="1800" b="1" dirty="0" smtClean="0">
                <a:latin typeface="宋体" pitchFamily="2" charset="-122"/>
              </a:rPr>
              <a:t>—</a:t>
            </a:r>
            <a:r>
              <a:rPr lang="zh-CN" altLang="en-US" sz="1800" b="1" dirty="0" smtClean="0">
                <a:latin typeface="宋体" pitchFamily="2" charset="-122"/>
              </a:rPr>
              <a:t>复位信号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低电平有效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61" name="Text Box 91"/>
          <p:cNvSpPr txBox="1">
            <a:spLocks noChangeArrowheads="1"/>
          </p:cNvSpPr>
          <p:nvPr/>
        </p:nvSpPr>
        <p:spPr bwMode="auto">
          <a:xfrm>
            <a:off x="2558180" y="5301208"/>
            <a:ext cx="647831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100" dirty="0" smtClean="0">
                <a:latin typeface="宋体" pitchFamily="2" charset="-122"/>
              </a:rPr>
              <a:t>信号表示</a:t>
            </a:r>
            <a:r>
              <a:rPr lang="en-US" altLang="zh-CN" sz="2000" b="1" spc="-100" dirty="0" smtClean="0">
                <a:latin typeface="宋体" pitchFamily="2" charset="-122"/>
              </a:rPr>
              <a:t>(</a:t>
            </a:r>
            <a:r>
              <a:rPr lang="zh-CN" altLang="en-US" sz="2000" b="1" spc="-100" dirty="0" smtClean="0">
                <a:solidFill>
                  <a:srgbClr val="990099"/>
                </a:solidFill>
                <a:latin typeface="宋体" pitchFamily="2" charset="-122"/>
              </a:rPr>
              <a:t>无需</a:t>
            </a:r>
            <a:r>
              <a:rPr lang="zh-CN" altLang="en-US" sz="2000" b="1" spc="-100" dirty="0" smtClean="0">
                <a:latin typeface="宋体" pitchFamily="2" charset="-122"/>
              </a:rPr>
              <a:t>触发器</a:t>
            </a:r>
            <a:r>
              <a:rPr lang="en-US" altLang="zh-CN" sz="20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，</a:t>
            </a:r>
            <a:r>
              <a:rPr lang="zh-CN" altLang="en-US" b="1" spc="-100" dirty="0">
                <a:latin typeface="宋体" pitchFamily="2" charset="-122"/>
              </a:rPr>
              <a:t>下</a:t>
            </a:r>
            <a:r>
              <a:rPr lang="zh-CN" altLang="en-US" b="1" spc="-100" dirty="0" smtClean="0">
                <a:latin typeface="宋体" pitchFamily="2" charset="-122"/>
              </a:rPr>
              <a:t>一状态函数</a:t>
            </a:r>
            <a:r>
              <a:rPr lang="en-US" altLang="zh-CN" sz="2000" b="1" spc="-100" dirty="0" smtClean="0">
                <a:latin typeface="宋体" pitchFamily="2" charset="-122"/>
              </a:rPr>
              <a:t>(2</a:t>
            </a:r>
            <a:r>
              <a:rPr lang="zh-CN" altLang="en-US" sz="2000" b="1" spc="-100" dirty="0" smtClean="0">
                <a:latin typeface="宋体" pitchFamily="2" charset="-122"/>
              </a:rPr>
              <a:t>个门电路</a:t>
            </a:r>
            <a:r>
              <a:rPr lang="en-US" altLang="zh-CN" sz="20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，</a:t>
            </a:r>
            <a:endParaRPr lang="en-US" altLang="zh-CN" b="1" spc="-100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spc="-100" dirty="0" smtClean="0">
                <a:latin typeface="宋体" pitchFamily="2" charset="-122"/>
              </a:rPr>
              <a:t>复位逻辑</a:t>
            </a:r>
            <a:r>
              <a:rPr lang="en-US" altLang="zh-CN" sz="2000" b="1" spc="-100" dirty="0" smtClean="0">
                <a:latin typeface="宋体" pitchFamily="2" charset="-122"/>
              </a:rPr>
              <a:t>(</a:t>
            </a:r>
            <a:r>
              <a:rPr lang="zh-CN" altLang="en-US" sz="2000" b="1" spc="-100" dirty="0" smtClean="0">
                <a:solidFill>
                  <a:srgbClr val="990099"/>
                </a:solidFill>
                <a:latin typeface="宋体" pitchFamily="2" charset="-122"/>
              </a:rPr>
              <a:t>改变</a:t>
            </a:r>
            <a:r>
              <a:rPr lang="zh-CN" altLang="en-US" sz="2000" b="1" spc="-100" dirty="0" smtClean="0">
                <a:latin typeface="宋体" pitchFamily="2" charset="-122"/>
              </a:rPr>
              <a:t>下一状态函数</a:t>
            </a:r>
            <a:r>
              <a:rPr lang="en-US" altLang="zh-CN" sz="20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，定时逻辑</a:t>
            </a:r>
            <a:r>
              <a:rPr lang="en-US" altLang="zh-CN" sz="2000" b="1" spc="-100" dirty="0" smtClean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宋体" pitchFamily="2" charset="-122"/>
              </a:rPr>
              <a:t>CP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CLK</a:t>
            </a:r>
            <a:r>
              <a:rPr lang="en-US" altLang="zh-CN" sz="2000" b="1" spc="-100" dirty="0" smtClean="0">
                <a:latin typeface="宋体" pitchFamily="2" charset="-122"/>
              </a:rPr>
              <a:t>)</a:t>
            </a:r>
            <a:endParaRPr lang="en-US" altLang="zh-CN" b="1" spc="-100" dirty="0" smtClean="0">
              <a:latin typeface="宋体" pitchFamily="2" charset="-122"/>
            </a:endParaRPr>
          </a:p>
        </p:txBody>
      </p:sp>
      <p:sp>
        <p:nvSpPr>
          <p:cNvPr id="62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866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8" grpId="0"/>
      <p:bldP spid="65" grpId="0"/>
      <p:bldP spid="50" grpId="0" animBg="1"/>
      <p:bldP spid="6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 Box 93"/>
          <p:cNvSpPr txBox="1">
            <a:spLocks noChangeArrowheads="1"/>
          </p:cNvSpPr>
          <p:nvPr/>
        </p:nvSpPr>
        <p:spPr bwMode="auto">
          <a:xfrm>
            <a:off x="179513" y="260648"/>
            <a:ext cx="468052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*设计</a:t>
            </a:r>
            <a:r>
              <a:rPr lang="en-US" altLang="zh-CN" spc="-100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+mn-ea"/>
                <a:ea typeface="+mn-ea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</a:rPr>
              <a:t>控制信号</a:t>
            </a:r>
            <a:r>
              <a:rPr lang="zh-CN" altLang="en-US" b="1" dirty="0">
                <a:solidFill>
                  <a:srgbClr val="C00000"/>
                </a:solidFill>
              </a:rPr>
              <a:t>形成</a:t>
            </a:r>
            <a:r>
              <a:rPr lang="zh-CN" altLang="en-US" b="1" dirty="0" smtClean="0">
                <a:solidFill>
                  <a:srgbClr val="C00000"/>
                </a:solidFill>
              </a:rPr>
              <a:t>电路：</a:t>
            </a:r>
            <a:endParaRPr lang="en-US" altLang="zh-CN" b="1" dirty="0">
              <a:solidFill>
                <a:srgbClr val="C00000"/>
              </a:solidFill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sz="20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整合成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CU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：</a:t>
            </a:r>
            <a:endParaRPr lang="en-US" altLang="zh-CN" b="1" dirty="0" smtClean="0">
              <a:solidFill>
                <a:srgbClr val="C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66</a:t>
            </a:fld>
            <a:endParaRPr lang="en-US" altLang="zh-CN"/>
          </a:p>
        </p:txBody>
      </p:sp>
      <p:sp>
        <p:nvSpPr>
          <p:cNvPr id="3" name="Text Box 93"/>
          <p:cNvSpPr txBox="1">
            <a:spLocks noChangeArrowheads="1"/>
          </p:cNvSpPr>
          <p:nvPr/>
        </p:nvSpPr>
        <p:spPr bwMode="auto">
          <a:xfrm>
            <a:off x="179388" y="71476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     ⑴</a:t>
            </a:r>
            <a:r>
              <a:rPr lang="en-US" altLang="zh-CN" dirty="0" err="1" smtClean="0">
                <a:latin typeface="+mn-lt"/>
                <a:ea typeface="+mn-ea"/>
              </a:rPr>
              <a:t>μ</a:t>
            </a:r>
            <a:r>
              <a:rPr lang="en-US" altLang="zh-CN" b="1" dirty="0" err="1" smtClean="0">
                <a:latin typeface="+mn-ea"/>
                <a:ea typeface="+mn-ea"/>
              </a:rPr>
              <a:t>OPCmd</a:t>
            </a:r>
            <a:r>
              <a:rPr lang="zh-CN" altLang="zh-CN" b="1" dirty="0" smtClean="0">
                <a:latin typeface="+mn-ea"/>
                <a:ea typeface="+mn-ea"/>
              </a:rPr>
              <a:t>使用时间表</a:t>
            </a:r>
            <a:r>
              <a:rPr lang="zh-CN" altLang="en-US" b="1" dirty="0" smtClean="0">
                <a:latin typeface="+mn-ea"/>
                <a:ea typeface="+mn-ea"/>
              </a:rPr>
              <a:t>只有</a:t>
            </a:r>
            <a:r>
              <a:rPr lang="en-US" altLang="zh-CN" b="1" dirty="0" smtClean="0">
                <a:latin typeface="+mn-ea"/>
                <a:ea typeface="+mn-ea"/>
              </a:rPr>
              <a:t>1</a:t>
            </a:r>
            <a:r>
              <a:rPr lang="zh-CN" altLang="en-US" b="1" dirty="0" smtClean="0">
                <a:latin typeface="+mn-ea"/>
                <a:ea typeface="+mn-ea"/>
              </a:rPr>
              <a:t>列，无时间戳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527532"/>
              </p:ext>
            </p:extLst>
          </p:nvPr>
        </p:nvGraphicFramePr>
        <p:xfrm>
          <a:off x="1475656" y="1268760"/>
          <a:ext cx="7200800" cy="121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3096344"/>
                <a:gridCol w="1008112"/>
                <a:gridCol w="2160240"/>
              </a:tblGrid>
              <a:tr h="27859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Extctr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28265" algn="ctr"/>
                          <a:tab pos="5292725" algn="r"/>
                        </a:tabLst>
                        <a:defRPr/>
                      </a:pP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zh-CN" altLang="zh-CN" sz="18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RegAsrc</a:t>
                      </a:r>
                      <a:endParaRPr lang="zh-CN" altLang="zh-CN" sz="18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7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ALUBsrc</a:t>
                      </a:r>
                      <a:endParaRPr lang="zh-CN" altLang="zh-CN" sz="18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endParaRPr lang="en-US" altLang="zh-CN" sz="18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RegDsrc</a:t>
                      </a:r>
                      <a:endParaRPr lang="zh-CN" altLang="zh-CN" sz="18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ori</a:t>
                      </a:r>
                      <a:endParaRPr lang="zh-CN" altLang="zh-CN" sz="18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842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[1]=</a:t>
                      </a: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ori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,[0]=sub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RegWr</a:t>
                      </a:r>
                      <a:endParaRPr lang="zh-CN" alt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28265" algn="ctr"/>
                          <a:tab pos="5292725" algn="r"/>
                        </a:tabLst>
                        <a:defRPr/>
                      </a:pP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ori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053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MemRd</a:t>
                      </a:r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err="1" smtClean="0">
                          <a:latin typeface="+mn-ea"/>
                          <a:ea typeface="+mn-ea"/>
                        </a:rPr>
                        <a:t>lw</a:t>
                      </a:r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MemWr</a:t>
                      </a:r>
                      <a:endParaRPr lang="zh-CN" altLang="zh-CN" sz="18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err="1" smtClean="0">
                          <a:latin typeface="+mn-ea"/>
                          <a:ea typeface="+mn-ea"/>
                        </a:rPr>
                        <a:t>sw</a:t>
                      </a:r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 Box 93"/>
          <p:cNvSpPr txBox="1">
            <a:spLocks noChangeArrowheads="1"/>
          </p:cNvSpPr>
          <p:nvPr/>
        </p:nvSpPr>
        <p:spPr bwMode="auto">
          <a:xfrm>
            <a:off x="179512" y="243442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⑵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⑶</a:t>
            </a:r>
            <a:r>
              <a:rPr lang="en-US" altLang="zh-CN" sz="2000" b="1" dirty="0" err="1" smtClean="0">
                <a:latin typeface="+mn-ea"/>
                <a:ea typeface="+mn-ea"/>
              </a:rPr>
              <a:t>Extctr</a:t>
            </a:r>
            <a:r>
              <a:rPr lang="zh-CN" altLang="zh-CN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 err="1">
                <a:latin typeface="+mn-ea"/>
                <a:ea typeface="+mn-ea"/>
              </a:rPr>
              <a:t>lw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en-US" altLang="zh-CN" sz="2000" b="1" dirty="0" err="1">
                <a:latin typeface="+mn-ea"/>
                <a:ea typeface="+mn-ea"/>
              </a:rPr>
              <a:t>sw</a:t>
            </a:r>
            <a:r>
              <a:rPr lang="zh-CN" altLang="zh-CN" sz="2000" b="1" dirty="0" smtClean="0">
                <a:latin typeface="+mn-ea"/>
                <a:ea typeface="+mn-ea"/>
              </a:rPr>
              <a:t>，</a:t>
            </a:r>
            <a:r>
              <a:rPr lang="en-US" altLang="zh-CN" sz="2000" b="1" dirty="0" err="1">
                <a:latin typeface="+mn-ea"/>
                <a:ea typeface="+mn-ea"/>
              </a:rPr>
              <a:t>ALUctr</a:t>
            </a:r>
            <a:r>
              <a:rPr lang="en-US" altLang="zh-CN" sz="2000" b="1" dirty="0">
                <a:latin typeface="+mn-ea"/>
                <a:ea typeface="+mn-ea"/>
              </a:rPr>
              <a:t>[1]</a:t>
            </a:r>
            <a:r>
              <a:rPr lang="zh-CN" altLang="zh-CN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 err="1">
                <a:latin typeface="+mn-ea"/>
                <a:ea typeface="+mn-ea"/>
              </a:rPr>
              <a:t>ori</a:t>
            </a:r>
            <a:r>
              <a:rPr lang="zh-CN" altLang="zh-CN" sz="2000" b="1" dirty="0">
                <a:latin typeface="+mn-ea"/>
                <a:ea typeface="+mn-ea"/>
              </a:rPr>
              <a:t>＋</a:t>
            </a:r>
            <a:r>
              <a:rPr lang="en-US" altLang="zh-CN" sz="2000" b="1" dirty="0" err="1">
                <a:latin typeface="+mn-ea"/>
                <a:ea typeface="+mn-ea"/>
              </a:rPr>
              <a:t>beq</a:t>
            </a:r>
            <a:r>
              <a:rPr lang="zh-CN" altLang="zh-CN" sz="2000" b="1" dirty="0" smtClean="0">
                <a:latin typeface="+mn-ea"/>
                <a:ea typeface="+mn-ea"/>
              </a:rPr>
              <a:t>，</a:t>
            </a:r>
            <a:r>
              <a:rPr lang="en-US" altLang="zh-CN" sz="2000" b="1" dirty="0" err="1">
                <a:latin typeface="+mn-ea"/>
                <a:ea typeface="+mn-ea"/>
              </a:rPr>
              <a:t>MemRd</a:t>
            </a:r>
            <a:r>
              <a:rPr lang="zh-CN" altLang="zh-CN" sz="2000" b="1" dirty="0">
                <a:latin typeface="+mn-ea"/>
                <a:ea typeface="+mn-ea"/>
              </a:rPr>
              <a:t>＝</a:t>
            </a:r>
            <a:r>
              <a:rPr lang="en-US" altLang="zh-CN" sz="2000" b="1" dirty="0" err="1">
                <a:latin typeface="+mn-ea"/>
                <a:ea typeface="+mn-ea"/>
              </a:rPr>
              <a:t>lw</a:t>
            </a:r>
            <a:r>
              <a:rPr lang="zh-CN" altLang="zh-CN" sz="2000" b="1" dirty="0" smtClean="0">
                <a:latin typeface="+mn-ea"/>
                <a:ea typeface="+mn-ea"/>
              </a:rPr>
              <a:t>，</a:t>
            </a:r>
            <a:r>
              <a:rPr lang="en-US" altLang="zh-CN" sz="2000" b="1" dirty="0" smtClean="0">
                <a:latin typeface="+mn-ea"/>
                <a:ea typeface="+mn-ea"/>
              </a:rPr>
              <a:t>…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0" name="Text Box 93"/>
          <p:cNvSpPr txBox="1">
            <a:spLocks noChangeArrowheads="1"/>
          </p:cNvSpPr>
          <p:nvPr/>
        </p:nvSpPr>
        <p:spPr bwMode="auto">
          <a:xfrm>
            <a:off x="2267620" y="2852936"/>
            <a:ext cx="280843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连接相关</a:t>
            </a:r>
            <a:r>
              <a:rPr lang="zh-CN" altLang="en-US" b="1" dirty="0" smtClean="0"/>
              <a:t>电路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130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3089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24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 smtClean="0">
                <a:solidFill>
                  <a:schemeClr val="bg2"/>
                </a:solidFill>
                <a:latin typeface="+mn-ea"/>
                <a:ea typeface="+mn-ea"/>
              </a:rPr>
              <a:t>42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1043608" y="5603094"/>
            <a:ext cx="5040561" cy="761642"/>
            <a:chOff x="1115616" y="4378958"/>
            <a:chExt cx="5040561" cy="761642"/>
          </a:xfrm>
        </p:grpSpPr>
        <p:sp>
          <p:nvSpPr>
            <p:cNvPr id="128" name="矩形 127"/>
            <p:cNvSpPr/>
            <p:nvPr/>
          </p:nvSpPr>
          <p:spPr>
            <a:xfrm>
              <a:off x="3779913" y="4378958"/>
              <a:ext cx="2376264" cy="761642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cxnSp>
          <p:nvCxnSpPr>
            <p:cNvPr id="131" name="直接箭头连接符 130"/>
            <p:cNvCxnSpPr/>
            <p:nvPr/>
          </p:nvCxnSpPr>
          <p:spPr bwMode="auto">
            <a:xfrm>
              <a:off x="5436096" y="4859113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2" name="Text Box 260"/>
            <p:cNvSpPr txBox="1">
              <a:spLocks noChangeArrowheads="1"/>
            </p:cNvSpPr>
            <p:nvPr/>
          </p:nvSpPr>
          <p:spPr bwMode="auto">
            <a:xfrm>
              <a:off x="5185168" y="4725144"/>
              <a:ext cx="178920" cy="2160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33" name="椭圆 132"/>
            <p:cNvSpPr/>
            <p:nvPr/>
          </p:nvSpPr>
          <p:spPr bwMode="auto">
            <a:xfrm>
              <a:off x="5365679" y="4822250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34" name="直接箭头连接符 64"/>
            <p:cNvCxnSpPr/>
            <p:nvPr/>
          </p:nvCxnSpPr>
          <p:spPr bwMode="auto">
            <a:xfrm rot="5400000" flipH="1" flipV="1">
              <a:off x="5508104" y="4725144"/>
              <a:ext cx="360040" cy="216024"/>
            </a:xfrm>
            <a:prstGeom prst="bentConnector3">
              <a:avLst>
                <a:gd name="adj1" fmla="val 100025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37" name="直接箭头连接符 136"/>
            <p:cNvCxnSpPr/>
            <p:nvPr/>
          </p:nvCxnSpPr>
          <p:spPr bwMode="auto">
            <a:xfrm>
              <a:off x="2339752" y="4509118"/>
              <a:ext cx="1440160" cy="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8" name="Text Box 147"/>
            <p:cNvSpPr txBox="1">
              <a:spLocks noChangeArrowheads="1"/>
            </p:cNvSpPr>
            <p:nvPr/>
          </p:nvSpPr>
          <p:spPr bwMode="auto">
            <a:xfrm>
              <a:off x="1115616" y="4388985"/>
              <a:ext cx="122413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主时钟脉冲</a:t>
              </a:r>
              <a:r>
                <a:rPr lang="en-US" altLang="zh-CN" sz="1400" b="1" dirty="0" smtClean="0">
                  <a:latin typeface="宋体" pitchFamily="2" charset="-122"/>
                </a:rPr>
                <a:t>CLK</a:t>
              </a:r>
              <a:endParaRPr lang="zh-CN" altLang="en-US" sz="1400" b="1" dirty="0">
                <a:latin typeface="宋体" pitchFamily="2" charset="-122"/>
              </a:endParaRPr>
            </a:p>
          </p:txBody>
        </p:sp>
        <p:sp>
          <p:nvSpPr>
            <p:cNvPr id="139" name="Text Box 147"/>
            <p:cNvSpPr txBox="1">
              <a:spLocks noChangeArrowheads="1"/>
            </p:cNvSpPr>
            <p:nvPr/>
          </p:nvSpPr>
          <p:spPr bwMode="auto">
            <a:xfrm>
              <a:off x="3923928" y="4548779"/>
              <a:ext cx="864096" cy="4219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时序信号形成电路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40" name="Text Box 260"/>
            <p:cNvSpPr txBox="1">
              <a:spLocks noChangeArrowheads="1"/>
            </p:cNvSpPr>
            <p:nvPr/>
          </p:nvSpPr>
          <p:spPr bwMode="auto">
            <a:xfrm>
              <a:off x="5796136" y="4437112"/>
              <a:ext cx="180020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&amp;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41" name="Text Box 260"/>
            <p:cNvSpPr txBox="1">
              <a:spLocks noChangeArrowheads="1"/>
            </p:cNvSpPr>
            <p:nvPr/>
          </p:nvSpPr>
          <p:spPr bwMode="auto">
            <a:xfrm>
              <a:off x="5796136" y="4797152"/>
              <a:ext cx="180020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&amp;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42" name="直接箭头连接符 141"/>
            <p:cNvCxnSpPr/>
            <p:nvPr/>
          </p:nvCxnSpPr>
          <p:spPr bwMode="auto">
            <a:xfrm>
              <a:off x="3779912" y="4509120"/>
              <a:ext cx="201622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3" name="直接箭头连接符 142"/>
            <p:cNvCxnSpPr/>
            <p:nvPr/>
          </p:nvCxnSpPr>
          <p:spPr bwMode="auto">
            <a:xfrm>
              <a:off x="3779913" y="5013176"/>
              <a:ext cx="2016223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4" name="直接箭头连接符 143"/>
            <p:cNvCxnSpPr/>
            <p:nvPr/>
          </p:nvCxnSpPr>
          <p:spPr bwMode="auto">
            <a:xfrm>
              <a:off x="5976156" y="4586420"/>
              <a:ext cx="18002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5" name="直接箭头连接符 64"/>
            <p:cNvCxnSpPr>
              <a:endCxn id="132" idx="1"/>
            </p:cNvCxnSpPr>
            <p:nvPr/>
          </p:nvCxnSpPr>
          <p:spPr bwMode="auto">
            <a:xfrm rot="16200000" flipH="1">
              <a:off x="4932590" y="4580578"/>
              <a:ext cx="324036" cy="181120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46" name="直接箭头连接符 145"/>
            <p:cNvCxnSpPr/>
            <p:nvPr/>
          </p:nvCxnSpPr>
          <p:spPr bwMode="auto">
            <a:xfrm>
              <a:off x="5976156" y="4941168"/>
              <a:ext cx="18002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7" name="直接箭头连接符 146"/>
            <p:cNvCxnSpPr/>
            <p:nvPr/>
          </p:nvCxnSpPr>
          <p:spPr bwMode="auto">
            <a:xfrm>
              <a:off x="2339752" y="5013174"/>
              <a:ext cx="1440160" cy="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8" name="Text Box 147"/>
            <p:cNvSpPr txBox="1">
              <a:spLocks noChangeArrowheads="1"/>
            </p:cNvSpPr>
            <p:nvPr/>
          </p:nvSpPr>
          <p:spPr bwMode="auto">
            <a:xfrm>
              <a:off x="1115616" y="4893041"/>
              <a:ext cx="1224136" cy="192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复位信号</a:t>
              </a:r>
              <a:r>
                <a:rPr lang="en-US" altLang="zh-CN" sz="1400" b="1" dirty="0" err="1" smtClean="0">
                  <a:latin typeface="宋体" pitchFamily="2" charset="-122"/>
                </a:rPr>
                <a:t>ClrN</a:t>
              </a:r>
              <a:endParaRPr lang="zh-CN" altLang="en-US" sz="1400" b="1" dirty="0">
                <a:latin typeface="宋体" pitchFamily="2" charset="-122"/>
              </a:endParaRPr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2735796" y="4293096"/>
            <a:ext cx="3348372" cy="1224136"/>
            <a:chOff x="2735796" y="4365104"/>
            <a:chExt cx="3348372" cy="1224136"/>
          </a:xfrm>
        </p:grpSpPr>
        <p:sp>
          <p:nvSpPr>
            <p:cNvPr id="172" name="矩形 171"/>
            <p:cNvSpPr/>
            <p:nvPr/>
          </p:nvSpPr>
          <p:spPr>
            <a:xfrm>
              <a:off x="2735796" y="4365104"/>
              <a:ext cx="3348372" cy="122413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cxnSp>
          <p:nvCxnSpPr>
            <p:cNvPr id="173" name="直接箭头连接符 172"/>
            <p:cNvCxnSpPr/>
            <p:nvPr/>
          </p:nvCxnSpPr>
          <p:spPr bwMode="auto">
            <a:xfrm>
              <a:off x="2843808" y="4365104"/>
              <a:ext cx="0" cy="72008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4" name="直接箭头连接符 173"/>
            <p:cNvCxnSpPr/>
            <p:nvPr/>
          </p:nvCxnSpPr>
          <p:spPr bwMode="auto">
            <a:xfrm>
              <a:off x="3275856" y="4365104"/>
              <a:ext cx="0" cy="72008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5" name="直接箭头连接符 174"/>
            <p:cNvCxnSpPr/>
            <p:nvPr/>
          </p:nvCxnSpPr>
          <p:spPr bwMode="auto">
            <a:xfrm>
              <a:off x="3707904" y="4365104"/>
              <a:ext cx="0" cy="72008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6" name="直接箭头连接符 175"/>
            <p:cNvCxnSpPr/>
            <p:nvPr/>
          </p:nvCxnSpPr>
          <p:spPr bwMode="auto">
            <a:xfrm>
              <a:off x="4139952" y="4365104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7" name="直接箭头连接符 176"/>
            <p:cNvCxnSpPr/>
            <p:nvPr/>
          </p:nvCxnSpPr>
          <p:spPr bwMode="auto">
            <a:xfrm>
              <a:off x="4572000" y="4365104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8" name="直接箭头连接符 177"/>
            <p:cNvCxnSpPr/>
            <p:nvPr/>
          </p:nvCxnSpPr>
          <p:spPr bwMode="auto">
            <a:xfrm>
              <a:off x="5004048" y="4365104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9" name="直接箭头连接符 178"/>
            <p:cNvCxnSpPr/>
            <p:nvPr/>
          </p:nvCxnSpPr>
          <p:spPr bwMode="auto">
            <a:xfrm>
              <a:off x="5436096" y="4365104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80" name="Text Box 260"/>
            <p:cNvSpPr txBox="1">
              <a:spLocks noChangeArrowheads="1"/>
            </p:cNvSpPr>
            <p:nvPr/>
          </p:nvSpPr>
          <p:spPr bwMode="auto">
            <a:xfrm>
              <a:off x="5652120" y="4437112"/>
              <a:ext cx="360040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≥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81" name="直接箭头连接符 180"/>
            <p:cNvCxnSpPr/>
            <p:nvPr/>
          </p:nvCxnSpPr>
          <p:spPr bwMode="auto">
            <a:xfrm>
              <a:off x="4139952" y="4509120"/>
              <a:ext cx="151216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82" name="直接箭头连接符 181"/>
            <p:cNvCxnSpPr/>
            <p:nvPr/>
          </p:nvCxnSpPr>
          <p:spPr bwMode="auto">
            <a:xfrm>
              <a:off x="4572000" y="4661520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183" name="Text Box 260"/>
            <p:cNvSpPr txBox="1">
              <a:spLocks noChangeArrowheads="1"/>
            </p:cNvSpPr>
            <p:nvPr/>
          </p:nvSpPr>
          <p:spPr bwMode="auto">
            <a:xfrm>
              <a:off x="5652120" y="4797152"/>
              <a:ext cx="360040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≥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84" name="直接箭头连接符 183"/>
            <p:cNvCxnSpPr/>
            <p:nvPr/>
          </p:nvCxnSpPr>
          <p:spPr bwMode="auto">
            <a:xfrm>
              <a:off x="2843808" y="4869160"/>
              <a:ext cx="280831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85" name="直接箭头连接符 184"/>
            <p:cNvCxnSpPr/>
            <p:nvPr/>
          </p:nvCxnSpPr>
          <p:spPr bwMode="auto">
            <a:xfrm>
              <a:off x="5004048" y="5021560"/>
              <a:ext cx="64807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86" name="直接箭头连接符 185"/>
            <p:cNvCxnSpPr/>
            <p:nvPr/>
          </p:nvCxnSpPr>
          <p:spPr bwMode="auto">
            <a:xfrm>
              <a:off x="3275856" y="4941168"/>
              <a:ext cx="237626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87" name="直接箭头连接符 186"/>
            <p:cNvCxnSpPr/>
            <p:nvPr/>
          </p:nvCxnSpPr>
          <p:spPr bwMode="auto">
            <a:xfrm>
              <a:off x="4572000" y="5445224"/>
              <a:ext cx="144016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190" name="Text Box 211"/>
            <p:cNvSpPr txBox="1">
              <a:spLocks noChangeArrowheads="1"/>
            </p:cNvSpPr>
            <p:nvPr/>
          </p:nvSpPr>
          <p:spPr bwMode="auto">
            <a:xfrm>
              <a:off x="5652120" y="5128292"/>
              <a:ext cx="360040" cy="1800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/>
                <a:t>…</a:t>
              </a:r>
              <a:endParaRPr lang="en-US" altLang="zh-CN" sz="1800" b="1" baseline="-20000" dirty="0"/>
            </a:p>
          </p:txBody>
        </p:sp>
        <p:sp>
          <p:nvSpPr>
            <p:cNvPr id="196" name="Text Box 147"/>
            <p:cNvSpPr txBox="1">
              <a:spLocks noChangeArrowheads="1"/>
            </p:cNvSpPr>
            <p:nvPr/>
          </p:nvSpPr>
          <p:spPr bwMode="auto">
            <a:xfrm>
              <a:off x="2861908" y="5120744"/>
              <a:ext cx="1206036" cy="4441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dirty="0" err="1" smtClean="0"/>
                <a:t>μ</a:t>
              </a:r>
              <a:r>
                <a:rPr lang="en-US" altLang="zh-CN" sz="1600" b="1" dirty="0" err="1" smtClean="0">
                  <a:latin typeface="+mn-ea"/>
                </a:rPr>
                <a:t>OP</a:t>
              </a:r>
              <a:r>
                <a:rPr lang="zh-CN" altLang="en-US" sz="1600" b="1" dirty="0" smtClean="0">
                  <a:latin typeface="+mn-ea"/>
                </a:rPr>
                <a:t>控制</a:t>
              </a:r>
              <a:r>
                <a:rPr lang="zh-CN" altLang="en-US" sz="1600" b="1" dirty="0" smtClean="0">
                  <a:latin typeface="宋体" pitchFamily="2" charset="-122"/>
                </a:rPr>
                <a:t>信号形成电路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483768" y="3356992"/>
            <a:ext cx="5040560" cy="3045811"/>
            <a:chOff x="2483768" y="3356992"/>
            <a:chExt cx="5040560" cy="3045811"/>
          </a:xfrm>
        </p:grpSpPr>
        <p:grpSp>
          <p:nvGrpSpPr>
            <p:cNvPr id="150" name="组合 149"/>
            <p:cNvGrpSpPr/>
            <p:nvPr/>
          </p:nvGrpSpPr>
          <p:grpSpPr>
            <a:xfrm>
              <a:off x="2483768" y="3356992"/>
              <a:ext cx="5040560" cy="3045811"/>
              <a:chOff x="2483768" y="3429000"/>
              <a:chExt cx="5040560" cy="3045811"/>
            </a:xfrm>
          </p:grpSpPr>
          <p:sp>
            <p:nvSpPr>
              <p:cNvPr id="151" name="矩形 150"/>
              <p:cNvSpPr/>
              <p:nvPr/>
            </p:nvSpPr>
            <p:spPr>
              <a:xfrm>
                <a:off x="2483768" y="3449781"/>
                <a:ext cx="3689528" cy="30250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152" name="Text Box 132"/>
              <p:cNvSpPr txBox="1">
                <a:spLocks noChangeArrowheads="1"/>
              </p:cNvSpPr>
              <p:nvPr/>
            </p:nvSpPr>
            <p:spPr bwMode="auto">
              <a:xfrm>
                <a:off x="2735796" y="3763639"/>
                <a:ext cx="2772308" cy="313432"/>
              </a:xfrm>
              <a:prstGeom prst="rect">
                <a:avLst/>
              </a:prstGeom>
              <a:solidFill>
                <a:srgbClr val="CC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dirty="0" smtClean="0">
                    <a:latin typeface="宋体" pitchFamily="2" charset="-122"/>
                  </a:rPr>
                  <a:t>指令译码器</a:t>
                </a:r>
                <a:r>
                  <a:rPr lang="en-US" altLang="zh-CN" sz="1800" b="1" dirty="0" smtClean="0">
                    <a:latin typeface="宋体" pitchFamily="2" charset="-122"/>
                  </a:rPr>
                  <a:t>ID</a:t>
                </a:r>
                <a:endParaRPr lang="zh-CN" altLang="en-US" sz="1600" b="1" dirty="0">
                  <a:latin typeface="宋体" pitchFamily="2" charset="-122"/>
                </a:endParaRPr>
              </a:p>
            </p:txBody>
          </p:sp>
          <p:cxnSp>
            <p:nvCxnSpPr>
              <p:cNvPr id="153" name="直接箭头连接符 152"/>
              <p:cNvCxnSpPr/>
              <p:nvPr/>
            </p:nvCxnSpPr>
            <p:spPr bwMode="auto">
              <a:xfrm>
                <a:off x="5508104" y="3861047"/>
                <a:ext cx="1656184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4" name="直接箭头连接符 153"/>
              <p:cNvCxnSpPr/>
              <p:nvPr/>
            </p:nvCxnSpPr>
            <p:spPr bwMode="auto">
              <a:xfrm>
                <a:off x="5508104" y="3933055"/>
                <a:ext cx="1656184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55" name="Text Box 147"/>
              <p:cNvSpPr txBox="1">
                <a:spLocks noChangeArrowheads="1"/>
              </p:cNvSpPr>
              <p:nvPr/>
            </p:nvSpPr>
            <p:spPr bwMode="auto">
              <a:xfrm>
                <a:off x="6228184" y="3645023"/>
                <a:ext cx="772368" cy="52811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Branch</a:t>
                </a:r>
              </a:p>
              <a:p>
                <a:pPr algn="l">
                  <a:lnSpc>
                    <a:spcPct val="125000"/>
                  </a:lnSpc>
                </a:pPr>
                <a:r>
                  <a:rPr lang="en-US" altLang="zh-CN" sz="1800" b="1" dirty="0" smtClean="0">
                    <a:latin typeface="宋体" pitchFamily="2" charset="-122"/>
                  </a:rPr>
                  <a:t>Jump</a:t>
                </a:r>
                <a:endParaRPr lang="zh-CN" altLang="en-US" sz="1800" b="1" dirty="0">
                  <a:latin typeface="宋体" pitchFamily="2" charset="-122"/>
                </a:endParaRPr>
              </a:p>
            </p:txBody>
          </p:sp>
          <p:cxnSp>
            <p:nvCxnSpPr>
              <p:cNvPr id="156" name="直接箭头连接符 155"/>
              <p:cNvCxnSpPr/>
              <p:nvPr/>
            </p:nvCxnSpPr>
            <p:spPr bwMode="auto">
              <a:xfrm>
                <a:off x="4355018" y="3573015"/>
                <a:ext cx="0" cy="190624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7" name="直接箭头连接符 156"/>
              <p:cNvCxnSpPr/>
              <p:nvPr/>
            </p:nvCxnSpPr>
            <p:spPr bwMode="auto">
              <a:xfrm>
                <a:off x="4211960" y="3501006"/>
                <a:ext cx="0" cy="259572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58" name="Text Box 147"/>
              <p:cNvSpPr txBox="1">
                <a:spLocks noChangeArrowheads="1"/>
              </p:cNvSpPr>
              <p:nvPr/>
            </p:nvSpPr>
            <p:spPr bwMode="auto">
              <a:xfrm>
                <a:off x="3887924" y="3545361"/>
                <a:ext cx="972108" cy="21602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dirty="0" smtClean="0">
                    <a:latin typeface="宋体" pitchFamily="2" charset="-122"/>
                  </a:rPr>
                  <a:t>op </a:t>
                </a:r>
                <a:r>
                  <a:rPr lang="zh-CN" altLang="en-US" sz="1400" b="1" dirty="0" smtClean="0">
                    <a:latin typeface="宋体" pitchFamily="2" charset="-122"/>
                  </a:rPr>
                  <a:t>   </a:t>
                </a:r>
                <a:r>
                  <a:rPr lang="en-US" altLang="zh-CN" sz="1400" b="1" dirty="0" err="1" smtClean="0">
                    <a:latin typeface="宋体" pitchFamily="2" charset="-122"/>
                  </a:rPr>
                  <a:t>func</a:t>
                </a:r>
                <a:endParaRPr lang="zh-CN" altLang="en-US" sz="1400" b="1" dirty="0">
                  <a:latin typeface="宋体" pitchFamily="2" charset="-122"/>
                </a:endParaRPr>
              </a:p>
            </p:txBody>
          </p:sp>
          <p:cxnSp>
            <p:nvCxnSpPr>
              <p:cNvPr id="159" name="直接箭头连接符 158"/>
              <p:cNvCxnSpPr/>
              <p:nvPr/>
            </p:nvCxnSpPr>
            <p:spPr bwMode="auto">
              <a:xfrm flipV="1">
                <a:off x="4355976" y="3573013"/>
                <a:ext cx="2808312" cy="2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accent2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cxnSp>
            <p:nvCxnSpPr>
              <p:cNvPr id="160" name="直接箭头连接符 159"/>
              <p:cNvCxnSpPr/>
              <p:nvPr/>
            </p:nvCxnSpPr>
            <p:spPr bwMode="auto">
              <a:xfrm flipV="1">
                <a:off x="4211960" y="3501007"/>
                <a:ext cx="2952328" cy="2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accent2"/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sp>
            <p:nvSpPr>
              <p:cNvPr id="161" name="Text Box 147"/>
              <p:cNvSpPr txBox="1">
                <a:spLocks noChangeArrowheads="1"/>
              </p:cNvSpPr>
              <p:nvPr/>
            </p:nvSpPr>
            <p:spPr bwMode="auto">
              <a:xfrm>
                <a:off x="2843808" y="5949280"/>
                <a:ext cx="360040" cy="2528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000" b="1" dirty="0" smtClean="0">
                    <a:latin typeface="宋体" pitchFamily="2" charset="-122"/>
                  </a:rPr>
                  <a:t>CU</a:t>
                </a:r>
                <a:endParaRPr lang="zh-CN" altLang="en-US" sz="1600" b="1" dirty="0">
                  <a:latin typeface="宋体" pitchFamily="2" charset="-122"/>
                </a:endParaRPr>
              </a:p>
            </p:txBody>
          </p:sp>
          <p:sp>
            <p:nvSpPr>
              <p:cNvPr id="162" name="Text Box 132"/>
              <p:cNvSpPr txBox="1">
                <a:spLocks noChangeArrowheads="1"/>
              </p:cNvSpPr>
              <p:nvPr/>
            </p:nvSpPr>
            <p:spPr bwMode="auto">
              <a:xfrm>
                <a:off x="7164288" y="3429000"/>
                <a:ext cx="360040" cy="295232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vert="eaVert"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 dirty="0" smtClean="0">
                    <a:latin typeface="宋体" pitchFamily="2" charset="-122"/>
                  </a:rPr>
                  <a:t>单周期数据通路</a:t>
                </a:r>
                <a:endParaRPr lang="zh-CN" altLang="en-US" sz="1600" b="1" dirty="0">
                  <a:latin typeface="宋体" pitchFamily="2" charset="-122"/>
                </a:endParaRPr>
              </a:p>
            </p:txBody>
          </p:sp>
          <p:sp>
            <p:nvSpPr>
              <p:cNvPr id="163" name="Text Box 147"/>
              <p:cNvSpPr txBox="1">
                <a:spLocks noChangeArrowheads="1"/>
              </p:cNvSpPr>
              <p:nvPr/>
            </p:nvSpPr>
            <p:spPr bwMode="auto">
              <a:xfrm>
                <a:off x="2483768" y="4100953"/>
                <a:ext cx="2952328" cy="19214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6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add</a:t>
                </a:r>
                <a:r>
                  <a:rPr lang="en-US" altLang="zh-CN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 </a:t>
                </a:r>
                <a:r>
                  <a:rPr lang="en-US" altLang="zh-CN" sz="16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sub</a:t>
                </a:r>
                <a:r>
                  <a:rPr lang="en-US" altLang="zh-CN" sz="20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 </a:t>
                </a:r>
                <a:r>
                  <a:rPr lang="en-US" altLang="zh-CN" sz="1600" b="1" dirty="0" err="1" smtClean="0">
                    <a:solidFill>
                      <a:srgbClr val="990099"/>
                    </a:solidFill>
                    <a:latin typeface="宋体" pitchFamily="2" charset="-122"/>
                  </a:rPr>
                  <a:t>ori</a:t>
                </a:r>
                <a:r>
                  <a:rPr lang="en-US" altLang="zh-CN" sz="16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  </a:t>
                </a:r>
                <a:r>
                  <a:rPr lang="en-US" altLang="zh-CN" sz="1600" b="1" dirty="0" err="1" smtClean="0">
                    <a:solidFill>
                      <a:srgbClr val="990099"/>
                    </a:solidFill>
                    <a:latin typeface="宋体" pitchFamily="2" charset="-122"/>
                  </a:rPr>
                  <a:t>lw</a:t>
                </a:r>
                <a:r>
                  <a:rPr lang="en-US" altLang="zh-CN" sz="18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  </a:t>
                </a:r>
                <a:r>
                  <a:rPr lang="en-US" altLang="zh-CN" sz="1600" b="1" dirty="0" err="1" smtClean="0">
                    <a:solidFill>
                      <a:srgbClr val="990099"/>
                    </a:solidFill>
                    <a:latin typeface="宋体" pitchFamily="2" charset="-122"/>
                  </a:rPr>
                  <a:t>sw</a:t>
                </a:r>
                <a:r>
                  <a:rPr lang="en-US" altLang="zh-CN" sz="20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 </a:t>
                </a:r>
                <a:r>
                  <a:rPr lang="en-US" altLang="zh-CN" sz="1600" b="1" dirty="0" err="1" smtClean="0">
                    <a:solidFill>
                      <a:srgbClr val="990099"/>
                    </a:solidFill>
                    <a:latin typeface="宋体" pitchFamily="2" charset="-122"/>
                  </a:rPr>
                  <a:t>beq</a:t>
                </a:r>
                <a:r>
                  <a:rPr lang="en-US" altLang="zh-CN" sz="1600" b="1" dirty="0" smtClean="0">
                    <a:solidFill>
                      <a:srgbClr val="990099"/>
                    </a:solidFill>
                    <a:latin typeface="宋体" pitchFamily="2" charset="-122"/>
                  </a:rPr>
                  <a:t>   j </a:t>
                </a:r>
                <a:endParaRPr lang="zh-CN" altLang="en-US" sz="1200" b="1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  <p:cxnSp>
            <p:nvCxnSpPr>
              <p:cNvPr id="164" name="直接箭头连接符 163"/>
              <p:cNvCxnSpPr/>
              <p:nvPr/>
            </p:nvCxnSpPr>
            <p:spPr bwMode="auto">
              <a:xfrm>
                <a:off x="2843808" y="4077072"/>
                <a:ext cx="0" cy="288032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5" name="直接箭头连接符 164"/>
              <p:cNvCxnSpPr/>
              <p:nvPr/>
            </p:nvCxnSpPr>
            <p:spPr bwMode="auto">
              <a:xfrm>
                <a:off x="3275856" y="4077072"/>
                <a:ext cx="0" cy="288032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6" name="直接箭头连接符 165"/>
              <p:cNvCxnSpPr/>
              <p:nvPr/>
            </p:nvCxnSpPr>
            <p:spPr bwMode="auto">
              <a:xfrm>
                <a:off x="3699376" y="4077072"/>
                <a:ext cx="0" cy="288032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7" name="直接箭头连接符 166"/>
              <p:cNvCxnSpPr/>
              <p:nvPr/>
            </p:nvCxnSpPr>
            <p:spPr bwMode="auto">
              <a:xfrm>
                <a:off x="4139952" y="4077072"/>
                <a:ext cx="0" cy="288032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8" name="直接箭头连接符 167"/>
              <p:cNvCxnSpPr/>
              <p:nvPr/>
            </p:nvCxnSpPr>
            <p:spPr bwMode="auto">
              <a:xfrm>
                <a:off x="4572000" y="4077072"/>
                <a:ext cx="0" cy="288032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9" name="直接箭头连接符 168"/>
              <p:cNvCxnSpPr/>
              <p:nvPr/>
            </p:nvCxnSpPr>
            <p:spPr bwMode="auto">
              <a:xfrm>
                <a:off x="5012576" y="4077072"/>
                <a:ext cx="0" cy="288032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0" name="直接箭头连接符 169"/>
              <p:cNvCxnSpPr/>
              <p:nvPr/>
            </p:nvCxnSpPr>
            <p:spPr bwMode="auto">
              <a:xfrm>
                <a:off x="5436096" y="4077072"/>
                <a:ext cx="0" cy="288032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4" name="组合 3"/>
            <p:cNvGrpSpPr/>
            <p:nvPr/>
          </p:nvGrpSpPr>
          <p:grpSpPr>
            <a:xfrm>
              <a:off x="6012160" y="4293096"/>
              <a:ext cx="1152128" cy="1944216"/>
              <a:chOff x="6012160" y="4293096"/>
              <a:chExt cx="1152128" cy="1944216"/>
            </a:xfrm>
          </p:grpSpPr>
          <p:sp>
            <p:nvSpPr>
              <p:cNvPr id="80" name="Text Box 253"/>
              <p:cNvSpPr txBox="1">
                <a:spLocks noChangeArrowheads="1"/>
              </p:cNvSpPr>
              <p:nvPr/>
            </p:nvSpPr>
            <p:spPr bwMode="auto">
              <a:xfrm>
                <a:off x="6228184" y="5517232"/>
                <a:ext cx="291408" cy="72008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t" anchorCtr="0"/>
              <a:lstStyle/>
              <a:p>
                <a:pPr algn="l"/>
                <a:r>
                  <a:rPr lang="en-US" altLang="zh-CN" sz="1800" b="1" dirty="0" smtClean="0">
                    <a:latin typeface="宋体" pitchFamily="2" charset="-122"/>
                  </a:rPr>
                  <a:t>P</a:t>
                </a:r>
                <a:r>
                  <a:rPr lang="en-US" altLang="zh-CN" sz="1800" b="1" baseline="-14000" dirty="0" smtClean="0">
                    <a:latin typeface="宋体" pitchFamily="2" charset="-122"/>
                  </a:rPr>
                  <a:t>0</a:t>
                </a:r>
                <a:endParaRPr lang="en-US" altLang="zh-CN" sz="1800" b="1" dirty="0" smtClean="0">
                  <a:latin typeface="宋体" pitchFamily="2" charset="-122"/>
                </a:endParaRPr>
              </a:p>
              <a:p>
                <a:pPr algn="l">
                  <a:spcBef>
                    <a:spcPts val="600"/>
                  </a:spcBef>
                </a:pPr>
                <a:r>
                  <a:rPr lang="en-US" altLang="zh-CN" sz="1800" b="1" dirty="0" smtClean="0">
                    <a:latin typeface="宋体" pitchFamily="2" charset="-122"/>
                  </a:rPr>
                  <a:t>P</a:t>
                </a:r>
                <a:r>
                  <a:rPr lang="en-US" altLang="zh-CN" sz="1800" b="1" baseline="-14000" dirty="0" smtClean="0">
                    <a:latin typeface="+mn-ea"/>
                    <a:ea typeface="+mn-ea"/>
                  </a:rPr>
                  <a:t>1</a:t>
                </a:r>
                <a:endParaRPr lang="en-US" altLang="zh-CN" sz="1800" b="1" baseline="-14000" dirty="0">
                  <a:latin typeface="+mn-ea"/>
                  <a:ea typeface="+mn-ea"/>
                </a:endParaRPr>
              </a:p>
            </p:txBody>
          </p:sp>
          <p:cxnSp>
            <p:nvCxnSpPr>
              <p:cNvPr id="81" name="直接箭头连接符 80"/>
              <p:cNvCxnSpPr/>
              <p:nvPr/>
            </p:nvCxnSpPr>
            <p:spPr bwMode="auto">
              <a:xfrm>
                <a:off x="6084168" y="5805264"/>
                <a:ext cx="1080120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2" name="直接箭头连接符 81"/>
              <p:cNvCxnSpPr/>
              <p:nvPr/>
            </p:nvCxnSpPr>
            <p:spPr bwMode="auto">
              <a:xfrm>
                <a:off x="6084168" y="6165304"/>
                <a:ext cx="1080120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3" name="直接箭头连接符 82"/>
              <p:cNvCxnSpPr/>
              <p:nvPr/>
            </p:nvCxnSpPr>
            <p:spPr bwMode="auto">
              <a:xfrm>
                <a:off x="6012160" y="4509120"/>
                <a:ext cx="1152128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4" name="直接箭头连接符 83"/>
              <p:cNvCxnSpPr/>
              <p:nvPr/>
            </p:nvCxnSpPr>
            <p:spPr bwMode="auto">
              <a:xfrm>
                <a:off x="6012160" y="4869160"/>
                <a:ext cx="1152128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85" name="Text Box 147"/>
              <p:cNvSpPr txBox="1">
                <a:spLocks noChangeArrowheads="1"/>
              </p:cNvSpPr>
              <p:nvPr/>
            </p:nvSpPr>
            <p:spPr bwMode="auto">
              <a:xfrm>
                <a:off x="6228184" y="4293096"/>
                <a:ext cx="792088" cy="19214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宋体" pitchFamily="2" charset="-122"/>
                  </a:rPr>
                  <a:t>Extctr</a:t>
                </a:r>
                <a:endParaRPr lang="zh-CN" altLang="en-US" sz="1400" b="1" dirty="0">
                  <a:latin typeface="宋体" pitchFamily="2" charset="-122"/>
                </a:endParaRPr>
              </a:p>
            </p:txBody>
          </p:sp>
          <p:sp>
            <p:nvSpPr>
              <p:cNvPr id="86" name="Text Box 147"/>
              <p:cNvSpPr txBox="1">
                <a:spLocks noChangeArrowheads="1"/>
              </p:cNvSpPr>
              <p:nvPr/>
            </p:nvSpPr>
            <p:spPr bwMode="auto">
              <a:xfrm>
                <a:off x="6228184" y="4653136"/>
                <a:ext cx="864096" cy="19214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宋体" pitchFamily="2" charset="-122"/>
                  </a:rPr>
                  <a:t>ALUBsrc</a:t>
                </a:r>
                <a:endParaRPr lang="zh-CN" altLang="en-US" sz="1400" b="1" dirty="0">
                  <a:latin typeface="宋体" pitchFamily="2" charset="-122"/>
                </a:endParaRPr>
              </a:p>
            </p:txBody>
          </p:sp>
          <p:sp>
            <p:nvSpPr>
              <p:cNvPr id="87" name="Text Box 147"/>
              <p:cNvSpPr txBox="1">
                <a:spLocks noChangeArrowheads="1"/>
              </p:cNvSpPr>
              <p:nvPr/>
            </p:nvSpPr>
            <p:spPr bwMode="auto">
              <a:xfrm>
                <a:off x="6245304" y="5157192"/>
                <a:ext cx="702960" cy="19214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1800" b="1" dirty="0" err="1" smtClean="0">
                    <a:latin typeface="宋体" pitchFamily="2" charset="-122"/>
                  </a:rPr>
                  <a:t>MemWr</a:t>
                </a:r>
                <a:endParaRPr lang="zh-CN" altLang="en-US" sz="1400" b="1" dirty="0">
                  <a:latin typeface="宋体" pitchFamily="2" charset="-122"/>
                </a:endParaRPr>
              </a:p>
            </p:txBody>
          </p:sp>
          <p:sp>
            <p:nvSpPr>
              <p:cNvPr id="88" name="Text Box 211"/>
              <p:cNvSpPr txBox="1">
                <a:spLocks noChangeArrowheads="1"/>
              </p:cNvSpPr>
              <p:nvPr/>
            </p:nvSpPr>
            <p:spPr bwMode="auto">
              <a:xfrm>
                <a:off x="6300192" y="4869160"/>
                <a:ext cx="360040" cy="18002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/>
                  <a:t>…</a:t>
                </a:r>
                <a:endParaRPr lang="en-US" altLang="zh-CN" sz="1800" b="1" baseline="-20000" dirty="0"/>
              </a:p>
            </p:txBody>
          </p:sp>
          <p:cxnSp>
            <p:nvCxnSpPr>
              <p:cNvPr id="89" name="直接箭头连接符 88"/>
              <p:cNvCxnSpPr/>
              <p:nvPr/>
            </p:nvCxnSpPr>
            <p:spPr bwMode="auto">
              <a:xfrm>
                <a:off x="6012160" y="5373216"/>
                <a:ext cx="1152128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333350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2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67</a:t>
            </a:fld>
            <a:endParaRPr lang="en-US" altLang="zh-CN"/>
          </a:p>
        </p:txBody>
      </p:sp>
      <p:sp>
        <p:nvSpPr>
          <p:cNvPr id="173" name="Text Box 133"/>
          <p:cNvSpPr txBox="1">
            <a:spLocks noChangeArrowheads="1"/>
          </p:cNvSpPr>
          <p:nvPr/>
        </p:nvSpPr>
        <p:spPr bwMode="auto">
          <a:xfrm>
            <a:off x="179388" y="40466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t" anchorCtr="0">
            <a:spAutoFit/>
          </a:bodyPr>
          <a:lstStyle/>
          <a:p>
            <a:pPr algn="l"/>
            <a:r>
              <a:rPr lang="zh-CN" altLang="en-US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三、多周期</a:t>
            </a:r>
            <a:r>
              <a:rPr lang="en-US" altLang="zh-CN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CU</a:t>
            </a:r>
            <a:r>
              <a:rPr lang="zh-CN" altLang="en-US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的设计               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不考，了解过程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174" name="Text Box 90"/>
          <p:cNvSpPr txBox="1">
            <a:spLocks noChangeArrowheads="1"/>
          </p:cNvSpPr>
          <p:nvPr/>
        </p:nvSpPr>
        <p:spPr bwMode="auto">
          <a:xfrm>
            <a:off x="179388" y="90872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*设计背景：</a:t>
            </a:r>
            <a:r>
              <a:rPr lang="zh-CN" altLang="en-US" b="1" spc="-100" dirty="0">
                <a:latin typeface="宋体" pitchFamily="2" charset="-122"/>
              </a:rPr>
              <a:t>支持</a:t>
            </a:r>
            <a:r>
              <a:rPr lang="en-US" altLang="zh-CN" b="1" spc="-100" dirty="0">
                <a:latin typeface="宋体" pitchFamily="2" charset="-122"/>
              </a:rPr>
              <a:t>7</a:t>
            </a:r>
            <a:r>
              <a:rPr lang="zh-CN" altLang="en-US" b="1" spc="-100" dirty="0">
                <a:latin typeface="宋体" pitchFamily="2" charset="-122"/>
              </a:rPr>
              <a:t>条</a:t>
            </a:r>
            <a:r>
              <a:rPr lang="en-US" altLang="zh-CN" b="1" spc="-100" dirty="0">
                <a:latin typeface="宋体" pitchFamily="2" charset="-122"/>
              </a:rPr>
              <a:t>MIPS</a:t>
            </a:r>
            <a:r>
              <a:rPr lang="zh-CN" altLang="en-US" b="1" spc="-100" dirty="0" smtClean="0">
                <a:latin typeface="宋体" pitchFamily="2" charset="-122"/>
              </a:rPr>
              <a:t>指令的数据</a:t>
            </a:r>
            <a:r>
              <a:rPr lang="zh-CN" altLang="en-US" b="1" spc="-100" dirty="0">
                <a:latin typeface="宋体" pitchFamily="2" charset="-122"/>
              </a:rPr>
              <a:t>通路，</a:t>
            </a:r>
            <a:r>
              <a:rPr lang="zh-CN" altLang="en-US" b="1" spc="-100" dirty="0" smtClean="0">
                <a:latin typeface="宋体" pitchFamily="2" charset="-122"/>
              </a:rPr>
              <a:t>且</a:t>
            </a:r>
            <a:r>
              <a:rPr lang="en-US" altLang="zh-CN" b="1" spc="-100" dirty="0" smtClean="0">
                <a:latin typeface="宋体" pitchFamily="2" charset="-122"/>
              </a:rPr>
              <a:t>MEM</a:t>
            </a:r>
            <a:r>
              <a:rPr lang="zh-CN" altLang="en-US" b="1" spc="-100" dirty="0" smtClean="0">
                <a:latin typeface="宋体" pitchFamily="2" charset="-122"/>
              </a:rPr>
              <a:t>时延可变</a:t>
            </a:r>
            <a:endParaRPr lang="en-US" altLang="zh-CN" b="1" spc="-100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spc="-100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spc="-100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spc="-100" dirty="0" smtClean="0">
                <a:solidFill>
                  <a:srgbClr val="C00000"/>
                </a:solidFill>
                <a:latin typeface="宋体" pitchFamily="2" charset="-122"/>
              </a:rPr>
              <a:t>*形成状态转换图：</a:t>
            </a:r>
            <a:endParaRPr lang="en-US" altLang="zh-CN" sz="2000" b="1" spc="-100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175" name="Text Box 90"/>
          <p:cNvSpPr txBox="1">
            <a:spLocks noChangeArrowheads="1"/>
          </p:cNvSpPr>
          <p:nvPr/>
        </p:nvSpPr>
        <p:spPr bwMode="auto">
          <a:xfrm>
            <a:off x="2987700" y="1340768"/>
            <a:ext cx="532871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en-US" altLang="zh-CN" sz="2200" spc="-100" dirty="0" err="1" smtClean="0"/>
              <a:t>μ</a:t>
            </a:r>
            <a:r>
              <a:rPr lang="en-US" altLang="zh-CN" sz="2200" b="1" spc="-100" dirty="0" err="1" smtClean="0">
                <a:latin typeface="+mn-ea"/>
              </a:rPr>
              <a:t>OPCmd</a:t>
            </a:r>
            <a:r>
              <a:rPr lang="zh-CN" altLang="en-US" sz="2200" b="1" spc="-100" dirty="0" smtClean="0">
                <a:latin typeface="+mn-ea"/>
              </a:rPr>
              <a:t>序列≤</a:t>
            </a:r>
            <a:r>
              <a:rPr lang="en-US" altLang="zh-CN" sz="2200" b="1" spc="-100" dirty="0" smtClean="0">
                <a:latin typeface="+mn-ea"/>
              </a:rPr>
              <a:t>5</a:t>
            </a:r>
            <a:r>
              <a:rPr lang="zh-CN" altLang="en-US" sz="2200" b="1" spc="-100" dirty="0" smtClean="0">
                <a:latin typeface="宋体" pitchFamily="2" charset="-122"/>
              </a:rPr>
              <a:t>步，</a:t>
            </a:r>
            <a:r>
              <a:rPr lang="zh-CN" altLang="en-US" sz="2200" b="1" u="sng" spc="-100" dirty="0" smtClean="0">
                <a:latin typeface="宋体" pitchFamily="2" charset="-122"/>
              </a:rPr>
              <a:t>状态转换条件</a:t>
            </a:r>
            <a:r>
              <a:rPr lang="zh-CN" altLang="en-US" sz="2200" b="1" spc="-100" dirty="0" smtClean="0">
                <a:latin typeface="宋体" pitchFamily="2" charset="-122"/>
              </a:rPr>
              <a:t>为操作码</a:t>
            </a:r>
            <a:endParaRPr lang="zh-CN" altLang="en-US" sz="2200" b="1" spc="-100" dirty="0">
              <a:latin typeface="宋体" pitchFamily="2" charset="-122"/>
            </a:endParaRPr>
          </a:p>
        </p:txBody>
      </p:sp>
      <p:grpSp>
        <p:nvGrpSpPr>
          <p:cNvPr id="241" name="组合 240"/>
          <p:cNvGrpSpPr/>
          <p:nvPr/>
        </p:nvGrpSpPr>
        <p:grpSpPr>
          <a:xfrm>
            <a:off x="755573" y="1988840"/>
            <a:ext cx="8064898" cy="4176464"/>
            <a:chOff x="755573" y="1844824"/>
            <a:chExt cx="8064898" cy="4176464"/>
          </a:xfrm>
        </p:grpSpPr>
        <p:sp>
          <p:nvSpPr>
            <p:cNvPr id="242" name="Text Box 63"/>
            <p:cNvSpPr txBox="1">
              <a:spLocks noChangeArrowheads="1"/>
            </p:cNvSpPr>
            <p:nvPr/>
          </p:nvSpPr>
          <p:spPr bwMode="auto">
            <a:xfrm>
              <a:off x="4211957" y="50131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wb_m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243" name="直接箭头连接符 242"/>
            <p:cNvCxnSpPr>
              <a:stCxn id="276" idx="3"/>
              <a:endCxn id="277" idx="1"/>
            </p:cNvCxnSpPr>
            <p:nvPr/>
          </p:nvCxnSpPr>
          <p:spPr bwMode="auto">
            <a:xfrm>
              <a:off x="3131837" y="2530940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4" name="直接箭头连接符 243"/>
            <p:cNvCxnSpPr>
              <a:endCxn id="281" idx="0"/>
            </p:cNvCxnSpPr>
            <p:nvPr/>
          </p:nvCxnSpPr>
          <p:spPr bwMode="auto">
            <a:xfrm flipH="1">
              <a:off x="3145339" y="2924943"/>
              <a:ext cx="1071530" cy="5760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5" name="直接箭头连接符 244"/>
            <p:cNvCxnSpPr>
              <a:stCxn id="277" idx="2"/>
              <a:endCxn id="283" idx="0"/>
            </p:cNvCxnSpPr>
            <p:nvPr/>
          </p:nvCxnSpPr>
          <p:spPr bwMode="auto">
            <a:xfrm>
              <a:off x="4716013" y="2924945"/>
              <a:ext cx="675295" cy="57606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6" name="直接箭头连接符 245"/>
            <p:cNvCxnSpPr/>
            <p:nvPr/>
          </p:nvCxnSpPr>
          <p:spPr bwMode="auto">
            <a:xfrm>
              <a:off x="5796134" y="2924943"/>
              <a:ext cx="1229737" cy="5760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7" name="直接箭头连接符 246"/>
            <p:cNvCxnSpPr>
              <a:stCxn id="277" idx="3"/>
              <a:endCxn id="278" idx="1"/>
            </p:cNvCxnSpPr>
            <p:nvPr/>
          </p:nvCxnSpPr>
          <p:spPr bwMode="auto">
            <a:xfrm flipV="1">
              <a:off x="5796133" y="2530939"/>
              <a:ext cx="576064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8" name="直接箭头连接符 247"/>
            <p:cNvCxnSpPr>
              <a:stCxn id="279" idx="2"/>
              <a:endCxn id="280" idx="0"/>
            </p:cNvCxnSpPr>
            <p:nvPr/>
          </p:nvCxnSpPr>
          <p:spPr bwMode="auto">
            <a:xfrm>
              <a:off x="1439649" y="4509120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9" name="直接箭头连接符 248"/>
            <p:cNvCxnSpPr>
              <a:stCxn id="283" idx="2"/>
            </p:cNvCxnSpPr>
            <p:nvPr/>
          </p:nvCxnSpPr>
          <p:spPr bwMode="auto">
            <a:xfrm flipH="1">
              <a:off x="4932038" y="4005064"/>
              <a:ext cx="459270" cy="5049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0" name="直接箭头连接符 249"/>
            <p:cNvCxnSpPr>
              <a:stCxn id="283" idx="2"/>
            </p:cNvCxnSpPr>
            <p:nvPr/>
          </p:nvCxnSpPr>
          <p:spPr bwMode="auto">
            <a:xfrm>
              <a:off x="5391308" y="4005064"/>
              <a:ext cx="566746" cy="5049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1" name="直接箭头连接符 250"/>
            <p:cNvCxnSpPr/>
            <p:nvPr/>
          </p:nvCxnSpPr>
          <p:spPr bwMode="auto">
            <a:xfrm>
              <a:off x="4932037" y="5013176"/>
              <a:ext cx="1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2" name="直接箭头连接符 251"/>
            <p:cNvCxnSpPr/>
            <p:nvPr/>
          </p:nvCxnSpPr>
          <p:spPr bwMode="auto">
            <a:xfrm>
              <a:off x="6588221" y="5013176"/>
              <a:ext cx="0" cy="100811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3" name="直接箭头连接符 252"/>
            <p:cNvCxnSpPr>
              <a:stCxn id="280" idx="2"/>
            </p:cNvCxnSpPr>
            <p:nvPr/>
          </p:nvCxnSpPr>
          <p:spPr bwMode="auto">
            <a:xfrm>
              <a:off x="1439649" y="558924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4" name="直接箭头连接符 253"/>
            <p:cNvCxnSpPr>
              <a:stCxn id="282" idx="2"/>
            </p:cNvCxnSpPr>
            <p:nvPr/>
          </p:nvCxnSpPr>
          <p:spPr bwMode="auto">
            <a:xfrm>
              <a:off x="3145339" y="558924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5" name="直接箭头连接符 254"/>
            <p:cNvCxnSpPr/>
            <p:nvPr/>
          </p:nvCxnSpPr>
          <p:spPr bwMode="auto">
            <a:xfrm>
              <a:off x="1403645" y="6021288"/>
              <a:ext cx="74168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6" name="直接箭头连接符 255"/>
            <p:cNvCxnSpPr/>
            <p:nvPr/>
          </p:nvCxnSpPr>
          <p:spPr bwMode="auto">
            <a:xfrm>
              <a:off x="4932037" y="5805264"/>
              <a:ext cx="1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7" name="直接箭头连接符 256"/>
            <p:cNvCxnSpPr>
              <a:stCxn id="287" idx="2"/>
            </p:cNvCxnSpPr>
            <p:nvPr/>
          </p:nvCxnSpPr>
          <p:spPr bwMode="auto">
            <a:xfrm>
              <a:off x="7779154" y="4005064"/>
              <a:ext cx="0" cy="20162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8" name="直接箭头连接符 257"/>
            <p:cNvCxnSpPr/>
            <p:nvPr/>
          </p:nvCxnSpPr>
          <p:spPr bwMode="auto">
            <a:xfrm flipV="1">
              <a:off x="8820469" y="1844824"/>
              <a:ext cx="0" cy="41764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9" name="直接箭头连接符 258"/>
            <p:cNvCxnSpPr/>
            <p:nvPr/>
          </p:nvCxnSpPr>
          <p:spPr bwMode="auto">
            <a:xfrm>
              <a:off x="1979712" y="1844824"/>
              <a:ext cx="0" cy="29211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0" name="Text Box 63"/>
            <p:cNvSpPr txBox="1">
              <a:spLocks noChangeArrowheads="1"/>
            </p:cNvSpPr>
            <p:nvPr/>
          </p:nvSpPr>
          <p:spPr bwMode="auto">
            <a:xfrm>
              <a:off x="755573" y="1844824"/>
              <a:ext cx="33394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if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1" name="Text Box 63"/>
            <p:cNvSpPr txBox="1">
              <a:spLocks noChangeArrowheads="1"/>
            </p:cNvSpPr>
            <p:nvPr/>
          </p:nvSpPr>
          <p:spPr bwMode="auto">
            <a:xfrm>
              <a:off x="827581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2" name="Text Box 63"/>
            <p:cNvSpPr txBox="1">
              <a:spLocks noChangeArrowheads="1"/>
            </p:cNvSpPr>
            <p:nvPr/>
          </p:nvSpPr>
          <p:spPr bwMode="auto">
            <a:xfrm>
              <a:off x="827581" y="4522042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wb_r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3" name="Text Box 63"/>
            <p:cNvSpPr txBox="1">
              <a:spLocks noChangeArrowheads="1"/>
            </p:cNvSpPr>
            <p:nvPr/>
          </p:nvSpPr>
          <p:spPr bwMode="auto">
            <a:xfrm>
              <a:off x="2555773" y="4522042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wb_i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4" name="Text Box 63"/>
            <p:cNvSpPr txBox="1">
              <a:spLocks noChangeArrowheads="1"/>
            </p:cNvSpPr>
            <p:nvPr/>
          </p:nvSpPr>
          <p:spPr bwMode="auto">
            <a:xfrm>
              <a:off x="2555773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ex_i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5" name="Text Box 63"/>
            <p:cNvSpPr txBox="1">
              <a:spLocks noChangeArrowheads="1"/>
            </p:cNvSpPr>
            <p:nvPr/>
          </p:nvSpPr>
          <p:spPr bwMode="auto">
            <a:xfrm>
              <a:off x="3661985" y="1844824"/>
              <a:ext cx="33394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id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6" name="Text Box 63"/>
            <p:cNvSpPr txBox="1">
              <a:spLocks noChangeArrowheads="1"/>
            </p:cNvSpPr>
            <p:nvPr/>
          </p:nvSpPr>
          <p:spPr bwMode="auto">
            <a:xfrm>
              <a:off x="4211957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ex_m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7" name="Text Box 63"/>
            <p:cNvSpPr txBox="1">
              <a:spLocks noChangeArrowheads="1"/>
            </p:cNvSpPr>
            <p:nvPr/>
          </p:nvSpPr>
          <p:spPr bwMode="auto">
            <a:xfrm>
              <a:off x="7020269" y="321297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ex_j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8" name="Text Box 63"/>
            <p:cNvSpPr txBox="1">
              <a:spLocks noChangeArrowheads="1"/>
            </p:cNvSpPr>
            <p:nvPr/>
          </p:nvSpPr>
          <p:spPr bwMode="auto">
            <a:xfrm>
              <a:off x="6372197" y="1844824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ex_b</a:t>
              </a:r>
              <a:endParaRPr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9" name="Text Box 63"/>
            <p:cNvSpPr txBox="1">
              <a:spLocks noChangeArrowheads="1"/>
            </p:cNvSpPr>
            <p:nvPr/>
          </p:nvSpPr>
          <p:spPr bwMode="auto">
            <a:xfrm>
              <a:off x="4209501" y="4221087"/>
              <a:ext cx="65052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mem_</a:t>
              </a: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70" name="Text Box 63"/>
            <p:cNvSpPr txBox="1">
              <a:spLocks noChangeArrowheads="1"/>
            </p:cNvSpPr>
            <p:nvPr/>
          </p:nvSpPr>
          <p:spPr bwMode="auto">
            <a:xfrm>
              <a:off x="6081709" y="4221087"/>
              <a:ext cx="65052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mem_w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71" name="Text Box 63"/>
            <p:cNvSpPr txBox="1">
              <a:spLocks noChangeArrowheads="1"/>
            </p:cNvSpPr>
            <p:nvPr/>
          </p:nvSpPr>
          <p:spPr bwMode="auto">
            <a:xfrm>
              <a:off x="1835693" y="2996952"/>
              <a:ext cx="92881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add/sub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272" name="Text Box 63"/>
            <p:cNvSpPr txBox="1">
              <a:spLocks noChangeArrowheads="1"/>
            </p:cNvSpPr>
            <p:nvPr/>
          </p:nvSpPr>
          <p:spPr bwMode="auto">
            <a:xfrm>
              <a:off x="4067941" y="2924944"/>
              <a:ext cx="46440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ori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273" name="Text Box 63"/>
            <p:cNvSpPr txBox="1">
              <a:spLocks noChangeArrowheads="1"/>
            </p:cNvSpPr>
            <p:nvPr/>
          </p:nvSpPr>
          <p:spPr bwMode="auto">
            <a:xfrm>
              <a:off x="4953687" y="2924944"/>
              <a:ext cx="698433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/</a:t>
              </a: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sw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274" name="Text Box 63"/>
            <p:cNvSpPr txBox="1">
              <a:spLocks noChangeArrowheads="1"/>
            </p:cNvSpPr>
            <p:nvPr/>
          </p:nvSpPr>
          <p:spPr bwMode="auto">
            <a:xfrm>
              <a:off x="5868144" y="2708920"/>
              <a:ext cx="17982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j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275" name="Text Box 63"/>
            <p:cNvSpPr txBox="1">
              <a:spLocks noChangeArrowheads="1"/>
            </p:cNvSpPr>
            <p:nvPr/>
          </p:nvSpPr>
          <p:spPr bwMode="auto">
            <a:xfrm>
              <a:off x="5843028" y="2280056"/>
              <a:ext cx="409877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beq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276" name="Text Box 323"/>
            <p:cNvSpPr txBox="1">
              <a:spLocks noChangeArrowheads="1"/>
            </p:cNvSpPr>
            <p:nvPr/>
          </p:nvSpPr>
          <p:spPr bwMode="auto">
            <a:xfrm>
              <a:off x="755573" y="2136935"/>
              <a:ext cx="2376264" cy="78800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IMRd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WMFC,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IRWr</a:t>
              </a:r>
              <a:endParaRPr lang="en-US" altLang="zh-CN" sz="1600" b="1" spc="-100" dirty="0">
                <a:latin typeface="+mn-ea"/>
                <a:ea typeface="+mn-ea"/>
              </a:endParaRPr>
            </a:p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(3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PCWr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277" name="Text Box 323"/>
            <p:cNvSpPr txBox="1">
              <a:spLocks noChangeArrowheads="1"/>
            </p:cNvSpPr>
            <p:nvPr/>
          </p:nvSpPr>
          <p:spPr bwMode="auto">
            <a:xfrm>
              <a:off x="3635893" y="2136935"/>
              <a:ext cx="2160240" cy="78801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ALUOWr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Extctr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sp>
          <p:nvSpPr>
            <p:cNvPr id="278" name="Text Box 323"/>
            <p:cNvSpPr txBox="1">
              <a:spLocks noChangeArrowheads="1"/>
            </p:cNvSpPr>
            <p:nvPr/>
          </p:nvSpPr>
          <p:spPr bwMode="auto">
            <a:xfrm>
              <a:off x="6372197" y="2136933"/>
              <a:ext cx="2160240" cy="78801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(3),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PCWrB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279" name="Text Box 323"/>
            <p:cNvSpPr txBox="1">
              <a:spLocks noChangeArrowheads="1"/>
            </p:cNvSpPr>
            <p:nvPr/>
          </p:nvSpPr>
          <p:spPr bwMode="auto">
            <a:xfrm>
              <a:off x="827581" y="3501008"/>
              <a:ext cx="1224136" cy="100811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(0/1),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ALUOWr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sp>
          <p:nvSpPr>
            <p:cNvPr id="280" name="Text Box 323"/>
            <p:cNvSpPr txBox="1">
              <a:spLocks noChangeArrowheads="1"/>
            </p:cNvSpPr>
            <p:nvPr/>
          </p:nvSpPr>
          <p:spPr bwMode="auto">
            <a:xfrm>
              <a:off x="827581" y="4797152"/>
              <a:ext cx="1224136" cy="7920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281" name="Text Box 323"/>
            <p:cNvSpPr txBox="1">
              <a:spLocks noChangeArrowheads="1"/>
            </p:cNvSpPr>
            <p:nvPr/>
          </p:nvSpPr>
          <p:spPr bwMode="auto">
            <a:xfrm>
              <a:off x="2555773" y="3501008"/>
              <a:ext cx="1179131" cy="100900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ALUOWr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282" name="Text Box 323"/>
            <p:cNvSpPr txBox="1">
              <a:spLocks noChangeArrowheads="1"/>
            </p:cNvSpPr>
            <p:nvPr/>
          </p:nvSpPr>
          <p:spPr bwMode="auto">
            <a:xfrm>
              <a:off x="2555773" y="4797153"/>
              <a:ext cx="1179131" cy="79208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283" name="Text Box 323"/>
            <p:cNvSpPr txBox="1">
              <a:spLocks noChangeArrowheads="1"/>
            </p:cNvSpPr>
            <p:nvPr/>
          </p:nvSpPr>
          <p:spPr bwMode="auto">
            <a:xfrm>
              <a:off x="4194395" y="3501008"/>
              <a:ext cx="2393826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ALUOWr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Extctr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284" name="Text Box 323"/>
            <p:cNvSpPr txBox="1">
              <a:spLocks noChangeArrowheads="1"/>
            </p:cNvSpPr>
            <p:nvPr/>
          </p:nvSpPr>
          <p:spPr bwMode="auto">
            <a:xfrm>
              <a:off x="4216867" y="4509119"/>
              <a:ext cx="1165219" cy="50405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MemRd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, WMFC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285" name="Text Box 323"/>
            <p:cNvSpPr txBox="1">
              <a:spLocks noChangeArrowheads="1"/>
            </p:cNvSpPr>
            <p:nvPr/>
          </p:nvSpPr>
          <p:spPr bwMode="auto">
            <a:xfrm>
              <a:off x="5640913" y="4509121"/>
              <a:ext cx="1091324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MemWr</a:t>
              </a:r>
              <a:r>
                <a:rPr lang="en-US" altLang="zh-CN" sz="1600" b="1" spc="-100" dirty="0">
                  <a:latin typeface="+mn-ea"/>
                  <a:ea typeface="+mn-ea"/>
                </a:rPr>
                <a:t>,</a:t>
              </a:r>
              <a:endParaRPr lang="zh-CN" altLang="en-US" sz="1600" b="1" spc="-100" dirty="0">
                <a:latin typeface="+mn-ea"/>
                <a:ea typeface="+mn-ea"/>
              </a:endParaRPr>
            </a:p>
            <a:p>
              <a:pPr algn="l"/>
              <a:r>
                <a:rPr lang="en-US" altLang="zh-CN" sz="1600" b="1" spc="-100" dirty="0" smtClean="0">
                  <a:latin typeface="+mn-ea"/>
                  <a:ea typeface="+mn-ea"/>
                </a:rPr>
                <a:t>WMFC, End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286" name="Text Box 323"/>
            <p:cNvSpPr txBox="1">
              <a:spLocks noChangeArrowheads="1"/>
            </p:cNvSpPr>
            <p:nvPr/>
          </p:nvSpPr>
          <p:spPr bwMode="auto">
            <a:xfrm>
              <a:off x="4211957" y="5301208"/>
              <a:ext cx="2160240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MemRd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287" name="Text Box 323"/>
            <p:cNvSpPr txBox="1">
              <a:spLocks noChangeArrowheads="1"/>
            </p:cNvSpPr>
            <p:nvPr/>
          </p:nvSpPr>
          <p:spPr bwMode="auto">
            <a:xfrm>
              <a:off x="7025871" y="3501008"/>
              <a:ext cx="1506566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(2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cxnSp>
          <p:nvCxnSpPr>
            <p:cNvPr id="288" name="直接箭头连接符 287"/>
            <p:cNvCxnSpPr/>
            <p:nvPr/>
          </p:nvCxnSpPr>
          <p:spPr bwMode="auto">
            <a:xfrm flipH="1">
              <a:off x="2051717" y="2924944"/>
              <a:ext cx="1584176" cy="576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9" name="Text Box 63"/>
            <p:cNvSpPr txBox="1">
              <a:spLocks noChangeArrowheads="1"/>
            </p:cNvSpPr>
            <p:nvPr/>
          </p:nvSpPr>
          <p:spPr bwMode="auto">
            <a:xfrm>
              <a:off x="4886316" y="4089993"/>
              <a:ext cx="1115930" cy="203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     </a:t>
              </a: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sw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cxnSp>
          <p:nvCxnSpPr>
            <p:cNvPr id="290" name="直接箭头连接符 100"/>
            <p:cNvCxnSpPr>
              <a:stCxn id="278" idx="2"/>
            </p:cNvCxnSpPr>
            <p:nvPr/>
          </p:nvCxnSpPr>
          <p:spPr bwMode="auto">
            <a:xfrm rot="16200000" flipH="1">
              <a:off x="7961752" y="2415509"/>
              <a:ext cx="349284" cy="136815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1" name="直接箭头连接符 290"/>
            <p:cNvCxnSpPr/>
            <p:nvPr/>
          </p:nvCxnSpPr>
          <p:spPr bwMode="auto">
            <a:xfrm flipH="1">
              <a:off x="1979712" y="1844824"/>
              <a:ext cx="684075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2" name="直接箭头连接符 291"/>
            <p:cNvCxnSpPr>
              <a:stCxn id="281" idx="2"/>
              <a:endCxn id="282" idx="0"/>
            </p:cNvCxnSpPr>
            <p:nvPr/>
          </p:nvCxnSpPr>
          <p:spPr bwMode="auto">
            <a:xfrm>
              <a:off x="3145339" y="4510012"/>
              <a:ext cx="0" cy="2871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93" name="AutoShape 9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0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3683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1" name="AutoShape 62">
            <a:hlinkClick r:id="rId6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15616" y="1988840"/>
            <a:ext cx="6886676" cy="3456384"/>
            <a:chOff x="1115616" y="1916832"/>
            <a:chExt cx="6886676" cy="3456384"/>
          </a:xfrm>
        </p:grpSpPr>
        <p:sp>
          <p:nvSpPr>
            <p:cNvPr id="63" name="Text Box 63"/>
            <p:cNvSpPr txBox="1">
              <a:spLocks noChangeArrowheads="1"/>
            </p:cNvSpPr>
            <p:nvPr/>
          </p:nvSpPr>
          <p:spPr bwMode="auto">
            <a:xfrm>
              <a:off x="1115616" y="1916832"/>
              <a:ext cx="333948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0</a:t>
              </a:r>
              <a:endParaRPr lang="zh-CN" altLang="en-US" sz="1800" b="1" baseline="-18000" dirty="0">
                <a:latin typeface="宋体" pitchFamily="2" charset="-122"/>
              </a:endParaRPr>
            </a:p>
          </p:txBody>
        </p:sp>
        <p:sp>
          <p:nvSpPr>
            <p:cNvPr id="64" name="Text Box 63"/>
            <p:cNvSpPr txBox="1">
              <a:spLocks noChangeArrowheads="1"/>
            </p:cNvSpPr>
            <p:nvPr/>
          </p:nvSpPr>
          <p:spPr bwMode="auto">
            <a:xfrm>
              <a:off x="4022028" y="1916832"/>
              <a:ext cx="333948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1</a:t>
              </a:r>
              <a:endParaRPr lang="zh-CN" altLang="en-US" sz="1800" b="1" baseline="-18000" dirty="0">
                <a:latin typeface="宋体" pitchFamily="2" charset="-122"/>
              </a:endParaRPr>
            </a:p>
          </p:txBody>
        </p:sp>
        <p:sp>
          <p:nvSpPr>
            <p:cNvPr id="65" name="Text Box 63"/>
            <p:cNvSpPr txBox="1">
              <a:spLocks noChangeArrowheads="1"/>
            </p:cNvSpPr>
            <p:nvPr/>
          </p:nvSpPr>
          <p:spPr bwMode="auto">
            <a:xfrm>
              <a:off x="1429740" y="3284091"/>
              <a:ext cx="333948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2</a:t>
              </a:r>
              <a:endParaRPr lang="zh-CN" altLang="en-US" sz="1800" b="1" baseline="-18000" dirty="0">
                <a:latin typeface="宋体" pitchFamily="2" charset="-122"/>
              </a:endParaRPr>
            </a:p>
          </p:txBody>
        </p:sp>
        <p:sp>
          <p:nvSpPr>
            <p:cNvPr id="66" name="Text Box 63"/>
            <p:cNvSpPr txBox="1">
              <a:spLocks noChangeArrowheads="1"/>
            </p:cNvSpPr>
            <p:nvPr/>
          </p:nvSpPr>
          <p:spPr bwMode="auto">
            <a:xfrm>
              <a:off x="3661988" y="3284091"/>
              <a:ext cx="333948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2</a:t>
              </a:r>
              <a:endParaRPr lang="zh-CN" altLang="en-US" sz="1800" b="1" baseline="-18000" dirty="0">
                <a:latin typeface="宋体" pitchFamily="2" charset="-122"/>
              </a:endParaRPr>
            </a:p>
          </p:txBody>
        </p:sp>
        <p:sp>
          <p:nvSpPr>
            <p:cNvPr id="67" name="Text Box 63"/>
            <p:cNvSpPr txBox="1">
              <a:spLocks noChangeArrowheads="1"/>
            </p:cNvSpPr>
            <p:nvPr/>
          </p:nvSpPr>
          <p:spPr bwMode="auto">
            <a:xfrm>
              <a:off x="4814116" y="3284984"/>
              <a:ext cx="333948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2</a:t>
              </a:r>
              <a:endParaRPr lang="zh-CN" altLang="en-US" sz="1800" b="1" baseline="-18000" dirty="0">
                <a:latin typeface="宋体" pitchFamily="2" charset="-122"/>
              </a:endParaRPr>
            </a:p>
          </p:txBody>
        </p:sp>
        <p:sp>
          <p:nvSpPr>
            <p:cNvPr id="68" name="Text Box 63"/>
            <p:cNvSpPr txBox="1">
              <a:spLocks noChangeArrowheads="1"/>
            </p:cNvSpPr>
            <p:nvPr/>
          </p:nvSpPr>
          <p:spPr bwMode="auto">
            <a:xfrm>
              <a:off x="7668344" y="3284984"/>
              <a:ext cx="333948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2</a:t>
              </a:r>
              <a:endParaRPr lang="zh-CN" altLang="en-US" sz="1800" b="1" baseline="-18000" dirty="0">
                <a:latin typeface="宋体" pitchFamily="2" charset="-122"/>
              </a:endParaRPr>
            </a:p>
          </p:txBody>
        </p:sp>
        <p:sp>
          <p:nvSpPr>
            <p:cNvPr id="72" name="Text Box 63"/>
            <p:cNvSpPr txBox="1">
              <a:spLocks noChangeArrowheads="1"/>
            </p:cNvSpPr>
            <p:nvPr/>
          </p:nvSpPr>
          <p:spPr bwMode="auto">
            <a:xfrm>
              <a:off x="6974356" y="1916832"/>
              <a:ext cx="333948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2</a:t>
              </a:r>
              <a:endParaRPr lang="zh-CN" altLang="en-US" sz="1800" b="1" baseline="-18000" dirty="0">
                <a:latin typeface="宋体" pitchFamily="2" charset="-122"/>
              </a:endParaRPr>
            </a:p>
          </p:txBody>
        </p:sp>
        <p:sp>
          <p:nvSpPr>
            <p:cNvPr id="73" name="Text Box 63"/>
            <p:cNvSpPr txBox="1">
              <a:spLocks noChangeArrowheads="1"/>
            </p:cNvSpPr>
            <p:nvPr/>
          </p:nvSpPr>
          <p:spPr bwMode="auto">
            <a:xfrm>
              <a:off x="1547664" y="4581128"/>
              <a:ext cx="333948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4</a:t>
              </a:r>
              <a:endParaRPr lang="zh-CN" altLang="en-US" sz="1800" b="1" baseline="-18000" dirty="0">
                <a:latin typeface="宋体" pitchFamily="2" charset="-122"/>
              </a:endParaRPr>
            </a:p>
          </p:txBody>
        </p:sp>
        <p:sp>
          <p:nvSpPr>
            <p:cNvPr id="74" name="Text Box 63"/>
            <p:cNvSpPr txBox="1">
              <a:spLocks noChangeArrowheads="1"/>
            </p:cNvSpPr>
            <p:nvPr/>
          </p:nvSpPr>
          <p:spPr bwMode="auto">
            <a:xfrm>
              <a:off x="3203848" y="4581128"/>
              <a:ext cx="333948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4</a:t>
              </a:r>
              <a:endParaRPr lang="zh-CN" altLang="en-US" sz="1800" b="1" baseline="-18000" dirty="0">
                <a:latin typeface="宋体" pitchFamily="2" charset="-122"/>
              </a:endParaRPr>
            </a:p>
          </p:txBody>
        </p:sp>
        <p:sp>
          <p:nvSpPr>
            <p:cNvPr id="75" name="Text Box 63"/>
            <p:cNvSpPr txBox="1">
              <a:spLocks noChangeArrowheads="1"/>
            </p:cNvSpPr>
            <p:nvPr/>
          </p:nvSpPr>
          <p:spPr bwMode="auto">
            <a:xfrm>
              <a:off x="5174156" y="4293096"/>
              <a:ext cx="333948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3</a:t>
              </a:r>
              <a:endParaRPr lang="zh-CN" altLang="en-US" sz="1800" b="1" baseline="-18000" dirty="0">
                <a:latin typeface="宋体" pitchFamily="2" charset="-122"/>
              </a:endParaRPr>
            </a:p>
          </p:txBody>
        </p:sp>
        <p:sp>
          <p:nvSpPr>
            <p:cNvPr id="76" name="Text Box 63"/>
            <p:cNvSpPr txBox="1">
              <a:spLocks noChangeArrowheads="1"/>
            </p:cNvSpPr>
            <p:nvPr/>
          </p:nvSpPr>
          <p:spPr bwMode="auto">
            <a:xfrm>
              <a:off x="6758332" y="4293096"/>
              <a:ext cx="333948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3</a:t>
              </a:r>
              <a:endParaRPr lang="zh-CN" altLang="en-US" sz="1800" b="1" baseline="-18000" dirty="0">
                <a:latin typeface="宋体" pitchFamily="2" charset="-122"/>
              </a:endParaRPr>
            </a:p>
          </p:txBody>
        </p:sp>
        <p:sp>
          <p:nvSpPr>
            <p:cNvPr id="77" name="Text Box 63"/>
            <p:cNvSpPr txBox="1">
              <a:spLocks noChangeArrowheads="1"/>
            </p:cNvSpPr>
            <p:nvPr/>
          </p:nvSpPr>
          <p:spPr bwMode="auto">
            <a:xfrm>
              <a:off x="5004048" y="5084291"/>
              <a:ext cx="333948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4</a:t>
              </a:r>
              <a:endParaRPr lang="zh-CN" altLang="en-US" sz="1800" b="1" baseline="-18000" dirty="0"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507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 Box 90"/>
          <p:cNvSpPr txBox="1">
            <a:spLocks noChangeArrowheads="1"/>
          </p:cNvSpPr>
          <p:nvPr/>
        </p:nvSpPr>
        <p:spPr bwMode="auto">
          <a:xfrm>
            <a:off x="179388" y="332656"/>
            <a:ext cx="6558210" cy="524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spc="-100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spc="-100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组织时序系统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spc="-100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endParaRPr lang="en-US" altLang="zh-CN" b="1" spc="-100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设计时序信号形成电路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⑴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确定</a:t>
            </a:r>
            <a:r>
              <a:rPr lang="zh-CN" altLang="en-US" b="1" dirty="0">
                <a:latin typeface="宋体" pitchFamily="2" charset="-122"/>
              </a:rPr>
              <a:t>下一状态产生函数</a:t>
            </a:r>
            <a:r>
              <a:rPr lang="zh-CN" altLang="en-US" b="1" dirty="0" smtClean="0">
                <a:latin typeface="宋体" pitchFamily="2" charset="-122"/>
              </a:rPr>
              <a:t>：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入端的有效逻辑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zh-CN" altLang="en-US" b="1" spc="-100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68</a:t>
            </a:fld>
            <a:endParaRPr lang="en-US" altLang="zh-CN" dirty="0"/>
          </a:p>
        </p:txBody>
      </p:sp>
      <p:sp>
        <p:nvSpPr>
          <p:cNvPr id="124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Text Box 91"/>
          <p:cNvSpPr txBox="1">
            <a:spLocks noChangeArrowheads="1"/>
          </p:cNvSpPr>
          <p:nvPr/>
        </p:nvSpPr>
        <p:spPr bwMode="auto">
          <a:xfrm>
            <a:off x="2771800" y="332656"/>
            <a:ext cx="590594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个节拍</a:t>
            </a:r>
            <a:r>
              <a:rPr lang="zh-CN" altLang="en-US" b="1" spc="-100" dirty="0" smtClean="0">
                <a:latin typeface="宋体" pitchFamily="2" charset="-122"/>
              </a:rPr>
              <a:t>信号</a:t>
            </a:r>
            <a:r>
              <a:rPr lang="en-US" altLang="zh-CN" sz="2000" b="1" spc="-100" dirty="0" smtClean="0">
                <a:latin typeface="宋体" pitchFamily="2" charset="-122"/>
              </a:rPr>
              <a:t>(</a:t>
            </a:r>
            <a:r>
              <a:rPr lang="zh-CN" altLang="en-US" sz="2000" b="1" spc="-100" dirty="0" smtClean="0">
                <a:latin typeface="宋体" pitchFamily="2" charset="-122"/>
              </a:rPr>
              <a:t>表示操作步骤</a:t>
            </a:r>
            <a:r>
              <a:rPr lang="en-US" altLang="zh-CN" sz="20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、</a:t>
            </a:r>
            <a:r>
              <a:rPr lang="en-US" altLang="zh-CN" b="1" spc="-100" dirty="0" smtClean="0">
                <a:latin typeface="宋体" pitchFamily="2" charset="-122"/>
              </a:rPr>
              <a:t>2</a:t>
            </a:r>
            <a:r>
              <a:rPr lang="zh-CN" altLang="en-US" b="1" spc="-100" dirty="0" smtClean="0">
                <a:latin typeface="宋体" pitchFamily="2" charset="-122"/>
              </a:rPr>
              <a:t>个工作脉冲，</a:t>
            </a:r>
            <a:endParaRPr lang="en-US" altLang="zh-CN" b="1" spc="-100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spc="-100" dirty="0" smtClean="0">
                <a:latin typeface="宋体" pitchFamily="2" charset="-122"/>
              </a:rPr>
              <a:t>4</a:t>
            </a:r>
            <a:r>
              <a:rPr lang="zh-CN" altLang="en-US" b="1" spc="-100" dirty="0" smtClean="0">
                <a:latin typeface="宋体" pitchFamily="2" charset="-122"/>
              </a:rPr>
              <a:t>种时序信号序列</a:t>
            </a:r>
            <a:r>
              <a:rPr lang="en-US" altLang="zh-CN" sz="2000" b="1" spc="-100" dirty="0" smtClean="0">
                <a:latin typeface="宋体" pitchFamily="2" charset="-122"/>
              </a:rPr>
              <a:t>(</a:t>
            </a:r>
            <a:r>
              <a:rPr lang="zh-CN" altLang="en-US" sz="2000" b="1" spc="-100" dirty="0" smtClean="0">
                <a:latin typeface="宋体" pitchFamily="2" charset="-122"/>
              </a:rPr>
              <a:t>如下</a:t>
            </a:r>
            <a:r>
              <a:rPr lang="en-US" altLang="zh-CN" sz="20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，联合方式定时</a:t>
            </a:r>
            <a:endParaRPr lang="en-US" altLang="zh-CN" b="1" spc="-100" dirty="0" smtClean="0">
              <a:latin typeface="宋体" pitchFamily="2" charset="-122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395536" y="1340768"/>
            <a:ext cx="8428198" cy="2664296"/>
            <a:chOff x="538386" y="2996952"/>
            <a:chExt cx="8428198" cy="2664296"/>
          </a:xfrm>
        </p:grpSpPr>
        <p:sp>
          <p:nvSpPr>
            <p:cNvPr id="134" name="Text Box 108"/>
            <p:cNvSpPr txBox="1">
              <a:spLocks noChangeArrowheads="1"/>
            </p:cNvSpPr>
            <p:nvPr/>
          </p:nvSpPr>
          <p:spPr bwMode="auto">
            <a:xfrm>
              <a:off x="538386" y="3284984"/>
              <a:ext cx="1225302" cy="2376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118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节拍脉冲</a:t>
              </a:r>
              <a:r>
                <a:rPr lang="en-US" altLang="zh-CN" sz="1800" b="1" dirty="0" smtClean="0">
                  <a:latin typeface="宋体" pitchFamily="2" charset="-122"/>
                </a:rPr>
                <a:t>CP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取指</a:t>
              </a:r>
              <a:r>
                <a:rPr lang="en-US" altLang="zh-CN" sz="1800" b="1" dirty="0" smtClean="0">
                  <a:latin typeface="宋体" pitchFamily="2" charset="-122"/>
                </a:rPr>
                <a:t>)T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0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译码</a:t>
              </a:r>
              <a:r>
                <a:rPr lang="en-US" altLang="zh-CN" sz="1800" b="1" dirty="0" smtClean="0">
                  <a:latin typeface="宋体" pitchFamily="2" charset="-122"/>
                </a:rPr>
                <a:t>)T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1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执行</a:t>
              </a:r>
              <a:r>
                <a:rPr lang="en-US" altLang="zh-CN" sz="1800" b="1" dirty="0" smtClean="0">
                  <a:latin typeface="宋体" pitchFamily="2" charset="-122"/>
                </a:rPr>
                <a:t>)T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2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访存</a:t>
              </a:r>
              <a:r>
                <a:rPr lang="en-US" altLang="zh-CN" sz="1800" b="1" dirty="0" smtClean="0">
                  <a:latin typeface="宋体" pitchFamily="2" charset="-122"/>
                </a:rPr>
                <a:t>)T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3</a:t>
              </a:r>
              <a:endParaRPr lang="en-US" altLang="zh-CN" sz="1800" b="1" baseline="-14000" dirty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写回</a:t>
              </a:r>
              <a:r>
                <a:rPr lang="en-US" altLang="zh-CN" sz="1800" b="1" dirty="0" smtClean="0">
                  <a:latin typeface="宋体" pitchFamily="2" charset="-122"/>
                </a:rPr>
                <a:t>)T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4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＝</a:t>
              </a:r>
              <a:r>
                <a:rPr lang="en-US" altLang="zh-CN" sz="1800" b="1" dirty="0" smtClean="0">
                  <a:latin typeface="宋体" pitchFamily="2" charset="-122"/>
                </a:rPr>
                <a:t>CP)P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＝</a:t>
              </a:r>
              <a:r>
                <a:rPr lang="en-US" altLang="zh-CN" sz="1800" b="1" dirty="0" smtClean="0">
                  <a:latin typeface="宋体" pitchFamily="2" charset="-122"/>
                </a:rPr>
                <a:t>CP)P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1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cxnSp>
          <p:nvCxnSpPr>
            <p:cNvPr id="135" name="直接连接符 134"/>
            <p:cNvCxnSpPr/>
            <p:nvPr/>
          </p:nvCxnSpPr>
          <p:spPr>
            <a:xfrm flipH="1">
              <a:off x="8818376" y="3645024"/>
              <a:ext cx="4192" cy="2016224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5794040" y="3573016"/>
              <a:ext cx="0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1907704" y="3573016"/>
              <a:ext cx="0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3635896" y="3573016"/>
              <a:ext cx="0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2195736" y="2996952"/>
              <a:ext cx="125804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/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R-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140" name="直接连接符 139"/>
            <p:cNvCxnSpPr/>
            <p:nvPr/>
          </p:nvCxnSpPr>
          <p:spPr>
            <a:xfrm>
              <a:off x="1907704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2123728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190770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1907704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1835696" y="3573016"/>
              <a:ext cx="72008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2123728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2555776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2339752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2339752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2555776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2987824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2771800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2771800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2987824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3419872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3203848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3203848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3419872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3851920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>
              <a:off x="3635896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3635896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3851920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4283968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406794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>
              <a:off x="4067944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4283968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4716016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4499992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4499992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4716016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5148064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4932040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4932040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5148064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5580112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5364088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5364088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5580112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>
              <a:off x="6012160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5796136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5796136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6012160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6228184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2339752" y="364979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1907704" y="364502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1907704" y="364502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1835696" y="3861048"/>
              <a:ext cx="7200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2341848" y="3861048"/>
              <a:ext cx="130033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2771800" y="393782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2335560" y="393305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2335560" y="393305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1837792" y="4149080"/>
              <a:ext cx="4998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2769704" y="4149080"/>
              <a:ext cx="130452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3203848" y="422585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2771800" y="422108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2771800" y="422108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>
              <a:off x="1837792" y="4437112"/>
              <a:ext cx="93191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3205944" y="4437112"/>
              <a:ext cx="130033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4067944" y="364979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>
              <a:off x="3637992" y="364502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3635896" y="364502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4074232" y="3861048"/>
              <a:ext cx="172400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4499992" y="393782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4067944" y="393305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4067944" y="393305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4502088" y="4149080"/>
              <a:ext cx="17281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4932040" y="422585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4499992" y="422108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4499992" y="422108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4934136" y="4437112"/>
              <a:ext cx="17281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6230280" y="364979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5798232" y="364502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5796136" y="364502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/>
            <p:cNvCxnSpPr/>
            <p:nvPr/>
          </p:nvCxnSpPr>
          <p:spPr>
            <a:xfrm>
              <a:off x="6234472" y="3861048"/>
              <a:ext cx="129195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/>
            <p:cNvCxnSpPr/>
            <p:nvPr/>
          </p:nvCxnSpPr>
          <p:spPr>
            <a:xfrm>
              <a:off x="6662328" y="393782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/>
            <p:nvPr/>
          </p:nvCxnSpPr>
          <p:spPr>
            <a:xfrm>
              <a:off x="6230280" y="393305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>
              <a:off x="6230280" y="393305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/>
            <p:cNvCxnSpPr/>
            <p:nvPr/>
          </p:nvCxnSpPr>
          <p:spPr>
            <a:xfrm>
              <a:off x="6662328" y="4149080"/>
              <a:ext cx="129614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7094376" y="422585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/>
            <p:nvPr/>
          </p:nvCxnSpPr>
          <p:spPr>
            <a:xfrm>
              <a:off x="6662328" y="422108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>
              <a:off x="6662328" y="422108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>
              <a:off x="7094376" y="4437112"/>
              <a:ext cx="129614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/>
            <p:nvPr/>
          </p:nvCxnSpPr>
          <p:spPr>
            <a:xfrm>
              <a:off x="7524328" y="364979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/>
            <p:nvPr/>
          </p:nvCxnSpPr>
          <p:spPr>
            <a:xfrm>
              <a:off x="7522232" y="3645024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8822568" y="3645024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8822568" y="3645024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>
              <a:off x="3635896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3419872" y="3143260"/>
              <a:ext cx="2139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 flipH="1">
              <a:off x="1907704" y="3140968"/>
              <a:ext cx="216024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>
              <a:off x="1835696" y="4725144"/>
              <a:ext cx="309583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5364088" y="451389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/>
            <p:nvPr/>
          </p:nvCxnSpPr>
          <p:spPr>
            <a:xfrm>
              <a:off x="4932040" y="450912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4932040" y="450912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/>
          </p:nvCxnSpPr>
          <p:spPr>
            <a:xfrm>
              <a:off x="5366184" y="4725144"/>
              <a:ext cx="172400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/>
          </p:nvCxnSpPr>
          <p:spPr>
            <a:xfrm>
              <a:off x="7526424" y="4513890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>
              <a:off x="7094376" y="4509120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>
              <a:off x="7094376" y="4509120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/>
            <p:nvPr/>
          </p:nvCxnSpPr>
          <p:spPr>
            <a:xfrm>
              <a:off x="7526424" y="4725144"/>
              <a:ext cx="1440160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/>
            <p:nvPr/>
          </p:nvCxnSpPr>
          <p:spPr>
            <a:xfrm>
              <a:off x="3635896" y="480192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/>
            <p:nvPr/>
          </p:nvCxnSpPr>
          <p:spPr>
            <a:xfrm>
              <a:off x="3203848" y="479715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>
              <a:off x="3203848" y="479715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/>
            <p:cNvCxnSpPr/>
            <p:nvPr/>
          </p:nvCxnSpPr>
          <p:spPr>
            <a:xfrm>
              <a:off x="1835696" y="5013176"/>
              <a:ext cx="136605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/>
            <p:cNvCxnSpPr/>
            <p:nvPr/>
          </p:nvCxnSpPr>
          <p:spPr>
            <a:xfrm>
              <a:off x="3637992" y="5013176"/>
              <a:ext cx="172819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/>
            <p:nvPr/>
          </p:nvCxnSpPr>
          <p:spPr>
            <a:xfrm>
              <a:off x="5798232" y="4801922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>
              <a:off x="5366184" y="4797152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>
              <a:off x="5364088" y="4797152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/>
            <p:nvPr/>
          </p:nvCxnSpPr>
          <p:spPr>
            <a:xfrm>
              <a:off x="5798232" y="5013176"/>
              <a:ext cx="3168352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/>
          </p:nvCxnSpPr>
          <p:spPr>
            <a:xfrm>
              <a:off x="7958472" y="3645024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8390520" y="3933056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/>
          </p:nvCxnSpPr>
          <p:spPr>
            <a:xfrm>
              <a:off x="7958472" y="3928286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/>
          </p:nvCxnSpPr>
          <p:spPr>
            <a:xfrm>
              <a:off x="7958472" y="3928286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/>
          </p:nvCxnSpPr>
          <p:spPr>
            <a:xfrm>
              <a:off x="8390520" y="4144310"/>
              <a:ext cx="576064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>
              <a:off x="8822568" y="4221088"/>
              <a:ext cx="0" cy="21125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>
              <a:off x="8390520" y="4216318"/>
              <a:ext cx="432048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>
              <a:off x="8390520" y="4216318"/>
              <a:ext cx="0" cy="216024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>
              <a:off x="8822568" y="4432342"/>
              <a:ext cx="14401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7958472" y="3861048"/>
              <a:ext cx="864096" cy="0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 flipH="1">
              <a:off x="7522232" y="3573016"/>
              <a:ext cx="2096" cy="2088232"/>
            </a:xfrm>
            <a:prstGeom prst="line">
              <a:avLst/>
            </a:prstGeom>
            <a:ln w="12700">
              <a:solidFill>
                <a:srgbClr val="FF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/>
          </p:nvCxnSpPr>
          <p:spPr>
            <a:xfrm flipH="1">
              <a:off x="1200324" y="5366866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>
              <a:off x="6444208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>
              <a:off x="622818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/>
          </p:nvCxnSpPr>
          <p:spPr>
            <a:xfrm>
              <a:off x="6444208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/>
          </p:nvCxnSpPr>
          <p:spPr>
            <a:xfrm>
              <a:off x="6876256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/>
          </p:nvCxnSpPr>
          <p:spPr>
            <a:xfrm>
              <a:off x="6660232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/>
            <p:nvPr/>
          </p:nvCxnSpPr>
          <p:spPr>
            <a:xfrm>
              <a:off x="6660232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/>
            <p:cNvCxnSpPr/>
            <p:nvPr/>
          </p:nvCxnSpPr>
          <p:spPr>
            <a:xfrm>
              <a:off x="6876256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>
              <a:off x="7308304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>
              <a:off x="7092280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>
              <a:off x="7092280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/>
          </p:nvCxnSpPr>
          <p:spPr>
            <a:xfrm>
              <a:off x="7308304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/>
          </p:nvCxnSpPr>
          <p:spPr>
            <a:xfrm>
              <a:off x="7740352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/>
          </p:nvCxnSpPr>
          <p:spPr>
            <a:xfrm>
              <a:off x="7524328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>
              <a:off x="7524328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/>
          </p:nvCxnSpPr>
          <p:spPr>
            <a:xfrm>
              <a:off x="7740352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>
              <a:off x="8172400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/>
          </p:nvCxnSpPr>
          <p:spPr>
            <a:xfrm>
              <a:off x="7956376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/>
            <p:nvPr/>
          </p:nvCxnSpPr>
          <p:spPr>
            <a:xfrm>
              <a:off x="7956376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/>
            <p:nvPr/>
          </p:nvCxnSpPr>
          <p:spPr>
            <a:xfrm>
              <a:off x="8172400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/>
            <p:nvPr/>
          </p:nvCxnSpPr>
          <p:spPr>
            <a:xfrm>
              <a:off x="8604448" y="3361762"/>
              <a:ext cx="0" cy="21125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/>
            <p:nvPr/>
          </p:nvCxnSpPr>
          <p:spPr>
            <a:xfrm>
              <a:off x="8388424" y="3356992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/>
            <p:nvPr/>
          </p:nvCxnSpPr>
          <p:spPr>
            <a:xfrm>
              <a:off x="8388424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/>
            <p:nvPr/>
          </p:nvCxnSpPr>
          <p:spPr>
            <a:xfrm>
              <a:off x="8604448" y="3573016"/>
              <a:ext cx="216024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/>
            <p:nvPr/>
          </p:nvCxnSpPr>
          <p:spPr>
            <a:xfrm>
              <a:off x="8820472" y="3356992"/>
              <a:ext cx="146112" cy="0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/>
            <p:nvPr/>
          </p:nvCxnSpPr>
          <p:spPr>
            <a:xfrm>
              <a:off x="8820472" y="3356992"/>
              <a:ext cx="0" cy="216024"/>
            </a:xfrm>
            <a:prstGeom prst="line">
              <a:avLst/>
            </a:prstGeom>
            <a:ln w="15875">
              <a:solidFill>
                <a:srgbClr val="CC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/>
            <p:cNvCxnSpPr/>
            <p:nvPr/>
          </p:nvCxnSpPr>
          <p:spPr>
            <a:xfrm>
              <a:off x="2123728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/>
            <p:cNvCxnSpPr/>
            <p:nvPr/>
          </p:nvCxnSpPr>
          <p:spPr>
            <a:xfrm>
              <a:off x="190770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285"/>
            <p:cNvCxnSpPr/>
            <p:nvPr/>
          </p:nvCxnSpPr>
          <p:spPr>
            <a:xfrm>
              <a:off x="1907704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>
              <a:off x="1835696" y="5301208"/>
              <a:ext cx="72008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>
              <a:off x="2123728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>
              <a:off x="2555776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/>
            <p:nvPr/>
          </p:nvCxnSpPr>
          <p:spPr>
            <a:xfrm>
              <a:off x="233975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/>
            <p:nvPr/>
          </p:nvCxnSpPr>
          <p:spPr>
            <a:xfrm>
              <a:off x="233975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/>
            <p:nvPr/>
          </p:nvCxnSpPr>
          <p:spPr>
            <a:xfrm>
              <a:off x="2555776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/>
            <p:nvPr/>
          </p:nvCxnSpPr>
          <p:spPr>
            <a:xfrm>
              <a:off x="2987824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/>
            <p:nvPr/>
          </p:nvCxnSpPr>
          <p:spPr>
            <a:xfrm>
              <a:off x="2771800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/>
            <p:nvPr/>
          </p:nvCxnSpPr>
          <p:spPr>
            <a:xfrm>
              <a:off x="2771800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/>
            <p:nvPr/>
          </p:nvCxnSpPr>
          <p:spPr>
            <a:xfrm>
              <a:off x="2987824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/>
            <p:nvPr/>
          </p:nvCxnSpPr>
          <p:spPr>
            <a:xfrm>
              <a:off x="3419872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/>
            <p:nvPr/>
          </p:nvCxnSpPr>
          <p:spPr>
            <a:xfrm>
              <a:off x="3203848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/>
            <p:nvPr/>
          </p:nvCxnSpPr>
          <p:spPr>
            <a:xfrm>
              <a:off x="3203848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>
              <a:off x="3419872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/>
            <p:nvPr/>
          </p:nvCxnSpPr>
          <p:spPr>
            <a:xfrm>
              <a:off x="3854016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/>
            <p:nvPr/>
          </p:nvCxnSpPr>
          <p:spPr>
            <a:xfrm>
              <a:off x="363799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>
              <a:off x="363799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>
              <a:off x="3851920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>
              <a:off x="4283968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>
              <a:off x="406794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>
              <a:off x="4067944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>
              <a:off x="4283968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>
              <a:off x="4716016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449999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>
              <a:off x="449999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>
              <a:off x="4716016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>
              <a:off x="5148064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>
              <a:off x="4932040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>
              <a:off x="4932040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>
              <a:off x="5148064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>
              <a:off x="5580112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>
              <a:off x="5364088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>
              <a:off x="5364088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>
              <a:off x="5580112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>
              <a:off x="6012160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>
              <a:off x="5796136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>
              <a:off x="5796136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>
              <a:off x="6012160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>
              <a:off x="6228184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>
              <a:off x="6444208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>
              <a:off x="622818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>
              <a:off x="6444208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>
              <a:off x="6876256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>
              <a:off x="6660232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>
              <a:off x="666023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>
              <a:off x="6876256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>
              <a:off x="7308304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/>
            <p:nvPr/>
          </p:nvCxnSpPr>
          <p:spPr>
            <a:xfrm>
              <a:off x="7092280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/>
            <p:nvPr/>
          </p:nvCxnSpPr>
          <p:spPr>
            <a:xfrm>
              <a:off x="7092280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/>
            <p:cNvCxnSpPr/>
            <p:nvPr/>
          </p:nvCxnSpPr>
          <p:spPr>
            <a:xfrm>
              <a:off x="7308304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/>
            <p:cNvCxnSpPr/>
            <p:nvPr/>
          </p:nvCxnSpPr>
          <p:spPr>
            <a:xfrm>
              <a:off x="7740352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/>
            <p:cNvCxnSpPr/>
            <p:nvPr/>
          </p:nvCxnSpPr>
          <p:spPr>
            <a:xfrm>
              <a:off x="7524328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/>
            <p:cNvCxnSpPr/>
            <p:nvPr/>
          </p:nvCxnSpPr>
          <p:spPr>
            <a:xfrm>
              <a:off x="7524328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/>
            <p:cNvCxnSpPr/>
            <p:nvPr/>
          </p:nvCxnSpPr>
          <p:spPr>
            <a:xfrm>
              <a:off x="7740352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/>
            <p:cNvCxnSpPr/>
            <p:nvPr/>
          </p:nvCxnSpPr>
          <p:spPr>
            <a:xfrm>
              <a:off x="8172400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/>
            <p:cNvCxnSpPr/>
            <p:nvPr/>
          </p:nvCxnSpPr>
          <p:spPr>
            <a:xfrm>
              <a:off x="7956376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/>
            <p:cNvCxnSpPr/>
            <p:nvPr/>
          </p:nvCxnSpPr>
          <p:spPr>
            <a:xfrm>
              <a:off x="7956376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/>
            <p:cNvCxnSpPr/>
            <p:nvPr/>
          </p:nvCxnSpPr>
          <p:spPr>
            <a:xfrm>
              <a:off x="8172400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/>
            <p:cNvCxnSpPr/>
            <p:nvPr/>
          </p:nvCxnSpPr>
          <p:spPr>
            <a:xfrm>
              <a:off x="8604448" y="5089954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/>
            <p:cNvCxnSpPr/>
            <p:nvPr/>
          </p:nvCxnSpPr>
          <p:spPr>
            <a:xfrm>
              <a:off x="8388424" y="5085184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连接符 346"/>
            <p:cNvCxnSpPr/>
            <p:nvPr/>
          </p:nvCxnSpPr>
          <p:spPr>
            <a:xfrm>
              <a:off x="8388424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/>
            <p:cNvCxnSpPr/>
            <p:nvPr/>
          </p:nvCxnSpPr>
          <p:spPr>
            <a:xfrm>
              <a:off x="8604448" y="5301208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接连接符 348"/>
            <p:cNvCxnSpPr/>
            <p:nvPr/>
          </p:nvCxnSpPr>
          <p:spPr>
            <a:xfrm>
              <a:off x="8820472" y="5085184"/>
              <a:ext cx="14611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连接符 349"/>
            <p:cNvCxnSpPr/>
            <p:nvPr/>
          </p:nvCxnSpPr>
          <p:spPr>
            <a:xfrm>
              <a:off x="8820472" y="5085184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接连接符 350"/>
            <p:cNvCxnSpPr/>
            <p:nvPr/>
          </p:nvCxnSpPr>
          <p:spPr>
            <a:xfrm>
              <a:off x="233765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/>
            <p:cNvCxnSpPr/>
            <p:nvPr/>
          </p:nvCxnSpPr>
          <p:spPr>
            <a:xfrm>
              <a:off x="212163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/>
            <p:cNvCxnSpPr/>
            <p:nvPr/>
          </p:nvCxnSpPr>
          <p:spPr>
            <a:xfrm>
              <a:off x="2121632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连接符 353"/>
            <p:cNvCxnSpPr/>
            <p:nvPr/>
          </p:nvCxnSpPr>
          <p:spPr>
            <a:xfrm>
              <a:off x="1835696" y="5589240"/>
              <a:ext cx="285936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2337656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355"/>
            <p:cNvCxnSpPr/>
            <p:nvPr/>
          </p:nvCxnSpPr>
          <p:spPr>
            <a:xfrm>
              <a:off x="2769704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接连接符 356"/>
            <p:cNvCxnSpPr/>
            <p:nvPr/>
          </p:nvCxnSpPr>
          <p:spPr>
            <a:xfrm>
              <a:off x="2553680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/>
            <p:cNvCxnSpPr/>
            <p:nvPr/>
          </p:nvCxnSpPr>
          <p:spPr>
            <a:xfrm>
              <a:off x="2553680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/>
            <p:cNvCxnSpPr/>
            <p:nvPr/>
          </p:nvCxnSpPr>
          <p:spPr>
            <a:xfrm>
              <a:off x="2769704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/>
            <p:cNvCxnSpPr/>
            <p:nvPr/>
          </p:nvCxnSpPr>
          <p:spPr>
            <a:xfrm>
              <a:off x="3201752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/>
            <p:cNvCxnSpPr/>
            <p:nvPr/>
          </p:nvCxnSpPr>
          <p:spPr>
            <a:xfrm>
              <a:off x="2985728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/>
            <p:cNvCxnSpPr/>
            <p:nvPr/>
          </p:nvCxnSpPr>
          <p:spPr>
            <a:xfrm>
              <a:off x="2985728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/>
            <p:cNvCxnSpPr/>
            <p:nvPr/>
          </p:nvCxnSpPr>
          <p:spPr>
            <a:xfrm>
              <a:off x="3201752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/>
            <p:cNvCxnSpPr/>
            <p:nvPr/>
          </p:nvCxnSpPr>
          <p:spPr>
            <a:xfrm>
              <a:off x="363589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/>
            <p:cNvCxnSpPr/>
            <p:nvPr/>
          </p:nvCxnSpPr>
          <p:spPr>
            <a:xfrm>
              <a:off x="3417776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/>
            <p:cNvCxnSpPr/>
            <p:nvPr/>
          </p:nvCxnSpPr>
          <p:spPr>
            <a:xfrm>
              <a:off x="3417776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/>
            <p:cNvCxnSpPr/>
            <p:nvPr/>
          </p:nvCxnSpPr>
          <p:spPr>
            <a:xfrm>
              <a:off x="3635896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>
              <a:off x="4065848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/>
            <p:cNvCxnSpPr/>
            <p:nvPr/>
          </p:nvCxnSpPr>
          <p:spPr>
            <a:xfrm>
              <a:off x="3849824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/>
            <p:cNvCxnSpPr/>
            <p:nvPr/>
          </p:nvCxnSpPr>
          <p:spPr>
            <a:xfrm>
              <a:off x="3851920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接连接符 370"/>
            <p:cNvCxnSpPr/>
            <p:nvPr/>
          </p:nvCxnSpPr>
          <p:spPr>
            <a:xfrm>
              <a:off x="4065848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/>
            <p:cNvCxnSpPr/>
            <p:nvPr/>
          </p:nvCxnSpPr>
          <p:spPr>
            <a:xfrm>
              <a:off x="449789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接连接符 372"/>
            <p:cNvCxnSpPr/>
            <p:nvPr/>
          </p:nvCxnSpPr>
          <p:spPr>
            <a:xfrm>
              <a:off x="428187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接连接符 373"/>
            <p:cNvCxnSpPr/>
            <p:nvPr/>
          </p:nvCxnSpPr>
          <p:spPr>
            <a:xfrm>
              <a:off x="4281872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接连接符 374"/>
            <p:cNvCxnSpPr/>
            <p:nvPr/>
          </p:nvCxnSpPr>
          <p:spPr>
            <a:xfrm>
              <a:off x="4497896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/>
            <p:cNvCxnSpPr/>
            <p:nvPr/>
          </p:nvCxnSpPr>
          <p:spPr>
            <a:xfrm>
              <a:off x="4929944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连接符 376"/>
            <p:cNvCxnSpPr/>
            <p:nvPr/>
          </p:nvCxnSpPr>
          <p:spPr>
            <a:xfrm>
              <a:off x="4713920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/>
            <p:nvPr/>
          </p:nvCxnSpPr>
          <p:spPr>
            <a:xfrm>
              <a:off x="4713920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>
              <a:off x="4929944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>
            <a:xfrm>
              <a:off x="5361992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/>
          </p:nvCxnSpPr>
          <p:spPr>
            <a:xfrm>
              <a:off x="5145968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>
              <a:off x="5145968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/>
            <p:nvPr/>
          </p:nvCxnSpPr>
          <p:spPr>
            <a:xfrm>
              <a:off x="5361992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/>
            <p:cNvCxnSpPr/>
            <p:nvPr/>
          </p:nvCxnSpPr>
          <p:spPr>
            <a:xfrm>
              <a:off x="5794040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/>
          </p:nvCxnSpPr>
          <p:spPr>
            <a:xfrm>
              <a:off x="5578016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>
            <a:xfrm>
              <a:off x="5578016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/>
            <p:cNvCxnSpPr/>
            <p:nvPr/>
          </p:nvCxnSpPr>
          <p:spPr>
            <a:xfrm>
              <a:off x="5794040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/>
            <p:cNvCxnSpPr/>
            <p:nvPr/>
          </p:nvCxnSpPr>
          <p:spPr>
            <a:xfrm>
              <a:off x="6226088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/>
            <p:cNvCxnSpPr/>
            <p:nvPr/>
          </p:nvCxnSpPr>
          <p:spPr>
            <a:xfrm>
              <a:off x="6010064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接连接符 389"/>
            <p:cNvCxnSpPr/>
            <p:nvPr/>
          </p:nvCxnSpPr>
          <p:spPr>
            <a:xfrm>
              <a:off x="6010064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/>
          </p:nvCxnSpPr>
          <p:spPr>
            <a:xfrm>
              <a:off x="6226088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/>
            <p:cNvCxnSpPr/>
            <p:nvPr/>
          </p:nvCxnSpPr>
          <p:spPr>
            <a:xfrm>
              <a:off x="6442112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直接连接符 392"/>
            <p:cNvCxnSpPr/>
            <p:nvPr/>
          </p:nvCxnSpPr>
          <p:spPr>
            <a:xfrm>
              <a:off x="665813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/>
          </p:nvCxnSpPr>
          <p:spPr>
            <a:xfrm>
              <a:off x="644211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/>
          </p:nvCxnSpPr>
          <p:spPr>
            <a:xfrm>
              <a:off x="6658136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/>
          </p:nvCxnSpPr>
          <p:spPr>
            <a:xfrm>
              <a:off x="7090184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/>
          </p:nvCxnSpPr>
          <p:spPr>
            <a:xfrm>
              <a:off x="6874160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/>
          </p:nvCxnSpPr>
          <p:spPr>
            <a:xfrm>
              <a:off x="6874160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/>
          </p:nvCxnSpPr>
          <p:spPr>
            <a:xfrm>
              <a:off x="7090184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/>
          </p:nvCxnSpPr>
          <p:spPr>
            <a:xfrm>
              <a:off x="7522232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/>
          </p:nvCxnSpPr>
          <p:spPr>
            <a:xfrm>
              <a:off x="7306208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/>
          </p:nvCxnSpPr>
          <p:spPr>
            <a:xfrm>
              <a:off x="7306208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接连接符 402"/>
            <p:cNvCxnSpPr/>
            <p:nvPr/>
          </p:nvCxnSpPr>
          <p:spPr>
            <a:xfrm>
              <a:off x="7522232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/>
            <p:cNvCxnSpPr/>
            <p:nvPr/>
          </p:nvCxnSpPr>
          <p:spPr>
            <a:xfrm>
              <a:off x="7954280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接连接符 404"/>
            <p:cNvCxnSpPr/>
            <p:nvPr/>
          </p:nvCxnSpPr>
          <p:spPr>
            <a:xfrm>
              <a:off x="7738256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接连接符 405"/>
            <p:cNvCxnSpPr/>
            <p:nvPr/>
          </p:nvCxnSpPr>
          <p:spPr>
            <a:xfrm>
              <a:off x="7738256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/>
          </p:nvCxnSpPr>
          <p:spPr>
            <a:xfrm>
              <a:off x="7954280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/>
          </p:nvCxnSpPr>
          <p:spPr>
            <a:xfrm>
              <a:off x="8386328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/>
          </p:nvCxnSpPr>
          <p:spPr>
            <a:xfrm>
              <a:off x="8170304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/>
          </p:nvCxnSpPr>
          <p:spPr>
            <a:xfrm>
              <a:off x="8170304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/>
          </p:nvCxnSpPr>
          <p:spPr>
            <a:xfrm>
              <a:off x="8386328" y="5589240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/>
          </p:nvCxnSpPr>
          <p:spPr>
            <a:xfrm>
              <a:off x="8818376" y="5377986"/>
              <a:ext cx="0" cy="21125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/>
          </p:nvCxnSpPr>
          <p:spPr>
            <a:xfrm>
              <a:off x="8602352" y="5373216"/>
              <a:ext cx="216024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/>
          </p:nvCxnSpPr>
          <p:spPr>
            <a:xfrm>
              <a:off x="8602352" y="5373216"/>
              <a:ext cx="0" cy="216024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/>
          </p:nvCxnSpPr>
          <p:spPr>
            <a:xfrm>
              <a:off x="8820472" y="5589240"/>
              <a:ext cx="146112" cy="0"/>
            </a:xfrm>
            <a:prstGeom prst="line">
              <a:avLst/>
            </a:prstGeom>
            <a:ln w="15875">
              <a:solidFill>
                <a:srgbClr val="99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TextBox 415"/>
            <p:cNvSpPr txBox="1"/>
            <p:nvPr/>
          </p:nvSpPr>
          <p:spPr>
            <a:xfrm>
              <a:off x="4106044" y="2996952"/>
              <a:ext cx="125804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lw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417" name="直接连接符 416"/>
            <p:cNvCxnSpPr/>
            <p:nvPr/>
          </p:nvCxnSpPr>
          <p:spPr>
            <a:xfrm>
              <a:off x="5366184" y="3143260"/>
              <a:ext cx="429952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接连接符 417"/>
            <p:cNvCxnSpPr/>
            <p:nvPr/>
          </p:nvCxnSpPr>
          <p:spPr>
            <a:xfrm flipH="1">
              <a:off x="3633800" y="3143260"/>
              <a:ext cx="43204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接连接符 418"/>
            <p:cNvCxnSpPr/>
            <p:nvPr/>
          </p:nvCxnSpPr>
          <p:spPr>
            <a:xfrm>
              <a:off x="5796136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TextBox 419"/>
            <p:cNvSpPr txBox="1"/>
            <p:nvPr/>
          </p:nvSpPr>
          <p:spPr>
            <a:xfrm>
              <a:off x="6084168" y="2996952"/>
              <a:ext cx="125804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algn="l"/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sw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指令周期</a:t>
              </a:r>
            </a:p>
          </p:txBody>
        </p:sp>
        <p:cxnSp>
          <p:nvCxnSpPr>
            <p:cNvPr id="421" name="直接连接符 420"/>
            <p:cNvCxnSpPr/>
            <p:nvPr/>
          </p:nvCxnSpPr>
          <p:spPr>
            <a:xfrm>
              <a:off x="7308304" y="3143260"/>
              <a:ext cx="218120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接连接符 421"/>
            <p:cNvCxnSpPr/>
            <p:nvPr/>
          </p:nvCxnSpPr>
          <p:spPr>
            <a:xfrm flipH="1">
              <a:off x="5794040" y="3143260"/>
              <a:ext cx="220216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直接连接符 422"/>
            <p:cNvCxnSpPr/>
            <p:nvPr/>
          </p:nvCxnSpPr>
          <p:spPr>
            <a:xfrm>
              <a:off x="7526424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TextBox 423"/>
            <p:cNvSpPr txBox="1"/>
            <p:nvPr/>
          </p:nvSpPr>
          <p:spPr>
            <a:xfrm>
              <a:off x="7740352" y="2996952"/>
              <a:ext cx="86200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beq</a:t>
              </a:r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指令</a:t>
              </a:r>
            </a:p>
          </p:txBody>
        </p:sp>
        <p:cxnSp>
          <p:nvCxnSpPr>
            <p:cNvPr id="425" name="直接连接符 424"/>
            <p:cNvCxnSpPr/>
            <p:nvPr/>
          </p:nvCxnSpPr>
          <p:spPr>
            <a:xfrm>
              <a:off x="8602352" y="3143260"/>
              <a:ext cx="216024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/>
            <p:cNvCxnSpPr/>
            <p:nvPr/>
          </p:nvCxnSpPr>
          <p:spPr>
            <a:xfrm flipH="1">
              <a:off x="7524328" y="3143260"/>
              <a:ext cx="213928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连接符 426"/>
            <p:cNvCxnSpPr/>
            <p:nvPr/>
          </p:nvCxnSpPr>
          <p:spPr>
            <a:xfrm>
              <a:off x="8818376" y="3068960"/>
              <a:ext cx="0" cy="216024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3" name="组合 442"/>
          <p:cNvGrpSpPr/>
          <p:nvPr/>
        </p:nvGrpSpPr>
        <p:grpSpPr>
          <a:xfrm>
            <a:off x="1259508" y="5013176"/>
            <a:ext cx="7776988" cy="861774"/>
            <a:chOff x="179388" y="4005064"/>
            <a:chExt cx="7776988" cy="861774"/>
          </a:xfrm>
        </p:grpSpPr>
        <p:sp>
          <p:nvSpPr>
            <p:cNvPr id="444" name="Text Box 92"/>
            <p:cNvSpPr txBox="1">
              <a:spLocks noChangeArrowheads="1"/>
            </p:cNvSpPr>
            <p:nvPr/>
          </p:nvSpPr>
          <p:spPr bwMode="auto">
            <a:xfrm>
              <a:off x="179388" y="4005064"/>
              <a:ext cx="7776988" cy="861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 smtClean="0">
                  <a:latin typeface="+mn-ea"/>
                  <a:ea typeface="+mn-ea"/>
                </a:rPr>
                <a:t>1</a:t>
              </a:r>
              <a:r>
                <a:rPr lang="zh-CN" altLang="zh-CN" sz="2000" b="1" dirty="0">
                  <a:latin typeface="+mn-ea"/>
                  <a:ea typeface="+mn-ea"/>
                </a:rPr>
                <a:t>＝</a:t>
              </a:r>
              <a:r>
                <a:rPr lang="en-US" altLang="zh-CN" sz="2000" b="1" dirty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>
                  <a:latin typeface="+mn-ea"/>
                  <a:ea typeface="+mn-ea"/>
                </a:rPr>
                <a:t>0</a:t>
              </a:r>
              <a:r>
                <a:rPr lang="zh-CN" altLang="zh-CN" sz="2000" b="1" dirty="0">
                  <a:latin typeface="+mn-ea"/>
                  <a:ea typeface="+mn-ea"/>
                </a:rPr>
                <a:t>，</a:t>
              </a:r>
              <a:r>
                <a:rPr lang="en-US" altLang="zh-CN" sz="2000" b="1" dirty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>
                  <a:latin typeface="+mn-ea"/>
                  <a:ea typeface="+mn-ea"/>
                </a:rPr>
                <a:t>2</a:t>
              </a:r>
              <a:r>
                <a:rPr lang="zh-CN" altLang="zh-CN" sz="2000" b="1" dirty="0">
                  <a:latin typeface="+mn-ea"/>
                  <a:ea typeface="+mn-ea"/>
                </a:rPr>
                <a:t>＝</a:t>
              </a:r>
              <a:r>
                <a:rPr lang="en-US" altLang="zh-CN" sz="2000" b="1" dirty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>
                  <a:latin typeface="+mn-ea"/>
                  <a:ea typeface="+mn-ea"/>
                </a:rPr>
                <a:t>1</a:t>
              </a:r>
              <a:r>
                <a:rPr lang="zh-CN" altLang="zh-CN" sz="2000" b="1" dirty="0">
                  <a:latin typeface="+mn-ea"/>
                  <a:ea typeface="+mn-ea"/>
                </a:rPr>
                <a:t>，</a:t>
              </a:r>
              <a:r>
                <a:rPr lang="en-US" altLang="zh-CN" sz="2000" b="1" dirty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>
                  <a:latin typeface="+mn-ea"/>
                  <a:ea typeface="+mn-ea"/>
                </a:rPr>
                <a:t>3</a:t>
              </a:r>
              <a:r>
                <a:rPr lang="zh-CN" altLang="zh-CN" sz="2000" b="1" dirty="0">
                  <a:latin typeface="+mn-ea"/>
                  <a:ea typeface="+mn-ea"/>
                </a:rPr>
                <a:t>＝</a:t>
              </a:r>
              <a:r>
                <a:rPr lang="en-US" altLang="zh-CN" sz="2000" b="1" dirty="0">
                  <a:latin typeface="+mn-ea"/>
                  <a:ea typeface="+mn-ea"/>
                </a:rPr>
                <a:t>(</a:t>
              </a:r>
              <a:r>
                <a:rPr lang="en-US" altLang="zh-CN" sz="2000" b="1" dirty="0" err="1">
                  <a:latin typeface="+mn-ea"/>
                  <a:ea typeface="+mn-ea"/>
                </a:rPr>
                <a:t>lw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 err="1">
                  <a:latin typeface="+mn-ea"/>
                  <a:ea typeface="+mn-ea"/>
                </a:rPr>
                <a:t>sw</a:t>
              </a:r>
              <a:r>
                <a:rPr lang="en-US" altLang="zh-CN" sz="2000" b="1" dirty="0">
                  <a:latin typeface="+mn-ea"/>
                  <a:ea typeface="+mn-ea"/>
                </a:rPr>
                <a:t>)</a:t>
              </a:r>
              <a:r>
                <a:rPr lang="en-US" altLang="zh-CN" sz="2000" b="1" dirty="0" smtClean="0">
                  <a:latin typeface="+mn-ea"/>
                  <a:ea typeface="+mn-ea"/>
                  <a:sym typeface="Symbol"/>
                </a:rPr>
                <a:t></a:t>
              </a:r>
              <a:r>
                <a:rPr lang="en-US" altLang="zh-CN" sz="2000" b="1" dirty="0" smtClean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 smtClean="0">
                  <a:latin typeface="+mn-ea"/>
                  <a:ea typeface="+mn-ea"/>
                </a:rPr>
                <a:t>2</a:t>
              </a:r>
              <a:r>
                <a:rPr lang="zh-CN" altLang="zh-CN" sz="2000" b="1" dirty="0" smtClean="0">
                  <a:latin typeface="+mn-ea"/>
                  <a:ea typeface="+mn-ea"/>
                </a:rPr>
                <a:t>，</a:t>
              </a:r>
              <a:r>
                <a:rPr lang="en-US" altLang="zh-CN" sz="2000" b="1" dirty="0" smtClean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 smtClean="0">
                  <a:latin typeface="+mn-ea"/>
                  <a:ea typeface="+mn-ea"/>
                </a:rPr>
                <a:t>4</a:t>
              </a:r>
              <a:r>
                <a:rPr lang="zh-CN" altLang="zh-CN" sz="2000" b="1" dirty="0">
                  <a:latin typeface="+mn-ea"/>
                  <a:ea typeface="+mn-ea"/>
                </a:rPr>
                <a:t>＝</a:t>
              </a:r>
              <a:r>
                <a:rPr lang="en-US" altLang="zh-CN" sz="2000" b="1" dirty="0">
                  <a:latin typeface="+mn-ea"/>
                  <a:ea typeface="+mn-ea"/>
                </a:rPr>
                <a:t>(add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>
                  <a:latin typeface="+mn-ea"/>
                  <a:ea typeface="+mn-ea"/>
                </a:rPr>
                <a:t>sub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 err="1">
                  <a:latin typeface="+mn-ea"/>
                  <a:ea typeface="+mn-ea"/>
                </a:rPr>
                <a:t>ori</a:t>
              </a:r>
              <a:r>
                <a:rPr lang="en-US" altLang="zh-CN" sz="2000" b="1" dirty="0">
                  <a:latin typeface="+mn-ea"/>
                  <a:ea typeface="+mn-ea"/>
                </a:rPr>
                <a:t>)</a:t>
              </a:r>
              <a:r>
                <a:rPr lang="en-US" altLang="zh-CN" sz="2000" b="1" dirty="0" smtClean="0">
                  <a:latin typeface="+mn-ea"/>
                  <a:ea typeface="+mn-ea"/>
                  <a:sym typeface="Symbol"/>
                </a:rPr>
                <a:t></a:t>
              </a:r>
              <a:r>
                <a:rPr lang="en-US" altLang="zh-CN" sz="2000" b="1" dirty="0" smtClean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 smtClean="0">
                  <a:latin typeface="+mn-ea"/>
                  <a:ea typeface="+mn-ea"/>
                </a:rPr>
                <a:t>2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 smtClean="0">
                  <a:latin typeface="+mn-ea"/>
                  <a:ea typeface="+mn-ea"/>
                </a:rPr>
                <a:t>lw</a:t>
              </a:r>
              <a:r>
                <a:rPr lang="en-US" altLang="zh-CN" sz="2000" b="1" dirty="0" smtClean="0">
                  <a:latin typeface="+mn-ea"/>
                  <a:ea typeface="+mn-ea"/>
                  <a:sym typeface="Symbol"/>
                </a:rPr>
                <a:t></a:t>
              </a:r>
              <a:r>
                <a:rPr lang="en-US" altLang="zh-CN" sz="2000" b="1" dirty="0" smtClean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 smtClean="0">
                  <a:latin typeface="+mn-ea"/>
                  <a:ea typeface="+mn-ea"/>
                </a:rPr>
                <a:t>3</a:t>
              </a:r>
              <a:r>
                <a:rPr lang="zh-CN" altLang="zh-CN" sz="2000" b="1" dirty="0" smtClean="0">
                  <a:latin typeface="+mn-ea"/>
                  <a:ea typeface="+mn-ea"/>
                </a:rPr>
                <a:t>，</a:t>
              </a:r>
              <a:endParaRPr lang="en-US" altLang="zh-CN" sz="2000" b="1" dirty="0" smtClean="0">
                <a:latin typeface="+mn-ea"/>
                <a:ea typeface="+mn-ea"/>
              </a:endParaRPr>
            </a:p>
            <a:p>
              <a:pPr algn="l">
                <a:lnSpc>
                  <a:spcPct val="125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T</a:t>
              </a:r>
              <a:r>
                <a:rPr lang="en-US" altLang="zh-CN" sz="2000" b="1" baseline="-25000" dirty="0" smtClean="0">
                  <a:latin typeface="+mn-ea"/>
                  <a:ea typeface="+mn-ea"/>
                </a:rPr>
                <a:t>0</a:t>
              </a:r>
              <a:r>
                <a:rPr lang="zh-CN" altLang="zh-CN" sz="2000" b="1" dirty="0">
                  <a:latin typeface="+mn-ea"/>
                  <a:ea typeface="+mn-ea"/>
                </a:rPr>
                <a:t>＝</a:t>
              </a:r>
              <a:r>
                <a:rPr lang="en-US" altLang="zh-CN" sz="2000" b="1" dirty="0">
                  <a:latin typeface="+mn-ea"/>
                  <a:ea typeface="+mn-ea"/>
                </a:rPr>
                <a:t>(add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>
                  <a:latin typeface="+mn-ea"/>
                  <a:ea typeface="+mn-ea"/>
                </a:rPr>
                <a:t>sub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 err="1">
                  <a:latin typeface="+mn-ea"/>
                  <a:ea typeface="+mn-ea"/>
                </a:rPr>
                <a:t>ori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 err="1">
                  <a:latin typeface="+mn-ea"/>
                  <a:ea typeface="+mn-ea"/>
                </a:rPr>
                <a:t>lw</a:t>
              </a:r>
              <a:r>
                <a:rPr lang="en-US" altLang="zh-CN" sz="2000" b="1" dirty="0">
                  <a:latin typeface="+mn-ea"/>
                  <a:ea typeface="+mn-ea"/>
                </a:rPr>
                <a:t>)</a:t>
              </a:r>
              <a:r>
                <a:rPr lang="en-US" altLang="zh-CN" sz="2000" b="1" dirty="0" smtClean="0">
                  <a:latin typeface="+mn-ea"/>
                  <a:ea typeface="+mn-ea"/>
                  <a:sym typeface="Symbol"/>
                </a:rPr>
                <a:t></a:t>
              </a:r>
              <a:r>
                <a:rPr lang="en-US" altLang="zh-CN" sz="2000" b="1" dirty="0" smtClean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 smtClean="0">
                  <a:latin typeface="+mn-ea"/>
                  <a:ea typeface="+mn-ea"/>
                </a:rPr>
                <a:t>4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 smtClean="0">
                  <a:latin typeface="+mn-ea"/>
                  <a:ea typeface="+mn-ea"/>
                </a:rPr>
                <a:t>sw</a:t>
              </a:r>
              <a:r>
                <a:rPr lang="en-US" altLang="zh-CN" sz="2000" b="1" dirty="0" smtClean="0">
                  <a:latin typeface="+mn-ea"/>
                  <a:ea typeface="+mn-ea"/>
                  <a:sym typeface="Symbol"/>
                </a:rPr>
                <a:t></a:t>
              </a:r>
              <a:r>
                <a:rPr lang="en-US" altLang="zh-CN" sz="2000" b="1" dirty="0" smtClean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 smtClean="0">
                  <a:latin typeface="+mn-ea"/>
                  <a:ea typeface="+mn-ea"/>
                </a:rPr>
                <a:t>3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>
                  <a:latin typeface="+mn-ea"/>
                  <a:ea typeface="+mn-ea"/>
                </a:rPr>
                <a:t>(</a:t>
              </a:r>
              <a:r>
                <a:rPr lang="en-US" altLang="zh-CN" sz="2000" b="1" dirty="0" err="1">
                  <a:latin typeface="+mn-ea"/>
                  <a:ea typeface="+mn-ea"/>
                </a:rPr>
                <a:t>beq</a:t>
              </a:r>
              <a:r>
                <a:rPr lang="zh-CN" altLang="zh-CN" sz="2000" b="1" dirty="0">
                  <a:latin typeface="+mn-ea"/>
                  <a:ea typeface="+mn-ea"/>
                </a:rPr>
                <a:t>＋</a:t>
              </a:r>
              <a:r>
                <a:rPr lang="en-US" altLang="zh-CN" sz="2000" b="1" dirty="0">
                  <a:latin typeface="+mn-ea"/>
                  <a:ea typeface="+mn-ea"/>
                </a:rPr>
                <a:t>j)</a:t>
              </a:r>
              <a:r>
                <a:rPr lang="en-US" altLang="zh-CN" sz="2000" b="1" dirty="0" smtClean="0">
                  <a:latin typeface="+mn-ea"/>
                  <a:ea typeface="+mn-ea"/>
                  <a:sym typeface="Symbol"/>
                </a:rPr>
                <a:t></a:t>
              </a:r>
              <a:r>
                <a:rPr lang="en-US" altLang="zh-CN" sz="2000" b="1" dirty="0" smtClean="0">
                  <a:latin typeface="+mn-ea"/>
                  <a:ea typeface="+mn-ea"/>
                </a:rPr>
                <a:t>T</a:t>
              </a:r>
              <a:r>
                <a:rPr lang="en-US" altLang="zh-CN" sz="2000" b="1" baseline="-18000" dirty="0" smtClean="0">
                  <a:latin typeface="+mn-ea"/>
                  <a:ea typeface="+mn-ea"/>
                </a:rPr>
                <a:t>2</a:t>
              </a:r>
              <a:r>
                <a:rPr lang="zh-CN" altLang="zh-CN" sz="2000" b="1" dirty="0" smtClean="0">
                  <a:latin typeface="+mn-ea"/>
                  <a:ea typeface="+mn-ea"/>
                </a:rPr>
                <a:t>＋</a:t>
              </a:r>
              <a:r>
                <a:rPr lang="en-US" altLang="zh-CN" sz="2000" b="1" dirty="0" smtClean="0">
                  <a:latin typeface="+mn-ea"/>
                </a:rPr>
                <a:t>T</a:t>
              </a:r>
              <a:r>
                <a:rPr lang="en-US" altLang="zh-CN" sz="2000" b="1" baseline="-18000" dirty="0" smtClean="0">
                  <a:latin typeface="+mn-ea"/>
                </a:rPr>
                <a:t>0</a:t>
              </a:r>
              <a:r>
                <a:rPr lang="en-US" altLang="zh-CN" sz="2000" dirty="0" smtClean="0">
                  <a:sym typeface="Symbol"/>
                </a:rPr>
                <a:t></a:t>
              </a:r>
              <a:r>
                <a:rPr lang="en-US" altLang="zh-CN" sz="2000" b="1" dirty="0" smtClean="0">
                  <a:latin typeface="+mn-ea"/>
                </a:rPr>
                <a:t>T</a:t>
              </a:r>
              <a:r>
                <a:rPr lang="en-US" altLang="zh-CN" sz="2000" b="1" baseline="-18000" dirty="0" smtClean="0">
                  <a:latin typeface="+mn-ea"/>
                </a:rPr>
                <a:t>1</a:t>
              </a:r>
              <a:r>
                <a:rPr lang="en-US" altLang="zh-CN" sz="2000" dirty="0" smtClean="0">
                  <a:sym typeface="Symbol"/>
                </a:rPr>
                <a:t></a:t>
              </a:r>
              <a:r>
                <a:rPr lang="en-US" altLang="zh-CN" sz="2000" b="1" dirty="0" smtClean="0">
                  <a:latin typeface="+mn-ea"/>
                </a:rPr>
                <a:t>T</a:t>
              </a:r>
              <a:r>
                <a:rPr lang="en-US" altLang="zh-CN" sz="2000" b="1" baseline="-18000" dirty="0" smtClean="0">
                  <a:latin typeface="+mn-ea"/>
                </a:rPr>
                <a:t>2</a:t>
              </a:r>
              <a:r>
                <a:rPr lang="en-US" altLang="zh-CN" sz="2000" dirty="0" smtClean="0">
                  <a:sym typeface="Symbol"/>
                </a:rPr>
                <a:t></a:t>
              </a:r>
              <a:r>
                <a:rPr lang="en-US" altLang="zh-CN" sz="2000" b="1" dirty="0" smtClean="0">
                  <a:latin typeface="+mn-ea"/>
                </a:rPr>
                <a:t>T</a:t>
              </a:r>
              <a:r>
                <a:rPr lang="en-US" altLang="zh-CN" sz="2000" b="1" baseline="-18000" dirty="0" smtClean="0">
                  <a:latin typeface="+mn-ea"/>
                </a:rPr>
                <a:t>3</a:t>
              </a:r>
              <a:endParaRPr lang="en-US" altLang="zh-CN" sz="2000" b="1" dirty="0" smtClean="0">
                <a:latin typeface="+mn-ea"/>
                <a:ea typeface="+mn-ea"/>
              </a:endParaRPr>
            </a:p>
          </p:txBody>
        </p:sp>
        <p:cxnSp>
          <p:nvCxnSpPr>
            <p:cNvPr id="445" name="直接连接符 444"/>
            <p:cNvCxnSpPr/>
            <p:nvPr/>
          </p:nvCxnSpPr>
          <p:spPr>
            <a:xfrm flipH="1">
              <a:off x="6074643" y="4509120"/>
              <a:ext cx="20361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接连接符 445"/>
            <p:cNvCxnSpPr/>
            <p:nvPr/>
          </p:nvCxnSpPr>
          <p:spPr>
            <a:xfrm flipH="1">
              <a:off x="6348766" y="4509120"/>
              <a:ext cx="20361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接连接符 446"/>
            <p:cNvCxnSpPr/>
            <p:nvPr/>
          </p:nvCxnSpPr>
          <p:spPr>
            <a:xfrm flipH="1">
              <a:off x="6628332" y="4509120"/>
              <a:ext cx="20361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接连接符 447"/>
            <p:cNvCxnSpPr/>
            <p:nvPr/>
          </p:nvCxnSpPr>
          <p:spPr>
            <a:xfrm flipH="1">
              <a:off x="6903665" y="4509120"/>
              <a:ext cx="20361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9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07704" y="5805264"/>
            <a:ext cx="6440234" cy="360040"/>
            <a:chOff x="2235292" y="6165304"/>
            <a:chExt cx="6440234" cy="360040"/>
          </a:xfrm>
        </p:grpSpPr>
        <p:sp>
          <p:nvSpPr>
            <p:cNvPr id="3" name="左大括号 2"/>
            <p:cNvSpPr/>
            <p:nvPr/>
          </p:nvSpPr>
          <p:spPr bwMode="auto">
            <a:xfrm rot="16200000">
              <a:off x="4639114" y="3761482"/>
              <a:ext cx="120424" cy="4928068"/>
            </a:xfrm>
            <a:prstGeom prst="leftBrace">
              <a:avLst>
                <a:gd name="adj1" fmla="val 21561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28" name="左大括号 427"/>
            <p:cNvSpPr/>
            <p:nvPr/>
          </p:nvSpPr>
          <p:spPr bwMode="auto">
            <a:xfrm rot="16200000">
              <a:off x="7911752" y="5705525"/>
              <a:ext cx="120424" cy="1039983"/>
            </a:xfrm>
            <a:prstGeom prst="leftBrace">
              <a:avLst>
                <a:gd name="adj1" fmla="val 21561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29" name="TextBox 428"/>
            <p:cNvSpPr txBox="1"/>
            <p:nvPr/>
          </p:nvSpPr>
          <p:spPr>
            <a:xfrm>
              <a:off x="4095800" y="6237312"/>
              <a:ext cx="1258044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solidFill>
                    <a:srgbClr val="990099"/>
                  </a:solidFill>
                  <a:latin typeface="+mn-ea"/>
                  <a:ea typeface="+mn-ea"/>
                  <a:cs typeface="Times New Roman" pitchFamily="18" charset="0"/>
                </a:rPr>
                <a:t>循环逻辑</a:t>
              </a:r>
            </a:p>
          </p:txBody>
        </p:sp>
        <p:sp>
          <p:nvSpPr>
            <p:cNvPr id="430" name="TextBox 429"/>
            <p:cNvSpPr txBox="1"/>
            <p:nvPr/>
          </p:nvSpPr>
          <p:spPr>
            <a:xfrm>
              <a:off x="7346404" y="6237312"/>
              <a:ext cx="1329122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solidFill>
                    <a:srgbClr val="990099"/>
                  </a:solidFill>
                  <a:latin typeface="+mn-ea"/>
                  <a:ea typeface="+mn-ea"/>
                  <a:cs typeface="Times New Roman" pitchFamily="18" charset="0"/>
                </a:rPr>
                <a:t>初始化逻辑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95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69</a:t>
            </a:fld>
            <a:endParaRPr lang="en-US" altLang="zh-CN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19" name="组合 318"/>
          <p:cNvGrpSpPr/>
          <p:nvPr/>
        </p:nvGrpSpPr>
        <p:grpSpPr>
          <a:xfrm>
            <a:off x="467544" y="3501008"/>
            <a:ext cx="2376264" cy="2304256"/>
            <a:chOff x="467544" y="3212976"/>
            <a:chExt cx="2376264" cy="2304256"/>
          </a:xfrm>
        </p:grpSpPr>
        <p:sp>
          <p:nvSpPr>
            <p:cNvPr id="245" name="矩形 244"/>
            <p:cNvSpPr/>
            <p:nvPr/>
          </p:nvSpPr>
          <p:spPr>
            <a:xfrm>
              <a:off x="1259632" y="3212976"/>
              <a:ext cx="1583851" cy="79208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46" name="Text Box 260"/>
            <p:cNvSpPr txBox="1">
              <a:spLocks noChangeArrowheads="1"/>
            </p:cNvSpPr>
            <p:nvPr/>
          </p:nvSpPr>
          <p:spPr bwMode="auto">
            <a:xfrm>
              <a:off x="2555776" y="3285777"/>
              <a:ext cx="216408" cy="4667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&amp;</a:t>
              </a:r>
            </a:p>
          </p:txBody>
        </p:sp>
        <p:sp>
          <p:nvSpPr>
            <p:cNvPr id="247" name="Text Box 320"/>
            <p:cNvSpPr txBox="1">
              <a:spLocks noChangeArrowheads="1"/>
            </p:cNvSpPr>
            <p:nvPr/>
          </p:nvSpPr>
          <p:spPr bwMode="auto">
            <a:xfrm>
              <a:off x="467544" y="3247739"/>
              <a:ext cx="504056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CLK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cxnSp>
          <p:nvCxnSpPr>
            <p:cNvPr id="248" name="直接箭头连接符 247"/>
            <p:cNvCxnSpPr/>
            <p:nvPr/>
          </p:nvCxnSpPr>
          <p:spPr bwMode="auto">
            <a:xfrm>
              <a:off x="1746357" y="3537456"/>
              <a:ext cx="233355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9" name="直接箭头连接符 248"/>
            <p:cNvCxnSpPr/>
            <p:nvPr/>
          </p:nvCxnSpPr>
          <p:spPr bwMode="auto">
            <a:xfrm rot="16200000" flipV="1">
              <a:off x="1115187" y="4509224"/>
              <a:ext cx="1296678" cy="28835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0" name="直接箭头连接符 249"/>
            <p:cNvCxnSpPr/>
            <p:nvPr/>
          </p:nvCxnSpPr>
          <p:spPr bwMode="auto">
            <a:xfrm flipV="1">
              <a:off x="1259632" y="3356992"/>
              <a:ext cx="1296144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51" name="Text Box 260"/>
            <p:cNvSpPr txBox="1">
              <a:spLocks noChangeArrowheads="1"/>
            </p:cNvSpPr>
            <p:nvPr/>
          </p:nvSpPr>
          <p:spPr bwMode="auto">
            <a:xfrm>
              <a:off x="1979712" y="3433925"/>
              <a:ext cx="360039" cy="4991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≥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52" name="Text Box 260"/>
            <p:cNvSpPr txBox="1">
              <a:spLocks noChangeArrowheads="1"/>
            </p:cNvSpPr>
            <p:nvPr/>
          </p:nvSpPr>
          <p:spPr bwMode="auto">
            <a:xfrm>
              <a:off x="1475656" y="3429001"/>
              <a:ext cx="198693" cy="216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253" name="直接箭头连接符 252"/>
            <p:cNvCxnSpPr/>
            <p:nvPr/>
          </p:nvCxnSpPr>
          <p:spPr bwMode="auto">
            <a:xfrm flipV="1">
              <a:off x="1331640" y="4005064"/>
              <a:ext cx="0" cy="129667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4" name="直接箭头连接符 253"/>
            <p:cNvCxnSpPr/>
            <p:nvPr/>
          </p:nvCxnSpPr>
          <p:spPr bwMode="auto">
            <a:xfrm flipV="1">
              <a:off x="1619348" y="3867449"/>
              <a:ext cx="144340" cy="137614"/>
            </a:xfrm>
            <a:prstGeom prst="bentConnector3">
              <a:avLst>
                <a:gd name="adj1" fmla="val 72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55" name="Text Box 260"/>
            <p:cNvSpPr txBox="1">
              <a:spLocks noChangeArrowheads="1"/>
            </p:cNvSpPr>
            <p:nvPr/>
          </p:nvSpPr>
          <p:spPr bwMode="auto">
            <a:xfrm>
              <a:off x="1763689" y="3645025"/>
              <a:ext cx="216024" cy="2880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&amp;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56" name="椭圆 255"/>
            <p:cNvSpPr/>
            <p:nvPr/>
          </p:nvSpPr>
          <p:spPr bwMode="auto">
            <a:xfrm>
              <a:off x="1675940" y="3501008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57" name="直接箭头连接符 256"/>
            <p:cNvCxnSpPr/>
            <p:nvPr/>
          </p:nvCxnSpPr>
          <p:spPr bwMode="auto">
            <a:xfrm>
              <a:off x="1331640" y="3742286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59" name="直接箭头连接符 46"/>
            <p:cNvCxnSpPr/>
            <p:nvPr/>
          </p:nvCxnSpPr>
          <p:spPr bwMode="auto">
            <a:xfrm rot="5400000" flipH="1" flipV="1">
              <a:off x="1162665" y="3692072"/>
              <a:ext cx="481968" cy="144015"/>
            </a:xfrm>
            <a:prstGeom prst="bentConnector3">
              <a:avLst>
                <a:gd name="adj1" fmla="val 9953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60" name="直接箭头连接符 259"/>
            <p:cNvCxnSpPr/>
            <p:nvPr/>
          </p:nvCxnSpPr>
          <p:spPr bwMode="auto">
            <a:xfrm>
              <a:off x="2339752" y="3684641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64" name="Text Box 320"/>
            <p:cNvSpPr txBox="1">
              <a:spLocks noChangeArrowheads="1"/>
            </p:cNvSpPr>
            <p:nvPr/>
          </p:nvSpPr>
          <p:spPr bwMode="auto">
            <a:xfrm>
              <a:off x="1115616" y="5298727"/>
              <a:ext cx="1151777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WMFC </a:t>
              </a:r>
              <a:r>
                <a:rPr lang="en-US" altLang="zh-CN" sz="1800" b="1" dirty="0" err="1" smtClean="0">
                  <a:latin typeface="宋体" pitchFamily="2" charset="-122"/>
                </a:rPr>
                <a:t>mfc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81" name="直接箭头连接符 280"/>
            <p:cNvCxnSpPr/>
            <p:nvPr/>
          </p:nvCxnSpPr>
          <p:spPr bwMode="auto">
            <a:xfrm>
              <a:off x="969888" y="3356992"/>
              <a:ext cx="28974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0" name="TextBox 289"/>
            <p:cNvSpPr txBox="1"/>
            <p:nvPr/>
          </p:nvSpPr>
          <p:spPr>
            <a:xfrm>
              <a:off x="1871700" y="4021008"/>
              <a:ext cx="972108" cy="27208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定时逻辑</a:t>
              </a:r>
            </a:p>
          </p:txBody>
        </p:sp>
      </p:grpSp>
      <p:sp>
        <p:nvSpPr>
          <p:cNvPr id="321" name="Text Box 92"/>
          <p:cNvSpPr txBox="1">
            <a:spLocks noChangeArrowheads="1"/>
          </p:cNvSpPr>
          <p:nvPr/>
        </p:nvSpPr>
        <p:spPr bwMode="auto">
          <a:xfrm>
            <a:off x="179388" y="332656"/>
            <a:ext cx="885710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⑵电路实现：</a:t>
            </a:r>
            <a:r>
              <a:rPr lang="zh-CN" altLang="en-US" b="1" dirty="0" smtClean="0">
                <a:latin typeface="宋体" pitchFamily="2" charset="-122"/>
              </a:rPr>
              <a:t>信号表示</a:t>
            </a:r>
            <a:r>
              <a:rPr lang="en-US" altLang="zh-CN" sz="2000" b="1" dirty="0" smtClean="0">
                <a:latin typeface="宋体" pitchFamily="2" charset="-122"/>
              </a:rPr>
              <a:t>(5</a:t>
            </a:r>
            <a:r>
              <a:rPr lang="zh-CN" altLang="en-US" sz="2000" b="1" dirty="0" smtClean="0">
                <a:latin typeface="宋体" pitchFamily="2" charset="-122"/>
              </a:rPr>
              <a:t>个触发器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 </a:t>
            </a:r>
            <a:r>
              <a:rPr lang="zh-CN" altLang="en-US" b="1" dirty="0" smtClean="0">
                <a:latin typeface="宋体" pitchFamily="2" charset="-122"/>
              </a:rPr>
              <a:t>下一状态产生函数</a:t>
            </a:r>
            <a:r>
              <a:rPr lang="en-US" altLang="zh-CN" sz="2000" b="1" dirty="0" smtClean="0">
                <a:latin typeface="宋体" pitchFamily="2" charset="-122"/>
              </a:rPr>
              <a:t>(5</a:t>
            </a:r>
            <a:r>
              <a:rPr lang="zh-CN" altLang="en-US" sz="2000" b="1" dirty="0" smtClean="0">
                <a:latin typeface="宋体" pitchFamily="2" charset="-122"/>
              </a:rPr>
              <a:t>个组合逻辑电路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   复位逻辑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复位触发器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   定时逻辑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同步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异步分类定时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325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5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9" name="组合 328"/>
          <p:cNvGrpSpPr/>
          <p:nvPr/>
        </p:nvGrpSpPr>
        <p:grpSpPr>
          <a:xfrm>
            <a:off x="395536" y="2276872"/>
            <a:ext cx="8352928" cy="3529285"/>
            <a:chOff x="395536" y="2276872"/>
            <a:chExt cx="8352928" cy="3529285"/>
          </a:xfrm>
        </p:grpSpPr>
        <p:sp>
          <p:nvSpPr>
            <p:cNvPr id="49" name="Text Box 320"/>
            <p:cNvSpPr txBox="1">
              <a:spLocks noChangeArrowheads="1"/>
            </p:cNvSpPr>
            <p:nvPr/>
          </p:nvSpPr>
          <p:spPr bwMode="auto">
            <a:xfrm>
              <a:off x="395536" y="4617133"/>
              <a:ext cx="504639" cy="2520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latin typeface="宋体" pitchFamily="2" charset="-122"/>
                </a:rPr>
                <a:t>ClrN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79" name="直接箭头连接符 278"/>
            <p:cNvCxnSpPr/>
            <p:nvPr/>
          </p:nvCxnSpPr>
          <p:spPr bwMode="auto">
            <a:xfrm>
              <a:off x="971600" y="4797152"/>
              <a:ext cx="215985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4" name="矩形 13"/>
            <p:cNvSpPr/>
            <p:nvPr/>
          </p:nvSpPr>
          <p:spPr>
            <a:xfrm>
              <a:off x="3347088" y="2708920"/>
              <a:ext cx="5329368" cy="266429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5" name="Text Box 82"/>
            <p:cNvSpPr txBox="1">
              <a:spLocks noChangeArrowheads="1"/>
            </p:cNvSpPr>
            <p:nvPr/>
          </p:nvSpPr>
          <p:spPr bwMode="auto">
            <a:xfrm>
              <a:off x="2789131" y="2276872"/>
              <a:ext cx="5527285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100" b="1" dirty="0" smtClean="0">
                  <a:latin typeface="+mn-lt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1</a:t>
              </a:r>
              <a:r>
                <a:rPr lang="en-US" altLang="zh-CN" sz="16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r>
                <a:rPr lang="en-US" altLang="zh-CN" sz="1800" b="1" baseline="-18000" dirty="0">
                  <a:latin typeface="宋体" pitchFamily="2" charset="-122"/>
                </a:rPr>
                <a:t>0</a:t>
              </a:r>
              <a:r>
                <a:rPr lang="en-US" altLang="zh-CN" sz="1800" b="1" dirty="0" smtClean="0">
                  <a:latin typeface="宋体" pitchFamily="2" charset="-122"/>
                </a:rPr>
                <a:t>   </a:t>
              </a:r>
              <a:r>
                <a:rPr lang="en-US" altLang="zh-CN" sz="14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T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4</a:t>
              </a:r>
              <a:r>
                <a:rPr lang="en-US" altLang="zh-CN" sz="1800" b="1" dirty="0" smtClean="0">
                  <a:latin typeface="宋体" pitchFamily="2" charset="-122"/>
                </a:rPr>
                <a:t>       T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3</a:t>
              </a:r>
              <a:r>
                <a:rPr lang="en-US" altLang="zh-CN" sz="1800" b="1" dirty="0" smtClean="0">
                  <a:latin typeface="宋体" pitchFamily="2" charset="-122"/>
                </a:rPr>
                <a:t>       T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2</a:t>
              </a:r>
              <a:r>
                <a:rPr lang="en-US" altLang="zh-CN" sz="1800" b="1" dirty="0" smtClean="0">
                  <a:latin typeface="宋体" pitchFamily="2" charset="-122"/>
                </a:rPr>
                <a:t>       T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>
                  <a:latin typeface="宋体" pitchFamily="2" charset="-122"/>
                </a:rPr>
                <a:t>       </a:t>
              </a:r>
              <a:r>
                <a:rPr lang="en-US" altLang="zh-CN" sz="1800" b="1" dirty="0">
                  <a:latin typeface="宋体" pitchFamily="2" charset="-122"/>
                </a:rPr>
                <a:t>T</a:t>
              </a:r>
              <a:r>
                <a:rPr lang="en-US" altLang="zh-CN" sz="1800" b="1" baseline="-18000" dirty="0">
                  <a:latin typeface="宋体" pitchFamily="2" charset="-122"/>
                </a:rPr>
                <a:t>0</a:t>
              </a:r>
            </a:p>
          </p:txBody>
        </p:sp>
        <p:cxnSp>
          <p:nvCxnSpPr>
            <p:cNvPr id="16" name="直接箭头连接符 15"/>
            <p:cNvCxnSpPr/>
            <p:nvPr/>
          </p:nvCxnSpPr>
          <p:spPr bwMode="auto">
            <a:xfrm flipV="1">
              <a:off x="3852696" y="2564904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 flipH="1">
              <a:off x="3347088" y="3933056"/>
              <a:ext cx="420860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flipV="1">
              <a:off x="4860032" y="2564904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>
              <a:off x="5148064" y="3646610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 flipV="1">
              <a:off x="4427208" y="2780928"/>
              <a:ext cx="1" cy="20162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7" name="直接箭头连接符 114"/>
            <p:cNvCxnSpPr>
              <a:endCxn id="28" idx="2"/>
            </p:cNvCxnSpPr>
            <p:nvPr/>
          </p:nvCxnSpPr>
          <p:spPr bwMode="auto">
            <a:xfrm rot="5400000" flipH="1" flipV="1">
              <a:off x="4196561" y="3556027"/>
              <a:ext cx="717260" cy="3679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28" name="椭圆 27"/>
            <p:cNvSpPr/>
            <p:nvPr/>
          </p:nvSpPr>
          <p:spPr bwMode="auto">
            <a:xfrm>
              <a:off x="4573591" y="318340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 bwMode="auto">
            <a:xfrm flipH="1">
              <a:off x="3347088" y="3789040"/>
              <a:ext cx="482453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 flipV="1">
              <a:off x="5868143" y="2564904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6156175" y="3646610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36" name="直接箭头连接符 114"/>
            <p:cNvCxnSpPr>
              <a:endCxn id="37" idx="2"/>
            </p:cNvCxnSpPr>
            <p:nvPr/>
          </p:nvCxnSpPr>
          <p:spPr bwMode="auto">
            <a:xfrm rot="5400000" flipH="1" flipV="1">
              <a:off x="5204672" y="3556027"/>
              <a:ext cx="717260" cy="3679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37" name="椭圆 36"/>
            <p:cNvSpPr/>
            <p:nvPr/>
          </p:nvSpPr>
          <p:spPr bwMode="auto">
            <a:xfrm>
              <a:off x="5581702" y="318340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8" name="直接箭头连接符 114"/>
            <p:cNvCxnSpPr>
              <a:endCxn id="39" idx="2"/>
            </p:cNvCxnSpPr>
            <p:nvPr/>
          </p:nvCxnSpPr>
          <p:spPr bwMode="auto">
            <a:xfrm rot="5400000" flipH="1" flipV="1">
              <a:off x="3189225" y="3556027"/>
              <a:ext cx="717260" cy="3679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39" name="椭圆 38"/>
            <p:cNvSpPr/>
            <p:nvPr/>
          </p:nvSpPr>
          <p:spPr bwMode="auto">
            <a:xfrm>
              <a:off x="3566255" y="318340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 flipH="1" flipV="1">
              <a:off x="5436096" y="2780928"/>
              <a:ext cx="522" cy="19442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 flipH="1">
              <a:off x="4427208" y="2780928"/>
              <a:ext cx="43230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 bwMode="auto">
            <a:xfrm flipH="1">
              <a:off x="5436096" y="2780928"/>
              <a:ext cx="43204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 flipH="1">
              <a:off x="6804248" y="4077041"/>
              <a:ext cx="647549" cy="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sp>
          <p:nvSpPr>
            <p:cNvPr id="50" name="Rectangle 128"/>
            <p:cNvSpPr>
              <a:spLocks noChangeArrowheads="1"/>
            </p:cNvSpPr>
            <p:nvPr/>
          </p:nvSpPr>
          <p:spPr bwMode="auto">
            <a:xfrm>
              <a:off x="3636672" y="2852936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51" name="Rectangle 128"/>
            <p:cNvSpPr>
              <a:spLocks noChangeArrowheads="1"/>
            </p:cNvSpPr>
            <p:nvPr/>
          </p:nvSpPr>
          <p:spPr bwMode="auto">
            <a:xfrm>
              <a:off x="4644008" y="2852936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52" name="Rectangle 128"/>
            <p:cNvSpPr>
              <a:spLocks noChangeArrowheads="1"/>
            </p:cNvSpPr>
            <p:nvPr/>
          </p:nvSpPr>
          <p:spPr bwMode="auto">
            <a:xfrm>
              <a:off x="5652119" y="2852936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 bwMode="auto">
            <a:xfrm flipV="1">
              <a:off x="6876255" y="2564904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7164287" y="3646610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58" name="直接箭头连接符 114"/>
            <p:cNvCxnSpPr>
              <a:endCxn id="59" idx="2"/>
            </p:cNvCxnSpPr>
            <p:nvPr/>
          </p:nvCxnSpPr>
          <p:spPr bwMode="auto">
            <a:xfrm rot="5400000" flipH="1" flipV="1">
              <a:off x="6212387" y="3555629"/>
              <a:ext cx="717260" cy="3759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59" name="椭圆 58"/>
            <p:cNvSpPr/>
            <p:nvPr/>
          </p:nvSpPr>
          <p:spPr bwMode="auto">
            <a:xfrm>
              <a:off x="6589814" y="318340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0" name="直接箭头连接符 59"/>
            <p:cNvCxnSpPr/>
            <p:nvPr/>
          </p:nvCxnSpPr>
          <p:spPr bwMode="auto">
            <a:xfrm flipV="1">
              <a:off x="7884367" y="2564904"/>
              <a:ext cx="0" cy="2880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62"/>
            <p:cNvCxnSpPr/>
            <p:nvPr/>
          </p:nvCxnSpPr>
          <p:spPr bwMode="auto">
            <a:xfrm>
              <a:off x="8172399" y="3646610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64" name="直接箭头连接符 114"/>
            <p:cNvCxnSpPr>
              <a:endCxn id="65" idx="2"/>
            </p:cNvCxnSpPr>
            <p:nvPr/>
          </p:nvCxnSpPr>
          <p:spPr bwMode="auto">
            <a:xfrm rot="5400000" flipH="1" flipV="1">
              <a:off x="7220896" y="3556027"/>
              <a:ext cx="717260" cy="3679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65" name="椭圆 64"/>
            <p:cNvSpPr/>
            <p:nvPr/>
          </p:nvSpPr>
          <p:spPr bwMode="auto">
            <a:xfrm>
              <a:off x="7597926" y="3183404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 bwMode="auto">
            <a:xfrm flipH="1">
              <a:off x="6443686" y="2780928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cxnSp>
          <p:nvCxnSpPr>
            <p:cNvPr id="67" name="直接箭头连接符 66"/>
            <p:cNvCxnSpPr/>
            <p:nvPr/>
          </p:nvCxnSpPr>
          <p:spPr bwMode="auto">
            <a:xfrm flipH="1">
              <a:off x="7451798" y="2780928"/>
              <a:ext cx="43257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sp>
          <p:nvSpPr>
            <p:cNvPr id="68" name="Rectangle 128"/>
            <p:cNvSpPr>
              <a:spLocks noChangeArrowheads="1"/>
            </p:cNvSpPr>
            <p:nvPr/>
          </p:nvSpPr>
          <p:spPr bwMode="auto">
            <a:xfrm>
              <a:off x="6660231" y="2852936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69" name="Rectangle 128"/>
            <p:cNvSpPr>
              <a:spLocks noChangeArrowheads="1"/>
            </p:cNvSpPr>
            <p:nvPr/>
          </p:nvSpPr>
          <p:spPr bwMode="auto">
            <a:xfrm>
              <a:off x="7668343" y="2852936"/>
              <a:ext cx="648072" cy="79208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0" rIns="18000" bIns="0" anchor="t" anchorCtr="0"/>
            <a:lstStyle/>
            <a:p>
              <a:pPr algn="l">
                <a:lnSpc>
                  <a:spcPct val="85000"/>
                </a:lnSpc>
              </a:pPr>
              <a:r>
                <a:rPr lang="en-US" altLang="zh-CN" sz="18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dirty="0" smtClean="0">
                  <a:latin typeface="+mn-ea"/>
                  <a:ea typeface="+mn-ea"/>
                </a:rPr>
                <a:t>Q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R   S</a:t>
              </a:r>
            </a:p>
            <a:p>
              <a:pPr algn="l">
                <a:spcBef>
                  <a:spcPts val="300"/>
                </a:spcBef>
              </a:pPr>
              <a:r>
                <a:rPr lang="en-US" altLang="zh-CN" sz="1200" b="1" dirty="0" smtClean="0">
                  <a:latin typeface="+mn-ea"/>
                  <a:ea typeface="+mn-ea"/>
                </a:rPr>
                <a:t> </a:t>
              </a:r>
              <a:r>
                <a:rPr lang="en-US" altLang="zh-CN" sz="1800" b="1" dirty="0" smtClean="0">
                  <a:latin typeface="+mn-ea"/>
                  <a:ea typeface="+mn-ea"/>
                </a:rPr>
                <a:t>D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78" name="直接箭头连接符 77"/>
            <p:cNvCxnSpPr/>
            <p:nvPr/>
          </p:nvCxnSpPr>
          <p:spPr bwMode="auto">
            <a:xfrm flipH="1" flipV="1">
              <a:off x="6443686" y="2780928"/>
              <a:ext cx="522" cy="129614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 flipV="1">
              <a:off x="7451798" y="2780928"/>
              <a:ext cx="0" cy="129614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87" name="Text Box 260"/>
            <p:cNvSpPr txBox="1">
              <a:spLocks noChangeArrowheads="1"/>
            </p:cNvSpPr>
            <p:nvPr/>
          </p:nvSpPr>
          <p:spPr bwMode="auto">
            <a:xfrm>
              <a:off x="3491880" y="4077072"/>
              <a:ext cx="576064" cy="1816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≥</a:t>
              </a:r>
              <a:r>
                <a:rPr lang="en-US" altLang="zh-CN" sz="1600" b="1" dirty="0" smtClean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88" name="Text Box 260"/>
            <p:cNvSpPr txBox="1">
              <a:spLocks noChangeArrowheads="1"/>
            </p:cNvSpPr>
            <p:nvPr/>
          </p:nvSpPr>
          <p:spPr bwMode="auto">
            <a:xfrm>
              <a:off x="3491880" y="4258727"/>
              <a:ext cx="288032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&amp;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89" name="直接箭头连接符 88"/>
            <p:cNvCxnSpPr/>
            <p:nvPr/>
          </p:nvCxnSpPr>
          <p:spPr bwMode="auto">
            <a:xfrm flipV="1">
              <a:off x="3707904" y="4437110"/>
              <a:ext cx="0" cy="3600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1" name="直接箭头连接符 90"/>
            <p:cNvCxnSpPr/>
            <p:nvPr/>
          </p:nvCxnSpPr>
          <p:spPr bwMode="auto">
            <a:xfrm flipV="1">
              <a:off x="3563888" y="4437114"/>
              <a:ext cx="1" cy="50405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92" name="Text Box 260"/>
            <p:cNvSpPr txBox="1">
              <a:spLocks noChangeArrowheads="1"/>
            </p:cNvSpPr>
            <p:nvPr/>
          </p:nvSpPr>
          <p:spPr bwMode="auto">
            <a:xfrm>
              <a:off x="3779912" y="4258727"/>
              <a:ext cx="288032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&amp;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93" name="直接箭头连接符 92"/>
            <p:cNvCxnSpPr/>
            <p:nvPr/>
          </p:nvCxnSpPr>
          <p:spPr bwMode="auto">
            <a:xfrm flipV="1">
              <a:off x="3995935" y="4437113"/>
              <a:ext cx="1" cy="2855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4" name="直接箭头连接符 93"/>
            <p:cNvCxnSpPr/>
            <p:nvPr/>
          </p:nvCxnSpPr>
          <p:spPr bwMode="auto">
            <a:xfrm flipV="1">
              <a:off x="3851919" y="4437116"/>
              <a:ext cx="1" cy="64806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5" name="直接箭头连接符 94"/>
            <p:cNvCxnSpPr/>
            <p:nvPr/>
          </p:nvCxnSpPr>
          <p:spPr bwMode="auto">
            <a:xfrm flipV="1">
              <a:off x="3779912" y="3645022"/>
              <a:ext cx="0" cy="4320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97" name="Text Box 260"/>
            <p:cNvSpPr txBox="1">
              <a:spLocks noChangeArrowheads="1"/>
            </p:cNvSpPr>
            <p:nvPr/>
          </p:nvSpPr>
          <p:spPr bwMode="auto">
            <a:xfrm>
              <a:off x="4572000" y="4077072"/>
              <a:ext cx="502464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&amp;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98" name="Text Box 260"/>
            <p:cNvSpPr txBox="1">
              <a:spLocks noChangeArrowheads="1"/>
            </p:cNvSpPr>
            <p:nvPr/>
          </p:nvSpPr>
          <p:spPr bwMode="auto">
            <a:xfrm>
              <a:off x="4573590" y="4258728"/>
              <a:ext cx="358449" cy="1759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≥</a:t>
              </a:r>
              <a:r>
                <a:rPr lang="en-US" altLang="zh-CN" sz="1600" b="1" dirty="0" smtClean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99" name="直接箭头连接符 98"/>
            <p:cNvCxnSpPr/>
            <p:nvPr/>
          </p:nvCxnSpPr>
          <p:spPr bwMode="auto">
            <a:xfrm flipH="1">
              <a:off x="6804248" y="4581127"/>
              <a:ext cx="792089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2" name="直接箭头连接符 101"/>
            <p:cNvCxnSpPr/>
            <p:nvPr/>
          </p:nvCxnSpPr>
          <p:spPr bwMode="auto">
            <a:xfrm flipV="1">
              <a:off x="4643359" y="4437114"/>
              <a:ext cx="650" cy="10792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3" name="直接箭头连接符 102"/>
            <p:cNvCxnSpPr/>
            <p:nvPr/>
          </p:nvCxnSpPr>
          <p:spPr bwMode="auto">
            <a:xfrm flipV="1">
              <a:off x="5004047" y="4258727"/>
              <a:ext cx="0" cy="4639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04" name="直接箭头连接符 103"/>
            <p:cNvCxnSpPr/>
            <p:nvPr/>
          </p:nvCxnSpPr>
          <p:spPr bwMode="auto">
            <a:xfrm flipV="1">
              <a:off x="4860032" y="4437112"/>
              <a:ext cx="0" cy="108012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6" name="直接箭头连接符 105"/>
            <p:cNvCxnSpPr/>
            <p:nvPr/>
          </p:nvCxnSpPr>
          <p:spPr bwMode="auto">
            <a:xfrm flipV="1">
              <a:off x="4788024" y="3645024"/>
              <a:ext cx="0" cy="4320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 flipV="1">
              <a:off x="5796136" y="3645024"/>
              <a:ext cx="0" cy="100812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 bwMode="auto">
            <a:xfrm flipV="1">
              <a:off x="7812360" y="3645024"/>
              <a:ext cx="0" cy="4320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9" name="Text Box 260"/>
            <p:cNvSpPr txBox="1">
              <a:spLocks noChangeArrowheads="1"/>
            </p:cNvSpPr>
            <p:nvPr/>
          </p:nvSpPr>
          <p:spPr bwMode="auto">
            <a:xfrm>
              <a:off x="7524651" y="4077072"/>
              <a:ext cx="1007785" cy="1816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≥</a:t>
              </a:r>
              <a:r>
                <a:rPr lang="en-US" altLang="zh-CN" sz="1600" b="1" dirty="0" smtClean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110" name="Text Box 260"/>
            <p:cNvSpPr txBox="1">
              <a:spLocks noChangeArrowheads="1"/>
            </p:cNvSpPr>
            <p:nvPr/>
          </p:nvSpPr>
          <p:spPr bwMode="auto">
            <a:xfrm>
              <a:off x="7524651" y="4258727"/>
              <a:ext cx="359715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&amp;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11" name="直接箭头连接符 110"/>
            <p:cNvCxnSpPr/>
            <p:nvPr/>
          </p:nvCxnSpPr>
          <p:spPr bwMode="auto">
            <a:xfrm flipH="1" flipV="1">
              <a:off x="8028383" y="4437110"/>
              <a:ext cx="1142" cy="64807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2" name="直接箭头连接符 111"/>
            <p:cNvCxnSpPr/>
            <p:nvPr/>
          </p:nvCxnSpPr>
          <p:spPr bwMode="auto">
            <a:xfrm flipV="1">
              <a:off x="7956373" y="4437113"/>
              <a:ext cx="1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13" name="Text Box 260"/>
            <p:cNvSpPr txBox="1">
              <a:spLocks noChangeArrowheads="1"/>
            </p:cNvSpPr>
            <p:nvPr/>
          </p:nvSpPr>
          <p:spPr bwMode="auto">
            <a:xfrm>
              <a:off x="8100390" y="4258727"/>
              <a:ext cx="216025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&amp;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14" name="直接箭头连接符 113"/>
            <p:cNvCxnSpPr/>
            <p:nvPr/>
          </p:nvCxnSpPr>
          <p:spPr bwMode="auto">
            <a:xfrm flipV="1">
              <a:off x="8460432" y="4444337"/>
              <a:ext cx="0" cy="5688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5" name="直接箭头连接符 114"/>
            <p:cNvCxnSpPr/>
            <p:nvPr/>
          </p:nvCxnSpPr>
          <p:spPr bwMode="auto">
            <a:xfrm flipV="1">
              <a:off x="8388423" y="4437117"/>
              <a:ext cx="1" cy="28554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16" name="Text Box 260"/>
            <p:cNvSpPr txBox="1">
              <a:spLocks noChangeArrowheads="1"/>
            </p:cNvSpPr>
            <p:nvPr/>
          </p:nvSpPr>
          <p:spPr bwMode="auto">
            <a:xfrm>
              <a:off x="7884366" y="4258727"/>
              <a:ext cx="216025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&amp;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117" name="Text Box 260"/>
            <p:cNvSpPr txBox="1">
              <a:spLocks noChangeArrowheads="1"/>
            </p:cNvSpPr>
            <p:nvPr/>
          </p:nvSpPr>
          <p:spPr bwMode="auto">
            <a:xfrm>
              <a:off x="8316416" y="4258727"/>
              <a:ext cx="216024" cy="1783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&amp;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18" name="直接箭头连接符 117"/>
            <p:cNvCxnSpPr/>
            <p:nvPr/>
          </p:nvCxnSpPr>
          <p:spPr bwMode="auto">
            <a:xfrm flipV="1">
              <a:off x="8244407" y="4437113"/>
              <a:ext cx="1" cy="50405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 flipH="1" flipV="1">
              <a:off x="8172399" y="4437116"/>
              <a:ext cx="570" cy="3600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 bwMode="auto">
            <a:xfrm flipV="1">
              <a:off x="7668083" y="4509121"/>
              <a:ext cx="261" cy="14401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2" name="直接箭头连接符 121"/>
            <p:cNvCxnSpPr/>
            <p:nvPr/>
          </p:nvCxnSpPr>
          <p:spPr bwMode="auto">
            <a:xfrm flipV="1">
              <a:off x="7812360" y="4509124"/>
              <a:ext cx="2" cy="2880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23" name="直接箭头连接符 122"/>
            <p:cNvCxnSpPr/>
            <p:nvPr/>
          </p:nvCxnSpPr>
          <p:spPr bwMode="auto">
            <a:xfrm flipV="1">
              <a:off x="7740353" y="4509126"/>
              <a:ext cx="1" cy="21602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124" name="椭圆 123"/>
            <p:cNvSpPr/>
            <p:nvPr/>
          </p:nvSpPr>
          <p:spPr bwMode="auto">
            <a:xfrm>
              <a:off x="7556820" y="4444337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5" name="椭圆 124"/>
            <p:cNvSpPr/>
            <p:nvPr/>
          </p:nvSpPr>
          <p:spPr bwMode="auto">
            <a:xfrm>
              <a:off x="7633099" y="4444337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6" name="椭圆 125"/>
            <p:cNvSpPr/>
            <p:nvPr/>
          </p:nvSpPr>
          <p:spPr bwMode="auto">
            <a:xfrm>
              <a:off x="7702500" y="4444337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7" name="椭圆 126"/>
            <p:cNvSpPr/>
            <p:nvPr/>
          </p:nvSpPr>
          <p:spPr bwMode="auto">
            <a:xfrm>
              <a:off x="7772917" y="4444337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30" name="直接箭头连接符 129"/>
            <p:cNvCxnSpPr/>
            <p:nvPr/>
          </p:nvCxnSpPr>
          <p:spPr bwMode="auto">
            <a:xfrm flipV="1">
              <a:off x="6804248" y="3645025"/>
              <a:ext cx="0" cy="9348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8" name="直接箭头连接符 137"/>
            <p:cNvCxnSpPr/>
            <p:nvPr/>
          </p:nvCxnSpPr>
          <p:spPr bwMode="auto">
            <a:xfrm flipV="1">
              <a:off x="7596337" y="4509121"/>
              <a:ext cx="0" cy="7200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0" name="直接箭头连接符 139"/>
            <p:cNvCxnSpPr/>
            <p:nvPr/>
          </p:nvCxnSpPr>
          <p:spPr bwMode="auto">
            <a:xfrm flipH="1">
              <a:off x="5796136" y="4653136"/>
              <a:ext cx="1873350" cy="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1" name="直接箭头连接符 140"/>
            <p:cNvCxnSpPr/>
            <p:nvPr/>
          </p:nvCxnSpPr>
          <p:spPr bwMode="auto">
            <a:xfrm flipH="1">
              <a:off x="3995935" y="4725145"/>
              <a:ext cx="4392491" cy="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2" name="直接箭头连接符 141"/>
            <p:cNvCxnSpPr/>
            <p:nvPr/>
          </p:nvCxnSpPr>
          <p:spPr bwMode="auto">
            <a:xfrm flipH="1">
              <a:off x="3707904" y="4797152"/>
              <a:ext cx="446449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5" name="直接箭头连接符 144"/>
            <p:cNvCxnSpPr/>
            <p:nvPr/>
          </p:nvCxnSpPr>
          <p:spPr bwMode="auto">
            <a:xfrm flipH="1">
              <a:off x="3419872" y="4869160"/>
              <a:ext cx="4537646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1" name="直接箭头连接符 150"/>
            <p:cNvCxnSpPr/>
            <p:nvPr/>
          </p:nvCxnSpPr>
          <p:spPr bwMode="auto">
            <a:xfrm flipH="1">
              <a:off x="4860032" y="4941168"/>
              <a:ext cx="3384377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55" name="直接箭头连接符 154"/>
            <p:cNvCxnSpPr/>
            <p:nvPr/>
          </p:nvCxnSpPr>
          <p:spPr bwMode="auto">
            <a:xfrm flipH="1">
              <a:off x="6300192" y="5085183"/>
              <a:ext cx="172933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0" name="直接箭头连接符 159"/>
            <p:cNvCxnSpPr/>
            <p:nvPr/>
          </p:nvCxnSpPr>
          <p:spPr bwMode="auto">
            <a:xfrm flipH="1">
              <a:off x="5796136" y="4077072"/>
              <a:ext cx="647549" cy="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sp>
          <p:nvSpPr>
            <p:cNvPr id="184" name="Text Box 260"/>
            <p:cNvSpPr txBox="1">
              <a:spLocks noChangeArrowheads="1"/>
            </p:cNvSpPr>
            <p:nvPr/>
          </p:nvSpPr>
          <p:spPr bwMode="auto">
            <a:xfrm>
              <a:off x="5941743" y="4981288"/>
              <a:ext cx="358449" cy="1759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≥</a:t>
              </a:r>
              <a:r>
                <a:rPr lang="en-US" altLang="zh-CN" sz="1600" b="1" dirty="0" smtClean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187" name="直接箭头连接符 186"/>
            <p:cNvCxnSpPr/>
            <p:nvPr/>
          </p:nvCxnSpPr>
          <p:spPr bwMode="auto">
            <a:xfrm flipH="1">
              <a:off x="4643359" y="5085184"/>
              <a:ext cx="129679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90" name="直接箭头连接符 189"/>
            <p:cNvCxnSpPr/>
            <p:nvPr/>
          </p:nvCxnSpPr>
          <p:spPr bwMode="auto">
            <a:xfrm flipH="1">
              <a:off x="3851919" y="5013176"/>
              <a:ext cx="208888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sp>
          <p:nvSpPr>
            <p:cNvPr id="193" name="Text Box 260"/>
            <p:cNvSpPr txBox="1">
              <a:spLocks noChangeArrowheads="1"/>
            </p:cNvSpPr>
            <p:nvPr/>
          </p:nvSpPr>
          <p:spPr bwMode="auto">
            <a:xfrm>
              <a:off x="3491880" y="5085184"/>
              <a:ext cx="792088" cy="18001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≥</a:t>
              </a:r>
              <a:r>
                <a:rPr lang="en-US" altLang="zh-CN" sz="1600" b="1" dirty="0" smtClean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194" name="直接箭头连接符 193"/>
            <p:cNvCxnSpPr/>
            <p:nvPr/>
          </p:nvCxnSpPr>
          <p:spPr bwMode="auto">
            <a:xfrm flipV="1">
              <a:off x="3860304" y="5265204"/>
              <a:ext cx="0" cy="2520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0" name="直接箭头连接符 199"/>
            <p:cNvCxnSpPr/>
            <p:nvPr/>
          </p:nvCxnSpPr>
          <p:spPr bwMode="auto">
            <a:xfrm flipV="1">
              <a:off x="4211960" y="5265204"/>
              <a:ext cx="0" cy="2520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1" name="直接箭头连接符 200"/>
            <p:cNvCxnSpPr/>
            <p:nvPr/>
          </p:nvCxnSpPr>
          <p:spPr bwMode="auto">
            <a:xfrm flipV="1">
              <a:off x="3563888" y="5265204"/>
              <a:ext cx="0" cy="2520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08" name="Text Box 63"/>
            <p:cNvSpPr txBox="1">
              <a:spLocks noChangeArrowheads="1"/>
            </p:cNvSpPr>
            <p:nvPr/>
          </p:nvSpPr>
          <p:spPr bwMode="auto">
            <a:xfrm>
              <a:off x="3347864" y="5517232"/>
              <a:ext cx="525736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spc="-100" dirty="0" smtClean="0">
                  <a:latin typeface="宋体" pitchFamily="2" charset="-122"/>
                </a:rPr>
                <a:t>add </a:t>
              </a:r>
              <a:r>
                <a:rPr lang="en-US" altLang="zh-CN" sz="1600" b="1" spc="-100" dirty="0">
                  <a:latin typeface="宋体" pitchFamily="2" charset="-122"/>
                </a:rPr>
                <a:t>sub </a:t>
              </a:r>
              <a:r>
                <a:rPr lang="en-US" altLang="zh-CN" sz="1600" b="1" spc="-100" dirty="0" err="1" smtClean="0">
                  <a:latin typeface="宋体" pitchFamily="2" charset="-122"/>
                </a:rPr>
                <a:t>ori</a:t>
              </a:r>
              <a:r>
                <a:rPr lang="en-US" altLang="zh-CN" sz="1600" b="1" spc="-100" dirty="0" smtClean="0">
                  <a:latin typeface="宋体" pitchFamily="2" charset="-122"/>
                </a:rPr>
                <a:t> </a:t>
              </a:r>
              <a:r>
                <a:rPr lang="en-US" altLang="zh-CN" sz="1000" b="1" spc="-100" dirty="0" smtClean="0">
                  <a:latin typeface="宋体" pitchFamily="2" charset="-122"/>
                </a:rPr>
                <a:t> </a:t>
              </a:r>
              <a:r>
                <a:rPr lang="en-US" altLang="zh-CN" sz="1600" b="1" spc="-100" dirty="0" err="1" smtClean="0">
                  <a:latin typeface="宋体" pitchFamily="2" charset="-122"/>
                </a:rPr>
                <a:t>lw</a:t>
              </a:r>
              <a:r>
                <a:rPr lang="en-US" altLang="zh-CN" sz="1600" b="1" spc="-100" dirty="0" smtClean="0">
                  <a:latin typeface="宋体" pitchFamily="2" charset="-122"/>
                </a:rPr>
                <a:t> </a:t>
              </a:r>
              <a:r>
                <a:rPr lang="en-US" altLang="zh-CN" sz="1600" b="1" spc="-100" dirty="0" err="1" smtClean="0">
                  <a:latin typeface="宋体" pitchFamily="2" charset="-122"/>
                </a:rPr>
                <a:t>sw</a:t>
              </a:r>
              <a:r>
                <a:rPr lang="en-US" altLang="zh-CN" sz="1600" b="1" spc="-100" dirty="0" smtClean="0">
                  <a:latin typeface="宋体" pitchFamily="2" charset="-122"/>
                </a:rPr>
                <a:t>                                   </a:t>
              </a:r>
              <a:r>
                <a:rPr lang="en-US" altLang="zh-CN" sz="1600" b="1" spc="-100" dirty="0" err="1">
                  <a:latin typeface="宋体" pitchFamily="2" charset="-122"/>
                </a:rPr>
                <a:t>beq</a:t>
              </a:r>
              <a:r>
                <a:rPr lang="en-US" altLang="zh-CN" sz="1600" b="1" spc="-100" dirty="0">
                  <a:latin typeface="宋体" pitchFamily="2" charset="-122"/>
                </a:rPr>
                <a:t> </a:t>
              </a:r>
              <a:r>
                <a:rPr lang="en-US" altLang="zh-CN" sz="1600" b="1" spc="-100" dirty="0" smtClean="0">
                  <a:latin typeface="宋体" pitchFamily="2" charset="-122"/>
                </a:rPr>
                <a:t>j</a:t>
              </a:r>
              <a:endParaRPr lang="zh-CN" altLang="en-US" sz="1600" b="1" spc="-100" dirty="0">
                <a:latin typeface="宋体" pitchFamily="2" charset="-122"/>
              </a:endParaRPr>
            </a:p>
          </p:txBody>
        </p:sp>
        <p:cxnSp>
          <p:nvCxnSpPr>
            <p:cNvPr id="214" name="直接箭头连接符 213"/>
            <p:cNvCxnSpPr/>
            <p:nvPr/>
          </p:nvCxnSpPr>
          <p:spPr bwMode="auto">
            <a:xfrm>
              <a:off x="3563888" y="4941168"/>
              <a:ext cx="108012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219" name="直接箭头连接符 218"/>
            <p:cNvCxnSpPr/>
            <p:nvPr/>
          </p:nvCxnSpPr>
          <p:spPr bwMode="auto">
            <a:xfrm flipV="1">
              <a:off x="3419872" y="2780928"/>
              <a:ext cx="1" cy="20882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20" name="直接箭头连接符 219"/>
            <p:cNvCxnSpPr/>
            <p:nvPr/>
          </p:nvCxnSpPr>
          <p:spPr bwMode="auto">
            <a:xfrm flipH="1">
              <a:off x="3419872" y="2780928"/>
              <a:ext cx="43230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sm" len="sm"/>
            </a:ln>
            <a:effectLst/>
          </p:spPr>
        </p:cxnSp>
        <p:sp>
          <p:nvSpPr>
            <p:cNvPr id="223" name="Text Box 260"/>
            <p:cNvSpPr txBox="1">
              <a:spLocks noChangeArrowheads="1"/>
            </p:cNvSpPr>
            <p:nvPr/>
          </p:nvSpPr>
          <p:spPr bwMode="auto">
            <a:xfrm>
              <a:off x="8245999" y="5013176"/>
              <a:ext cx="358449" cy="1759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≥</a:t>
              </a:r>
              <a:r>
                <a:rPr lang="en-US" altLang="zh-CN" sz="1600" b="1" dirty="0" smtClean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224" name="直接箭头连接符 223"/>
            <p:cNvCxnSpPr/>
            <p:nvPr/>
          </p:nvCxnSpPr>
          <p:spPr bwMode="auto">
            <a:xfrm flipH="1" flipV="1">
              <a:off x="8316415" y="5189080"/>
              <a:ext cx="1" cy="32815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5" name="直接箭头连接符 224"/>
            <p:cNvCxnSpPr/>
            <p:nvPr/>
          </p:nvCxnSpPr>
          <p:spPr bwMode="auto">
            <a:xfrm flipV="1">
              <a:off x="8532436" y="5193196"/>
              <a:ext cx="4" cy="32314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6" name="直接箭头连接符 235"/>
            <p:cNvCxnSpPr/>
            <p:nvPr/>
          </p:nvCxnSpPr>
          <p:spPr bwMode="auto">
            <a:xfrm>
              <a:off x="4139952" y="3645024"/>
              <a:ext cx="0" cy="1424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oval" w="sm" len="sm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 flipV="1">
              <a:off x="4077104" y="3537577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 flipH="1" flipV="1">
              <a:off x="4140728" y="3534694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 flipV="1">
              <a:off x="5084440" y="3537577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H="1" flipV="1">
              <a:off x="5148064" y="3534694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3" name="直接箭头连接符 32"/>
            <p:cNvCxnSpPr/>
            <p:nvPr/>
          </p:nvCxnSpPr>
          <p:spPr bwMode="auto">
            <a:xfrm flipV="1">
              <a:off x="6092551" y="3537577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 flipH="1" flipV="1">
              <a:off x="6156175" y="3534694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 flipV="1">
              <a:off x="7100663" y="3537577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直接箭头连接符 55"/>
            <p:cNvCxnSpPr/>
            <p:nvPr/>
          </p:nvCxnSpPr>
          <p:spPr bwMode="auto">
            <a:xfrm flipH="1" flipV="1">
              <a:off x="7164287" y="3534694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 flipV="1">
              <a:off x="8108775" y="3537577"/>
              <a:ext cx="63624" cy="107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2" name="直接箭头连接符 61"/>
            <p:cNvCxnSpPr/>
            <p:nvPr/>
          </p:nvCxnSpPr>
          <p:spPr bwMode="auto">
            <a:xfrm flipH="1" flipV="1">
              <a:off x="8172399" y="3534694"/>
              <a:ext cx="72008" cy="1103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39" name="TextBox 238"/>
            <p:cNvSpPr txBox="1"/>
            <p:nvPr/>
          </p:nvSpPr>
          <p:spPr>
            <a:xfrm>
              <a:off x="6444211" y="5101128"/>
              <a:ext cx="1584173" cy="27208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noAutofit/>
            </a:bodyPr>
            <a:lstStyle/>
            <a:p>
              <a:r>
                <a:rPr lang="zh-CN" altLang="en-US" sz="1600" b="1" dirty="0" smtClean="0">
                  <a:latin typeface="+mn-ea"/>
                  <a:ea typeface="+mn-ea"/>
                  <a:cs typeface="Times New Roman" pitchFamily="18" charset="0"/>
                </a:rPr>
                <a:t>环形信号发生器</a:t>
              </a:r>
            </a:p>
          </p:txBody>
        </p:sp>
        <p:cxnSp>
          <p:nvCxnSpPr>
            <p:cNvPr id="243" name="直接箭头连接符 242"/>
            <p:cNvCxnSpPr/>
            <p:nvPr/>
          </p:nvCxnSpPr>
          <p:spPr bwMode="auto">
            <a:xfrm flipV="1">
              <a:off x="3131452" y="3933056"/>
              <a:ext cx="216412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2" name="Text Box 320"/>
            <p:cNvSpPr txBox="1">
              <a:spLocks noChangeArrowheads="1"/>
            </p:cNvSpPr>
            <p:nvPr/>
          </p:nvSpPr>
          <p:spPr bwMode="auto">
            <a:xfrm>
              <a:off x="2859366" y="3551733"/>
              <a:ext cx="324665" cy="218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CP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cxnSp>
          <p:nvCxnSpPr>
            <p:cNvPr id="265" name="直接箭头连接符 264"/>
            <p:cNvCxnSpPr/>
            <p:nvPr/>
          </p:nvCxnSpPr>
          <p:spPr bwMode="auto">
            <a:xfrm flipV="1">
              <a:off x="3131840" y="3927996"/>
              <a:ext cx="0" cy="8691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0" name="直接箭头连接符 239"/>
            <p:cNvCxnSpPr/>
            <p:nvPr/>
          </p:nvCxnSpPr>
          <p:spPr bwMode="auto">
            <a:xfrm>
              <a:off x="2771800" y="3789040"/>
              <a:ext cx="57528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6" name="直接箭头连接符 295"/>
            <p:cNvCxnSpPr/>
            <p:nvPr/>
          </p:nvCxnSpPr>
          <p:spPr bwMode="auto">
            <a:xfrm flipV="1">
              <a:off x="3203848" y="2564904"/>
              <a:ext cx="0" cy="12241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300" name="Text Box 260"/>
            <p:cNvSpPr txBox="1">
              <a:spLocks noChangeArrowheads="1"/>
            </p:cNvSpPr>
            <p:nvPr/>
          </p:nvSpPr>
          <p:spPr bwMode="auto">
            <a:xfrm>
              <a:off x="2789131" y="2852936"/>
              <a:ext cx="232567" cy="216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301" name="椭圆 300"/>
            <p:cNvSpPr/>
            <p:nvPr/>
          </p:nvSpPr>
          <p:spPr bwMode="auto">
            <a:xfrm>
              <a:off x="2879307" y="2788153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02" name="直接箭头连接符 301"/>
            <p:cNvCxnSpPr>
              <a:endCxn id="300" idx="2"/>
            </p:cNvCxnSpPr>
            <p:nvPr/>
          </p:nvCxnSpPr>
          <p:spPr bwMode="auto">
            <a:xfrm rot="10800000">
              <a:off x="2905416" y="3068960"/>
              <a:ext cx="298433" cy="14401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304" name="直接箭头连接符 303"/>
            <p:cNvCxnSpPr/>
            <p:nvPr/>
          </p:nvCxnSpPr>
          <p:spPr bwMode="auto">
            <a:xfrm flipV="1">
              <a:off x="2915816" y="2564904"/>
              <a:ext cx="0" cy="2232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5" name="矩形 314"/>
            <p:cNvSpPr/>
            <p:nvPr/>
          </p:nvSpPr>
          <p:spPr>
            <a:xfrm>
              <a:off x="1115616" y="2676529"/>
              <a:ext cx="7632848" cy="276869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26" name="Text Box 147"/>
            <p:cNvSpPr txBox="1">
              <a:spLocks noChangeArrowheads="1"/>
            </p:cNvSpPr>
            <p:nvPr/>
          </p:nvSpPr>
          <p:spPr bwMode="auto">
            <a:xfrm>
              <a:off x="1269293" y="2741490"/>
              <a:ext cx="1142467" cy="5434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330" name="AutoShape 9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156177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019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Box 43"/>
          <p:cNvSpPr txBox="1">
            <a:spLocks noChangeArrowheads="1"/>
          </p:cNvSpPr>
          <p:nvPr/>
        </p:nvSpPr>
        <p:spPr bwMode="auto">
          <a:xfrm>
            <a:off x="179512" y="836712"/>
            <a:ext cx="8712967" cy="2360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的基本功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能：</a:t>
            </a:r>
            <a:r>
              <a:rPr lang="zh-CN" altLang="en-US" b="1" dirty="0">
                <a:latin typeface="宋体" pitchFamily="2" charset="-122"/>
              </a:rPr>
              <a:t>循环地</a:t>
            </a:r>
            <a:r>
              <a:rPr lang="zh-CN" altLang="en-US" b="1" dirty="0" smtClean="0">
                <a:latin typeface="宋体" pitchFamily="2" charset="-122"/>
              </a:rPr>
              <a:t>执行指令、</a:t>
            </a:r>
            <a:r>
              <a:rPr lang="zh-CN" altLang="en-US" b="1" dirty="0">
                <a:latin typeface="宋体" pitchFamily="2" charset="-122"/>
              </a:rPr>
              <a:t>检测并处理异常和中断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指令的执行过程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异常和中断的检测及处理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  检测方法：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   处理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过程：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4EC7-1C56-4464-93D4-BFE47A8250B9}" type="slidenum">
              <a:rPr lang="en-US" altLang="zh-CN"/>
              <a:pPr/>
              <a:t>7</a:t>
            </a:fld>
            <a:endParaRPr lang="en-US" altLang="zh-CN" dirty="0"/>
          </a:p>
        </p:txBody>
      </p:sp>
      <p:sp>
        <p:nvSpPr>
          <p:cNvPr id="289834" name="Text Box 42"/>
          <p:cNvSpPr txBox="1">
            <a:spLocks noChangeArrowheads="1"/>
          </p:cNvSpPr>
          <p:nvPr/>
        </p:nvSpPr>
        <p:spPr bwMode="auto">
          <a:xfrm>
            <a:off x="179388" y="375047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t" anchorCtr="0">
            <a:spAutoFit/>
          </a:bodyPr>
          <a:lstStyle>
            <a:defPPr>
              <a:defRPr lang="zh-CN"/>
            </a:defPPr>
            <a:lvl1pPr algn="l">
              <a:defRPr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三、</a:t>
            </a:r>
            <a:r>
              <a:rPr lang="en-US" altLang="zh-CN" dirty="0"/>
              <a:t>CPU</a:t>
            </a:r>
            <a:r>
              <a:rPr lang="zh-CN" altLang="en-US" dirty="0"/>
              <a:t>的工作流程</a:t>
            </a:r>
          </a:p>
        </p:txBody>
      </p:sp>
      <p:sp>
        <p:nvSpPr>
          <p:cNvPr id="289882" name="AutoShape 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Text Box 43"/>
          <p:cNvSpPr txBox="1">
            <a:spLocks noChangeArrowheads="1"/>
          </p:cNvSpPr>
          <p:nvPr/>
        </p:nvSpPr>
        <p:spPr bwMode="auto">
          <a:xfrm>
            <a:off x="2915815" y="2197313"/>
            <a:ext cx="4104457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采样信号线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硬件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b="1" dirty="0" smtClean="0">
                <a:latin typeface="宋体" pitchFamily="2" charset="-122"/>
              </a:rPr>
              <a:t>响应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硬件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、处理及返回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软件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1800" b="1" dirty="0" smtClean="0">
              <a:latin typeface="宋体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444208" y="1821964"/>
            <a:ext cx="2592288" cy="1246996"/>
            <a:chOff x="2555776" y="4126220"/>
            <a:chExt cx="2592288" cy="1246996"/>
          </a:xfrm>
        </p:grpSpPr>
        <p:cxnSp>
          <p:nvCxnSpPr>
            <p:cNvPr id="3" name="直接箭头连接符 2"/>
            <p:cNvCxnSpPr/>
            <p:nvPr/>
          </p:nvCxnSpPr>
          <p:spPr bwMode="auto">
            <a:xfrm>
              <a:off x="2555776" y="4653136"/>
              <a:ext cx="1080120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3707904" y="4653136"/>
              <a:ext cx="1404000" cy="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 flipH="1">
              <a:off x="3311860" y="4653136"/>
              <a:ext cx="324036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3311860" y="5085184"/>
              <a:ext cx="78903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 flipH="1" flipV="1">
              <a:off x="3707904" y="4653136"/>
              <a:ext cx="392992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Text Box 102"/>
            <p:cNvSpPr txBox="1">
              <a:spLocks noChangeArrowheads="1"/>
            </p:cNvSpPr>
            <p:nvPr/>
          </p:nvSpPr>
          <p:spPr bwMode="auto">
            <a:xfrm>
              <a:off x="2843808" y="4725144"/>
              <a:ext cx="544299" cy="238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响应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9" name="Text Box 102"/>
            <p:cNvSpPr txBox="1">
              <a:spLocks noChangeArrowheads="1"/>
            </p:cNvSpPr>
            <p:nvPr/>
          </p:nvSpPr>
          <p:spPr bwMode="auto">
            <a:xfrm>
              <a:off x="3995936" y="4748004"/>
              <a:ext cx="57618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返回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0" name="Text Box 102"/>
            <p:cNvSpPr txBox="1">
              <a:spLocks noChangeArrowheads="1"/>
            </p:cNvSpPr>
            <p:nvPr/>
          </p:nvSpPr>
          <p:spPr bwMode="auto">
            <a:xfrm>
              <a:off x="3452824" y="5085184"/>
              <a:ext cx="54311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处理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4" name="Text Box 102"/>
            <p:cNvSpPr txBox="1">
              <a:spLocks noChangeArrowheads="1"/>
            </p:cNvSpPr>
            <p:nvPr/>
          </p:nvSpPr>
          <p:spPr bwMode="auto">
            <a:xfrm>
              <a:off x="2555776" y="4365104"/>
              <a:ext cx="98858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当前程序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8" name="Text Box 102"/>
            <p:cNvSpPr txBox="1">
              <a:spLocks noChangeArrowheads="1"/>
            </p:cNvSpPr>
            <p:nvPr/>
          </p:nvSpPr>
          <p:spPr bwMode="auto">
            <a:xfrm>
              <a:off x="3727432" y="4365104"/>
              <a:ext cx="14206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当前程序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续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81" name="直接箭头连接符 80"/>
            <p:cNvCxnSpPr/>
            <p:nvPr/>
          </p:nvCxnSpPr>
          <p:spPr bwMode="auto">
            <a:xfrm>
              <a:off x="3563888" y="4365104"/>
              <a:ext cx="0" cy="2541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87" name="Text Box 102"/>
            <p:cNvSpPr txBox="1">
              <a:spLocks noChangeArrowheads="1"/>
            </p:cNvSpPr>
            <p:nvPr/>
          </p:nvSpPr>
          <p:spPr bwMode="auto">
            <a:xfrm>
              <a:off x="3140224" y="4126220"/>
              <a:ext cx="783704" cy="238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有请求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90" name="Text Box 71"/>
          <p:cNvSpPr txBox="1">
            <a:spLocks noChangeArrowheads="1"/>
          </p:cNvSpPr>
          <p:nvPr/>
        </p:nvSpPr>
        <p:spPr bwMode="auto">
          <a:xfrm>
            <a:off x="179389" y="3144594"/>
            <a:ext cx="7722486" cy="219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*CPU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的工作流程：</a:t>
            </a:r>
            <a:r>
              <a:rPr lang="zh-CN" altLang="en-US" b="1" dirty="0" smtClean="0">
                <a:latin typeface="宋体" pitchFamily="2" charset="-122"/>
              </a:rPr>
              <a:t>循环的指令周期＋中断周期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工作流程的表示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时间控制的基准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05000"/>
              </a:lnSpc>
              <a:spcBef>
                <a:spcPts val="0"/>
              </a:spcBef>
            </a:pPr>
            <a:endParaRPr lang="en-US" altLang="zh-CN" sz="16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CPU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的分类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91" name="组合 90"/>
          <p:cNvGrpSpPr/>
          <p:nvPr/>
        </p:nvGrpSpPr>
        <p:grpSpPr>
          <a:xfrm>
            <a:off x="5868144" y="3356992"/>
            <a:ext cx="3168799" cy="2009403"/>
            <a:chOff x="2109689" y="1082657"/>
            <a:chExt cx="3168799" cy="2009403"/>
          </a:xfrm>
        </p:grpSpPr>
        <p:sp>
          <p:nvSpPr>
            <p:cNvPr id="92" name="Text Box 74"/>
            <p:cNvSpPr txBox="1">
              <a:spLocks noChangeArrowheads="1"/>
            </p:cNvSpPr>
            <p:nvPr/>
          </p:nvSpPr>
          <p:spPr bwMode="auto">
            <a:xfrm>
              <a:off x="3168663" y="1556792"/>
              <a:ext cx="1116125" cy="2847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取</a:t>
              </a:r>
              <a:r>
                <a:rPr lang="zh-CN" altLang="en-US" sz="1800" b="1" dirty="0" smtClean="0"/>
                <a:t>指令</a:t>
              </a:r>
              <a:endParaRPr lang="zh-CN" altLang="en-US" sz="1800" b="1" dirty="0"/>
            </a:p>
          </p:txBody>
        </p:sp>
        <p:sp>
          <p:nvSpPr>
            <p:cNvPr id="93" name="Text Box 76"/>
            <p:cNvSpPr txBox="1">
              <a:spLocks noChangeArrowheads="1"/>
            </p:cNvSpPr>
            <p:nvPr/>
          </p:nvSpPr>
          <p:spPr bwMode="auto">
            <a:xfrm>
              <a:off x="3168664" y="1988844"/>
              <a:ext cx="1116124" cy="28803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/>
                <a:t>执行</a:t>
              </a:r>
              <a:r>
                <a:rPr lang="zh-CN" altLang="en-US" sz="1800" b="1" dirty="0"/>
                <a:t>指令</a:t>
              </a:r>
            </a:p>
          </p:txBody>
        </p:sp>
        <p:sp>
          <p:nvSpPr>
            <p:cNvPr id="94" name="Text Box 77"/>
            <p:cNvSpPr txBox="1">
              <a:spLocks noChangeArrowheads="1"/>
            </p:cNvSpPr>
            <p:nvPr/>
          </p:nvSpPr>
          <p:spPr bwMode="auto">
            <a:xfrm>
              <a:off x="4197921" y="2684466"/>
              <a:ext cx="1080567" cy="27118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/>
                <a:t>中断响应</a:t>
              </a:r>
              <a:endParaRPr lang="zh-CN" altLang="en-US" sz="1800" b="1" dirty="0"/>
            </a:p>
          </p:txBody>
        </p:sp>
        <p:sp>
          <p:nvSpPr>
            <p:cNvPr id="95" name="AutoShape 79"/>
            <p:cNvSpPr>
              <a:spLocks noChangeArrowheads="1"/>
            </p:cNvSpPr>
            <p:nvPr/>
          </p:nvSpPr>
          <p:spPr bwMode="auto">
            <a:xfrm>
              <a:off x="3348682" y="1082657"/>
              <a:ext cx="756000" cy="258111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/>
                <a:t>启动</a:t>
              </a:r>
              <a:endParaRPr lang="zh-CN" altLang="en-US" sz="1800" b="1" dirty="0"/>
            </a:p>
          </p:txBody>
        </p:sp>
        <p:sp>
          <p:nvSpPr>
            <p:cNvPr id="96" name="Text Box 105"/>
            <p:cNvSpPr txBox="1">
              <a:spLocks noChangeArrowheads="1"/>
            </p:cNvSpPr>
            <p:nvPr/>
          </p:nvSpPr>
          <p:spPr bwMode="auto">
            <a:xfrm>
              <a:off x="4572819" y="2282898"/>
              <a:ext cx="21590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Y</a:t>
              </a:r>
            </a:p>
          </p:txBody>
        </p:sp>
        <p:sp>
          <p:nvSpPr>
            <p:cNvPr id="97" name="AutoShape 107"/>
            <p:cNvSpPr>
              <a:spLocks noChangeArrowheads="1"/>
            </p:cNvSpPr>
            <p:nvPr/>
          </p:nvSpPr>
          <p:spPr bwMode="auto">
            <a:xfrm>
              <a:off x="2844627" y="2396434"/>
              <a:ext cx="1764000" cy="324000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spc="-100" dirty="0" smtClean="0">
                  <a:solidFill>
                    <a:schemeClr val="accent2"/>
                  </a:solidFill>
                </a:rPr>
                <a:t>有</a:t>
              </a:r>
              <a:r>
                <a:rPr lang="zh-CN" altLang="en-US" sz="1800" b="1" spc="-100" dirty="0" smtClean="0"/>
                <a:t>中断请求？</a:t>
              </a:r>
              <a:endParaRPr lang="zh-CN" altLang="en-US" sz="1800" b="1" spc="-100" dirty="0"/>
            </a:p>
          </p:txBody>
        </p:sp>
        <p:sp>
          <p:nvSpPr>
            <p:cNvPr id="98" name="Text Box 110"/>
            <p:cNvSpPr txBox="1">
              <a:spLocks noChangeArrowheads="1"/>
            </p:cNvSpPr>
            <p:nvPr/>
          </p:nvSpPr>
          <p:spPr bwMode="auto">
            <a:xfrm>
              <a:off x="3530600" y="2719791"/>
              <a:ext cx="2159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</p:txBody>
        </p:sp>
        <p:sp>
          <p:nvSpPr>
            <p:cNvPr id="99" name="AutoShape 114"/>
            <p:cNvSpPr>
              <a:spLocks/>
            </p:cNvSpPr>
            <p:nvPr/>
          </p:nvSpPr>
          <p:spPr bwMode="auto">
            <a:xfrm>
              <a:off x="2639587" y="1556921"/>
              <a:ext cx="45719" cy="719956"/>
            </a:xfrm>
            <a:prstGeom prst="leftBrace">
              <a:avLst>
                <a:gd name="adj1" fmla="val 4758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Text Box 115"/>
            <p:cNvSpPr txBox="1">
              <a:spLocks noChangeArrowheads="1"/>
            </p:cNvSpPr>
            <p:nvPr/>
          </p:nvSpPr>
          <p:spPr bwMode="auto">
            <a:xfrm>
              <a:off x="2124547" y="1628804"/>
              <a:ext cx="504056" cy="504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指令周期</a:t>
              </a:r>
            </a:p>
          </p:txBody>
        </p:sp>
        <p:sp>
          <p:nvSpPr>
            <p:cNvPr id="101" name="AutoShape 117"/>
            <p:cNvSpPr>
              <a:spLocks/>
            </p:cNvSpPr>
            <p:nvPr/>
          </p:nvSpPr>
          <p:spPr bwMode="auto">
            <a:xfrm>
              <a:off x="2613373" y="2684466"/>
              <a:ext cx="71437" cy="272849"/>
            </a:xfrm>
            <a:prstGeom prst="leftBrace">
              <a:avLst>
                <a:gd name="adj1" fmla="val 2471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Text Box 119"/>
            <p:cNvSpPr txBox="1">
              <a:spLocks noChangeArrowheads="1"/>
            </p:cNvSpPr>
            <p:nvPr/>
          </p:nvSpPr>
          <p:spPr bwMode="auto">
            <a:xfrm>
              <a:off x="2109689" y="2540450"/>
              <a:ext cx="518914" cy="551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中断周期</a:t>
              </a:r>
            </a:p>
          </p:txBody>
        </p:sp>
        <p:cxnSp>
          <p:nvCxnSpPr>
            <p:cNvPr id="103" name="直接箭头连接符 102"/>
            <p:cNvCxnSpPr>
              <a:stCxn id="92" idx="2"/>
              <a:endCxn id="93" idx="0"/>
            </p:cNvCxnSpPr>
            <p:nvPr/>
          </p:nvCxnSpPr>
          <p:spPr bwMode="auto">
            <a:xfrm>
              <a:off x="3726726" y="1841524"/>
              <a:ext cx="0" cy="14732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直接箭头连接符 103"/>
            <p:cNvCxnSpPr>
              <a:stCxn id="95" idx="2"/>
              <a:endCxn id="92" idx="0"/>
            </p:cNvCxnSpPr>
            <p:nvPr/>
          </p:nvCxnSpPr>
          <p:spPr bwMode="auto">
            <a:xfrm>
              <a:off x="3726682" y="1340768"/>
              <a:ext cx="44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直接箭头连接符 104"/>
            <p:cNvCxnSpPr>
              <a:stCxn id="93" idx="2"/>
              <a:endCxn id="97" idx="0"/>
            </p:cNvCxnSpPr>
            <p:nvPr/>
          </p:nvCxnSpPr>
          <p:spPr bwMode="auto">
            <a:xfrm flipH="1">
              <a:off x="3726627" y="2276876"/>
              <a:ext cx="99" cy="1195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直接箭头连接符 97"/>
            <p:cNvCxnSpPr>
              <a:stCxn id="97" idx="2"/>
            </p:cNvCxnSpPr>
            <p:nvPr/>
          </p:nvCxnSpPr>
          <p:spPr bwMode="auto">
            <a:xfrm rot="5400000">
              <a:off x="3037334" y="2402763"/>
              <a:ext cx="371622" cy="1006965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7" name="直接箭头连接符 98"/>
            <p:cNvCxnSpPr>
              <a:stCxn id="97" idx="3"/>
              <a:endCxn id="94" idx="0"/>
            </p:cNvCxnSpPr>
            <p:nvPr/>
          </p:nvCxnSpPr>
          <p:spPr bwMode="auto">
            <a:xfrm>
              <a:off x="4608627" y="2558434"/>
              <a:ext cx="129578" cy="12603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98"/>
            <p:cNvCxnSpPr>
              <a:stCxn id="94" idx="2"/>
            </p:cNvCxnSpPr>
            <p:nvPr/>
          </p:nvCxnSpPr>
          <p:spPr bwMode="auto">
            <a:xfrm rot="5400000">
              <a:off x="4147671" y="2501525"/>
              <a:ext cx="136406" cy="104466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98"/>
            <p:cNvCxnSpPr/>
            <p:nvPr/>
          </p:nvCxnSpPr>
          <p:spPr bwMode="auto">
            <a:xfrm rot="5400000" flipH="1" flipV="1">
              <a:off x="2382728" y="1749716"/>
              <a:ext cx="1679274" cy="1005405"/>
            </a:xfrm>
            <a:prstGeom prst="bentConnector3">
              <a:avLst>
                <a:gd name="adj1" fmla="val 9987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2" name="组合 31"/>
          <p:cNvGrpSpPr/>
          <p:nvPr/>
        </p:nvGrpSpPr>
        <p:grpSpPr>
          <a:xfrm>
            <a:off x="8043242" y="3356992"/>
            <a:ext cx="1008112" cy="1027124"/>
            <a:chOff x="5285606" y="3746952"/>
            <a:chExt cx="1008112" cy="1027124"/>
          </a:xfrm>
        </p:grpSpPr>
        <p:sp>
          <p:nvSpPr>
            <p:cNvPr id="118" name="AutoShape 79"/>
            <p:cNvSpPr>
              <a:spLocks noChangeArrowheads="1"/>
            </p:cNvSpPr>
            <p:nvPr/>
          </p:nvSpPr>
          <p:spPr bwMode="auto">
            <a:xfrm>
              <a:off x="5537718" y="3746952"/>
              <a:ext cx="756000" cy="258111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/>
                <a:t>停机</a:t>
              </a:r>
              <a:endParaRPr lang="zh-CN" altLang="en-US" sz="1800" b="1" dirty="0"/>
            </a:p>
          </p:txBody>
        </p:sp>
        <p:cxnSp>
          <p:nvCxnSpPr>
            <p:cNvPr id="119" name="直接箭头连接符 98"/>
            <p:cNvCxnSpPr>
              <a:endCxn id="118" idx="2"/>
            </p:cNvCxnSpPr>
            <p:nvPr/>
          </p:nvCxnSpPr>
          <p:spPr bwMode="auto">
            <a:xfrm rot="5400000" flipH="1" flipV="1">
              <a:off x="5216156" y="4074514"/>
              <a:ext cx="769012" cy="630111"/>
            </a:xfrm>
            <a:prstGeom prst="bentConnector3">
              <a:avLst>
                <a:gd name="adj1" fmla="val -119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0" name="Text Box 119"/>
            <p:cNvSpPr txBox="1">
              <a:spLocks noChangeArrowheads="1"/>
            </p:cNvSpPr>
            <p:nvPr/>
          </p:nvSpPr>
          <p:spPr bwMode="auto">
            <a:xfrm>
              <a:off x="5414764" y="4255063"/>
              <a:ext cx="518791" cy="476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停机指令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sp>
        <p:nvSpPr>
          <p:cNvPr id="52" name="AutoShape 9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AutoShape 9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AutoShape 90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303"/>
          <p:cNvSpPr txBox="1">
            <a:spLocks noChangeArrowheads="1"/>
          </p:cNvSpPr>
          <p:nvPr/>
        </p:nvSpPr>
        <p:spPr bwMode="auto">
          <a:xfrm>
            <a:off x="179263" y="5509681"/>
            <a:ext cx="89647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的工作原理：</a:t>
            </a:r>
            <a:r>
              <a:rPr lang="en-US" altLang="zh-CN" b="1" dirty="0">
                <a:latin typeface="+mn-ea"/>
              </a:rPr>
              <a:t>CU</a:t>
            </a:r>
            <a:r>
              <a:rPr lang="zh-CN" altLang="en-US" b="1" u="sng" dirty="0">
                <a:solidFill>
                  <a:srgbClr val="990099"/>
                </a:solidFill>
                <a:latin typeface="+mn-ea"/>
              </a:rPr>
              <a:t>循环地</a:t>
            </a:r>
            <a:r>
              <a:rPr lang="zh-CN" altLang="en-US" b="1" u="sng" dirty="0" smtClean="0">
                <a:solidFill>
                  <a:srgbClr val="990099"/>
                </a:solidFill>
                <a:latin typeface="+mn-ea"/>
              </a:rPr>
              <a:t>产生</a:t>
            </a:r>
            <a:r>
              <a:rPr lang="zh-CN" altLang="en-US" b="1" dirty="0" smtClean="0">
                <a:latin typeface="+mn-ea"/>
              </a:rPr>
              <a:t>工作流程所</a:t>
            </a:r>
            <a:r>
              <a:rPr lang="zh-CN" altLang="en-US" b="1" dirty="0">
                <a:latin typeface="+mn-ea"/>
              </a:rPr>
              <a:t>需</a:t>
            </a:r>
            <a:r>
              <a:rPr lang="zh-CN" altLang="en-US" b="1" dirty="0" smtClean="0">
                <a:latin typeface="+mn-ea"/>
              </a:rPr>
              <a:t>的</a:t>
            </a:r>
            <a:r>
              <a:rPr lang="zh-CN" altLang="en-US" b="1" u="sng" spc="-80" dirty="0">
                <a:solidFill>
                  <a:schemeClr val="accent2"/>
                </a:solidFill>
              </a:rPr>
              <a:t>操作</a:t>
            </a:r>
            <a:r>
              <a:rPr lang="zh-CN" altLang="en-US" b="1" u="sng" spc="-80" dirty="0" smtClean="0">
                <a:solidFill>
                  <a:schemeClr val="accent2"/>
                </a:solidFill>
                <a:latin typeface="宋体" pitchFamily="2" charset="-122"/>
              </a:rPr>
              <a:t>控制信号</a:t>
            </a:r>
            <a:r>
              <a:rPr lang="zh-CN" altLang="en-US" b="1" spc="-80" dirty="0">
                <a:latin typeface="宋体" pitchFamily="2" charset="-122"/>
              </a:rPr>
              <a:t>，</a:t>
            </a:r>
            <a:endParaRPr lang="en-US" altLang="zh-CN" b="1" spc="-80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en-US" altLang="zh-CN" sz="2000" b="1" dirty="0" smtClean="0"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数据通路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实现</a:t>
            </a:r>
            <a:r>
              <a:rPr lang="zh-CN" altLang="en-US" b="1" dirty="0" smtClean="0">
                <a:latin typeface="宋体" pitchFamily="2" charset="-122"/>
              </a:rPr>
              <a:t>工作流程所需的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操作</a:t>
            </a:r>
            <a:endParaRPr lang="en-US" altLang="zh-CN" b="1" u="sng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10" name="Text Box 43"/>
          <p:cNvSpPr txBox="1">
            <a:spLocks noChangeArrowheads="1"/>
          </p:cNvSpPr>
          <p:nvPr/>
        </p:nvSpPr>
        <p:spPr bwMode="auto">
          <a:xfrm>
            <a:off x="2709740" y="3573016"/>
            <a:ext cx="3085950" cy="2028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  <a:spcBef>
                <a:spcPts val="0"/>
              </a:spcBef>
            </a:pPr>
            <a:r>
              <a:rPr lang="zh-CN" altLang="en-US" b="1" dirty="0" smtClean="0">
                <a:latin typeface="宋体" pitchFamily="2" charset="-122"/>
              </a:rPr>
              <a:t>     操作序列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多种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ts val="300"/>
              </a:spcBef>
            </a:pPr>
            <a:r>
              <a:rPr lang="zh-CN" altLang="en-US" b="1" dirty="0" smtClean="0">
                <a:latin typeface="宋体" pitchFamily="2" charset="-122"/>
              </a:rPr>
              <a:t>     主时钟脉冲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</a:pPr>
            <a:r>
              <a:rPr lang="en-US" altLang="zh-CN" sz="1800" b="1" dirty="0" smtClean="0">
                <a:latin typeface="宋体" pitchFamily="2" charset="-122"/>
              </a:rPr>
              <a:t>    (</a:t>
            </a:r>
            <a:r>
              <a:rPr lang="zh-CN" altLang="en-US" sz="1800" b="1" dirty="0" smtClean="0">
                <a:latin typeface="宋体" pitchFamily="2" charset="-122"/>
              </a:rPr>
              <a:t>主时钟周期＝</a:t>
            </a:r>
            <a:r>
              <a:rPr lang="en-US" altLang="zh-CN" sz="1800" b="1" dirty="0" smtClean="0">
                <a:latin typeface="宋体" pitchFamily="2" charset="-122"/>
              </a:rPr>
              <a:t>1/</a:t>
            </a:r>
            <a:r>
              <a:rPr lang="zh-CN" altLang="en-US" sz="1800" b="1" dirty="0" smtClean="0">
                <a:latin typeface="宋体" pitchFamily="2" charset="-122"/>
              </a:rPr>
              <a:t>主频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sz="1800" b="1" dirty="0">
              <a:latin typeface="宋体" pitchFamily="2" charset="-122"/>
            </a:endParaRPr>
          </a:p>
          <a:p>
            <a:pPr algn="l">
              <a:lnSpc>
                <a:spcPct val="105000"/>
              </a:lnSpc>
              <a:spcBef>
                <a:spcPts val="900"/>
              </a:spcBef>
            </a:pPr>
            <a:r>
              <a:rPr lang="zh-CN" altLang="en-US" sz="2200" b="1" dirty="0" smtClean="0">
                <a:latin typeface="宋体" pitchFamily="2" charset="-122"/>
              </a:rPr>
              <a:t>单周期</a:t>
            </a:r>
            <a:r>
              <a:rPr lang="en-US" altLang="zh-CN" sz="2200" b="1" dirty="0" smtClean="0">
                <a:latin typeface="宋体" pitchFamily="2" charset="-122"/>
              </a:rPr>
              <a:t>CPU</a:t>
            </a:r>
            <a:r>
              <a:rPr lang="zh-CN" altLang="en-US" sz="2200" b="1" dirty="0" smtClean="0">
                <a:latin typeface="宋体" pitchFamily="2" charset="-122"/>
              </a:rPr>
              <a:t>、多周期</a:t>
            </a:r>
            <a:r>
              <a:rPr lang="en-US" altLang="zh-CN" sz="2200" b="1" dirty="0" smtClean="0">
                <a:latin typeface="宋体" pitchFamily="2" charset="-122"/>
              </a:rPr>
              <a:t>CPU</a:t>
            </a:r>
          </a:p>
          <a:p>
            <a:pPr algn="l">
              <a:lnSpc>
                <a:spcPct val="90000"/>
              </a:lnSpc>
              <a:spcBef>
                <a:spcPts val="0"/>
              </a:spcBef>
            </a:pPr>
            <a:r>
              <a:rPr lang="en-US" altLang="zh-CN" sz="1800" b="1" dirty="0" smtClean="0">
                <a:latin typeface="宋体" pitchFamily="2" charset="-122"/>
              </a:rPr>
              <a:t>  (</a:t>
            </a:r>
            <a:r>
              <a:rPr lang="zh-CN" altLang="en-US" sz="1800" b="1" dirty="0" smtClean="0">
                <a:latin typeface="宋体" pitchFamily="2" charset="-122"/>
              </a:rPr>
              <a:t>指令周期＝</a:t>
            </a:r>
            <a:r>
              <a:rPr lang="en-US" altLang="zh-CN" sz="1800" i="1" dirty="0" smtClean="0">
                <a:latin typeface="+mn-lt"/>
              </a:rPr>
              <a:t>n</a:t>
            </a:r>
            <a:r>
              <a:rPr lang="zh-CN" altLang="en-US" sz="1800" b="1" dirty="0" smtClean="0">
                <a:latin typeface="宋体" pitchFamily="2" charset="-122"/>
              </a:rPr>
              <a:t>个</a:t>
            </a:r>
            <a:r>
              <a:rPr lang="en-US" altLang="zh-CN" sz="1800" b="1" dirty="0" smtClean="0">
                <a:latin typeface="宋体" pitchFamily="2" charset="-122"/>
              </a:rPr>
              <a:t>CLK)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11" name="AutoShape 62">
            <a:hlinkClick r:id="rId6" action="ppaction://hlinksldjump"/>
          </p:cNvPr>
          <p:cNvSpPr>
            <a:spLocks noChangeArrowheads="1"/>
          </p:cNvSpPr>
          <p:nvPr/>
        </p:nvSpPr>
        <p:spPr bwMode="auto">
          <a:xfrm rot="16200000">
            <a:off x="73086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" name="圆角右箭头 1"/>
          <p:cNvSpPr/>
          <p:nvPr/>
        </p:nvSpPr>
        <p:spPr bwMode="auto">
          <a:xfrm rot="10800000">
            <a:off x="7899141" y="6017511"/>
            <a:ext cx="489283" cy="295583"/>
          </a:xfrm>
          <a:prstGeom prst="bentArrow">
            <a:avLst>
              <a:gd name="adj1" fmla="val 19861"/>
              <a:gd name="adj2" fmla="val 25000"/>
              <a:gd name="adj3" fmla="val 29111"/>
              <a:gd name="adj4" fmla="val 29362"/>
            </a:avLst>
          </a:prstGeom>
          <a:solidFill>
            <a:srgbClr val="CCFFFF"/>
          </a:solidFill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4139952" y="4064925"/>
            <a:ext cx="3060340" cy="154800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55" name="Text Box 43"/>
          <p:cNvSpPr txBox="1">
            <a:spLocks noChangeArrowheads="1"/>
          </p:cNvSpPr>
          <p:nvPr/>
        </p:nvSpPr>
        <p:spPr bwMode="auto">
          <a:xfrm>
            <a:off x="3419872" y="1290826"/>
            <a:ext cx="541804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取指、分析、执行，形成下条指令地址</a:t>
            </a:r>
            <a:endParaRPr lang="en-US" altLang="zh-CN" sz="1800" b="1" dirty="0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2" grpId="0" animBg="1"/>
      <p:bldP spid="5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70</a:t>
            </a:fld>
            <a:endParaRPr lang="en-US" altLang="zh-CN"/>
          </a:p>
        </p:txBody>
      </p:sp>
      <p:sp>
        <p:nvSpPr>
          <p:cNvPr id="11" name="Text Box 93"/>
          <p:cNvSpPr txBox="1">
            <a:spLocks noChangeArrowheads="1"/>
          </p:cNvSpPr>
          <p:nvPr/>
        </p:nvSpPr>
        <p:spPr bwMode="auto">
          <a:xfrm>
            <a:off x="179388" y="2606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*设计</a:t>
            </a:r>
            <a:r>
              <a:rPr lang="en-US" altLang="zh-CN" spc="-100" dirty="0" err="1">
                <a:solidFill>
                  <a:srgbClr val="C00000"/>
                </a:solidFill>
              </a:rPr>
              <a:t>μ</a:t>
            </a:r>
            <a:r>
              <a:rPr lang="en-US" altLang="zh-CN" b="1" dirty="0" err="1" smtClean="0">
                <a:solidFill>
                  <a:srgbClr val="C00000"/>
                </a:solidFill>
                <a:latin typeface="+mn-ea"/>
                <a:ea typeface="+mn-ea"/>
              </a:rPr>
              <a:t>OP</a:t>
            </a:r>
            <a:r>
              <a:rPr lang="zh-CN" altLang="en-US" b="1" dirty="0" smtClean="0">
                <a:solidFill>
                  <a:srgbClr val="C00000"/>
                </a:solidFill>
              </a:rPr>
              <a:t>控制信号</a:t>
            </a:r>
            <a:r>
              <a:rPr lang="zh-CN" altLang="en-US" b="1" dirty="0">
                <a:solidFill>
                  <a:srgbClr val="C00000"/>
                </a:solidFill>
              </a:rPr>
              <a:t>形成</a:t>
            </a:r>
            <a:r>
              <a:rPr lang="zh-CN" altLang="en-US" b="1" dirty="0" smtClean="0">
                <a:solidFill>
                  <a:srgbClr val="C00000"/>
                </a:solidFill>
              </a:rPr>
              <a:t>电路：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⑴</a:t>
            </a:r>
            <a:r>
              <a:rPr lang="en-US" altLang="zh-CN" dirty="0" err="1" smtClean="0">
                <a:latin typeface="+mn-lt"/>
                <a:ea typeface="+mn-ea"/>
              </a:rPr>
              <a:t>μ</a:t>
            </a:r>
            <a:r>
              <a:rPr lang="en-US" altLang="zh-CN" b="1" dirty="0" err="1" smtClean="0">
                <a:latin typeface="+mn-ea"/>
                <a:ea typeface="+mn-ea"/>
              </a:rPr>
              <a:t>OPCmd</a:t>
            </a:r>
            <a:r>
              <a:rPr lang="zh-CN" altLang="zh-CN" b="1" dirty="0" smtClean="0">
                <a:latin typeface="+mn-ea"/>
                <a:ea typeface="+mn-ea"/>
              </a:rPr>
              <a:t>使用时间表</a:t>
            </a:r>
            <a:r>
              <a:rPr lang="zh-CN" altLang="en-US" b="1" dirty="0" smtClean="0">
                <a:latin typeface="+mn-ea"/>
                <a:ea typeface="+mn-ea"/>
              </a:rPr>
              <a:t>如下，状态转换图的时间戳见</a:t>
            </a:r>
            <a:r>
              <a:rPr lang="en-US" altLang="zh-CN" b="1" dirty="0" smtClean="0">
                <a:latin typeface="+mn-ea"/>
                <a:ea typeface="+mn-ea"/>
              </a:rPr>
              <a:t>P67</a:t>
            </a:r>
          </a:p>
        </p:txBody>
      </p:sp>
      <p:sp>
        <p:nvSpPr>
          <p:cNvPr id="24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7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156524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631964"/>
              </p:ext>
            </p:extLst>
          </p:nvPr>
        </p:nvGraphicFramePr>
        <p:xfrm>
          <a:off x="395536" y="1237124"/>
          <a:ext cx="8496944" cy="50721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6104"/>
                <a:gridCol w="792088"/>
                <a:gridCol w="792088"/>
                <a:gridCol w="2880320"/>
                <a:gridCol w="720080"/>
                <a:gridCol w="2376264"/>
              </a:tblGrid>
              <a:tr h="347556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sz="1800" b="1" kern="1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sz="1800" b="1" kern="100" baseline="-18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sz="1800" b="1" kern="1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1800" b="1" kern="100" baseline="-18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sz="1800" b="1" kern="1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zh-CN" sz="1800" b="1" kern="100" baseline="-18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sz="1800" b="1" kern="1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zh-CN" sz="1800" b="1" kern="100" baseline="-18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sz="1800" b="1" kern="1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zh-CN" sz="1800" b="1" kern="100" baseline="-18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PCWrB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IMRd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IRWr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RegAsrc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RegDsrc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RegWr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Extctr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ALUAsrc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ALUBsrc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ALUctr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ALUOWr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MemRd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zh-CN" sz="1800" b="1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MemWr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WMFC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End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185851"/>
              </p:ext>
            </p:extLst>
          </p:nvPr>
        </p:nvGraphicFramePr>
        <p:xfrm>
          <a:off x="1331640" y="1584680"/>
          <a:ext cx="7560840" cy="4724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2088"/>
                <a:gridCol w="792088"/>
                <a:gridCol w="2880320"/>
                <a:gridCol w="720080"/>
                <a:gridCol w="2376264"/>
              </a:tblGrid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All(1)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(0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j(2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add|sub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ori|lw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(0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add|sub|ori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sz="1800" b="1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(0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add|sub|ori|lw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lw|sw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All(1)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All(1)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add|sub|ori|lw|sw|beq(0)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All(3)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All(0)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add|sub|beq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+…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All(0)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All(0)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add|lw|sw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(0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sub(1)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+…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add|sub|ori|lw|sw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All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lw|sw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beq|j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28265" algn="ctr"/>
                          <a:tab pos="5292725" algn="r"/>
                        </a:tabLst>
                      </a:pP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add|sub|ori|lw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36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68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71</a:t>
            </a:fld>
            <a:endParaRPr lang="en-US" altLang="zh-CN"/>
          </a:p>
        </p:txBody>
      </p:sp>
      <p:sp>
        <p:nvSpPr>
          <p:cNvPr id="4" name="Text Box 93"/>
          <p:cNvSpPr txBox="1">
            <a:spLocks noChangeArrowheads="1"/>
          </p:cNvSpPr>
          <p:nvPr/>
        </p:nvSpPr>
        <p:spPr bwMode="auto">
          <a:xfrm>
            <a:off x="179512" y="329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⑵</a:t>
            </a:r>
            <a:r>
              <a:rPr lang="zh-CN" altLang="en-US" b="1" dirty="0">
                <a:latin typeface="+mn-ea"/>
                <a:ea typeface="+mn-ea"/>
              </a:rPr>
              <a:t>按行汇总</a:t>
            </a:r>
            <a:r>
              <a:rPr lang="zh-CN" altLang="en-US" b="1" dirty="0" smtClean="0">
                <a:latin typeface="+mn-ea"/>
                <a:ea typeface="+mn-ea"/>
              </a:rPr>
              <a:t>使用时间表，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+mn-ea"/>
              </a:rPr>
              <a:t>OPCmd</a:t>
            </a:r>
            <a:r>
              <a:rPr lang="zh-CN" altLang="zh-CN" b="1" dirty="0">
                <a:latin typeface="+mn-ea"/>
              </a:rPr>
              <a:t>的</a:t>
            </a:r>
            <a:r>
              <a:rPr lang="zh-CN" altLang="zh-CN" b="1" dirty="0" smtClean="0">
                <a:latin typeface="+mn-ea"/>
              </a:rPr>
              <a:t>逻辑表达式</a:t>
            </a:r>
            <a:r>
              <a:rPr lang="zh-CN" altLang="en-US" b="1" dirty="0" smtClean="0">
                <a:latin typeface="+mn-ea"/>
              </a:rPr>
              <a:t>为：</a:t>
            </a:r>
            <a:endParaRPr lang="en-US" altLang="zh-CN" b="1" dirty="0" smtClean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5" name="Text Box 93"/>
          <p:cNvSpPr txBox="1">
            <a:spLocks noChangeArrowheads="1"/>
          </p:cNvSpPr>
          <p:nvPr/>
        </p:nvSpPr>
        <p:spPr bwMode="auto">
          <a:xfrm>
            <a:off x="179263" y="764704"/>
            <a:ext cx="8713217" cy="125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   </a:t>
            </a:r>
            <a:r>
              <a:rPr lang="en-US" altLang="zh-CN" sz="2200" b="1" dirty="0" err="1" smtClean="0">
                <a:latin typeface="+mn-ea"/>
                <a:ea typeface="+mn-ea"/>
              </a:rPr>
              <a:t>PCsrc</a:t>
            </a:r>
            <a:r>
              <a:rPr lang="en-US" altLang="zh-CN" sz="2200" b="1" dirty="0" smtClean="0">
                <a:latin typeface="+mn-ea"/>
                <a:ea typeface="+mn-ea"/>
              </a:rPr>
              <a:t>[1</a:t>
            </a:r>
            <a:r>
              <a:rPr lang="en-US" altLang="zh-CN" sz="2200" b="1" dirty="0">
                <a:latin typeface="+mn-ea"/>
                <a:ea typeface="+mn-ea"/>
              </a:rPr>
              <a:t>]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T</a:t>
            </a:r>
            <a:r>
              <a:rPr lang="en-US" altLang="zh-CN" sz="2200" b="1" baseline="-18000" dirty="0" smtClean="0">
                <a:latin typeface="+mn-ea"/>
                <a:ea typeface="+mn-ea"/>
              </a:rPr>
              <a:t>2</a:t>
            </a:r>
            <a:r>
              <a:rPr lang="en-US" altLang="zh-CN" sz="1400" b="1" baseline="-18000" dirty="0" smtClean="0"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  <a:sym typeface="Symbol"/>
              </a:rPr>
              <a:t></a:t>
            </a:r>
            <a:r>
              <a:rPr lang="en-US" altLang="zh-CN" sz="2200" b="1" dirty="0" smtClean="0">
                <a:latin typeface="+mn-ea"/>
                <a:ea typeface="+mn-ea"/>
              </a:rPr>
              <a:t>j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 err="1">
                <a:latin typeface="+mn-ea"/>
                <a:ea typeface="+mn-ea"/>
              </a:rPr>
              <a:t>PCsrc</a:t>
            </a:r>
            <a:r>
              <a:rPr lang="en-US" altLang="zh-CN" sz="2200" b="1" dirty="0">
                <a:latin typeface="+mn-ea"/>
                <a:ea typeface="+mn-ea"/>
              </a:rPr>
              <a:t>[0]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T</a:t>
            </a:r>
            <a:r>
              <a:rPr lang="en-US" altLang="zh-CN" sz="2200" b="1" baseline="-18000" dirty="0">
                <a:latin typeface="+mn-ea"/>
                <a:ea typeface="+mn-ea"/>
              </a:rPr>
              <a:t>0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 err="1">
                <a:latin typeface="+mn-ea"/>
                <a:ea typeface="+mn-ea"/>
              </a:rPr>
              <a:t>PCWr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T</a:t>
            </a:r>
            <a:r>
              <a:rPr lang="en-US" altLang="zh-CN" sz="2200" b="1" baseline="-18000" dirty="0">
                <a:latin typeface="+mn-ea"/>
                <a:ea typeface="+mn-ea"/>
              </a:rPr>
              <a:t>0</a:t>
            </a:r>
            <a:r>
              <a:rPr lang="en-US" altLang="zh-CN" sz="2200" b="1" dirty="0" smtClean="0">
                <a:latin typeface="+mn-ea"/>
                <a:ea typeface="+mn-ea"/>
              </a:rPr>
              <a:t>+T</a:t>
            </a:r>
            <a:r>
              <a:rPr lang="en-US" altLang="zh-CN" sz="2200" b="1" baseline="-18000" dirty="0">
                <a:latin typeface="+mn-ea"/>
                <a:ea typeface="+mn-ea"/>
              </a:rPr>
              <a:t>2</a:t>
            </a:r>
            <a:r>
              <a:rPr lang="en-US" altLang="zh-CN" sz="1400" b="1" baseline="-25000" dirty="0" smtClean="0">
                <a:latin typeface="+mn-ea"/>
                <a:ea typeface="+mn-ea"/>
              </a:rPr>
              <a:t> </a:t>
            </a:r>
            <a:r>
              <a:rPr lang="en-US" altLang="zh-CN" sz="2200" b="1" dirty="0" smtClean="0">
                <a:latin typeface="+mn-ea"/>
                <a:ea typeface="+mn-ea"/>
                <a:sym typeface="Symbol"/>
              </a:rPr>
              <a:t></a:t>
            </a:r>
            <a:r>
              <a:rPr lang="en-US" altLang="zh-CN" sz="2200" b="1" dirty="0" smtClean="0">
                <a:latin typeface="+mn-ea"/>
                <a:ea typeface="+mn-ea"/>
              </a:rPr>
              <a:t>j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</a:p>
          <a:p>
            <a:pPr algn="l">
              <a:lnSpc>
                <a:spcPct val="114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   </a:t>
            </a:r>
            <a:r>
              <a:rPr lang="en-US" altLang="zh-CN" sz="2200" b="1" dirty="0" err="1" smtClean="0">
                <a:latin typeface="+mn-ea"/>
                <a:ea typeface="+mn-ea"/>
              </a:rPr>
              <a:t>RegWr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T</a:t>
            </a:r>
            <a:r>
              <a:rPr lang="en-US" altLang="zh-CN" sz="2200" b="1" baseline="-18000" dirty="0">
                <a:latin typeface="+mn-ea"/>
                <a:ea typeface="+mn-ea"/>
              </a:rPr>
              <a:t>4</a:t>
            </a:r>
            <a:r>
              <a:rPr lang="en-US" altLang="zh-CN" sz="1400" b="1" baseline="-25000" dirty="0">
                <a:latin typeface="+mn-ea"/>
                <a:ea typeface="+mn-ea"/>
              </a:rPr>
              <a:t> </a:t>
            </a:r>
            <a:r>
              <a:rPr lang="en-US" altLang="zh-CN" sz="2200" b="1" dirty="0">
                <a:latin typeface="+mn-ea"/>
                <a:ea typeface="+mn-ea"/>
                <a:sym typeface="Symbol"/>
              </a:rPr>
              <a:t>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 smtClean="0">
                <a:latin typeface="+mn-ea"/>
                <a:ea typeface="+mn-ea"/>
              </a:rPr>
              <a:t>add+sub+ori+lw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zh-CN" sz="2200" b="1" dirty="0" smtClean="0">
                <a:latin typeface="+mn-ea"/>
                <a:ea typeface="+mn-ea"/>
              </a:rPr>
              <a:t>，</a:t>
            </a:r>
            <a:r>
              <a:rPr lang="en-US" altLang="zh-CN" sz="2200" b="1" dirty="0" smtClean="0">
                <a:latin typeface="+mn-ea"/>
                <a:ea typeface="+mn-ea"/>
              </a:rPr>
              <a:t>…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</a:p>
          <a:p>
            <a:pPr algn="l">
              <a:lnSpc>
                <a:spcPct val="114000"/>
              </a:lnSpc>
            </a:pPr>
            <a:r>
              <a:rPr lang="en-US" altLang="zh-CN" sz="2200" b="1" dirty="0" smtClean="0">
                <a:latin typeface="+mn-ea"/>
                <a:ea typeface="+mn-ea"/>
              </a:rPr>
              <a:t>           End</a:t>
            </a:r>
            <a:r>
              <a:rPr lang="zh-CN" altLang="zh-CN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T</a:t>
            </a:r>
            <a:r>
              <a:rPr lang="en-US" altLang="zh-CN" sz="2200" b="1" baseline="-18000" dirty="0">
                <a:latin typeface="+mn-ea"/>
                <a:ea typeface="+mn-ea"/>
              </a:rPr>
              <a:t>2</a:t>
            </a:r>
            <a:r>
              <a:rPr lang="en-US" altLang="zh-CN" sz="1400" b="1" baseline="-25000" dirty="0">
                <a:latin typeface="+mn-ea"/>
                <a:ea typeface="+mn-ea"/>
              </a:rPr>
              <a:t> </a:t>
            </a:r>
            <a:r>
              <a:rPr lang="en-US" altLang="zh-CN" sz="2200" b="1" dirty="0">
                <a:latin typeface="+mn-ea"/>
                <a:ea typeface="+mn-ea"/>
                <a:sym typeface="Symbol"/>
              </a:rPr>
              <a:t>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 smtClean="0">
                <a:latin typeface="+mn-ea"/>
                <a:ea typeface="+mn-ea"/>
              </a:rPr>
              <a:t>beq+j</a:t>
            </a:r>
            <a:r>
              <a:rPr lang="en-US" altLang="zh-CN" sz="2200" b="1" dirty="0" smtClean="0">
                <a:latin typeface="+mn-ea"/>
                <a:ea typeface="+mn-ea"/>
              </a:rPr>
              <a:t>)+T</a:t>
            </a:r>
            <a:r>
              <a:rPr lang="en-US" altLang="zh-CN" sz="2200" b="1" baseline="-18000" dirty="0" smtClean="0">
                <a:latin typeface="+mn-ea"/>
                <a:ea typeface="+mn-ea"/>
              </a:rPr>
              <a:t>3</a:t>
            </a:r>
            <a:r>
              <a:rPr lang="en-US" altLang="zh-CN" sz="1400" b="1" baseline="-25000" dirty="0">
                <a:latin typeface="+mn-ea"/>
                <a:ea typeface="+mn-ea"/>
              </a:rPr>
              <a:t> </a:t>
            </a:r>
            <a:r>
              <a:rPr lang="en-US" altLang="zh-CN" sz="2200" b="1" dirty="0">
                <a:latin typeface="+mn-ea"/>
                <a:ea typeface="+mn-ea"/>
                <a:sym typeface="Symbol"/>
              </a:rPr>
              <a:t></a:t>
            </a:r>
            <a:r>
              <a:rPr lang="en-US" altLang="zh-CN" sz="2200" b="1" baseline="-25000" dirty="0">
                <a:latin typeface="+mn-ea"/>
                <a:ea typeface="+mn-ea"/>
              </a:rPr>
              <a:t> </a:t>
            </a:r>
            <a:r>
              <a:rPr lang="en-US" altLang="zh-CN" sz="2200" b="1" dirty="0" smtClean="0">
                <a:latin typeface="+mn-ea"/>
                <a:ea typeface="+mn-ea"/>
              </a:rPr>
              <a:t>sw+T</a:t>
            </a:r>
            <a:r>
              <a:rPr lang="en-US" altLang="zh-CN" sz="2200" b="1" baseline="-18000" dirty="0" smtClean="0">
                <a:latin typeface="+mn-ea"/>
                <a:ea typeface="+mn-ea"/>
              </a:rPr>
              <a:t>4</a:t>
            </a:r>
            <a:r>
              <a:rPr lang="en-US" altLang="zh-CN" sz="1400" b="1" baseline="-25000" dirty="0">
                <a:latin typeface="+mn-ea"/>
                <a:ea typeface="+mn-ea"/>
              </a:rPr>
              <a:t> </a:t>
            </a:r>
            <a:r>
              <a:rPr lang="en-US" altLang="zh-CN" sz="2200" b="1" dirty="0">
                <a:latin typeface="+mn-ea"/>
                <a:ea typeface="+mn-ea"/>
                <a:sym typeface="Symbol"/>
              </a:rPr>
              <a:t>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b="1" dirty="0" err="1" smtClean="0">
                <a:latin typeface="+mn-ea"/>
                <a:ea typeface="+mn-ea"/>
              </a:rPr>
              <a:t>add+sub+ori+lw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endParaRPr lang="zh-CN" altLang="zh-CN" sz="2200" b="1" dirty="0">
              <a:latin typeface="+mn-ea"/>
              <a:ea typeface="+mn-ea"/>
            </a:endParaRPr>
          </a:p>
        </p:txBody>
      </p:sp>
      <p:sp>
        <p:nvSpPr>
          <p:cNvPr id="6" name="Text Box 93"/>
          <p:cNvSpPr txBox="1">
            <a:spLocks noChangeArrowheads="1"/>
          </p:cNvSpPr>
          <p:nvPr/>
        </p:nvSpPr>
        <p:spPr bwMode="auto">
          <a:xfrm>
            <a:off x="179512" y="191683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⑶</a:t>
            </a:r>
            <a:r>
              <a:rPr lang="zh-CN" altLang="en-US" b="1" dirty="0" smtClean="0">
                <a:latin typeface="+mn-ea"/>
                <a:ea typeface="+mn-ea"/>
              </a:rPr>
              <a:t>用组合逻辑电路实现每个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+mn-ea"/>
              </a:rPr>
              <a:t>OPCmd</a:t>
            </a:r>
            <a:endParaRPr lang="en-US" altLang="zh-CN" b="1" dirty="0" smtClean="0">
              <a:solidFill>
                <a:schemeClr val="accent2"/>
              </a:solidFill>
              <a:latin typeface="+mn-ea"/>
              <a:ea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59632" y="2492896"/>
            <a:ext cx="6696744" cy="3456384"/>
            <a:chOff x="1835696" y="2852936"/>
            <a:chExt cx="6696744" cy="3456384"/>
          </a:xfrm>
        </p:grpSpPr>
        <p:sp>
          <p:nvSpPr>
            <p:cNvPr id="8" name="矩形 7"/>
            <p:cNvSpPr/>
            <p:nvPr/>
          </p:nvSpPr>
          <p:spPr>
            <a:xfrm>
              <a:off x="1835696" y="3933055"/>
              <a:ext cx="6696744" cy="187220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9" name="矩形 8"/>
            <p:cNvSpPr/>
            <p:nvPr/>
          </p:nvSpPr>
          <p:spPr>
            <a:xfrm>
              <a:off x="5940152" y="4005064"/>
              <a:ext cx="2448272" cy="1728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907704" y="4005064"/>
              <a:ext cx="3528392" cy="1728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>
              <a:off x="2339752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>
              <a:off x="2051720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>
              <a:off x="2627784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4" name="Text Box 147"/>
            <p:cNvSpPr txBox="1">
              <a:spLocks noChangeArrowheads="1"/>
            </p:cNvSpPr>
            <p:nvPr/>
          </p:nvSpPr>
          <p:spPr bwMode="auto">
            <a:xfrm>
              <a:off x="1871700" y="3645024"/>
              <a:ext cx="3564396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spc="220" dirty="0" smtClean="0">
                  <a:solidFill>
                    <a:srgbClr val="990099"/>
                  </a:solidFill>
                  <a:latin typeface="宋体" pitchFamily="2" charset="-122"/>
                </a:rPr>
                <a:t>a s o l s b j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  </a:t>
              </a:r>
              <a:r>
                <a:rPr lang="en-US" altLang="zh-CN" sz="1800" b="1" spc="-50" dirty="0" smtClean="0">
                  <a:solidFill>
                    <a:schemeClr val="accent2"/>
                  </a:solidFill>
                  <a:latin typeface="宋体" pitchFamily="2" charset="-122"/>
                </a:rPr>
                <a:t>T</a:t>
              </a:r>
              <a:r>
                <a:rPr lang="en-US" altLang="zh-CN" sz="1800" b="1" spc="-50" baseline="-18000" dirty="0" smtClean="0">
                  <a:solidFill>
                    <a:schemeClr val="accent2"/>
                  </a:solidFill>
                  <a:latin typeface="宋体" pitchFamily="2" charset="-122"/>
                </a:rPr>
                <a:t>0</a:t>
              </a:r>
              <a:r>
                <a:rPr lang="en-US" altLang="zh-CN" sz="1800" b="1" spc="-50" dirty="0" smtClean="0">
                  <a:solidFill>
                    <a:schemeClr val="accent2"/>
                  </a:solidFill>
                  <a:latin typeface="宋体" pitchFamily="2" charset="-122"/>
                </a:rPr>
                <a:t> T</a:t>
              </a:r>
              <a:r>
                <a:rPr lang="en-US" altLang="zh-CN" sz="1800" b="1" spc="-50" baseline="-18000" dirty="0">
                  <a:solidFill>
                    <a:schemeClr val="accent2"/>
                  </a:solidFill>
                  <a:latin typeface="宋体" pitchFamily="2" charset="-122"/>
                </a:rPr>
                <a:t>1</a:t>
              </a:r>
              <a:r>
                <a:rPr lang="en-US" altLang="zh-CN" sz="1800" b="1" spc="-50" dirty="0" smtClean="0">
                  <a:solidFill>
                    <a:schemeClr val="accent2"/>
                  </a:solidFill>
                  <a:latin typeface="宋体" pitchFamily="2" charset="-122"/>
                </a:rPr>
                <a:t> T</a:t>
              </a:r>
              <a:r>
                <a:rPr lang="en-US" altLang="zh-CN" sz="1800" b="1" spc="-50" baseline="-18000" dirty="0">
                  <a:solidFill>
                    <a:schemeClr val="accent2"/>
                  </a:solidFill>
                  <a:latin typeface="宋体" pitchFamily="2" charset="-122"/>
                </a:rPr>
                <a:t>2</a:t>
              </a:r>
              <a:r>
                <a:rPr lang="en-US" altLang="zh-CN" sz="1800" b="1" spc="-50" dirty="0" smtClean="0">
                  <a:solidFill>
                    <a:schemeClr val="accent2"/>
                  </a:solidFill>
                  <a:latin typeface="宋体" pitchFamily="2" charset="-122"/>
                </a:rPr>
                <a:t> T</a:t>
              </a:r>
              <a:r>
                <a:rPr lang="en-US" altLang="zh-CN" sz="1800" b="1" spc="-50" baseline="-18000" dirty="0">
                  <a:solidFill>
                    <a:schemeClr val="accent2"/>
                  </a:solidFill>
                  <a:latin typeface="宋体" pitchFamily="2" charset="-122"/>
                </a:rPr>
                <a:t>3</a:t>
              </a:r>
              <a:r>
                <a:rPr lang="en-US" altLang="zh-CN" sz="1800" b="1" spc="-50" dirty="0" smtClean="0">
                  <a:solidFill>
                    <a:schemeClr val="accent2"/>
                  </a:solidFill>
                  <a:latin typeface="宋体" pitchFamily="2" charset="-122"/>
                </a:rPr>
                <a:t> T</a:t>
              </a:r>
              <a:r>
                <a:rPr lang="en-US" altLang="zh-CN" sz="1800" b="1" spc="-50" baseline="-18000" dirty="0">
                  <a:solidFill>
                    <a:schemeClr val="accent2"/>
                  </a:solidFill>
                  <a:latin typeface="宋体" pitchFamily="2" charset="-122"/>
                </a:rPr>
                <a:t>4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5" name="Text Box 132"/>
            <p:cNvSpPr txBox="1">
              <a:spLocks noChangeArrowheads="1"/>
            </p:cNvSpPr>
            <p:nvPr/>
          </p:nvSpPr>
          <p:spPr bwMode="auto">
            <a:xfrm>
              <a:off x="1907704" y="3354738"/>
              <a:ext cx="1944216" cy="290286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指令译码器</a:t>
              </a: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6" name="Text Box 132"/>
            <p:cNvSpPr txBox="1">
              <a:spLocks noChangeArrowheads="1"/>
            </p:cNvSpPr>
            <p:nvPr/>
          </p:nvSpPr>
          <p:spPr bwMode="auto">
            <a:xfrm>
              <a:off x="5940152" y="3356992"/>
              <a:ext cx="1800200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多周期数据通路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 flipH="1">
              <a:off x="5076056" y="2996952"/>
              <a:ext cx="2806737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5508104" y="3501008"/>
              <a:ext cx="432048" cy="14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3166886" y="2924944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3023828" y="2852936"/>
              <a:ext cx="0" cy="50099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Text Box 147"/>
            <p:cNvSpPr txBox="1">
              <a:spLocks noChangeArrowheads="1"/>
            </p:cNvSpPr>
            <p:nvPr/>
          </p:nvSpPr>
          <p:spPr bwMode="auto">
            <a:xfrm>
              <a:off x="2654454" y="3068960"/>
              <a:ext cx="1125458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op </a:t>
              </a:r>
              <a:r>
                <a:rPr lang="zh-CN" altLang="en-US" sz="1800" b="1" dirty="0" smtClean="0">
                  <a:latin typeface="宋体" pitchFamily="2" charset="-122"/>
                </a:rPr>
                <a:t>  </a:t>
              </a:r>
              <a:r>
                <a:rPr lang="en-US" altLang="zh-CN" sz="1800" b="1" dirty="0" err="1" smtClean="0">
                  <a:latin typeface="宋体" pitchFamily="2" charset="-122"/>
                </a:rPr>
                <a:t>func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 bwMode="auto">
            <a:xfrm>
              <a:off x="3023828" y="2852936"/>
              <a:ext cx="406845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>
              <a:off x="2915816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>
              <a:off x="3203848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>
              <a:off x="3491880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>
              <a:off x="3779912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" name="直接箭头连接符 26"/>
            <p:cNvCxnSpPr/>
            <p:nvPr/>
          </p:nvCxnSpPr>
          <p:spPr bwMode="auto">
            <a:xfrm>
              <a:off x="4211960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4499992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4788024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>
              <a:off x="5364088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>
              <a:off x="5076056" y="3645024"/>
              <a:ext cx="0" cy="20882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2" name="Text Box 132"/>
            <p:cNvSpPr txBox="1">
              <a:spLocks noChangeArrowheads="1"/>
            </p:cNvSpPr>
            <p:nvPr/>
          </p:nvSpPr>
          <p:spPr bwMode="auto">
            <a:xfrm>
              <a:off x="3995936" y="3356990"/>
              <a:ext cx="1512168" cy="28945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时序信号电路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33" name="Text Box 147"/>
            <p:cNvSpPr txBox="1">
              <a:spLocks noChangeArrowheads="1"/>
            </p:cNvSpPr>
            <p:nvPr/>
          </p:nvSpPr>
          <p:spPr bwMode="auto">
            <a:xfrm>
              <a:off x="5580113" y="3236856"/>
              <a:ext cx="288032" cy="624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1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l">
                <a:lnSpc>
                  <a:spcPct val="14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0</a:t>
              </a:r>
              <a:endParaRPr lang="zh-CN" altLang="en-US" sz="1400" b="1" baseline="-18000" dirty="0">
                <a:latin typeface="宋体" pitchFamily="2" charset="-122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 bwMode="auto">
            <a:xfrm flipV="1">
              <a:off x="1979712" y="4075879"/>
              <a:ext cx="6336704" cy="119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6012160" y="3645024"/>
              <a:ext cx="330" cy="22322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>
              <a:off x="6299862" y="3646449"/>
              <a:ext cx="0" cy="241547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 bwMode="auto">
            <a:xfrm>
              <a:off x="6588224" y="3645024"/>
              <a:ext cx="0" cy="22322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>
              <a:off x="6876256" y="3645024"/>
              <a:ext cx="0" cy="244827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>
              <a:off x="7164288" y="3645024"/>
              <a:ext cx="0" cy="22322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>
              <a:off x="7596336" y="3645024"/>
              <a:ext cx="2617" cy="244827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>
              <a:off x="5508104" y="3573016"/>
              <a:ext cx="432048" cy="142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 flipV="1">
              <a:off x="1979712" y="4227996"/>
              <a:ext cx="6336704" cy="147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1979712" y="4356720"/>
              <a:ext cx="633670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 bwMode="auto">
            <a:xfrm>
              <a:off x="1979712" y="4509120"/>
              <a:ext cx="633670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 bwMode="auto">
            <a:xfrm flipV="1">
              <a:off x="1979712" y="4649755"/>
              <a:ext cx="6336704" cy="338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>
              <a:off x="1979712" y="4805537"/>
              <a:ext cx="6336704" cy="42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>
              <a:off x="1979712" y="4932784"/>
              <a:ext cx="633670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 flipV="1">
              <a:off x="1979712" y="5083609"/>
              <a:ext cx="6336704" cy="157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 flipV="1">
              <a:off x="1979712" y="5228389"/>
              <a:ext cx="6336704" cy="81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>
              <a:off x="1979712" y="5381600"/>
              <a:ext cx="633670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直接箭头连接符 50"/>
            <p:cNvCxnSpPr/>
            <p:nvPr/>
          </p:nvCxnSpPr>
          <p:spPr bwMode="auto">
            <a:xfrm>
              <a:off x="1979712" y="5508848"/>
              <a:ext cx="633670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1979712" y="5661248"/>
              <a:ext cx="633670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3" name="椭圆 52"/>
            <p:cNvSpPr/>
            <p:nvPr/>
          </p:nvSpPr>
          <p:spPr bwMode="auto">
            <a:xfrm>
              <a:off x="2021240" y="432824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4" name="椭圆 53"/>
            <p:cNvSpPr/>
            <p:nvPr/>
          </p:nvSpPr>
          <p:spPr bwMode="auto">
            <a:xfrm>
              <a:off x="2312422" y="448064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 bwMode="auto">
            <a:xfrm>
              <a:off x="2597304" y="4622755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 bwMode="auto">
            <a:xfrm>
              <a:off x="2888486" y="4775155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 bwMode="auto">
            <a:xfrm>
              <a:off x="2889528" y="5631150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 bwMode="auto">
            <a:xfrm>
              <a:off x="3176518" y="547847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9" name="椭圆 58"/>
            <p:cNvSpPr/>
            <p:nvPr/>
          </p:nvSpPr>
          <p:spPr bwMode="auto">
            <a:xfrm>
              <a:off x="3467115" y="5351780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" name="椭圆 59"/>
            <p:cNvSpPr/>
            <p:nvPr/>
          </p:nvSpPr>
          <p:spPr bwMode="auto">
            <a:xfrm>
              <a:off x="3754105" y="519910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" name="椭圆 60"/>
            <p:cNvSpPr/>
            <p:nvPr/>
          </p:nvSpPr>
          <p:spPr bwMode="auto">
            <a:xfrm>
              <a:off x="3753242" y="505660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2" name="椭圆 61"/>
            <p:cNvSpPr/>
            <p:nvPr/>
          </p:nvSpPr>
          <p:spPr bwMode="auto">
            <a:xfrm>
              <a:off x="3753242" y="405040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3" name="椭圆 62"/>
            <p:cNvSpPr/>
            <p:nvPr/>
          </p:nvSpPr>
          <p:spPr bwMode="auto">
            <a:xfrm>
              <a:off x="4184630" y="420280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4" name="椭圆 63"/>
            <p:cNvSpPr/>
            <p:nvPr/>
          </p:nvSpPr>
          <p:spPr bwMode="auto">
            <a:xfrm>
              <a:off x="4758789" y="404887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" name="椭圆 64"/>
            <p:cNvSpPr/>
            <p:nvPr/>
          </p:nvSpPr>
          <p:spPr bwMode="auto">
            <a:xfrm>
              <a:off x="4472280" y="4904313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6" name="椭圆 65"/>
            <p:cNvSpPr/>
            <p:nvPr/>
          </p:nvSpPr>
          <p:spPr bwMode="auto">
            <a:xfrm>
              <a:off x="4758789" y="5351601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7" name="椭圆 66"/>
            <p:cNvSpPr/>
            <p:nvPr/>
          </p:nvSpPr>
          <p:spPr bwMode="auto">
            <a:xfrm>
              <a:off x="5050631" y="5632013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8" name="椭圆 67"/>
            <p:cNvSpPr/>
            <p:nvPr/>
          </p:nvSpPr>
          <p:spPr bwMode="auto">
            <a:xfrm>
              <a:off x="5049768" y="5479995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9" name="椭圆 68"/>
            <p:cNvSpPr/>
            <p:nvPr/>
          </p:nvSpPr>
          <p:spPr bwMode="auto">
            <a:xfrm>
              <a:off x="5049386" y="5058514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0" name="椭圆 69"/>
            <p:cNvSpPr/>
            <p:nvPr/>
          </p:nvSpPr>
          <p:spPr bwMode="auto">
            <a:xfrm>
              <a:off x="5336758" y="4480927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1" name="椭圆 70"/>
            <p:cNvSpPr/>
            <p:nvPr/>
          </p:nvSpPr>
          <p:spPr bwMode="auto">
            <a:xfrm>
              <a:off x="5335895" y="432890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2" name="椭圆 71"/>
            <p:cNvSpPr/>
            <p:nvPr/>
          </p:nvSpPr>
          <p:spPr bwMode="auto">
            <a:xfrm>
              <a:off x="5336758" y="4778965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3" name="椭圆 72"/>
            <p:cNvSpPr/>
            <p:nvPr/>
          </p:nvSpPr>
          <p:spPr bwMode="auto">
            <a:xfrm>
              <a:off x="5335895" y="4626947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4" name="椭圆 73"/>
            <p:cNvSpPr/>
            <p:nvPr/>
          </p:nvSpPr>
          <p:spPr bwMode="auto">
            <a:xfrm>
              <a:off x="5337418" y="520138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5" name="椭圆 74"/>
            <p:cNvSpPr/>
            <p:nvPr/>
          </p:nvSpPr>
          <p:spPr bwMode="auto">
            <a:xfrm>
              <a:off x="5985490" y="405040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6" name="椭圆 75"/>
            <p:cNvSpPr/>
            <p:nvPr/>
          </p:nvSpPr>
          <p:spPr bwMode="auto">
            <a:xfrm>
              <a:off x="6272862" y="420280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7" name="椭圆 76"/>
            <p:cNvSpPr/>
            <p:nvPr/>
          </p:nvSpPr>
          <p:spPr bwMode="auto">
            <a:xfrm>
              <a:off x="6558989" y="4202420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8" name="椭圆 77"/>
            <p:cNvSpPr/>
            <p:nvPr/>
          </p:nvSpPr>
          <p:spPr bwMode="auto">
            <a:xfrm>
              <a:off x="6558126" y="405040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9" name="椭圆 78"/>
            <p:cNvSpPr/>
            <p:nvPr/>
          </p:nvSpPr>
          <p:spPr bwMode="auto">
            <a:xfrm>
              <a:off x="6850831" y="4479404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0" name="椭圆 79"/>
            <p:cNvSpPr/>
            <p:nvPr/>
          </p:nvSpPr>
          <p:spPr bwMode="auto">
            <a:xfrm>
              <a:off x="6849968" y="4327386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1" name="椭圆 80"/>
            <p:cNvSpPr/>
            <p:nvPr/>
          </p:nvSpPr>
          <p:spPr bwMode="auto">
            <a:xfrm>
              <a:off x="6850831" y="4777442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2" name="椭圆 81"/>
            <p:cNvSpPr/>
            <p:nvPr/>
          </p:nvSpPr>
          <p:spPr bwMode="auto">
            <a:xfrm>
              <a:off x="6849968" y="4625424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3" name="椭圆 82"/>
            <p:cNvSpPr/>
            <p:nvPr/>
          </p:nvSpPr>
          <p:spPr bwMode="auto">
            <a:xfrm>
              <a:off x="7136958" y="4200996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4" name="椭圆 83"/>
            <p:cNvSpPr/>
            <p:nvPr/>
          </p:nvSpPr>
          <p:spPr bwMode="auto">
            <a:xfrm>
              <a:off x="7136958" y="4903068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5" name="椭圆 84"/>
            <p:cNvSpPr/>
            <p:nvPr/>
          </p:nvSpPr>
          <p:spPr bwMode="auto">
            <a:xfrm>
              <a:off x="7569006" y="5199583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6" name="椭圆 85"/>
            <p:cNvSpPr/>
            <p:nvPr/>
          </p:nvSpPr>
          <p:spPr bwMode="auto">
            <a:xfrm>
              <a:off x="7571953" y="5057090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87" name="直接箭头连接符 86"/>
            <p:cNvCxnSpPr/>
            <p:nvPr/>
          </p:nvCxnSpPr>
          <p:spPr bwMode="auto">
            <a:xfrm>
              <a:off x="7884038" y="2996952"/>
              <a:ext cx="1702" cy="288032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8" name="直接箭头连接符 87"/>
            <p:cNvCxnSpPr/>
            <p:nvPr/>
          </p:nvCxnSpPr>
          <p:spPr bwMode="auto">
            <a:xfrm>
              <a:off x="8244408" y="3645024"/>
              <a:ext cx="1575" cy="244827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sp>
          <p:nvSpPr>
            <p:cNvPr id="89" name="Text Box 132"/>
            <p:cNvSpPr txBox="1">
              <a:spLocks noChangeArrowheads="1"/>
            </p:cNvSpPr>
            <p:nvPr/>
          </p:nvSpPr>
          <p:spPr bwMode="auto">
            <a:xfrm>
              <a:off x="8028384" y="3138715"/>
              <a:ext cx="504056" cy="50631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中断机构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90" name="椭圆 89"/>
            <p:cNvSpPr/>
            <p:nvPr/>
          </p:nvSpPr>
          <p:spPr bwMode="auto">
            <a:xfrm>
              <a:off x="7857038" y="4200133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1" name="椭圆 90"/>
            <p:cNvSpPr/>
            <p:nvPr/>
          </p:nvSpPr>
          <p:spPr bwMode="auto">
            <a:xfrm>
              <a:off x="8218983" y="4048497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2" name="椭圆 91"/>
            <p:cNvSpPr/>
            <p:nvPr/>
          </p:nvSpPr>
          <p:spPr bwMode="auto">
            <a:xfrm>
              <a:off x="7855793" y="5633918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3" name="椭圆 92"/>
            <p:cNvSpPr/>
            <p:nvPr/>
          </p:nvSpPr>
          <p:spPr bwMode="auto">
            <a:xfrm>
              <a:off x="7858740" y="5479995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4" name="椭圆 93"/>
            <p:cNvSpPr/>
            <p:nvPr/>
          </p:nvSpPr>
          <p:spPr bwMode="auto">
            <a:xfrm>
              <a:off x="8217941" y="4480927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5" name="椭圆 94"/>
            <p:cNvSpPr/>
            <p:nvPr/>
          </p:nvSpPr>
          <p:spPr bwMode="auto">
            <a:xfrm>
              <a:off x="8217078" y="432890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6" name="椭圆 95"/>
            <p:cNvSpPr/>
            <p:nvPr/>
          </p:nvSpPr>
          <p:spPr bwMode="auto">
            <a:xfrm>
              <a:off x="8217941" y="4777214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7" name="椭圆 96"/>
            <p:cNvSpPr/>
            <p:nvPr/>
          </p:nvSpPr>
          <p:spPr bwMode="auto">
            <a:xfrm>
              <a:off x="8218983" y="4621386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8" name="椭圆 97"/>
            <p:cNvSpPr/>
            <p:nvPr/>
          </p:nvSpPr>
          <p:spPr bwMode="auto">
            <a:xfrm>
              <a:off x="8215833" y="5479514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9" name="椭圆 98"/>
            <p:cNvSpPr/>
            <p:nvPr/>
          </p:nvSpPr>
          <p:spPr bwMode="auto">
            <a:xfrm>
              <a:off x="8218780" y="5351219"/>
              <a:ext cx="54000" cy="54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00" name="直接箭头连接符 99"/>
            <p:cNvCxnSpPr/>
            <p:nvPr/>
          </p:nvCxnSpPr>
          <p:spPr bwMode="auto">
            <a:xfrm>
              <a:off x="5076056" y="2996952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直接箭头连接符 201"/>
            <p:cNvCxnSpPr>
              <a:stCxn id="102" idx="1"/>
            </p:cNvCxnSpPr>
            <p:nvPr/>
          </p:nvCxnSpPr>
          <p:spPr bwMode="auto">
            <a:xfrm rot="10800000" flipV="1">
              <a:off x="5292080" y="3159788"/>
              <a:ext cx="216024" cy="197204"/>
            </a:xfrm>
            <a:prstGeom prst="bentConnector3">
              <a:avLst>
                <a:gd name="adj1" fmla="val 101735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2" name="Text Box 260"/>
            <p:cNvSpPr txBox="1">
              <a:spLocks noChangeArrowheads="1"/>
            </p:cNvSpPr>
            <p:nvPr/>
          </p:nvSpPr>
          <p:spPr bwMode="auto">
            <a:xfrm>
              <a:off x="5508104" y="3068960"/>
              <a:ext cx="360040" cy="1816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≥</a:t>
              </a:r>
              <a:r>
                <a:rPr lang="en-US" altLang="zh-CN" sz="1600" b="1" dirty="0" smtClean="0">
                  <a:latin typeface="宋体" pitchFamily="2" charset="-122"/>
                </a:rPr>
                <a:t>1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103" name="直接箭头连接符 201"/>
            <p:cNvCxnSpPr/>
            <p:nvPr/>
          </p:nvCxnSpPr>
          <p:spPr bwMode="auto">
            <a:xfrm rot="10800000">
              <a:off x="5880958" y="3194161"/>
              <a:ext cx="334412" cy="159771"/>
            </a:xfrm>
            <a:prstGeom prst="bentConnector3">
              <a:avLst>
                <a:gd name="adj1" fmla="val 406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直接箭头连接符 201"/>
            <p:cNvCxnSpPr/>
            <p:nvPr/>
          </p:nvCxnSpPr>
          <p:spPr bwMode="auto">
            <a:xfrm rot="10800000">
              <a:off x="5868144" y="3125215"/>
              <a:ext cx="504056" cy="231779"/>
            </a:xfrm>
            <a:prstGeom prst="bentConnector3">
              <a:avLst>
                <a:gd name="adj1" fmla="val -1577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直接箭头连接符 104"/>
            <p:cNvCxnSpPr/>
            <p:nvPr/>
          </p:nvCxnSpPr>
          <p:spPr bwMode="auto">
            <a:xfrm flipV="1">
              <a:off x="6948264" y="2924944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6" name="直接箭头连接符 105"/>
            <p:cNvCxnSpPr/>
            <p:nvPr/>
          </p:nvCxnSpPr>
          <p:spPr bwMode="auto">
            <a:xfrm flipV="1">
              <a:off x="7092280" y="2852936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>
              <a:off x="3166886" y="2924944"/>
              <a:ext cx="3781378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108" name="矩形 107"/>
            <p:cNvSpPr/>
            <p:nvPr/>
          </p:nvSpPr>
          <p:spPr>
            <a:xfrm>
              <a:off x="5508105" y="5877272"/>
              <a:ext cx="2952328" cy="432048"/>
            </a:xfrm>
            <a:prstGeom prst="rect">
              <a:avLst/>
            </a:prstGeom>
          </p:spPr>
          <p:txBody>
            <a:bodyPr wrap="square" lIns="0" tIns="0" rIns="0" bIns="0" anchor="ctr" anchorCtr="0">
              <a:no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>
                  <a:latin typeface="+mn-ea"/>
                  <a:ea typeface="+mn-ea"/>
                </a:rPr>
                <a:t>[1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] 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PCWr</a:t>
              </a:r>
              <a:r>
                <a:rPr lang="en-US" altLang="zh-CN" sz="1200" b="1" spc="-100" dirty="0">
                  <a:latin typeface="+mn-ea"/>
                  <a:ea typeface="+mn-ea"/>
                </a:rPr>
                <a:t> </a:t>
              </a:r>
              <a:r>
                <a:rPr lang="en-US" altLang="zh-CN" sz="1200" b="1" spc="-1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  </a:t>
              </a:r>
              <a:r>
                <a:rPr lang="en-US" altLang="zh-CN" sz="1600" b="1" spc="-100" dirty="0">
                  <a:latin typeface="+mn-ea"/>
                  <a:ea typeface="+mn-ea"/>
                </a:rPr>
                <a:t>WMFC</a:t>
              </a:r>
            </a:p>
            <a:p>
              <a:pPr algn="l">
                <a:lnSpc>
                  <a:spcPct val="80000"/>
                </a:lnSpc>
              </a:pPr>
              <a:r>
                <a:rPr lang="en-US" altLang="zh-CN" sz="1600" b="1" spc="-100" dirty="0">
                  <a:latin typeface="+mn-ea"/>
                  <a:ea typeface="+mn-ea"/>
                </a:rPr>
                <a:t>  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[0</a:t>
              </a:r>
              <a:r>
                <a:rPr lang="en-US" altLang="zh-CN" sz="1600" b="1" spc="-100" dirty="0">
                  <a:latin typeface="+mn-ea"/>
                  <a:ea typeface="+mn-ea"/>
                </a:rPr>
                <a:t>] 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 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MemRd</a:t>
              </a:r>
              <a:r>
                <a:rPr lang="en-US" altLang="zh-CN" sz="1600" b="1" spc="-100" dirty="0">
                  <a:latin typeface="+mn-ea"/>
                  <a:ea typeface="+mn-ea"/>
                </a:rPr>
                <a:t>    End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cxnSp>
          <p:nvCxnSpPr>
            <p:cNvPr id="109" name="直接箭头连接符 108"/>
            <p:cNvCxnSpPr/>
            <p:nvPr/>
          </p:nvCxnSpPr>
          <p:spPr bwMode="auto">
            <a:xfrm>
              <a:off x="4716016" y="3176972"/>
              <a:ext cx="0" cy="18002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直接箭头连接符 109"/>
            <p:cNvCxnSpPr/>
            <p:nvPr/>
          </p:nvCxnSpPr>
          <p:spPr bwMode="auto">
            <a:xfrm>
              <a:off x="4139952" y="3176972"/>
              <a:ext cx="0" cy="18227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 Box 147"/>
            <p:cNvSpPr txBox="1">
              <a:spLocks noChangeArrowheads="1"/>
            </p:cNvSpPr>
            <p:nvPr/>
          </p:nvSpPr>
          <p:spPr bwMode="auto">
            <a:xfrm>
              <a:off x="3923928" y="2961096"/>
              <a:ext cx="1043158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ClrN</a:t>
              </a:r>
              <a:r>
                <a:rPr lang="en-US" altLang="zh-CN" sz="1800" b="1" dirty="0" smtClean="0">
                  <a:latin typeface="宋体" pitchFamily="2" charset="-122"/>
                </a:rPr>
                <a:t> CLK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12" name="Text Box 147"/>
            <p:cNvSpPr txBox="1">
              <a:spLocks noChangeArrowheads="1"/>
            </p:cNvSpPr>
            <p:nvPr/>
          </p:nvSpPr>
          <p:spPr bwMode="auto">
            <a:xfrm>
              <a:off x="1961710" y="5871211"/>
              <a:ext cx="2250250" cy="22208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+mn-ea"/>
                </a:rPr>
                <a:t>OP</a:t>
              </a:r>
              <a:r>
                <a:rPr lang="zh-CN" altLang="en-US" sz="1800" b="1" dirty="0" smtClean="0">
                  <a:latin typeface="+mn-ea"/>
                </a:rPr>
                <a:t>控制</a:t>
              </a:r>
              <a:r>
                <a:rPr lang="zh-CN" altLang="en-US" sz="1800" b="1" dirty="0" smtClean="0">
                  <a:latin typeface="宋体" pitchFamily="2" charset="-122"/>
                </a:rPr>
                <a:t>信号形成电路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116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AutoShape 9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Text Box 648"/>
          <p:cNvSpPr txBox="1">
            <a:spLocks noChangeArrowheads="1"/>
          </p:cNvSpPr>
          <p:nvPr/>
        </p:nvSpPr>
        <p:spPr bwMode="auto">
          <a:xfrm>
            <a:off x="827460" y="6028604"/>
            <a:ext cx="8065020" cy="42473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5-3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P237—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17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仅画出信号序列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19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仅填</a:t>
            </a:r>
            <a:r>
              <a:rPr lang="en-US" altLang="zh-CN" sz="1800" dirty="0" err="1"/>
              <a:t>μ</a:t>
            </a:r>
            <a:r>
              <a:rPr lang="en-US" altLang="zh-CN" sz="1800" b="1" dirty="0" err="1">
                <a:latin typeface="+mn-ea"/>
              </a:rPr>
              <a:t>OPCmd</a:t>
            </a:r>
            <a:r>
              <a:rPr lang="zh-CN" altLang="zh-CN" sz="1800" b="1" dirty="0">
                <a:latin typeface="+mn-ea"/>
              </a:rPr>
              <a:t>使用时间表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20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7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 smtClean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8" name="AutoShape 62">
            <a:hlinkClick r:id="rId6" action="ppaction://hlinksldjump"/>
          </p:cNvPr>
          <p:cNvSpPr>
            <a:spLocks noChangeArrowheads="1"/>
          </p:cNvSpPr>
          <p:nvPr/>
        </p:nvSpPr>
        <p:spPr bwMode="auto">
          <a:xfrm rot="16200000">
            <a:off x="6156524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466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D2E7-D43C-45A3-B0E6-DDB3BD36F932}" type="slidenum">
              <a:rPr lang="en-US" altLang="zh-CN"/>
              <a:pPr/>
              <a:t>72</a:t>
            </a:fld>
            <a:endParaRPr lang="en-US" altLang="zh-CN" dirty="0"/>
          </a:p>
        </p:txBody>
      </p:sp>
      <p:sp>
        <p:nvSpPr>
          <p:cNvPr id="167027" name="Text Box 115"/>
          <p:cNvSpPr txBox="1">
            <a:spLocks noChangeArrowheads="1"/>
          </p:cNvSpPr>
          <p:nvPr/>
        </p:nvSpPr>
        <p:spPr bwMode="auto">
          <a:xfrm>
            <a:off x="838200" y="251937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latin typeface="宋体" pitchFamily="2" charset="-122"/>
              </a:rPr>
              <a:t>§</a:t>
            </a:r>
            <a:r>
              <a:rPr lang="en-US" altLang="zh-CN" sz="2800" b="1" dirty="0" smtClean="0">
                <a:latin typeface="宋体" pitchFamily="2" charset="-122"/>
              </a:rPr>
              <a:t>5.5  </a:t>
            </a:r>
            <a:r>
              <a:rPr lang="zh-CN" altLang="en-US" sz="2800" b="1" dirty="0">
                <a:latin typeface="宋体" pitchFamily="2" charset="-122"/>
              </a:rPr>
              <a:t>微程序控制</a:t>
            </a:r>
            <a:r>
              <a:rPr lang="zh-CN" altLang="en-US" sz="2800" b="1" dirty="0" smtClean="0">
                <a:latin typeface="宋体" pitchFamily="2" charset="-122"/>
              </a:rPr>
              <a:t>器的设计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167089" name="Text Box 177"/>
          <p:cNvSpPr txBox="1">
            <a:spLocks noChangeArrowheads="1"/>
          </p:cNvSpPr>
          <p:nvPr/>
        </p:nvSpPr>
        <p:spPr bwMode="auto">
          <a:xfrm>
            <a:off x="179388" y="1306354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、微程序控制思想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微程序控制思想： 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zh-CN" altLang="en-US" sz="2200" b="1" dirty="0" smtClean="0">
                <a:latin typeface="宋体" pitchFamily="2" charset="-122"/>
              </a:rPr>
              <a:t>类似于</a:t>
            </a:r>
            <a:r>
              <a:rPr lang="zh-CN" altLang="en-US" sz="2200" b="1" dirty="0">
                <a:latin typeface="宋体" pitchFamily="2" charset="-122"/>
              </a:rPr>
              <a:t>存储</a:t>
            </a:r>
            <a:r>
              <a:rPr lang="zh-CN" altLang="en-US" sz="2200" b="1" dirty="0" smtClean="0">
                <a:latin typeface="宋体" pitchFamily="2" charset="-122"/>
              </a:rPr>
              <a:t>程序工作方式</a:t>
            </a:r>
            <a:endParaRPr lang="en-US" altLang="zh-CN" sz="2200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①</a:t>
            </a:r>
            <a:r>
              <a:rPr lang="zh-CN" altLang="en-US" b="1" dirty="0" smtClean="0">
                <a:latin typeface="宋体" pitchFamily="2" charset="-122"/>
              </a:rPr>
              <a:t>每条</a:t>
            </a:r>
            <a:r>
              <a:rPr lang="zh-CN" altLang="en-US" b="1" u="sng" dirty="0" smtClean="0">
                <a:latin typeface="宋体" pitchFamily="2" charset="-122"/>
              </a:rPr>
              <a:t>指令的执行过程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+mn-ea"/>
              </a:rPr>
              <a:t>OPCmd</a:t>
            </a:r>
            <a:r>
              <a:rPr lang="zh-CN" altLang="en-US" sz="2000" b="1" dirty="0" smtClean="0">
                <a:latin typeface="宋体" pitchFamily="2" charset="-122"/>
              </a:rPr>
              <a:t>序列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都用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微程序</a:t>
            </a:r>
            <a:r>
              <a:rPr lang="zh-CN" altLang="en-US" b="1" dirty="0" smtClean="0">
                <a:latin typeface="宋体" pitchFamily="2" charset="-122"/>
              </a:rPr>
              <a:t>表示，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</a:t>
            </a:r>
            <a:r>
              <a:rPr lang="zh-CN" altLang="en-US" b="1" dirty="0" smtClean="0">
                <a:latin typeface="宋体" pitchFamily="2" charset="-122"/>
              </a:rPr>
              <a:t>所有微程序都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存放</a:t>
            </a:r>
            <a:r>
              <a:rPr lang="zh-CN" altLang="en-US" b="1" dirty="0">
                <a:latin typeface="宋体" pitchFamily="2" charset="-122"/>
              </a:rPr>
              <a:t>在专用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</a:t>
            </a:r>
            <a:r>
              <a:rPr lang="en-US" altLang="zh-CN" b="1" dirty="0" smtClean="0">
                <a:latin typeface="宋体" pitchFamily="2" charset="-122"/>
              </a:rPr>
              <a:t>②CU</a:t>
            </a:r>
            <a:r>
              <a:rPr lang="zh-CN" altLang="en-US" b="1" dirty="0" smtClean="0">
                <a:latin typeface="宋体" pitchFamily="2" charset="-122"/>
              </a:rPr>
              <a:t>自动</a:t>
            </a:r>
            <a:r>
              <a:rPr lang="zh-CN" altLang="en-US" b="1" dirty="0">
                <a:latin typeface="宋体" pitchFamily="2" charset="-122"/>
              </a:rPr>
              <a:t>、逐条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取出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并执行</a:t>
            </a:r>
            <a:r>
              <a:rPr lang="zh-CN" altLang="en-US" b="1" dirty="0" smtClean="0">
                <a:latin typeface="宋体" pitchFamily="2" charset="-122"/>
              </a:rPr>
              <a:t>微指令，有序产生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+mn-ea"/>
              </a:rPr>
              <a:t>OP</a:t>
            </a:r>
            <a:r>
              <a:rPr lang="zh-CN" altLang="en-US" b="1" dirty="0" smtClean="0">
                <a:latin typeface="+mn-ea"/>
              </a:rPr>
              <a:t>控制信号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7091" name="Text Box 179"/>
          <p:cNvSpPr txBox="1">
            <a:spLocks noChangeArrowheads="1"/>
          </p:cNvSpPr>
          <p:nvPr/>
        </p:nvSpPr>
        <p:spPr bwMode="auto">
          <a:xfrm>
            <a:off x="179388" y="3610610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*相关术语：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微命令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部件的</a:t>
            </a:r>
            <a:r>
              <a:rPr lang="zh-CN" altLang="en-US" b="1" u="sng" dirty="0" smtClean="0">
                <a:latin typeface="宋体" pitchFamily="2" charset="-122"/>
              </a:rPr>
              <a:t>操作控制信号</a:t>
            </a:r>
            <a:r>
              <a:rPr lang="zh-CN" altLang="en-US" b="1" dirty="0" smtClean="0">
                <a:latin typeface="宋体" pitchFamily="2" charset="-122"/>
              </a:rPr>
              <a:t>    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～</a:t>
            </a:r>
            <a:r>
              <a:rPr lang="en-US" altLang="zh-CN" sz="2000" b="1" dirty="0" smtClean="0">
                <a:latin typeface="+mn-ea"/>
              </a:rPr>
              <a:t>1</a:t>
            </a:r>
            <a:r>
              <a:rPr lang="zh-CN" altLang="en-US" sz="2000" b="1" dirty="0" smtClean="0">
                <a:latin typeface="+mn-ea"/>
              </a:rPr>
              <a:t>个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+mn-ea"/>
              </a:rPr>
              <a:t>OPCmd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en-US" altLang="zh-CN" sz="2200" b="1" dirty="0" smtClean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微指令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用格式及</a:t>
            </a:r>
            <a:r>
              <a:rPr lang="zh-CN" altLang="en-US" b="1" dirty="0" smtClean="0">
                <a:latin typeface="宋体" pitchFamily="2" charset="-122"/>
              </a:rPr>
              <a:t>编码表示、可同时执行的</a:t>
            </a:r>
            <a:r>
              <a:rPr lang="zh-CN" altLang="en-US" b="1" u="sng" dirty="0">
                <a:latin typeface="宋体" pitchFamily="2" charset="-122"/>
              </a:rPr>
              <a:t>一组</a:t>
            </a:r>
            <a:r>
              <a:rPr lang="zh-CN" altLang="en-US" b="1" u="sng" dirty="0" smtClean="0">
                <a:latin typeface="宋体" pitchFamily="2" charset="-122"/>
              </a:rPr>
              <a:t>微命令</a:t>
            </a:r>
            <a:endParaRPr lang="zh-CN" altLang="en-US" b="1" u="sng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微程序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实现特定功能的</a:t>
            </a:r>
            <a:r>
              <a:rPr lang="zh-CN" altLang="en-US" b="1" u="sng" dirty="0" smtClean="0">
                <a:latin typeface="宋体" pitchFamily="2" charset="-122"/>
              </a:rPr>
              <a:t>微指令序列</a:t>
            </a: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～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+mn-ea"/>
              </a:rPr>
              <a:t>OPCmd</a:t>
            </a:r>
            <a:r>
              <a:rPr lang="zh-CN" altLang="en-US" sz="2000" b="1" dirty="0" smtClean="0">
                <a:latin typeface="+mn-ea"/>
              </a:rPr>
              <a:t>序列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zh-CN" altLang="en-US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控制存储器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(CS)—</a:t>
            </a:r>
            <a:r>
              <a:rPr lang="zh-CN" altLang="en-US" b="1" spc="-100" dirty="0" smtClean="0">
                <a:latin typeface="宋体" pitchFamily="2" charset="-122"/>
              </a:rPr>
              <a:t>专用</a:t>
            </a:r>
            <a:r>
              <a:rPr lang="zh-CN" altLang="en-US" b="1" spc="-100" dirty="0">
                <a:latin typeface="宋体" pitchFamily="2" charset="-122"/>
              </a:rPr>
              <a:t>于存放微程序</a:t>
            </a:r>
            <a:r>
              <a:rPr lang="zh-CN" altLang="en-US" b="1" spc="-100" dirty="0" smtClean="0">
                <a:latin typeface="宋体" pitchFamily="2" charset="-122"/>
              </a:rPr>
              <a:t>的</a:t>
            </a:r>
            <a:r>
              <a:rPr lang="en-US" altLang="zh-CN" b="1" spc="-100" dirty="0" smtClean="0">
                <a:latin typeface="宋体" pitchFamily="2" charset="-122"/>
              </a:rPr>
              <a:t>ROM</a:t>
            </a:r>
            <a:r>
              <a:rPr lang="zh-CN" altLang="en-US" b="1" spc="-100" dirty="0" smtClean="0">
                <a:latin typeface="宋体" pitchFamily="2" charset="-122"/>
              </a:rPr>
              <a:t>，按</a:t>
            </a:r>
            <a:r>
              <a:rPr lang="zh-CN" altLang="en-US" b="1" spc="-100" dirty="0" smtClean="0">
                <a:solidFill>
                  <a:schemeClr val="accent2"/>
                </a:solidFill>
                <a:latin typeface="宋体" pitchFamily="2" charset="-122"/>
              </a:rPr>
              <a:t>微地址</a:t>
            </a:r>
            <a:r>
              <a:rPr lang="zh-CN" altLang="en-US" b="1" spc="-100" dirty="0" smtClean="0">
                <a:latin typeface="宋体" pitchFamily="2" charset="-122"/>
              </a:rPr>
              <a:t>访问</a:t>
            </a:r>
            <a:endParaRPr lang="zh-CN" altLang="en-US" b="1" spc="-100" dirty="0">
              <a:latin typeface="宋体" pitchFamily="2" charset="-122"/>
            </a:endParaRPr>
          </a:p>
        </p:txBody>
      </p:sp>
      <p:sp>
        <p:nvSpPr>
          <p:cNvPr id="167117" name="AutoShape 20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83"/>
          <p:cNvSpPr txBox="1">
            <a:spLocks noChangeArrowheads="1"/>
          </p:cNvSpPr>
          <p:nvPr/>
        </p:nvSpPr>
        <p:spPr bwMode="auto">
          <a:xfrm>
            <a:off x="179388" y="589933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微指令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周期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从</a:t>
            </a:r>
            <a:r>
              <a:rPr lang="en-US" altLang="zh-CN" b="1" dirty="0" smtClean="0">
                <a:latin typeface="宋体" pitchFamily="2" charset="-122"/>
              </a:rPr>
              <a:t>CS</a:t>
            </a:r>
            <a:r>
              <a:rPr lang="zh-CN" altLang="en-US" b="1" dirty="0" smtClean="0">
                <a:latin typeface="宋体" pitchFamily="2" charset="-122"/>
              </a:rPr>
              <a:t>中</a:t>
            </a:r>
            <a:r>
              <a:rPr lang="zh-CN" altLang="en-US" b="1" u="sng" dirty="0" smtClean="0">
                <a:latin typeface="宋体" pitchFamily="2" charset="-122"/>
              </a:rPr>
              <a:t>取出</a:t>
            </a:r>
            <a:r>
              <a:rPr lang="zh-CN" altLang="en-US" b="1" u="sng" dirty="0">
                <a:latin typeface="宋体" pitchFamily="2" charset="-122"/>
              </a:rPr>
              <a:t>并执行</a:t>
            </a:r>
            <a:r>
              <a:rPr lang="zh-CN" altLang="en-US" b="1" dirty="0">
                <a:latin typeface="宋体" pitchFamily="2" charset="-122"/>
              </a:rPr>
              <a:t>一条微指令的时间</a:t>
            </a:r>
          </a:p>
        </p:txBody>
      </p:sp>
      <p:sp>
        <p:nvSpPr>
          <p:cNvPr id="17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5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526"/>
          <p:cNvSpPr txBox="1">
            <a:spLocks noChangeArrowheads="1"/>
          </p:cNvSpPr>
          <p:nvPr/>
        </p:nvSpPr>
        <p:spPr bwMode="auto">
          <a:xfrm>
            <a:off x="179512" y="764704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  </a:t>
            </a:r>
            <a:r>
              <a:rPr lang="en-US" altLang="zh-CN" sz="2200" b="1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dirty="0" smtClean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zh-CN" altLang="en-US" sz="2200" b="1" dirty="0" smtClean="0">
                <a:latin typeface="+mn-ea"/>
                <a:ea typeface="+mn-ea"/>
              </a:rPr>
              <a:t>微程序控制思想，</a:t>
            </a:r>
            <a:r>
              <a:rPr lang="en-US" altLang="zh-CN" sz="2200" b="1" dirty="0" smtClean="0">
                <a:latin typeface="宋体" pitchFamily="2" charset="-122"/>
              </a:rPr>
              <a:t>CU</a:t>
            </a:r>
            <a:r>
              <a:rPr lang="zh-CN" altLang="en-US" sz="2200" b="1" dirty="0">
                <a:latin typeface="宋体" pitchFamily="2" charset="-122"/>
              </a:rPr>
              <a:t>的</a:t>
            </a:r>
            <a:r>
              <a:rPr lang="zh-CN" altLang="en-US" sz="2200" b="1" dirty="0" smtClean="0">
                <a:latin typeface="宋体" pitchFamily="2" charset="-122"/>
              </a:rPr>
              <a:t>组成、工作原理</a:t>
            </a:r>
            <a:endParaRPr lang="en-US" altLang="zh-CN" sz="1800" b="1" spc="-80" dirty="0">
              <a:latin typeface="宋体" pitchFamily="2" charset="-122"/>
            </a:endParaRPr>
          </a:p>
        </p:txBody>
      </p:sp>
      <p:sp>
        <p:nvSpPr>
          <p:cNvPr id="13" name="线形标注 2 12"/>
          <p:cNvSpPr/>
          <p:nvPr/>
        </p:nvSpPr>
        <p:spPr bwMode="auto">
          <a:xfrm>
            <a:off x="4572124" y="3709445"/>
            <a:ext cx="1584176" cy="306000"/>
          </a:xfrm>
          <a:prstGeom prst="borderCallout2">
            <a:avLst>
              <a:gd name="adj1" fmla="val 50268"/>
              <a:gd name="adj2" fmla="val -181"/>
              <a:gd name="adj3" fmla="val 51456"/>
              <a:gd name="adj4" fmla="val -8949"/>
              <a:gd name="adj5" fmla="val -29271"/>
              <a:gd name="adj6" fmla="val -31328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>
                <a:latin typeface="宋体" pitchFamily="2" charset="-122"/>
              </a:rPr>
              <a:t>简化</a:t>
            </a:r>
            <a:r>
              <a:rPr lang="en-US" altLang="zh-CN" sz="1800" b="1" dirty="0">
                <a:latin typeface="宋体" pitchFamily="2" charset="-122"/>
              </a:rPr>
              <a:t>CU</a:t>
            </a:r>
            <a:r>
              <a:rPr lang="zh-CN" altLang="en-US" sz="1800" b="1" dirty="0">
                <a:latin typeface="宋体" pitchFamily="2" charset="-122"/>
              </a:rPr>
              <a:t>的实现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089" grpId="0"/>
      <p:bldP spid="167091" grpId="0"/>
      <p:bldP spid="16" grpId="0"/>
      <p:bldP spid="1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Box 66"/>
          <p:cNvSpPr txBox="1">
            <a:spLocks noChangeArrowheads="1"/>
          </p:cNvSpPr>
          <p:nvPr/>
        </p:nvSpPr>
        <p:spPr bwMode="auto">
          <a:xfrm>
            <a:off x="179513" y="5445224"/>
            <a:ext cx="305102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微程序结构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7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8EE5-A72D-4B74-A2C0-9AC81EA35334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517217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1357290" y="1780969"/>
            <a:ext cx="3602038" cy="3582698"/>
            <a:chOff x="1403350" y="1000124"/>
            <a:chExt cx="3602038" cy="3582698"/>
          </a:xfrm>
        </p:grpSpPr>
        <p:sp>
          <p:nvSpPr>
            <p:cNvPr id="67" name="Text Box 11"/>
            <p:cNvSpPr txBox="1">
              <a:spLocks noChangeArrowheads="1"/>
            </p:cNvSpPr>
            <p:nvPr/>
          </p:nvSpPr>
          <p:spPr bwMode="auto">
            <a:xfrm>
              <a:off x="1835150" y="1316036"/>
              <a:ext cx="1441450" cy="326678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      …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M+1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M+2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***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      …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M</a:t>
              </a:r>
              <a:endParaRPr lang="zh-CN" altLang="en-US" sz="18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P+1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P+2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M</a:t>
              </a:r>
              <a:r>
                <a:rPr lang="zh-CN" altLang="en-US" sz="1800" b="1" dirty="0" smtClean="0">
                  <a:latin typeface="宋体" pitchFamily="2" charset="-122"/>
                </a:rPr>
                <a:t>或</a:t>
              </a:r>
              <a:r>
                <a:rPr lang="en-US" altLang="zh-CN" sz="1800" b="1" dirty="0" smtClean="0">
                  <a:latin typeface="宋体" pitchFamily="2" charset="-122"/>
                </a:rPr>
                <a:t>N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      …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Q+1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微命令 </a:t>
              </a:r>
              <a:r>
                <a:rPr lang="zh-CN" altLang="en-US" sz="1800" b="1" baseline="-25000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M</a:t>
              </a:r>
              <a:r>
                <a:rPr lang="zh-CN" altLang="en-US" sz="1800" b="1" dirty="0" smtClean="0">
                  <a:latin typeface="宋体" pitchFamily="2" charset="-122"/>
                </a:rPr>
                <a:t>或</a:t>
              </a:r>
              <a:r>
                <a:rPr lang="en-US" altLang="zh-CN" sz="1800" b="1" dirty="0" smtClean="0">
                  <a:latin typeface="宋体" pitchFamily="2" charset="-122"/>
                </a:rPr>
                <a:t>N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      …</a:t>
              </a:r>
            </a:p>
          </p:txBody>
        </p:sp>
        <p:sp>
          <p:nvSpPr>
            <p:cNvPr id="68" name="Text Box 12"/>
            <p:cNvSpPr txBox="1">
              <a:spLocks noChangeArrowheads="1"/>
            </p:cNvSpPr>
            <p:nvPr/>
          </p:nvSpPr>
          <p:spPr bwMode="auto">
            <a:xfrm>
              <a:off x="1403350" y="1555749"/>
              <a:ext cx="433388" cy="30270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M+1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M+2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P+1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P+2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Q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Q+1</a:t>
              </a:r>
            </a:p>
          </p:txBody>
        </p:sp>
        <p:sp>
          <p:nvSpPr>
            <p:cNvPr id="69" name="Text Box 13"/>
            <p:cNvSpPr txBox="1">
              <a:spLocks noChangeArrowheads="1"/>
            </p:cNvSpPr>
            <p:nvPr/>
          </p:nvSpPr>
          <p:spPr bwMode="auto">
            <a:xfrm>
              <a:off x="1835150" y="1000124"/>
              <a:ext cx="1450966" cy="2825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latin typeface="宋体" pitchFamily="2" charset="-122"/>
                </a:rPr>
                <a:t>控制</a:t>
              </a:r>
              <a:r>
                <a:rPr lang="zh-CN" altLang="en-US" sz="1800" b="1" dirty="0" smtClean="0">
                  <a:latin typeface="宋体" pitchFamily="2" charset="-122"/>
                </a:rPr>
                <a:t>存储器</a:t>
              </a:r>
              <a:r>
                <a:rPr lang="en-US" altLang="zh-CN" sz="1800" b="1" dirty="0" smtClean="0">
                  <a:latin typeface="宋体" pitchFamily="2" charset="-122"/>
                </a:rPr>
                <a:t>CS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0" name="AutoShape 14"/>
            <p:cNvSpPr>
              <a:spLocks/>
            </p:cNvSpPr>
            <p:nvPr/>
          </p:nvSpPr>
          <p:spPr bwMode="auto">
            <a:xfrm>
              <a:off x="3348038" y="1574799"/>
              <a:ext cx="73025" cy="703320"/>
            </a:xfrm>
            <a:prstGeom prst="rightBrace">
              <a:avLst>
                <a:gd name="adj1" fmla="val 84074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990099"/>
                </a:solidFill>
              </a:endParaRPr>
            </a:p>
          </p:txBody>
        </p:sp>
        <p:sp>
          <p:nvSpPr>
            <p:cNvPr id="74" name="Text Box 15"/>
            <p:cNvSpPr txBox="1">
              <a:spLocks noChangeArrowheads="1"/>
            </p:cNvSpPr>
            <p:nvPr/>
          </p:nvSpPr>
          <p:spPr bwMode="auto">
            <a:xfrm>
              <a:off x="3422650" y="1844673"/>
              <a:ext cx="1220788" cy="2174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取指微程序</a:t>
              </a:r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>
              <a:off x="1835150" y="2060573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7"/>
            <p:cNvSpPr>
              <a:spLocks noChangeShapeType="1"/>
            </p:cNvSpPr>
            <p:nvPr/>
          </p:nvSpPr>
          <p:spPr bwMode="auto">
            <a:xfrm>
              <a:off x="2700338" y="1327149"/>
              <a:ext cx="0" cy="325567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AutoShape 18"/>
            <p:cNvSpPr>
              <a:spLocks/>
            </p:cNvSpPr>
            <p:nvPr/>
          </p:nvSpPr>
          <p:spPr bwMode="auto">
            <a:xfrm>
              <a:off x="3349625" y="2347910"/>
              <a:ext cx="71438" cy="433387"/>
            </a:xfrm>
            <a:prstGeom prst="rightBrace">
              <a:avLst>
                <a:gd name="adj1" fmla="val 50556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990099"/>
                </a:solidFill>
              </a:endParaRPr>
            </a:p>
          </p:txBody>
        </p:sp>
        <p:sp>
          <p:nvSpPr>
            <p:cNvPr id="80" name="Text Box 19"/>
            <p:cNvSpPr txBox="1">
              <a:spLocks noChangeArrowheads="1"/>
            </p:cNvSpPr>
            <p:nvPr/>
          </p:nvSpPr>
          <p:spPr bwMode="auto">
            <a:xfrm>
              <a:off x="3422650" y="2420935"/>
              <a:ext cx="1220788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中断微程序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81" name="AutoShape 20"/>
            <p:cNvSpPr>
              <a:spLocks/>
            </p:cNvSpPr>
            <p:nvPr/>
          </p:nvSpPr>
          <p:spPr bwMode="auto">
            <a:xfrm>
              <a:off x="3349625" y="2824766"/>
              <a:ext cx="71438" cy="699481"/>
            </a:xfrm>
            <a:prstGeom prst="rightBrace">
              <a:avLst>
                <a:gd name="adj1" fmla="val 81159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990099"/>
                </a:solidFill>
              </a:endParaRPr>
            </a:p>
          </p:txBody>
        </p:sp>
        <p:sp>
          <p:nvSpPr>
            <p:cNvPr id="82" name="Text Box 21"/>
            <p:cNvSpPr txBox="1">
              <a:spLocks noChangeArrowheads="1"/>
            </p:cNvSpPr>
            <p:nvPr/>
          </p:nvSpPr>
          <p:spPr bwMode="auto">
            <a:xfrm>
              <a:off x="3422650" y="3108630"/>
              <a:ext cx="1582738" cy="2174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add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r>
                <a:rPr lang="zh-CN" altLang="en-US" sz="1800" b="1" dirty="0">
                  <a:latin typeface="宋体" pitchFamily="2" charset="-122"/>
                </a:rPr>
                <a:t>微程序</a:t>
              </a:r>
            </a:p>
          </p:txBody>
        </p:sp>
        <p:sp>
          <p:nvSpPr>
            <p:cNvPr id="83" name="Text Box 24"/>
            <p:cNvSpPr txBox="1">
              <a:spLocks noChangeArrowheads="1"/>
            </p:cNvSpPr>
            <p:nvPr/>
          </p:nvSpPr>
          <p:spPr bwMode="auto">
            <a:xfrm>
              <a:off x="3422650" y="3973817"/>
              <a:ext cx="15827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j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r>
                <a:rPr lang="zh-CN" altLang="en-US" sz="1800" b="1" dirty="0">
                  <a:latin typeface="宋体" pitchFamily="2" charset="-122"/>
                </a:rPr>
                <a:t>微程序</a:t>
              </a:r>
            </a:p>
          </p:txBody>
        </p:sp>
        <p:sp>
          <p:nvSpPr>
            <p:cNvPr id="84" name="AutoShape 25"/>
            <p:cNvSpPr>
              <a:spLocks/>
            </p:cNvSpPr>
            <p:nvPr/>
          </p:nvSpPr>
          <p:spPr bwMode="auto">
            <a:xfrm>
              <a:off x="3348038" y="3799490"/>
              <a:ext cx="71438" cy="469294"/>
            </a:xfrm>
            <a:prstGeom prst="rightBrace">
              <a:avLst>
                <a:gd name="adj1" fmla="val 55556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990099"/>
                </a:solidFill>
              </a:endParaRPr>
            </a:p>
          </p:txBody>
        </p:sp>
        <p:sp>
          <p:nvSpPr>
            <p:cNvPr id="85" name="Line 26"/>
            <p:cNvSpPr>
              <a:spLocks noChangeShapeType="1"/>
            </p:cNvSpPr>
            <p:nvPr/>
          </p:nvSpPr>
          <p:spPr bwMode="auto">
            <a:xfrm>
              <a:off x="1835150" y="2305048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7"/>
            <p:cNvSpPr>
              <a:spLocks noChangeShapeType="1"/>
            </p:cNvSpPr>
            <p:nvPr/>
          </p:nvSpPr>
          <p:spPr bwMode="auto">
            <a:xfrm>
              <a:off x="1835150" y="1811336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28"/>
            <p:cNvSpPr>
              <a:spLocks noChangeShapeType="1"/>
            </p:cNvSpPr>
            <p:nvPr/>
          </p:nvSpPr>
          <p:spPr bwMode="auto">
            <a:xfrm>
              <a:off x="1835150" y="2805110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29"/>
            <p:cNvSpPr>
              <a:spLocks noChangeShapeType="1"/>
            </p:cNvSpPr>
            <p:nvPr/>
          </p:nvSpPr>
          <p:spPr bwMode="auto">
            <a:xfrm>
              <a:off x="1835150" y="3049585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30"/>
            <p:cNvSpPr>
              <a:spLocks noChangeShapeType="1"/>
            </p:cNvSpPr>
            <p:nvPr/>
          </p:nvSpPr>
          <p:spPr bwMode="auto">
            <a:xfrm>
              <a:off x="1835150" y="2555873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31"/>
            <p:cNvSpPr>
              <a:spLocks noChangeShapeType="1"/>
            </p:cNvSpPr>
            <p:nvPr/>
          </p:nvSpPr>
          <p:spPr bwMode="auto">
            <a:xfrm>
              <a:off x="1835150" y="3543297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32"/>
            <p:cNvSpPr>
              <a:spLocks noChangeShapeType="1"/>
            </p:cNvSpPr>
            <p:nvPr/>
          </p:nvSpPr>
          <p:spPr bwMode="auto">
            <a:xfrm>
              <a:off x="1835150" y="3787772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33"/>
            <p:cNvSpPr>
              <a:spLocks noChangeShapeType="1"/>
            </p:cNvSpPr>
            <p:nvPr/>
          </p:nvSpPr>
          <p:spPr bwMode="auto">
            <a:xfrm>
              <a:off x="1835150" y="3294060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34"/>
            <p:cNvSpPr>
              <a:spLocks noChangeShapeType="1"/>
            </p:cNvSpPr>
            <p:nvPr/>
          </p:nvSpPr>
          <p:spPr bwMode="auto">
            <a:xfrm>
              <a:off x="1835150" y="4287834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36"/>
            <p:cNvSpPr>
              <a:spLocks noChangeShapeType="1"/>
            </p:cNvSpPr>
            <p:nvPr/>
          </p:nvSpPr>
          <p:spPr bwMode="auto">
            <a:xfrm>
              <a:off x="1835150" y="4038596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27"/>
            <p:cNvSpPr>
              <a:spLocks noChangeShapeType="1"/>
            </p:cNvSpPr>
            <p:nvPr/>
          </p:nvSpPr>
          <p:spPr bwMode="auto">
            <a:xfrm>
              <a:off x="1844666" y="1571612"/>
              <a:ext cx="1441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5355798" y="1995101"/>
            <a:ext cx="3032626" cy="3152542"/>
            <a:chOff x="5355798" y="1071514"/>
            <a:chExt cx="3032626" cy="3152542"/>
          </a:xfrm>
        </p:grpSpPr>
        <p:sp>
          <p:nvSpPr>
            <p:cNvPr id="97" name="Text Box 88"/>
            <p:cNvSpPr txBox="1">
              <a:spLocks noChangeArrowheads="1"/>
            </p:cNvSpPr>
            <p:nvPr/>
          </p:nvSpPr>
          <p:spPr bwMode="auto">
            <a:xfrm>
              <a:off x="5854710" y="3338249"/>
              <a:ext cx="1646248" cy="357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 smtClean="0">
                  <a:solidFill>
                    <a:srgbClr val="CC3300"/>
                  </a:solidFill>
                  <a:latin typeface="+mn-lt"/>
                </a:rPr>
                <a:t>…</a:t>
              </a:r>
              <a:r>
                <a:rPr lang="en-US" altLang="zh-CN" sz="1800" b="1" dirty="0" smtClean="0">
                  <a:latin typeface="+mn-lt"/>
                </a:rPr>
                <a:t>  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+mn-lt"/>
                </a:rPr>
                <a:t>…             </a:t>
              </a:r>
              <a:r>
                <a:rPr lang="en-US" altLang="zh-CN" sz="1800" b="1" dirty="0" smtClean="0">
                  <a:latin typeface="+mn-lt"/>
                </a:rPr>
                <a:t>…</a:t>
              </a:r>
              <a:endParaRPr lang="zh-CN" altLang="en-US" sz="1800" b="1" dirty="0" smtClean="0">
                <a:latin typeface="+mn-lt"/>
              </a:endParaRPr>
            </a:p>
          </p:txBody>
        </p:sp>
        <p:sp>
          <p:nvSpPr>
            <p:cNvPr id="98" name="Line 38"/>
            <p:cNvSpPr>
              <a:spLocks noChangeShapeType="1"/>
            </p:cNvSpPr>
            <p:nvPr/>
          </p:nvSpPr>
          <p:spPr bwMode="auto">
            <a:xfrm>
              <a:off x="5854710" y="2151015"/>
              <a:ext cx="3174" cy="156980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39"/>
            <p:cNvSpPr>
              <a:spLocks noChangeShapeType="1"/>
            </p:cNvSpPr>
            <p:nvPr/>
          </p:nvSpPr>
          <p:spPr bwMode="auto">
            <a:xfrm flipH="1">
              <a:off x="5927073" y="2151014"/>
              <a:ext cx="341991" cy="1114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41"/>
            <p:cNvSpPr>
              <a:spLocks noChangeShapeType="1"/>
            </p:cNvSpPr>
            <p:nvPr/>
          </p:nvSpPr>
          <p:spPr bwMode="auto">
            <a:xfrm>
              <a:off x="6286512" y="4223906"/>
              <a:ext cx="1224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42"/>
            <p:cNvSpPr>
              <a:spLocks noChangeShapeType="1"/>
            </p:cNvSpPr>
            <p:nvPr/>
          </p:nvSpPr>
          <p:spPr bwMode="auto">
            <a:xfrm>
              <a:off x="7500958" y="1431877"/>
              <a:ext cx="9554" cy="2792029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43"/>
            <p:cNvSpPr>
              <a:spLocks noChangeShapeType="1"/>
            </p:cNvSpPr>
            <p:nvPr/>
          </p:nvSpPr>
          <p:spPr bwMode="auto">
            <a:xfrm flipH="1">
              <a:off x="6342090" y="1431877"/>
              <a:ext cx="1152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58"/>
            <p:cNvSpPr>
              <a:spLocks noChangeShapeType="1"/>
            </p:cNvSpPr>
            <p:nvPr/>
          </p:nvSpPr>
          <p:spPr bwMode="auto">
            <a:xfrm>
              <a:off x="6712892" y="2639928"/>
              <a:ext cx="288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59"/>
            <p:cNvSpPr>
              <a:spLocks noChangeShapeType="1"/>
            </p:cNvSpPr>
            <p:nvPr/>
          </p:nvSpPr>
          <p:spPr bwMode="auto">
            <a:xfrm flipH="1" flipV="1">
              <a:off x="6715140" y="1431877"/>
              <a:ext cx="0" cy="1204666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60"/>
            <p:cNvSpPr>
              <a:spLocks noChangeShapeType="1"/>
            </p:cNvSpPr>
            <p:nvPr/>
          </p:nvSpPr>
          <p:spPr bwMode="auto">
            <a:xfrm>
              <a:off x="6286512" y="3431818"/>
              <a:ext cx="1224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Text Box 64"/>
            <p:cNvSpPr txBox="1">
              <a:spLocks noChangeArrowheads="1"/>
            </p:cNvSpPr>
            <p:nvPr/>
          </p:nvSpPr>
          <p:spPr bwMode="auto">
            <a:xfrm>
              <a:off x="5355798" y="1071514"/>
              <a:ext cx="3032626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实现</a:t>
              </a:r>
              <a:r>
                <a:rPr lang="en-US" altLang="zh-CN" sz="1800" b="1" dirty="0" smtClean="0">
                  <a:latin typeface="宋体" pitchFamily="2" charset="-122"/>
                </a:rPr>
                <a:t>CPU</a:t>
              </a:r>
              <a:r>
                <a:rPr lang="zh-CN" altLang="en-US" sz="1800" b="1" dirty="0">
                  <a:latin typeface="宋体" pitchFamily="2" charset="-122"/>
                </a:rPr>
                <a:t>工作</a:t>
              </a:r>
              <a:r>
                <a:rPr lang="zh-CN" altLang="en-US" sz="1800" b="1" dirty="0" smtClean="0">
                  <a:latin typeface="宋体" pitchFamily="2" charset="-122"/>
                </a:rPr>
                <a:t>流程的执行顺序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7" name="AutoShape 68"/>
            <p:cNvSpPr>
              <a:spLocks noChangeArrowheads="1"/>
            </p:cNvSpPr>
            <p:nvPr/>
          </p:nvSpPr>
          <p:spPr bwMode="auto">
            <a:xfrm>
              <a:off x="6184927" y="1431877"/>
              <a:ext cx="157163" cy="719138"/>
            </a:xfrm>
            <a:prstGeom prst="downArrow">
              <a:avLst>
                <a:gd name="adj1" fmla="val 53688"/>
                <a:gd name="adj2" fmla="val 47245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8" name="AutoShape 70"/>
            <p:cNvSpPr>
              <a:spLocks noChangeArrowheads="1"/>
            </p:cNvSpPr>
            <p:nvPr/>
          </p:nvSpPr>
          <p:spPr bwMode="auto">
            <a:xfrm>
              <a:off x="6197627" y="2711168"/>
              <a:ext cx="144463" cy="720725"/>
            </a:xfrm>
            <a:prstGeom prst="downArrow">
              <a:avLst>
                <a:gd name="adj1" fmla="val 52129"/>
                <a:gd name="adj2" fmla="val 52754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9" name="AutoShape 71"/>
            <p:cNvSpPr>
              <a:spLocks noChangeArrowheads="1"/>
            </p:cNvSpPr>
            <p:nvPr/>
          </p:nvSpPr>
          <p:spPr bwMode="auto">
            <a:xfrm>
              <a:off x="6197627" y="3720818"/>
              <a:ext cx="144463" cy="503238"/>
            </a:xfrm>
            <a:prstGeom prst="downArrow">
              <a:avLst>
                <a:gd name="adj1" fmla="val 52759"/>
                <a:gd name="adj2" fmla="val 39560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0" name="Line 75"/>
            <p:cNvSpPr>
              <a:spLocks noChangeShapeType="1"/>
            </p:cNvSpPr>
            <p:nvPr/>
          </p:nvSpPr>
          <p:spPr bwMode="auto">
            <a:xfrm>
              <a:off x="5856297" y="2711168"/>
              <a:ext cx="39477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77"/>
            <p:cNvSpPr>
              <a:spLocks noChangeShapeType="1"/>
            </p:cNvSpPr>
            <p:nvPr/>
          </p:nvSpPr>
          <p:spPr bwMode="auto">
            <a:xfrm>
              <a:off x="5854710" y="3720818"/>
              <a:ext cx="396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AutoShape 78"/>
            <p:cNvSpPr>
              <a:spLocks noChangeArrowheads="1"/>
            </p:cNvSpPr>
            <p:nvPr/>
          </p:nvSpPr>
          <p:spPr bwMode="auto">
            <a:xfrm>
              <a:off x="6932627" y="2205017"/>
              <a:ext cx="144463" cy="433323"/>
            </a:xfrm>
            <a:prstGeom prst="downArrow">
              <a:avLst>
                <a:gd name="adj1" fmla="val 56619"/>
                <a:gd name="adj2" fmla="val 39560"/>
              </a:avLst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13" name="Line 79"/>
            <p:cNvSpPr>
              <a:spLocks noChangeShapeType="1"/>
            </p:cNvSpPr>
            <p:nvPr/>
          </p:nvSpPr>
          <p:spPr bwMode="auto">
            <a:xfrm flipH="1">
              <a:off x="7075502" y="2207682"/>
              <a:ext cx="360363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AutoShape 82"/>
            <p:cNvSpPr>
              <a:spLocks noChangeArrowheads="1"/>
            </p:cNvSpPr>
            <p:nvPr/>
          </p:nvSpPr>
          <p:spPr bwMode="auto">
            <a:xfrm>
              <a:off x="5784859" y="2090881"/>
              <a:ext cx="144463" cy="144463"/>
            </a:xfrm>
            <a:prstGeom prst="flowChartDecision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AutoShape 84"/>
            <p:cNvSpPr>
              <a:spLocks noChangeArrowheads="1"/>
            </p:cNvSpPr>
            <p:nvPr/>
          </p:nvSpPr>
          <p:spPr bwMode="auto">
            <a:xfrm>
              <a:off x="7435864" y="2135227"/>
              <a:ext cx="144463" cy="144463"/>
            </a:xfrm>
            <a:prstGeom prst="flowChartDecision">
              <a:avLst/>
            </a:prstGeom>
            <a:solidFill>
              <a:srgbClr val="CC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Text Box 86"/>
            <p:cNvSpPr txBox="1">
              <a:spLocks noChangeArrowheads="1"/>
            </p:cNvSpPr>
            <p:nvPr/>
          </p:nvSpPr>
          <p:spPr bwMode="auto">
            <a:xfrm>
              <a:off x="7596336" y="1991658"/>
              <a:ext cx="448628" cy="4593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600" b="1" dirty="0">
                  <a:latin typeface="宋体" pitchFamily="2" charset="-122"/>
                </a:rPr>
                <a:t>中断请求</a:t>
              </a:r>
            </a:p>
          </p:txBody>
        </p:sp>
        <p:sp>
          <p:nvSpPr>
            <p:cNvPr id="117" name="Text Box 88"/>
            <p:cNvSpPr txBox="1">
              <a:spLocks noChangeArrowheads="1"/>
            </p:cNvSpPr>
            <p:nvPr/>
          </p:nvSpPr>
          <p:spPr bwMode="auto">
            <a:xfrm>
              <a:off x="5436096" y="1847642"/>
              <a:ext cx="720080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600" b="1" dirty="0" smtClean="0">
                  <a:latin typeface="宋体" pitchFamily="2" charset="-122"/>
                </a:rPr>
                <a:t>操作码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sp>
        <p:nvSpPr>
          <p:cNvPr id="57" name="Text Box 66"/>
          <p:cNvSpPr txBox="1">
            <a:spLocks noChangeArrowheads="1"/>
          </p:cNvSpPr>
          <p:nvPr/>
        </p:nvSpPr>
        <p:spPr bwMode="auto">
          <a:xfrm>
            <a:off x="2843808" y="5428124"/>
            <a:ext cx="574981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最后一条微指令为</a:t>
            </a:r>
            <a:r>
              <a:rPr lang="zh-CN" altLang="en-US" b="1" dirty="0">
                <a:latin typeface="宋体" pitchFamily="2" charset="-122"/>
              </a:rPr>
              <a:t>跳转型，</a:t>
            </a:r>
            <a:r>
              <a:rPr lang="zh-CN" altLang="en-US" b="1" dirty="0" smtClean="0">
                <a:latin typeface="宋体" pitchFamily="2" charset="-122"/>
              </a:rPr>
              <a:t>其余为顺序型</a:t>
            </a:r>
            <a:endParaRPr lang="en-US" altLang="zh-CN" b="1" dirty="0" smtClean="0">
              <a:latin typeface="宋体" pitchFamily="2" charset="-122"/>
            </a:endParaRPr>
          </a:p>
          <a:p>
            <a:pPr algn="l"/>
            <a:r>
              <a:rPr lang="en-US" altLang="zh-CN" sz="2000" b="1" dirty="0" smtClean="0">
                <a:latin typeface="宋体" pitchFamily="2" charset="-122"/>
              </a:rPr>
              <a:t>     (</a:t>
            </a:r>
            <a:r>
              <a:rPr lang="zh-CN" altLang="en-US" sz="2000" b="1" dirty="0" smtClean="0">
                <a:latin typeface="宋体" pitchFamily="2" charset="-122"/>
              </a:rPr>
              <a:t>微程序的功能所决定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179262" y="332656"/>
            <a:ext cx="8857233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*CPU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工作流程与微程序结构：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微指令格式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                         </a:t>
            </a:r>
            <a:r>
              <a:rPr lang="zh-CN" altLang="en-US" b="1" dirty="0" smtClean="0">
                <a:latin typeface="宋体" pitchFamily="2" charset="-122"/>
              </a:rPr>
              <a:t>，定长指令字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3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微程序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种类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sz="2200" b="1" spc="-100" dirty="0">
              <a:solidFill>
                <a:srgbClr val="CC3300"/>
              </a:solidFill>
              <a:latin typeface="宋体" pitchFamily="2" charset="-122"/>
            </a:endParaRPr>
          </a:p>
        </p:txBody>
      </p:sp>
      <p:grpSp>
        <p:nvGrpSpPr>
          <p:cNvPr id="59" name="Group 93"/>
          <p:cNvGrpSpPr>
            <a:grpSpLocks/>
          </p:cNvGrpSpPr>
          <p:nvPr/>
        </p:nvGrpSpPr>
        <p:grpSpPr bwMode="auto">
          <a:xfrm>
            <a:off x="2987824" y="908720"/>
            <a:ext cx="3671888" cy="323850"/>
            <a:chOff x="2250" y="3580"/>
            <a:chExt cx="2313" cy="204"/>
          </a:xfrm>
        </p:grpSpPr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2250" y="3580"/>
              <a:ext cx="1233" cy="204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 smtClean="0">
                  <a:latin typeface="宋体" pitchFamily="2" charset="-122"/>
                </a:rPr>
                <a:t>操作控制字段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61" name="Text Box 92"/>
            <p:cNvSpPr txBox="1">
              <a:spLocks noChangeArrowheads="1"/>
            </p:cNvSpPr>
            <p:nvPr/>
          </p:nvSpPr>
          <p:spPr bwMode="auto">
            <a:xfrm>
              <a:off x="3483" y="3580"/>
              <a:ext cx="1080" cy="20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latin typeface="宋体" pitchFamily="2" charset="-122"/>
                </a:rPr>
                <a:t>顺序控制字段</a:t>
              </a:r>
            </a:p>
          </p:txBody>
        </p:sp>
      </p:grpSp>
      <p:sp>
        <p:nvSpPr>
          <p:cNvPr id="56" name="AutoShape 18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3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 Box 66"/>
          <p:cNvSpPr txBox="1">
            <a:spLocks noChangeArrowheads="1"/>
          </p:cNvSpPr>
          <p:nvPr/>
        </p:nvSpPr>
        <p:spPr bwMode="auto">
          <a:xfrm>
            <a:off x="2843808" y="1253893"/>
            <a:ext cx="6192687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zh-CN" altLang="en-US" b="1" spc="-100" dirty="0">
                <a:latin typeface="宋体" pitchFamily="2" charset="-122"/>
              </a:rPr>
              <a:t>取指、中断等</a:t>
            </a:r>
            <a:r>
              <a:rPr lang="zh-CN" altLang="en-US" b="1" u="sng" spc="-100" dirty="0">
                <a:solidFill>
                  <a:srgbClr val="990099"/>
                </a:solidFill>
                <a:latin typeface="宋体" pitchFamily="2" charset="-122"/>
              </a:rPr>
              <a:t>公用</a:t>
            </a:r>
            <a:r>
              <a:rPr lang="zh-CN" altLang="en-US" b="1" spc="-100" dirty="0">
                <a:latin typeface="宋体" pitchFamily="2" charset="-122"/>
              </a:rPr>
              <a:t>微程序，</a:t>
            </a:r>
            <a:r>
              <a:rPr lang="zh-CN" altLang="en-US" b="1" u="sng" spc="-100" dirty="0">
                <a:solidFill>
                  <a:srgbClr val="990099"/>
                </a:solidFill>
                <a:latin typeface="宋体" pitchFamily="2" charset="-122"/>
              </a:rPr>
              <a:t>各指令功能</a:t>
            </a:r>
            <a:r>
              <a:rPr lang="zh-CN" altLang="en-US" b="1" spc="-100" dirty="0">
                <a:latin typeface="宋体" pitchFamily="2" charset="-122"/>
              </a:rPr>
              <a:t>微程序</a:t>
            </a:r>
            <a:endParaRPr lang="zh-CN" altLang="en-US" sz="2200" b="1" spc="-100" dirty="0">
              <a:solidFill>
                <a:srgbClr val="CC3300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Box 66"/>
          <p:cNvSpPr txBox="1">
            <a:spLocks noChangeArrowheads="1"/>
          </p:cNvSpPr>
          <p:nvPr/>
        </p:nvSpPr>
        <p:spPr bwMode="auto">
          <a:xfrm>
            <a:off x="179512" y="4005064"/>
            <a:ext cx="441075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时序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信号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形成电路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dirty="0" err="1">
                <a:solidFill>
                  <a:schemeClr val="accent2"/>
                </a:solidFill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控制信号形成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电路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410BA-B66A-4881-B6A5-3896E11F57A0}" type="slidenum">
              <a:rPr lang="en-US" altLang="zh-CN"/>
              <a:pPr/>
              <a:t>74</a:t>
            </a:fld>
            <a:endParaRPr lang="en-US" altLang="zh-CN" dirty="0"/>
          </a:p>
        </p:txBody>
      </p:sp>
      <p:sp>
        <p:nvSpPr>
          <p:cNvPr id="515115" name="Text Box 43"/>
          <p:cNvSpPr txBox="1">
            <a:spLocks noChangeArrowheads="1"/>
          </p:cNvSpPr>
          <p:nvPr/>
        </p:nvSpPr>
        <p:spPr bwMode="auto">
          <a:xfrm>
            <a:off x="179388" y="40466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、微程序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CU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的组成与工作原理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基本组成：</a:t>
            </a:r>
            <a:r>
              <a:rPr lang="zh-CN" altLang="en-US" b="1" dirty="0" smtClean="0">
                <a:latin typeface="宋体" pitchFamily="2" charset="-122"/>
              </a:rPr>
              <a:t>结构与硬布线</a:t>
            </a:r>
            <a:r>
              <a:rPr lang="en-US" altLang="zh-CN" b="1" dirty="0" smtClean="0">
                <a:latin typeface="宋体" pitchFamily="2" charset="-122"/>
              </a:rPr>
              <a:t>CU</a:t>
            </a:r>
            <a:r>
              <a:rPr lang="zh-CN" altLang="en-US" b="1" dirty="0" smtClean="0">
                <a:latin typeface="宋体" pitchFamily="2" charset="-122"/>
              </a:rPr>
              <a:t>相同，内部电路有差别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15246" name="Text Box 174"/>
          <p:cNvSpPr txBox="1">
            <a:spLocks noChangeArrowheads="1"/>
          </p:cNvSpPr>
          <p:nvPr/>
        </p:nvSpPr>
        <p:spPr bwMode="auto">
          <a:xfrm>
            <a:off x="1403523" y="4005064"/>
            <a:ext cx="774047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        </a:t>
            </a:r>
            <a:r>
              <a:rPr lang="zh-CN" altLang="en-US" b="1" dirty="0" smtClean="0">
                <a:latin typeface="宋体" pitchFamily="2" charset="-122"/>
              </a:rPr>
              <a:t>一级时序         </a:t>
            </a:r>
            <a:r>
              <a:rPr lang="zh-CN" altLang="en-US" sz="2000" b="1" dirty="0" smtClean="0">
                <a:latin typeface="宋体" pitchFamily="2" charset="-122"/>
              </a:rPr>
              <a:t>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～</a:t>
            </a:r>
            <a:r>
              <a:rPr lang="en-US" altLang="zh-CN" sz="2000" b="1" dirty="0" smtClean="0">
                <a:latin typeface="宋体" pitchFamily="2" charset="-122"/>
              </a:rPr>
              <a:t>2</a:t>
            </a:r>
            <a:r>
              <a:rPr lang="zh-CN" altLang="en-US" sz="2000" b="1" dirty="0" smtClean="0">
                <a:latin typeface="宋体" pitchFamily="2" charset="-122"/>
              </a:rPr>
              <a:t>级时序</a:t>
            </a:r>
            <a:r>
              <a:rPr lang="en-US" altLang="zh-CN" sz="1600" b="1" dirty="0" smtClean="0">
                <a:latin typeface="宋体" pitchFamily="2" charset="-122"/>
              </a:rPr>
              <a:t>[</a:t>
            </a:r>
            <a:r>
              <a:rPr lang="zh-CN" altLang="en-US" sz="1600" b="1" dirty="0" smtClean="0">
                <a:latin typeface="宋体" pitchFamily="2" charset="-122"/>
              </a:rPr>
              <a:t>硬</a:t>
            </a:r>
            <a:r>
              <a:rPr lang="en-US" altLang="zh-CN" sz="1600" b="1" dirty="0" smtClean="0">
                <a:latin typeface="宋体" pitchFamily="2" charset="-122"/>
              </a:rPr>
              <a:t>CU]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信号的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循环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周期：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个微指令周期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取指＋执行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工作脉冲数：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OPCmd</a:t>
            </a:r>
            <a:r>
              <a:rPr lang="zh-CN" altLang="en-US" b="1" dirty="0" smtClean="0">
                <a:latin typeface="宋体" pitchFamily="2" charset="-122"/>
              </a:rPr>
              <a:t>所需＋</a:t>
            </a:r>
            <a:r>
              <a:rPr lang="en-US" altLang="zh-CN" b="1" dirty="0" smtClean="0">
                <a:latin typeface="宋体" pitchFamily="2" charset="-122"/>
              </a:rPr>
              <a:t>1   </a:t>
            </a:r>
            <a:r>
              <a:rPr lang="en-US" altLang="zh-CN" sz="2000" b="1" dirty="0" smtClean="0">
                <a:latin typeface="宋体" pitchFamily="2" charset="-122"/>
              </a:rPr>
              <a:t>   (</a:t>
            </a:r>
            <a:r>
              <a:rPr lang="zh-CN" altLang="en-US" sz="2000" b="1" dirty="0" smtClean="0">
                <a:latin typeface="宋体" pitchFamily="2" charset="-122"/>
              </a:rPr>
              <a:t>～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宋体" pitchFamily="2" charset="-122"/>
              </a:rPr>
              <a:t>OPCmd</a:t>
            </a:r>
            <a:r>
              <a:rPr lang="zh-CN" altLang="en-US" sz="2000" b="1" dirty="0">
                <a:latin typeface="宋体" pitchFamily="2" charset="-122"/>
              </a:rPr>
              <a:t>所需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515261" name="AutoShape 18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9" name="组合 98"/>
          <p:cNvGrpSpPr/>
          <p:nvPr/>
        </p:nvGrpSpPr>
        <p:grpSpPr>
          <a:xfrm>
            <a:off x="833723" y="1388240"/>
            <a:ext cx="7698717" cy="2592288"/>
            <a:chOff x="833723" y="2132856"/>
            <a:chExt cx="7698717" cy="2592288"/>
          </a:xfrm>
        </p:grpSpPr>
        <p:sp>
          <p:nvSpPr>
            <p:cNvPr id="100" name="Text Box 101"/>
            <p:cNvSpPr txBox="1">
              <a:spLocks noChangeArrowheads="1"/>
            </p:cNvSpPr>
            <p:nvPr/>
          </p:nvSpPr>
          <p:spPr bwMode="auto">
            <a:xfrm>
              <a:off x="2123728" y="3429000"/>
              <a:ext cx="1008112" cy="578897"/>
            </a:xfrm>
            <a:prstGeom prst="rect">
              <a:avLst/>
            </a:prstGeom>
            <a:solidFill>
              <a:srgbClr val="CC99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1" name="Rectangle 120" descr="轮廓式菱形"/>
            <p:cNvSpPr>
              <a:spLocks noChangeArrowheads="1"/>
            </p:cNvSpPr>
            <p:nvPr/>
          </p:nvSpPr>
          <p:spPr bwMode="auto">
            <a:xfrm>
              <a:off x="3419872" y="2204864"/>
              <a:ext cx="5040560" cy="194578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Text Box 142"/>
            <p:cNvSpPr txBox="1">
              <a:spLocks noChangeArrowheads="1"/>
            </p:cNvSpPr>
            <p:nvPr/>
          </p:nvSpPr>
          <p:spPr bwMode="auto">
            <a:xfrm>
              <a:off x="4707631" y="2564904"/>
              <a:ext cx="720080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3" name="Text Box 143"/>
            <p:cNvSpPr txBox="1">
              <a:spLocks noChangeArrowheads="1"/>
            </p:cNvSpPr>
            <p:nvPr/>
          </p:nvSpPr>
          <p:spPr bwMode="auto">
            <a:xfrm>
              <a:off x="5787752" y="2423443"/>
              <a:ext cx="2448272" cy="6477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控制存储器</a:t>
              </a:r>
              <a:r>
                <a:rPr lang="en-US" altLang="zh-CN" sz="2000" b="1" dirty="0" smtClean="0">
                  <a:latin typeface="宋体" pitchFamily="2" charset="-122"/>
                </a:rPr>
                <a:t>CS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04" name="Text Box 144"/>
            <p:cNvSpPr txBox="1">
              <a:spLocks noChangeArrowheads="1"/>
            </p:cNvSpPr>
            <p:nvPr/>
          </p:nvSpPr>
          <p:spPr bwMode="auto">
            <a:xfrm>
              <a:off x="5283695" y="3287043"/>
              <a:ext cx="504056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5" name="Text Box 155"/>
            <p:cNvSpPr txBox="1">
              <a:spLocks noChangeArrowheads="1"/>
            </p:cNvSpPr>
            <p:nvPr/>
          </p:nvSpPr>
          <p:spPr bwMode="auto">
            <a:xfrm>
              <a:off x="3553240" y="2492896"/>
              <a:ext cx="794351" cy="9376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微地址</a:t>
              </a:r>
              <a:r>
                <a:rPr lang="zh-CN" altLang="en-US" sz="1800" b="1" dirty="0" smtClean="0">
                  <a:latin typeface="宋体" pitchFamily="2" charset="-122"/>
                </a:rPr>
                <a:t>形成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zh-CN" altLang="en-US" sz="1800" b="1" dirty="0" smtClean="0">
                  <a:latin typeface="宋体" pitchFamily="2" charset="-122"/>
                </a:rPr>
                <a:t>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6" name="Text Box 158"/>
            <p:cNvSpPr txBox="1">
              <a:spLocks noChangeArrowheads="1"/>
            </p:cNvSpPr>
            <p:nvPr/>
          </p:nvSpPr>
          <p:spPr bwMode="auto">
            <a:xfrm>
              <a:off x="5715383" y="3791868"/>
              <a:ext cx="1512528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微命令译码器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7" name="Text Box 162"/>
            <p:cNvSpPr txBox="1">
              <a:spLocks noChangeArrowheads="1"/>
            </p:cNvSpPr>
            <p:nvPr/>
          </p:nvSpPr>
          <p:spPr bwMode="auto">
            <a:xfrm>
              <a:off x="5499720" y="4437112"/>
              <a:ext cx="208859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所有</a:t>
              </a:r>
              <a:r>
                <a:rPr lang="zh-CN" altLang="en-US" sz="1800" b="1" dirty="0" smtClean="0">
                  <a:latin typeface="+mn-ea"/>
                  <a:ea typeface="+mn-ea"/>
                </a:rPr>
                <a:t>的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+mn-ea"/>
                  <a:ea typeface="+mn-ea"/>
                </a:rPr>
                <a:t>OP</a:t>
              </a:r>
              <a:r>
                <a:rPr lang="zh-CN" altLang="en-US" sz="1800" b="1" dirty="0" smtClean="0"/>
                <a:t>控制信号</a:t>
              </a:r>
              <a:endParaRPr lang="zh-CN" altLang="en-US" sz="1800" b="1" dirty="0"/>
            </a:p>
          </p:txBody>
        </p:sp>
        <p:sp>
          <p:nvSpPr>
            <p:cNvPr id="108" name="Text Box 169"/>
            <p:cNvSpPr txBox="1">
              <a:spLocks noChangeArrowheads="1"/>
            </p:cNvSpPr>
            <p:nvPr/>
          </p:nvSpPr>
          <p:spPr bwMode="auto">
            <a:xfrm>
              <a:off x="6221758" y="4221088"/>
              <a:ext cx="64611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……</a:t>
              </a:r>
            </a:p>
          </p:txBody>
        </p:sp>
        <p:sp>
          <p:nvSpPr>
            <p:cNvPr id="109" name="Text Box 170"/>
            <p:cNvSpPr txBox="1">
              <a:spLocks noChangeArrowheads="1"/>
            </p:cNvSpPr>
            <p:nvPr/>
          </p:nvSpPr>
          <p:spPr bwMode="auto">
            <a:xfrm>
              <a:off x="3696976" y="3501008"/>
              <a:ext cx="1366838" cy="5778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zh-CN" altLang="en-US" sz="1800" b="1" dirty="0" smtClean="0">
                  <a:latin typeface="宋体" pitchFamily="2" charset="-122"/>
                </a:rPr>
                <a:t>控制信号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zh-CN" altLang="en-US" sz="1800" b="1" dirty="0" smtClean="0">
                  <a:latin typeface="宋体" pitchFamily="2" charset="-122"/>
                </a:rPr>
                <a:t>形成</a:t>
              </a:r>
              <a:r>
                <a:rPr lang="zh-CN" altLang="en-US" sz="1800" b="1" dirty="0">
                  <a:latin typeface="宋体" pitchFamily="2" charset="-122"/>
                </a:rPr>
                <a:t>电路</a:t>
              </a:r>
            </a:p>
          </p:txBody>
        </p:sp>
        <p:sp>
          <p:nvSpPr>
            <p:cNvPr id="110" name="Text Box 171"/>
            <p:cNvSpPr txBox="1">
              <a:spLocks noChangeArrowheads="1"/>
            </p:cNvSpPr>
            <p:nvPr/>
          </p:nvSpPr>
          <p:spPr bwMode="auto">
            <a:xfrm>
              <a:off x="5787752" y="3287044"/>
              <a:ext cx="1373150" cy="28575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操作控制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11" name="Text Box 172"/>
            <p:cNvSpPr txBox="1">
              <a:spLocks noChangeArrowheads="1"/>
            </p:cNvSpPr>
            <p:nvPr/>
          </p:nvSpPr>
          <p:spPr bwMode="auto">
            <a:xfrm>
              <a:off x="7159313" y="3284091"/>
              <a:ext cx="1076710" cy="288925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顺序控制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112" name="直接箭头连接符 111"/>
            <p:cNvCxnSpPr/>
            <p:nvPr/>
          </p:nvCxnSpPr>
          <p:spPr bwMode="auto">
            <a:xfrm>
              <a:off x="5427711" y="2708920"/>
              <a:ext cx="36004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7157726" y="3071143"/>
              <a:ext cx="3175" cy="2159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/>
            <p:cNvCxnSpPr/>
            <p:nvPr/>
          </p:nvCxnSpPr>
          <p:spPr bwMode="auto">
            <a:xfrm>
              <a:off x="6504656" y="3573140"/>
              <a:ext cx="3175" cy="2159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直接箭头连接符 114"/>
            <p:cNvCxnSpPr/>
            <p:nvPr/>
          </p:nvCxnSpPr>
          <p:spPr bwMode="auto">
            <a:xfrm>
              <a:off x="4347591" y="2708920"/>
              <a:ext cx="36004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直接连接符 64"/>
            <p:cNvCxnSpPr>
              <a:stCxn id="111" idx="2"/>
              <a:endCxn id="105" idx="0"/>
            </p:cNvCxnSpPr>
            <p:nvPr/>
          </p:nvCxnSpPr>
          <p:spPr bwMode="auto">
            <a:xfrm rot="5400000" flipH="1">
              <a:off x="5283982" y="1159330"/>
              <a:ext cx="1080120" cy="3747252"/>
            </a:xfrm>
            <a:prstGeom prst="bentConnector5">
              <a:avLst>
                <a:gd name="adj1" fmla="val -21164"/>
                <a:gd name="adj2" fmla="val -17254"/>
                <a:gd name="adj3" fmla="val 11787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7" name="直接箭头连接符 116"/>
            <p:cNvCxnSpPr/>
            <p:nvPr/>
          </p:nvCxnSpPr>
          <p:spPr bwMode="auto">
            <a:xfrm>
              <a:off x="6147791" y="4077072"/>
              <a:ext cx="0" cy="3599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>
              <a:off x="6939879" y="4077072"/>
              <a:ext cx="0" cy="3599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>
              <a:off x="3059832" y="2564904"/>
              <a:ext cx="48098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 bwMode="auto">
            <a:xfrm>
              <a:off x="3051448" y="2852936"/>
              <a:ext cx="50179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1" name="Text Box 134"/>
            <p:cNvSpPr txBox="1">
              <a:spLocks noChangeArrowheads="1"/>
            </p:cNvSpPr>
            <p:nvPr/>
          </p:nvSpPr>
          <p:spPr bwMode="auto">
            <a:xfrm>
              <a:off x="2555776" y="2460955"/>
              <a:ext cx="504056" cy="488233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22" name="直接箭头连接符 121"/>
            <p:cNvCxnSpPr/>
            <p:nvPr/>
          </p:nvCxnSpPr>
          <p:spPr bwMode="auto">
            <a:xfrm>
              <a:off x="1840432" y="2714511"/>
              <a:ext cx="71320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/>
            <p:cNvCxnSpPr/>
            <p:nvPr/>
          </p:nvCxnSpPr>
          <p:spPr bwMode="auto">
            <a:xfrm>
              <a:off x="1840432" y="3068960"/>
              <a:ext cx="171280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4" name="直接箭头连接符 123"/>
            <p:cNvCxnSpPr/>
            <p:nvPr/>
          </p:nvCxnSpPr>
          <p:spPr bwMode="auto">
            <a:xfrm>
              <a:off x="1840432" y="3284091"/>
              <a:ext cx="1715072" cy="89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5" name="直接连接符 89"/>
            <p:cNvCxnSpPr/>
            <p:nvPr/>
          </p:nvCxnSpPr>
          <p:spPr bwMode="auto">
            <a:xfrm>
              <a:off x="2888258" y="4007897"/>
              <a:ext cx="387598" cy="141183"/>
            </a:xfrm>
            <a:prstGeom prst="bentConnector3">
              <a:avLst>
                <a:gd name="adj1" fmla="val -2425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箭头连接符 125"/>
            <p:cNvCxnSpPr/>
            <p:nvPr/>
          </p:nvCxnSpPr>
          <p:spPr bwMode="auto">
            <a:xfrm>
              <a:off x="2411760" y="4006333"/>
              <a:ext cx="0" cy="43077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直接箭头连接符 126"/>
            <p:cNvCxnSpPr/>
            <p:nvPr/>
          </p:nvCxnSpPr>
          <p:spPr bwMode="auto">
            <a:xfrm>
              <a:off x="2768562" y="4007897"/>
              <a:ext cx="3238" cy="42921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8" name="Text Box 169"/>
            <p:cNvSpPr txBox="1">
              <a:spLocks noChangeArrowheads="1"/>
            </p:cNvSpPr>
            <p:nvPr/>
          </p:nvSpPr>
          <p:spPr bwMode="auto">
            <a:xfrm>
              <a:off x="2411760" y="4221088"/>
              <a:ext cx="356802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+mn-ea"/>
                  <a:ea typeface="+mn-ea"/>
                </a:rPr>
                <a:t>…</a:t>
              </a:r>
              <a:endParaRPr lang="en-US" altLang="zh-CN" sz="1800" b="1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sp>
          <p:nvSpPr>
            <p:cNvPr id="129" name="Text Box 162"/>
            <p:cNvSpPr txBox="1">
              <a:spLocks noChangeArrowheads="1"/>
            </p:cNvSpPr>
            <p:nvPr/>
          </p:nvSpPr>
          <p:spPr bwMode="auto">
            <a:xfrm>
              <a:off x="1755304" y="4437112"/>
              <a:ext cx="1691056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/>
                <a:t>所有</a:t>
              </a:r>
              <a:r>
                <a:rPr lang="zh-CN" altLang="en-US" sz="1800" b="1" dirty="0" smtClean="0">
                  <a:latin typeface="+mn-ea"/>
                  <a:ea typeface="+mn-ea"/>
                </a:rPr>
                <a:t>的工作脉冲</a:t>
              </a:r>
              <a:endParaRPr lang="zh-CN" altLang="en-US" sz="1800" b="1" dirty="0"/>
            </a:p>
          </p:txBody>
        </p:sp>
        <p:sp>
          <p:nvSpPr>
            <p:cNvPr id="130" name="Text Box 162"/>
            <p:cNvSpPr txBox="1">
              <a:spLocks noChangeArrowheads="1"/>
            </p:cNvSpPr>
            <p:nvPr/>
          </p:nvSpPr>
          <p:spPr bwMode="auto">
            <a:xfrm>
              <a:off x="1034063" y="2564904"/>
              <a:ext cx="807772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/>
                <a:t>指令字</a:t>
              </a:r>
              <a:endParaRPr lang="zh-CN" altLang="en-US" sz="1800" b="1" dirty="0"/>
            </a:p>
          </p:txBody>
        </p:sp>
        <p:cxnSp>
          <p:nvCxnSpPr>
            <p:cNvPr id="131" name="直接箭头连接符 130"/>
            <p:cNvCxnSpPr/>
            <p:nvPr/>
          </p:nvCxnSpPr>
          <p:spPr bwMode="auto">
            <a:xfrm>
              <a:off x="1840432" y="3573016"/>
              <a:ext cx="28329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2" name="直接箭头连接符 131"/>
            <p:cNvCxnSpPr/>
            <p:nvPr/>
          </p:nvCxnSpPr>
          <p:spPr bwMode="auto">
            <a:xfrm>
              <a:off x="1840432" y="3861048"/>
              <a:ext cx="28329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3" name="Text Box 162"/>
            <p:cNvSpPr txBox="1">
              <a:spLocks noChangeArrowheads="1"/>
            </p:cNvSpPr>
            <p:nvPr/>
          </p:nvSpPr>
          <p:spPr bwMode="auto">
            <a:xfrm>
              <a:off x="833723" y="2888453"/>
              <a:ext cx="1008112" cy="54054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/>
                <a:t>程序状态</a:t>
              </a:r>
              <a:endParaRPr lang="en-US" altLang="zh-CN" sz="1800" b="1" dirty="0" smtClean="0"/>
            </a:p>
            <a:p>
              <a:r>
                <a:rPr lang="zh-CN" altLang="en-US" sz="1800" b="1" dirty="0" smtClean="0"/>
                <a:t>机器状态</a:t>
              </a:r>
              <a:endParaRPr lang="zh-CN" altLang="en-US" sz="1800" b="1" dirty="0"/>
            </a:p>
          </p:txBody>
        </p:sp>
        <p:sp>
          <p:nvSpPr>
            <p:cNvPr id="134" name="Text Box 169"/>
            <p:cNvSpPr txBox="1">
              <a:spLocks noChangeArrowheads="1"/>
            </p:cNvSpPr>
            <p:nvPr/>
          </p:nvSpPr>
          <p:spPr bwMode="auto">
            <a:xfrm rot="16200000">
              <a:off x="3096072" y="2600797"/>
              <a:ext cx="287684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…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135" name="Text Box 162"/>
            <p:cNvSpPr txBox="1">
              <a:spLocks noChangeArrowheads="1"/>
            </p:cNvSpPr>
            <p:nvPr/>
          </p:nvSpPr>
          <p:spPr bwMode="auto">
            <a:xfrm>
              <a:off x="833723" y="3429000"/>
              <a:ext cx="1008112" cy="2893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/>
                <a:t>操作状态</a:t>
              </a:r>
              <a:endParaRPr lang="en-US" altLang="zh-CN" sz="1800" b="1" dirty="0" smtClean="0"/>
            </a:p>
          </p:txBody>
        </p:sp>
        <p:sp>
          <p:nvSpPr>
            <p:cNvPr id="136" name="Text Box 162"/>
            <p:cNvSpPr txBox="1">
              <a:spLocks noChangeArrowheads="1"/>
            </p:cNvSpPr>
            <p:nvPr/>
          </p:nvSpPr>
          <p:spPr bwMode="auto">
            <a:xfrm>
              <a:off x="1403648" y="3717032"/>
              <a:ext cx="434416" cy="2893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CLK</a:t>
              </a:r>
            </a:p>
          </p:txBody>
        </p:sp>
        <p:sp>
          <p:nvSpPr>
            <p:cNvPr id="137" name="Rectangle 120" descr="轮廓式菱形"/>
            <p:cNvSpPr>
              <a:spLocks noChangeArrowheads="1"/>
            </p:cNvSpPr>
            <p:nvPr/>
          </p:nvSpPr>
          <p:spPr bwMode="auto">
            <a:xfrm>
              <a:off x="1982080" y="2132856"/>
              <a:ext cx="6550360" cy="208823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38" name="直接箭头连接符 176"/>
            <p:cNvCxnSpPr/>
            <p:nvPr/>
          </p:nvCxnSpPr>
          <p:spPr bwMode="auto">
            <a:xfrm rot="5400000" flipH="1" flipV="1">
              <a:off x="3239853" y="3969063"/>
              <a:ext cx="216023" cy="144013"/>
            </a:xfrm>
            <a:prstGeom prst="bentConnector3">
              <a:avLst>
                <a:gd name="adj1" fmla="val 101735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555776" y="5373216"/>
            <a:ext cx="6480844" cy="969496"/>
            <a:chOff x="179388" y="4149080"/>
            <a:chExt cx="6480844" cy="969496"/>
          </a:xfrm>
        </p:grpSpPr>
        <p:sp>
          <p:nvSpPr>
            <p:cNvPr id="56" name="Text Box 44"/>
            <p:cNvSpPr txBox="1">
              <a:spLocks noChangeArrowheads="1"/>
            </p:cNvSpPr>
            <p:nvPr/>
          </p:nvSpPr>
          <p:spPr bwMode="auto">
            <a:xfrm>
              <a:off x="179388" y="4149080"/>
              <a:ext cx="6480844" cy="969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lang="en-US" altLang="zh-CN" b="1" dirty="0" smtClean="0">
                  <a:solidFill>
                    <a:schemeClr val="accent2"/>
                  </a:solidFill>
                  <a:latin typeface="宋体" pitchFamily="2" charset="-122"/>
                </a:rPr>
                <a:t>           </a:t>
              </a:r>
              <a:r>
                <a:rPr lang="zh-CN" altLang="en-US" b="1" dirty="0" smtClean="0">
                  <a:latin typeface="宋体" pitchFamily="2" charset="-122"/>
                </a:rPr>
                <a:t>微指令部件＋</a:t>
              </a:r>
              <a:r>
                <a:rPr lang="en-US" altLang="zh-CN" b="1" dirty="0" smtClean="0">
                  <a:latin typeface="宋体" pitchFamily="2" charset="-122"/>
                </a:rPr>
                <a:t>CS </a:t>
              </a:r>
              <a:r>
                <a:rPr lang="zh-CN" altLang="en-US" b="1" dirty="0" smtClean="0">
                  <a:latin typeface="宋体" pitchFamily="2" charset="-122"/>
                </a:rPr>
                <a:t> </a:t>
              </a:r>
              <a:r>
                <a:rPr lang="en-US" altLang="zh-CN" sz="2000" b="1" dirty="0" smtClean="0">
                  <a:latin typeface="宋体" pitchFamily="2" charset="-122"/>
                </a:rPr>
                <a:t>(</a:t>
              </a:r>
              <a:r>
                <a:rPr lang="zh-CN" altLang="en-US" sz="2000" b="1" dirty="0" smtClean="0">
                  <a:latin typeface="宋体" pitchFamily="2" charset="-122"/>
                </a:rPr>
                <a:t>～组合逻辑电路</a:t>
              </a:r>
              <a:r>
                <a:rPr lang="en-US" altLang="zh-CN" sz="2000" b="1" dirty="0" smtClean="0">
                  <a:latin typeface="宋体" pitchFamily="2" charset="-122"/>
                </a:rPr>
                <a:t>)</a:t>
              </a:r>
              <a:endParaRPr lang="en-US" altLang="zh-CN" b="1" dirty="0" smtClean="0">
                <a:latin typeface="宋体" pitchFamily="2" charset="-122"/>
              </a:endParaRPr>
            </a:p>
            <a:p>
              <a:pPr algn="l">
                <a:lnSpc>
                  <a:spcPct val="135000"/>
                </a:lnSpc>
              </a:pPr>
              <a:r>
                <a:rPr lang="en-US" altLang="zh-CN" sz="2000" dirty="0" err="1" smtClean="0"/>
                <a:t>μ</a:t>
              </a:r>
              <a:r>
                <a:rPr lang="en-US" altLang="zh-CN" sz="2000" b="1" dirty="0" err="1" smtClean="0">
                  <a:latin typeface="宋体" pitchFamily="2" charset="-122"/>
                </a:rPr>
                <a:t>AR</a:t>
              </a:r>
              <a:r>
                <a:rPr lang="zh-CN" altLang="en-US" sz="2000" b="1" dirty="0" smtClean="0">
                  <a:latin typeface="宋体" pitchFamily="2" charset="-122"/>
                </a:rPr>
                <a:t>、</a:t>
              </a:r>
              <a:r>
                <a:rPr lang="en-US" altLang="zh-CN" sz="2000" dirty="0" err="1" smtClean="0"/>
                <a:t>μ</a:t>
              </a:r>
              <a:r>
                <a:rPr lang="en-US" altLang="zh-CN" sz="2000" b="1" dirty="0" err="1" smtClean="0">
                  <a:latin typeface="宋体" pitchFamily="2" charset="-122"/>
                </a:rPr>
                <a:t>IR</a:t>
              </a:r>
              <a:r>
                <a:rPr lang="zh-CN" altLang="en-US" sz="2000" b="1" dirty="0" smtClean="0">
                  <a:latin typeface="宋体" pitchFamily="2" charset="-122"/>
                </a:rPr>
                <a:t>、微命令译码器、微地址形成电路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58" name="左大括号 57"/>
            <p:cNvSpPr/>
            <p:nvPr/>
          </p:nvSpPr>
          <p:spPr bwMode="auto">
            <a:xfrm rot="5400000">
              <a:off x="2682044" y="2259124"/>
              <a:ext cx="107504" cy="4824536"/>
            </a:xfrm>
            <a:prstGeom prst="leftBrace">
              <a:avLst>
                <a:gd name="adj1" fmla="val 36993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5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1524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Box 66"/>
          <p:cNvSpPr txBox="1">
            <a:spLocks noChangeArrowheads="1"/>
          </p:cNvSpPr>
          <p:nvPr/>
        </p:nvSpPr>
        <p:spPr bwMode="auto">
          <a:xfrm>
            <a:off x="179513" y="4005064"/>
            <a:ext cx="352839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微指令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周期组成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b="1" dirty="0" err="1">
                <a:solidFill>
                  <a:schemeClr val="accent2"/>
                </a:solidFill>
                <a:latin typeface="宋体" pitchFamily="2" charset="-122"/>
              </a:rPr>
              <a:t>AR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初值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75</a:t>
            </a:fld>
            <a:endParaRPr lang="en-US" altLang="zh-C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60688" indent="-2960688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*工作原理：</a:t>
            </a:r>
            <a:r>
              <a:rPr lang="zh-CN" altLang="en-US" b="1" dirty="0" smtClean="0">
                <a:latin typeface="宋体" pitchFamily="2" charset="-122"/>
              </a:rPr>
              <a:t>循环地</a:t>
            </a:r>
            <a:r>
              <a:rPr lang="zh-CN" altLang="en-US" b="1" u="sng" dirty="0" smtClean="0">
                <a:solidFill>
                  <a:schemeClr val="accent2"/>
                </a:solidFill>
                <a:latin typeface="宋体" pitchFamily="2" charset="-122"/>
              </a:rPr>
              <a:t>取出并执行</a:t>
            </a:r>
            <a:r>
              <a:rPr lang="zh-CN" altLang="en-US" b="1" dirty="0" smtClean="0">
                <a:latin typeface="宋体" pitchFamily="2" charset="-122"/>
              </a:rPr>
              <a:t>微指令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53" name="组合 152"/>
          <p:cNvGrpSpPr/>
          <p:nvPr/>
        </p:nvGrpSpPr>
        <p:grpSpPr>
          <a:xfrm>
            <a:off x="1259632" y="908720"/>
            <a:ext cx="6192689" cy="719584"/>
            <a:chOff x="971600" y="2420888"/>
            <a:chExt cx="6192689" cy="719584"/>
          </a:xfrm>
        </p:grpSpPr>
        <p:sp>
          <p:nvSpPr>
            <p:cNvPr id="67" name="Rectangle 71"/>
            <p:cNvSpPr>
              <a:spLocks noChangeArrowheads="1"/>
            </p:cNvSpPr>
            <p:nvPr/>
          </p:nvSpPr>
          <p:spPr bwMode="auto">
            <a:xfrm>
              <a:off x="971600" y="2420888"/>
              <a:ext cx="6192689" cy="7195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Text Box 73"/>
            <p:cNvSpPr txBox="1">
              <a:spLocks noChangeArrowheads="1"/>
            </p:cNvSpPr>
            <p:nvPr/>
          </p:nvSpPr>
          <p:spPr bwMode="auto">
            <a:xfrm>
              <a:off x="1043608" y="2636019"/>
              <a:ext cx="115252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CPU</a:t>
              </a:r>
              <a:r>
                <a:rPr lang="zh-CN" altLang="en-US" sz="1800" b="1" dirty="0">
                  <a:latin typeface="宋体" pitchFamily="2" charset="-122"/>
                </a:rPr>
                <a:t>加电时</a:t>
              </a:r>
            </a:p>
          </p:txBody>
        </p:sp>
        <p:sp>
          <p:nvSpPr>
            <p:cNvPr id="69" name="Text Box 78"/>
            <p:cNvSpPr txBox="1">
              <a:spLocks noChangeArrowheads="1"/>
            </p:cNvSpPr>
            <p:nvPr/>
          </p:nvSpPr>
          <p:spPr bwMode="auto">
            <a:xfrm>
              <a:off x="4860032" y="2492896"/>
              <a:ext cx="1656184" cy="5760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←引导程序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r>
                <a:rPr lang="zh-CN" altLang="en-US" sz="1800" b="1" dirty="0" smtClean="0">
                  <a:latin typeface="宋体" pitchFamily="2" charset="-122"/>
                </a:rPr>
                <a:t>    入口</a:t>
              </a:r>
              <a:r>
                <a:rPr lang="zh-CN" altLang="en-US" sz="1800" b="1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70" name="Text Box 86"/>
            <p:cNvSpPr txBox="1">
              <a:spLocks noChangeArrowheads="1"/>
            </p:cNvSpPr>
            <p:nvPr/>
          </p:nvSpPr>
          <p:spPr bwMode="auto">
            <a:xfrm>
              <a:off x="2699792" y="2492896"/>
              <a:ext cx="1944216" cy="57608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AR</a:t>
              </a:r>
              <a:r>
                <a:rPr lang="zh-CN" altLang="en-US" sz="1800" b="1" dirty="0" smtClean="0">
                  <a:latin typeface="宋体" pitchFamily="2" charset="-122"/>
                </a:rPr>
                <a:t>←取</a:t>
              </a:r>
              <a:r>
                <a:rPr lang="zh-CN" altLang="en-US" sz="1800" b="1" dirty="0">
                  <a:latin typeface="宋体" pitchFamily="2" charset="-122"/>
                </a:rPr>
                <a:t>指</a:t>
              </a:r>
              <a:r>
                <a:rPr lang="zh-CN" altLang="en-US" sz="1800" b="1" dirty="0" smtClean="0">
                  <a:latin typeface="宋体" pitchFamily="2" charset="-122"/>
                </a:rPr>
                <a:t>微程序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      入口</a:t>
              </a:r>
              <a:r>
                <a:rPr lang="zh-CN" altLang="en-US" sz="1800" b="1" dirty="0">
                  <a:latin typeface="宋体" pitchFamily="2" charset="-122"/>
                </a:rPr>
                <a:t>地址</a:t>
              </a: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1259632" y="1556916"/>
            <a:ext cx="6624736" cy="2376140"/>
            <a:chOff x="971600" y="3069084"/>
            <a:chExt cx="6624736" cy="2376140"/>
          </a:xfrm>
        </p:grpSpPr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971600" y="3210272"/>
              <a:ext cx="6192689" cy="22349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Text Box 74"/>
            <p:cNvSpPr txBox="1">
              <a:spLocks noChangeArrowheads="1"/>
            </p:cNvSpPr>
            <p:nvPr/>
          </p:nvSpPr>
          <p:spPr bwMode="auto">
            <a:xfrm>
              <a:off x="2987824" y="3429000"/>
              <a:ext cx="1944216" cy="36004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IR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latin typeface="宋体" pitchFamily="2" charset="-122"/>
                </a:rPr>
                <a:t>CS[(</a:t>
              </a:r>
              <a:r>
                <a:rPr lang="en-US" altLang="zh-CN" sz="1800" dirty="0" err="1" smtClean="0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AR</a:t>
              </a:r>
              <a:r>
                <a:rPr lang="en-US" altLang="zh-CN" sz="1800" b="1" dirty="0" smtClean="0">
                  <a:latin typeface="宋体" pitchFamily="2" charset="-122"/>
                </a:rPr>
                <a:t>)]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2" name="Text Box 96"/>
            <p:cNvSpPr txBox="1">
              <a:spLocks noChangeArrowheads="1"/>
            </p:cNvSpPr>
            <p:nvPr/>
          </p:nvSpPr>
          <p:spPr bwMode="auto">
            <a:xfrm>
              <a:off x="4139952" y="4869160"/>
              <a:ext cx="2736305" cy="3603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AR</a:t>
              </a:r>
              <a:r>
                <a:rPr lang="en-US" altLang="zh-CN" sz="1800" b="1" dirty="0">
                  <a:latin typeface="宋体" pitchFamily="2" charset="-122"/>
                </a:rPr>
                <a:t>←</a:t>
              </a:r>
              <a:r>
                <a:rPr lang="zh-CN" altLang="en-US" sz="1800" b="1" dirty="0">
                  <a:latin typeface="宋体" pitchFamily="2" charset="-122"/>
                </a:rPr>
                <a:t>下条微指令地址</a:t>
              </a:r>
            </a:p>
          </p:txBody>
        </p:sp>
        <p:sp>
          <p:nvSpPr>
            <p:cNvPr id="85" name="Text Box 104"/>
            <p:cNvSpPr txBox="1">
              <a:spLocks noChangeArrowheads="1"/>
            </p:cNvSpPr>
            <p:nvPr/>
          </p:nvSpPr>
          <p:spPr bwMode="auto">
            <a:xfrm>
              <a:off x="7308304" y="3712405"/>
              <a:ext cx="288032" cy="12230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 anchorCtr="1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微指令周期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2" name="Text Box 116"/>
            <p:cNvSpPr txBox="1">
              <a:spLocks noChangeArrowheads="1"/>
            </p:cNvSpPr>
            <p:nvPr/>
          </p:nvSpPr>
          <p:spPr bwMode="auto">
            <a:xfrm>
              <a:off x="1043608" y="3210272"/>
              <a:ext cx="115252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itchFamily="2" charset="-122"/>
                </a:rPr>
                <a:t>CPU</a:t>
              </a:r>
              <a:r>
                <a:rPr lang="zh-CN" altLang="en-US" sz="1800" b="1" dirty="0">
                  <a:latin typeface="宋体" pitchFamily="2" charset="-122"/>
                </a:rPr>
                <a:t>工作时</a:t>
              </a:r>
            </a:p>
          </p:txBody>
        </p:sp>
        <p:sp>
          <p:nvSpPr>
            <p:cNvPr id="93" name="Text Box 118"/>
            <p:cNvSpPr txBox="1">
              <a:spLocks noChangeArrowheads="1"/>
            </p:cNvSpPr>
            <p:nvPr/>
          </p:nvSpPr>
          <p:spPr bwMode="auto">
            <a:xfrm>
              <a:off x="1331640" y="4221088"/>
              <a:ext cx="2154238" cy="3603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形成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zh-CN" altLang="en-US" sz="1800" b="1" dirty="0" smtClean="0">
                  <a:latin typeface="宋体" pitchFamily="2" charset="-122"/>
                </a:rPr>
                <a:t>控制信号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4" name="Text Box 119"/>
            <p:cNvSpPr txBox="1">
              <a:spLocks noChangeArrowheads="1"/>
            </p:cNvSpPr>
            <p:nvPr/>
          </p:nvSpPr>
          <p:spPr bwMode="auto">
            <a:xfrm>
              <a:off x="1331640" y="4869160"/>
              <a:ext cx="2154238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>
                  <a:latin typeface="宋体" pitchFamily="2" charset="-122"/>
                </a:rPr>
                <a:t>部件</a:t>
              </a:r>
              <a:r>
                <a:rPr lang="zh-CN" altLang="en-US" sz="1800" b="1" dirty="0" smtClean="0">
                  <a:latin typeface="宋体" pitchFamily="2" charset="-122"/>
                </a:rPr>
                <a:t>实现</a:t>
              </a:r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OP</a:t>
              </a:r>
              <a:r>
                <a:rPr lang="zh-CN" altLang="en-US" sz="1800" b="1" dirty="0" smtClean="0">
                  <a:latin typeface="宋体" pitchFamily="2" charset="-122"/>
                </a:rPr>
                <a:t>功能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5" name="Text Box 121"/>
            <p:cNvSpPr txBox="1">
              <a:spLocks noChangeArrowheads="1"/>
            </p:cNvSpPr>
            <p:nvPr/>
          </p:nvSpPr>
          <p:spPr bwMode="auto">
            <a:xfrm>
              <a:off x="1043608" y="3907363"/>
              <a:ext cx="1447800" cy="28324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操作控制</a:t>
              </a:r>
              <a:r>
                <a:rPr lang="zh-CN" altLang="en-US" sz="1800" b="1" dirty="0">
                  <a:latin typeface="宋体" pitchFamily="2" charset="-122"/>
                </a:rPr>
                <a:t>字段</a:t>
              </a:r>
            </a:p>
          </p:txBody>
        </p:sp>
        <p:sp>
          <p:nvSpPr>
            <p:cNvPr id="96" name="Text Box 122"/>
            <p:cNvSpPr txBox="1">
              <a:spLocks noChangeArrowheads="1"/>
            </p:cNvSpPr>
            <p:nvPr/>
          </p:nvSpPr>
          <p:spPr bwMode="auto">
            <a:xfrm>
              <a:off x="4139953" y="4221088"/>
              <a:ext cx="2736304" cy="3603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dirty="0">
                  <a:latin typeface="宋体" pitchFamily="2" charset="-122"/>
                </a:rPr>
                <a:t>形成下条微指令地址</a:t>
              </a:r>
            </a:p>
          </p:txBody>
        </p:sp>
        <p:sp>
          <p:nvSpPr>
            <p:cNvPr id="98" name="Text Box 124"/>
            <p:cNvSpPr txBox="1">
              <a:spLocks noChangeArrowheads="1"/>
            </p:cNvSpPr>
            <p:nvPr/>
          </p:nvSpPr>
          <p:spPr bwMode="auto">
            <a:xfrm>
              <a:off x="5487764" y="3888983"/>
              <a:ext cx="1460500" cy="3016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 smtClean="0">
                  <a:latin typeface="宋体" pitchFamily="2" charset="-122"/>
                </a:rPr>
                <a:t>顺序控制</a:t>
              </a:r>
              <a:r>
                <a:rPr lang="zh-CN" altLang="en-US" sz="1800" b="1" dirty="0">
                  <a:latin typeface="宋体" pitchFamily="2" charset="-122"/>
                </a:rPr>
                <a:t>字段</a:t>
              </a:r>
            </a:p>
          </p:txBody>
        </p:sp>
        <p:cxnSp>
          <p:nvCxnSpPr>
            <p:cNvPr id="102" name="直接箭头连接符 101"/>
            <p:cNvCxnSpPr/>
            <p:nvPr/>
          </p:nvCxnSpPr>
          <p:spPr bwMode="auto">
            <a:xfrm>
              <a:off x="3923928" y="3069084"/>
              <a:ext cx="0" cy="3599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 flipH="1">
              <a:off x="3923928" y="3789164"/>
              <a:ext cx="1" cy="15227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08"/>
            <p:cNvCxnSpPr/>
            <p:nvPr/>
          </p:nvCxnSpPr>
          <p:spPr bwMode="auto">
            <a:xfrm>
              <a:off x="2555776" y="3941564"/>
              <a:ext cx="280831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2555776" y="3941564"/>
              <a:ext cx="0" cy="2795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直接箭头连接符 115"/>
            <p:cNvCxnSpPr/>
            <p:nvPr/>
          </p:nvCxnSpPr>
          <p:spPr bwMode="auto">
            <a:xfrm>
              <a:off x="2555776" y="4589636"/>
              <a:ext cx="0" cy="2795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>
              <a:off x="5364088" y="3933056"/>
              <a:ext cx="0" cy="2795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>
              <a:off x="5364088" y="4581128"/>
              <a:ext cx="0" cy="2795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1" name="直接箭头连接符 120"/>
            <p:cNvCxnSpPr/>
            <p:nvPr/>
          </p:nvCxnSpPr>
          <p:spPr bwMode="auto">
            <a:xfrm rot="5400000" flipH="1" flipV="1">
              <a:off x="5219910" y="3429162"/>
              <a:ext cx="1944540" cy="1656184"/>
            </a:xfrm>
            <a:prstGeom prst="bentConnector3">
              <a:avLst>
                <a:gd name="adj1" fmla="val -564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4" name="直接箭头连接符 123"/>
            <p:cNvCxnSpPr/>
            <p:nvPr/>
          </p:nvCxnSpPr>
          <p:spPr bwMode="auto">
            <a:xfrm flipH="1">
              <a:off x="3923928" y="3284984"/>
              <a:ext cx="309634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0" name="直接箭头连接符 139"/>
            <p:cNvCxnSpPr/>
            <p:nvPr/>
          </p:nvCxnSpPr>
          <p:spPr bwMode="auto">
            <a:xfrm>
              <a:off x="7308304" y="3429000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3" name="直接箭头连接符 142"/>
            <p:cNvCxnSpPr/>
            <p:nvPr/>
          </p:nvCxnSpPr>
          <p:spPr bwMode="auto">
            <a:xfrm>
              <a:off x="7308304" y="5229200"/>
              <a:ext cx="28803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4" name="直接箭头连接符 143"/>
            <p:cNvCxnSpPr/>
            <p:nvPr/>
          </p:nvCxnSpPr>
          <p:spPr bwMode="auto">
            <a:xfrm>
              <a:off x="7452320" y="5007134"/>
              <a:ext cx="0" cy="22239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6" name="直接箭头连接符 145"/>
            <p:cNvCxnSpPr/>
            <p:nvPr/>
          </p:nvCxnSpPr>
          <p:spPr bwMode="auto">
            <a:xfrm flipV="1">
              <a:off x="7452320" y="3429000"/>
              <a:ext cx="0" cy="2073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54" name="Text Box 44"/>
          <p:cNvSpPr txBox="1">
            <a:spLocks noChangeArrowheads="1"/>
          </p:cNvSpPr>
          <p:nvPr/>
        </p:nvSpPr>
        <p:spPr bwMode="auto">
          <a:xfrm>
            <a:off x="2701495" y="4005064"/>
            <a:ext cx="633500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取</a:t>
            </a:r>
            <a:r>
              <a:rPr lang="zh-CN" altLang="en-US" b="1" dirty="0">
                <a:latin typeface="宋体" pitchFamily="2" charset="-122"/>
              </a:rPr>
              <a:t>微指令、执行微指令  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～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个节拍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加电时由硬件产生，</a:t>
            </a:r>
            <a:r>
              <a:rPr lang="zh-CN" altLang="en-US" b="1" dirty="0">
                <a:latin typeface="宋体" pitchFamily="2" charset="-122"/>
              </a:rPr>
              <a:t>还</a:t>
            </a:r>
            <a:r>
              <a:rPr lang="zh-CN" altLang="en-US" b="1" dirty="0" smtClean="0">
                <a:latin typeface="宋体" pitchFamily="2" charset="-122"/>
              </a:rPr>
              <a:t>需产生</a:t>
            </a:r>
            <a:r>
              <a:rPr lang="en-US" altLang="zh-CN" b="1" dirty="0" smtClean="0">
                <a:latin typeface="宋体" pitchFamily="2" charset="-122"/>
              </a:rPr>
              <a:t>PC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首条指令地址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如：</a:t>
            </a:r>
            <a:r>
              <a:rPr lang="zh-CN" altLang="en-US" b="1" dirty="0">
                <a:latin typeface="宋体" pitchFamily="2" charset="-122"/>
              </a:rPr>
              <a:t>产生地址</a:t>
            </a:r>
            <a:r>
              <a:rPr lang="en-US" altLang="zh-CN" b="1" dirty="0" smtClean="0">
                <a:latin typeface="宋体" pitchFamily="2" charset="-122"/>
              </a:rPr>
              <a:t>1110</a:t>
            </a:r>
            <a:r>
              <a:rPr lang="zh-CN" altLang="en-US" b="1" dirty="0" smtClean="0">
                <a:latin typeface="宋体" pitchFamily="2" charset="-122"/>
              </a:rPr>
              <a:t>的电路为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26" name="组合 225"/>
          <p:cNvGrpSpPr/>
          <p:nvPr/>
        </p:nvGrpSpPr>
        <p:grpSpPr>
          <a:xfrm>
            <a:off x="6732240" y="5013176"/>
            <a:ext cx="2088233" cy="1152128"/>
            <a:chOff x="1259632" y="4725144"/>
            <a:chExt cx="2088233" cy="1152128"/>
          </a:xfrm>
        </p:grpSpPr>
        <p:sp>
          <p:nvSpPr>
            <p:cNvPr id="225" name="Rectangle 72"/>
            <p:cNvSpPr>
              <a:spLocks noChangeArrowheads="1"/>
            </p:cNvSpPr>
            <p:nvPr/>
          </p:nvSpPr>
          <p:spPr bwMode="auto">
            <a:xfrm>
              <a:off x="1259632" y="4725144"/>
              <a:ext cx="2088233" cy="648072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" name="Text Box 273"/>
            <p:cNvSpPr txBox="1">
              <a:spLocks noChangeArrowheads="1"/>
            </p:cNvSpPr>
            <p:nvPr/>
          </p:nvSpPr>
          <p:spPr bwMode="auto">
            <a:xfrm>
              <a:off x="1835696" y="5589934"/>
              <a:ext cx="126314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A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3</a:t>
              </a:r>
              <a:r>
                <a:rPr lang="en-US" altLang="zh-CN" sz="1800" b="1" dirty="0" smtClean="0">
                  <a:latin typeface="宋体" pitchFamily="2" charset="-122"/>
                </a:rPr>
                <a:t> A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2</a:t>
              </a:r>
              <a:r>
                <a:rPr lang="en-US" altLang="zh-CN" sz="1800" b="1" dirty="0" smtClean="0">
                  <a:latin typeface="宋体" pitchFamily="2" charset="-122"/>
                </a:rPr>
                <a:t> A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>
                  <a:latin typeface="宋体" pitchFamily="2" charset="-122"/>
                </a:rPr>
                <a:t> A</a:t>
              </a:r>
              <a:r>
                <a:rPr lang="en-US" altLang="zh-CN" sz="1800" b="1" baseline="-14000" dirty="0" smtClean="0">
                  <a:latin typeface="宋体" pitchFamily="2" charset="-122"/>
                </a:rPr>
                <a:t>0</a:t>
              </a:r>
              <a:endParaRPr lang="en-US" altLang="zh-CN" sz="1800" b="1" baseline="-14000" dirty="0">
                <a:latin typeface="宋体" pitchFamily="2" charset="-122"/>
              </a:endParaRPr>
            </a:p>
          </p:txBody>
        </p:sp>
        <p:sp>
          <p:nvSpPr>
            <p:cNvPr id="197" name="Text Box 248"/>
            <p:cNvSpPr txBox="1">
              <a:spLocks noChangeArrowheads="1"/>
            </p:cNvSpPr>
            <p:nvPr/>
          </p:nvSpPr>
          <p:spPr bwMode="auto">
            <a:xfrm>
              <a:off x="1312211" y="4725144"/>
              <a:ext cx="36004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V</a:t>
              </a:r>
              <a:r>
                <a:rPr lang="en-US" altLang="zh-CN" sz="1800" b="1" baseline="-18000" dirty="0" smtClean="0">
                  <a:latin typeface="宋体" pitchFamily="2" charset="-122"/>
                </a:rPr>
                <a:t>CC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  <p:sp>
          <p:nvSpPr>
            <p:cNvPr id="198" name="椭圆 197"/>
            <p:cNvSpPr/>
            <p:nvPr/>
          </p:nvSpPr>
          <p:spPr bwMode="auto">
            <a:xfrm>
              <a:off x="1675940" y="4869160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00" name="直接箭头连接符 199"/>
            <p:cNvCxnSpPr/>
            <p:nvPr/>
          </p:nvCxnSpPr>
          <p:spPr bwMode="auto">
            <a:xfrm>
              <a:off x="1711148" y="4933943"/>
              <a:ext cx="0" cy="1524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1" name="直接箭头连接符 200"/>
            <p:cNvCxnSpPr/>
            <p:nvPr/>
          </p:nvCxnSpPr>
          <p:spPr bwMode="auto">
            <a:xfrm>
              <a:off x="1711148" y="5085184"/>
              <a:ext cx="82150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4" name="直接箭头连接符 203"/>
            <p:cNvCxnSpPr/>
            <p:nvPr/>
          </p:nvCxnSpPr>
          <p:spPr bwMode="auto">
            <a:xfrm>
              <a:off x="1907704" y="5085184"/>
              <a:ext cx="0" cy="18979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06" name="直接箭头连接符 205"/>
            <p:cNvCxnSpPr/>
            <p:nvPr/>
          </p:nvCxnSpPr>
          <p:spPr bwMode="auto">
            <a:xfrm>
              <a:off x="2223444" y="5085184"/>
              <a:ext cx="0" cy="18979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07" name="直接箭头连接符 206"/>
            <p:cNvCxnSpPr/>
            <p:nvPr/>
          </p:nvCxnSpPr>
          <p:spPr bwMode="auto">
            <a:xfrm>
              <a:off x="2532257" y="5086343"/>
              <a:ext cx="348" cy="1886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0" name="直接箭头连接符 209"/>
            <p:cNvCxnSpPr/>
            <p:nvPr/>
          </p:nvCxnSpPr>
          <p:spPr bwMode="auto">
            <a:xfrm>
              <a:off x="3051100" y="5274975"/>
              <a:ext cx="152748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2" name="直接箭头连接符 211"/>
            <p:cNvCxnSpPr/>
            <p:nvPr/>
          </p:nvCxnSpPr>
          <p:spPr bwMode="auto">
            <a:xfrm>
              <a:off x="2843460" y="5085184"/>
              <a:ext cx="348" cy="1886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3" name="直接箭头连接符 212"/>
            <p:cNvCxnSpPr/>
            <p:nvPr/>
          </p:nvCxnSpPr>
          <p:spPr bwMode="auto">
            <a:xfrm>
              <a:off x="2843262" y="5085184"/>
              <a:ext cx="284212" cy="115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7" name="直接箭头连接符 216"/>
            <p:cNvCxnSpPr/>
            <p:nvPr/>
          </p:nvCxnSpPr>
          <p:spPr bwMode="auto">
            <a:xfrm>
              <a:off x="3131492" y="5085184"/>
              <a:ext cx="348" cy="1886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8" name="直接箭头连接符 217"/>
            <p:cNvCxnSpPr/>
            <p:nvPr/>
          </p:nvCxnSpPr>
          <p:spPr bwMode="auto">
            <a:xfrm>
              <a:off x="1907356" y="5273816"/>
              <a:ext cx="546" cy="31578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0" name="直接箭头连接符 219"/>
            <p:cNvCxnSpPr/>
            <p:nvPr/>
          </p:nvCxnSpPr>
          <p:spPr bwMode="auto">
            <a:xfrm>
              <a:off x="2222898" y="5273457"/>
              <a:ext cx="546" cy="31578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1" name="直接箭头连接符 220"/>
            <p:cNvCxnSpPr/>
            <p:nvPr/>
          </p:nvCxnSpPr>
          <p:spPr bwMode="auto">
            <a:xfrm>
              <a:off x="2532257" y="5273457"/>
              <a:ext cx="546" cy="31578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2" name="直接箭头连接符 221"/>
            <p:cNvCxnSpPr/>
            <p:nvPr/>
          </p:nvCxnSpPr>
          <p:spPr bwMode="auto">
            <a:xfrm>
              <a:off x="2843262" y="5273457"/>
              <a:ext cx="546" cy="31578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4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652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32A12-898D-4E70-B039-A0BBB198FE96}" type="slidenum">
              <a:rPr lang="en-US" altLang="zh-CN"/>
              <a:pPr/>
              <a:t>76</a:t>
            </a:fld>
            <a:endParaRPr lang="en-US" altLang="zh-CN" dirty="0"/>
          </a:p>
        </p:txBody>
      </p:sp>
      <p:sp>
        <p:nvSpPr>
          <p:cNvPr id="424164" name="Text Box 228"/>
          <p:cNvSpPr txBox="1">
            <a:spLocks noChangeArrowheads="1"/>
          </p:cNvSpPr>
          <p:nvPr/>
        </p:nvSpPr>
        <p:spPr bwMode="auto">
          <a:xfrm>
            <a:off x="179388" y="404664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CU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的组成对比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指令译码器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ID—</a:t>
            </a:r>
            <a:r>
              <a:rPr lang="zh-CN" altLang="en-US" b="1" dirty="0" smtClean="0">
                <a:latin typeface="宋体" pitchFamily="2" charset="-122"/>
              </a:rPr>
              <a:t>输入输出</a:t>
            </a:r>
            <a:r>
              <a:rPr lang="en-US" altLang="zh-CN" b="1" dirty="0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码、寻址方式位，输出相应信号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时序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信号形成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电路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en-US" altLang="zh-CN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b="1" dirty="0" err="1" smtClean="0">
                <a:solidFill>
                  <a:schemeClr val="accent2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控制信号形成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电路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4716016" y="2349575"/>
            <a:ext cx="4106825" cy="3311673"/>
            <a:chOff x="4785655" y="1700809"/>
            <a:chExt cx="4106825" cy="3311673"/>
          </a:xfrm>
        </p:grpSpPr>
        <p:sp>
          <p:nvSpPr>
            <p:cNvPr id="95" name="Rectangle 120" descr="轮廓式菱形"/>
            <p:cNvSpPr>
              <a:spLocks noChangeArrowheads="1"/>
            </p:cNvSpPr>
            <p:nvPr/>
          </p:nvSpPr>
          <p:spPr bwMode="auto">
            <a:xfrm>
              <a:off x="6156176" y="2489560"/>
              <a:ext cx="2736304" cy="194911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96" name="直接箭头连接符 95"/>
            <p:cNvCxnSpPr/>
            <p:nvPr/>
          </p:nvCxnSpPr>
          <p:spPr bwMode="auto">
            <a:xfrm>
              <a:off x="4793946" y="2996953"/>
              <a:ext cx="4222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7" name="Text Box 162"/>
            <p:cNvSpPr txBox="1">
              <a:spLocks noChangeArrowheads="1"/>
            </p:cNvSpPr>
            <p:nvPr/>
          </p:nvSpPr>
          <p:spPr bwMode="auto">
            <a:xfrm>
              <a:off x="4785655" y="2707652"/>
              <a:ext cx="434416" cy="2893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600" b="1" dirty="0" smtClean="0">
                  <a:latin typeface="+mn-ea"/>
                  <a:ea typeface="+mn-ea"/>
                </a:rPr>
                <a:t>CLK</a:t>
              </a:r>
            </a:p>
          </p:txBody>
        </p:sp>
        <p:sp>
          <p:nvSpPr>
            <p:cNvPr id="101" name="Text Box 162"/>
            <p:cNvSpPr txBox="1">
              <a:spLocks noChangeArrowheads="1"/>
            </p:cNvSpPr>
            <p:nvPr/>
          </p:nvSpPr>
          <p:spPr bwMode="auto">
            <a:xfrm>
              <a:off x="5656175" y="4437112"/>
              <a:ext cx="3236305" cy="288032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600" b="1" dirty="0" smtClean="0">
                  <a:latin typeface="+mn-ea"/>
                </a:rPr>
                <a:t>工作脉冲           </a:t>
              </a:r>
              <a:r>
                <a:rPr lang="en-US" altLang="zh-CN" sz="1600" dirty="0" err="1" smtClean="0"/>
                <a:t>μ</a:t>
              </a:r>
              <a:r>
                <a:rPr lang="en-US" altLang="zh-CN" sz="1600" b="1" dirty="0" err="1" smtClean="0">
                  <a:latin typeface="+mn-ea"/>
                  <a:ea typeface="+mn-ea"/>
                </a:rPr>
                <a:t>OP</a:t>
              </a:r>
              <a:r>
                <a:rPr lang="zh-CN" altLang="en-US" sz="1600" b="1" dirty="0" smtClean="0"/>
                <a:t>控制信号</a:t>
              </a:r>
              <a:endParaRPr lang="zh-CN" altLang="en-US" sz="1600" b="1" dirty="0"/>
            </a:p>
          </p:txBody>
        </p:sp>
        <p:sp>
          <p:nvSpPr>
            <p:cNvPr id="102" name="Text Box 101"/>
            <p:cNvSpPr txBox="1">
              <a:spLocks noChangeArrowheads="1"/>
            </p:cNvSpPr>
            <p:nvPr/>
          </p:nvSpPr>
          <p:spPr bwMode="auto">
            <a:xfrm>
              <a:off x="5214327" y="2348880"/>
              <a:ext cx="499319" cy="1944216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3" name="Text Box 162"/>
            <p:cNvSpPr txBox="1">
              <a:spLocks noChangeArrowheads="1"/>
            </p:cNvSpPr>
            <p:nvPr/>
          </p:nvSpPr>
          <p:spPr bwMode="auto">
            <a:xfrm>
              <a:off x="4792078" y="4725144"/>
              <a:ext cx="4098533" cy="28733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/>
                <a:t>数据通路</a:t>
              </a:r>
              <a:endParaRPr lang="zh-CN" altLang="en-US" sz="1800" b="1" dirty="0"/>
            </a:p>
          </p:txBody>
        </p:sp>
        <p:sp>
          <p:nvSpPr>
            <p:cNvPr id="104" name="Text Box 169"/>
            <p:cNvSpPr txBox="1">
              <a:spLocks noChangeArrowheads="1"/>
            </p:cNvSpPr>
            <p:nvPr/>
          </p:nvSpPr>
          <p:spPr bwMode="auto">
            <a:xfrm>
              <a:off x="6948264" y="4437111"/>
              <a:ext cx="64611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……</a:t>
              </a:r>
            </a:p>
          </p:txBody>
        </p:sp>
        <p:cxnSp>
          <p:nvCxnSpPr>
            <p:cNvPr id="105" name="直接箭头连接符 104"/>
            <p:cNvCxnSpPr/>
            <p:nvPr/>
          </p:nvCxnSpPr>
          <p:spPr bwMode="auto">
            <a:xfrm>
              <a:off x="6948264" y="4365103"/>
              <a:ext cx="0" cy="3600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6" name="直接箭头连接符 105"/>
            <p:cNvCxnSpPr/>
            <p:nvPr/>
          </p:nvCxnSpPr>
          <p:spPr bwMode="auto">
            <a:xfrm>
              <a:off x="7596336" y="4365103"/>
              <a:ext cx="0" cy="3600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>
              <a:off x="5286335" y="4293096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5574367" y="4293096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9" name="Text Box 169"/>
            <p:cNvSpPr txBox="1">
              <a:spLocks noChangeArrowheads="1"/>
            </p:cNvSpPr>
            <p:nvPr/>
          </p:nvSpPr>
          <p:spPr bwMode="auto">
            <a:xfrm>
              <a:off x="5286335" y="4437235"/>
              <a:ext cx="288032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+mn-ea"/>
                  <a:ea typeface="+mn-ea"/>
                </a:rPr>
                <a:t>…</a:t>
              </a:r>
              <a:endParaRPr lang="en-US" altLang="zh-CN" sz="1800" b="1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 bwMode="auto">
            <a:xfrm flipV="1">
              <a:off x="5074189" y="3573016"/>
              <a:ext cx="144016" cy="20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Text Box 162"/>
            <p:cNvSpPr txBox="1">
              <a:spLocks noChangeArrowheads="1"/>
            </p:cNvSpPr>
            <p:nvPr/>
          </p:nvSpPr>
          <p:spPr bwMode="auto">
            <a:xfrm>
              <a:off x="4792079" y="3645024"/>
              <a:ext cx="282110" cy="8640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/>
                <a:t>操作状态</a:t>
              </a:r>
              <a:endParaRPr lang="zh-CN" altLang="en-US" sz="1600" b="1" dirty="0"/>
            </a:p>
          </p:txBody>
        </p:sp>
        <p:cxnSp>
          <p:nvCxnSpPr>
            <p:cNvPr id="112" name="直接箭头连接符 111"/>
            <p:cNvCxnSpPr/>
            <p:nvPr/>
          </p:nvCxnSpPr>
          <p:spPr bwMode="auto">
            <a:xfrm>
              <a:off x="5074189" y="3572123"/>
              <a:ext cx="0" cy="115302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6826855" y="2342208"/>
              <a:ext cx="0" cy="2947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/>
            <p:cNvCxnSpPr/>
            <p:nvPr/>
          </p:nvCxnSpPr>
          <p:spPr bwMode="auto">
            <a:xfrm>
              <a:off x="6538823" y="2342208"/>
              <a:ext cx="0" cy="2947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5" name="Text Box 134"/>
            <p:cNvSpPr txBox="1">
              <a:spLocks noChangeArrowheads="1"/>
            </p:cNvSpPr>
            <p:nvPr/>
          </p:nvSpPr>
          <p:spPr bwMode="auto">
            <a:xfrm>
              <a:off x="6444208" y="2132856"/>
              <a:ext cx="504056" cy="216024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16" name="直接箭头连接符 115"/>
            <p:cNvCxnSpPr/>
            <p:nvPr/>
          </p:nvCxnSpPr>
          <p:spPr bwMode="auto">
            <a:xfrm>
              <a:off x="6732241" y="1971155"/>
              <a:ext cx="0" cy="1617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/>
            <p:cNvCxnSpPr/>
            <p:nvPr/>
          </p:nvCxnSpPr>
          <p:spPr bwMode="auto">
            <a:xfrm>
              <a:off x="7308305" y="1988840"/>
              <a:ext cx="0" cy="637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>
              <a:off x="8388425" y="1996762"/>
              <a:ext cx="0" cy="6380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9" name="Text Box 169"/>
            <p:cNvSpPr txBox="1">
              <a:spLocks noChangeArrowheads="1"/>
            </p:cNvSpPr>
            <p:nvPr/>
          </p:nvSpPr>
          <p:spPr bwMode="auto">
            <a:xfrm>
              <a:off x="6539171" y="2348880"/>
              <a:ext cx="287684" cy="1440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…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120" name="Text Box 134"/>
            <p:cNvSpPr txBox="1">
              <a:spLocks noChangeArrowheads="1"/>
            </p:cNvSpPr>
            <p:nvPr/>
          </p:nvSpPr>
          <p:spPr bwMode="auto">
            <a:xfrm>
              <a:off x="6447191" y="1700809"/>
              <a:ext cx="501073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1" name="Text Box 134"/>
            <p:cNvSpPr txBox="1">
              <a:spLocks noChangeArrowheads="1"/>
            </p:cNvSpPr>
            <p:nvPr/>
          </p:nvSpPr>
          <p:spPr bwMode="auto">
            <a:xfrm>
              <a:off x="7096644" y="1700809"/>
              <a:ext cx="643710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PSR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2" name="Text Box 134"/>
            <p:cNvSpPr txBox="1">
              <a:spLocks noChangeArrowheads="1"/>
            </p:cNvSpPr>
            <p:nvPr/>
          </p:nvSpPr>
          <p:spPr bwMode="auto">
            <a:xfrm>
              <a:off x="7884369" y="1700809"/>
              <a:ext cx="1008111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中断机构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3" name="Text Box 162"/>
            <p:cNvSpPr txBox="1">
              <a:spLocks noChangeArrowheads="1"/>
            </p:cNvSpPr>
            <p:nvPr/>
          </p:nvSpPr>
          <p:spPr bwMode="auto">
            <a:xfrm>
              <a:off x="7922457" y="1989437"/>
              <a:ext cx="465968" cy="503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/>
                <a:t>机器状态</a:t>
              </a:r>
              <a:endParaRPr lang="zh-CN" altLang="en-US" sz="1600" b="1" dirty="0"/>
            </a:p>
          </p:txBody>
        </p:sp>
        <p:sp>
          <p:nvSpPr>
            <p:cNvPr id="124" name="Text Box 162"/>
            <p:cNvSpPr txBox="1">
              <a:spLocks noChangeArrowheads="1"/>
            </p:cNvSpPr>
            <p:nvPr/>
          </p:nvSpPr>
          <p:spPr bwMode="auto">
            <a:xfrm>
              <a:off x="7308305" y="1988841"/>
              <a:ext cx="489531" cy="503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/>
                <a:t>程序状态</a:t>
              </a:r>
              <a:endParaRPr lang="zh-CN" altLang="en-US" sz="1600" b="1" dirty="0"/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319292" y="2349575"/>
            <a:ext cx="4108692" cy="3311673"/>
            <a:chOff x="249151" y="1700809"/>
            <a:chExt cx="4108692" cy="3311673"/>
          </a:xfrm>
        </p:grpSpPr>
        <p:sp>
          <p:nvSpPr>
            <p:cNvPr id="139" name="Text Box 162"/>
            <p:cNvSpPr txBox="1">
              <a:spLocks noChangeArrowheads="1"/>
            </p:cNvSpPr>
            <p:nvPr/>
          </p:nvSpPr>
          <p:spPr bwMode="auto">
            <a:xfrm>
              <a:off x="1121538" y="4437112"/>
              <a:ext cx="3236305" cy="288032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600" b="1" dirty="0" smtClean="0">
                  <a:latin typeface="+mn-ea"/>
                </a:rPr>
                <a:t>工作脉冲           </a:t>
              </a:r>
              <a:r>
                <a:rPr lang="en-US" altLang="zh-CN" sz="1600" dirty="0" err="1" smtClean="0"/>
                <a:t>μ</a:t>
              </a:r>
              <a:r>
                <a:rPr lang="en-US" altLang="zh-CN" sz="1600" b="1" dirty="0" err="1" smtClean="0">
                  <a:latin typeface="+mn-ea"/>
                  <a:ea typeface="+mn-ea"/>
                </a:rPr>
                <a:t>OP</a:t>
              </a:r>
              <a:r>
                <a:rPr lang="zh-CN" altLang="en-US" sz="1600" b="1" dirty="0" smtClean="0"/>
                <a:t>控制信号</a:t>
              </a:r>
              <a:endParaRPr lang="zh-CN" altLang="en-US" sz="1600" b="1" dirty="0"/>
            </a:p>
          </p:txBody>
        </p:sp>
        <p:sp>
          <p:nvSpPr>
            <p:cNvPr id="140" name="Text Box 101"/>
            <p:cNvSpPr txBox="1">
              <a:spLocks noChangeArrowheads="1"/>
            </p:cNvSpPr>
            <p:nvPr/>
          </p:nvSpPr>
          <p:spPr bwMode="auto">
            <a:xfrm>
              <a:off x="679690" y="2348880"/>
              <a:ext cx="499319" cy="1944216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时序信号形成电路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41" name="Rectangle 120" descr="轮廓式菱形"/>
            <p:cNvSpPr>
              <a:spLocks noChangeArrowheads="1"/>
            </p:cNvSpPr>
            <p:nvPr/>
          </p:nvSpPr>
          <p:spPr bwMode="auto">
            <a:xfrm>
              <a:off x="1619671" y="2489559"/>
              <a:ext cx="2736304" cy="194911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+mn-ea"/>
                  <a:ea typeface="+mn-ea"/>
                </a:rPr>
                <a:t>OP</a:t>
              </a:r>
              <a:r>
                <a:rPr lang="zh-CN" altLang="en-US" sz="1800" b="1" dirty="0" smtClean="0">
                  <a:latin typeface="+mn-ea"/>
                  <a:ea typeface="+mn-ea"/>
                </a:rPr>
                <a:t>控制信号形成电路</a:t>
              </a:r>
              <a:endParaRPr lang="en-US" altLang="zh-CN" sz="1800" b="1" dirty="0" smtClean="0">
                <a:latin typeface="+mn-ea"/>
                <a:ea typeface="+mn-ea"/>
              </a:endParaRPr>
            </a:p>
            <a:p>
              <a:endParaRPr lang="en-US" altLang="zh-CN" sz="1800" b="1" dirty="0">
                <a:latin typeface="+mn-ea"/>
                <a:ea typeface="+mn-ea"/>
              </a:endParaRPr>
            </a:p>
            <a:p>
              <a:endParaRPr lang="en-US" altLang="zh-CN" sz="1800" b="1" dirty="0" smtClean="0">
                <a:latin typeface="+mn-ea"/>
                <a:ea typeface="+mn-ea"/>
              </a:endParaRPr>
            </a:p>
            <a:p>
              <a:endParaRPr lang="zh-CN" altLang="en-US" b="1" dirty="0">
                <a:latin typeface="+mn-ea"/>
                <a:ea typeface="+mn-ea"/>
              </a:endParaRPr>
            </a:p>
          </p:txBody>
        </p:sp>
        <p:sp>
          <p:nvSpPr>
            <p:cNvPr id="142" name="Text Box 162"/>
            <p:cNvSpPr txBox="1">
              <a:spLocks noChangeArrowheads="1"/>
            </p:cNvSpPr>
            <p:nvPr/>
          </p:nvSpPr>
          <p:spPr bwMode="auto">
            <a:xfrm>
              <a:off x="257441" y="4725144"/>
              <a:ext cx="4098533" cy="28733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/>
                <a:t>数据通路</a:t>
              </a:r>
              <a:endParaRPr lang="zh-CN" altLang="en-US" sz="1800" b="1" dirty="0"/>
            </a:p>
          </p:txBody>
        </p:sp>
        <p:sp>
          <p:nvSpPr>
            <p:cNvPr id="143" name="Text Box 169"/>
            <p:cNvSpPr txBox="1">
              <a:spLocks noChangeArrowheads="1"/>
            </p:cNvSpPr>
            <p:nvPr/>
          </p:nvSpPr>
          <p:spPr bwMode="auto">
            <a:xfrm>
              <a:off x="2411760" y="4437111"/>
              <a:ext cx="64611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+mn-ea"/>
                  <a:ea typeface="+mn-ea"/>
                </a:rPr>
                <a:t>……</a:t>
              </a:r>
            </a:p>
          </p:txBody>
        </p:sp>
        <p:cxnSp>
          <p:nvCxnSpPr>
            <p:cNvPr id="144" name="直接箭头连接符 143"/>
            <p:cNvCxnSpPr/>
            <p:nvPr/>
          </p:nvCxnSpPr>
          <p:spPr bwMode="auto">
            <a:xfrm>
              <a:off x="2411760" y="4365103"/>
              <a:ext cx="0" cy="3600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5" name="直接箭头连接符 144"/>
            <p:cNvCxnSpPr/>
            <p:nvPr/>
          </p:nvCxnSpPr>
          <p:spPr bwMode="auto">
            <a:xfrm>
              <a:off x="3059832" y="4365103"/>
              <a:ext cx="0" cy="3600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6" name="直接箭头连接符 145"/>
            <p:cNvCxnSpPr/>
            <p:nvPr/>
          </p:nvCxnSpPr>
          <p:spPr bwMode="auto">
            <a:xfrm>
              <a:off x="2290350" y="2342208"/>
              <a:ext cx="0" cy="2947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7" name="直接箭头连接符 146"/>
            <p:cNvCxnSpPr/>
            <p:nvPr/>
          </p:nvCxnSpPr>
          <p:spPr bwMode="auto">
            <a:xfrm>
              <a:off x="2002318" y="2342208"/>
              <a:ext cx="0" cy="2947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8" name="Text Box 134"/>
            <p:cNvSpPr txBox="1">
              <a:spLocks noChangeArrowheads="1"/>
            </p:cNvSpPr>
            <p:nvPr/>
          </p:nvSpPr>
          <p:spPr bwMode="auto">
            <a:xfrm>
              <a:off x="1907703" y="2132856"/>
              <a:ext cx="504056" cy="216024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49" name="直接箭头连接符 148"/>
            <p:cNvCxnSpPr/>
            <p:nvPr/>
          </p:nvCxnSpPr>
          <p:spPr bwMode="auto">
            <a:xfrm>
              <a:off x="2195736" y="1971155"/>
              <a:ext cx="0" cy="1617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0" name="直接箭头连接符 149"/>
            <p:cNvCxnSpPr/>
            <p:nvPr/>
          </p:nvCxnSpPr>
          <p:spPr bwMode="auto">
            <a:xfrm>
              <a:off x="2771800" y="1988840"/>
              <a:ext cx="0" cy="637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1" name="直接箭头连接符 150"/>
            <p:cNvCxnSpPr/>
            <p:nvPr/>
          </p:nvCxnSpPr>
          <p:spPr bwMode="auto">
            <a:xfrm>
              <a:off x="3851920" y="1996762"/>
              <a:ext cx="0" cy="6380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3" name="直接箭头连接符 152"/>
            <p:cNvCxnSpPr/>
            <p:nvPr/>
          </p:nvCxnSpPr>
          <p:spPr bwMode="auto">
            <a:xfrm>
              <a:off x="751698" y="4293096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4" name="直接箭头连接符 153"/>
            <p:cNvCxnSpPr/>
            <p:nvPr/>
          </p:nvCxnSpPr>
          <p:spPr bwMode="auto">
            <a:xfrm>
              <a:off x="1039730" y="4293096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5" name="Text Box 169"/>
            <p:cNvSpPr txBox="1">
              <a:spLocks noChangeArrowheads="1"/>
            </p:cNvSpPr>
            <p:nvPr/>
          </p:nvSpPr>
          <p:spPr bwMode="auto">
            <a:xfrm>
              <a:off x="751698" y="4437235"/>
              <a:ext cx="288032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+mn-ea"/>
                  <a:ea typeface="+mn-ea"/>
                </a:rPr>
                <a:t>…</a:t>
              </a:r>
              <a:endParaRPr lang="en-US" altLang="zh-CN" sz="1800" b="1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cxnSp>
          <p:nvCxnSpPr>
            <p:cNvPr id="156" name="直接箭头连接符 155"/>
            <p:cNvCxnSpPr/>
            <p:nvPr/>
          </p:nvCxnSpPr>
          <p:spPr bwMode="auto">
            <a:xfrm flipV="1">
              <a:off x="539552" y="3573016"/>
              <a:ext cx="144016" cy="20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7" name="直接箭头连接符 156"/>
            <p:cNvCxnSpPr/>
            <p:nvPr/>
          </p:nvCxnSpPr>
          <p:spPr bwMode="auto">
            <a:xfrm>
              <a:off x="257442" y="2996952"/>
              <a:ext cx="4222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8" name="Text Box 169"/>
            <p:cNvSpPr txBox="1">
              <a:spLocks noChangeArrowheads="1"/>
            </p:cNvSpPr>
            <p:nvPr/>
          </p:nvSpPr>
          <p:spPr bwMode="auto">
            <a:xfrm>
              <a:off x="2002666" y="2348880"/>
              <a:ext cx="287684" cy="1440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…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159" name="Text Box 162"/>
            <p:cNvSpPr txBox="1">
              <a:spLocks noChangeArrowheads="1"/>
            </p:cNvSpPr>
            <p:nvPr/>
          </p:nvSpPr>
          <p:spPr bwMode="auto">
            <a:xfrm>
              <a:off x="249151" y="2708920"/>
              <a:ext cx="434416" cy="2893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600" b="1" dirty="0" smtClean="0">
                  <a:latin typeface="+mn-ea"/>
                  <a:ea typeface="+mn-ea"/>
                </a:rPr>
                <a:t>CLK</a:t>
              </a:r>
            </a:p>
          </p:txBody>
        </p:sp>
        <p:sp>
          <p:nvSpPr>
            <p:cNvPr id="164" name="Text Box 134"/>
            <p:cNvSpPr txBox="1">
              <a:spLocks noChangeArrowheads="1"/>
            </p:cNvSpPr>
            <p:nvPr/>
          </p:nvSpPr>
          <p:spPr bwMode="auto">
            <a:xfrm>
              <a:off x="1910686" y="1700809"/>
              <a:ext cx="501073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5" name="Text Box 134"/>
            <p:cNvSpPr txBox="1">
              <a:spLocks noChangeArrowheads="1"/>
            </p:cNvSpPr>
            <p:nvPr/>
          </p:nvSpPr>
          <p:spPr bwMode="auto">
            <a:xfrm>
              <a:off x="2560139" y="1700809"/>
              <a:ext cx="643710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PSR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6" name="Text Box 134"/>
            <p:cNvSpPr txBox="1">
              <a:spLocks noChangeArrowheads="1"/>
            </p:cNvSpPr>
            <p:nvPr/>
          </p:nvSpPr>
          <p:spPr bwMode="auto">
            <a:xfrm>
              <a:off x="3347864" y="1700809"/>
              <a:ext cx="1008111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中断机构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7" name="Text Box 162"/>
            <p:cNvSpPr txBox="1">
              <a:spLocks noChangeArrowheads="1"/>
            </p:cNvSpPr>
            <p:nvPr/>
          </p:nvSpPr>
          <p:spPr bwMode="auto">
            <a:xfrm>
              <a:off x="3385952" y="1989437"/>
              <a:ext cx="465968" cy="503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/>
                <a:t>机器状态</a:t>
              </a:r>
              <a:endParaRPr lang="zh-CN" altLang="en-US" sz="1600" b="1" dirty="0"/>
            </a:p>
          </p:txBody>
        </p:sp>
        <p:sp>
          <p:nvSpPr>
            <p:cNvPr id="168" name="Text Box 162"/>
            <p:cNvSpPr txBox="1">
              <a:spLocks noChangeArrowheads="1"/>
            </p:cNvSpPr>
            <p:nvPr/>
          </p:nvSpPr>
          <p:spPr bwMode="auto">
            <a:xfrm>
              <a:off x="2771800" y="1988841"/>
              <a:ext cx="489531" cy="503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/>
                <a:t>程序状态</a:t>
              </a:r>
              <a:endParaRPr lang="zh-CN" altLang="en-US" sz="1600" b="1" dirty="0"/>
            </a:p>
          </p:txBody>
        </p:sp>
        <p:sp>
          <p:nvSpPr>
            <p:cNvPr id="169" name="Text Box 162"/>
            <p:cNvSpPr txBox="1">
              <a:spLocks noChangeArrowheads="1"/>
            </p:cNvSpPr>
            <p:nvPr/>
          </p:nvSpPr>
          <p:spPr bwMode="auto">
            <a:xfrm>
              <a:off x="257442" y="3645024"/>
              <a:ext cx="282110" cy="8640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/>
                <a:t>操作状态</a:t>
              </a:r>
              <a:endParaRPr lang="zh-CN" altLang="en-US" sz="1600" b="1" dirty="0"/>
            </a:p>
          </p:txBody>
        </p:sp>
        <p:cxnSp>
          <p:nvCxnSpPr>
            <p:cNvPr id="171" name="直接箭头连接符 170"/>
            <p:cNvCxnSpPr/>
            <p:nvPr/>
          </p:nvCxnSpPr>
          <p:spPr bwMode="auto">
            <a:xfrm>
              <a:off x="539552" y="3572123"/>
              <a:ext cx="0" cy="115302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74" name="Text Box 228"/>
          <p:cNvSpPr txBox="1">
            <a:spLocks noChangeArrowheads="1"/>
          </p:cNvSpPr>
          <p:nvPr/>
        </p:nvSpPr>
        <p:spPr bwMode="auto">
          <a:xfrm>
            <a:off x="3977400" y="1340768"/>
            <a:ext cx="4843072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级时序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硬布线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级时序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微</a:t>
            </a:r>
            <a:r>
              <a:rPr lang="zh-CN" altLang="en-US" sz="2000" b="1" dirty="0" smtClean="0">
                <a:latin typeface="宋体" pitchFamily="2" charset="-122"/>
              </a:rPr>
              <a:t>程序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 smtClean="0">
                <a:latin typeface="宋体" pitchFamily="2" charset="-122"/>
              </a:rPr>
              <a:t>组合逻辑电路，  微主机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49150" y="4005758"/>
            <a:ext cx="2576581" cy="576064"/>
            <a:chOff x="1179009" y="4149079"/>
            <a:chExt cx="2576581" cy="576064"/>
          </a:xfrm>
        </p:grpSpPr>
        <p:sp>
          <p:nvSpPr>
            <p:cNvPr id="172" name="Text Box 162"/>
            <p:cNvSpPr txBox="1">
              <a:spLocks noChangeArrowheads="1"/>
            </p:cNvSpPr>
            <p:nvPr/>
          </p:nvSpPr>
          <p:spPr bwMode="auto">
            <a:xfrm>
              <a:off x="2051720" y="4221088"/>
              <a:ext cx="1703870" cy="2893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+mn-ea"/>
                  <a:ea typeface="+mn-ea"/>
                </a:rPr>
                <a:t>(</a:t>
              </a:r>
              <a:r>
                <a:rPr lang="zh-CN" altLang="en-US" sz="1800" b="1" dirty="0" smtClean="0">
                  <a:solidFill>
                    <a:srgbClr val="FF3399"/>
                  </a:solidFill>
                  <a:latin typeface="+mn-ea"/>
                  <a:ea typeface="+mn-ea"/>
                </a:rPr>
                <a:t>组合逻辑</a:t>
              </a:r>
              <a:r>
                <a:rPr lang="zh-CN" altLang="en-US" sz="1800" b="1" dirty="0" smtClean="0">
                  <a:latin typeface="+mn-ea"/>
                  <a:ea typeface="+mn-ea"/>
                </a:rPr>
                <a:t>电路</a:t>
              </a:r>
              <a:r>
                <a:rPr lang="en-US" altLang="zh-CN" sz="1800" b="1" dirty="0" smtClean="0">
                  <a:latin typeface="+mn-ea"/>
                  <a:ea typeface="+mn-ea"/>
                </a:rPr>
                <a:t>)</a:t>
              </a:r>
            </a:p>
          </p:txBody>
        </p:sp>
        <p:cxnSp>
          <p:nvCxnSpPr>
            <p:cNvPr id="175" name="直接箭头连接符 174"/>
            <p:cNvCxnSpPr/>
            <p:nvPr/>
          </p:nvCxnSpPr>
          <p:spPr bwMode="auto">
            <a:xfrm flipV="1">
              <a:off x="1179009" y="4437110"/>
              <a:ext cx="440662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6" name="直接箭头连接符 175"/>
            <p:cNvCxnSpPr/>
            <p:nvPr/>
          </p:nvCxnSpPr>
          <p:spPr bwMode="auto">
            <a:xfrm flipV="1">
              <a:off x="1179010" y="4725142"/>
              <a:ext cx="440662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7" name="Text Box 169"/>
            <p:cNvSpPr txBox="1">
              <a:spLocks noChangeArrowheads="1"/>
            </p:cNvSpPr>
            <p:nvPr/>
          </p:nvSpPr>
          <p:spPr bwMode="auto">
            <a:xfrm rot="16200000">
              <a:off x="1233376" y="4473177"/>
              <a:ext cx="288032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…</a:t>
              </a:r>
              <a:endParaRPr lang="en-US" altLang="zh-CN" sz="1800" b="1" dirty="0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  <p:sp>
          <p:nvSpPr>
            <p:cNvPr id="178" name="Text Box 162"/>
            <p:cNvSpPr txBox="1">
              <a:spLocks noChangeArrowheads="1"/>
            </p:cNvSpPr>
            <p:nvPr/>
          </p:nvSpPr>
          <p:spPr bwMode="auto">
            <a:xfrm>
              <a:off x="1179009" y="4149079"/>
              <a:ext cx="440663" cy="2154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 smtClean="0"/>
                <a:t>节拍</a:t>
              </a:r>
              <a:endParaRPr lang="zh-CN" altLang="en-US" sz="1600" b="1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584526" y="3285678"/>
            <a:ext cx="3022291" cy="1730326"/>
            <a:chOff x="5654165" y="3428999"/>
            <a:chExt cx="3022291" cy="1730326"/>
          </a:xfrm>
        </p:grpSpPr>
        <p:sp>
          <p:nvSpPr>
            <p:cNvPr id="126" name="Text Box 142"/>
            <p:cNvSpPr txBox="1">
              <a:spLocks noChangeArrowheads="1"/>
            </p:cNvSpPr>
            <p:nvPr/>
          </p:nvSpPr>
          <p:spPr bwMode="auto">
            <a:xfrm>
              <a:off x="6445108" y="3933749"/>
              <a:ext cx="497232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7" name="Text Box 143"/>
            <p:cNvSpPr txBox="1">
              <a:spLocks noChangeArrowheads="1"/>
            </p:cNvSpPr>
            <p:nvPr/>
          </p:nvSpPr>
          <p:spPr bwMode="auto">
            <a:xfrm>
              <a:off x="7164288" y="3857198"/>
              <a:ext cx="1512168" cy="39959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控制存储器</a:t>
              </a:r>
              <a:r>
                <a:rPr lang="en-US" altLang="zh-CN" sz="1800" b="1" dirty="0" smtClean="0">
                  <a:latin typeface="宋体" pitchFamily="2" charset="-122"/>
                </a:rPr>
                <a:t>CS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8" name="Text Box 144"/>
            <p:cNvSpPr txBox="1">
              <a:spLocks noChangeArrowheads="1"/>
            </p:cNvSpPr>
            <p:nvPr/>
          </p:nvSpPr>
          <p:spPr bwMode="auto">
            <a:xfrm>
              <a:off x="6660232" y="4439170"/>
              <a:ext cx="504056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dirty="0" err="1"/>
                <a:t>μ</a:t>
              </a:r>
              <a:r>
                <a:rPr lang="en-US" altLang="zh-CN" sz="1800" b="1" dirty="0" err="1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9" name="Text Box 155"/>
            <p:cNvSpPr txBox="1">
              <a:spLocks noChangeArrowheads="1"/>
            </p:cNvSpPr>
            <p:nvPr/>
          </p:nvSpPr>
          <p:spPr bwMode="auto">
            <a:xfrm>
              <a:off x="6445182" y="3428999"/>
              <a:ext cx="2075432" cy="2880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微地址形成电路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30" name="Text Box 158"/>
            <p:cNvSpPr txBox="1">
              <a:spLocks noChangeArrowheads="1"/>
            </p:cNvSpPr>
            <p:nvPr/>
          </p:nvSpPr>
          <p:spPr bwMode="auto">
            <a:xfrm>
              <a:off x="6588224" y="4871987"/>
              <a:ext cx="1512528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微命令译码器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31" name="Text Box 171"/>
            <p:cNvSpPr txBox="1">
              <a:spLocks noChangeArrowheads="1"/>
            </p:cNvSpPr>
            <p:nvPr/>
          </p:nvSpPr>
          <p:spPr bwMode="auto">
            <a:xfrm>
              <a:off x="7164287" y="4439171"/>
              <a:ext cx="936105" cy="28575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操作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32" name="Text Box 172"/>
            <p:cNvSpPr txBox="1">
              <a:spLocks noChangeArrowheads="1"/>
            </p:cNvSpPr>
            <p:nvPr/>
          </p:nvSpPr>
          <p:spPr bwMode="auto">
            <a:xfrm>
              <a:off x="8100391" y="4436218"/>
              <a:ext cx="576065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顺序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133" name="直接箭头连接符 132"/>
            <p:cNvCxnSpPr/>
            <p:nvPr/>
          </p:nvCxnSpPr>
          <p:spPr bwMode="auto">
            <a:xfrm>
              <a:off x="6942340" y="4077765"/>
              <a:ext cx="22194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4" name="直接箭头连接符 133"/>
            <p:cNvCxnSpPr/>
            <p:nvPr/>
          </p:nvCxnSpPr>
          <p:spPr bwMode="auto">
            <a:xfrm flipH="1">
              <a:off x="8100391" y="4256793"/>
              <a:ext cx="1" cy="1813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5" name="直接箭头连接符 134"/>
            <p:cNvCxnSpPr/>
            <p:nvPr/>
          </p:nvCxnSpPr>
          <p:spPr bwMode="auto">
            <a:xfrm>
              <a:off x="7596336" y="4725142"/>
              <a:ext cx="0" cy="14401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58"/>
            <p:cNvCxnSpPr>
              <a:stCxn id="129" idx="1"/>
              <a:endCxn id="126" idx="1"/>
            </p:cNvCxnSpPr>
            <p:nvPr/>
          </p:nvCxnSpPr>
          <p:spPr bwMode="auto">
            <a:xfrm rot="10800000" flipV="1">
              <a:off x="6445108" y="3573014"/>
              <a:ext cx="74" cy="504403"/>
            </a:xfrm>
            <a:prstGeom prst="bentConnector3">
              <a:avLst>
                <a:gd name="adj1" fmla="val 223208108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7" name="直接连接符 64"/>
            <p:cNvCxnSpPr>
              <a:stCxn id="132" idx="2"/>
              <a:endCxn id="129" idx="3"/>
            </p:cNvCxnSpPr>
            <p:nvPr/>
          </p:nvCxnSpPr>
          <p:spPr bwMode="auto">
            <a:xfrm rot="5400000" flipH="1" flipV="1">
              <a:off x="7878455" y="4082984"/>
              <a:ext cx="1152128" cy="132190"/>
            </a:xfrm>
            <a:prstGeom prst="bentConnector4">
              <a:avLst>
                <a:gd name="adj1" fmla="val -9921"/>
                <a:gd name="adj2" fmla="val 28034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0" name="直接箭头连接符 179"/>
            <p:cNvCxnSpPr/>
            <p:nvPr/>
          </p:nvCxnSpPr>
          <p:spPr bwMode="auto">
            <a:xfrm flipV="1">
              <a:off x="5936274" y="4437111"/>
              <a:ext cx="0" cy="7222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1" name="直接箭头连接符 180"/>
            <p:cNvCxnSpPr/>
            <p:nvPr/>
          </p:nvCxnSpPr>
          <p:spPr bwMode="auto">
            <a:xfrm>
              <a:off x="5936274" y="4437111"/>
              <a:ext cx="21990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2" name="直接箭头连接符 163"/>
            <p:cNvCxnSpPr/>
            <p:nvPr/>
          </p:nvCxnSpPr>
          <p:spPr bwMode="auto">
            <a:xfrm>
              <a:off x="5654165" y="5085183"/>
              <a:ext cx="282109" cy="69874"/>
            </a:xfrm>
            <a:prstGeom prst="bentConnector3">
              <a:avLst>
                <a:gd name="adj1" fmla="val 30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4" name="Text Box 228"/>
          <p:cNvSpPr txBox="1">
            <a:spLocks noChangeArrowheads="1"/>
          </p:cNvSpPr>
          <p:nvPr/>
        </p:nvSpPr>
        <p:spPr bwMode="auto">
          <a:xfrm>
            <a:off x="1224222" y="5658306"/>
            <a:ext cx="680416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 smtClean="0">
                <a:solidFill>
                  <a:srgbClr val="990099"/>
                </a:solidFill>
              </a:rPr>
              <a:t>    注：</a:t>
            </a:r>
            <a:r>
              <a:rPr lang="zh-CN" altLang="en-US" sz="2000" b="1" dirty="0" smtClean="0"/>
              <a:t>时序信号中，工作脉冲用于数据通路，节拍用于</a:t>
            </a:r>
            <a:r>
              <a:rPr lang="en-US" altLang="zh-CN" sz="2000" b="1" dirty="0" smtClean="0">
                <a:latin typeface="+mn-ea"/>
                <a:ea typeface="+mn-ea"/>
              </a:rPr>
              <a:t>CU</a:t>
            </a:r>
          </a:p>
        </p:txBody>
      </p:sp>
      <p:sp>
        <p:nvSpPr>
          <p:cNvPr id="85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 smtClean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  <p:bldP spid="8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77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251937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latin typeface="宋体" pitchFamily="2" charset="-122"/>
              </a:rPr>
              <a:t>§</a:t>
            </a:r>
            <a:r>
              <a:rPr lang="en-US" altLang="zh-CN" sz="2800" b="1" dirty="0" smtClean="0">
                <a:latin typeface="宋体" pitchFamily="2" charset="-122"/>
              </a:rPr>
              <a:t>5.6  </a:t>
            </a:r>
            <a:r>
              <a:rPr lang="zh-CN" altLang="en-US" sz="2800" b="1" dirty="0" smtClean="0">
                <a:latin typeface="宋体" pitchFamily="2" charset="-122"/>
              </a:rPr>
              <a:t>异常及中断的处理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179388" y="1383159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t" anchorCtr="0">
            <a:spAutoFit/>
          </a:bodyPr>
          <a:lstStyle/>
          <a:p>
            <a:pPr algn="l"/>
            <a:r>
              <a:rPr lang="zh-CN" altLang="en-US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、异常及中断的基本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概念</a:t>
            </a:r>
          </a:p>
        </p:txBody>
      </p:sp>
      <p:sp>
        <p:nvSpPr>
          <p:cNvPr id="35" name="Text Box 149"/>
          <p:cNvSpPr txBox="1">
            <a:spLocks noChangeArrowheads="1"/>
          </p:cNvSpPr>
          <p:nvPr/>
        </p:nvSpPr>
        <p:spPr bwMode="auto">
          <a:xfrm>
            <a:off x="179512" y="1844824"/>
            <a:ext cx="8785225" cy="209134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*事件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(Event)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>
                <a:latin typeface="宋体" panose="02010600030101010101" pitchFamily="2" charset="-122"/>
              </a:rPr>
              <a:t>指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改变</a:t>
            </a:r>
            <a:r>
              <a:rPr lang="zh-CN" altLang="en-US" b="1" dirty="0" smtClean="0">
                <a:latin typeface="宋体" panose="02010600030101010101" pitchFamily="2" charset="-122"/>
              </a:rPr>
              <a:t>程序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正常执行顺序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特殊情况</a:t>
            </a:r>
            <a:endParaRPr lang="en-US" altLang="zh-CN" b="1" dirty="0" smtClean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1800" b="1" dirty="0" smtClean="0">
                <a:latin typeface="宋体" panose="02010600030101010101" pitchFamily="2" charset="-122"/>
              </a:rPr>
              <a:t>                          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↑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      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指令约定</a:t>
            </a:r>
            <a:r>
              <a:rPr lang="zh-CN" altLang="en-US" sz="1800" b="1" dirty="0">
                <a:latin typeface="宋体" panose="02010600030101010101" pitchFamily="2" charset="-122"/>
              </a:rPr>
              <a:t>的顺序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05000"/>
              </a:lnSpc>
            </a:pPr>
            <a:r>
              <a:rPr lang="en-US" altLang="zh-CN" sz="1800" b="1" dirty="0" smtClean="0">
                <a:latin typeface="宋体" panose="02010600030101010101" pitchFamily="2" charset="-122"/>
              </a:rPr>
              <a:t>                     </a:t>
            </a:r>
            <a:r>
              <a:rPr lang="zh-CN" altLang="en-US" sz="180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8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必须处理</a:t>
            </a:r>
            <a:endParaRPr lang="en-US" altLang="zh-CN" sz="18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14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事件类型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异常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en-US" altLang="zh-CN" sz="2000" dirty="0"/>
              <a:t>Exception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、中断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en-US" altLang="zh-CN" sz="2000" dirty="0"/>
              <a:t>Interrupt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  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←发生在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CPU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内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/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外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*事件的处理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方法：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71" name="Text Box 149"/>
          <p:cNvSpPr txBox="1">
            <a:spLocks noChangeArrowheads="1"/>
          </p:cNvSpPr>
          <p:nvPr/>
        </p:nvSpPr>
        <p:spPr bwMode="auto">
          <a:xfrm>
            <a:off x="3059832" y="3356992"/>
            <a:ext cx="367240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执行相应的处理程序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25" name="Text Box 172"/>
          <p:cNvSpPr txBox="1">
            <a:spLocks noChangeArrowheads="1"/>
          </p:cNvSpPr>
          <p:nvPr/>
        </p:nvSpPr>
        <p:spPr bwMode="auto">
          <a:xfrm>
            <a:off x="2267744" y="5301208"/>
            <a:ext cx="5463907" cy="1251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en-US" altLang="zh-CN" sz="1800" b="1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                                PC/PSR/GPRs</a:t>
            </a:r>
          </a:p>
          <a:p>
            <a:pPr marL="2684780" indent="-2684780" algn="l">
              <a:lnSpc>
                <a:spcPct val="105000"/>
              </a:lnSpc>
            </a:pPr>
            <a:endParaRPr lang="en-US" altLang="zh-CN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2684780" indent="-2684780" algn="l">
              <a:lnSpc>
                <a:spcPct val="105000"/>
              </a:lnSpc>
              <a:spcBef>
                <a:spcPts val="1800"/>
              </a:spcBef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事件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检测由硬件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实现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  (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硬件不知处理在何时结束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endParaRPr lang="en-US" altLang="zh-CN" sz="2000" b="1" dirty="0" smtClean="0">
              <a:latin typeface="+mn-ea"/>
            </a:endParaRPr>
          </a:p>
        </p:txBody>
      </p:sp>
      <p:sp>
        <p:nvSpPr>
          <p:cNvPr id="21" name="Text Box 526"/>
          <p:cNvSpPr txBox="1">
            <a:spLocks noChangeArrowheads="1"/>
          </p:cNvSpPr>
          <p:nvPr/>
        </p:nvSpPr>
        <p:spPr bwMode="auto">
          <a:xfrm>
            <a:off x="179512" y="764704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sz="2200" b="1" dirty="0" smtClean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zh-CN" altLang="en-US" sz="2200" b="1" dirty="0" smtClean="0">
                <a:latin typeface="+mn-ea"/>
                <a:ea typeface="+mn-ea"/>
              </a:rPr>
              <a:t>异常与中断概念，事件的处理过程，中断机构组成</a:t>
            </a: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</a:rPr>
              <a:t>△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endParaRPr lang="en-US" altLang="zh-CN" sz="1400" b="1" spc="-80" dirty="0">
              <a:latin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627784" y="3933056"/>
            <a:ext cx="3949554" cy="1202070"/>
            <a:chOff x="2627784" y="3861048"/>
            <a:chExt cx="3949554" cy="1202070"/>
          </a:xfrm>
        </p:grpSpPr>
        <p:cxnSp>
          <p:nvCxnSpPr>
            <p:cNvPr id="27" name="直接箭头连接符 26"/>
            <p:cNvCxnSpPr/>
            <p:nvPr/>
          </p:nvCxnSpPr>
          <p:spPr bwMode="auto">
            <a:xfrm>
              <a:off x="3665376" y="4213105"/>
              <a:ext cx="0" cy="27646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5249781" y="4489565"/>
              <a:ext cx="0" cy="4035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>
              <a:off x="3665605" y="4489565"/>
              <a:ext cx="158417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 flipH="1" flipV="1">
              <a:off x="3651425" y="4603352"/>
              <a:ext cx="1598356" cy="28455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>
              <a:off x="3305565" y="4428876"/>
              <a:ext cx="32403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32" name="Text Box 162"/>
            <p:cNvSpPr txBox="1">
              <a:spLocks noChangeArrowheads="1"/>
            </p:cNvSpPr>
            <p:nvPr/>
          </p:nvSpPr>
          <p:spPr bwMode="auto">
            <a:xfrm>
              <a:off x="3124926" y="3884180"/>
              <a:ext cx="1080900" cy="2880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/>
                <a:t>当前</a:t>
              </a:r>
              <a:r>
                <a:rPr lang="zh-CN" altLang="en-US" sz="1800" b="1" dirty="0" smtClean="0"/>
                <a:t>程序</a:t>
              </a:r>
              <a:endParaRPr lang="zh-CN" altLang="en-US" sz="1800" b="1" dirty="0"/>
            </a:p>
          </p:txBody>
        </p:sp>
        <p:sp>
          <p:nvSpPr>
            <p:cNvPr id="33" name="Text Box 162"/>
            <p:cNvSpPr txBox="1">
              <a:spLocks noChangeArrowheads="1"/>
            </p:cNvSpPr>
            <p:nvPr/>
          </p:nvSpPr>
          <p:spPr bwMode="auto">
            <a:xfrm>
              <a:off x="2627784" y="4315457"/>
              <a:ext cx="677781" cy="216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/>
                <a:t>事件</a:t>
              </a:r>
              <a:r>
                <a:rPr lang="en-US" altLang="zh-CN" sz="1800" b="1" i="1" dirty="0" err="1" smtClean="0"/>
                <a:t>i</a:t>
              </a:r>
              <a:endParaRPr lang="zh-CN" altLang="en-US" sz="1800" b="1" i="1" dirty="0"/>
            </a:p>
          </p:txBody>
        </p:sp>
        <p:sp>
          <p:nvSpPr>
            <p:cNvPr id="39" name="Text Box 162"/>
            <p:cNvSpPr txBox="1">
              <a:spLocks noChangeArrowheads="1"/>
            </p:cNvSpPr>
            <p:nvPr/>
          </p:nvSpPr>
          <p:spPr bwMode="auto">
            <a:xfrm>
              <a:off x="4572000" y="3861048"/>
              <a:ext cx="1170486" cy="2880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/>
                <a:t>处理程序</a:t>
              </a:r>
              <a:r>
                <a:rPr lang="en-US" altLang="zh-CN" sz="1800" b="1" i="1" dirty="0" err="1" smtClean="0"/>
                <a:t>i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40" name="Text Box 162"/>
            <p:cNvSpPr txBox="1">
              <a:spLocks noChangeArrowheads="1"/>
            </p:cNvSpPr>
            <p:nvPr/>
          </p:nvSpPr>
          <p:spPr bwMode="auto">
            <a:xfrm>
              <a:off x="3881628" y="4172210"/>
              <a:ext cx="1224137" cy="2880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/>
                <a:t>响应</a:t>
              </a:r>
              <a:r>
                <a:rPr lang="en-US" altLang="zh-CN" sz="1600" b="1" dirty="0">
                  <a:latin typeface="+mn-ea"/>
                </a:rPr>
                <a:t>(</a:t>
              </a:r>
              <a:r>
                <a:rPr lang="zh-CN" altLang="en-US" sz="1600" b="1" dirty="0">
                  <a:latin typeface="+mn-ea"/>
                </a:rPr>
                <a:t>硬件</a:t>
              </a:r>
              <a:r>
                <a:rPr lang="en-US" altLang="zh-CN" sz="1600" b="1" dirty="0">
                  <a:latin typeface="+mn-ea"/>
                </a:rPr>
                <a:t>)</a:t>
              </a:r>
              <a:endParaRPr lang="zh-CN" altLang="en-US" sz="1600" b="1" i="1" dirty="0"/>
            </a:p>
          </p:txBody>
        </p:sp>
        <p:sp>
          <p:nvSpPr>
            <p:cNvPr id="41" name="Text Box 162"/>
            <p:cNvSpPr txBox="1">
              <a:spLocks noChangeArrowheads="1"/>
            </p:cNvSpPr>
            <p:nvPr/>
          </p:nvSpPr>
          <p:spPr bwMode="auto">
            <a:xfrm rot="685523">
              <a:off x="3877265" y="4775084"/>
              <a:ext cx="1212165" cy="2880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/>
                <a:t>返回</a:t>
              </a:r>
              <a:r>
                <a:rPr lang="en-US" altLang="zh-CN" sz="1600" b="1" dirty="0" smtClean="0">
                  <a:latin typeface="+mn-ea"/>
                  <a:ea typeface="+mn-ea"/>
                </a:rPr>
                <a:t>(</a:t>
              </a:r>
              <a:r>
                <a:rPr lang="zh-CN" altLang="en-US" sz="1600" b="1" dirty="0" smtClean="0">
                  <a:latin typeface="+mn-ea"/>
                  <a:ea typeface="+mn-ea"/>
                </a:rPr>
                <a:t>软件</a:t>
              </a:r>
              <a:r>
                <a:rPr lang="en-US" altLang="zh-CN" sz="1600" b="1" dirty="0" smtClean="0">
                  <a:latin typeface="+mn-ea"/>
                  <a:ea typeface="+mn-ea"/>
                </a:rPr>
                <a:t>)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 bwMode="auto">
            <a:xfrm flipH="1">
              <a:off x="3665376" y="4615832"/>
              <a:ext cx="229" cy="42047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Text Box 162"/>
            <p:cNvSpPr txBox="1">
              <a:spLocks noChangeArrowheads="1"/>
            </p:cNvSpPr>
            <p:nvPr/>
          </p:nvSpPr>
          <p:spPr bwMode="auto">
            <a:xfrm>
              <a:off x="5262836" y="4548470"/>
              <a:ext cx="1314502" cy="2696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/>
                <a:t>处理</a:t>
              </a:r>
              <a:r>
                <a:rPr lang="en-US" altLang="zh-CN" sz="1800" b="1" dirty="0" smtClean="0">
                  <a:latin typeface="+mn-ea"/>
                  <a:ea typeface="+mn-ea"/>
                </a:rPr>
                <a:t>(</a:t>
              </a:r>
              <a:r>
                <a:rPr lang="zh-CN" altLang="en-US" sz="1800" b="1" dirty="0" smtClean="0">
                  <a:latin typeface="+mn-ea"/>
                  <a:ea typeface="+mn-ea"/>
                </a:rPr>
                <a:t>软件</a:t>
              </a:r>
              <a:r>
                <a:rPr lang="en-US" altLang="zh-CN" sz="1800" b="1" dirty="0" smtClean="0">
                  <a:latin typeface="+mn-ea"/>
                  <a:ea typeface="+mn-ea"/>
                </a:rPr>
                <a:t>)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</p:grp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198510" y="5272553"/>
            <a:ext cx="4737819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思考①：</a:t>
            </a:r>
            <a:r>
              <a:rPr lang="zh-CN" altLang="en-US" sz="2000" b="1" dirty="0">
                <a:latin typeface="+mn-ea"/>
              </a:rPr>
              <a:t>返回时，哪些信息不能被破坏？ </a:t>
            </a:r>
            <a:endParaRPr lang="en-US" altLang="zh-CN" sz="1800" b="1" dirty="0" smtClean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1198510" y="5765194"/>
            <a:ext cx="6109794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4780" indent="-2684780" algn="l"/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思考②：</a:t>
            </a:r>
            <a:r>
              <a:rPr lang="zh-CN" altLang="en-US" sz="2000" b="1" dirty="0">
                <a:latin typeface="+mn-ea"/>
              </a:rPr>
              <a:t>为什么</a:t>
            </a:r>
            <a:r>
              <a:rPr lang="zh-CN" altLang="en-US" sz="2000" b="1" u="sng" dirty="0">
                <a:latin typeface="+mn-ea"/>
              </a:rPr>
              <a:t>响应</a:t>
            </a:r>
            <a:r>
              <a:rPr lang="zh-CN" altLang="en-US" sz="2000" b="1" dirty="0">
                <a:latin typeface="+mn-ea"/>
              </a:rPr>
              <a:t>由硬件实现、</a:t>
            </a:r>
            <a:r>
              <a:rPr lang="zh-CN" altLang="en-US" sz="2000" b="1" u="sng" dirty="0">
                <a:latin typeface="+mn-ea"/>
              </a:rPr>
              <a:t>返回</a:t>
            </a:r>
            <a:r>
              <a:rPr lang="zh-CN" altLang="en-US" sz="2000" b="1" dirty="0">
                <a:latin typeface="+mn-ea"/>
              </a:rPr>
              <a:t>由软件实现？</a:t>
            </a:r>
            <a:endParaRPr lang="en-US" altLang="zh-CN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288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/>
      <p:bldP spid="71" grpId="0"/>
      <p:bldP spid="23" grpId="0" animBg="1"/>
      <p:bldP spid="2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149"/>
          <p:cNvSpPr txBox="1">
            <a:spLocks noChangeArrowheads="1"/>
          </p:cNvSpPr>
          <p:nvPr/>
        </p:nvSpPr>
        <p:spPr bwMode="auto">
          <a:xfrm>
            <a:off x="179389" y="1245757"/>
            <a:ext cx="2592411" cy="47843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异常的分类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返回方式：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3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处理时机：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78</a:t>
            </a:fld>
            <a:endParaRPr lang="en-US" altLang="zh-CN"/>
          </a:p>
        </p:txBody>
      </p:sp>
      <p:sp>
        <p:nvSpPr>
          <p:cNvPr id="3" name="Text Box 149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、异常        </a:t>
            </a:r>
            <a:r>
              <a:rPr lang="en-US" altLang="zh-CN" sz="2200" b="1" dirty="0" smtClean="0">
                <a:latin typeface="+mn-ea"/>
                <a:ea typeface="+mn-ea"/>
              </a:rPr>
              <a:t>--</a:t>
            </a:r>
            <a:r>
              <a:rPr lang="zh-CN" altLang="en-US" sz="2200" b="1" dirty="0" smtClean="0">
                <a:latin typeface="+mn-ea"/>
                <a:ea typeface="+mn-ea"/>
              </a:rPr>
              <a:t>又称</a:t>
            </a:r>
            <a:r>
              <a:rPr lang="zh-CN" altLang="zh-CN" sz="2200" b="1" dirty="0" smtClean="0">
                <a:latin typeface="+mn-ea"/>
                <a:ea typeface="+mn-ea"/>
              </a:rPr>
              <a:t>内部异常</a:t>
            </a:r>
            <a:r>
              <a:rPr lang="en-US" altLang="zh-CN" sz="2200" b="1" dirty="0" smtClean="0">
                <a:latin typeface="+mn-ea"/>
                <a:ea typeface="+mn-ea"/>
              </a:rPr>
              <a:t>(</a:t>
            </a:r>
            <a:r>
              <a:rPr lang="zh-CN" altLang="zh-CN" sz="2200" b="1" dirty="0" smtClean="0">
                <a:latin typeface="+mn-ea"/>
                <a:ea typeface="+mn-ea"/>
              </a:rPr>
              <a:t>程序性异常</a:t>
            </a:r>
            <a:r>
              <a:rPr lang="en-US" altLang="zh-CN" sz="2200" b="1" dirty="0" smtClean="0">
                <a:latin typeface="+mn-ea"/>
                <a:ea typeface="+mn-ea"/>
              </a:rPr>
              <a:t>)</a:t>
            </a:r>
            <a:endParaRPr lang="zh-CN" altLang="en-US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</a:t>
            </a:r>
            <a:r>
              <a:rPr lang="zh-CN" altLang="zh-CN" b="1" dirty="0" smtClean="0">
                <a:latin typeface="+mn-ea"/>
                <a:ea typeface="+mn-ea"/>
              </a:rPr>
              <a:t>由</a:t>
            </a:r>
            <a:r>
              <a:rPr lang="en-US" altLang="zh-CN" b="1" dirty="0">
                <a:latin typeface="+mn-ea"/>
                <a:ea typeface="+mn-ea"/>
              </a:rPr>
              <a:t>CPU</a:t>
            </a:r>
            <a:r>
              <a:rPr lang="zh-CN" altLang="zh-CN" b="1" dirty="0">
                <a:latin typeface="+mn-ea"/>
                <a:ea typeface="+mn-ea"/>
              </a:rPr>
              <a:t>内部</a:t>
            </a:r>
            <a:r>
              <a:rPr lang="zh-CN" altLang="zh-CN" b="1" u="sng" dirty="0">
                <a:latin typeface="+mn-ea"/>
                <a:ea typeface="+mn-ea"/>
              </a:rPr>
              <a:t>执行指令所引起</a:t>
            </a:r>
            <a:r>
              <a:rPr lang="zh-CN" altLang="zh-CN" b="1" dirty="0">
                <a:latin typeface="+mn-ea"/>
                <a:ea typeface="+mn-ea"/>
              </a:rPr>
              <a:t>的</a:t>
            </a:r>
            <a:r>
              <a:rPr lang="zh-CN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意外事件</a:t>
            </a:r>
            <a:r>
              <a:rPr lang="en-US" altLang="zh-CN" b="1" dirty="0" smtClean="0">
                <a:latin typeface="+mn-ea"/>
                <a:ea typeface="+mn-ea"/>
              </a:rPr>
              <a:t>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如除零、断点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zh-CN" altLang="en-US" sz="22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4" name="Text Box 149"/>
          <p:cNvSpPr txBox="1">
            <a:spLocks noChangeArrowheads="1"/>
          </p:cNvSpPr>
          <p:nvPr/>
        </p:nvSpPr>
        <p:spPr bwMode="auto">
          <a:xfrm>
            <a:off x="2483768" y="1196752"/>
            <a:ext cx="5184576" cy="5182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按报告方式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请求类型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及返回方式</a:t>
            </a:r>
            <a:r>
              <a:rPr lang="zh-CN" altLang="en-US" b="1" dirty="0">
                <a:latin typeface="宋体" panose="02010600030101010101" pitchFamily="2" charset="-122"/>
              </a:rPr>
              <a:t>划</a:t>
            </a:r>
            <a:r>
              <a:rPr lang="zh-CN" altLang="en-US" b="1" dirty="0" smtClean="0">
                <a:latin typeface="宋体" panose="02010600030101010101" pitchFamily="2" charset="-122"/>
              </a:rPr>
              <a:t>分</a:t>
            </a:r>
            <a:endParaRPr lang="en-US" altLang="zh-CN" sz="1800" b="1" dirty="0" smtClean="0">
              <a:latin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32342"/>
              </p:ext>
            </p:extLst>
          </p:nvPr>
        </p:nvGraphicFramePr>
        <p:xfrm>
          <a:off x="251520" y="1772816"/>
          <a:ext cx="8784976" cy="314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2664296"/>
                <a:gridCol w="2736304"/>
                <a:gridCol w="21602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故障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Fault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陷阱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Trap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终止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20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Abort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报告方式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latin typeface="宋体" panose="02010600030101010101" pitchFamily="2" charset="-122"/>
                        </a:rPr>
                        <a:t>可能修复</a:t>
                      </a:r>
                      <a:r>
                        <a:rPr lang="zh-CN" altLang="en-US" sz="2000" b="1" baseline="30000" dirty="0" smtClean="0">
                          <a:latin typeface="宋体" panose="02010600030101010101" pitchFamily="2" charset="-122"/>
                        </a:rPr>
                        <a:t>①</a:t>
                      </a:r>
                      <a:r>
                        <a:rPr lang="zh-CN" altLang="en-US" sz="2000" b="1" dirty="0" smtClean="0">
                          <a:latin typeface="宋体" panose="02010600030101010101" pitchFamily="2" charset="-122"/>
                        </a:rPr>
                        <a:t>的异常</a:t>
                      </a:r>
                      <a:endParaRPr lang="en-US" altLang="zh-CN" sz="2000" b="1" dirty="0" smtClean="0">
                        <a:latin typeface="宋体" panose="02010600030101010101" pitchFamily="2" charset="-122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latin typeface="宋体" panose="02010600030101010101" pitchFamily="2" charset="-122"/>
                        </a:rPr>
                        <a:t>预先安排</a:t>
                      </a:r>
                      <a:r>
                        <a:rPr lang="zh-CN" altLang="en-US" sz="2000" b="1" baseline="30000" dirty="0" smtClean="0">
                          <a:latin typeface="宋体" panose="02010600030101010101" pitchFamily="2" charset="-122"/>
                        </a:rPr>
                        <a:t>②</a:t>
                      </a:r>
                      <a:r>
                        <a:rPr lang="zh-CN" altLang="en-US" sz="2000" b="1" dirty="0" smtClean="0">
                          <a:latin typeface="宋体" panose="02010600030101010101" pitchFamily="2" charset="-122"/>
                        </a:rPr>
                        <a:t>的异常</a:t>
                      </a:r>
                      <a:endParaRPr lang="en-US" altLang="zh-CN" sz="2000" b="1" dirty="0" smtClean="0">
                        <a:latin typeface="宋体" panose="02010600030101010101" pitchFamily="2" charset="-122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latin typeface="宋体" panose="02010600030101010101" pitchFamily="2" charset="-122"/>
                        </a:rPr>
                        <a:t>不可修复的异常</a:t>
                      </a:r>
                      <a:endParaRPr lang="en-US" altLang="zh-CN" sz="2000" b="1" dirty="0" smtClean="0">
                        <a:latin typeface="宋体" panose="02010600030101010101" pitchFamily="2" charset="-122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缺页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除零、溢出</a:t>
                      </a:r>
                      <a:r>
                        <a:rPr lang="zh-CN" altLang="en-US" sz="2000" b="1" baseline="30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单步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</a:rPr>
                        <a:t>，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系统调用、断点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无效表、硬件故障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返回方式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CN" sz="2000" b="1" baseline="30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91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</a:rPr>
                        <a:t>处理时机</a:t>
                      </a:r>
                      <a:endParaRPr lang="zh-CN" altLang="en-US" sz="20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83848">
                <a:tc gridSpan="4"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说明：①指由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程序本身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捕获，而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Abort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只能由系统捕获</a:t>
                      </a:r>
                      <a:endParaRPr lang="en-US" altLang="zh-CN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14000"/>
                        </a:lnSpc>
                        <a:spcBef>
                          <a:spcPts val="0"/>
                        </a:spcBef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②安排方式有</a:t>
                      </a:r>
                      <a:r>
                        <a:rPr lang="zh-CN" altLang="en-US" sz="20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两种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设置触发条件、执行特殊指令触发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③溢出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常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用作</a:t>
                      </a:r>
                      <a:r>
                        <a:rPr lang="zh-CN" altLang="en-US" sz="2000" b="1" u="sng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可选择的</a:t>
                      </a:r>
                      <a:r>
                        <a:rPr lang="zh-CN" altLang="en-US" sz="20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异常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用陷阱指令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INTO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启动检测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zh-CN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zh-CN" sz="1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线形标注 2 6"/>
          <p:cNvSpPr/>
          <p:nvPr/>
        </p:nvSpPr>
        <p:spPr bwMode="auto">
          <a:xfrm>
            <a:off x="3707904" y="5013176"/>
            <a:ext cx="5328592" cy="756530"/>
          </a:xfrm>
          <a:prstGeom prst="borderCallout2">
            <a:avLst>
              <a:gd name="adj1" fmla="val 48310"/>
              <a:gd name="adj2" fmla="val -237"/>
              <a:gd name="adj3" fmla="val 47580"/>
              <a:gd name="adj4" fmla="val -6104"/>
              <a:gd name="adj5" fmla="val -17111"/>
              <a:gd name="adj6" fmla="val -10019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90000"/>
              </a:lnSpc>
            </a:pPr>
            <a:r>
              <a:rPr lang="zh-CN" altLang="en-US" sz="1800" b="1" dirty="0" smtClean="0">
                <a:latin typeface="宋体" pitchFamily="2" charset="-122"/>
              </a:rPr>
              <a:t>如  </a:t>
            </a:r>
            <a:r>
              <a:rPr lang="en-US" altLang="zh-CN" sz="1800" b="1" dirty="0" smtClean="0">
                <a:latin typeface="宋体" pitchFamily="2" charset="-122"/>
              </a:rPr>
              <a:t>add R1,R2,R3     </a:t>
            </a:r>
            <a:r>
              <a:rPr lang="zh-CN" altLang="en-US" sz="1800" b="1" dirty="0" smtClean="0">
                <a:latin typeface="宋体" pitchFamily="2" charset="-122"/>
              </a:rPr>
              <a:t>或  </a:t>
            </a:r>
            <a:r>
              <a:rPr lang="en-US" altLang="zh-CN" sz="1800" b="1" dirty="0" smtClean="0">
                <a:latin typeface="宋体" pitchFamily="2" charset="-122"/>
              </a:rPr>
              <a:t>add </a:t>
            </a:r>
            <a:r>
              <a:rPr lang="en-US" altLang="zh-CN" sz="1800" b="1" dirty="0">
                <a:latin typeface="宋体" pitchFamily="2" charset="-122"/>
              </a:rPr>
              <a:t>R1,R2,R3  </a:t>
            </a:r>
            <a:endParaRPr lang="en-US" altLang="zh-CN" sz="1800" b="1" dirty="0" smtClean="0">
              <a:latin typeface="宋体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</a:t>
            </a:r>
            <a:r>
              <a:rPr lang="en-US" altLang="zh-CN" sz="1800" b="1" dirty="0"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… </a:t>
            </a:r>
            <a:r>
              <a:rPr lang="en-US" altLang="zh-CN" sz="1600" b="1" dirty="0" smtClean="0">
                <a:latin typeface="宋体" pitchFamily="2" charset="-122"/>
              </a:rPr>
              <a:t>(add</a:t>
            </a:r>
            <a:r>
              <a:rPr lang="zh-CN" altLang="en-US" sz="1600" b="1" dirty="0" smtClean="0">
                <a:solidFill>
                  <a:srgbClr val="FF3399"/>
                </a:solidFill>
                <a:latin typeface="宋体" pitchFamily="2" charset="-122"/>
              </a:rPr>
              <a:t>不</a:t>
            </a:r>
            <a:r>
              <a:rPr lang="zh-CN" altLang="en-US" sz="1600" b="1" dirty="0" smtClean="0">
                <a:latin typeface="宋体" pitchFamily="2" charset="-122"/>
              </a:rPr>
              <a:t>产生异常</a:t>
            </a:r>
            <a:r>
              <a:rPr lang="en-US" altLang="zh-CN" sz="1600" b="1" dirty="0">
                <a:latin typeface="宋体" pitchFamily="2" charset="-122"/>
              </a:rPr>
              <a:t>)</a:t>
            </a:r>
            <a:r>
              <a:rPr lang="en-US" altLang="zh-CN" sz="1800" b="1" dirty="0" smtClean="0">
                <a:latin typeface="宋体" pitchFamily="2" charset="-122"/>
              </a:rPr>
              <a:t>     </a:t>
            </a:r>
            <a:r>
              <a:rPr lang="en-US" altLang="zh-CN" sz="1800" b="1" dirty="0" smtClean="0">
                <a:solidFill>
                  <a:srgbClr val="990099"/>
                </a:solidFill>
                <a:latin typeface="宋体" pitchFamily="2" charset="-122"/>
              </a:rPr>
              <a:t>INTO  </a:t>
            </a:r>
            <a:r>
              <a:rPr lang="en-US" altLang="zh-CN" sz="1600" b="1" dirty="0" smtClean="0">
                <a:latin typeface="宋体" pitchFamily="2" charset="-122"/>
              </a:rPr>
              <a:t>(add</a:t>
            </a:r>
            <a:r>
              <a:rPr lang="zh-CN" altLang="en-US" sz="1600" b="1" dirty="0" smtClean="0">
                <a:solidFill>
                  <a:srgbClr val="FF3399"/>
                </a:solidFill>
                <a:latin typeface="宋体" pitchFamily="2" charset="-122"/>
              </a:rPr>
              <a:t>可</a:t>
            </a:r>
            <a:r>
              <a:rPr lang="zh-CN" altLang="en-US" sz="1600" b="1" dirty="0" smtClean="0">
                <a:latin typeface="宋体" pitchFamily="2" charset="-122"/>
              </a:rPr>
              <a:t>产生异常</a:t>
            </a:r>
            <a:r>
              <a:rPr lang="en-US" altLang="zh-CN" sz="1600" b="1" dirty="0" smtClean="0">
                <a:latin typeface="宋体" pitchFamily="2" charset="-122"/>
              </a:rPr>
              <a:t>)</a:t>
            </a:r>
            <a:endParaRPr lang="en-US" altLang="zh-CN" sz="1800" b="1" dirty="0">
              <a:latin typeface="宋体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     …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11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149"/>
          <p:cNvSpPr txBox="1">
            <a:spLocks noChangeArrowheads="1"/>
          </p:cNvSpPr>
          <p:nvPr/>
        </p:nvSpPr>
        <p:spPr bwMode="auto">
          <a:xfrm>
            <a:off x="1475656" y="2875002"/>
            <a:ext cx="2664297" cy="9361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36000" tIns="46800" rIns="18000" bIns="10800">
            <a:noAutofit/>
          </a:bodyPr>
          <a:lstStyle/>
          <a:p>
            <a:pPr algn="l">
              <a:lnSpc>
                <a:spcPct val="95000"/>
              </a:lnSpc>
            </a:pPr>
            <a:r>
              <a:rPr lang="zh-CN" altLang="en-US" sz="2000" b="1" dirty="0"/>
              <a:t>当前指令 </a:t>
            </a:r>
            <a:r>
              <a:rPr lang="zh-CN" altLang="en-US" sz="2000" b="1" dirty="0">
                <a:solidFill>
                  <a:srgbClr val="990099"/>
                </a:solidFill>
              </a:rPr>
              <a:t>或 </a:t>
            </a:r>
            <a:r>
              <a:rPr lang="zh-CN" altLang="en-US" sz="2000" b="1" dirty="0"/>
              <a:t>终止</a:t>
            </a:r>
            <a:r>
              <a:rPr lang="zh-CN" altLang="en-US" sz="2000" b="1" dirty="0" smtClean="0"/>
              <a:t>程序</a:t>
            </a:r>
            <a:endParaRPr lang="en-US" altLang="zh-CN" sz="2000" b="1" dirty="0" smtClean="0"/>
          </a:p>
          <a:p>
            <a:pPr algn="l">
              <a:lnSpc>
                <a:spcPct val="110000"/>
              </a:lnSpc>
            </a:pPr>
            <a:r>
              <a:rPr lang="en-US" altLang="zh-CN" sz="1600" b="1" dirty="0" smtClean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可修复的</a:t>
            </a:r>
            <a:r>
              <a:rPr lang="en-US" altLang="zh-CN" sz="1600" b="1" dirty="0">
                <a:latin typeface="+mn-ea"/>
              </a:rPr>
              <a:t>)  (</a:t>
            </a:r>
            <a:r>
              <a:rPr lang="zh-CN" altLang="en-US" sz="1600" b="1" dirty="0">
                <a:latin typeface="+mn-ea"/>
              </a:rPr>
              <a:t>无法修复的</a:t>
            </a:r>
            <a:r>
              <a:rPr lang="en-US" altLang="zh-CN" sz="1600" b="1" dirty="0" smtClean="0">
                <a:latin typeface="+mn-ea"/>
              </a:rPr>
              <a:t>)</a:t>
            </a:r>
          </a:p>
          <a:p>
            <a:pPr algn="l">
              <a:lnSpc>
                <a:spcPct val="114000"/>
              </a:lnSpc>
            </a:pPr>
            <a:r>
              <a:rPr lang="zh-CN" altLang="en-US" sz="2000" b="1" dirty="0">
                <a:latin typeface="+mn-ea"/>
              </a:rPr>
              <a:t>随时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3" name="Text Box 149"/>
          <p:cNvSpPr txBox="1">
            <a:spLocks noChangeArrowheads="1"/>
          </p:cNvSpPr>
          <p:nvPr/>
        </p:nvSpPr>
        <p:spPr bwMode="auto">
          <a:xfrm>
            <a:off x="4139952" y="2897068"/>
            <a:ext cx="2736305" cy="9361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36000" tIns="10800" rIns="18000" bIns="10800">
            <a:noAutofit/>
          </a:bodyPr>
          <a:lstStyle/>
          <a:p>
            <a:pPr algn="l">
              <a:lnSpc>
                <a:spcPct val="155000"/>
              </a:lnSpc>
            </a:pPr>
            <a:r>
              <a:rPr lang="zh-CN" altLang="en-US" sz="2000" b="1" dirty="0" smtClean="0">
                <a:latin typeface="+mn-ea"/>
              </a:rPr>
              <a:t>下条指令</a:t>
            </a:r>
            <a:endParaRPr lang="en-US" altLang="zh-CN" sz="2000" b="1" dirty="0" smtClean="0">
              <a:latin typeface="+mn-ea"/>
            </a:endParaRPr>
          </a:p>
          <a:p>
            <a:pPr algn="l">
              <a:lnSpc>
                <a:spcPct val="105000"/>
              </a:lnSpc>
              <a:spcBef>
                <a:spcPts val="1000"/>
              </a:spcBef>
            </a:pPr>
            <a:r>
              <a:rPr lang="zh-CN" altLang="en-US" sz="2000" b="1" dirty="0"/>
              <a:t>指令结束时</a:t>
            </a:r>
            <a:r>
              <a:rPr lang="en-US" altLang="zh-CN" sz="1800" b="1" dirty="0">
                <a:latin typeface="+mn-ea"/>
              </a:rPr>
              <a:t>(</a:t>
            </a:r>
            <a:r>
              <a:rPr lang="zh-CN" altLang="en-US" sz="1800" b="1" dirty="0">
                <a:latin typeface="+mn-ea"/>
              </a:rPr>
              <a:t>应用需求</a:t>
            </a:r>
            <a:r>
              <a:rPr lang="en-US" altLang="zh-CN" sz="1800" b="1" dirty="0">
                <a:latin typeface="+mn-ea"/>
              </a:rPr>
              <a:t>)</a:t>
            </a:r>
            <a:endParaRPr lang="zh-CN" altLang="en-US" sz="1800" b="1" dirty="0">
              <a:latin typeface="+mn-ea"/>
            </a:endParaRPr>
          </a:p>
        </p:txBody>
      </p:sp>
      <p:sp>
        <p:nvSpPr>
          <p:cNvPr id="14" name="Text Box 149"/>
          <p:cNvSpPr txBox="1">
            <a:spLocks noChangeArrowheads="1"/>
          </p:cNvSpPr>
          <p:nvPr/>
        </p:nvSpPr>
        <p:spPr bwMode="auto">
          <a:xfrm>
            <a:off x="6876257" y="2897068"/>
            <a:ext cx="2160241" cy="9361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36000" tIns="46800" rIns="18000" bIns="10800">
            <a:noAutofit/>
          </a:bodyPr>
          <a:lstStyle/>
          <a:p>
            <a:pPr algn="l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/>
              <a:t>终止程序 </a:t>
            </a:r>
            <a:r>
              <a:rPr lang="zh-CN" altLang="en-US" sz="2000" b="1" dirty="0">
                <a:solidFill>
                  <a:srgbClr val="990099"/>
                </a:solidFill>
              </a:rPr>
              <a:t>或</a:t>
            </a:r>
            <a:r>
              <a:rPr lang="zh-CN" altLang="en-US" sz="2000" b="1" dirty="0"/>
              <a:t> 关机</a:t>
            </a:r>
            <a:endParaRPr lang="en-US" altLang="zh-CN" sz="1600" b="1" dirty="0">
              <a:latin typeface="+mn-ea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latin typeface="+mn-ea"/>
              </a:rPr>
              <a:t>  (</a:t>
            </a:r>
            <a:r>
              <a:rPr lang="zh-CN" altLang="en-US" sz="1600" b="1" dirty="0">
                <a:latin typeface="+mn-ea"/>
              </a:rPr>
              <a:t>能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否定位到程序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l">
              <a:lnSpc>
                <a:spcPct val="114000"/>
              </a:lnSpc>
              <a:spcBef>
                <a:spcPts val="100"/>
              </a:spcBef>
            </a:pPr>
            <a:r>
              <a:rPr lang="zh-CN" altLang="en-US" sz="2000" b="1" dirty="0" smtClean="0">
                <a:latin typeface="+mn-ea"/>
              </a:rPr>
              <a:t>随时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9" name="Text Box 149"/>
          <p:cNvSpPr txBox="1">
            <a:spLocks noChangeArrowheads="1"/>
          </p:cNvSpPr>
          <p:nvPr/>
        </p:nvSpPr>
        <p:spPr bwMode="auto">
          <a:xfrm>
            <a:off x="2123728" y="4926301"/>
            <a:ext cx="1224259" cy="10525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见上表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见上表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20" name="AutoShape 20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86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7" grpId="1" animBg="1"/>
      <p:bldP spid="12" grpId="0"/>
      <p:bldP spid="13" grpId="0"/>
      <p:bldP spid="14" grpId="0"/>
      <p:bldP spid="19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995936" y="2132856"/>
            <a:ext cx="1044116" cy="986917"/>
            <a:chOff x="3995936" y="2132856"/>
            <a:chExt cx="1044116" cy="986917"/>
          </a:xfrm>
        </p:grpSpPr>
        <p:sp>
          <p:nvSpPr>
            <p:cNvPr id="21" name="椭圆 20"/>
            <p:cNvSpPr/>
            <p:nvPr/>
          </p:nvSpPr>
          <p:spPr bwMode="auto">
            <a:xfrm>
              <a:off x="4716016" y="2708920"/>
              <a:ext cx="324036" cy="410853"/>
            </a:xfrm>
            <a:prstGeom prst="ellipse">
              <a:avLst/>
            </a:prstGeom>
            <a:solidFill>
              <a:srgbClr val="FFCC99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 bwMode="auto">
            <a:xfrm>
              <a:off x="3995936" y="2132856"/>
              <a:ext cx="792088" cy="612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3" name="组合 22"/>
          <p:cNvGrpSpPr/>
          <p:nvPr/>
        </p:nvGrpSpPr>
        <p:grpSpPr>
          <a:xfrm>
            <a:off x="2478638" y="2572538"/>
            <a:ext cx="4357718" cy="1285090"/>
            <a:chOff x="5500694" y="392981"/>
            <a:chExt cx="4357718" cy="1285090"/>
          </a:xfrm>
        </p:grpSpPr>
        <p:sp>
          <p:nvSpPr>
            <p:cNvPr id="25" name="Text Box 168"/>
            <p:cNvSpPr txBox="1">
              <a:spLocks noChangeArrowheads="1"/>
            </p:cNvSpPr>
            <p:nvPr/>
          </p:nvSpPr>
          <p:spPr bwMode="auto">
            <a:xfrm>
              <a:off x="5500694" y="1357671"/>
              <a:ext cx="4357718" cy="32040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sz="1800" dirty="0" smtClean="0">
                  <a:solidFill>
                    <a:srgbClr val="FF3399"/>
                  </a:solidFill>
                </a:rPr>
                <a:t>Int</a:t>
              </a:r>
              <a:r>
                <a:rPr lang="en-US" sz="1800" dirty="0" smtClean="0"/>
                <a:t>errupt  </a:t>
              </a:r>
              <a:r>
                <a:rPr lang="en-US" sz="1800" dirty="0" smtClean="0">
                  <a:solidFill>
                    <a:srgbClr val="FF3399"/>
                  </a:solidFill>
                </a:rPr>
                <a:t>R</a:t>
              </a:r>
              <a:r>
                <a:rPr lang="en-US" sz="1800" dirty="0" smtClean="0"/>
                <a:t>equest</a:t>
              </a:r>
              <a:r>
                <a:rPr lang="zh-CN" altLang="en-US" sz="1800" dirty="0" smtClean="0"/>
                <a:t>，</a:t>
              </a:r>
              <a:r>
                <a:rPr lang="en-US" sz="1800" dirty="0" smtClean="0">
                  <a:solidFill>
                    <a:srgbClr val="FF3399"/>
                  </a:solidFill>
                </a:rPr>
                <a:t>N</a:t>
              </a:r>
              <a:r>
                <a:rPr lang="en-US" sz="1800" dirty="0" smtClean="0"/>
                <a:t>on </a:t>
              </a:r>
              <a:r>
                <a:rPr lang="en-US" sz="1800" dirty="0" err="1" smtClean="0">
                  <a:solidFill>
                    <a:srgbClr val="FF3399"/>
                  </a:solidFill>
                </a:rPr>
                <a:t>M</a:t>
              </a:r>
              <a:r>
                <a:rPr lang="en-US" sz="1800" dirty="0" err="1" smtClean="0"/>
                <a:t>askable</a:t>
              </a:r>
              <a:r>
                <a:rPr lang="en-US" sz="1800" dirty="0" smtClean="0"/>
                <a:t> </a:t>
              </a:r>
              <a:r>
                <a:rPr lang="en-US" sz="1800" dirty="0" smtClean="0">
                  <a:solidFill>
                    <a:srgbClr val="FF3399"/>
                  </a:solidFill>
                </a:rPr>
                <a:t>I</a:t>
              </a:r>
              <a:r>
                <a:rPr lang="en-US" sz="1800" dirty="0" smtClean="0"/>
                <a:t>nterrupt</a:t>
              </a:r>
              <a:endParaRPr lang="en-US" altLang="zh-CN" sz="1800" b="1" spc="-100" dirty="0">
                <a:latin typeface="宋体" pitchFamily="2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 bwMode="auto">
            <a:xfrm rot="5400000" flipH="1" flipV="1">
              <a:off x="5611116" y="874930"/>
              <a:ext cx="96548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</p:grpSp>
      <p:sp>
        <p:nvSpPr>
          <p:cNvPr id="24" name="Text Box 149"/>
          <p:cNvSpPr txBox="1">
            <a:spLocks noChangeArrowheads="1"/>
          </p:cNvSpPr>
          <p:nvPr/>
        </p:nvSpPr>
        <p:spPr bwMode="auto">
          <a:xfrm>
            <a:off x="179389" y="1232982"/>
            <a:ext cx="2592411" cy="45920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中断的分类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处理时机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sz="2000" b="1" dirty="0" smtClean="0">
              <a:solidFill>
                <a:srgbClr val="C00000"/>
              </a:solidFill>
              <a:latin typeface="宋体" panose="02010600030101010101" pitchFamily="2" charset="-122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宋体" panose="02010600030101010101" pitchFamily="2" charset="-122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sz="2000" b="1" dirty="0" smtClean="0">
              <a:solidFill>
                <a:srgbClr val="C00000"/>
              </a:solidFill>
              <a:latin typeface="宋体" panose="02010600030101010101" pitchFamily="2" charset="-122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200"/>
              </a:spcBef>
            </a:pP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  <a:ea typeface="+mn-ea"/>
            </a:endParaRPr>
          </a:p>
          <a:p>
            <a:pPr algn="l">
              <a:lnSpc>
                <a:spcPct val="13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返回方式：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5" name="Text Box 82"/>
          <p:cNvSpPr txBox="1">
            <a:spLocks noChangeArrowheads="1"/>
          </p:cNvSpPr>
          <p:nvPr/>
        </p:nvSpPr>
        <p:spPr bwMode="auto">
          <a:xfrm>
            <a:off x="1835696" y="2629361"/>
            <a:ext cx="7163218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可屏蔽中断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当前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或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多个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指令周期</a:t>
            </a:r>
            <a:r>
              <a:rPr lang="zh-CN" altLang="en-US" b="1" u="sng" dirty="0">
                <a:latin typeface="宋体" panose="02010600030101010101" pitchFamily="2" charset="-122"/>
              </a:rPr>
              <a:t>结束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时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不可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屏蔽中断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当前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指令周期结束时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6" name="Text Box 82"/>
          <p:cNvSpPr txBox="1">
            <a:spLocks noChangeArrowheads="1"/>
          </p:cNvSpPr>
          <p:nvPr/>
        </p:nvSpPr>
        <p:spPr bwMode="auto">
          <a:xfrm>
            <a:off x="179512" y="3789040"/>
            <a:ext cx="8208912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可屏蔽的实现方法：</a:t>
            </a:r>
            <a:r>
              <a:rPr lang="en-US" altLang="zh-CN" b="1" dirty="0" smtClean="0"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latin typeface="宋体" panose="02010600030101010101" pitchFamily="2" charset="-122"/>
              </a:rPr>
              <a:t>支持屏蔽中断</a:t>
            </a:r>
            <a:r>
              <a:rPr lang="en-US" altLang="zh-CN" b="1" dirty="0" smtClean="0"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latin typeface="宋体" panose="02010600030101010101" pitchFamily="2" charset="-122"/>
              </a:rPr>
              <a:t>允许中断</a:t>
            </a:r>
            <a:r>
              <a:rPr lang="en-US" altLang="zh-CN" b="1" dirty="0" smtClean="0"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latin typeface="宋体" panose="02010600030101010101" pitchFamily="2" charset="-122"/>
              </a:rPr>
              <a:t>种状态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状态表示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状态转换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3" name="Text Box 149"/>
          <p:cNvSpPr txBox="1">
            <a:spLocks noChangeArrowheads="1"/>
          </p:cNvSpPr>
          <p:nvPr/>
        </p:nvSpPr>
        <p:spPr bwMode="auto">
          <a:xfrm>
            <a:off x="179389" y="332656"/>
            <a:ext cx="8785224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、中断        </a:t>
            </a:r>
            <a:r>
              <a:rPr lang="en-US" altLang="zh-CN" sz="2200" b="1" dirty="0" smtClean="0">
                <a:latin typeface="+mn-ea"/>
                <a:ea typeface="+mn-ea"/>
              </a:rPr>
              <a:t>--</a:t>
            </a:r>
            <a:r>
              <a:rPr lang="zh-CN" altLang="en-US" sz="2200" b="1" dirty="0" smtClean="0">
                <a:latin typeface="+mn-ea"/>
                <a:ea typeface="+mn-ea"/>
              </a:rPr>
              <a:t>又称外</a:t>
            </a:r>
            <a:r>
              <a:rPr lang="zh-CN" altLang="zh-CN" sz="2200" b="1" dirty="0" smtClean="0">
                <a:latin typeface="+mn-ea"/>
                <a:ea typeface="+mn-ea"/>
              </a:rPr>
              <a:t>部</a:t>
            </a:r>
            <a:r>
              <a:rPr lang="zh-CN" altLang="en-US" sz="2200" b="1" dirty="0" smtClean="0">
                <a:latin typeface="+mn-ea"/>
                <a:ea typeface="+mn-ea"/>
              </a:rPr>
              <a:t>中断</a:t>
            </a:r>
            <a:endParaRPr lang="zh-CN" altLang="en-US" sz="2200" b="1" dirty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</a:t>
            </a:r>
            <a:r>
              <a:rPr lang="zh-CN" altLang="zh-CN" b="1" dirty="0" smtClean="0">
                <a:latin typeface="+mn-ea"/>
                <a:ea typeface="+mn-ea"/>
              </a:rPr>
              <a:t>由</a:t>
            </a:r>
            <a:r>
              <a:rPr lang="en-US" altLang="zh-CN" b="1" dirty="0" smtClean="0">
                <a:latin typeface="+mn-ea"/>
                <a:ea typeface="+mn-ea"/>
              </a:rPr>
              <a:t>CPU</a:t>
            </a:r>
            <a:r>
              <a:rPr lang="zh-CN" altLang="en-US" b="1" dirty="0" smtClean="0">
                <a:latin typeface="+mn-ea"/>
                <a:ea typeface="+mn-ea"/>
              </a:rPr>
              <a:t>外</a:t>
            </a:r>
            <a:r>
              <a:rPr lang="zh-CN" altLang="zh-CN" b="1" dirty="0" smtClean="0">
                <a:latin typeface="+mn-ea"/>
                <a:ea typeface="+mn-ea"/>
              </a:rPr>
              <a:t>部</a:t>
            </a:r>
            <a:r>
              <a:rPr lang="zh-CN" altLang="en-US" b="1" dirty="0" smtClean="0">
                <a:latin typeface="+mn-ea"/>
                <a:ea typeface="+mn-ea"/>
              </a:rPr>
              <a:t>的</a:t>
            </a:r>
            <a:r>
              <a:rPr lang="zh-CN" altLang="en-US" b="1" u="sng" dirty="0" smtClean="0">
                <a:latin typeface="+mn-ea"/>
                <a:ea typeface="+mn-ea"/>
              </a:rPr>
              <a:t>设备产生</a:t>
            </a:r>
            <a:r>
              <a:rPr lang="zh-CN" altLang="zh-CN" b="1" dirty="0" smtClean="0">
                <a:latin typeface="+mn-ea"/>
                <a:ea typeface="+mn-ea"/>
              </a:rPr>
              <a:t>的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请求</a:t>
            </a:r>
            <a:r>
              <a:rPr lang="zh-CN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事件</a:t>
            </a:r>
            <a:r>
              <a:rPr lang="zh-CN" altLang="en-US" b="1" dirty="0" smtClean="0">
                <a:latin typeface="+mn-ea"/>
                <a:ea typeface="+mn-ea"/>
              </a:rPr>
              <a:t>，又称为异步事件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79</a:t>
            </a:fld>
            <a:endParaRPr lang="en-US" altLang="zh-CN"/>
          </a:p>
        </p:txBody>
      </p:sp>
      <p:sp>
        <p:nvSpPr>
          <p:cNvPr id="4" name="Text Box 82"/>
          <p:cNvSpPr txBox="1">
            <a:spLocks noChangeArrowheads="1"/>
          </p:cNvSpPr>
          <p:nvPr/>
        </p:nvSpPr>
        <p:spPr bwMode="auto">
          <a:xfrm>
            <a:off x="179388" y="1231592"/>
            <a:ext cx="8964612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           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根据事件的紧急程度分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可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屏蔽中断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(INTR)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可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暂不处理</a:t>
            </a:r>
            <a:r>
              <a:rPr lang="zh-CN" altLang="en-US" b="1" dirty="0">
                <a:latin typeface="宋体" panose="02010600030101010101" pitchFamily="2" charset="-122"/>
              </a:rPr>
              <a:t>的中断，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如键盘、打印机中断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不可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屏蔽中断</a:t>
            </a:r>
            <a:r>
              <a:rPr lang="en-US" altLang="zh-CN" sz="2000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(NMI)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须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立即处理</a:t>
            </a:r>
            <a:r>
              <a:rPr lang="zh-CN" altLang="en-US" b="1" dirty="0">
                <a:latin typeface="宋体" panose="02010600030101010101" pitchFamily="2" charset="-122"/>
              </a:rPr>
              <a:t>的中断，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如校验错、电源故障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14" name="Text Box 82"/>
          <p:cNvSpPr txBox="1">
            <a:spLocks noChangeArrowheads="1"/>
          </p:cNvSpPr>
          <p:nvPr/>
        </p:nvSpPr>
        <p:spPr bwMode="auto">
          <a:xfrm>
            <a:off x="2123728" y="5157192"/>
            <a:ext cx="5688632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下条指令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或 </a:t>
            </a:r>
            <a:r>
              <a:rPr lang="zh-CN" altLang="en-US" b="1" dirty="0" smtClean="0">
                <a:latin typeface="宋体" panose="02010600030101010101" pitchFamily="2" charset="-122"/>
              </a:rPr>
              <a:t>终止程序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不可屏蔽中断才有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19" name="线形标注 2 18"/>
          <p:cNvSpPr/>
          <p:nvPr/>
        </p:nvSpPr>
        <p:spPr bwMode="auto">
          <a:xfrm>
            <a:off x="6948264" y="479087"/>
            <a:ext cx="2050650" cy="306000"/>
          </a:xfrm>
          <a:prstGeom prst="borderCallout2">
            <a:avLst>
              <a:gd name="adj1" fmla="val 53929"/>
              <a:gd name="adj2" fmla="val 301"/>
              <a:gd name="adj3" fmla="val 53033"/>
              <a:gd name="adj4" fmla="val -7748"/>
              <a:gd name="adj5" fmla="val 132652"/>
              <a:gd name="adj6" fmla="val -13846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dirty="0" smtClean="0">
                <a:latin typeface="+mn-ea"/>
              </a:rPr>
              <a:t>指与</a:t>
            </a:r>
            <a:r>
              <a:rPr lang="zh-CN" altLang="en-US" sz="1800" b="1" dirty="0">
                <a:latin typeface="+mn-ea"/>
              </a:rPr>
              <a:t>指令</a:t>
            </a:r>
            <a:r>
              <a:rPr lang="zh-CN" altLang="en-US" sz="1800" b="1" dirty="0" smtClean="0">
                <a:latin typeface="+mn-ea"/>
              </a:rPr>
              <a:t>执行无关</a:t>
            </a:r>
            <a:endParaRPr lang="en-US" altLang="zh-CN" sz="1800" b="1" spc="-100" dirty="0">
              <a:latin typeface="宋体" pitchFamily="2" charset="-122"/>
            </a:endParaRPr>
          </a:p>
        </p:txBody>
      </p:sp>
      <p:sp>
        <p:nvSpPr>
          <p:cNvPr id="20" name="Text Box 82"/>
          <p:cNvSpPr txBox="1">
            <a:spLocks noChangeArrowheads="1"/>
          </p:cNvSpPr>
          <p:nvPr/>
        </p:nvSpPr>
        <p:spPr bwMode="auto">
          <a:xfrm>
            <a:off x="179512" y="5589240"/>
            <a:ext cx="8856984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 ※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异常及中断的内涵：</a:t>
            </a:r>
            <a:r>
              <a:rPr lang="zh-CN" altLang="en-US" b="1" dirty="0" smtClean="0">
                <a:latin typeface="宋体" panose="02010600030101010101" pitchFamily="2" charset="-122"/>
              </a:rPr>
              <a:t>包括事件类型、程序控制流改变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/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</a:t>
            </a:r>
            <a:r>
              <a:rPr lang="en-US" altLang="zh-CN" sz="1800" b="1" dirty="0">
                <a:latin typeface="宋体" panose="02010600030101010101" pitchFamily="2" charset="-122"/>
              </a:rPr>
              <a:t>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本教材的叫法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    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异常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/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中断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)    (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中断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)    </a:t>
            </a:r>
            <a:r>
              <a:rPr lang="zh-CN" altLang="en-US" sz="1800" b="1" dirty="0" smtClean="0">
                <a:solidFill>
                  <a:schemeClr val="bg1">
                    <a:lumMod val="75000"/>
                  </a:schemeClr>
                </a:solidFill>
                <a:latin typeface="宋体" panose="02010600030101010101" pitchFamily="2" charset="-122"/>
              </a:rPr>
              <a:t>→如中断机构</a:t>
            </a:r>
            <a:endParaRPr lang="en-US" altLang="zh-CN" sz="2200" b="1" dirty="0" smtClean="0">
              <a:solidFill>
                <a:schemeClr val="bg1">
                  <a:lumMod val="75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22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835696" y="3111647"/>
            <a:ext cx="7128792" cy="749401"/>
            <a:chOff x="1691681" y="3439598"/>
            <a:chExt cx="7128792" cy="749401"/>
          </a:xfrm>
        </p:grpSpPr>
        <p:sp>
          <p:nvSpPr>
            <p:cNvPr id="16" name="Text Box 168"/>
            <p:cNvSpPr txBox="1">
              <a:spLocks noChangeArrowheads="1"/>
            </p:cNvSpPr>
            <p:nvPr/>
          </p:nvSpPr>
          <p:spPr bwMode="auto">
            <a:xfrm>
              <a:off x="1691681" y="3868599"/>
              <a:ext cx="7128792" cy="32040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25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即两条指令之间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solidFill>
                    <a:srgbClr val="FF3399"/>
                  </a:solidFill>
                  <a:latin typeface="宋体" panose="02010600030101010101" pitchFamily="2" charset="-122"/>
                </a:rPr>
                <a:t>易实现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，如</a:t>
              </a:r>
              <a:r>
                <a:rPr lang="en-US" altLang="zh-CN" sz="1800" b="1" i="1" dirty="0" smtClean="0">
                  <a:latin typeface="宋体" panose="02010600030101010101" pitchFamily="2" charset="-122"/>
                </a:rPr>
                <a:t>T</a:t>
              </a:r>
              <a:r>
                <a:rPr lang="zh-CN" altLang="en-US" sz="1800" b="1" baseline="-18000" dirty="0">
                  <a:latin typeface="宋体" panose="02010600030101010101" pitchFamily="2" charset="-122"/>
                </a:rPr>
                <a:t>指令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＝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5/2GHz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＝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2.5ns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 smtClean="0">
                  <a:solidFill>
                    <a:srgbClr val="FF3399"/>
                  </a:solidFill>
                  <a:latin typeface="宋体" panose="02010600030101010101" pitchFamily="2" charset="-122"/>
                </a:rPr>
                <a:t>&lt;&lt;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请求间隔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(</a:t>
              </a:r>
              <a:r>
                <a:rPr lang="en-US" altLang="zh-CN" sz="1800" dirty="0" err="1" smtClean="0">
                  <a:latin typeface="+mn-lt"/>
                </a:rPr>
                <a:t>μ</a:t>
              </a:r>
              <a:r>
                <a:rPr lang="en-US" altLang="zh-CN" sz="1800" b="1" dirty="0" err="1" smtClean="0">
                  <a:latin typeface="宋体" panose="02010600030101010101" pitchFamily="2" charset="-122"/>
                </a:rPr>
                <a:t>s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级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 flipV="1">
              <a:off x="7020273" y="3439598"/>
              <a:ext cx="0" cy="42900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</p:grpSp>
      <p:sp>
        <p:nvSpPr>
          <p:cNvPr id="27" name="Text Box 82"/>
          <p:cNvSpPr txBox="1">
            <a:spLocks noChangeArrowheads="1"/>
          </p:cNvSpPr>
          <p:nvPr/>
        </p:nvSpPr>
        <p:spPr bwMode="auto">
          <a:xfrm>
            <a:off x="2555776" y="4221088"/>
            <a:ext cx="6552728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PSR</a:t>
            </a:r>
            <a:r>
              <a:rPr lang="zh-CN" altLang="en-US" b="1" dirty="0" smtClean="0">
                <a:latin typeface="宋体" panose="02010600030101010101" pitchFamily="2" charset="-122"/>
              </a:rPr>
              <a:t>中设置</a:t>
            </a:r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zh-CN" altLang="en-US" b="1" dirty="0" smtClean="0">
                <a:latin typeface="宋体" panose="02010600030101010101" pitchFamily="2" charset="-122"/>
              </a:rPr>
              <a:t>中断允许</a:t>
            </a:r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r>
              <a:rPr lang="zh-CN" altLang="en-US" b="1" dirty="0" smtClean="0">
                <a:latin typeface="宋体" panose="02010600030101010101" pitchFamily="2" charset="-122"/>
              </a:rPr>
              <a:t>标志</a:t>
            </a:r>
            <a:r>
              <a:rPr lang="en-US" altLang="zh-CN" b="1" dirty="0" smtClean="0">
                <a:latin typeface="宋体" panose="02010600030101010101" pitchFamily="2" charset="-122"/>
              </a:rPr>
              <a:t>IF</a:t>
            </a:r>
            <a:r>
              <a:rPr lang="en-US" altLang="zh-CN" sz="1600" b="1" dirty="0" smtClean="0">
                <a:latin typeface="宋体" panose="02010600030101010101" pitchFamily="2" charset="-122"/>
              </a:rPr>
              <a:t>(=1</a:t>
            </a:r>
            <a:r>
              <a:rPr lang="zh-CN" altLang="en-US" sz="1600" b="1" dirty="0" smtClean="0">
                <a:latin typeface="宋体" panose="02010600030101010101" pitchFamily="2" charset="-122"/>
              </a:rPr>
              <a:t>允许</a:t>
            </a:r>
            <a:r>
              <a:rPr lang="en-US" altLang="zh-CN" sz="1600" b="1" dirty="0" smtClean="0">
                <a:latin typeface="宋体" panose="02010600030101010101" pitchFamily="2" charset="-122"/>
              </a:rPr>
              <a:t>)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</a:t>
            </a:r>
            <a:r>
              <a:rPr lang="en-US" altLang="zh-CN" sz="1800" dirty="0" smtClean="0">
                <a:latin typeface="+mn-lt"/>
              </a:rPr>
              <a:t>Interrupt Flag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用开中断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(IF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1)</a:t>
            </a:r>
            <a:r>
              <a:rPr lang="zh-CN" altLang="en-US" b="1" dirty="0" smtClean="0">
                <a:latin typeface="宋体" panose="02010600030101010101" pitchFamily="2" charset="-122"/>
              </a:rPr>
              <a:t>、关中断指令实现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 ←指令∈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ISA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28" name="AutoShape 62">
            <a:hlinkClick r:id="rId4" action="ppaction://hlinkpres?slideindex=39&amp;slidetitle=PowerPoint 演示文稿"/>
          </p:cNvPr>
          <p:cNvSpPr>
            <a:spLocks noChangeArrowheads="1"/>
          </p:cNvSpPr>
          <p:nvPr/>
        </p:nvSpPr>
        <p:spPr bwMode="auto">
          <a:xfrm rot="16200000">
            <a:off x="8388424" y="908720"/>
            <a:ext cx="303908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zh-CN" altLang="en-US" sz="1600" dirty="0" smtClean="0">
                <a:solidFill>
                  <a:schemeClr val="bg2"/>
                </a:solidFill>
              </a:rPr>
              <a:t>回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64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/>
      <p:bldP spid="14" grpId="0"/>
      <p:bldP spid="20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Box 47"/>
          <p:cNvSpPr txBox="1">
            <a:spLocks noChangeArrowheads="1"/>
          </p:cNvSpPr>
          <p:nvPr/>
        </p:nvSpPr>
        <p:spPr bwMode="auto">
          <a:xfrm>
            <a:off x="3707778" y="4937536"/>
            <a:ext cx="5328718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操作序列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 smtClean="0">
                <a:latin typeface="宋体" pitchFamily="2" charset="-122"/>
              </a:rPr>
              <a:t>所有指令</a:t>
            </a:r>
            <a:r>
              <a:rPr lang="zh-CN" altLang="en-US" b="1" u="sng" dirty="0" smtClean="0">
                <a:latin typeface="宋体" pitchFamily="2" charset="-122"/>
              </a:rPr>
              <a:t>取指、译码阶段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操作相同</a:t>
            </a:r>
            <a:r>
              <a:rPr lang="en-US" altLang="zh-CN" b="1" dirty="0" smtClean="0">
                <a:latin typeface="宋体" pitchFamily="2" charset="-122"/>
              </a:rPr>
              <a:t>,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不同指令</a:t>
            </a:r>
            <a:r>
              <a:rPr lang="zh-CN" altLang="en-US" b="1" u="sng" dirty="0" smtClean="0">
                <a:latin typeface="宋体" pitchFamily="2" charset="-122"/>
              </a:rPr>
              <a:t>执行阶段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操作不同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0392" y="6454030"/>
            <a:ext cx="1040904" cy="359346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179388" y="36343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t" anchorCtr="0">
            <a:spAutoFit/>
          </a:bodyPr>
          <a:lstStyle/>
          <a:p>
            <a:pPr algn="l"/>
            <a:r>
              <a:rPr lang="zh-CN" altLang="en-US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四、指令的执行过程   </a:t>
            </a:r>
            <a:r>
              <a:rPr lang="en-US" altLang="zh-CN" sz="2000" b="1" dirty="0" smtClean="0">
                <a:latin typeface="宋体" pitchFamily="2" charset="-122"/>
              </a:rPr>
              <a:t>--</a:t>
            </a:r>
            <a:r>
              <a:rPr lang="zh-CN" altLang="en-US" sz="2000" b="1" dirty="0" smtClean="0">
                <a:latin typeface="宋体" pitchFamily="2" charset="-122"/>
              </a:rPr>
              <a:t>指令周期的</a:t>
            </a:r>
            <a:r>
              <a:rPr lang="zh-CN" altLang="en-US" sz="2000" b="1" dirty="0" smtClean="0">
                <a:latin typeface="+mn-ea"/>
                <a:ea typeface="+mn-ea"/>
              </a:rPr>
              <a:t>操作需求分析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179388" y="812170"/>
            <a:ext cx="3816548" cy="5209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指令执行过程步骤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*指令执行过程的步骤：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指令执行过程的表示：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执行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过程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特征：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75" name="Text Box 47"/>
          <p:cNvSpPr txBox="1">
            <a:spLocks noChangeArrowheads="1"/>
          </p:cNvSpPr>
          <p:nvPr/>
        </p:nvSpPr>
        <p:spPr bwMode="auto">
          <a:xfrm>
            <a:off x="3703188" y="1290826"/>
            <a:ext cx="526142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100" dirty="0" smtClean="0">
                <a:latin typeface="宋体" pitchFamily="2" charset="-122"/>
              </a:rPr>
              <a:t>取指、译码、执行、指令地址计算</a:t>
            </a:r>
            <a:endParaRPr lang="en-US" altLang="zh-CN" b="1" u="sng" spc="-100" dirty="0" smtClean="0">
              <a:latin typeface="宋体" pitchFamily="2" charset="-122"/>
            </a:endParaRPr>
          </a:p>
        </p:txBody>
      </p:sp>
      <p:sp>
        <p:nvSpPr>
          <p:cNvPr id="59" name="AutoShape 39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971600" y="1888470"/>
            <a:ext cx="7993012" cy="2044586"/>
            <a:chOff x="971600" y="1854563"/>
            <a:chExt cx="7993012" cy="2044586"/>
          </a:xfrm>
        </p:grpSpPr>
        <p:sp>
          <p:nvSpPr>
            <p:cNvPr id="103" name="Rectangle 274"/>
            <p:cNvSpPr>
              <a:spLocks noChangeArrowheads="1"/>
            </p:cNvSpPr>
            <p:nvPr/>
          </p:nvSpPr>
          <p:spPr bwMode="auto">
            <a:xfrm>
              <a:off x="3851920" y="1854563"/>
              <a:ext cx="5112692" cy="2044586"/>
            </a:xfrm>
            <a:prstGeom prst="rect">
              <a:avLst/>
            </a:prstGeom>
            <a:noFill/>
            <a:ln w="15875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Text Box 65"/>
            <p:cNvSpPr txBox="1">
              <a:spLocks noChangeArrowheads="1"/>
            </p:cNvSpPr>
            <p:nvPr/>
          </p:nvSpPr>
          <p:spPr bwMode="auto">
            <a:xfrm>
              <a:off x="1043608" y="2154437"/>
              <a:ext cx="1080120" cy="36004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取指令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77" name="Text Box 65"/>
            <p:cNvSpPr txBox="1">
              <a:spLocks noChangeArrowheads="1"/>
            </p:cNvSpPr>
            <p:nvPr/>
          </p:nvSpPr>
          <p:spPr bwMode="auto">
            <a:xfrm>
              <a:off x="1043608" y="2950345"/>
              <a:ext cx="1080120" cy="576064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指令地址计算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78" name="Text Box 65"/>
            <p:cNvSpPr txBox="1">
              <a:spLocks noChangeArrowheads="1"/>
            </p:cNvSpPr>
            <p:nvPr/>
          </p:nvSpPr>
          <p:spPr bwMode="auto">
            <a:xfrm>
              <a:off x="2699792" y="2950345"/>
              <a:ext cx="1080121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指令操作译码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79" name="Text Box 65"/>
            <p:cNvSpPr txBox="1">
              <a:spLocks noChangeArrowheads="1"/>
            </p:cNvSpPr>
            <p:nvPr/>
          </p:nvSpPr>
          <p:spPr bwMode="auto">
            <a:xfrm>
              <a:off x="4358037" y="2950345"/>
              <a:ext cx="1294083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操作数地址计算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80" name="Text Box 65"/>
            <p:cNvSpPr txBox="1">
              <a:spLocks noChangeArrowheads="1"/>
            </p:cNvSpPr>
            <p:nvPr/>
          </p:nvSpPr>
          <p:spPr bwMode="auto">
            <a:xfrm>
              <a:off x="6156177" y="2950345"/>
              <a:ext cx="720079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数据操作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81" name="Text Box 65"/>
            <p:cNvSpPr txBox="1">
              <a:spLocks noChangeArrowheads="1"/>
            </p:cNvSpPr>
            <p:nvPr/>
          </p:nvSpPr>
          <p:spPr bwMode="auto">
            <a:xfrm>
              <a:off x="7380312" y="2950345"/>
              <a:ext cx="1294083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操作数地址计算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82" name="Text Box 65"/>
            <p:cNvSpPr txBox="1">
              <a:spLocks noChangeArrowheads="1"/>
            </p:cNvSpPr>
            <p:nvPr/>
          </p:nvSpPr>
          <p:spPr bwMode="auto">
            <a:xfrm>
              <a:off x="4358038" y="2158257"/>
              <a:ext cx="1294082" cy="36004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取操作数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83" name="Text Box 65"/>
            <p:cNvSpPr txBox="1">
              <a:spLocks noChangeArrowheads="1"/>
            </p:cNvSpPr>
            <p:nvPr/>
          </p:nvSpPr>
          <p:spPr bwMode="auto">
            <a:xfrm>
              <a:off x="7380312" y="2158257"/>
              <a:ext cx="1296144" cy="36004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存操作数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cxnSp>
          <p:nvCxnSpPr>
            <p:cNvPr id="84" name="直接箭头连接符 83"/>
            <p:cNvCxnSpPr>
              <a:stCxn id="77" idx="0"/>
              <a:endCxn id="76" idx="2"/>
            </p:cNvCxnSpPr>
            <p:nvPr/>
          </p:nvCxnSpPr>
          <p:spPr bwMode="auto">
            <a:xfrm flipV="1">
              <a:off x="1583668" y="2514477"/>
              <a:ext cx="0" cy="43586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5" name="Text Box 80"/>
            <p:cNvSpPr txBox="1">
              <a:spLocks noChangeArrowheads="1"/>
            </p:cNvSpPr>
            <p:nvPr/>
          </p:nvSpPr>
          <p:spPr bwMode="auto">
            <a:xfrm>
              <a:off x="1586392" y="2621730"/>
              <a:ext cx="911180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当前指令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86" name="Text Box 80"/>
            <p:cNvSpPr txBox="1">
              <a:spLocks noChangeArrowheads="1"/>
            </p:cNvSpPr>
            <p:nvPr/>
          </p:nvSpPr>
          <p:spPr bwMode="auto">
            <a:xfrm>
              <a:off x="1583668" y="3526409"/>
              <a:ext cx="975693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下条指令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87" name="直接箭头连接符 86"/>
            <p:cNvCxnSpPr>
              <a:stCxn id="83" idx="3"/>
              <a:endCxn id="77" idx="2"/>
            </p:cNvCxnSpPr>
            <p:nvPr/>
          </p:nvCxnSpPr>
          <p:spPr bwMode="auto">
            <a:xfrm flipH="1">
              <a:off x="1583668" y="2338277"/>
              <a:ext cx="7092788" cy="1188132"/>
            </a:xfrm>
            <a:prstGeom prst="bentConnector4">
              <a:avLst>
                <a:gd name="adj1" fmla="val -3223"/>
                <a:gd name="adj2" fmla="val 12779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直接箭头连接符 87"/>
            <p:cNvCxnSpPr>
              <a:stCxn id="76" idx="3"/>
              <a:endCxn id="78" idx="0"/>
            </p:cNvCxnSpPr>
            <p:nvPr/>
          </p:nvCxnSpPr>
          <p:spPr bwMode="auto">
            <a:xfrm>
              <a:off x="2123728" y="2334457"/>
              <a:ext cx="1116125" cy="61588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直接箭头连接符 88"/>
            <p:cNvCxnSpPr>
              <a:stCxn id="78" idx="3"/>
              <a:endCxn id="79" idx="1"/>
            </p:cNvCxnSpPr>
            <p:nvPr/>
          </p:nvCxnSpPr>
          <p:spPr bwMode="auto">
            <a:xfrm>
              <a:off x="3779913" y="3238377"/>
              <a:ext cx="5781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0" name="直接箭头连接符 89"/>
            <p:cNvCxnSpPr>
              <a:stCxn id="79" idx="0"/>
              <a:endCxn id="82" idx="2"/>
            </p:cNvCxnSpPr>
            <p:nvPr/>
          </p:nvCxnSpPr>
          <p:spPr bwMode="auto">
            <a:xfrm flipV="1">
              <a:off x="5005079" y="2518297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直接箭头连接符 90"/>
            <p:cNvCxnSpPr>
              <a:stCxn id="82" idx="3"/>
              <a:endCxn id="80" idx="0"/>
            </p:cNvCxnSpPr>
            <p:nvPr/>
          </p:nvCxnSpPr>
          <p:spPr bwMode="auto">
            <a:xfrm>
              <a:off x="5652120" y="2338277"/>
              <a:ext cx="864097" cy="61206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直接箭头连接符 91"/>
            <p:cNvCxnSpPr>
              <a:stCxn id="80" idx="3"/>
              <a:endCxn id="81" idx="1"/>
            </p:cNvCxnSpPr>
            <p:nvPr/>
          </p:nvCxnSpPr>
          <p:spPr bwMode="auto">
            <a:xfrm>
              <a:off x="6876256" y="3238377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08"/>
            <p:cNvCxnSpPr>
              <a:endCxn id="79" idx="2"/>
            </p:cNvCxnSpPr>
            <p:nvPr/>
          </p:nvCxnSpPr>
          <p:spPr bwMode="auto">
            <a:xfrm flipV="1">
              <a:off x="5005079" y="3526409"/>
              <a:ext cx="0" cy="33463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3" name="Text Box 80"/>
            <p:cNvSpPr txBox="1">
              <a:spLocks noChangeArrowheads="1"/>
            </p:cNvSpPr>
            <p:nvPr/>
          </p:nvSpPr>
          <p:spPr bwMode="auto">
            <a:xfrm>
              <a:off x="5004048" y="3526409"/>
              <a:ext cx="1404218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串或向量指令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114" name="直接箭头连接符 113"/>
            <p:cNvCxnSpPr>
              <a:stCxn id="81" idx="0"/>
              <a:endCxn id="83" idx="2"/>
            </p:cNvCxnSpPr>
            <p:nvPr/>
          </p:nvCxnSpPr>
          <p:spPr bwMode="auto">
            <a:xfrm flipV="1">
              <a:off x="8027354" y="2518297"/>
              <a:ext cx="103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/>
            <p:cNvCxnSpPr/>
            <p:nvPr/>
          </p:nvCxnSpPr>
          <p:spPr bwMode="auto">
            <a:xfrm>
              <a:off x="4860032" y="2518297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1" name="直接箭头连接符 120"/>
            <p:cNvCxnSpPr/>
            <p:nvPr/>
          </p:nvCxnSpPr>
          <p:spPr bwMode="auto">
            <a:xfrm>
              <a:off x="7884368" y="2518297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2" name="Text Box 80"/>
            <p:cNvSpPr txBox="1">
              <a:spLocks noChangeArrowheads="1"/>
            </p:cNvSpPr>
            <p:nvPr/>
          </p:nvSpPr>
          <p:spPr bwMode="auto">
            <a:xfrm>
              <a:off x="4003290" y="2617519"/>
              <a:ext cx="856741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latin typeface="宋体" pitchFamily="2" charset="-122"/>
                </a:rPr>
                <a:t>多</a:t>
              </a:r>
              <a:r>
                <a:rPr lang="zh-CN" altLang="en-US" sz="1600" b="1" dirty="0" smtClean="0">
                  <a:latin typeface="宋体" pitchFamily="2" charset="-122"/>
                </a:rPr>
                <a:t>个</a:t>
              </a:r>
              <a:r>
                <a:rPr lang="en-US" altLang="zh-CN" sz="1600" b="1" dirty="0" smtClean="0">
                  <a:latin typeface="宋体" pitchFamily="2" charset="-122"/>
                </a:rPr>
                <a:t>OPD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23" name="Text Box 80"/>
            <p:cNvSpPr txBox="1">
              <a:spLocks noChangeArrowheads="1"/>
            </p:cNvSpPr>
            <p:nvPr/>
          </p:nvSpPr>
          <p:spPr bwMode="auto">
            <a:xfrm>
              <a:off x="6966384" y="2621730"/>
              <a:ext cx="884191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latin typeface="宋体" pitchFamily="2" charset="-122"/>
                </a:rPr>
                <a:t>多</a:t>
              </a:r>
              <a:r>
                <a:rPr lang="zh-CN" altLang="en-US" sz="1600" b="1" dirty="0" smtClean="0">
                  <a:latin typeface="宋体" pitchFamily="2" charset="-122"/>
                </a:rPr>
                <a:t>个结果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25" name="弧形 124"/>
            <p:cNvSpPr/>
            <p:nvPr/>
          </p:nvSpPr>
          <p:spPr bwMode="auto">
            <a:xfrm>
              <a:off x="4932040" y="1894766"/>
              <a:ext cx="432048" cy="305390"/>
            </a:xfrm>
            <a:prstGeom prst="arc">
              <a:avLst>
                <a:gd name="adj1" fmla="val 8691190"/>
                <a:gd name="adj2" fmla="val 234173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6" name="Text Box 80"/>
            <p:cNvSpPr txBox="1">
              <a:spLocks noChangeArrowheads="1"/>
            </p:cNvSpPr>
            <p:nvPr/>
          </p:nvSpPr>
          <p:spPr bwMode="auto">
            <a:xfrm>
              <a:off x="3995936" y="1873612"/>
              <a:ext cx="902312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间接寻址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27" name="弧形 126"/>
            <p:cNvSpPr/>
            <p:nvPr/>
          </p:nvSpPr>
          <p:spPr bwMode="auto">
            <a:xfrm>
              <a:off x="7956376" y="1894766"/>
              <a:ext cx="432048" cy="305390"/>
            </a:xfrm>
            <a:prstGeom prst="arc">
              <a:avLst>
                <a:gd name="adj1" fmla="val 8691190"/>
                <a:gd name="adj2" fmla="val 234173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8" name="Text Box 80"/>
            <p:cNvSpPr txBox="1">
              <a:spLocks noChangeArrowheads="1"/>
            </p:cNvSpPr>
            <p:nvPr/>
          </p:nvSpPr>
          <p:spPr bwMode="auto">
            <a:xfrm>
              <a:off x="7020272" y="1873612"/>
              <a:ext cx="902312" cy="285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itchFamily="2" charset="-122"/>
                </a:rPr>
                <a:t>间接寻址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 bwMode="auto">
            <a:xfrm>
              <a:off x="971600" y="2636911"/>
              <a:ext cx="7776864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2" name="Text Box 47"/>
          <p:cNvSpPr txBox="1">
            <a:spLocks noChangeArrowheads="1"/>
          </p:cNvSpPr>
          <p:nvPr/>
        </p:nvSpPr>
        <p:spPr bwMode="auto">
          <a:xfrm>
            <a:off x="179511" y="3955122"/>
            <a:ext cx="252028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spc="-100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spc="-100" dirty="0" smtClean="0">
                <a:solidFill>
                  <a:schemeClr val="accent2"/>
                </a:solidFill>
                <a:latin typeface="宋体" pitchFamily="2" charset="-122"/>
              </a:rPr>
              <a:t>步骤优化</a:t>
            </a:r>
            <a:r>
              <a:rPr lang="en-US" altLang="zh-CN" b="1" spc="-100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sng" spc="-100" dirty="0" smtClean="0">
              <a:latin typeface="宋体" pitchFamily="2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2806000" y="4101503"/>
            <a:ext cx="4574312" cy="623641"/>
            <a:chOff x="2661984" y="2206260"/>
            <a:chExt cx="4574312" cy="623641"/>
          </a:xfrm>
        </p:grpSpPr>
        <p:sp>
          <p:nvSpPr>
            <p:cNvPr id="72" name="Text Box 65"/>
            <p:cNvSpPr txBox="1">
              <a:spLocks noChangeArrowheads="1"/>
            </p:cNvSpPr>
            <p:nvPr/>
          </p:nvSpPr>
          <p:spPr bwMode="auto">
            <a:xfrm>
              <a:off x="2661984" y="2206260"/>
              <a:ext cx="1406991" cy="29884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1800" b="1" dirty="0" smtClean="0">
                  <a:latin typeface="宋体" pitchFamily="2" charset="-122"/>
                </a:rPr>
                <a:t>  取指令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  <p:sp>
          <p:nvSpPr>
            <p:cNvPr id="73" name="Text Box 66"/>
            <p:cNvSpPr txBox="1">
              <a:spLocks noChangeArrowheads="1"/>
            </p:cNvSpPr>
            <p:nvPr/>
          </p:nvSpPr>
          <p:spPr bwMode="auto">
            <a:xfrm>
              <a:off x="5233752" y="2206260"/>
              <a:ext cx="2000264" cy="298847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执行指令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3" name="Text Box 65"/>
            <p:cNvSpPr txBox="1">
              <a:spLocks noChangeArrowheads="1"/>
            </p:cNvSpPr>
            <p:nvPr/>
          </p:nvSpPr>
          <p:spPr bwMode="auto">
            <a:xfrm>
              <a:off x="3012334" y="2505901"/>
              <a:ext cx="1808302" cy="323206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 PC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latin typeface="宋体" pitchFamily="2" charset="-122"/>
                </a:rPr>
                <a:t>(PC)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zh-CN" altLang="en-US" sz="1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”</a:t>
              </a:r>
              <a:endParaRPr lang="zh-CN" altLang="en-US" sz="1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4" name="Text Box 65"/>
            <p:cNvSpPr txBox="1">
              <a:spLocks noChangeArrowheads="1"/>
            </p:cNvSpPr>
            <p:nvPr/>
          </p:nvSpPr>
          <p:spPr bwMode="auto">
            <a:xfrm>
              <a:off x="5236032" y="2505901"/>
              <a:ext cx="2000264" cy="32400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←计算结果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99" name="直接箭头连接符 73"/>
            <p:cNvCxnSpPr>
              <a:endCxn id="72" idx="1"/>
            </p:cNvCxnSpPr>
            <p:nvPr/>
          </p:nvCxnSpPr>
          <p:spPr bwMode="auto">
            <a:xfrm rot="10800000" flipV="1">
              <a:off x="2661984" y="2343906"/>
              <a:ext cx="4574312" cy="11778"/>
            </a:xfrm>
            <a:prstGeom prst="bentConnector5">
              <a:avLst>
                <a:gd name="adj1" fmla="val -4526"/>
                <a:gd name="adj2" fmla="val 4991688"/>
                <a:gd name="adj3" fmla="val 104997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0" name="Text Box 65"/>
            <p:cNvSpPr txBox="1">
              <a:spLocks noChangeArrowheads="1"/>
            </p:cNvSpPr>
            <p:nvPr/>
          </p:nvSpPr>
          <p:spPr bwMode="auto">
            <a:xfrm>
              <a:off x="4068975" y="2206260"/>
              <a:ext cx="1164777" cy="29964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1800" b="1" dirty="0" smtClean="0">
                  <a:latin typeface="宋体" pitchFamily="2" charset="-122"/>
                </a:rPr>
                <a:t>分析指令</a:t>
              </a:r>
              <a:endParaRPr lang="en-US" altLang="zh-CN" sz="1800" b="1" dirty="0" smtClean="0">
                <a:latin typeface="宋体" pitchFamily="2" charset="-122"/>
              </a:endParaRPr>
            </a:p>
          </p:txBody>
        </p:sp>
      </p:grpSp>
      <p:sp>
        <p:nvSpPr>
          <p:cNvPr id="57" name="线形标注 2 56"/>
          <p:cNvSpPr/>
          <p:nvPr/>
        </p:nvSpPr>
        <p:spPr bwMode="auto">
          <a:xfrm>
            <a:off x="8365672" y="4101503"/>
            <a:ext cx="621567" cy="306000"/>
          </a:xfrm>
          <a:prstGeom prst="borderCallout2">
            <a:avLst>
              <a:gd name="adj1" fmla="val -3193"/>
              <a:gd name="adj2" fmla="val 50309"/>
              <a:gd name="adj3" fmla="val -47412"/>
              <a:gd name="adj4" fmla="val 49636"/>
              <a:gd name="adj5" fmla="val -421609"/>
              <a:gd name="adj6" fmla="val -42620"/>
            </a:avLst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>
                <a:latin typeface="宋体" pitchFamily="2" charset="-122"/>
              </a:rPr>
              <a:t>勘误</a:t>
            </a:r>
          </a:p>
        </p:txBody>
      </p:sp>
      <p:sp>
        <p:nvSpPr>
          <p:cNvPr id="64" name="线形标注 2 63"/>
          <p:cNvSpPr/>
          <p:nvPr/>
        </p:nvSpPr>
        <p:spPr bwMode="auto">
          <a:xfrm>
            <a:off x="7020272" y="4879568"/>
            <a:ext cx="1728192" cy="306000"/>
          </a:xfrm>
          <a:prstGeom prst="borderCallout2">
            <a:avLst>
              <a:gd name="adj1" fmla="val 50026"/>
              <a:gd name="adj2" fmla="val -119"/>
              <a:gd name="adj3" fmla="val 50315"/>
              <a:gd name="adj4" fmla="val -16514"/>
              <a:gd name="adj5" fmla="val -75655"/>
              <a:gd name="adj6" fmla="val -127387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 smtClean="0">
                <a:latin typeface="宋体" pitchFamily="2" charset="-122"/>
              </a:rPr>
              <a:t>称作</a:t>
            </a:r>
            <a:r>
              <a:rPr lang="en-US" altLang="zh-CN" sz="1800" b="1" dirty="0" smtClean="0">
                <a:solidFill>
                  <a:srgbClr val="0070C0"/>
                </a:solidFill>
                <a:latin typeface="宋体" pitchFamily="2" charset="-122"/>
              </a:rPr>
              <a:t>PC</a:t>
            </a:r>
            <a:r>
              <a:rPr lang="zh-CN" altLang="en-US" sz="1800" b="1" dirty="0" smtClean="0">
                <a:solidFill>
                  <a:srgbClr val="0070C0"/>
                </a:solidFill>
                <a:latin typeface="宋体" pitchFamily="2" charset="-122"/>
              </a:rPr>
              <a:t>增量操作</a:t>
            </a:r>
            <a:endParaRPr lang="zh-CN" altLang="en-US" sz="1800" b="1" dirty="0">
              <a:solidFill>
                <a:srgbClr val="0070C0"/>
              </a:solidFill>
              <a:latin typeface="宋体" pitchFamily="2" charset="-122"/>
            </a:endParaRPr>
          </a:p>
        </p:txBody>
      </p:sp>
      <p:sp>
        <p:nvSpPr>
          <p:cNvPr id="61" name="AutoShape 9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62" grpId="0"/>
      <p:bldP spid="57" grpId="0" animBg="1"/>
      <p:bldP spid="6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Box 82"/>
          <p:cNvSpPr txBox="1">
            <a:spLocks noChangeArrowheads="1"/>
          </p:cNvSpPr>
          <p:nvPr/>
        </p:nvSpPr>
        <p:spPr bwMode="auto">
          <a:xfrm>
            <a:off x="179513" y="4586352"/>
            <a:ext cx="5187578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异常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中断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处理需求的实现策略：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中断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事件的组织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欲处理事件的选择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处理时机的实现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+mn-ea"/>
            </a:endParaRPr>
          </a:p>
        </p:txBody>
      </p:sp>
      <p:sp>
        <p:nvSpPr>
          <p:cNvPr id="87" name="Text Box 82"/>
          <p:cNvSpPr txBox="1">
            <a:spLocks noChangeArrowheads="1"/>
          </p:cNvSpPr>
          <p:nvPr/>
        </p:nvSpPr>
        <p:spPr bwMode="auto">
          <a:xfrm>
            <a:off x="179512" y="2570128"/>
            <a:ext cx="8785101" cy="23421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*异常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中断的处理需求：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latin typeface="宋体" panose="02010600030101010101" pitchFamily="2" charset="-122"/>
              </a:rPr>
              <a:t>①同时</a:t>
            </a:r>
            <a:r>
              <a:rPr lang="zh-CN" altLang="en-US" b="1" dirty="0">
                <a:latin typeface="宋体" panose="02010600030101010101" pitchFamily="2" charset="-122"/>
              </a:rPr>
              <a:t>可能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产生多个</a:t>
            </a:r>
            <a:r>
              <a:rPr lang="zh-CN" altLang="en-US" b="1" dirty="0" smtClean="0">
                <a:latin typeface="宋体" panose="02010600030101010101" pitchFamily="2" charset="-122"/>
              </a:rPr>
              <a:t>事件，同时只能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处理一个</a:t>
            </a:r>
            <a:r>
              <a:rPr lang="zh-CN" altLang="en-US" b="1" dirty="0" smtClean="0">
                <a:latin typeface="宋体" panose="02010600030101010101" pitchFamily="2" charset="-122"/>
              </a:rPr>
              <a:t>事件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2000" dirty="0" smtClean="0">
                <a:latin typeface="宋体" panose="02010600030101010101" pitchFamily="2" charset="-122"/>
              </a:rPr>
              <a:t>                    └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←异常≤</a:t>
            </a:r>
            <a:r>
              <a:rPr lang="en-US" altLang="zh-CN" sz="2000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个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指令串行执行、指令内部</a:t>
            </a:r>
            <a:r>
              <a:rPr lang="en-US" altLang="zh-CN" sz="1800" dirty="0" err="1" smtClean="0"/>
              <a:t>μ</a:t>
            </a:r>
            <a:r>
              <a:rPr lang="en-US" altLang="zh-CN" sz="1800" b="1" dirty="0" err="1" smtClean="0">
                <a:latin typeface="宋体" pitchFamily="2" charset="-122"/>
              </a:rPr>
              <a:t>OP</a:t>
            </a:r>
            <a:r>
              <a:rPr lang="zh-CN" altLang="en-US" sz="1800" b="1" dirty="0" smtClean="0">
                <a:latin typeface="宋体" pitchFamily="2" charset="-122"/>
              </a:rPr>
              <a:t>按序实现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0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②不同事件的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紧急程度</a:t>
            </a:r>
            <a:r>
              <a:rPr lang="zh-CN" altLang="en-US" b="1" dirty="0" smtClean="0">
                <a:latin typeface="宋体" panose="02010600030101010101" pitchFamily="2" charset="-122"/>
              </a:rPr>
              <a:t>不同、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处理时机</a:t>
            </a:r>
            <a:r>
              <a:rPr lang="zh-CN" altLang="en-US" b="1" dirty="0" smtClean="0">
                <a:latin typeface="宋体" panose="02010600030101010101" pitchFamily="2" charset="-122"/>
              </a:rPr>
              <a:t>不同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                   </a:t>
            </a:r>
            <a:r>
              <a:rPr lang="zh-CN" altLang="en-US" sz="2000" dirty="0" smtClean="0">
                <a:latin typeface="宋体" panose="02010600030101010101" pitchFamily="2" charset="-122"/>
              </a:rPr>
              <a:t>└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异常＞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NMI</a:t>
            </a:r>
            <a:r>
              <a:rPr lang="zh-CN" altLang="en-US" sz="2000" b="1" dirty="0">
                <a:latin typeface="宋体" panose="02010600030101010101" pitchFamily="2" charset="-122"/>
              </a:rPr>
              <a:t>＞</a:t>
            </a:r>
            <a:r>
              <a:rPr lang="en-US" altLang="zh-CN" sz="2000" b="1" dirty="0">
                <a:latin typeface="宋体" panose="02010600030101010101" pitchFamily="2" charset="-122"/>
              </a:rPr>
              <a:t>INTR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    </a:t>
            </a:r>
            <a:r>
              <a:rPr lang="zh-CN" altLang="en-US" sz="2000" dirty="0" smtClean="0">
                <a:latin typeface="宋体" panose="02010600030101010101" pitchFamily="2" charset="-122"/>
              </a:rPr>
              <a:t>├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异常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随时、指令结束时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9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                     </a:t>
            </a:r>
            <a:r>
              <a:rPr lang="zh-CN" altLang="en-US" sz="2000" dirty="0">
                <a:latin typeface="宋体" panose="02010600030101010101" pitchFamily="2" charset="-122"/>
              </a:rPr>
              <a:t> </a:t>
            </a:r>
            <a:r>
              <a:rPr lang="zh-CN" altLang="en-US" sz="2000" dirty="0" smtClean="0">
                <a:latin typeface="宋体" panose="02010600030101010101" pitchFamily="2" charset="-122"/>
              </a:rPr>
              <a:t>              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   </a:t>
            </a:r>
            <a:r>
              <a:rPr lang="zh-CN" altLang="en-US" sz="2000" dirty="0" smtClean="0">
                <a:latin typeface="宋体" panose="02010600030101010101" pitchFamily="2" charset="-122"/>
              </a:rPr>
              <a:t>└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中断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指令结束时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80</a:t>
            </a:fld>
            <a:endParaRPr lang="en-US" altLang="zh-CN"/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179388" y="36343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t" anchorCtr="0">
            <a:spAutoFit/>
          </a:bodyPr>
          <a:lstStyle>
            <a:defPPr>
              <a:defRPr lang="zh-CN"/>
            </a:defPPr>
            <a:lvl1pPr algn="l">
              <a:defRPr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二、异常及中断的处理过程</a:t>
            </a:r>
          </a:p>
        </p:txBody>
      </p:sp>
      <p:sp>
        <p:nvSpPr>
          <p:cNvPr id="153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2" name="Text Box 149"/>
          <p:cNvSpPr txBox="1">
            <a:spLocks noChangeArrowheads="1"/>
          </p:cNvSpPr>
          <p:nvPr/>
        </p:nvSpPr>
        <p:spPr bwMode="auto">
          <a:xfrm>
            <a:off x="179389" y="829161"/>
            <a:ext cx="878522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*异常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中断的处理过程：</a:t>
            </a:r>
            <a:r>
              <a:rPr lang="zh-CN" altLang="en-US" b="1" dirty="0" smtClean="0">
                <a:latin typeface="宋体" panose="02010600030101010101" pitchFamily="2" charset="-122"/>
              </a:rPr>
              <a:t>响应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硬件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[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中断机构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])</a:t>
            </a:r>
            <a:r>
              <a:rPr lang="zh-CN" altLang="en-US" b="1" dirty="0" smtClean="0">
                <a:latin typeface="宋体" panose="02010600030101010101" pitchFamily="2" charset="-122"/>
              </a:rPr>
              <a:t>、处理＋返回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56097" y="1268760"/>
            <a:ext cx="8136582" cy="1325761"/>
            <a:chOff x="756097" y="1383159"/>
            <a:chExt cx="8136582" cy="1325761"/>
          </a:xfrm>
        </p:grpSpPr>
        <p:grpSp>
          <p:nvGrpSpPr>
            <p:cNvPr id="147" name="组合 146"/>
            <p:cNvGrpSpPr/>
            <p:nvPr/>
          </p:nvGrpSpPr>
          <p:grpSpPr>
            <a:xfrm>
              <a:off x="5187268" y="1383159"/>
              <a:ext cx="3705411" cy="1181877"/>
              <a:chOff x="1226828" y="2031231"/>
              <a:chExt cx="3705411" cy="1181877"/>
            </a:xfrm>
          </p:grpSpPr>
          <p:sp>
            <p:nvSpPr>
              <p:cNvPr id="10" name="Text Box 146"/>
              <p:cNvSpPr txBox="1">
                <a:spLocks noChangeArrowheads="1"/>
              </p:cNvSpPr>
              <p:nvPr/>
            </p:nvSpPr>
            <p:spPr bwMode="auto">
              <a:xfrm>
                <a:off x="4355976" y="2659068"/>
                <a:ext cx="576263" cy="554040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105000"/>
                  </a:lnSpc>
                </a:pPr>
                <a:r>
                  <a:rPr lang="zh-CN" altLang="en-US" sz="1800" b="1" dirty="0">
                    <a:solidFill>
                      <a:srgbClr val="990099"/>
                    </a:solidFill>
                    <a:latin typeface="宋体" panose="02010600030101010101" pitchFamily="2" charset="-122"/>
                  </a:rPr>
                  <a:t>指令</a:t>
                </a:r>
              </a:p>
              <a:p>
                <a:pPr>
                  <a:lnSpc>
                    <a:spcPct val="105000"/>
                  </a:lnSpc>
                </a:pPr>
                <a:r>
                  <a:rPr lang="zh-CN" altLang="en-US" sz="1800" b="1" dirty="0">
                    <a:solidFill>
                      <a:srgbClr val="990099"/>
                    </a:solidFill>
                    <a:latin typeface="宋体" panose="02010600030101010101" pitchFamily="2" charset="-122"/>
                  </a:rPr>
                  <a:t>地址</a:t>
                </a:r>
              </a:p>
            </p:txBody>
          </p:sp>
          <p:sp>
            <p:nvSpPr>
              <p:cNvPr id="13" name="Text Box 149"/>
              <p:cNvSpPr txBox="1">
                <a:spLocks noChangeArrowheads="1"/>
              </p:cNvSpPr>
              <p:nvPr/>
            </p:nvSpPr>
            <p:spPr bwMode="auto">
              <a:xfrm>
                <a:off x="1336354" y="2947995"/>
                <a:ext cx="3019622" cy="265113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/>
                <a:r>
                  <a:rPr lang="en-US" altLang="zh-CN" sz="1800" b="1" dirty="0"/>
                  <a:t> </a:t>
                </a:r>
                <a:r>
                  <a:rPr lang="en-US" altLang="zh-CN" sz="1800" b="1" dirty="0" smtClean="0">
                    <a:latin typeface="+mn-ea"/>
                    <a:ea typeface="+mn-ea"/>
                  </a:rPr>
                  <a:t>a  </a:t>
                </a:r>
                <a:r>
                  <a:rPr lang="en-US" altLang="zh-CN" sz="1400" b="1" dirty="0" smtClean="0">
                    <a:latin typeface="+mn-ea"/>
                    <a:ea typeface="+mn-ea"/>
                  </a:rPr>
                  <a:t> </a:t>
                </a:r>
                <a:r>
                  <a:rPr lang="en-US" altLang="zh-CN" sz="1800" b="1" dirty="0" err="1" smtClean="0">
                    <a:latin typeface="宋体" panose="02010600030101010101" pitchFamily="2" charset="-122"/>
                  </a:rPr>
                  <a:t>i</a:t>
                </a:r>
                <a:r>
                  <a:rPr lang="en-US" altLang="zh-CN" sz="1800" b="1" dirty="0" smtClean="0">
                    <a:latin typeface="宋体" panose="02010600030101010101" pitchFamily="2" charset="-122"/>
                  </a:rPr>
                  <a:t>  </a:t>
                </a:r>
                <a:r>
                  <a:rPr lang="en-US" altLang="zh-CN" sz="1800" b="1" dirty="0" err="1" smtClean="0">
                    <a:latin typeface="宋体" panose="02010600030101010101" pitchFamily="2" charset="-122"/>
                  </a:rPr>
                  <a:t>i</a:t>
                </a:r>
                <a:r>
                  <a:rPr lang="zh-CN" altLang="en-US" sz="1800" b="1" dirty="0" smtClean="0">
                    <a:latin typeface="宋体" panose="02010600030101010101" pitchFamily="2" charset="-122"/>
                  </a:rPr>
                  <a:t>或</a:t>
                </a:r>
                <a:r>
                  <a:rPr lang="en-US" altLang="zh-CN" sz="1800" b="1" dirty="0" smtClean="0">
                    <a:latin typeface="宋体" panose="02010600030101010101" pitchFamily="2" charset="-122"/>
                  </a:rPr>
                  <a:t>i+1 </a:t>
                </a:r>
                <a:r>
                  <a:rPr lang="en-US" altLang="zh-CN" sz="1200" b="1" dirty="0" smtClean="0">
                    <a:latin typeface="宋体" panose="02010600030101010101" pitchFamily="2" charset="-122"/>
                  </a:rPr>
                  <a:t> </a:t>
                </a:r>
                <a:r>
                  <a:rPr lang="en-US" altLang="zh-CN" sz="1800" b="1" dirty="0" smtClean="0">
                    <a:latin typeface="宋体" panose="02010600030101010101" pitchFamily="2" charset="-122"/>
                  </a:rPr>
                  <a:t>k      </a:t>
                </a:r>
                <a:r>
                  <a:rPr lang="en-US" altLang="zh-CN" sz="1800" b="1" dirty="0" err="1" smtClean="0">
                    <a:latin typeface="宋体" panose="02010600030101010101" pitchFamily="2" charset="-122"/>
                  </a:rPr>
                  <a:t>k+n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4" name="Rectangle 150"/>
              <p:cNvSpPr>
                <a:spLocks noChangeArrowheads="1"/>
              </p:cNvSpPr>
              <p:nvPr/>
            </p:nvSpPr>
            <p:spPr bwMode="auto">
              <a:xfrm>
                <a:off x="1412553" y="2636465"/>
                <a:ext cx="574675" cy="14446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51"/>
              <p:cNvSpPr>
                <a:spLocks noChangeShapeType="1"/>
              </p:cNvSpPr>
              <p:nvPr/>
            </p:nvSpPr>
            <p:spPr bwMode="auto">
              <a:xfrm>
                <a:off x="1844353" y="2636465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52"/>
              <p:cNvSpPr>
                <a:spLocks noChangeShapeType="1"/>
              </p:cNvSpPr>
              <p:nvPr/>
            </p:nvSpPr>
            <p:spPr bwMode="auto">
              <a:xfrm>
                <a:off x="1555428" y="2636465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Rectangle 153"/>
              <p:cNvSpPr>
                <a:spLocks noChangeArrowheads="1"/>
              </p:cNvSpPr>
              <p:nvPr/>
            </p:nvSpPr>
            <p:spPr bwMode="auto">
              <a:xfrm>
                <a:off x="2347591" y="2636465"/>
                <a:ext cx="574675" cy="14446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54"/>
              <p:cNvSpPr>
                <a:spLocks noChangeShapeType="1"/>
              </p:cNvSpPr>
              <p:nvPr/>
            </p:nvSpPr>
            <p:spPr bwMode="auto">
              <a:xfrm>
                <a:off x="2779391" y="2636465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55"/>
              <p:cNvSpPr>
                <a:spLocks noChangeShapeType="1"/>
              </p:cNvSpPr>
              <p:nvPr/>
            </p:nvSpPr>
            <p:spPr bwMode="auto">
              <a:xfrm>
                <a:off x="2490466" y="2636465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Rectangle 156"/>
              <p:cNvSpPr>
                <a:spLocks noChangeArrowheads="1"/>
              </p:cNvSpPr>
              <p:nvPr/>
            </p:nvSpPr>
            <p:spPr bwMode="auto">
              <a:xfrm>
                <a:off x="3068317" y="2276872"/>
                <a:ext cx="1071636" cy="144463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57"/>
              <p:cNvSpPr>
                <a:spLocks noChangeShapeType="1"/>
              </p:cNvSpPr>
              <p:nvPr/>
            </p:nvSpPr>
            <p:spPr bwMode="auto">
              <a:xfrm>
                <a:off x="3995936" y="2276872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58"/>
              <p:cNvSpPr>
                <a:spLocks noChangeShapeType="1"/>
              </p:cNvSpPr>
              <p:nvPr/>
            </p:nvSpPr>
            <p:spPr bwMode="auto">
              <a:xfrm>
                <a:off x="3211191" y="2276872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71" name="直接箭头连接符 70"/>
              <p:cNvCxnSpPr/>
              <p:nvPr/>
            </p:nvCxnSpPr>
            <p:spPr bwMode="auto">
              <a:xfrm>
                <a:off x="1226828" y="2919420"/>
                <a:ext cx="312914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7" name="直接箭头连接符 76"/>
              <p:cNvCxnSpPr/>
              <p:nvPr/>
            </p:nvCxnSpPr>
            <p:spPr bwMode="auto">
              <a:xfrm>
                <a:off x="2850158" y="2349103"/>
                <a:ext cx="219225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79" name="直接箭头连接符 78"/>
              <p:cNvCxnSpPr/>
              <p:nvPr/>
            </p:nvCxnSpPr>
            <p:spPr bwMode="auto">
              <a:xfrm>
                <a:off x="1987228" y="2713303"/>
                <a:ext cx="1365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81" name="直接箭头连接符 80"/>
              <p:cNvCxnSpPr/>
              <p:nvPr/>
            </p:nvCxnSpPr>
            <p:spPr bwMode="auto">
              <a:xfrm>
                <a:off x="2244336" y="2713303"/>
                <a:ext cx="1008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84" name="直接箭头连接符 83"/>
              <p:cNvCxnSpPr/>
              <p:nvPr/>
            </p:nvCxnSpPr>
            <p:spPr bwMode="auto">
              <a:xfrm flipH="1">
                <a:off x="2254076" y="2620589"/>
                <a:ext cx="2" cy="9271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86" name="直接箭头连接符 85"/>
              <p:cNvCxnSpPr/>
              <p:nvPr/>
            </p:nvCxnSpPr>
            <p:spPr bwMode="auto">
              <a:xfrm>
                <a:off x="2123728" y="2582489"/>
                <a:ext cx="0" cy="13081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88" name="直接箭头连接符 87"/>
              <p:cNvCxnSpPr/>
              <p:nvPr/>
            </p:nvCxnSpPr>
            <p:spPr bwMode="auto">
              <a:xfrm flipH="1">
                <a:off x="2122491" y="2348880"/>
                <a:ext cx="727667" cy="23557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91" name="直接箭头连接符 90"/>
              <p:cNvCxnSpPr/>
              <p:nvPr/>
            </p:nvCxnSpPr>
            <p:spPr bwMode="auto">
              <a:xfrm flipH="1">
                <a:off x="2254076" y="2452607"/>
                <a:ext cx="2029890" cy="15890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98" name="直接箭头连接符 97"/>
              <p:cNvCxnSpPr/>
              <p:nvPr/>
            </p:nvCxnSpPr>
            <p:spPr bwMode="auto">
              <a:xfrm>
                <a:off x="4139952" y="2353462"/>
                <a:ext cx="13650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99" name="直接箭头连接符 98"/>
              <p:cNvCxnSpPr/>
              <p:nvPr/>
            </p:nvCxnSpPr>
            <p:spPr bwMode="auto">
              <a:xfrm flipH="1">
                <a:off x="4283966" y="2353462"/>
                <a:ext cx="2" cy="9271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sp>
            <p:nvSpPr>
              <p:cNvPr id="105" name="Text Box 107"/>
              <p:cNvSpPr txBox="1">
                <a:spLocks noChangeArrowheads="1"/>
              </p:cNvSpPr>
              <p:nvPr/>
            </p:nvSpPr>
            <p:spPr bwMode="auto">
              <a:xfrm>
                <a:off x="2073701" y="2204864"/>
                <a:ext cx="554083" cy="202669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05000"/>
                  </a:lnSpc>
                </a:pPr>
                <a:r>
                  <a:rPr lang="zh-CN" altLang="en-US" sz="1600" b="1" dirty="0" smtClean="0">
                    <a:solidFill>
                      <a:srgbClr val="FF3399"/>
                    </a:solidFill>
                    <a:latin typeface="宋体" panose="02010600030101010101" pitchFamily="2" charset="-122"/>
                  </a:rPr>
                  <a:t>响应</a:t>
                </a:r>
                <a:endParaRPr lang="en-US" altLang="zh-CN" sz="1600" b="1" dirty="0">
                  <a:solidFill>
                    <a:srgbClr val="FF3399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6" name="Text Box 107"/>
              <p:cNvSpPr txBox="1">
                <a:spLocks noChangeArrowheads="1"/>
              </p:cNvSpPr>
              <p:nvPr/>
            </p:nvSpPr>
            <p:spPr bwMode="auto">
              <a:xfrm>
                <a:off x="3327093" y="2031231"/>
                <a:ext cx="554083" cy="245640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 anchor="t" anchorCtr="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 dirty="0" smtClean="0">
                    <a:solidFill>
                      <a:srgbClr val="FF3399"/>
                    </a:solidFill>
                    <a:latin typeface="宋体" panose="02010600030101010101" pitchFamily="2" charset="-122"/>
                  </a:rPr>
                  <a:t>处理</a:t>
                </a:r>
                <a:endParaRPr lang="en-US" altLang="zh-CN" sz="1600" b="1" dirty="0">
                  <a:solidFill>
                    <a:srgbClr val="FF3399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07" name="Text Box 107"/>
              <p:cNvSpPr txBox="1">
                <a:spLocks noChangeArrowheads="1"/>
              </p:cNvSpPr>
              <p:nvPr/>
            </p:nvSpPr>
            <p:spPr bwMode="auto">
              <a:xfrm>
                <a:off x="3347864" y="2513216"/>
                <a:ext cx="554083" cy="233077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05000"/>
                  </a:lnSpc>
                </a:pPr>
                <a:r>
                  <a:rPr lang="zh-CN" altLang="en-US" sz="1600" b="1" dirty="0">
                    <a:solidFill>
                      <a:srgbClr val="FF3399"/>
                    </a:solidFill>
                    <a:latin typeface="宋体" panose="02010600030101010101" pitchFamily="2" charset="-122"/>
                  </a:rPr>
                  <a:t>返回</a:t>
                </a:r>
                <a:endParaRPr lang="en-US" altLang="zh-CN" sz="1600" b="1" dirty="0">
                  <a:solidFill>
                    <a:srgbClr val="FF3399"/>
                  </a:solidFill>
                  <a:latin typeface="宋体" panose="02010600030101010101" pitchFamily="2" charset="-122"/>
                </a:endParaRPr>
              </a:p>
            </p:txBody>
          </p:sp>
          <p:cxnSp>
            <p:nvCxnSpPr>
              <p:cNvPr id="117" name="直接箭头连接符 116"/>
              <p:cNvCxnSpPr/>
              <p:nvPr/>
            </p:nvCxnSpPr>
            <p:spPr bwMode="auto">
              <a:xfrm>
                <a:off x="1907704" y="2780928"/>
                <a:ext cx="0" cy="14287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C3300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0" name="直接箭头连接符 119"/>
              <p:cNvCxnSpPr/>
              <p:nvPr/>
            </p:nvCxnSpPr>
            <p:spPr bwMode="auto">
              <a:xfrm>
                <a:off x="1475656" y="2780928"/>
                <a:ext cx="0" cy="14287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C3300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1" name="直接箭头连接符 120"/>
              <p:cNvCxnSpPr/>
              <p:nvPr/>
            </p:nvCxnSpPr>
            <p:spPr bwMode="auto">
              <a:xfrm>
                <a:off x="2411760" y="2780928"/>
                <a:ext cx="0" cy="14287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C3300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2" name="直接箭头连接符 121"/>
              <p:cNvCxnSpPr/>
              <p:nvPr/>
            </p:nvCxnSpPr>
            <p:spPr bwMode="auto">
              <a:xfrm>
                <a:off x="3131840" y="2425906"/>
                <a:ext cx="0" cy="49351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C3300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5" name="直接箭头连接符 124"/>
              <p:cNvCxnSpPr/>
              <p:nvPr/>
            </p:nvCxnSpPr>
            <p:spPr bwMode="auto">
              <a:xfrm>
                <a:off x="4067944" y="2425906"/>
                <a:ext cx="0" cy="49789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rgbClr val="CC3300"/>
                </a:solidFill>
                <a:prstDash val="sysDash"/>
                <a:round/>
                <a:headEnd type="none" w="med" len="med"/>
                <a:tailEnd type="none"/>
              </a:ln>
              <a:effectLst/>
            </p:spPr>
          </p:cxnSp>
        </p:grpSp>
        <p:grpSp>
          <p:nvGrpSpPr>
            <p:cNvPr id="4" name="组合 3"/>
            <p:cNvGrpSpPr/>
            <p:nvPr/>
          </p:nvGrpSpPr>
          <p:grpSpPr>
            <a:xfrm>
              <a:off x="756097" y="1518564"/>
              <a:ext cx="4247951" cy="1190356"/>
              <a:chOff x="4572000" y="1590572"/>
              <a:chExt cx="4247951" cy="1190356"/>
            </a:xfrm>
          </p:grpSpPr>
          <p:sp>
            <p:nvSpPr>
              <p:cNvPr id="53" name="Text Box 107"/>
              <p:cNvSpPr txBox="1">
                <a:spLocks noChangeArrowheads="1"/>
              </p:cNvSpPr>
              <p:nvPr/>
            </p:nvSpPr>
            <p:spPr bwMode="auto">
              <a:xfrm>
                <a:off x="8244408" y="2131963"/>
                <a:ext cx="575543" cy="288925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05000"/>
                  </a:lnSpc>
                </a:pPr>
                <a:r>
                  <a:rPr lang="zh-CN" altLang="en-US" sz="1800" b="1" dirty="0" smtClean="0">
                    <a:solidFill>
                      <a:srgbClr val="990099"/>
                    </a:solidFill>
                    <a:latin typeface="宋体" panose="02010600030101010101" pitchFamily="2" charset="-122"/>
                  </a:rPr>
                  <a:t>时间</a:t>
                </a:r>
                <a:endParaRPr lang="en-US" altLang="zh-CN" sz="1800" b="1" dirty="0">
                  <a:solidFill>
                    <a:srgbClr val="990099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60" name="Rectangle 114"/>
              <p:cNvSpPr>
                <a:spLocks noChangeArrowheads="1"/>
              </p:cNvSpPr>
              <p:nvPr/>
            </p:nvSpPr>
            <p:spPr bwMode="auto">
              <a:xfrm>
                <a:off x="5658769" y="1980046"/>
                <a:ext cx="574675" cy="14446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Line 115"/>
              <p:cNvSpPr>
                <a:spLocks noChangeShapeType="1"/>
              </p:cNvSpPr>
              <p:nvPr/>
            </p:nvSpPr>
            <p:spPr bwMode="auto">
              <a:xfrm>
                <a:off x="6090569" y="1981634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116"/>
              <p:cNvSpPr>
                <a:spLocks noChangeShapeType="1"/>
              </p:cNvSpPr>
              <p:nvPr/>
            </p:nvSpPr>
            <p:spPr bwMode="auto">
              <a:xfrm>
                <a:off x="5801644" y="1981634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Rectangle 117"/>
              <p:cNvSpPr>
                <a:spLocks noChangeArrowheads="1"/>
              </p:cNvSpPr>
              <p:nvPr/>
            </p:nvSpPr>
            <p:spPr bwMode="auto">
              <a:xfrm>
                <a:off x="6520782" y="1698773"/>
                <a:ext cx="1084459" cy="144463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Line 118"/>
              <p:cNvSpPr>
                <a:spLocks noChangeShapeType="1"/>
              </p:cNvSpPr>
              <p:nvPr/>
            </p:nvSpPr>
            <p:spPr bwMode="auto">
              <a:xfrm>
                <a:off x="7452841" y="1700361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119"/>
              <p:cNvSpPr>
                <a:spLocks noChangeShapeType="1"/>
              </p:cNvSpPr>
              <p:nvPr/>
            </p:nvSpPr>
            <p:spPr bwMode="auto">
              <a:xfrm>
                <a:off x="6666832" y="1700361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Rectangle 120"/>
              <p:cNvSpPr>
                <a:spLocks noChangeArrowheads="1"/>
              </p:cNvSpPr>
              <p:nvPr/>
            </p:nvSpPr>
            <p:spPr bwMode="auto">
              <a:xfrm>
                <a:off x="7598891" y="1981634"/>
                <a:ext cx="574675" cy="14446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Line 121"/>
              <p:cNvSpPr>
                <a:spLocks noChangeShapeType="1"/>
              </p:cNvSpPr>
              <p:nvPr/>
            </p:nvSpPr>
            <p:spPr bwMode="auto">
              <a:xfrm>
                <a:off x="8030691" y="1981634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122"/>
              <p:cNvSpPr>
                <a:spLocks noChangeShapeType="1"/>
              </p:cNvSpPr>
              <p:nvPr/>
            </p:nvSpPr>
            <p:spPr bwMode="auto">
              <a:xfrm>
                <a:off x="7741766" y="1981634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08" name="直接箭头连接符 107"/>
              <p:cNvCxnSpPr/>
              <p:nvPr/>
            </p:nvCxnSpPr>
            <p:spPr bwMode="auto">
              <a:xfrm>
                <a:off x="5430712" y="2274110"/>
                <a:ext cx="2813697" cy="276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0" name="直接箭头连接符 109"/>
              <p:cNvCxnSpPr/>
              <p:nvPr/>
            </p:nvCxnSpPr>
            <p:spPr bwMode="auto">
              <a:xfrm flipV="1">
                <a:off x="6304582" y="1777398"/>
                <a:ext cx="73535" cy="274881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sm"/>
              </a:ln>
              <a:effectLst/>
            </p:spPr>
          </p:cxnSp>
          <p:cxnSp>
            <p:nvCxnSpPr>
              <p:cNvPr id="126" name="直接箭头连接符 125"/>
              <p:cNvCxnSpPr/>
              <p:nvPr/>
            </p:nvCxnSpPr>
            <p:spPr bwMode="auto">
              <a:xfrm flipH="1">
                <a:off x="6516216" y="1851953"/>
                <a:ext cx="4566" cy="50807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27" name="直接箭头连接符 126"/>
              <p:cNvCxnSpPr/>
              <p:nvPr/>
            </p:nvCxnSpPr>
            <p:spPr bwMode="auto">
              <a:xfrm flipH="1">
                <a:off x="6231657" y="2137196"/>
                <a:ext cx="1788" cy="2105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3" name="直接箭头连接符 132"/>
              <p:cNvCxnSpPr/>
              <p:nvPr/>
            </p:nvCxnSpPr>
            <p:spPr bwMode="auto">
              <a:xfrm flipH="1">
                <a:off x="7452841" y="1845653"/>
                <a:ext cx="4046" cy="47280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5" name="直接箭头连接符 134"/>
              <p:cNvCxnSpPr/>
              <p:nvPr/>
            </p:nvCxnSpPr>
            <p:spPr bwMode="auto">
              <a:xfrm flipH="1">
                <a:off x="7592811" y="1845026"/>
                <a:ext cx="12430" cy="49833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12" name="直接箭头连接符 111"/>
              <p:cNvCxnSpPr/>
              <p:nvPr/>
            </p:nvCxnSpPr>
            <p:spPr bwMode="auto">
              <a:xfrm>
                <a:off x="7503248" y="2048705"/>
                <a:ext cx="90000" cy="158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sp>
            <p:nvSpPr>
              <p:cNvPr id="144" name="Text Box 149"/>
              <p:cNvSpPr txBox="1">
                <a:spLocks noChangeArrowheads="1"/>
              </p:cNvSpPr>
              <p:nvPr/>
            </p:nvSpPr>
            <p:spPr bwMode="auto">
              <a:xfrm>
                <a:off x="6236296" y="2270484"/>
                <a:ext cx="1442244" cy="510444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l"/>
                <a:r>
                  <a:rPr lang="zh-CN" altLang="en-US" sz="1800" b="1" dirty="0" smtClean="0"/>
                  <a:t>响    处理    返</a:t>
                </a:r>
                <a:endParaRPr lang="en-US" altLang="zh-CN" sz="1800" b="1" dirty="0" smtClean="0"/>
              </a:p>
              <a:p>
                <a:pPr algn="l">
                  <a:lnSpc>
                    <a:spcPct val="80000"/>
                  </a:lnSpc>
                </a:pPr>
                <a:r>
                  <a:rPr lang="zh-CN" altLang="en-US" sz="1800" b="1" dirty="0" smtClean="0">
                    <a:latin typeface="宋体" panose="02010600030101010101" pitchFamily="2" charset="-122"/>
                  </a:rPr>
                  <a:t>应        回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  <p:cxnSp>
            <p:nvCxnSpPr>
              <p:cNvPr id="75" name="直接箭头连接符 74"/>
              <p:cNvCxnSpPr/>
              <p:nvPr/>
            </p:nvCxnSpPr>
            <p:spPr bwMode="auto">
              <a:xfrm>
                <a:off x="7503248" y="1845271"/>
                <a:ext cx="2030" cy="207007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76" name="直接箭头连接符 75"/>
              <p:cNvCxnSpPr/>
              <p:nvPr/>
            </p:nvCxnSpPr>
            <p:spPr bwMode="auto">
              <a:xfrm>
                <a:off x="6378117" y="1769641"/>
                <a:ext cx="138099" cy="435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</p:cxnSp>
          <p:cxnSp>
            <p:nvCxnSpPr>
              <p:cNvPr id="78" name="直接箭头连接符 77"/>
              <p:cNvCxnSpPr>
                <a:stCxn id="60" idx="3"/>
              </p:cNvCxnSpPr>
              <p:nvPr/>
            </p:nvCxnSpPr>
            <p:spPr bwMode="auto">
              <a:xfrm flipV="1">
                <a:off x="6233444" y="2052277"/>
                <a:ext cx="71138" cy="1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sp>
            <p:nvSpPr>
              <p:cNvPr id="83" name="Text Box 160"/>
              <p:cNvSpPr txBox="1">
                <a:spLocks noChangeArrowheads="1"/>
              </p:cNvSpPr>
              <p:nvPr/>
            </p:nvSpPr>
            <p:spPr bwMode="auto">
              <a:xfrm>
                <a:off x="4572000" y="1590572"/>
                <a:ext cx="1012825" cy="614292"/>
              </a:xfrm>
              <a:prstGeom prst="rect">
                <a:avLst/>
              </a:prstGeom>
              <a:noFill/>
              <a:ln w="1587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zh-CN" altLang="en-US" sz="1800" b="1" dirty="0" smtClean="0">
                    <a:latin typeface="宋体" panose="02010600030101010101" pitchFamily="2" charset="-122"/>
                  </a:rPr>
                  <a:t>处理程序</a:t>
                </a:r>
                <a:endParaRPr lang="zh-CN" altLang="en-US" sz="1800" b="1" dirty="0">
                  <a:latin typeface="宋体" panose="02010600030101010101" pitchFamily="2" charset="-122"/>
                </a:endParaRPr>
              </a:p>
              <a:p>
                <a:pPr algn="r"/>
                <a:r>
                  <a:rPr lang="zh-CN" altLang="en-US" sz="1800" b="1" dirty="0">
                    <a:latin typeface="宋体" panose="02010600030101010101" pitchFamily="2" charset="-122"/>
                  </a:rPr>
                  <a:t>当前程序</a:t>
                </a:r>
              </a:p>
            </p:txBody>
          </p:sp>
        </p:grpSp>
      </p:grpSp>
      <p:sp>
        <p:nvSpPr>
          <p:cNvPr id="89" name="Text Box 82"/>
          <p:cNvSpPr txBox="1">
            <a:spLocks noChangeArrowheads="1"/>
          </p:cNvSpPr>
          <p:nvPr/>
        </p:nvSpPr>
        <p:spPr bwMode="auto">
          <a:xfrm>
            <a:off x="2843808" y="5018400"/>
            <a:ext cx="6192688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</a:t>
            </a:r>
            <a:r>
              <a:rPr lang="en-US" altLang="zh-CN" b="1" dirty="0" smtClean="0">
                <a:latin typeface="宋体" panose="02010600030101010101" pitchFamily="2" charset="-122"/>
              </a:rPr>
              <a:t>INTR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有多个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NMI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仅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个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>
                <a:latin typeface="宋体" pitchFamily="2" charset="-122"/>
              </a:rPr>
              <a:t>发生概率很小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事件具有优先级＋事件判</a:t>
            </a:r>
            <a:r>
              <a:rPr lang="zh-CN" altLang="en-US" b="1" dirty="0">
                <a:latin typeface="宋体" panose="02010600030101010101" pitchFamily="2" charset="-122"/>
              </a:rPr>
              <a:t>优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检测时机不同＋检测到就响应</a:t>
            </a:r>
            <a:r>
              <a:rPr lang="en-US" altLang="zh-CN" sz="16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600" b="1" dirty="0" smtClean="0">
                <a:latin typeface="宋体" panose="02010600030101010101" pitchFamily="2" charset="-122"/>
              </a:rPr>
              <a:t>一直检测不好</a:t>
            </a:r>
            <a:r>
              <a:rPr lang="en-US" altLang="zh-CN" sz="1600" b="1" dirty="0" smtClean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+mn-ea"/>
            </a:endParaRPr>
          </a:p>
        </p:txBody>
      </p:sp>
      <p:sp>
        <p:nvSpPr>
          <p:cNvPr id="90" name="线形标注 2 89"/>
          <p:cNvSpPr/>
          <p:nvPr/>
        </p:nvSpPr>
        <p:spPr bwMode="auto">
          <a:xfrm>
            <a:off x="7452320" y="4874416"/>
            <a:ext cx="1512293" cy="288000"/>
          </a:xfrm>
          <a:prstGeom prst="borderCallout2">
            <a:avLst>
              <a:gd name="adj1" fmla="val 44971"/>
              <a:gd name="adj2" fmla="val 132"/>
              <a:gd name="adj3" fmla="val 49668"/>
              <a:gd name="adj4" fmla="val -48544"/>
              <a:gd name="adj5" fmla="val 104029"/>
              <a:gd name="adj6" fmla="val -58215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spc="-100" dirty="0" smtClean="0">
                <a:latin typeface="宋体" pitchFamily="2" charset="-122"/>
              </a:rPr>
              <a:t>处理时再轮询</a:t>
            </a:r>
            <a:endParaRPr lang="en-US" altLang="zh-CN" sz="1800" b="1" spc="-1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419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81</a:t>
            </a:fld>
            <a:endParaRPr lang="en-US" altLang="zh-CN"/>
          </a:p>
        </p:txBody>
      </p:sp>
      <p:sp>
        <p:nvSpPr>
          <p:cNvPr id="39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156176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AutoShape 1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AutoShape 1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7" name="Text Box 172"/>
          <p:cNvSpPr txBox="1">
            <a:spLocks noChangeArrowheads="1"/>
          </p:cNvSpPr>
          <p:nvPr/>
        </p:nvSpPr>
        <p:spPr bwMode="auto">
          <a:xfrm>
            <a:off x="185167" y="1732343"/>
            <a:ext cx="8707313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zh-CN" b="1" dirty="0" smtClean="0">
                <a:solidFill>
                  <a:srgbClr val="C00000"/>
                </a:solidFill>
              </a:rPr>
              <a:t>保存</a:t>
            </a:r>
            <a:r>
              <a:rPr lang="zh-CN" altLang="zh-CN" b="1" dirty="0">
                <a:solidFill>
                  <a:srgbClr val="C00000"/>
                </a:solidFill>
              </a:rPr>
              <a:t>断点及</a:t>
            </a:r>
            <a:r>
              <a:rPr lang="zh-CN" altLang="zh-CN" b="1" dirty="0" smtClean="0">
                <a:solidFill>
                  <a:srgbClr val="C00000"/>
                </a:solidFill>
              </a:rPr>
              <a:t>程序状态</a:t>
            </a: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(PSW)</a:t>
            </a:r>
            <a:r>
              <a:rPr lang="zh-CN" altLang="en-US" b="1" dirty="0" smtClean="0">
                <a:solidFill>
                  <a:srgbClr val="C00000"/>
                </a:solidFill>
              </a:rPr>
              <a:t>：                                </a:t>
            </a:r>
            <a:r>
              <a:rPr lang="zh-CN" altLang="en-US" sz="1800" b="1" dirty="0" smtClean="0">
                <a:latin typeface="+mn-ea"/>
                <a:ea typeface="+mn-ea"/>
              </a:rPr>
              <a:t>←</a:t>
            </a:r>
            <a:r>
              <a:rPr lang="en-US" altLang="zh-CN" sz="1800" b="1" dirty="0" smtClean="0">
                <a:latin typeface="+mn-ea"/>
                <a:ea typeface="+mn-ea"/>
              </a:rPr>
              <a:t>PSW</a:t>
            </a:r>
            <a:r>
              <a:rPr lang="zh-CN" altLang="en-US" sz="1800" b="1" dirty="0" smtClean="0">
                <a:latin typeface="+mn-ea"/>
                <a:ea typeface="+mn-ea"/>
              </a:rPr>
              <a:t>放在</a:t>
            </a:r>
            <a:r>
              <a:rPr lang="en-US" altLang="zh-CN" sz="1800" b="1" dirty="0" smtClean="0">
                <a:latin typeface="+mn-ea"/>
                <a:ea typeface="+mn-ea"/>
              </a:rPr>
              <a:t>PSR</a:t>
            </a:r>
            <a:r>
              <a:rPr lang="zh-CN" altLang="en-US" sz="1800" b="1" dirty="0" smtClean="0">
                <a:latin typeface="+mn-ea"/>
                <a:ea typeface="+mn-ea"/>
              </a:rPr>
              <a:t>中</a:t>
            </a:r>
            <a:endParaRPr lang="en-US" altLang="zh-CN" sz="1800" b="1" dirty="0" smtClean="0">
              <a:latin typeface="+mn-ea"/>
              <a:ea typeface="+mn-ea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目标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返回后，被中断的程序可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继续执行</a:t>
            </a:r>
            <a:endParaRPr lang="en-US" altLang="zh-CN" sz="1800" b="1" u="sng" dirty="0" smtClean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endParaRPr lang="en-US" altLang="zh-CN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断点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 </a:t>
            </a:r>
            <a:endParaRPr lang="en-US" altLang="zh-CN" sz="2000" b="1" dirty="0" smtClean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38" name="Text Box 172"/>
          <p:cNvSpPr txBox="1">
            <a:spLocks noChangeArrowheads="1"/>
          </p:cNvSpPr>
          <p:nvPr/>
        </p:nvSpPr>
        <p:spPr bwMode="auto">
          <a:xfrm>
            <a:off x="1907704" y="3573016"/>
            <a:ext cx="684076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指事件的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返回地址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异常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-     </a:t>
            </a:r>
            <a:r>
              <a:rPr lang="zh-CN" altLang="en-US" sz="1200" b="1" dirty="0" smtClean="0">
                <a:latin typeface="宋体" panose="02010600030101010101" pitchFamily="2" charset="-122"/>
              </a:rPr>
              <a:t>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   ，中断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-</a:t>
            </a:r>
            <a:r>
              <a:rPr lang="zh-CN" altLang="en-US" sz="1200" b="1" dirty="0" smtClean="0">
                <a:latin typeface="宋体" panose="02010600030101010101" pitchFamily="2" charset="-122"/>
              </a:rPr>
              <a:t>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  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 </a:t>
            </a:r>
            <a:endParaRPr lang="en-US" altLang="zh-CN" sz="1800" b="1" dirty="0" smtClean="0">
              <a:latin typeface="宋体" panose="02010600030101010101" pitchFamily="2" charset="-122"/>
            </a:endParaRPr>
          </a:p>
        </p:txBody>
      </p:sp>
      <p:sp>
        <p:nvSpPr>
          <p:cNvPr id="44" name="Text Box 149"/>
          <p:cNvSpPr txBox="1">
            <a:spLocks noChangeArrowheads="1"/>
          </p:cNvSpPr>
          <p:nvPr/>
        </p:nvSpPr>
        <p:spPr bwMode="auto">
          <a:xfrm>
            <a:off x="179388" y="332656"/>
            <a:ext cx="8821104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、异常及中断的响应</a:t>
            </a:r>
            <a:endParaRPr lang="zh-CN" altLang="en-US" sz="2200" b="1" dirty="0" smtClean="0">
              <a:latin typeface="+mn-ea"/>
              <a:ea typeface="+mn-ea"/>
            </a:endParaRPr>
          </a:p>
          <a:p>
            <a:pPr marL="1524000" indent="-152400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*任务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：</a:t>
            </a:r>
            <a:r>
              <a:rPr lang="zh-CN" altLang="en-US" b="1" dirty="0" smtClean="0">
                <a:latin typeface="+mn-ea"/>
              </a:rPr>
              <a:t>①</a:t>
            </a:r>
            <a:r>
              <a:rPr lang="zh-CN" altLang="zh-CN" b="1" dirty="0" smtClean="0">
                <a:latin typeface="+mn-ea"/>
              </a:rPr>
              <a:t>保存断点及程序状态</a:t>
            </a:r>
            <a:r>
              <a:rPr lang="zh-CN" altLang="en-US" b="1" dirty="0" smtClean="0">
                <a:latin typeface="+mn-ea"/>
              </a:rPr>
              <a:t>  ②</a:t>
            </a:r>
            <a:r>
              <a:rPr lang="zh-CN" altLang="zh-CN" b="1" dirty="0" smtClean="0">
                <a:latin typeface="+mn-ea"/>
              </a:rPr>
              <a:t>关中断</a:t>
            </a:r>
            <a:r>
              <a:rPr lang="zh-CN" altLang="en-US" b="1" dirty="0" smtClean="0">
                <a:latin typeface="+mn-ea"/>
              </a:rPr>
              <a:t>     </a:t>
            </a:r>
            <a:r>
              <a:rPr lang="zh-CN" altLang="en-US" sz="1800" b="1" dirty="0" smtClean="0">
                <a:latin typeface="+mn-ea"/>
              </a:rPr>
              <a:t>←与所选事件无关</a:t>
            </a:r>
            <a:endParaRPr lang="en-US" altLang="zh-CN" sz="1800" b="1" dirty="0" smtClean="0">
              <a:latin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+mn-ea"/>
              </a:rPr>
              <a:t>         </a:t>
            </a:r>
            <a:r>
              <a:rPr lang="zh-CN" altLang="en-US" b="1" dirty="0" smtClean="0">
                <a:latin typeface="+mn-ea"/>
              </a:rPr>
              <a:t>③</a:t>
            </a:r>
            <a:r>
              <a:rPr lang="zh-CN" altLang="zh-CN" b="1" dirty="0" smtClean="0">
                <a:latin typeface="+mn-ea"/>
              </a:rPr>
              <a:t>识别事件类型并转入处理程序</a:t>
            </a:r>
            <a:r>
              <a:rPr lang="en-US" altLang="zh-CN" b="1" dirty="0" smtClean="0">
                <a:latin typeface="+mn-ea"/>
              </a:rPr>
              <a:t>       </a:t>
            </a:r>
            <a:r>
              <a:rPr lang="zh-CN" altLang="en-US" sz="1800" b="1" dirty="0" smtClean="0">
                <a:latin typeface="+mn-ea"/>
              </a:rPr>
              <a:t>←与所选事件有关</a:t>
            </a:r>
            <a:endParaRPr lang="en-US" altLang="zh-CN" sz="1800" b="1" dirty="0" smtClean="0">
              <a:latin typeface="+mn-ea"/>
            </a:endParaRPr>
          </a:p>
        </p:txBody>
      </p:sp>
      <p:sp>
        <p:nvSpPr>
          <p:cNvPr id="45" name="Text Box 172"/>
          <p:cNvSpPr txBox="1">
            <a:spLocks noChangeArrowheads="1"/>
          </p:cNvSpPr>
          <p:nvPr/>
        </p:nvSpPr>
        <p:spPr bwMode="auto">
          <a:xfrm>
            <a:off x="179388" y="4869160"/>
            <a:ext cx="8857108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*关中断：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目标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处理过程</a:t>
            </a:r>
            <a:r>
              <a:rPr lang="zh-CN" altLang="en-US" b="1" dirty="0" smtClean="0">
                <a:latin typeface="宋体" panose="02010600030101010101" pitchFamily="2" charset="-122"/>
              </a:rPr>
              <a:t>不被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新的事件</a:t>
            </a:r>
            <a:r>
              <a:rPr lang="zh-CN" altLang="en-US" b="1" dirty="0" smtClean="0">
                <a:latin typeface="宋体" panose="02010600030101010101" pitchFamily="2" charset="-122"/>
              </a:rPr>
              <a:t>打断</a:t>
            </a:r>
            <a:r>
              <a:rPr lang="en-US" altLang="zh-CN" sz="1800" b="1" dirty="0">
                <a:latin typeface="宋体" panose="02010600030101010101" pitchFamily="2" charset="-122"/>
              </a:rPr>
              <a:t>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    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←新事件为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INTR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或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NMI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47" name="Text Box 172"/>
          <p:cNvSpPr txBox="1">
            <a:spLocks noChangeArrowheads="1"/>
          </p:cNvSpPr>
          <p:nvPr/>
        </p:nvSpPr>
        <p:spPr bwMode="auto">
          <a:xfrm>
            <a:off x="1907580" y="4005064"/>
            <a:ext cx="6984900" cy="13619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b="1" u="sng" dirty="0" smtClean="0">
                <a:latin typeface="宋体" panose="02010600030101010101" pitchFamily="2" charset="-122"/>
              </a:rPr>
              <a:t>断点</a:t>
            </a:r>
            <a:r>
              <a:rPr lang="zh-CN" altLang="en-US" b="1" u="sng" dirty="0">
                <a:latin typeface="宋体" panose="02010600030101010101" pitchFamily="2" charset="-122"/>
              </a:rPr>
              <a:t>及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程序状态</a:t>
            </a:r>
            <a:r>
              <a:rPr lang="zh-CN" altLang="en-US" b="1" dirty="0" smtClean="0">
                <a:latin typeface="宋体" panose="02010600030101010101" pitchFamily="2" charset="-122"/>
              </a:rPr>
              <a:t>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后援</a:t>
            </a:r>
            <a:r>
              <a:rPr lang="en-US" altLang="zh-CN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REGs</a:t>
            </a:r>
            <a:r>
              <a:rPr lang="zh-CN" altLang="en-US" b="1" dirty="0" smtClean="0">
                <a:latin typeface="宋体" panose="02010600030101010101" pitchFamily="2" charset="-122"/>
              </a:rPr>
              <a:t>保存，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u="sng" dirty="0" smtClean="0">
                <a:latin typeface="宋体" panose="02010600030101010101" pitchFamily="2" charset="-122"/>
              </a:rPr>
              <a:t>异常</a:t>
            </a:r>
            <a:r>
              <a:rPr lang="zh-CN" altLang="en-US" b="1" u="sng" dirty="0">
                <a:latin typeface="宋体" panose="02010600030101010101" pitchFamily="2" charset="-122"/>
              </a:rPr>
              <a:t>类型</a:t>
            </a:r>
            <a:r>
              <a:rPr lang="zh-CN" altLang="en-US" b="1" dirty="0" smtClean="0">
                <a:latin typeface="宋体" panose="02010600030101010101" pitchFamily="2" charset="-122"/>
              </a:rPr>
              <a:t>用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异常类型</a:t>
            </a:r>
            <a:r>
              <a:rPr lang="en-US" altLang="zh-CN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REG</a:t>
            </a:r>
            <a:r>
              <a:rPr lang="zh-CN" altLang="en-US" b="1" dirty="0" smtClean="0">
                <a:latin typeface="宋体" panose="02010600030101010101" pitchFamily="2" charset="-122"/>
              </a:rPr>
              <a:t>保存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处理程序只能读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REG)</a:t>
            </a:r>
          </a:p>
          <a:p>
            <a:pPr marL="2684780" indent="-2684780" algn="l">
              <a:lnSpc>
                <a:spcPct val="125000"/>
              </a:lnSpc>
            </a:pPr>
            <a:r>
              <a:rPr lang="zh-CN" altLang="en-US" sz="1800" dirty="0" smtClean="0">
                <a:latin typeface="宋体" panose="02010600030101010101" pitchFamily="2" charset="-122"/>
              </a:rPr>
              <a:t>   └─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中断类型由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各外设</a:t>
            </a:r>
            <a:r>
              <a:rPr lang="zh-CN" altLang="en-US" sz="1800" b="1" dirty="0">
                <a:latin typeface="宋体" panose="02010600030101010101" pitchFamily="2" charset="-122"/>
              </a:rPr>
              <a:t>负责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保存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48" name="Text Box 172"/>
          <p:cNvSpPr txBox="1">
            <a:spLocks noChangeArrowheads="1"/>
          </p:cNvSpPr>
          <p:nvPr/>
        </p:nvSpPr>
        <p:spPr bwMode="auto">
          <a:xfrm>
            <a:off x="1907704" y="5805264"/>
            <a:ext cx="6336707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使</a:t>
            </a:r>
            <a:r>
              <a:rPr lang="en-US" altLang="zh-CN" b="1" dirty="0" smtClean="0">
                <a:latin typeface="宋体" panose="02010600030101010101" pitchFamily="2" charset="-122"/>
              </a:rPr>
              <a:t>IF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0</a:t>
            </a:r>
            <a:r>
              <a:rPr lang="zh-CN" altLang="en-US" b="1" dirty="0" smtClean="0">
                <a:latin typeface="宋体" panose="02010600030101010101" pitchFamily="2" charset="-122"/>
              </a:rPr>
              <a:t>  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处理</a:t>
            </a:r>
            <a:r>
              <a:rPr lang="zh-CN" altLang="en-US" sz="1800" b="1" dirty="0">
                <a:latin typeface="宋体" panose="02010600030101010101" pitchFamily="2" charset="-122"/>
              </a:rPr>
              <a:t>过程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中没有新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NMI</a:t>
            </a:r>
            <a:r>
              <a:rPr lang="zh-CN" altLang="en-US" sz="1800" b="1" dirty="0">
                <a:latin typeface="宋体" panose="02010600030101010101" pitchFamily="2" charset="-122"/>
              </a:rPr>
              <a:t>事件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[NMI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仅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1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个事件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])</a:t>
            </a:r>
          </a:p>
        </p:txBody>
      </p:sp>
      <p:sp>
        <p:nvSpPr>
          <p:cNvPr id="51" name="线形标注 2 50"/>
          <p:cNvSpPr/>
          <p:nvPr/>
        </p:nvSpPr>
        <p:spPr bwMode="auto">
          <a:xfrm>
            <a:off x="7038448" y="2330912"/>
            <a:ext cx="1926040" cy="288000"/>
          </a:xfrm>
          <a:prstGeom prst="borderCallout2">
            <a:avLst>
              <a:gd name="adj1" fmla="val 97742"/>
              <a:gd name="adj2" fmla="val 5256"/>
              <a:gd name="adj3" fmla="val 124787"/>
              <a:gd name="adj4" fmla="val 5229"/>
              <a:gd name="adj5" fmla="val 146550"/>
              <a:gd name="adj6" fmla="val 10449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sm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600" b="1" spc="-100" dirty="0" smtClean="0">
                <a:latin typeface="宋体" pitchFamily="2" charset="-122"/>
              </a:rPr>
              <a:t>＝事件返回后的地址</a:t>
            </a:r>
            <a:endParaRPr lang="en-US" altLang="zh-CN" sz="1600" b="1" spc="-100" dirty="0">
              <a:latin typeface="宋体" pitchFamily="2" charset="-122"/>
            </a:endParaRPr>
          </a:p>
        </p:txBody>
      </p:sp>
      <p:sp>
        <p:nvSpPr>
          <p:cNvPr id="52" name="Text Box 172"/>
          <p:cNvSpPr txBox="1">
            <a:spLocks noChangeArrowheads="1"/>
          </p:cNvSpPr>
          <p:nvPr/>
        </p:nvSpPr>
        <p:spPr bwMode="auto">
          <a:xfrm>
            <a:off x="6084168" y="2708920"/>
            <a:ext cx="2627784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84780" indent="-2684780" algn="l"/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不破坏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PC/PSR/GPRs)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54" name="Text Box 172"/>
          <p:cNvSpPr txBox="1">
            <a:spLocks noChangeArrowheads="1"/>
          </p:cNvSpPr>
          <p:nvPr/>
        </p:nvSpPr>
        <p:spPr bwMode="auto">
          <a:xfrm>
            <a:off x="4067944" y="3645805"/>
            <a:ext cx="3672754" cy="3909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sz="1800" b="1" dirty="0" smtClean="0">
                <a:latin typeface="宋体" panose="02010600030101010101" pitchFamily="2" charset="-122"/>
              </a:rPr>
              <a:t>         当前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/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下条       下条</a:t>
            </a:r>
            <a:endParaRPr lang="en-US" altLang="zh-CN" sz="1800" b="1" dirty="0" smtClean="0">
              <a:latin typeface="宋体" panose="02010600030101010101" pitchFamily="2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7236297" y="3068960"/>
            <a:ext cx="1368151" cy="1296144"/>
            <a:chOff x="7236643" y="3088011"/>
            <a:chExt cx="1368151" cy="1296144"/>
          </a:xfrm>
        </p:grpSpPr>
        <p:cxnSp>
          <p:nvCxnSpPr>
            <p:cNvPr id="56" name="直接箭头连接符 55"/>
            <p:cNvCxnSpPr/>
            <p:nvPr/>
          </p:nvCxnSpPr>
          <p:spPr bwMode="auto">
            <a:xfrm flipH="1" flipV="1">
              <a:off x="7236643" y="3088011"/>
              <a:ext cx="1008114" cy="19149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 flipH="1" flipV="1">
              <a:off x="7650517" y="3088011"/>
              <a:ext cx="594240" cy="19149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58" name="Text Box 172"/>
            <p:cNvSpPr txBox="1">
              <a:spLocks noChangeArrowheads="1"/>
            </p:cNvSpPr>
            <p:nvPr/>
          </p:nvSpPr>
          <p:spPr bwMode="auto">
            <a:xfrm>
              <a:off x="8316762" y="3228252"/>
              <a:ext cx="288032" cy="1155903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</a:ln>
            <a:effectLst/>
          </p:spPr>
          <p:txBody>
            <a:bodyPr vert="eaVert" wrap="square" lIns="18000" tIns="10800" rIns="18000" bIns="10800">
              <a:noAutofit/>
            </a:bodyPr>
            <a:lstStyle/>
            <a:p>
              <a:pPr marL="2684780" indent="-2684780">
                <a:lnSpc>
                  <a:spcPct val="105000"/>
                </a:lnSpc>
              </a:pPr>
              <a:r>
                <a:rPr lang="zh-CN" altLang="en-US" sz="1600" b="1" dirty="0" smtClean="0">
                  <a:solidFill>
                    <a:schemeClr val="accent2"/>
                  </a:solidFill>
                  <a:latin typeface="宋体" panose="02010600030101010101" pitchFamily="2" charset="-122"/>
                </a:rPr>
                <a:t>返回时恢复</a:t>
              </a:r>
              <a:endParaRPr lang="en-US" altLang="zh-CN" sz="16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59" name="直接箭头连接符 42"/>
            <p:cNvCxnSpPr/>
            <p:nvPr/>
          </p:nvCxnSpPr>
          <p:spPr bwMode="auto">
            <a:xfrm rot="5400000" flipH="1" flipV="1">
              <a:off x="7476408" y="3543799"/>
              <a:ext cx="1032642" cy="504055"/>
            </a:xfrm>
            <a:prstGeom prst="bentConnector3">
              <a:avLst>
                <a:gd name="adj1" fmla="val 1113"/>
              </a:avLst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6" name="AutoShape 62">
            <a:hlinkClick r:id="rId6" action="ppaction://hlinkpres?slideindex=39&amp;slidetitle=PowerPoint 演示文稿"/>
          </p:cNvPr>
          <p:cNvSpPr>
            <a:spLocks noChangeArrowheads="1"/>
          </p:cNvSpPr>
          <p:nvPr/>
        </p:nvSpPr>
        <p:spPr bwMode="auto">
          <a:xfrm rot="16200000">
            <a:off x="8524502" y="5816575"/>
            <a:ext cx="303908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zh-CN" altLang="en-US" sz="1600" dirty="0" smtClean="0">
                <a:solidFill>
                  <a:schemeClr val="bg2"/>
                </a:solidFill>
              </a:rPr>
              <a:t>回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2029310" y="2708920"/>
            <a:ext cx="4054858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思考①：</a:t>
            </a:r>
            <a:r>
              <a:rPr lang="zh-CN" altLang="en-US" sz="2000" b="1" dirty="0" smtClean="0">
                <a:latin typeface="+mn-ea"/>
              </a:rPr>
              <a:t>继续执行的条件是什么？ </a:t>
            </a:r>
            <a:endParaRPr lang="en-US" altLang="zh-CN" sz="1800" b="1" dirty="0" smtClean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2029310" y="3172906"/>
            <a:ext cx="2902730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思考②：</a:t>
            </a:r>
            <a:r>
              <a:rPr lang="en-US" altLang="zh-CN" sz="2000" b="1" dirty="0" smtClean="0">
                <a:latin typeface="宋体" pitchFamily="2" charset="-122"/>
              </a:rPr>
              <a:t>GPRs</a:t>
            </a:r>
            <a:r>
              <a:rPr lang="zh-CN" altLang="en-US" sz="2000" b="1" dirty="0" smtClean="0">
                <a:latin typeface="宋体" pitchFamily="2" charset="-122"/>
              </a:rPr>
              <a:t>如何保存</a:t>
            </a:r>
            <a:r>
              <a:rPr lang="zh-CN" altLang="en-US" sz="2000" b="1" dirty="0" smtClean="0">
                <a:latin typeface="+mn-ea"/>
              </a:rPr>
              <a:t>？ </a:t>
            </a:r>
            <a:endParaRPr lang="en-US" altLang="zh-CN" sz="1800" b="1" dirty="0" smtClean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</p:txBody>
      </p:sp>
      <p:sp>
        <p:nvSpPr>
          <p:cNvPr id="29" name="Text Box 172"/>
          <p:cNvSpPr txBox="1">
            <a:spLocks noChangeArrowheads="1"/>
          </p:cNvSpPr>
          <p:nvPr/>
        </p:nvSpPr>
        <p:spPr bwMode="auto">
          <a:xfrm>
            <a:off x="4932039" y="3172906"/>
            <a:ext cx="3231619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84780" indent="-2684780" algn="l"/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处理程序负责保存与恢复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5724128" y="4966865"/>
            <a:ext cx="3419872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思考③：</a:t>
            </a:r>
            <a:r>
              <a:rPr lang="zh-CN" altLang="en-US" sz="2000" b="1" dirty="0" smtClean="0">
                <a:latin typeface="宋体" pitchFamily="2" charset="-122"/>
              </a:rPr>
              <a:t>任务①②可对调吗</a:t>
            </a:r>
            <a:r>
              <a:rPr lang="zh-CN" altLang="en-US" sz="2000" b="1" dirty="0" smtClean="0">
                <a:latin typeface="+mn-ea"/>
              </a:rPr>
              <a:t>？ </a:t>
            </a:r>
            <a:endParaRPr lang="en-US" altLang="zh-CN" sz="1800" b="1" dirty="0" smtClean="0">
              <a:solidFill>
                <a:schemeClr val="bg1">
                  <a:lumMod val="75000"/>
                </a:schemeClr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074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8" grpId="0"/>
      <p:bldP spid="51" grpId="0" animBg="1"/>
      <p:bldP spid="52" grpId="0"/>
      <p:bldP spid="54" grpId="0"/>
      <p:bldP spid="27" grpId="0" animBg="1"/>
      <p:bldP spid="28" grpId="0" animBg="1"/>
      <p:bldP spid="29" grpId="0"/>
      <p:bldP spid="4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82</a:t>
            </a:fld>
            <a:endParaRPr lang="en-US" altLang="zh-CN"/>
          </a:p>
        </p:txBody>
      </p:sp>
      <p:sp>
        <p:nvSpPr>
          <p:cNvPr id="139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AutoShape 1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 Box 172"/>
          <p:cNvSpPr txBox="1">
            <a:spLocks noChangeArrowheads="1"/>
          </p:cNvSpPr>
          <p:nvPr/>
        </p:nvSpPr>
        <p:spPr bwMode="auto">
          <a:xfrm>
            <a:off x="179388" y="291420"/>
            <a:ext cx="8821768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zh-CN" b="1" dirty="0">
                <a:solidFill>
                  <a:srgbClr val="C00000"/>
                </a:solidFill>
              </a:rPr>
              <a:t>识别事件类型并转入</a:t>
            </a:r>
            <a:r>
              <a:rPr lang="zh-CN" altLang="zh-CN" b="1" dirty="0" smtClean="0">
                <a:solidFill>
                  <a:srgbClr val="C00000"/>
                </a:solidFill>
              </a:rPr>
              <a:t>处理程序</a:t>
            </a:r>
            <a:r>
              <a:rPr lang="zh-CN" altLang="en-US" b="1" dirty="0" smtClean="0">
                <a:solidFill>
                  <a:srgbClr val="C00000"/>
                </a:solidFill>
              </a:rPr>
              <a:t>： </a:t>
            </a:r>
            <a:endParaRPr lang="en-US" altLang="zh-CN" sz="2200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marL="2057400" indent="-2057400"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子任务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spc="-5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识别</a:t>
            </a:r>
            <a:r>
              <a:rPr lang="zh-CN" altLang="en-US" b="1" spc="-50" dirty="0" smtClean="0">
                <a:latin typeface="宋体" panose="02010600030101010101" pitchFamily="2" charset="-122"/>
              </a:rPr>
              <a:t>事件类型</a:t>
            </a:r>
            <a:r>
              <a:rPr lang="en-US" altLang="zh-CN" sz="2000" b="1" spc="-50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spc="-50" dirty="0" smtClean="0">
                <a:latin typeface="宋体" panose="02010600030101010101" pitchFamily="2" charset="-122"/>
              </a:rPr>
              <a:t>最急</a:t>
            </a:r>
            <a:r>
              <a:rPr lang="en-US" altLang="zh-CN" sz="2000" b="1" spc="-50" dirty="0" smtClean="0">
                <a:latin typeface="宋体" panose="02010600030101010101" pitchFamily="2" charset="-122"/>
              </a:rPr>
              <a:t>)</a:t>
            </a:r>
            <a:r>
              <a:rPr lang="zh-CN" altLang="en-US" b="1" spc="-50" dirty="0" smtClean="0">
                <a:latin typeface="宋体" panose="02010600030101010101" pitchFamily="2" charset="-122"/>
              </a:rPr>
              <a:t>、</a:t>
            </a:r>
            <a:r>
              <a:rPr lang="zh-CN" altLang="en-US" b="1" spc="-50" dirty="0" smtClean="0">
                <a:solidFill>
                  <a:srgbClr val="990099"/>
                </a:solidFill>
                <a:latin typeface="宋体" panose="02010600030101010101" pitchFamily="2" charset="-122"/>
              </a:rPr>
              <a:t>获取</a:t>
            </a:r>
            <a:r>
              <a:rPr lang="zh-CN" altLang="en-US" b="1" spc="-50" dirty="0" smtClean="0">
                <a:latin typeface="宋体" panose="02010600030101010101" pitchFamily="2" charset="-122"/>
              </a:rPr>
              <a:t>相应处理程序入口地址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 smtClean="0">
                <a:latin typeface="宋体" panose="02010600030101010101" pitchFamily="2" charset="-122"/>
              </a:rPr>
              <a:t>PC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←</a:t>
            </a:r>
            <a:r>
              <a:rPr lang="zh-CN" altLang="en-US" b="1" dirty="0" smtClean="0">
                <a:latin typeface="宋体" panose="02010600030101010101" pitchFamily="2" charset="-122"/>
              </a:rPr>
              <a:t>所获取的入口地址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实现策略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有向量、非向量</a:t>
            </a:r>
            <a:r>
              <a:rPr lang="en-US" altLang="zh-CN" b="1" dirty="0" smtClean="0"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latin typeface="宋体" panose="02010600030101010101" pitchFamily="2" charset="-122"/>
              </a:rPr>
              <a:t>种方式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59" name="Text Box 172"/>
          <p:cNvSpPr txBox="1">
            <a:spLocks noChangeArrowheads="1"/>
          </p:cNvSpPr>
          <p:nvPr/>
        </p:nvSpPr>
        <p:spPr bwMode="auto">
          <a:xfrm>
            <a:off x="179512" y="2143116"/>
            <a:ext cx="878522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非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向量方式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zh-CN" b="1" dirty="0" smtClean="0"/>
              <a:t>所有</a:t>
            </a:r>
            <a:r>
              <a:rPr lang="zh-CN" altLang="zh-CN" b="1" dirty="0"/>
              <a:t>事件</a:t>
            </a:r>
            <a:r>
              <a:rPr lang="zh-CN" altLang="zh-CN" b="1" u="sng" dirty="0"/>
              <a:t>共用一个</a:t>
            </a:r>
            <a:r>
              <a:rPr lang="zh-CN" altLang="zh-CN" b="1" dirty="0" smtClean="0"/>
              <a:t>处理程序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latin typeface="+mn-ea"/>
                <a:ea typeface="+mn-ea"/>
              </a:rPr>
              <a:t>入口地址</a:t>
            </a:r>
            <a:r>
              <a:rPr lang="zh-CN" altLang="en-US" b="1" u="sng" dirty="0" smtClean="0">
                <a:latin typeface="+mn-ea"/>
                <a:ea typeface="+mn-ea"/>
              </a:rPr>
              <a:t>固定</a:t>
            </a:r>
            <a:endParaRPr lang="en-US" altLang="zh-CN" b="1" u="sng" dirty="0" smtClean="0">
              <a:latin typeface="+mn-ea"/>
              <a:ea typeface="+mn-ea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实现：</a:t>
            </a:r>
            <a:endParaRPr lang="en-US" altLang="zh-CN" sz="2000" b="1" dirty="0" smtClean="0">
              <a:latin typeface="+mn-ea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900113" y="3573016"/>
            <a:ext cx="7920359" cy="2088232"/>
            <a:chOff x="900113" y="3212976"/>
            <a:chExt cx="7920359" cy="2088232"/>
          </a:xfrm>
        </p:grpSpPr>
        <p:sp>
          <p:nvSpPr>
            <p:cNvPr id="61" name="Text Box 73"/>
            <p:cNvSpPr txBox="1">
              <a:spLocks noChangeArrowheads="1"/>
            </p:cNvSpPr>
            <p:nvPr/>
          </p:nvSpPr>
          <p:spPr bwMode="auto">
            <a:xfrm>
              <a:off x="900113" y="3705238"/>
              <a:ext cx="1151607" cy="300719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保存现场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62" name="Text Box 74"/>
            <p:cNvSpPr txBox="1">
              <a:spLocks noChangeArrowheads="1"/>
            </p:cNvSpPr>
            <p:nvPr/>
          </p:nvSpPr>
          <p:spPr bwMode="auto">
            <a:xfrm>
              <a:off x="2483767" y="4580359"/>
              <a:ext cx="1872655" cy="504825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 smtClean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A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的处理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函数</a:t>
              </a:r>
            </a:p>
          </p:txBody>
        </p:sp>
        <p:sp>
          <p:nvSpPr>
            <p:cNvPr id="63" name="AutoShape 76"/>
            <p:cNvSpPr>
              <a:spLocks noChangeArrowheads="1"/>
            </p:cNvSpPr>
            <p:nvPr/>
          </p:nvSpPr>
          <p:spPr bwMode="auto">
            <a:xfrm>
              <a:off x="1043608" y="3212976"/>
              <a:ext cx="863774" cy="288032"/>
            </a:xfrm>
            <a:prstGeom prst="flowChartTerminator">
              <a:avLst/>
            </a:prstGeom>
            <a:noFill/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/>
                <a:t>开始</a:t>
              </a:r>
            </a:p>
          </p:txBody>
        </p:sp>
        <p:sp>
          <p:nvSpPr>
            <p:cNvPr id="68" name="Text Box 77"/>
            <p:cNvSpPr txBox="1">
              <a:spLocks noChangeArrowheads="1"/>
            </p:cNvSpPr>
            <p:nvPr/>
          </p:nvSpPr>
          <p:spPr bwMode="auto">
            <a:xfrm>
              <a:off x="2483767" y="3428107"/>
              <a:ext cx="1871067" cy="288925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 smtClean="0">
                  <a:solidFill>
                    <a:srgbClr val="CC3300"/>
                  </a:solidFill>
                  <a:latin typeface="宋体" panose="02010600030101010101" pitchFamily="2" charset="-122"/>
                </a:rPr>
                <a:t>读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A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的状态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72" name="AutoShape 78"/>
            <p:cNvSpPr>
              <a:spLocks noChangeArrowheads="1"/>
            </p:cNvSpPr>
            <p:nvPr/>
          </p:nvSpPr>
          <p:spPr bwMode="auto">
            <a:xfrm>
              <a:off x="2553023" y="3933056"/>
              <a:ext cx="1728788" cy="360362"/>
            </a:xfrm>
            <a:prstGeom prst="flowChartDecision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/>
                <a:t>有请求？</a:t>
              </a:r>
              <a:endParaRPr lang="zh-CN" altLang="en-US" sz="1800" b="1" dirty="0"/>
            </a:p>
          </p:txBody>
        </p:sp>
        <p:sp>
          <p:nvSpPr>
            <p:cNvPr id="74" name="Text Box 80"/>
            <p:cNvSpPr txBox="1">
              <a:spLocks noChangeArrowheads="1"/>
            </p:cNvSpPr>
            <p:nvPr/>
          </p:nvSpPr>
          <p:spPr bwMode="auto">
            <a:xfrm>
              <a:off x="4299273" y="3887800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75" name="Text Box 83"/>
            <p:cNvSpPr txBox="1">
              <a:spLocks noChangeArrowheads="1"/>
            </p:cNvSpPr>
            <p:nvPr/>
          </p:nvSpPr>
          <p:spPr bwMode="auto">
            <a:xfrm>
              <a:off x="3435673" y="4301157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77" name="Text Box 86"/>
            <p:cNvSpPr txBox="1">
              <a:spLocks noChangeArrowheads="1"/>
            </p:cNvSpPr>
            <p:nvPr/>
          </p:nvSpPr>
          <p:spPr bwMode="auto">
            <a:xfrm>
              <a:off x="4788024" y="4580359"/>
              <a:ext cx="936104" cy="504825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 smtClean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B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的</a:t>
              </a:r>
            </a:p>
          </p:txBody>
        </p:sp>
        <p:sp>
          <p:nvSpPr>
            <p:cNvPr id="78" name="Text Box 87"/>
            <p:cNvSpPr txBox="1">
              <a:spLocks noChangeArrowheads="1"/>
            </p:cNvSpPr>
            <p:nvPr/>
          </p:nvSpPr>
          <p:spPr bwMode="auto">
            <a:xfrm>
              <a:off x="4789611" y="3429694"/>
              <a:ext cx="934517" cy="287338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 smtClean="0">
                  <a:solidFill>
                    <a:srgbClr val="CC3300"/>
                  </a:solidFill>
                  <a:latin typeface="宋体" panose="02010600030101010101" pitchFamily="2" charset="-122"/>
                </a:rPr>
                <a:t>读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B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79" name="AutoShape 88"/>
            <p:cNvSpPr>
              <a:spLocks noChangeArrowheads="1"/>
            </p:cNvSpPr>
            <p:nvPr/>
          </p:nvSpPr>
          <p:spPr bwMode="auto">
            <a:xfrm>
              <a:off x="4788024" y="3934322"/>
              <a:ext cx="936104" cy="359096"/>
            </a:xfrm>
            <a:prstGeom prst="flowChartDecision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Text Box 90"/>
            <p:cNvSpPr txBox="1">
              <a:spLocks noChangeArrowheads="1"/>
            </p:cNvSpPr>
            <p:nvPr/>
          </p:nvSpPr>
          <p:spPr bwMode="auto">
            <a:xfrm>
              <a:off x="5741144" y="3869109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82" name="Text Box 93"/>
            <p:cNvSpPr txBox="1">
              <a:spLocks noChangeArrowheads="1"/>
            </p:cNvSpPr>
            <p:nvPr/>
          </p:nvSpPr>
          <p:spPr bwMode="auto">
            <a:xfrm>
              <a:off x="5292080" y="4301157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Y</a:t>
              </a:r>
            </a:p>
          </p:txBody>
        </p:sp>
        <p:sp>
          <p:nvSpPr>
            <p:cNvPr id="84" name="Text Box 105"/>
            <p:cNvSpPr txBox="1">
              <a:spLocks noChangeArrowheads="1"/>
            </p:cNvSpPr>
            <p:nvPr/>
          </p:nvSpPr>
          <p:spPr bwMode="auto">
            <a:xfrm>
              <a:off x="900113" y="4509120"/>
              <a:ext cx="1151607" cy="288925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恢复现场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85" name="AutoShape 106"/>
            <p:cNvSpPr>
              <a:spLocks noChangeArrowheads="1"/>
            </p:cNvSpPr>
            <p:nvPr/>
          </p:nvSpPr>
          <p:spPr bwMode="auto">
            <a:xfrm>
              <a:off x="900782" y="5013176"/>
              <a:ext cx="1150938" cy="288032"/>
            </a:xfrm>
            <a:prstGeom prst="flowChartTerminator">
              <a:avLst/>
            </a:prstGeom>
            <a:solidFill>
              <a:srgbClr val="CC99FF">
                <a:alpha val="60001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/>
                <a:t>中断返回</a:t>
              </a:r>
              <a:endParaRPr lang="zh-CN" altLang="en-US" sz="1800" b="1" dirty="0"/>
            </a:p>
          </p:txBody>
        </p:sp>
        <p:sp>
          <p:nvSpPr>
            <p:cNvPr id="86" name="Text Box 119"/>
            <p:cNvSpPr txBox="1">
              <a:spLocks noChangeArrowheads="1"/>
            </p:cNvSpPr>
            <p:nvPr/>
          </p:nvSpPr>
          <p:spPr bwMode="auto">
            <a:xfrm>
              <a:off x="5940152" y="3869233"/>
              <a:ext cx="431800" cy="4238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zh-CN" b="1" dirty="0"/>
                <a:t>…</a:t>
              </a:r>
            </a:p>
          </p:txBody>
        </p:sp>
        <p:cxnSp>
          <p:nvCxnSpPr>
            <p:cNvPr id="88" name="直接箭头连接符 87"/>
            <p:cNvCxnSpPr>
              <a:stCxn id="63" idx="2"/>
              <a:endCxn id="61" idx="0"/>
            </p:cNvCxnSpPr>
            <p:nvPr/>
          </p:nvCxnSpPr>
          <p:spPr bwMode="auto">
            <a:xfrm>
              <a:off x="1475495" y="3501008"/>
              <a:ext cx="422" cy="2042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直接箭头连接符 88"/>
            <p:cNvCxnSpPr/>
            <p:nvPr/>
          </p:nvCxnSpPr>
          <p:spPr bwMode="auto">
            <a:xfrm>
              <a:off x="1475656" y="4005064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直接箭头连接符 91"/>
            <p:cNvCxnSpPr>
              <a:stCxn id="84" idx="2"/>
              <a:endCxn id="85" idx="0"/>
            </p:cNvCxnSpPr>
            <p:nvPr/>
          </p:nvCxnSpPr>
          <p:spPr bwMode="auto">
            <a:xfrm>
              <a:off x="1475917" y="4798045"/>
              <a:ext cx="334" cy="21513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2267744" y="3212976"/>
              <a:ext cx="114887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箭头连接符 93"/>
            <p:cNvCxnSpPr/>
            <p:nvPr/>
          </p:nvCxnSpPr>
          <p:spPr bwMode="auto">
            <a:xfrm>
              <a:off x="1475656" y="4293096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5" name="直接箭头连接符 94"/>
            <p:cNvCxnSpPr/>
            <p:nvPr/>
          </p:nvCxnSpPr>
          <p:spPr bwMode="auto">
            <a:xfrm>
              <a:off x="3419872" y="3212976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5724128" y="4113870"/>
              <a:ext cx="20764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72"/>
            <p:cNvCxnSpPr/>
            <p:nvPr/>
          </p:nvCxnSpPr>
          <p:spPr bwMode="auto">
            <a:xfrm rot="5400000">
              <a:off x="1371073" y="3318155"/>
              <a:ext cx="1001850" cy="791492"/>
            </a:xfrm>
            <a:prstGeom prst="bentConnector3">
              <a:avLst>
                <a:gd name="adj1" fmla="val 9909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>
              <a:off x="6516216" y="3212976"/>
              <a:ext cx="0" cy="9008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>
              <a:off x="2267744" y="5301208"/>
              <a:ext cx="655272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直接箭头连接符 102"/>
            <p:cNvCxnSpPr/>
            <p:nvPr/>
          </p:nvCxnSpPr>
          <p:spPr bwMode="auto">
            <a:xfrm>
              <a:off x="3419872" y="5085184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直接连接符 86"/>
            <p:cNvCxnSpPr/>
            <p:nvPr/>
          </p:nvCxnSpPr>
          <p:spPr bwMode="auto">
            <a:xfrm rot="16200000" flipH="1">
              <a:off x="1367563" y="4401027"/>
              <a:ext cx="1008112" cy="792249"/>
            </a:xfrm>
            <a:prstGeom prst="bentConnector3">
              <a:avLst>
                <a:gd name="adj1" fmla="val -16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接箭头连接符 105"/>
            <p:cNvCxnSpPr>
              <a:stCxn id="68" idx="2"/>
              <a:endCxn id="72" idx="0"/>
            </p:cNvCxnSpPr>
            <p:nvPr/>
          </p:nvCxnSpPr>
          <p:spPr bwMode="auto">
            <a:xfrm flipH="1">
              <a:off x="3417417" y="3717032"/>
              <a:ext cx="1884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7" name="直接箭头连接符 106"/>
            <p:cNvCxnSpPr>
              <a:stCxn id="72" idx="2"/>
              <a:endCxn id="62" idx="0"/>
            </p:cNvCxnSpPr>
            <p:nvPr/>
          </p:nvCxnSpPr>
          <p:spPr bwMode="auto">
            <a:xfrm>
              <a:off x="3417417" y="4293418"/>
              <a:ext cx="2678" cy="2869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>
              <a:off x="4572000" y="3212976"/>
              <a:ext cx="64482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>
              <a:off x="5220072" y="3212976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2" name="直接箭头连接符 111"/>
            <p:cNvCxnSpPr>
              <a:stCxn id="78" idx="2"/>
              <a:endCxn id="79" idx="0"/>
            </p:cNvCxnSpPr>
            <p:nvPr/>
          </p:nvCxnSpPr>
          <p:spPr bwMode="auto">
            <a:xfrm flipH="1">
              <a:off x="5256076" y="3717032"/>
              <a:ext cx="794" cy="2172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/>
            <p:cNvCxnSpPr>
              <a:stCxn id="79" idx="2"/>
              <a:endCxn id="77" idx="0"/>
            </p:cNvCxnSpPr>
            <p:nvPr/>
          </p:nvCxnSpPr>
          <p:spPr bwMode="auto">
            <a:xfrm>
              <a:off x="5256076" y="4293418"/>
              <a:ext cx="0" cy="2869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4" name="直接箭头连接符 123"/>
            <p:cNvCxnSpPr/>
            <p:nvPr/>
          </p:nvCxnSpPr>
          <p:spPr bwMode="auto">
            <a:xfrm>
              <a:off x="5220072" y="5085184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6" name="直接连接符 72"/>
            <p:cNvCxnSpPr>
              <a:endCxn id="72" idx="3"/>
            </p:cNvCxnSpPr>
            <p:nvPr/>
          </p:nvCxnSpPr>
          <p:spPr bwMode="auto">
            <a:xfrm rot="5400000">
              <a:off x="3976777" y="3518013"/>
              <a:ext cx="900259" cy="29018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7" name="Text Box 74"/>
            <p:cNvSpPr txBox="1">
              <a:spLocks noChangeArrowheads="1"/>
            </p:cNvSpPr>
            <p:nvPr/>
          </p:nvSpPr>
          <p:spPr bwMode="auto">
            <a:xfrm>
              <a:off x="6732239" y="4580359"/>
              <a:ext cx="1872655" cy="504825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 smtClean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Z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的处理函数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28" name="Text Box 77"/>
            <p:cNvSpPr txBox="1">
              <a:spLocks noChangeArrowheads="1"/>
            </p:cNvSpPr>
            <p:nvPr/>
          </p:nvSpPr>
          <p:spPr bwMode="auto">
            <a:xfrm>
              <a:off x="6732239" y="3428107"/>
              <a:ext cx="1871067" cy="288925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eaLnBrk="0" hangingPunct="0"/>
              <a:r>
                <a:rPr lang="zh-CN" altLang="en-US" sz="1800" b="1" dirty="0" smtClean="0">
                  <a:solidFill>
                    <a:srgbClr val="CC3300"/>
                  </a:solidFill>
                  <a:latin typeface="宋体" panose="02010600030101010101" pitchFamily="2" charset="-122"/>
                </a:rPr>
                <a:t>读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事件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Z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的状态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30" name="AutoShape 78"/>
            <p:cNvSpPr>
              <a:spLocks noChangeArrowheads="1"/>
            </p:cNvSpPr>
            <p:nvPr/>
          </p:nvSpPr>
          <p:spPr bwMode="auto">
            <a:xfrm>
              <a:off x="6801495" y="3933056"/>
              <a:ext cx="1728788" cy="360362"/>
            </a:xfrm>
            <a:prstGeom prst="flowChartDecision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r>
                <a:rPr lang="zh-CN" altLang="en-US" sz="1800" b="1" dirty="0" smtClean="0"/>
                <a:t>有请求？</a:t>
              </a:r>
              <a:endParaRPr lang="zh-CN" altLang="en-US" sz="1800" b="1" dirty="0"/>
            </a:p>
          </p:txBody>
        </p:sp>
        <p:sp>
          <p:nvSpPr>
            <p:cNvPr id="131" name="Text Box 80"/>
            <p:cNvSpPr txBox="1">
              <a:spLocks noChangeArrowheads="1"/>
            </p:cNvSpPr>
            <p:nvPr/>
          </p:nvSpPr>
          <p:spPr bwMode="auto">
            <a:xfrm>
              <a:off x="8547745" y="3887800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133" name="Text Box 83"/>
            <p:cNvSpPr txBox="1">
              <a:spLocks noChangeArrowheads="1"/>
            </p:cNvSpPr>
            <p:nvPr/>
          </p:nvSpPr>
          <p:spPr bwMode="auto">
            <a:xfrm>
              <a:off x="7684145" y="4301157"/>
              <a:ext cx="127000" cy="20796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 eaLnBrk="0" hangingPunct="0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Y</a:t>
              </a:r>
            </a:p>
          </p:txBody>
        </p:sp>
        <p:cxnSp>
          <p:nvCxnSpPr>
            <p:cNvPr id="134" name="直接连接符 133"/>
            <p:cNvCxnSpPr/>
            <p:nvPr/>
          </p:nvCxnSpPr>
          <p:spPr bwMode="auto">
            <a:xfrm>
              <a:off x="6516216" y="3212976"/>
              <a:ext cx="114887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直接箭头连接符 134"/>
            <p:cNvCxnSpPr/>
            <p:nvPr/>
          </p:nvCxnSpPr>
          <p:spPr bwMode="auto">
            <a:xfrm>
              <a:off x="7668344" y="3212976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/>
            <p:cNvCxnSpPr/>
            <p:nvPr/>
          </p:nvCxnSpPr>
          <p:spPr bwMode="auto">
            <a:xfrm>
              <a:off x="7668344" y="5085184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7" name="直接箭头连接符 136"/>
            <p:cNvCxnSpPr>
              <a:stCxn id="128" idx="2"/>
              <a:endCxn id="130" idx="0"/>
            </p:cNvCxnSpPr>
            <p:nvPr/>
          </p:nvCxnSpPr>
          <p:spPr bwMode="auto">
            <a:xfrm flipH="1">
              <a:off x="7665889" y="3717032"/>
              <a:ext cx="1884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8" name="直接箭头连接符 137"/>
            <p:cNvCxnSpPr>
              <a:stCxn id="130" idx="2"/>
              <a:endCxn id="127" idx="0"/>
            </p:cNvCxnSpPr>
            <p:nvPr/>
          </p:nvCxnSpPr>
          <p:spPr bwMode="auto">
            <a:xfrm>
              <a:off x="7665889" y="4293418"/>
              <a:ext cx="2678" cy="2869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>
              <a:off x="6372200" y="4121372"/>
              <a:ext cx="1440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直接箭头连接符 128"/>
            <p:cNvCxnSpPr>
              <a:stCxn id="130" idx="3"/>
            </p:cNvCxnSpPr>
            <p:nvPr/>
          </p:nvCxnSpPr>
          <p:spPr bwMode="auto">
            <a:xfrm>
              <a:off x="8530283" y="4113237"/>
              <a:ext cx="290189" cy="118797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43" name="Text Box 172"/>
          <p:cNvSpPr txBox="1">
            <a:spLocks noChangeArrowheads="1"/>
          </p:cNvSpPr>
          <p:nvPr/>
        </p:nvSpPr>
        <p:spPr bwMode="auto">
          <a:xfrm>
            <a:off x="179512" y="5755322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+mn-ea"/>
              </a:rPr>
              <a:t>        事件优先级</a:t>
            </a:r>
            <a:r>
              <a:rPr lang="en-US" altLang="zh-CN" sz="2000" b="1" dirty="0" smtClean="0">
                <a:solidFill>
                  <a:srgbClr val="990099"/>
                </a:solidFill>
                <a:latin typeface="+mn-ea"/>
              </a:rPr>
              <a:t>(</a:t>
            </a:r>
            <a:r>
              <a:rPr lang="zh-CN" altLang="en-US" sz="2000" b="1" dirty="0" smtClean="0">
                <a:solidFill>
                  <a:srgbClr val="990099"/>
                </a:solidFill>
                <a:latin typeface="+mn-ea"/>
              </a:rPr>
              <a:t>紧急程度</a:t>
            </a:r>
            <a:r>
              <a:rPr lang="en-US" altLang="zh-CN" sz="2000" b="1" dirty="0" smtClean="0">
                <a:solidFill>
                  <a:srgbClr val="990099"/>
                </a:solidFill>
                <a:latin typeface="+mn-ea"/>
              </a:rPr>
              <a:t>)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</a:rPr>
              <a:t>的实现：</a:t>
            </a:r>
            <a:r>
              <a:rPr lang="zh-CN" altLang="en-US" b="1" dirty="0" smtClean="0">
                <a:latin typeface="+mn-ea"/>
              </a:rPr>
              <a:t>查找顺序</a:t>
            </a:r>
            <a:endParaRPr lang="en-US" altLang="zh-CN" sz="1800" b="1" dirty="0" smtClean="0">
              <a:latin typeface="宋体" panose="02010600030101010101" pitchFamily="2" charset="-122"/>
            </a:endParaRPr>
          </a:p>
        </p:txBody>
      </p:sp>
      <p:sp>
        <p:nvSpPr>
          <p:cNvPr id="144" name="线形标注 2 143"/>
          <p:cNvSpPr/>
          <p:nvPr/>
        </p:nvSpPr>
        <p:spPr bwMode="auto">
          <a:xfrm>
            <a:off x="179512" y="3112776"/>
            <a:ext cx="1749282" cy="306000"/>
          </a:xfrm>
          <a:prstGeom prst="borderCallout2">
            <a:avLst>
              <a:gd name="adj1" fmla="val 93322"/>
              <a:gd name="adj2" fmla="val 11258"/>
              <a:gd name="adj3" fmla="val 146535"/>
              <a:gd name="adj4" fmla="val 10895"/>
              <a:gd name="adj5" fmla="val 290456"/>
              <a:gd name="adj6" fmla="val 42121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spc="-100" dirty="0" smtClean="0">
                <a:latin typeface="宋体" pitchFamily="2" charset="-122"/>
              </a:rPr>
              <a:t>所用</a:t>
            </a:r>
            <a:r>
              <a:rPr lang="en-US" altLang="zh-CN" sz="1800" b="1" spc="-100" dirty="0" smtClean="0">
                <a:latin typeface="宋体" pitchFamily="2" charset="-122"/>
              </a:rPr>
              <a:t>GPRs</a:t>
            </a:r>
            <a:r>
              <a:rPr lang="zh-CN" altLang="en-US" sz="1800" b="1" spc="-100" dirty="0" smtClean="0">
                <a:latin typeface="宋体" pitchFamily="2" charset="-122"/>
              </a:rPr>
              <a:t>的内容</a:t>
            </a:r>
            <a:endParaRPr lang="en-US" altLang="zh-CN" sz="1800" b="1" spc="-100" dirty="0">
              <a:latin typeface="宋体" pitchFamily="2" charset="-122"/>
            </a:endParaRPr>
          </a:p>
        </p:txBody>
      </p:sp>
      <p:sp>
        <p:nvSpPr>
          <p:cNvPr id="145" name="Text Box 172"/>
          <p:cNvSpPr txBox="1">
            <a:spLocks noChangeArrowheads="1"/>
          </p:cNvSpPr>
          <p:nvPr/>
        </p:nvSpPr>
        <p:spPr bwMode="auto">
          <a:xfrm>
            <a:off x="2322652" y="2571744"/>
            <a:ext cx="6178438" cy="9140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84780" indent="-2684780" algn="l">
              <a:lnSpc>
                <a:spcPct val="13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PC</a:t>
            </a:r>
            <a:r>
              <a:rPr lang="zh-CN" altLang="en-US" b="1" dirty="0" smtClean="0">
                <a:latin typeface="宋体" panose="02010600030101010101" pitchFamily="2" charset="-122"/>
              </a:rPr>
              <a:t>←</a:t>
            </a:r>
            <a:r>
              <a:rPr lang="zh-CN" altLang="en-US" b="1" dirty="0">
                <a:latin typeface="+mn-ea"/>
              </a:rPr>
              <a:t>入口</a:t>
            </a:r>
            <a:r>
              <a:rPr lang="zh-CN" altLang="en-US" b="1" dirty="0" smtClean="0">
                <a:latin typeface="+mn-ea"/>
              </a:rPr>
              <a:t>地址，其余子任务由</a:t>
            </a:r>
            <a:r>
              <a:rPr lang="zh-CN" altLang="en-US" b="1" u="sng" dirty="0" smtClean="0">
                <a:latin typeface="+mn-ea"/>
              </a:rPr>
              <a:t>处理程序</a:t>
            </a:r>
            <a:r>
              <a:rPr lang="zh-CN" altLang="en-US" b="1" dirty="0" smtClean="0">
                <a:latin typeface="+mn-ea"/>
              </a:rPr>
              <a:t>完成</a:t>
            </a:r>
            <a:endParaRPr lang="en-US" altLang="zh-CN" b="1" dirty="0" smtClean="0">
              <a:latin typeface="+mn-ea"/>
            </a:endParaRPr>
          </a:p>
          <a:p>
            <a:pPr marL="2684780" indent="-2684780" algn="l">
              <a:lnSpc>
                <a:spcPct val="105000"/>
              </a:lnSpc>
            </a:pPr>
            <a:r>
              <a:rPr lang="en-US" altLang="zh-CN" sz="2000" b="1" dirty="0" smtClean="0">
                <a:latin typeface="+mn-ea"/>
              </a:rPr>
              <a:t>   (</a:t>
            </a:r>
            <a:r>
              <a:rPr lang="zh-CN" altLang="en-US" sz="2000" b="1" dirty="0" smtClean="0">
                <a:solidFill>
                  <a:schemeClr val="accent2"/>
                </a:solidFill>
                <a:latin typeface="+mn-ea"/>
              </a:rPr>
              <a:t>硬件实现</a:t>
            </a:r>
            <a:r>
              <a:rPr lang="en-US" altLang="zh-CN" sz="2000" b="1" dirty="0" smtClean="0">
                <a:latin typeface="+mn-ea"/>
              </a:rPr>
              <a:t>)     (</a:t>
            </a:r>
            <a:r>
              <a:rPr lang="zh-CN" altLang="en-US" sz="2000" b="1" dirty="0" smtClean="0">
                <a:solidFill>
                  <a:schemeClr val="accent2"/>
                </a:solidFill>
                <a:latin typeface="+mn-ea"/>
              </a:rPr>
              <a:t>软件实现：</a:t>
            </a:r>
            <a:r>
              <a:rPr lang="zh-CN" altLang="en-US" sz="2000" b="1" dirty="0" smtClean="0">
                <a:latin typeface="+mn-ea"/>
              </a:rPr>
              <a:t>轮询＋函数调用</a:t>
            </a:r>
            <a:r>
              <a:rPr lang="en-US" altLang="zh-CN" sz="2000" b="1" dirty="0" smtClean="0">
                <a:latin typeface="+mn-ea"/>
              </a:rPr>
              <a:t>)</a:t>
            </a:r>
          </a:p>
        </p:txBody>
      </p:sp>
      <p:sp>
        <p:nvSpPr>
          <p:cNvPr id="65" name="AutoShape 62">
            <a:hlinkClick r:id="rId3" action="ppaction://hlinkpres?slideindex=45&amp;slidetitle=PowerPoint 演示文稿"/>
          </p:cNvPr>
          <p:cNvSpPr>
            <a:spLocks noChangeArrowheads="1"/>
          </p:cNvSpPr>
          <p:nvPr/>
        </p:nvSpPr>
        <p:spPr bwMode="auto">
          <a:xfrm rot="5400000">
            <a:off x="6228532" y="645961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 smtClean="0">
                <a:solidFill>
                  <a:schemeClr val="bg2"/>
                </a:solidFill>
                <a:latin typeface="+mn-ea"/>
                <a:ea typeface="+mn-ea"/>
              </a:rPr>
              <a:t>回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4" name="AutoShape 11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81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43" grpId="0"/>
      <p:bldP spid="144" grpId="0" animBg="1"/>
      <p:bldP spid="14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83</a:t>
            </a:fld>
            <a:endParaRPr lang="en-US" altLang="zh-CN"/>
          </a:p>
        </p:txBody>
      </p:sp>
      <p:sp>
        <p:nvSpPr>
          <p:cNvPr id="79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9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09297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3683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81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3" name="Text Box 149"/>
          <p:cNvSpPr txBox="1">
            <a:spLocks noChangeArrowheads="1"/>
          </p:cNvSpPr>
          <p:nvPr/>
        </p:nvSpPr>
        <p:spPr bwMode="auto">
          <a:xfrm>
            <a:off x="179388" y="4653136"/>
            <a:ext cx="878522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、异常及中断的返回</a:t>
            </a:r>
            <a:endParaRPr lang="en-US" altLang="zh-CN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*任务：</a:t>
            </a:r>
            <a:r>
              <a:rPr lang="zh-CN" altLang="en-US" b="1" dirty="0" smtClean="0">
                <a:latin typeface="+mn-ea"/>
                <a:ea typeface="+mn-ea"/>
              </a:rPr>
              <a:t>恢复断点及程序状态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*实现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：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35" name="Text Box 82"/>
          <p:cNvSpPr txBox="1">
            <a:spLocks noChangeArrowheads="1"/>
          </p:cNvSpPr>
          <p:nvPr/>
        </p:nvSpPr>
        <p:spPr bwMode="auto">
          <a:xfrm>
            <a:off x="1536834" y="5577312"/>
            <a:ext cx="7392884" cy="8617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zh-CN" altLang="en-US" b="1" u="sng" dirty="0" smtClean="0">
                <a:latin typeface="+mn-ea"/>
                <a:ea typeface="+mn-ea"/>
              </a:rPr>
              <a:t>处理程序中</a:t>
            </a:r>
            <a:r>
              <a:rPr lang="zh-CN" altLang="en-US" b="1" dirty="0" smtClean="0">
                <a:latin typeface="+mn-ea"/>
                <a:ea typeface="+mn-ea"/>
              </a:rPr>
              <a:t>使用</a:t>
            </a:r>
            <a:r>
              <a:rPr lang="zh-CN" altLang="en-US" b="1" u="sng" dirty="0" smtClean="0">
                <a:latin typeface="+mn-ea"/>
                <a:ea typeface="+mn-ea"/>
              </a:rPr>
              <a:t>专用指令</a:t>
            </a: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 smtClean="0">
                <a:latin typeface="+mn-ea"/>
                <a:ea typeface="+mn-ea"/>
              </a:rPr>
              <a:t>如</a:t>
            </a:r>
            <a:r>
              <a:rPr lang="en-US" altLang="zh-CN" sz="1800" b="1" dirty="0" smtClean="0">
                <a:latin typeface="+mn-ea"/>
                <a:ea typeface="+mn-ea"/>
              </a:rPr>
              <a:t>IRET)</a:t>
            </a:r>
            <a:r>
              <a:rPr lang="zh-CN" altLang="en-US" b="1" dirty="0" smtClean="0">
                <a:latin typeface="+mn-ea"/>
                <a:ea typeface="+mn-ea"/>
              </a:rPr>
              <a:t>实现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1524000" indent="-1524000" algn="l"/>
            <a:r>
              <a: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(</a:t>
            </a:r>
            <a:r>
              <a:rPr lang="zh-CN" altLang="en-US" sz="18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硬件</a:t>
            </a: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不知何时</a:t>
            </a:r>
            <a:r>
              <a:rPr lang="zh-CN" altLang="en-US" sz="18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返回</a:t>
            </a:r>
            <a:r>
              <a:rPr lang="en-US" altLang="zh-CN" sz="18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)   </a:t>
            </a:r>
            <a:r>
              <a:rPr lang="zh-CN" altLang="en-US" sz="2000" dirty="0" smtClean="0">
                <a:latin typeface="+mn-ea"/>
                <a:ea typeface="+mn-ea"/>
              </a:rPr>
              <a:t>└</a:t>
            </a:r>
            <a:r>
              <a:rPr lang="zh-CN" altLang="en-US" sz="2000" b="1" dirty="0" smtClean="0">
                <a:latin typeface="+mn-ea"/>
                <a:ea typeface="+mn-ea"/>
              </a:rPr>
              <a:t>→指令功能为：</a:t>
            </a:r>
            <a:r>
              <a:rPr lang="en-US" altLang="zh-CN" sz="2000" b="1" dirty="0" smtClean="0">
                <a:latin typeface="+mn-ea"/>
                <a:ea typeface="+mn-ea"/>
              </a:rPr>
              <a:t>PC</a:t>
            </a:r>
            <a:r>
              <a:rPr lang="zh-CN" altLang="en-US" sz="2000" b="1" dirty="0" smtClean="0">
                <a:latin typeface="+mn-ea"/>
                <a:ea typeface="+mn-ea"/>
              </a:rPr>
              <a:t>及</a:t>
            </a:r>
            <a:r>
              <a:rPr lang="en-US" altLang="zh-CN" sz="2000" b="1" dirty="0" smtClean="0">
                <a:latin typeface="+mn-ea"/>
                <a:ea typeface="+mn-ea"/>
              </a:rPr>
              <a:t>PSR</a:t>
            </a:r>
            <a:r>
              <a:rPr lang="zh-CN" altLang="en-US" sz="2000" b="1" dirty="0" smtClean="0">
                <a:latin typeface="+mn-ea"/>
                <a:ea typeface="+mn-ea"/>
              </a:rPr>
              <a:t>←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后援</a:t>
            </a:r>
            <a:r>
              <a:rPr lang="en-US" altLang="zh-CN" sz="2000" b="1" dirty="0" smtClean="0">
                <a:latin typeface="+mn-ea"/>
                <a:ea typeface="+mn-ea"/>
              </a:rPr>
              <a:t>REGs)</a:t>
            </a:r>
          </a:p>
        </p:txBody>
      </p:sp>
      <p:sp>
        <p:nvSpPr>
          <p:cNvPr id="36" name="Text Box 172"/>
          <p:cNvSpPr txBox="1">
            <a:spLocks noChangeArrowheads="1"/>
          </p:cNvSpPr>
          <p:nvPr/>
        </p:nvSpPr>
        <p:spPr bwMode="auto">
          <a:xfrm>
            <a:off x="179512" y="332656"/>
            <a:ext cx="8785225" cy="44503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向量方式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 smtClean="0">
                <a:latin typeface="宋体" panose="02010600030101010101" pitchFamily="2" charset="-122"/>
              </a:rPr>
              <a:t>每个事件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有一个</a:t>
            </a:r>
            <a:r>
              <a:rPr lang="zh-CN" altLang="en-US" b="1" dirty="0" smtClean="0">
                <a:latin typeface="宋体" panose="02010600030101010101" pitchFamily="2" charset="-122"/>
              </a:rPr>
              <a:t>处理程序，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       各</a:t>
            </a:r>
            <a:r>
              <a:rPr lang="zh-CN" altLang="en-US" b="1" dirty="0">
                <a:latin typeface="+mn-ea"/>
              </a:rPr>
              <a:t>入口</a:t>
            </a:r>
            <a:r>
              <a:rPr lang="zh-CN" altLang="en-US" b="1" dirty="0" smtClean="0">
                <a:latin typeface="+mn-ea"/>
              </a:rPr>
              <a:t>地址保存在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中断向量表</a:t>
            </a:r>
            <a:r>
              <a:rPr lang="en-US" altLang="zh-CN" b="1" u="sng" dirty="0" smtClean="0">
                <a:latin typeface="宋体" panose="02010600030101010101" pitchFamily="2" charset="-122"/>
              </a:rPr>
              <a:t>(IVT)</a:t>
            </a:r>
            <a:r>
              <a:rPr lang="zh-CN" altLang="en-US" b="1" dirty="0" smtClean="0">
                <a:latin typeface="宋体" panose="02010600030101010101" pitchFamily="2" charset="-122"/>
              </a:rPr>
              <a:t>中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IVT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有</a:t>
            </a:r>
            <a:r>
              <a:rPr lang="en-US" altLang="zh-CN" b="1" dirty="0" smtClean="0">
                <a:latin typeface="宋体" panose="02010600030101010101" pitchFamily="2" charset="-122"/>
              </a:rPr>
              <a:t>n</a:t>
            </a:r>
            <a:r>
              <a:rPr lang="zh-CN" altLang="en-US" b="1" dirty="0" smtClean="0">
                <a:latin typeface="宋体" panose="02010600030101010101" pitchFamily="2" charset="-122"/>
              </a:rPr>
              <a:t>行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异常＞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1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行、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NMI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＝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1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行、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INTR</a:t>
            </a:r>
            <a:r>
              <a:rPr lang="zh-CN" altLang="en-US" sz="1800" b="1" dirty="0">
                <a:latin typeface="宋体" panose="02010600030101010101" pitchFamily="2" charset="-122"/>
              </a:rPr>
              <a:t> ＞</a:t>
            </a:r>
            <a:r>
              <a:rPr lang="en-US" altLang="zh-CN" sz="1800" b="1" dirty="0">
                <a:latin typeface="宋体" panose="02010600030101010101" pitchFamily="2" charset="-122"/>
              </a:rPr>
              <a:t>1</a:t>
            </a:r>
            <a:r>
              <a:rPr lang="zh-CN" altLang="en-US" sz="1800" b="1" dirty="0">
                <a:latin typeface="宋体" panose="02010600030101010101" pitchFamily="2" charset="-122"/>
              </a:rPr>
              <a:t>行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endParaRPr lang="en-US" altLang="zh-CN" sz="1800" b="1" dirty="0" smtClean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14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   </a:t>
            </a:r>
            <a:r>
              <a:rPr lang="zh-CN" altLang="en-US" b="1" dirty="0" smtClean="0">
                <a:latin typeface="宋体" panose="02010600030101010101" pitchFamily="2" charset="-122"/>
              </a:rPr>
              <a:t>放</a:t>
            </a:r>
            <a:r>
              <a:rPr lang="zh-CN" altLang="en-US" b="1" dirty="0">
                <a:latin typeface="宋体" panose="02010600030101010101" pitchFamily="2" charset="-122"/>
              </a:rPr>
              <a:t>在</a:t>
            </a:r>
            <a:r>
              <a:rPr lang="zh-CN" altLang="en-US" b="1" u="sng" dirty="0">
                <a:latin typeface="宋体" panose="02010600030101010101" pitchFamily="2" charset="-122"/>
              </a:rPr>
              <a:t>主存</a:t>
            </a:r>
            <a:r>
              <a:rPr lang="zh-CN" altLang="en-US" b="1" dirty="0" smtClean="0">
                <a:latin typeface="宋体" panose="02010600030101010101" pitchFamily="2" charset="-122"/>
              </a:rPr>
              <a:t>中，由</a:t>
            </a:r>
            <a:r>
              <a:rPr lang="en-US" altLang="zh-CN" b="1" dirty="0" smtClean="0">
                <a:latin typeface="宋体" panose="02010600030101010101" pitchFamily="2" charset="-122"/>
              </a:rPr>
              <a:t>OS</a:t>
            </a:r>
            <a:r>
              <a:rPr lang="zh-CN" altLang="en-US" b="1" dirty="0" smtClean="0">
                <a:latin typeface="宋体" panose="02010600030101010101" pitchFamily="2" charset="-122"/>
              </a:rPr>
              <a:t>管理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90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                     </a:t>
            </a:r>
            <a:r>
              <a:rPr lang="zh-CN" altLang="en-US" sz="1800" dirty="0" smtClean="0">
                <a:latin typeface="宋体" panose="02010600030101010101" pitchFamily="2" charset="-122"/>
              </a:rPr>
              <a:t>└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→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IVT</a:t>
            </a:r>
            <a:r>
              <a:rPr lang="zh-CN" altLang="en-US" sz="1800" b="1" dirty="0">
                <a:latin typeface="宋体" panose="02010600030101010101" pitchFamily="2" charset="-122"/>
              </a:rPr>
              <a:t>首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址保存在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CPU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的专用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REG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中</a:t>
            </a:r>
            <a:endParaRPr lang="en-US" altLang="zh-CN" sz="1800" b="1" dirty="0" smtClean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  <a:spcBef>
                <a:spcPts val="200"/>
              </a:spcBef>
            </a:pP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实现：</a:t>
            </a:r>
            <a:endParaRPr lang="en-US" altLang="zh-CN" b="1" dirty="0" smtClean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90000"/>
              </a:lnSpc>
            </a:pPr>
            <a:endParaRPr lang="en-US" altLang="zh-CN" sz="1800" b="1" dirty="0" smtClean="0"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  <a:spcBef>
                <a:spcPts val="500"/>
              </a:spcBef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判优逻辑：</a:t>
            </a:r>
            <a:endParaRPr lang="en-US" altLang="zh-CN" b="1" dirty="0" smtClean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90000"/>
              </a:lnSpc>
              <a:spcBef>
                <a:spcPts val="0"/>
              </a:spcBef>
            </a:pPr>
            <a:endParaRPr lang="en-US" altLang="zh-CN" sz="1800" b="1" dirty="0" smtClean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05000"/>
              </a:lnSpc>
              <a:spcBef>
                <a:spcPts val="0"/>
              </a:spcBef>
            </a:pPr>
            <a:endParaRPr lang="en-US" altLang="zh-CN" sz="18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 marL="2684780" indent="-2684780"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查表逻辑：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    </a:t>
            </a:r>
            <a:endParaRPr lang="en-US" altLang="zh-CN" b="1" dirty="0" smtClean="0">
              <a:latin typeface="+mn-ea"/>
            </a:endParaRPr>
          </a:p>
        </p:txBody>
      </p:sp>
      <p:sp>
        <p:nvSpPr>
          <p:cNvPr id="37" name="Text Box 172"/>
          <p:cNvSpPr txBox="1">
            <a:spLocks noChangeArrowheads="1"/>
          </p:cNvSpPr>
          <p:nvPr/>
        </p:nvSpPr>
        <p:spPr bwMode="auto">
          <a:xfrm>
            <a:off x="2128512" y="2398673"/>
            <a:ext cx="6691960" cy="23264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判优、查表、</a:t>
            </a:r>
            <a:r>
              <a:rPr lang="en-US" altLang="zh-CN" b="1" dirty="0" smtClean="0">
                <a:latin typeface="宋体" panose="02010600030101010101" pitchFamily="2" charset="-122"/>
              </a:rPr>
              <a:t>PC</a:t>
            </a:r>
            <a:r>
              <a:rPr lang="zh-CN" altLang="en-US" b="1" dirty="0" smtClean="0">
                <a:latin typeface="宋体" panose="02010600030101010101" pitchFamily="2" charset="-122"/>
              </a:rPr>
              <a:t>←</a:t>
            </a:r>
            <a:r>
              <a:rPr lang="zh-CN" altLang="en-US" b="1" dirty="0" smtClean="0">
                <a:latin typeface="+mn-ea"/>
              </a:rPr>
              <a:t>入口地址</a:t>
            </a:r>
            <a:endParaRPr lang="en-US" altLang="zh-CN" b="1" dirty="0" smtClean="0">
              <a:latin typeface="+mn-ea"/>
            </a:endParaRPr>
          </a:p>
          <a:p>
            <a:pPr marL="2684780" indent="-2684780" algn="l">
              <a:lnSpc>
                <a:spcPct val="90000"/>
              </a:lnSpc>
            </a:pPr>
            <a:r>
              <a:rPr lang="zh-CN" altLang="en-US" sz="1800" b="1" dirty="0" smtClean="0">
                <a:latin typeface="宋体" panose="02010600030101010101" pitchFamily="2" charset="-122"/>
              </a:rPr>
              <a:t>   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全部由硬件实现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)</a:t>
            </a:r>
          </a:p>
          <a:p>
            <a:pPr marL="2684780" indent="-2684780" algn="l">
              <a:lnSpc>
                <a:spcPct val="125000"/>
              </a:lnSpc>
            </a:pPr>
            <a:r>
              <a:rPr lang="zh-CN" altLang="en-US" b="1" dirty="0" smtClean="0">
                <a:latin typeface="+mn-ea"/>
              </a:rPr>
              <a:t> </a:t>
            </a:r>
            <a:r>
              <a:rPr lang="zh-CN" altLang="en-US" sz="2000" b="1" dirty="0" smtClean="0">
                <a:latin typeface="+mn-ea"/>
              </a:rPr>
              <a:t>   </a:t>
            </a:r>
            <a:r>
              <a:rPr lang="zh-CN" altLang="en-US" b="1" dirty="0" smtClean="0">
                <a:latin typeface="+mn-ea"/>
              </a:rPr>
              <a:t> </a:t>
            </a:r>
            <a:r>
              <a:rPr lang="zh-CN" altLang="en-US" b="1" u="sng" dirty="0" smtClean="0">
                <a:latin typeface="+mn-ea"/>
              </a:rPr>
              <a:t>查找</a:t>
            </a:r>
            <a:r>
              <a:rPr lang="zh-CN" altLang="en-US" b="1" dirty="0" smtClean="0">
                <a:latin typeface="+mn-ea"/>
              </a:rPr>
              <a:t>相关</a:t>
            </a:r>
            <a:r>
              <a:rPr lang="en-US" altLang="zh-CN" b="1" dirty="0" smtClean="0">
                <a:latin typeface="+mn-ea"/>
              </a:rPr>
              <a:t>REG</a:t>
            </a:r>
            <a:r>
              <a:rPr lang="zh-CN" altLang="en-US" b="1" dirty="0" smtClean="0">
                <a:latin typeface="+mn-ea"/>
              </a:rPr>
              <a:t>、</a:t>
            </a:r>
            <a:r>
              <a:rPr lang="zh-CN" altLang="en-US" b="1" u="sng" dirty="0" smtClean="0">
                <a:latin typeface="+mn-ea"/>
              </a:rPr>
              <a:t>选择</a:t>
            </a:r>
            <a:r>
              <a:rPr lang="zh-CN" altLang="en-US" b="1" dirty="0" smtClean="0">
                <a:latin typeface="+mn-ea"/>
              </a:rPr>
              <a:t>事件</a:t>
            </a:r>
            <a:r>
              <a:rPr lang="en-US" altLang="zh-CN" b="1" dirty="0" smtClean="0">
                <a:latin typeface="+mn-ea"/>
              </a:rPr>
              <a:t>(</a:t>
            </a:r>
            <a:r>
              <a:rPr lang="en-US" altLang="zh-CN" i="1" dirty="0" err="1" smtClean="0">
                <a:latin typeface="+mn-lt"/>
              </a:rPr>
              <a:t>i</a:t>
            </a:r>
            <a:r>
              <a:rPr lang="en-US" altLang="zh-CN" b="1" dirty="0" smtClean="0">
                <a:latin typeface="+mn-ea"/>
              </a:rPr>
              <a:t>)</a:t>
            </a:r>
          </a:p>
          <a:p>
            <a:pPr marL="2684780" indent="-2684780" algn="l">
              <a:lnSpc>
                <a:spcPct val="90000"/>
              </a:lnSpc>
            </a:pPr>
            <a:r>
              <a:rPr lang="en-US" altLang="zh-CN" sz="1800" b="1" dirty="0" smtClean="0">
                <a:latin typeface="+mn-ea"/>
              </a:rPr>
              <a:t>              </a:t>
            </a:r>
            <a:r>
              <a:rPr lang="zh-CN" altLang="en-US" sz="1800" dirty="0" smtClean="0">
                <a:latin typeface="+mn-ea"/>
              </a:rPr>
              <a:t>│          └←</a:t>
            </a:r>
            <a:r>
              <a:rPr lang="zh-CN" altLang="en-US" sz="1800" b="1" dirty="0" smtClean="0">
                <a:latin typeface="+mn-ea"/>
              </a:rPr>
              <a:t>事件优先级已预先约定</a:t>
            </a:r>
            <a:endParaRPr lang="en-US" altLang="zh-CN" sz="1800" b="1" dirty="0" smtClean="0">
              <a:latin typeface="+mn-ea"/>
            </a:endParaRPr>
          </a:p>
          <a:p>
            <a:pPr marL="2684780" indent="-2684780" algn="l">
              <a:lnSpc>
                <a:spcPct val="114000"/>
              </a:lnSpc>
            </a:pPr>
            <a:r>
              <a:rPr lang="zh-CN" altLang="en-US" sz="1800" b="1" dirty="0" smtClean="0">
                <a:latin typeface="+mn-ea"/>
              </a:rPr>
              <a:t>              </a:t>
            </a:r>
            <a:r>
              <a:rPr lang="zh-CN" altLang="en-US" sz="1800" dirty="0" smtClean="0">
                <a:latin typeface="+mn-ea"/>
              </a:rPr>
              <a:t>└</a:t>
            </a:r>
            <a:r>
              <a:rPr lang="zh-CN" altLang="en-US" sz="1800" b="1" dirty="0" smtClean="0">
                <a:latin typeface="+mn-ea"/>
              </a:rPr>
              <a:t>←异常类型</a:t>
            </a:r>
            <a:r>
              <a:rPr lang="en-US" altLang="zh-CN" sz="1800" b="1" dirty="0" smtClean="0">
                <a:latin typeface="+mn-ea"/>
              </a:rPr>
              <a:t>REG</a:t>
            </a:r>
            <a:r>
              <a:rPr lang="zh-CN" altLang="en-US" sz="1800" b="1" dirty="0" smtClean="0">
                <a:latin typeface="+mn-ea"/>
              </a:rPr>
              <a:t>、各中断源的状态</a:t>
            </a:r>
            <a:r>
              <a:rPr lang="en-US" altLang="zh-CN" sz="1800" b="1" dirty="0" smtClean="0">
                <a:latin typeface="+mn-ea"/>
              </a:rPr>
              <a:t>REG</a:t>
            </a:r>
          </a:p>
          <a:p>
            <a:pPr marL="2684780" indent="-2684780" algn="l">
              <a:lnSpc>
                <a:spcPct val="114000"/>
              </a:lnSpc>
              <a:spcBef>
                <a:spcPts val="300"/>
              </a:spcBef>
            </a:pPr>
            <a:r>
              <a:rPr lang="zh-CN" altLang="en-US" b="1" dirty="0" smtClean="0">
                <a:latin typeface="+mn-ea"/>
              </a:rPr>
              <a:t> </a:t>
            </a:r>
            <a:r>
              <a:rPr lang="zh-CN" altLang="en-US" sz="2000" b="1" dirty="0" smtClean="0">
                <a:latin typeface="+mn-ea"/>
              </a:rPr>
              <a:t>   </a:t>
            </a:r>
            <a:r>
              <a:rPr lang="zh-CN" altLang="en-US" b="1" dirty="0" smtClean="0">
                <a:latin typeface="+mn-ea"/>
              </a:rPr>
              <a:t> </a:t>
            </a:r>
            <a:r>
              <a:rPr lang="zh-CN" altLang="en-US" b="1" u="sng" dirty="0" smtClean="0">
                <a:latin typeface="+mn-ea"/>
              </a:rPr>
              <a:t>形成</a:t>
            </a:r>
            <a:r>
              <a:rPr lang="zh-CN" altLang="en-US" b="1" dirty="0">
                <a:latin typeface="+mn-ea"/>
              </a:rPr>
              <a:t>表项</a:t>
            </a:r>
            <a:r>
              <a:rPr lang="zh-CN" altLang="en-US" b="1" dirty="0" smtClean="0">
                <a:latin typeface="+mn-ea"/>
              </a:rPr>
              <a:t>地址</a:t>
            </a:r>
            <a:r>
              <a:rPr lang="en-US" altLang="zh-CN" sz="1600" b="1" dirty="0" smtClean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＝</a:t>
            </a:r>
            <a:r>
              <a:rPr lang="en-US" altLang="zh-CN" sz="1600" b="1" dirty="0">
                <a:latin typeface="+mn-ea"/>
              </a:rPr>
              <a:t>IVT</a:t>
            </a:r>
            <a:r>
              <a:rPr lang="zh-CN" altLang="en-US" sz="1600" b="1" dirty="0" smtClean="0">
                <a:latin typeface="+mn-ea"/>
              </a:rPr>
              <a:t>首址</a:t>
            </a:r>
            <a:r>
              <a:rPr lang="zh-CN" altLang="en-US" sz="1600" b="1" dirty="0">
                <a:latin typeface="+mn-ea"/>
              </a:rPr>
              <a:t>＋</a:t>
            </a:r>
            <a:r>
              <a:rPr lang="en-US" altLang="zh-CN" sz="1600" b="1" i="1" dirty="0" err="1"/>
              <a:t>i</a:t>
            </a:r>
            <a:r>
              <a:rPr lang="en-US" altLang="zh-CN" sz="1600" b="1" dirty="0">
                <a:latin typeface="+mn-ea"/>
              </a:rPr>
              <a:t>×</a:t>
            </a:r>
            <a:r>
              <a:rPr lang="zh-CN" altLang="en-US" sz="1600" b="1" dirty="0">
                <a:latin typeface="+mn-ea"/>
              </a:rPr>
              <a:t>表项长度</a:t>
            </a:r>
            <a:r>
              <a:rPr lang="en-US" altLang="zh-CN" sz="1600" b="1" dirty="0" smtClean="0">
                <a:latin typeface="+mn-ea"/>
              </a:rPr>
              <a:t>)</a:t>
            </a:r>
            <a:r>
              <a:rPr lang="zh-CN" altLang="en-US" b="1" dirty="0" smtClean="0">
                <a:latin typeface="+mn-ea"/>
              </a:rPr>
              <a:t>、</a:t>
            </a:r>
            <a:r>
              <a:rPr lang="zh-CN" altLang="en-US" b="1" u="sng" dirty="0" smtClean="0">
                <a:latin typeface="+mn-ea"/>
              </a:rPr>
              <a:t>访问</a:t>
            </a:r>
            <a:r>
              <a:rPr lang="zh-CN" altLang="en-US" b="1" dirty="0" smtClean="0">
                <a:latin typeface="+mn-ea"/>
              </a:rPr>
              <a:t>主存</a:t>
            </a:r>
            <a:endParaRPr lang="en-US" altLang="zh-CN" b="1" dirty="0" smtClean="0">
              <a:latin typeface="+mn-ea"/>
            </a:endParaRPr>
          </a:p>
        </p:txBody>
      </p:sp>
      <p:sp>
        <p:nvSpPr>
          <p:cNvPr id="38" name="线形标注 2 37"/>
          <p:cNvSpPr/>
          <p:nvPr/>
        </p:nvSpPr>
        <p:spPr bwMode="auto">
          <a:xfrm>
            <a:off x="6658744" y="404664"/>
            <a:ext cx="2305994" cy="306000"/>
          </a:xfrm>
          <a:prstGeom prst="borderCallout2">
            <a:avLst>
              <a:gd name="adj1" fmla="val 101409"/>
              <a:gd name="adj2" fmla="val 54038"/>
              <a:gd name="adj3" fmla="val 134487"/>
              <a:gd name="adj4" fmla="val 54093"/>
              <a:gd name="adj5" fmla="val 162944"/>
              <a:gd name="adj6" fmla="val 25539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1800" dirty="0" smtClean="0"/>
              <a:t>Interrupt </a:t>
            </a:r>
            <a:r>
              <a:rPr lang="en-US" altLang="zh-CN" sz="1800" dirty="0"/>
              <a:t>Vector </a:t>
            </a:r>
            <a:r>
              <a:rPr lang="en-US" altLang="zh-CN" sz="1800" dirty="0" smtClean="0"/>
              <a:t>Table</a:t>
            </a:r>
            <a:endParaRPr lang="en-US" altLang="zh-CN" sz="1800" b="1" spc="-100" dirty="0">
              <a:latin typeface="+mn-ea"/>
              <a:ea typeface="+mn-ea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020272" y="1297984"/>
            <a:ext cx="2088232" cy="1944688"/>
            <a:chOff x="6805737" y="1196753"/>
            <a:chExt cx="2088232" cy="1944688"/>
          </a:xfrm>
        </p:grpSpPr>
        <p:sp>
          <p:nvSpPr>
            <p:cNvPr id="40" name="Text Box 88"/>
            <p:cNvSpPr txBox="1">
              <a:spLocks noChangeArrowheads="1"/>
            </p:cNvSpPr>
            <p:nvPr/>
          </p:nvSpPr>
          <p:spPr bwMode="auto">
            <a:xfrm>
              <a:off x="8460581" y="2131791"/>
              <a:ext cx="433388" cy="21431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en-US" altLang="zh-CN" sz="1800" b="1" dirty="0">
                  <a:latin typeface="宋体" panose="02010600030101010101" pitchFamily="2" charset="-122"/>
                </a:rPr>
                <a:t>IVT</a:t>
              </a:r>
            </a:p>
          </p:txBody>
        </p:sp>
        <p:sp>
          <p:nvSpPr>
            <p:cNvPr id="41" name="Rectangle 122"/>
            <p:cNvSpPr>
              <a:spLocks noChangeArrowheads="1"/>
            </p:cNvSpPr>
            <p:nvPr/>
          </p:nvSpPr>
          <p:spPr bwMode="auto">
            <a:xfrm>
              <a:off x="7021760" y="1484091"/>
              <a:ext cx="1365795" cy="15843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Rectangle 156"/>
            <p:cNvSpPr>
              <a:spLocks noChangeArrowheads="1"/>
            </p:cNvSpPr>
            <p:nvPr/>
          </p:nvSpPr>
          <p:spPr bwMode="auto">
            <a:xfrm>
              <a:off x="7019130" y="1771428"/>
              <a:ext cx="1368425" cy="1009650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157"/>
            <p:cNvSpPr>
              <a:spLocks noChangeShapeType="1"/>
            </p:cNvSpPr>
            <p:nvPr/>
          </p:nvSpPr>
          <p:spPr bwMode="auto">
            <a:xfrm>
              <a:off x="7019130" y="1484091"/>
              <a:ext cx="136842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58"/>
            <p:cNvSpPr>
              <a:spLocks noChangeShapeType="1"/>
            </p:cNvSpPr>
            <p:nvPr/>
          </p:nvSpPr>
          <p:spPr bwMode="auto">
            <a:xfrm>
              <a:off x="7021760" y="1771428"/>
              <a:ext cx="136579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Text Box 159"/>
            <p:cNvSpPr txBox="1">
              <a:spLocks noChangeArrowheads="1"/>
            </p:cNvSpPr>
            <p:nvPr/>
          </p:nvSpPr>
          <p:spPr bwMode="auto">
            <a:xfrm>
              <a:off x="7450931" y="1484091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46" name="Text Box 160"/>
            <p:cNvSpPr txBox="1">
              <a:spLocks noChangeArrowheads="1"/>
            </p:cNvSpPr>
            <p:nvPr/>
          </p:nvSpPr>
          <p:spPr bwMode="auto">
            <a:xfrm>
              <a:off x="7522369" y="1987328"/>
              <a:ext cx="433388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47" name="Text Box 161"/>
            <p:cNvSpPr txBox="1">
              <a:spLocks noChangeArrowheads="1"/>
            </p:cNvSpPr>
            <p:nvPr/>
          </p:nvSpPr>
          <p:spPr bwMode="auto">
            <a:xfrm>
              <a:off x="7019131" y="2276253"/>
              <a:ext cx="1368425" cy="215900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Int</a:t>
              </a:r>
              <a:r>
                <a:rPr lang="en-US" altLang="zh-CN" sz="1800" b="1">
                  <a:solidFill>
                    <a:srgbClr val="FF3399"/>
                  </a:solidFill>
                  <a:latin typeface="宋体" panose="02010600030101010101" pitchFamily="2" charset="-122"/>
                </a:rPr>
                <a:t>i</a:t>
              </a:r>
              <a:r>
                <a:rPr lang="en-US" altLang="zh-CN" sz="1800" b="1">
                  <a:latin typeface="宋体" panose="02010600030101010101" pitchFamily="2" charset="-122"/>
                </a:rPr>
                <a:t>PrgAddr</a:t>
              </a:r>
            </a:p>
          </p:txBody>
        </p:sp>
        <p:sp>
          <p:nvSpPr>
            <p:cNvPr id="48" name="Line 163"/>
            <p:cNvSpPr>
              <a:spLocks noChangeShapeType="1"/>
            </p:cNvSpPr>
            <p:nvPr/>
          </p:nvSpPr>
          <p:spPr bwMode="auto">
            <a:xfrm>
              <a:off x="7019130" y="1988916"/>
              <a:ext cx="13684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164"/>
            <p:cNvSpPr>
              <a:spLocks noChangeShapeType="1"/>
            </p:cNvSpPr>
            <p:nvPr/>
          </p:nvSpPr>
          <p:spPr bwMode="auto">
            <a:xfrm>
              <a:off x="7021760" y="2276253"/>
              <a:ext cx="136579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Text Box 165"/>
            <p:cNvSpPr txBox="1">
              <a:spLocks noChangeArrowheads="1"/>
            </p:cNvSpPr>
            <p:nvPr/>
          </p:nvSpPr>
          <p:spPr bwMode="auto">
            <a:xfrm>
              <a:off x="7523956" y="2492153"/>
              <a:ext cx="433388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/>
                <a:t>…</a:t>
              </a:r>
            </a:p>
          </p:txBody>
        </p:sp>
        <p:sp>
          <p:nvSpPr>
            <p:cNvPr id="51" name="Line 166"/>
            <p:cNvSpPr>
              <a:spLocks noChangeShapeType="1"/>
            </p:cNvSpPr>
            <p:nvPr/>
          </p:nvSpPr>
          <p:spPr bwMode="auto">
            <a:xfrm>
              <a:off x="7019130" y="2492153"/>
              <a:ext cx="13684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Text Box 167"/>
            <p:cNvSpPr txBox="1">
              <a:spLocks noChangeArrowheads="1"/>
            </p:cNvSpPr>
            <p:nvPr/>
          </p:nvSpPr>
          <p:spPr bwMode="auto">
            <a:xfrm>
              <a:off x="7450931" y="1196753"/>
              <a:ext cx="503238" cy="28733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15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75" name="Line 168"/>
            <p:cNvSpPr>
              <a:spLocks noChangeShapeType="1"/>
            </p:cNvSpPr>
            <p:nvPr/>
          </p:nvSpPr>
          <p:spPr bwMode="auto">
            <a:xfrm>
              <a:off x="7021761" y="1341216"/>
              <a:ext cx="0" cy="1800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169"/>
            <p:cNvSpPr>
              <a:spLocks noChangeShapeType="1"/>
            </p:cNvSpPr>
            <p:nvPr/>
          </p:nvSpPr>
          <p:spPr bwMode="auto">
            <a:xfrm>
              <a:off x="8387556" y="1341216"/>
              <a:ext cx="0" cy="17986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70"/>
            <p:cNvSpPr>
              <a:spLocks noChangeShapeType="1"/>
            </p:cNvSpPr>
            <p:nvPr/>
          </p:nvSpPr>
          <p:spPr bwMode="auto">
            <a:xfrm>
              <a:off x="7019130" y="2781078"/>
              <a:ext cx="136842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Text Box 171"/>
            <p:cNvSpPr txBox="1">
              <a:spLocks noChangeArrowheads="1"/>
            </p:cNvSpPr>
            <p:nvPr/>
          </p:nvSpPr>
          <p:spPr bwMode="auto">
            <a:xfrm>
              <a:off x="7523956" y="2779491"/>
              <a:ext cx="433388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81" name="Line 172"/>
            <p:cNvSpPr>
              <a:spLocks noChangeShapeType="1"/>
            </p:cNvSpPr>
            <p:nvPr/>
          </p:nvSpPr>
          <p:spPr bwMode="auto">
            <a:xfrm>
              <a:off x="7021760" y="3068416"/>
              <a:ext cx="136579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AutoShape 173"/>
            <p:cNvSpPr/>
            <p:nvPr/>
          </p:nvSpPr>
          <p:spPr bwMode="auto">
            <a:xfrm>
              <a:off x="8387556" y="1771428"/>
              <a:ext cx="71438" cy="1009650"/>
            </a:xfrm>
            <a:prstGeom prst="rightBrace">
              <a:avLst>
                <a:gd name="adj1" fmla="val 58242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Text Box 187"/>
            <p:cNvSpPr txBox="1">
              <a:spLocks noChangeArrowheads="1"/>
            </p:cNvSpPr>
            <p:nvPr/>
          </p:nvSpPr>
          <p:spPr bwMode="auto">
            <a:xfrm>
              <a:off x="7019131" y="1771428"/>
              <a:ext cx="1368425" cy="215900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Int</a:t>
              </a:r>
              <a:r>
                <a:rPr lang="en-US" altLang="zh-CN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0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PrgAddr</a:t>
              </a:r>
            </a:p>
          </p:txBody>
        </p:sp>
        <p:cxnSp>
          <p:nvCxnSpPr>
            <p:cNvPr id="85" name="直接箭头连接符 84"/>
            <p:cNvCxnSpPr/>
            <p:nvPr/>
          </p:nvCxnSpPr>
          <p:spPr bwMode="auto">
            <a:xfrm>
              <a:off x="6805737" y="1785707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3" name="AutoShape 62">
            <a:hlinkClick r:id="rId4" action="ppaction://hlinkpres?slideindex=39&amp;slidetitle=PowerPoint 演示文稿"/>
          </p:cNvPr>
          <p:cNvSpPr>
            <a:spLocks noChangeArrowheads="1"/>
          </p:cNvSpPr>
          <p:nvPr/>
        </p:nvSpPr>
        <p:spPr bwMode="auto">
          <a:xfrm rot="16200000">
            <a:off x="8388424" y="3378750"/>
            <a:ext cx="303908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zh-CN" altLang="en-US" sz="1600" dirty="0" smtClean="0">
                <a:solidFill>
                  <a:schemeClr val="bg2"/>
                </a:solidFill>
              </a:rPr>
              <a:t>回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88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 Box 149"/>
          <p:cNvSpPr txBox="1">
            <a:spLocks noChangeArrowheads="1"/>
          </p:cNvSpPr>
          <p:nvPr/>
        </p:nvSpPr>
        <p:spPr bwMode="auto">
          <a:xfrm>
            <a:off x="179512" y="325105"/>
            <a:ext cx="8856983" cy="420268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anose="02010600030101010101" pitchFamily="2" charset="-122"/>
              </a:rPr>
              <a:t>、中断机构的组成</a:t>
            </a:r>
            <a:endParaRPr lang="en-US" altLang="zh-CN" b="1" dirty="0" smtClean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*功能：</a:t>
            </a:r>
            <a:r>
              <a:rPr lang="zh-CN" altLang="en-US" b="1" dirty="0" smtClean="0">
                <a:latin typeface="+mn-ea"/>
                <a:ea typeface="+mn-ea"/>
              </a:rPr>
              <a:t>实现异常</a:t>
            </a:r>
            <a:r>
              <a:rPr lang="en-US" altLang="zh-CN" b="1" dirty="0" smtClean="0">
                <a:latin typeface="+mn-ea"/>
                <a:ea typeface="+mn-ea"/>
              </a:rPr>
              <a:t>/</a:t>
            </a:r>
            <a:r>
              <a:rPr lang="zh-CN" altLang="en-US" b="1" dirty="0" smtClean="0">
                <a:latin typeface="+mn-ea"/>
                <a:ea typeface="+mn-ea"/>
              </a:rPr>
              <a:t>中断事件的</a:t>
            </a:r>
            <a:r>
              <a:rPr lang="zh-CN" altLang="en-US" b="1" u="sng" dirty="0" smtClean="0">
                <a:latin typeface="+mn-ea"/>
                <a:ea typeface="+mn-ea"/>
              </a:rPr>
              <a:t>检测</a:t>
            </a:r>
            <a:r>
              <a:rPr lang="zh-CN" altLang="en-US" b="1" u="sng" dirty="0">
                <a:latin typeface="+mn-ea"/>
                <a:ea typeface="+mn-ea"/>
              </a:rPr>
              <a:t>及</a:t>
            </a:r>
            <a:r>
              <a:rPr lang="zh-CN" altLang="en-US" b="1" u="sng" dirty="0" smtClean="0">
                <a:latin typeface="+mn-ea"/>
                <a:ea typeface="+mn-ea"/>
              </a:rPr>
              <a:t>响应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组成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1200"/>
              </a:spcBef>
            </a:pP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*事件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检测逻辑：</a:t>
            </a:r>
            <a:endParaRPr lang="en-US" altLang="zh-CN" b="1" dirty="0" smtClean="0">
              <a:solidFill>
                <a:srgbClr val="C00000"/>
              </a:solidFill>
              <a:latin typeface="+mn-ea"/>
            </a:endParaRPr>
          </a:p>
          <a:p>
            <a:pPr algn="l">
              <a:lnSpc>
                <a:spcPct val="95000"/>
              </a:lnSpc>
              <a:spcBef>
                <a:spcPts val="0"/>
              </a:spcBef>
            </a:pPr>
            <a:endParaRPr lang="en-US" altLang="zh-CN" sz="1800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*事件响应过程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</a:rPr>
              <a:t>：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81" name="线形标注 2 80"/>
          <p:cNvSpPr/>
          <p:nvPr/>
        </p:nvSpPr>
        <p:spPr bwMode="auto">
          <a:xfrm>
            <a:off x="5940152" y="4077072"/>
            <a:ext cx="3010822" cy="306000"/>
          </a:xfrm>
          <a:prstGeom prst="borderCallout2">
            <a:avLst>
              <a:gd name="adj1" fmla="val 48984"/>
              <a:gd name="adj2" fmla="val -203"/>
              <a:gd name="adj3" fmla="val 44093"/>
              <a:gd name="adj4" fmla="val -5968"/>
              <a:gd name="adj5" fmla="val -40885"/>
              <a:gd name="adj6" fmla="val -20276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spc="-100" dirty="0" smtClean="0">
                <a:latin typeface="宋体" pitchFamily="2" charset="-122"/>
              </a:rPr>
              <a:t>工作流程图无法精确表示异常</a:t>
            </a:r>
            <a:endParaRPr lang="en-US" altLang="zh-CN" sz="1800" b="1" spc="-100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84</a:t>
            </a:fld>
            <a:endParaRPr lang="en-US" altLang="zh-CN"/>
          </a:p>
        </p:txBody>
      </p:sp>
      <p:sp>
        <p:nvSpPr>
          <p:cNvPr id="62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092975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156177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9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140300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81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28" name="Text Box 82"/>
          <p:cNvSpPr txBox="1">
            <a:spLocks noChangeArrowheads="1"/>
          </p:cNvSpPr>
          <p:nvPr/>
        </p:nvSpPr>
        <p:spPr bwMode="auto">
          <a:xfrm>
            <a:off x="2771800" y="3212976"/>
            <a:ext cx="6048672" cy="8448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zh-CN" altLang="en-US" b="1" u="sng" dirty="0" smtClean="0">
                <a:latin typeface="+mn-ea"/>
                <a:ea typeface="+mn-ea"/>
              </a:rPr>
              <a:t>分类</a:t>
            </a:r>
            <a:r>
              <a:rPr lang="zh-CN" altLang="en-US" b="1" dirty="0" smtClean="0">
                <a:latin typeface="+mn-ea"/>
                <a:ea typeface="+mn-ea"/>
              </a:rPr>
              <a:t>检测，产生</a:t>
            </a:r>
            <a:r>
              <a:rPr lang="en-US" altLang="zh-CN" b="1" dirty="0" smtClean="0">
                <a:latin typeface="+mn-ea"/>
                <a:ea typeface="+mn-ea"/>
              </a:rPr>
              <a:t>Event(3</a:t>
            </a:r>
            <a:r>
              <a:rPr lang="zh-CN" altLang="en-US" b="1" dirty="0" smtClean="0">
                <a:latin typeface="+mn-ea"/>
                <a:ea typeface="+mn-ea"/>
              </a:rPr>
              <a:t>种</a:t>
            </a:r>
            <a:r>
              <a:rPr lang="en-US" altLang="zh-CN" sz="1800" b="1" dirty="0" smtClean="0">
                <a:latin typeface="+mn-ea"/>
                <a:ea typeface="+mn-ea"/>
              </a:rPr>
              <a:t>[</a:t>
            </a:r>
            <a:r>
              <a:rPr lang="zh-CN" altLang="en-US" sz="1800" b="1" dirty="0" smtClean="0">
                <a:latin typeface="+mn-ea"/>
                <a:ea typeface="+mn-ea"/>
              </a:rPr>
              <a:t>响应操作不同</a:t>
            </a:r>
            <a:r>
              <a:rPr lang="en-US" altLang="zh-CN" sz="1800" b="1" dirty="0" smtClean="0">
                <a:latin typeface="+mn-ea"/>
                <a:ea typeface="+mn-ea"/>
              </a:rPr>
              <a:t>]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endParaRPr lang="en-US" altLang="zh-CN" sz="1800" b="1" spc="-100" dirty="0" smtClean="0">
              <a:latin typeface="+mn-ea"/>
              <a:ea typeface="+mn-ea"/>
            </a:endParaRPr>
          </a:p>
          <a:p>
            <a:pPr marL="1524000" indent="-1524000" algn="l">
              <a:lnSpc>
                <a:spcPct val="105000"/>
              </a:lnSpc>
            </a:pPr>
            <a:r>
              <a:rPr lang="zh-CN" altLang="en-US" sz="1800" b="1" spc="-100" dirty="0" smtClean="0">
                <a:latin typeface="+mn-ea"/>
                <a:ea typeface="+mn-ea"/>
              </a:rPr>
              <a:t>   </a:t>
            </a:r>
            <a:r>
              <a:rPr lang="zh-CN" altLang="en-US" sz="1800" spc="-100" dirty="0" smtClean="0">
                <a:latin typeface="+mn-ea"/>
                <a:ea typeface="+mn-ea"/>
              </a:rPr>
              <a:t>└←</a:t>
            </a:r>
            <a:r>
              <a:rPr lang="zh-CN" altLang="en-US" sz="1800" b="1" spc="-100" dirty="0" smtClean="0">
                <a:latin typeface="+mn-ea"/>
              </a:rPr>
              <a:t>异常</a:t>
            </a:r>
            <a:r>
              <a:rPr lang="en-US" altLang="zh-CN" sz="1800" b="1" spc="-100" dirty="0">
                <a:latin typeface="+mn-ea"/>
              </a:rPr>
              <a:t>[</a:t>
            </a:r>
            <a:r>
              <a:rPr lang="zh-CN" altLang="en-US" sz="1800" b="1" spc="-100" dirty="0">
                <a:latin typeface="+mn-ea"/>
              </a:rPr>
              <a:t>随时</a:t>
            </a:r>
            <a:r>
              <a:rPr lang="en-US" altLang="zh-CN" sz="1800" b="1" spc="-100" dirty="0">
                <a:latin typeface="+mn-ea"/>
              </a:rPr>
              <a:t>/</a:t>
            </a:r>
            <a:r>
              <a:rPr lang="zh-CN" altLang="en-US" sz="1800" b="1" spc="-100" dirty="0">
                <a:latin typeface="+mn-ea"/>
              </a:rPr>
              <a:t>指令结束时</a:t>
            </a:r>
            <a:r>
              <a:rPr lang="en-US" altLang="zh-CN" sz="1800" b="1" spc="-100" dirty="0" smtClean="0">
                <a:latin typeface="+mn-ea"/>
              </a:rPr>
              <a:t>]</a:t>
            </a:r>
            <a:r>
              <a:rPr lang="zh-CN" altLang="en-US" sz="1800" b="1" spc="-100" dirty="0" smtClean="0">
                <a:latin typeface="+mn-ea"/>
              </a:rPr>
              <a:t>、</a:t>
            </a:r>
            <a:r>
              <a:rPr lang="zh-CN" altLang="en-US" sz="1800" b="1" spc="-100" dirty="0" smtClean="0">
                <a:latin typeface="+mn-ea"/>
                <a:ea typeface="+mn-ea"/>
              </a:rPr>
              <a:t>中断</a:t>
            </a:r>
            <a:r>
              <a:rPr lang="en-US" altLang="zh-CN" sz="1800" b="1" spc="-100" dirty="0" smtClean="0">
                <a:latin typeface="+mn-ea"/>
                <a:ea typeface="+mn-ea"/>
              </a:rPr>
              <a:t>[</a:t>
            </a:r>
            <a:r>
              <a:rPr lang="zh-CN" altLang="en-US" sz="1800" b="1" spc="-100" dirty="0" smtClean="0">
                <a:latin typeface="+mn-ea"/>
                <a:ea typeface="+mn-ea"/>
              </a:rPr>
              <a:t>指令结束时</a:t>
            </a:r>
            <a:r>
              <a:rPr lang="en-US" altLang="zh-CN" sz="1800" b="1" spc="-100" dirty="0" smtClean="0">
                <a:latin typeface="+mn-ea"/>
                <a:ea typeface="+mn-ea"/>
              </a:rPr>
              <a:t>]</a:t>
            </a:r>
            <a:endParaRPr lang="en-US" altLang="zh-CN" sz="1800" spc="-100" dirty="0" smtClean="0">
              <a:latin typeface="+mn-ea"/>
              <a:ea typeface="+mn-ea"/>
            </a:endParaRPr>
          </a:p>
        </p:txBody>
      </p:sp>
      <p:sp>
        <p:nvSpPr>
          <p:cNvPr id="129" name="线形标注 2 128"/>
          <p:cNvSpPr/>
          <p:nvPr/>
        </p:nvSpPr>
        <p:spPr bwMode="auto">
          <a:xfrm>
            <a:off x="7596336" y="1754581"/>
            <a:ext cx="1440160" cy="306000"/>
          </a:xfrm>
          <a:prstGeom prst="borderCallout2">
            <a:avLst>
              <a:gd name="adj1" fmla="val 49933"/>
              <a:gd name="adj2" fmla="val -854"/>
              <a:gd name="adj3" fmla="val 50102"/>
              <a:gd name="adj4" fmla="val -7618"/>
              <a:gd name="adj5" fmla="val 75440"/>
              <a:gd name="adj6" fmla="val -57435"/>
            </a:avLst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spc="-100" dirty="0" smtClean="0">
                <a:latin typeface="宋体" pitchFamily="2" charset="-122"/>
              </a:rPr>
              <a:t>事件返回过程</a:t>
            </a:r>
            <a:endParaRPr lang="en-US" altLang="zh-CN" sz="1800" b="1" spc="-100" dirty="0">
              <a:latin typeface="宋体" pitchFamily="2" charset="-122"/>
            </a:endParaRPr>
          </a:p>
        </p:txBody>
      </p:sp>
      <p:sp>
        <p:nvSpPr>
          <p:cNvPr id="130" name="Text Box 82"/>
          <p:cNvSpPr txBox="1">
            <a:spLocks noChangeArrowheads="1"/>
          </p:cNvSpPr>
          <p:nvPr/>
        </p:nvSpPr>
        <p:spPr bwMode="auto">
          <a:xfrm>
            <a:off x="179263" y="4365104"/>
            <a:ext cx="8785225" cy="22298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tIns="64800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     ①</a:t>
            </a:r>
            <a:r>
              <a:rPr lang="zh-CN" altLang="en-US" b="1" dirty="0" smtClean="0">
                <a:latin typeface="+mn-ea"/>
                <a:ea typeface="+mn-ea"/>
              </a:rPr>
              <a:t>保存断点及</a:t>
            </a:r>
            <a:r>
              <a:rPr lang="en-US" altLang="zh-CN" b="1" dirty="0" smtClean="0">
                <a:latin typeface="+mn-ea"/>
                <a:ea typeface="+mn-ea"/>
              </a:rPr>
              <a:t>PSW</a:t>
            </a:r>
            <a:r>
              <a:rPr lang="zh-CN" altLang="en-US" b="1" dirty="0" smtClean="0">
                <a:latin typeface="+mn-ea"/>
                <a:ea typeface="+mn-ea"/>
              </a:rPr>
              <a:t>、</a:t>
            </a:r>
            <a:r>
              <a:rPr lang="zh-CN" altLang="en-US" sz="2200" b="1" dirty="0" smtClean="0">
                <a:latin typeface="+mn-ea"/>
                <a:ea typeface="+mn-ea"/>
              </a:rPr>
              <a:t>保存异常类型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②</a:t>
            </a:r>
            <a:r>
              <a:rPr lang="zh-CN" altLang="en-US" b="1" dirty="0" smtClean="0">
                <a:latin typeface="+mn-ea"/>
                <a:ea typeface="+mn-ea"/>
              </a:rPr>
              <a:t>关中断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③</a:t>
            </a:r>
            <a:r>
              <a:rPr lang="zh-CN" altLang="en-US" b="1" dirty="0" smtClean="0">
                <a:latin typeface="+mn-ea"/>
                <a:ea typeface="+mn-ea"/>
              </a:rPr>
              <a:t>判优</a:t>
            </a:r>
            <a:r>
              <a:rPr lang="en-US" altLang="zh-CN" b="1" dirty="0" smtClean="0">
                <a:latin typeface="+mn-ea"/>
                <a:ea typeface="+mn-ea"/>
              </a:rPr>
              <a:t>—</a:t>
            </a:r>
          </a:p>
          <a:p>
            <a:pPr marL="1524000" indent="-1524000" algn="l">
              <a:lnSpc>
                <a:spcPct val="105000"/>
              </a:lnSpc>
            </a:pPr>
            <a:endParaRPr lang="en-US" altLang="zh-CN" sz="1800" b="1" dirty="0" smtClean="0">
              <a:latin typeface="+mn-ea"/>
              <a:ea typeface="+mn-ea"/>
            </a:endParaRPr>
          </a:p>
          <a:p>
            <a:pPr marL="1524000" indent="-1524000" algn="l"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④</a:t>
            </a:r>
            <a:r>
              <a:rPr lang="zh-CN" altLang="en-US" b="1" dirty="0" smtClean="0">
                <a:latin typeface="+mn-ea"/>
                <a:ea typeface="+mn-ea"/>
              </a:rPr>
              <a:t>查表</a:t>
            </a:r>
            <a:r>
              <a:rPr lang="en-US" altLang="zh-CN" b="1" dirty="0" smtClean="0">
                <a:latin typeface="+mn-ea"/>
                <a:ea typeface="+mn-ea"/>
              </a:rPr>
              <a:t>—</a:t>
            </a:r>
          </a:p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⑤</a:t>
            </a:r>
            <a:r>
              <a:rPr lang="zh-CN" altLang="en-US" b="1" dirty="0" smtClean="0">
                <a:latin typeface="+mn-ea"/>
                <a:ea typeface="+mn-ea"/>
              </a:rPr>
              <a:t>转入处理程序</a:t>
            </a:r>
            <a:r>
              <a:rPr lang="en-US" altLang="zh-CN" b="1" dirty="0" smtClean="0">
                <a:latin typeface="+mn-ea"/>
                <a:ea typeface="+mn-ea"/>
              </a:rPr>
              <a:t>— PC</a:t>
            </a:r>
            <a:r>
              <a:rPr lang="zh-CN" altLang="en-US" b="1" dirty="0" smtClean="0">
                <a:latin typeface="+mn-ea"/>
                <a:ea typeface="+mn-ea"/>
              </a:rPr>
              <a:t>←处理程序入口地址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2221730" y="4869160"/>
            <a:ext cx="6850864" cy="844847"/>
            <a:chOff x="97401" y="5170729"/>
            <a:chExt cx="6850864" cy="844847"/>
          </a:xfrm>
        </p:grpSpPr>
        <p:sp>
          <p:nvSpPr>
            <p:cNvPr id="133" name="Text Box 82"/>
            <p:cNvSpPr txBox="1">
              <a:spLocks noChangeArrowheads="1"/>
            </p:cNvSpPr>
            <p:nvPr/>
          </p:nvSpPr>
          <p:spPr bwMode="auto">
            <a:xfrm>
              <a:off x="97401" y="5170729"/>
              <a:ext cx="6850864" cy="84484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L="1524000" indent="-1524000" algn="l">
                <a:lnSpc>
                  <a:spcPct val="125000"/>
                </a:lnSpc>
              </a:pPr>
              <a:r>
                <a:rPr lang="zh-CN" altLang="en-US" b="1" dirty="0" smtClean="0">
                  <a:latin typeface="+mn-ea"/>
                </a:rPr>
                <a:t>统一判优、</a:t>
              </a:r>
              <a:r>
                <a:rPr lang="zh-CN" altLang="en-US" b="1" u="sng" dirty="0" smtClean="0">
                  <a:latin typeface="+mn-ea"/>
                  <a:ea typeface="+mn-ea"/>
                </a:rPr>
                <a:t>分类</a:t>
              </a:r>
              <a:r>
                <a:rPr lang="zh-CN" altLang="en-US" b="1" dirty="0" smtClean="0">
                  <a:latin typeface="+mn-ea"/>
                  <a:ea typeface="+mn-ea"/>
                </a:rPr>
                <a:t>获取事件</a:t>
              </a:r>
              <a:r>
                <a:rPr lang="zh-CN" altLang="en-US" b="1" dirty="0">
                  <a:latin typeface="+mn-ea"/>
                  <a:ea typeface="+mn-ea"/>
                </a:rPr>
                <a:t>类</a:t>
              </a:r>
              <a:r>
                <a:rPr lang="zh-CN" altLang="en-US" b="1" dirty="0" smtClean="0">
                  <a:latin typeface="+mn-ea"/>
                  <a:ea typeface="+mn-ea"/>
                </a:rPr>
                <a:t>型号</a:t>
              </a:r>
              <a:r>
                <a:rPr lang="en-US" altLang="zh-CN" sz="2000" b="1" dirty="0" smtClean="0">
                  <a:latin typeface="+mn-ea"/>
                  <a:ea typeface="+mn-ea"/>
                </a:rPr>
                <a:t>(</a:t>
              </a:r>
              <a:r>
                <a:rPr lang="zh-CN" altLang="en-US" sz="2000" b="1" dirty="0" smtClean="0">
                  <a:solidFill>
                    <a:srgbClr val="990099"/>
                  </a:solidFill>
                  <a:latin typeface="+mn-ea"/>
                  <a:ea typeface="+mn-ea"/>
                </a:rPr>
                <a:t>并撤销</a:t>
              </a:r>
              <a:r>
                <a:rPr lang="zh-CN" altLang="en-US" sz="2000" b="1" dirty="0" smtClean="0">
                  <a:latin typeface="+mn-ea"/>
                  <a:ea typeface="+mn-ea"/>
                </a:rPr>
                <a:t>所选请求</a:t>
              </a:r>
              <a:r>
                <a:rPr lang="en-US" altLang="zh-CN" sz="2000" b="1" dirty="0" smtClean="0">
                  <a:latin typeface="+mn-ea"/>
                  <a:ea typeface="+mn-ea"/>
                </a:rPr>
                <a:t>)</a:t>
              </a:r>
              <a:endParaRPr lang="en-US" altLang="zh-CN" b="1" dirty="0" smtClean="0">
                <a:latin typeface="+mn-ea"/>
                <a:ea typeface="+mn-ea"/>
              </a:endParaRPr>
            </a:p>
            <a:p>
              <a:pPr marL="1524000" indent="-1524000" algn="l">
                <a:lnSpc>
                  <a:spcPct val="105000"/>
                </a:lnSpc>
              </a:pPr>
              <a:r>
                <a:rPr lang="en-US" altLang="zh-CN" sz="1800" b="1" spc="-100" dirty="0" smtClean="0">
                  <a:latin typeface="+mn-ea"/>
                  <a:ea typeface="+mn-ea"/>
                </a:rPr>
                <a:t>(</a:t>
              </a:r>
              <a:r>
                <a:rPr lang="zh-CN" altLang="en-US" sz="1800" b="1" spc="-100" dirty="0" smtClean="0">
                  <a:latin typeface="+mn-ea"/>
                  <a:ea typeface="+mn-ea"/>
                </a:rPr>
                <a:t>异常～异常类型</a:t>
              </a:r>
              <a:r>
                <a:rPr lang="en-US" altLang="zh-CN" sz="1800" b="1" spc="-100" dirty="0" smtClean="0">
                  <a:latin typeface="+mn-ea"/>
                  <a:ea typeface="+mn-ea"/>
                </a:rPr>
                <a:t>REG</a:t>
              </a:r>
              <a:r>
                <a:rPr lang="zh-CN" altLang="en-US" sz="1800" b="1" spc="-100" dirty="0" smtClean="0">
                  <a:latin typeface="+mn-ea"/>
                  <a:ea typeface="+mn-ea"/>
                </a:rPr>
                <a:t>、</a:t>
              </a:r>
              <a:r>
                <a:rPr lang="en-US" altLang="zh-CN" sz="1800" b="1" spc="-100" dirty="0" smtClean="0">
                  <a:latin typeface="+mn-ea"/>
                  <a:ea typeface="+mn-ea"/>
                </a:rPr>
                <a:t>NMI</a:t>
              </a:r>
              <a:r>
                <a:rPr lang="zh-CN" altLang="en-US" sz="1800" b="1" spc="-100" dirty="0" smtClean="0">
                  <a:latin typeface="+mn-ea"/>
                </a:rPr>
                <a:t>～</a:t>
              </a:r>
              <a:r>
                <a:rPr lang="zh-CN" altLang="en-US" sz="1800" b="1" spc="-100" dirty="0">
                  <a:latin typeface="+mn-ea"/>
                </a:rPr>
                <a:t>固定</a:t>
              </a:r>
              <a:r>
                <a:rPr lang="zh-CN" altLang="en-US" sz="1800" b="1" spc="-100" dirty="0" smtClean="0">
                  <a:latin typeface="+mn-ea"/>
                </a:rPr>
                <a:t>值、</a:t>
              </a:r>
              <a:r>
                <a:rPr lang="en-US" altLang="zh-CN" sz="1800" b="1" spc="-100" dirty="0" smtClean="0">
                  <a:latin typeface="+mn-ea"/>
                </a:rPr>
                <a:t>INTR</a:t>
              </a:r>
              <a:r>
                <a:rPr lang="zh-CN" altLang="en-US" sz="1800" b="1" spc="-100" dirty="0" smtClean="0">
                  <a:latin typeface="+mn-ea"/>
                </a:rPr>
                <a:t>～</a:t>
              </a:r>
              <a:r>
                <a:rPr lang="zh-CN" altLang="en-US" sz="1800" b="1" spc="-100" dirty="0" smtClean="0">
                  <a:latin typeface="+mn-ea"/>
                  <a:ea typeface="+mn-ea"/>
                </a:rPr>
                <a:t>外设状态</a:t>
              </a:r>
              <a:r>
                <a:rPr lang="en-US" altLang="zh-CN" sz="1800" b="1" spc="-100" dirty="0" smtClean="0">
                  <a:latin typeface="+mn-ea"/>
                  <a:ea typeface="+mn-ea"/>
                </a:rPr>
                <a:t>REG[</a:t>
              </a:r>
              <a:r>
                <a:rPr lang="zh-CN" altLang="en-US" sz="1800" b="1" spc="-100" dirty="0" smtClean="0">
                  <a:latin typeface="+mn-ea"/>
                  <a:ea typeface="+mn-ea"/>
                </a:rPr>
                <a:t>由</a:t>
              </a:r>
              <a:r>
                <a:rPr lang="en-US" altLang="zh-CN" sz="1800" b="1" spc="-100" dirty="0">
                  <a:latin typeface="+mn-ea"/>
                  <a:ea typeface="+mn-ea"/>
                </a:rPr>
                <a:t>INTA</a:t>
              </a:r>
              <a:r>
                <a:rPr lang="zh-CN" altLang="en-US" sz="1800" b="1" spc="-100" dirty="0" smtClean="0">
                  <a:latin typeface="+mn-ea"/>
                  <a:ea typeface="+mn-ea"/>
                </a:rPr>
                <a:t>控制</a:t>
              </a:r>
              <a:r>
                <a:rPr lang="en-US" altLang="zh-CN" sz="1800" b="1" spc="-100" dirty="0" smtClean="0">
                  <a:latin typeface="+mn-ea"/>
                  <a:ea typeface="+mn-ea"/>
                </a:rPr>
                <a:t>])</a:t>
              </a:r>
            </a:p>
          </p:txBody>
        </p:sp>
        <p:cxnSp>
          <p:nvCxnSpPr>
            <p:cNvPr id="134" name="直接箭头连接符 133"/>
            <p:cNvCxnSpPr/>
            <p:nvPr/>
          </p:nvCxnSpPr>
          <p:spPr bwMode="auto">
            <a:xfrm>
              <a:off x="5904193" y="5682405"/>
              <a:ext cx="396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35" name="Text Box 82"/>
          <p:cNvSpPr txBox="1">
            <a:spLocks noChangeArrowheads="1"/>
          </p:cNvSpPr>
          <p:nvPr/>
        </p:nvSpPr>
        <p:spPr bwMode="auto">
          <a:xfrm>
            <a:off x="2267495" y="5589240"/>
            <a:ext cx="6408961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形成表项地址、访问主存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获取中断向量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395536" y="4904612"/>
            <a:ext cx="597082" cy="1476716"/>
            <a:chOff x="395536" y="4544572"/>
            <a:chExt cx="597082" cy="1476716"/>
          </a:xfrm>
        </p:grpSpPr>
        <p:sp>
          <p:nvSpPr>
            <p:cNvPr id="137" name="Text Box 168"/>
            <p:cNvSpPr txBox="1">
              <a:spLocks noChangeArrowheads="1"/>
            </p:cNvSpPr>
            <p:nvPr/>
          </p:nvSpPr>
          <p:spPr bwMode="auto">
            <a:xfrm>
              <a:off x="395536" y="4544572"/>
              <a:ext cx="357173" cy="1476716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25000"/>
                </a:lnSpc>
              </a:pPr>
              <a:r>
                <a:rPr lang="zh-CN" altLang="en-US" sz="1800" b="1" dirty="0" smtClean="0">
                  <a:latin typeface="+mn-ea"/>
                </a:rPr>
                <a:t>向量方式所需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38" name="直接箭头连接符 137"/>
            <p:cNvCxnSpPr/>
            <p:nvPr/>
          </p:nvCxnSpPr>
          <p:spPr bwMode="auto">
            <a:xfrm>
              <a:off x="752709" y="4725144"/>
              <a:ext cx="239909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39" name="直接箭头连接符 138"/>
            <p:cNvCxnSpPr/>
            <p:nvPr/>
          </p:nvCxnSpPr>
          <p:spPr bwMode="auto">
            <a:xfrm>
              <a:off x="752709" y="5464277"/>
              <a:ext cx="239909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</p:grpSp>
      <p:sp>
        <p:nvSpPr>
          <p:cNvPr id="84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82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827584" y="1340768"/>
            <a:ext cx="6616605" cy="1774238"/>
            <a:chOff x="899592" y="1438739"/>
            <a:chExt cx="6616605" cy="1774238"/>
          </a:xfrm>
        </p:grpSpPr>
        <p:sp>
          <p:nvSpPr>
            <p:cNvPr id="88" name="Text Box 211"/>
            <p:cNvSpPr txBox="1">
              <a:spLocks noChangeArrowheads="1"/>
            </p:cNvSpPr>
            <p:nvPr/>
          </p:nvSpPr>
          <p:spPr bwMode="auto">
            <a:xfrm>
              <a:off x="1619672" y="1438739"/>
              <a:ext cx="5896525" cy="1774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89" name="Text Box 211"/>
            <p:cNvSpPr txBox="1">
              <a:spLocks noChangeArrowheads="1"/>
            </p:cNvSpPr>
            <p:nvPr/>
          </p:nvSpPr>
          <p:spPr bwMode="auto">
            <a:xfrm>
              <a:off x="2731138" y="2191367"/>
              <a:ext cx="4649174" cy="941051"/>
            </a:xfrm>
            <a:prstGeom prst="rect">
              <a:avLst/>
            </a:prstGeom>
            <a:solidFill>
              <a:srgbClr val="CC99FF">
                <a:alpha val="60000"/>
              </a:srgbClr>
            </a:solidFill>
            <a:ln w="1905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90" name="Text Box 111"/>
            <p:cNvSpPr txBox="1">
              <a:spLocks noChangeArrowheads="1"/>
            </p:cNvSpPr>
            <p:nvPr/>
          </p:nvSpPr>
          <p:spPr bwMode="auto">
            <a:xfrm>
              <a:off x="2244884" y="2204864"/>
              <a:ext cx="463394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spc="-200" dirty="0" smtClean="0">
                  <a:solidFill>
                    <a:srgbClr val="990099"/>
                  </a:solidFill>
                  <a:latin typeface="宋体" panose="02010600030101010101" pitchFamily="2" charset="-122"/>
                </a:rPr>
                <a:t>Event</a:t>
              </a:r>
              <a:endParaRPr lang="en-US" altLang="zh-CN" sz="1600" b="1" spc="-200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91" name="Text Box 213"/>
            <p:cNvSpPr txBox="1">
              <a:spLocks noChangeArrowheads="1"/>
            </p:cNvSpPr>
            <p:nvPr/>
          </p:nvSpPr>
          <p:spPr bwMode="auto">
            <a:xfrm>
              <a:off x="2843808" y="2276873"/>
              <a:ext cx="936103" cy="28803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anose="02010600030101010101" pitchFamily="2" charset="-122"/>
                </a:rPr>
                <a:t>检测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逻辑</a:t>
              </a:r>
            </a:p>
          </p:txBody>
        </p:sp>
        <p:sp>
          <p:nvSpPr>
            <p:cNvPr id="92" name="Text Box 217"/>
            <p:cNvSpPr txBox="1">
              <a:spLocks noChangeArrowheads="1"/>
            </p:cNvSpPr>
            <p:nvPr/>
          </p:nvSpPr>
          <p:spPr bwMode="auto">
            <a:xfrm>
              <a:off x="2285585" y="1592473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93" name="Text Box 213"/>
            <p:cNvSpPr txBox="1">
              <a:spLocks noChangeArrowheads="1"/>
            </p:cNvSpPr>
            <p:nvPr/>
          </p:nvSpPr>
          <p:spPr bwMode="auto">
            <a:xfrm>
              <a:off x="5940153" y="2292536"/>
              <a:ext cx="1368151" cy="293175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anose="02010600030101010101" pitchFamily="2" charset="-122"/>
                </a:rPr>
                <a:t>后援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REG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堆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 smtClean="0">
                  <a:latin typeface="宋体" panose="02010600030101010101" pitchFamily="2" charset="-122"/>
                </a:rPr>
                <a:t>栈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94" name="Text Box 213"/>
            <p:cNvSpPr txBox="1">
              <a:spLocks noChangeArrowheads="1"/>
            </p:cNvSpPr>
            <p:nvPr/>
          </p:nvSpPr>
          <p:spPr bwMode="auto">
            <a:xfrm>
              <a:off x="4647564" y="2292536"/>
              <a:ext cx="1220580" cy="293175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 smtClean="0">
                  <a:latin typeface="宋体" panose="02010600030101010101" pitchFamily="2" charset="-122"/>
                </a:rPr>
                <a:t>异常类型</a:t>
              </a:r>
              <a:r>
                <a:rPr lang="en-US" altLang="zh-CN" sz="1600" b="1" dirty="0" smtClean="0">
                  <a:latin typeface="宋体" panose="02010600030101010101" pitchFamily="2" charset="-122"/>
                </a:rPr>
                <a:t>REG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95" name="Text Box 112"/>
            <p:cNvSpPr txBox="1">
              <a:spLocks noChangeArrowheads="1"/>
            </p:cNvSpPr>
            <p:nvPr/>
          </p:nvSpPr>
          <p:spPr bwMode="auto">
            <a:xfrm>
              <a:off x="1835696" y="1890298"/>
              <a:ext cx="360040" cy="60259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CU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96" name="直接箭头连接符 95"/>
            <p:cNvCxnSpPr>
              <a:stCxn id="91" idx="1"/>
            </p:cNvCxnSpPr>
            <p:nvPr/>
          </p:nvCxnSpPr>
          <p:spPr bwMode="auto">
            <a:xfrm flipH="1">
              <a:off x="2195740" y="2420889"/>
              <a:ext cx="64806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7" name="直接箭头连接符 96"/>
            <p:cNvCxnSpPr/>
            <p:nvPr/>
          </p:nvCxnSpPr>
          <p:spPr bwMode="auto">
            <a:xfrm>
              <a:off x="2195736" y="2087518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8" name="Text Box 260"/>
            <p:cNvSpPr txBox="1">
              <a:spLocks noChangeArrowheads="1"/>
            </p:cNvSpPr>
            <p:nvPr/>
          </p:nvSpPr>
          <p:spPr bwMode="auto">
            <a:xfrm>
              <a:off x="1835696" y="1484784"/>
              <a:ext cx="360039" cy="36004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 smtClean="0">
                  <a:latin typeface="宋体" pitchFamily="2" charset="-122"/>
                </a:rPr>
                <a:t>≥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99" name="直接箭头连接符 98"/>
            <p:cNvCxnSpPr/>
            <p:nvPr/>
          </p:nvCxnSpPr>
          <p:spPr bwMode="auto">
            <a:xfrm flipH="1">
              <a:off x="2185633" y="1556792"/>
              <a:ext cx="37014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99"/>
            <p:cNvCxnSpPr/>
            <p:nvPr/>
          </p:nvCxnSpPr>
          <p:spPr bwMode="auto">
            <a:xfrm flipH="1">
              <a:off x="2185632" y="1772816"/>
              <a:ext cx="35933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直接箭头连接符 100"/>
            <p:cNvCxnSpPr/>
            <p:nvPr/>
          </p:nvCxnSpPr>
          <p:spPr bwMode="auto">
            <a:xfrm>
              <a:off x="2555776" y="2708920"/>
              <a:ext cx="136815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直接箭头连接符 101"/>
            <p:cNvCxnSpPr/>
            <p:nvPr/>
          </p:nvCxnSpPr>
          <p:spPr bwMode="auto">
            <a:xfrm flipV="1">
              <a:off x="2411762" y="2780928"/>
              <a:ext cx="1512166" cy="54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3" name="直接箭头连接符 102"/>
            <p:cNvCxnSpPr/>
            <p:nvPr/>
          </p:nvCxnSpPr>
          <p:spPr bwMode="auto">
            <a:xfrm>
              <a:off x="2267746" y="2852936"/>
              <a:ext cx="1656182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直接箭头连接符 103"/>
            <p:cNvCxnSpPr/>
            <p:nvPr/>
          </p:nvCxnSpPr>
          <p:spPr bwMode="auto">
            <a:xfrm flipV="1">
              <a:off x="3059832" y="256490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05" name="直接箭头连接符 104"/>
            <p:cNvCxnSpPr/>
            <p:nvPr/>
          </p:nvCxnSpPr>
          <p:spPr bwMode="auto">
            <a:xfrm flipV="1">
              <a:off x="3275856" y="2564904"/>
              <a:ext cx="1" cy="21761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06" name="直接箭头连接符 105"/>
            <p:cNvCxnSpPr/>
            <p:nvPr/>
          </p:nvCxnSpPr>
          <p:spPr bwMode="auto">
            <a:xfrm flipV="1">
              <a:off x="3491880" y="2564904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07" name="直接箭头连接符 91"/>
            <p:cNvCxnSpPr>
              <a:stCxn id="98" idx="1"/>
            </p:cNvCxnSpPr>
            <p:nvPr/>
          </p:nvCxnSpPr>
          <p:spPr bwMode="auto">
            <a:xfrm rot="10800000" flipV="1">
              <a:off x="1691680" y="1664803"/>
              <a:ext cx="144017" cy="914557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 bwMode="auto">
            <a:xfrm>
              <a:off x="2195736" y="1916832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9" name="Text Box 211"/>
            <p:cNvSpPr txBox="1">
              <a:spLocks noChangeArrowheads="1"/>
            </p:cNvSpPr>
            <p:nvPr/>
          </p:nvSpPr>
          <p:spPr bwMode="auto">
            <a:xfrm>
              <a:off x="2555776" y="1533606"/>
              <a:ext cx="4824536" cy="59259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l"/>
              <a:r>
                <a:rPr lang="zh-CN" altLang="en-US" sz="1800" b="1" dirty="0" smtClean="0">
                  <a:latin typeface="宋体" panose="02010600030101010101" pitchFamily="2" charset="-122"/>
                </a:rPr>
                <a:t>         数据通路 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10" name="Text Box 217"/>
            <p:cNvSpPr txBox="1">
              <a:spLocks noChangeArrowheads="1"/>
            </p:cNvSpPr>
            <p:nvPr/>
          </p:nvSpPr>
          <p:spPr bwMode="auto">
            <a:xfrm>
              <a:off x="2277965" y="1890298"/>
              <a:ext cx="216023" cy="18034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FF3399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11" name="Text Box 213"/>
            <p:cNvSpPr txBox="1">
              <a:spLocks noChangeArrowheads="1"/>
            </p:cNvSpPr>
            <p:nvPr/>
          </p:nvSpPr>
          <p:spPr bwMode="auto">
            <a:xfrm>
              <a:off x="6156176" y="1622144"/>
              <a:ext cx="936104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PC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及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PSR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12" name="直接箭头连接符 111"/>
            <p:cNvCxnSpPr/>
            <p:nvPr/>
          </p:nvCxnSpPr>
          <p:spPr bwMode="auto">
            <a:xfrm flipV="1">
              <a:off x="6804248" y="1910177"/>
              <a:ext cx="0" cy="396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6588224" y="1917065"/>
              <a:ext cx="0" cy="37547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38"/>
            <p:cNvCxnSpPr/>
            <p:nvPr/>
          </p:nvCxnSpPr>
          <p:spPr bwMode="auto">
            <a:xfrm>
              <a:off x="6336196" y="2023711"/>
              <a:ext cx="252028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5" name="直接箭头连接符 114"/>
            <p:cNvCxnSpPr/>
            <p:nvPr/>
          </p:nvCxnSpPr>
          <p:spPr bwMode="auto">
            <a:xfrm flipH="1">
              <a:off x="7092280" y="1766160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直接箭头连接符 115"/>
            <p:cNvCxnSpPr/>
            <p:nvPr/>
          </p:nvCxnSpPr>
          <p:spPr bwMode="auto">
            <a:xfrm flipV="1">
              <a:off x="5292080" y="1917065"/>
              <a:ext cx="0" cy="37547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/>
            <p:cNvCxnSpPr/>
            <p:nvPr/>
          </p:nvCxnSpPr>
          <p:spPr bwMode="auto">
            <a:xfrm>
              <a:off x="5148064" y="1917064"/>
              <a:ext cx="0" cy="37547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8" name="Text Box 111"/>
            <p:cNvSpPr txBox="1">
              <a:spLocks noChangeArrowheads="1"/>
            </p:cNvSpPr>
            <p:nvPr/>
          </p:nvSpPr>
          <p:spPr bwMode="auto">
            <a:xfrm>
              <a:off x="1004704" y="2492896"/>
              <a:ext cx="398944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NMI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19" name="Text Box 111"/>
            <p:cNvSpPr txBox="1">
              <a:spLocks noChangeArrowheads="1"/>
            </p:cNvSpPr>
            <p:nvPr/>
          </p:nvSpPr>
          <p:spPr bwMode="auto">
            <a:xfrm>
              <a:off x="899592" y="2678440"/>
              <a:ext cx="504056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INTR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20" name="Text Box 111"/>
            <p:cNvSpPr txBox="1">
              <a:spLocks noChangeArrowheads="1"/>
            </p:cNvSpPr>
            <p:nvPr/>
          </p:nvSpPr>
          <p:spPr bwMode="auto">
            <a:xfrm>
              <a:off x="5901248" y="1912191"/>
              <a:ext cx="398944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EPC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21" name="直接箭头连接符 120"/>
            <p:cNvCxnSpPr/>
            <p:nvPr/>
          </p:nvCxnSpPr>
          <p:spPr bwMode="auto">
            <a:xfrm flipV="1">
              <a:off x="7450732" y="1770686"/>
              <a:ext cx="1588" cy="79936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2" name="直接箭头连接符 92"/>
            <p:cNvCxnSpPr/>
            <p:nvPr/>
          </p:nvCxnSpPr>
          <p:spPr bwMode="auto">
            <a:xfrm>
              <a:off x="1691679" y="2573011"/>
              <a:ext cx="864098" cy="135909"/>
            </a:xfrm>
            <a:prstGeom prst="bentConnector3">
              <a:avLst>
                <a:gd name="adj1" fmla="val 101147"/>
              </a:avLst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3" name="直接箭头连接符 92"/>
            <p:cNvCxnSpPr/>
            <p:nvPr/>
          </p:nvCxnSpPr>
          <p:spPr bwMode="auto">
            <a:xfrm>
              <a:off x="1403648" y="2646410"/>
              <a:ext cx="1008114" cy="126411"/>
            </a:xfrm>
            <a:prstGeom prst="bentConnector3">
              <a:avLst>
                <a:gd name="adj1" fmla="val 99887"/>
              </a:avLst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4" name="直接箭头连接符 92"/>
            <p:cNvCxnSpPr/>
            <p:nvPr/>
          </p:nvCxnSpPr>
          <p:spPr bwMode="auto">
            <a:xfrm>
              <a:off x="1403648" y="2772821"/>
              <a:ext cx="864098" cy="80115"/>
            </a:xfrm>
            <a:prstGeom prst="bentConnector3">
              <a:avLst>
                <a:gd name="adj1" fmla="val 100265"/>
              </a:avLst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25" name="组合 124"/>
          <p:cNvGrpSpPr/>
          <p:nvPr/>
        </p:nvGrpSpPr>
        <p:grpSpPr>
          <a:xfrm>
            <a:off x="4731618" y="1386813"/>
            <a:ext cx="2689498" cy="791762"/>
            <a:chOff x="4675212" y="1507970"/>
            <a:chExt cx="2689498" cy="791762"/>
          </a:xfrm>
        </p:grpSpPr>
        <p:sp>
          <p:nvSpPr>
            <p:cNvPr id="127" name="Text Box 218"/>
            <p:cNvSpPr txBox="1">
              <a:spLocks noChangeArrowheads="1"/>
            </p:cNvSpPr>
            <p:nvPr/>
          </p:nvSpPr>
          <p:spPr bwMode="auto">
            <a:xfrm>
              <a:off x="6156176" y="2060848"/>
              <a:ext cx="272430" cy="23888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rgbClr val="FF3399"/>
                  </a:solidFill>
                  <a:latin typeface="宋体" panose="02010600030101010101" pitchFamily="2" charset="-122"/>
                </a:rPr>
                <a:t>①</a:t>
              </a:r>
              <a:endPara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132" name="直接箭头连接符 131"/>
            <p:cNvCxnSpPr/>
            <p:nvPr/>
          </p:nvCxnSpPr>
          <p:spPr bwMode="auto">
            <a:xfrm>
              <a:off x="5735138" y="1796002"/>
              <a:ext cx="30411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0" name="Text Box 218"/>
            <p:cNvSpPr txBox="1">
              <a:spLocks noChangeArrowheads="1"/>
            </p:cNvSpPr>
            <p:nvPr/>
          </p:nvSpPr>
          <p:spPr bwMode="auto">
            <a:xfrm>
              <a:off x="5091658" y="1651986"/>
              <a:ext cx="620036" cy="2385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anose="02010600030101010101" pitchFamily="2" charset="-122"/>
                </a:rPr>
                <a:t>IF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←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0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41" name="Text Box 218"/>
            <p:cNvSpPr txBox="1">
              <a:spLocks noChangeArrowheads="1"/>
            </p:cNvSpPr>
            <p:nvPr/>
          </p:nvSpPr>
          <p:spPr bwMode="auto">
            <a:xfrm>
              <a:off x="4675212" y="1916832"/>
              <a:ext cx="272430" cy="23888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rgbClr val="FF3399"/>
                  </a:solidFill>
                  <a:latin typeface="宋体" panose="02010600030101010101" pitchFamily="2" charset="-122"/>
                </a:rPr>
                <a:t>①</a:t>
              </a:r>
              <a:endPara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42" name="Text Box 218"/>
            <p:cNvSpPr txBox="1">
              <a:spLocks noChangeArrowheads="1"/>
            </p:cNvSpPr>
            <p:nvPr/>
          </p:nvSpPr>
          <p:spPr bwMode="auto">
            <a:xfrm>
              <a:off x="5724128" y="1507970"/>
              <a:ext cx="272430" cy="23888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rgbClr val="FF3399"/>
                  </a:solidFill>
                  <a:latin typeface="宋体" panose="02010600030101010101" pitchFamily="2" charset="-122"/>
                </a:rPr>
                <a:t>②</a:t>
              </a:r>
              <a:endPara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45" name="Text Box 218"/>
            <p:cNvSpPr txBox="1">
              <a:spLocks noChangeArrowheads="1"/>
            </p:cNvSpPr>
            <p:nvPr/>
          </p:nvSpPr>
          <p:spPr bwMode="auto">
            <a:xfrm>
              <a:off x="7092280" y="1556792"/>
              <a:ext cx="272430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rgbClr val="FF3399"/>
                  </a:solidFill>
                  <a:latin typeface="宋体" panose="02010600030101010101" pitchFamily="2" charset="-122"/>
                </a:rPr>
                <a:t>⑤</a:t>
              </a:r>
              <a:endPara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827584" y="2178901"/>
            <a:ext cx="8280920" cy="1080120"/>
            <a:chOff x="899592" y="2276872"/>
            <a:chExt cx="8280920" cy="1080120"/>
          </a:xfrm>
        </p:grpSpPr>
        <p:sp>
          <p:nvSpPr>
            <p:cNvPr id="147" name="Text Box 211"/>
            <p:cNvSpPr txBox="1">
              <a:spLocks noChangeArrowheads="1"/>
            </p:cNvSpPr>
            <p:nvPr/>
          </p:nvSpPr>
          <p:spPr bwMode="auto">
            <a:xfrm>
              <a:off x="3923928" y="2492896"/>
              <a:ext cx="504061" cy="5675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判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优逻辑</a:t>
              </a:r>
            </a:p>
          </p:txBody>
        </p:sp>
        <p:sp>
          <p:nvSpPr>
            <p:cNvPr id="148" name="Text Box 218"/>
            <p:cNvSpPr txBox="1">
              <a:spLocks noChangeArrowheads="1"/>
            </p:cNvSpPr>
            <p:nvPr/>
          </p:nvSpPr>
          <p:spPr bwMode="auto">
            <a:xfrm>
              <a:off x="4716016" y="2747060"/>
              <a:ext cx="1152673" cy="20557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</a:rPr>
                <a:t>事件类型号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54" name="直接箭头连接符 117"/>
            <p:cNvCxnSpPr/>
            <p:nvPr/>
          </p:nvCxnSpPr>
          <p:spPr bwMode="auto">
            <a:xfrm flipH="1">
              <a:off x="1403648" y="2996952"/>
              <a:ext cx="2520280" cy="1344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5" name="直接箭头连接符 124"/>
            <p:cNvCxnSpPr/>
            <p:nvPr/>
          </p:nvCxnSpPr>
          <p:spPr bwMode="auto">
            <a:xfrm flipH="1">
              <a:off x="4427990" y="2986505"/>
              <a:ext cx="3384370" cy="104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7" name="直接连接符 142"/>
            <p:cNvCxnSpPr/>
            <p:nvPr/>
          </p:nvCxnSpPr>
          <p:spPr bwMode="auto">
            <a:xfrm>
              <a:off x="7452320" y="2564904"/>
              <a:ext cx="36004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8" name="Text Box 213"/>
            <p:cNvSpPr txBox="1">
              <a:spLocks noChangeArrowheads="1"/>
            </p:cNvSpPr>
            <p:nvPr/>
          </p:nvSpPr>
          <p:spPr bwMode="auto">
            <a:xfrm>
              <a:off x="7812360" y="2276872"/>
              <a:ext cx="1296144" cy="58635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中断向量表</a:t>
              </a:r>
              <a:endParaRPr lang="en-US" altLang="zh-CN" sz="1800" b="1" dirty="0" smtClean="0">
                <a:latin typeface="宋体" panose="02010600030101010101" pitchFamily="2" charset="-122"/>
              </a:endParaRPr>
            </a:p>
            <a:p>
              <a:r>
                <a:rPr lang="en-US" altLang="zh-CN" sz="1800" b="1" dirty="0" smtClean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 smtClean="0">
                  <a:latin typeface="宋体" panose="02010600030101010101" pitchFamily="2" charset="-122"/>
                </a:rPr>
                <a:t>主存中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159" name="Text Box 213"/>
            <p:cNvSpPr txBox="1">
              <a:spLocks noChangeArrowheads="1"/>
            </p:cNvSpPr>
            <p:nvPr/>
          </p:nvSpPr>
          <p:spPr bwMode="auto">
            <a:xfrm>
              <a:off x="7812360" y="2924944"/>
              <a:ext cx="1368152" cy="43204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anose="02010600030101010101" pitchFamily="2" charset="-122"/>
                </a:rPr>
                <a:t>外设状态</a:t>
              </a:r>
              <a:r>
                <a:rPr lang="en-US" altLang="zh-CN" sz="1800" b="1" dirty="0" smtClean="0">
                  <a:latin typeface="宋体" panose="02010600030101010101" pitchFamily="2" charset="-122"/>
                </a:rPr>
                <a:t>REG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60" name="直接箭头连接符 159"/>
            <p:cNvCxnSpPr/>
            <p:nvPr/>
          </p:nvCxnSpPr>
          <p:spPr bwMode="auto">
            <a:xfrm>
              <a:off x="4427989" y="2727582"/>
              <a:ext cx="3384371" cy="5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62" name="Text Box 111"/>
            <p:cNvSpPr txBox="1">
              <a:spLocks noChangeArrowheads="1"/>
            </p:cNvSpPr>
            <p:nvPr/>
          </p:nvSpPr>
          <p:spPr bwMode="auto">
            <a:xfrm>
              <a:off x="899592" y="2924944"/>
              <a:ext cx="504056" cy="2061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anose="02010600030101010101" pitchFamily="2" charset="-122"/>
                </a:rPr>
                <a:t>INTA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164" name="直接箭头连接符 163"/>
            <p:cNvCxnSpPr/>
            <p:nvPr/>
          </p:nvCxnSpPr>
          <p:spPr bwMode="auto">
            <a:xfrm>
              <a:off x="966520" y="2933908"/>
              <a:ext cx="40025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5" name="直接箭头连接符 124"/>
            <p:cNvCxnSpPr>
              <a:endCxn id="147" idx="0"/>
            </p:cNvCxnSpPr>
            <p:nvPr/>
          </p:nvCxnSpPr>
          <p:spPr bwMode="auto">
            <a:xfrm rot="10800000" flipV="1">
              <a:off x="4175960" y="2375390"/>
              <a:ext cx="471607" cy="117505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6" name="直接箭头连接符 117"/>
            <p:cNvCxnSpPr/>
            <p:nvPr/>
          </p:nvCxnSpPr>
          <p:spPr bwMode="auto">
            <a:xfrm>
              <a:off x="1547663" y="2996952"/>
              <a:ext cx="6264697" cy="279482"/>
            </a:xfrm>
            <a:prstGeom prst="bentConnector3">
              <a:avLst>
                <a:gd name="adj1" fmla="val -44"/>
              </a:avLst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ysDash"/>
              <a:round/>
              <a:headEnd type="oval" w="sm" len="sm"/>
              <a:tailEnd type="triangle"/>
            </a:ln>
            <a:effectLst/>
          </p:spPr>
        </p:cxnSp>
        <p:sp>
          <p:nvSpPr>
            <p:cNvPr id="170" name="Text Box 260"/>
            <p:cNvSpPr txBox="1">
              <a:spLocks noChangeArrowheads="1"/>
            </p:cNvSpPr>
            <p:nvPr/>
          </p:nvSpPr>
          <p:spPr bwMode="auto">
            <a:xfrm>
              <a:off x="6336196" y="2646410"/>
              <a:ext cx="349467" cy="2065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>
                <a:lnSpc>
                  <a:spcPct val="90000"/>
                </a:lnSpc>
              </a:pPr>
              <a:endParaRPr lang="en-US" altLang="zh-CN" sz="1600" b="1" dirty="0">
                <a:latin typeface="宋体" pitchFamily="2" charset="-122"/>
              </a:endParaRPr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3779912" y="2106893"/>
            <a:ext cx="920502" cy="818051"/>
            <a:chOff x="3851920" y="2420888"/>
            <a:chExt cx="920502" cy="818051"/>
          </a:xfrm>
        </p:grpSpPr>
        <p:sp>
          <p:nvSpPr>
            <p:cNvPr id="172" name="Text Box 218"/>
            <p:cNvSpPr txBox="1">
              <a:spLocks noChangeArrowheads="1"/>
            </p:cNvSpPr>
            <p:nvPr/>
          </p:nvSpPr>
          <p:spPr bwMode="auto">
            <a:xfrm>
              <a:off x="3851920" y="2420888"/>
              <a:ext cx="272430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rgbClr val="FF3399"/>
                  </a:solidFill>
                  <a:latin typeface="宋体" panose="02010600030101010101" pitchFamily="2" charset="-122"/>
                </a:rPr>
                <a:t>③</a:t>
              </a:r>
              <a:endPara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73" name="Text Box 218"/>
            <p:cNvSpPr txBox="1">
              <a:spLocks noChangeArrowheads="1"/>
            </p:cNvSpPr>
            <p:nvPr/>
          </p:nvSpPr>
          <p:spPr bwMode="auto">
            <a:xfrm>
              <a:off x="4499992" y="2950907"/>
              <a:ext cx="272430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rgbClr val="FF3399"/>
                  </a:solidFill>
                  <a:latin typeface="宋体" panose="02010600030101010101" pitchFamily="2" charset="-122"/>
                </a:rPr>
                <a:t>③</a:t>
              </a:r>
              <a:endPara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6300192" y="2178901"/>
            <a:ext cx="1424558" cy="621077"/>
            <a:chOff x="6300192" y="2730692"/>
            <a:chExt cx="1424558" cy="621077"/>
          </a:xfrm>
        </p:grpSpPr>
        <p:sp>
          <p:nvSpPr>
            <p:cNvPr id="221" name="Text Box 218"/>
            <p:cNvSpPr txBox="1">
              <a:spLocks noChangeArrowheads="1"/>
            </p:cNvSpPr>
            <p:nvPr/>
          </p:nvSpPr>
          <p:spPr bwMode="auto">
            <a:xfrm>
              <a:off x="7452320" y="2730692"/>
              <a:ext cx="272430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rgbClr val="FF3399"/>
                  </a:solidFill>
                  <a:latin typeface="宋体" panose="02010600030101010101" pitchFamily="2" charset="-122"/>
                </a:rPr>
                <a:t>④</a:t>
              </a:r>
              <a:endPara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3" name="Text Box 218"/>
            <p:cNvSpPr txBox="1">
              <a:spLocks noChangeArrowheads="1"/>
            </p:cNvSpPr>
            <p:nvPr/>
          </p:nvSpPr>
          <p:spPr bwMode="auto">
            <a:xfrm>
              <a:off x="6300192" y="3063737"/>
              <a:ext cx="272430" cy="28803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solidFill>
                    <a:srgbClr val="FF3399"/>
                  </a:solidFill>
                  <a:latin typeface="宋体" panose="02010600030101010101" pitchFamily="2" charset="-122"/>
                </a:rPr>
                <a:t>④</a:t>
              </a:r>
              <a:endPara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224" name="Text Box 82"/>
          <p:cNvSpPr txBox="1">
            <a:spLocks noChangeArrowheads="1"/>
          </p:cNvSpPr>
          <p:nvPr/>
        </p:nvSpPr>
        <p:spPr bwMode="auto">
          <a:xfrm>
            <a:off x="2866369" y="3955122"/>
            <a:ext cx="494599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(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控制：</a:t>
            </a:r>
            <a:r>
              <a:rPr lang="zh-CN" altLang="en-US" b="1" dirty="0" smtClean="0">
                <a:latin typeface="+mn-ea"/>
                <a:ea typeface="+mn-ea"/>
              </a:rPr>
              <a:t>执行</a:t>
            </a:r>
            <a:r>
              <a:rPr lang="en-US" altLang="zh-CN" b="1" dirty="0" smtClean="0">
                <a:latin typeface="+mn-ea"/>
                <a:ea typeface="+mn-ea"/>
              </a:rPr>
              <a:t>CU</a:t>
            </a:r>
            <a:r>
              <a:rPr lang="zh-CN" altLang="en-US" b="1" dirty="0" smtClean="0">
                <a:latin typeface="+mn-ea"/>
                <a:ea typeface="+mn-ea"/>
              </a:rPr>
              <a:t>产生的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OPCmd</a:t>
            </a:r>
            <a:r>
              <a:rPr lang="zh-CN" altLang="en-US" b="1" dirty="0">
                <a:latin typeface="宋体" pitchFamily="2" charset="-122"/>
              </a:rPr>
              <a:t>序列</a:t>
            </a: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87" name="AutoShape 62">
            <a:hlinkClick r:id="rId6" action="ppaction://hlinkpres?slideindex=40&amp;slidetitle=PowerPoint 演示文稿"/>
          </p:cNvPr>
          <p:cNvSpPr>
            <a:spLocks noChangeArrowheads="1"/>
          </p:cNvSpPr>
          <p:nvPr/>
        </p:nvSpPr>
        <p:spPr bwMode="auto">
          <a:xfrm rot="16200000">
            <a:off x="8388424" y="3493070"/>
            <a:ext cx="303908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eaVert" wrap="none" lIns="0" tIns="0" rIns="0" bIns="0" anchor="ctr"/>
          <a:lstStyle/>
          <a:p>
            <a:pPr algn="ctr"/>
            <a:r>
              <a:rPr lang="zh-CN" altLang="en-US" sz="1600" dirty="0" smtClean="0">
                <a:solidFill>
                  <a:schemeClr val="bg2"/>
                </a:solidFill>
              </a:rPr>
              <a:t>回</a:t>
            </a:r>
            <a:endParaRPr lang="zh-CN" alt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04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  <p:bldP spid="128" grpId="0"/>
      <p:bldP spid="129" grpId="0" animBg="1"/>
      <p:bldP spid="130" grpId="0"/>
      <p:bldP spid="135" grpId="0"/>
      <p:bldP spid="22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85</a:t>
            </a:fld>
            <a:endParaRPr lang="en-US" altLang="zh-C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6" name="Text Box 20"/>
          <p:cNvSpPr txBox="1">
            <a:spLocks noChangeArrowheads="1"/>
          </p:cNvSpPr>
          <p:nvPr/>
        </p:nvSpPr>
        <p:spPr bwMode="auto">
          <a:xfrm>
            <a:off x="179388" y="36343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t" anchorCtr="0">
            <a:spAutoFit/>
          </a:bodyPr>
          <a:lstStyle/>
          <a:p>
            <a:pPr algn="l"/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三、支持异常处理的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CPU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设计         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不考，了解过程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207" name="Text Box 90"/>
          <p:cNvSpPr txBox="1">
            <a:spLocks noChangeArrowheads="1"/>
          </p:cNvSpPr>
          <p:nvPr/>
        </p:nvSpPr>
        <p:spPr bwMode="auto">
          <a:xfrm>
            <a:off x="179388" y="87155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*设计需求：</a:t>
            </a:r>
            <a:r>
              <a:rPr lang="zh-CN" altLang="en-US" b="1" dirty="0" smtClean="0">
                <a:latin typeface="宋体" pitchFamily="2" charset="-122"/>
              </a:rPr>
              <a:t>基于支持</a:t>
            </a:r>
            <a:r>
              <a:rPr lang="en-US" altLang="zh-CN" b="1" dirty="0" smtClean="0">
                <a:latin typeface="宋体" pitchFamily="2" charset="-122"/>
              </a:rPr>
              <a:t>7</a:t>
            </a:r>
            <a:r>
              <a:rPr lang="zh-CN" altLang="en-US" b="1" dirty="0" smtClean="0">
                <a:latin typeface="宋体" pitchFamily="2" charset="-122"/>
              </a:rPr>
              <a:t>条</a:t>
            </a:r>
            <a:r>
              <a:rPr lang="en-US" altLang="zh-CN" b="1" dirty="0" smtClean="0">
                <a:latin typeface="宋体" pitchFamily="2" charset="-122"/>
              </a:rPr>
              <a:t>MIPS</a:t>
            </a:r>
            <a:r>
              <a:rPr lang="zh-CN" altLang="en-US" b="1" dirty="0" smtClean="0">
                <a:latin typeface="宋体" pitchFamily="2" charset="-122"/>
              </a:rPr>
              <a:t>指令的数据通路及控制单元，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</a:t>
            </a:r>
            <a:r>
              <a:rPr lang="zh-CN" altLang="en-US" b="1" dirty="0" smtClean="0">
                <a:latin typeface="宋体" pitchFamily="2" charset="-122"/>
              </a:rPr>
              <a:t>支持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溢出、非法操作码</a:t>
            </a:r>
            <a:r>
              <a:rPr lang="zh-CN" altLang="en-US" b="1" dirty="0" smtClean="0">
                <a:latin typeface="宋体" pitchFamily="2" charset="-122"/>
              </a:rPr>
              <a:t>异常的处理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6" name="Text Box 90"/>
          <p:cNvSpPr txBox="1">
            <a:spLocks noChangeArrowheads="1"/>
          </p:cNvSpPr>
          <p:nvPr/>
        </p:nvSpPr>
        <p:spPr bwMode="auto">
          <a:xfrm>
            <a:off x="179512" y="1807656"/>
            <a:ext cx="878510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MIPS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的约定：</a:t>
            </a:r>
            <a:r>
              <a:rPr lang="zh-CN" altLang="en-US" b="1" dirty="0" smtClean="0">
                <a:latin typeface="宋体" pitchFamily="2" charset="-122"/>
              </a:rPr>
              <a:t>采用非向量方式处理</a:t>
            </a:r>
            <a:r>
              <a:rPr lang="zh-CN" altLang="en-US" b="1" dirty="0">
                <a:latin typeface="宋体" pitchFamily="2" charset="-122"/>
              </a:rPr>
              <a:t>事件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入口地址为</a:t>
            </a:r>
            <a:r>
              <a:rPr lang="en-US" altLang="zh-CN" sz="2000" b="1" dirty="0">
                <a:latin typeface="宋体" pitchFamily="2" charset="-122"/>
              </a:rPr>
              <a:t>80000180H)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 事件类型由硬件获得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异常</a:t>
            </a:r>
            <a:r>
              <a:rPr lang="en-US" altLang="zh-CN" sz="2000" b="1" dirty="0" smtClean="0">
                <a:latin typeface="宋体" pitchFamily="2" charset="-122"/>
              </a:rPr>
              <a:t>REG</a:t>
            </a:r>
            <a:r>
              <a:rPr lang="zh-CN" altLang="en-US" sz="2000" b="1" dirty="0" smtClean="0">
                <a:latin typeface="宋体" pitchFamily="2" charset="-122"/>
              </a:rPr>
              <a:t>及状态</a:t>
            </a:r>
            <a:r>
              <a:rPr lang="en-US" altLang="zh-CN" sz="2000" b="1" dirty="0" smtClean="0">
                <a:latin typeface="宋体" pitchFamily="2" charset="-122"/>
              </a:rPr>
              <a:t>REG[Status]</a:t>
            </a:r>
            <a:r>
              <a:rPr lang="zh-CN" altLang="en-US" sz="2000" b="1" dirty="0" smtClean="0">
                <a:latin typeface="宋体" pitchFamily="2" charset="-122"/>
              </a:rPr>
              <a:t>中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7" name="Text Box 82"/>
          <p:cNvSpPr txBox="1">
            <a:spLocks noChangeArrowheads="1"/>
          </p:cNvSpPr>
          <p:nvPr/>
        </p:nvSpPr>
        <p:spPr bwMode="auto">
          <a:xfrm>
            <a:off x="179513" y="2708920"/>
            <a:ext cx="3168351" cy="37856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*异常检测的设计：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1524000" indent="-1524000"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检测时间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有效逻辑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marL="1524000" indent="-152400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异常响应的设计：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1524000" indent="-152400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响应部件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marL="1524000" indent="-1524000" algn="l">
              <a:lnSpc>
                <a:spcPct val="105000"/>
              </a:lnSpc>
            </a:pPr>
            <a:endParaRPr lang="en-US" altLang="zh-CN" sz="2200" b="1" dirty="0" smtClean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1524000" indent="-1524000"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响应时间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marL="1524000" indent="-1524000"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响应操作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8" name="Text Box 82"/>
          <p:cNvSpPr txBox="1">
            <a:spLocks noChangeArrowheads="1"/>
          </p:cNvSpPr>
          <p:nvPr/>
        </p:nvSpPr>
        <p:spPr bwMode="auto">
          <a:xfrm>
            <a:off x="2555776" y="4523635"/>
            <a:ext cx="6408837" cy="9094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用</a:t>
            </a:r>
            <a:r>
              <a:rPr lang="en-US" altLang="zh-CN" b="1" dirty="0" smtClean="0">
                <a:latin typeface="宋体" panose="02010600030101010101" pitchFamily="2" charset="-122"/>
              </a:rPr>
              <a:t>EPC</a:t>
            </a:r>
            <a:r>
              <a:rPr lang="zh-CN" altLang="en-US" b="1" dirty="0" smtClean="0">
                <a:latin typeface="宋体" panose="02010600030101010101" pitchFamily="2" charset="-122"/>
              </a:rPr>
              <a:t>保存断点，用</a:t>
            </a:r>
            <a:r>
              <a:rPr lang="en-US" altLang="zh-CN" b="1" dirty="0" smtClean="0">
                <a:latin typeface="宋体" panose="02010600030101010101" pitchFamily="2" charset="-122"/>
              </a:rPr>
              <a:t>Cause</a:t>
            </a:r>
            <a:r>
              <a:rPr lang="zh-CN" altLang="en-US" b="1" dirty="0" smtClean="0">
                <a:latin typeface="宋体" panose="02010600030101010101" pitchFamily="2" charset="-122"/>
              </a:rPr>
              <a:t>保存异常类型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(12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或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10)</a:t>
            </a:r>
          </a:p>
          <a:p>
            <a:pPr marL="1524000" indent="-1524000" algn="l">
              <a:lnSpc>
                <a:spcPct val="105000"/>
              </a:lnSpc>
            </a:pPr>
            <a:r>
              <a:rPr lang="en-US" altLang="zh-CN" sz="2200" b="1" dirty="0" smtClean="0">
                <a:latin typeface="宋体" panose="02010600030101010101" pitchFamily="2" charset="-122"/>
              </a:rPr>
              <a:t>       (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保存</a:t>
            </a:r>
            <a:r>
              <a:rPr lang="en-US" altLang="zh-CN" sz="2200" b="1" spc="-100" dirty="0">
                <a:latin typeface="+mn-ea"/>
              </a:rPr>
              <a:t>Status</a:t>
            </a:r>
            <a:r>
              <a:rPr lang="zh-CN" altLang="en-US" sz="2200" b="1" dirty="0">
                <a:latin typeface="宋体" panose="02010600030101010101" pitchFamily="2" charset="-122"/>
              </a:rPr>
              <a:t>暂不</a:t>
            </a:r>
            <a:r>
              <a:rPr lang="zh-CN" altLang="en-US" sz="2200" b="1" dirty="0" smtClean="0">
                <a:latin typeface="宋体" panose="02010600030101010101" pitchFamily="2" charset="-122"/>
              </a:rPr>
              <a:t>讨论</a:t>
            </a:r>
            <a:r>
              <a:rPr lang="en-US" altLang="zh-CN" sz="2200" b="1" dirty="0" smtClean="0">
                <a:latin typeface="宋体" panose="02010600030101010101" pitchFamily="2" charset="-122"/>
              </a:rPr>
              <a:t>)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10" name="Text Box 82"/>
          <p:cNvSpPr txBox="1">
            <a:spLocks noChangeArrowheads="1"/>
          </p:cNvSpPr>
          <p:nvPr/>
        </p:nvSpPr>
        <p:spPr bwMode="auto">
          <a:xfrm>
            <a:off x="2555776" y="5373216"/>
            <a:ext cx="6408712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检测到异常的下个节拍 </a:t>
            </a:r>
            <a:r>
              <a:rPr lang="zh-CN" altLang="en-US" b="1" dirty="0" smtClean="0">
                <a:latin typeface="宋体" panose="02010600030101010101" pitchFamily="2" charset="-122"/>
              </a:rPr>
              <a:t> 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中断仅检测时机不同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sz="2000" b="1" spc="-100" dirty="0">
              <a:latin typeface="+mn-ea"/>
            </a:endParaRPr>
          </a:p>
          <a:p>
            <a:pPr marL="1524000" indent="-1524000" algn="l">
              <a:lnSpc>
                <a:spcPct val="125000"/>
              </a:lnSpc>
            </a:pPr>
            <a:r>
              <a:rPr lang="en-US" altLang="zh-CN" b="1" spc="-100" dirty="0" smtClean="0">
                <a:latin typeface="+mn-ea"/>
                <a:ea typeface="+mn-ea"/>
              </a:rPr>
              <a:t>EPC←(PC)</a:t>
            </a:r>
            <a:r>
              <a:rPr lang="zh-CN" altLang="zh-CN" b="1" spc="-100" dirty="0" smtClean="0">
                <a:latin typeface="+mn-ea"/>
                <a:ea typeface="+mn-ea"/>
              </a:rPr>
              <a:t>－</a:t>
            </a:r>
            <a:r>
              <a:rPr lang="en-US" altLang="zh-CN" b="1" spc="-100" dirty="0" smtClean="0">
                <a:latin typeface="+mn-ea"/>
                <a:ea typeface="+mn-ea"/>
              </a:rPr>
              <a:t>4</a:t>
            </a:r>
            <a:r>
              <a:rPr lang="zh-CN" altLang="zh-CN" b="1" spc="-100" dirty="0" smtClean="0">
                <a:latin typeface="+mn-ea"/>
                <a:ea typeface="+mn-ea"/>
              </a:rPr>
              <a:t>、</a:t>
            </a:r>
            <a:r>
              <a:rPr lang="en-US" altLang="zh-CN" b="1" spc="-100" dirty="0" smtClean="0">
                <a:latin typeface="+mn-ea"/>
                <a:ea typeface="+mn-ea"/>
              </a:rPr>
              <a:t>Cause←12</a:t>
            </a:r>
            <a:r>
              <a:rPr lang="zh-CN" altLang="en-US" b="1" spc="-100" dirty="0" smtClean="0">
                <a:latin typeface="+mn-ea"/>
                <a:ea typeface="+mn-ea"/>
              </a:rPr>
              <a:t>或</a:t>
            </a:r>
            <a:r>
              <a:rPr lang="en-US" altLang="zh-CN" b="1" spc="-100" dirty="0" smtClean="0">
                <a:latin typeface="+mn-ea"/>
                <a:ea typeface="+mn-ea"/>
              </a:rPr>
              <a:t>10</a:t>
            </a:r>
            <a:r>
              <a:rPr lang="zh-CN" altLang="zh-CN" b="1" spc="-100" dirty="0" smtClean="0">
                <a:latin typeface="+mn-ea"/>
                <a:ea typeface="+mn-ea"/>
              </a:rPr>
              <a:t>、</a:t>
            </a:r>
            <a:r>
              <a:rPr lang="en-US" altLang="zh-CN" b="1" spc="-100" dirty="0" smtClean="0">
                <a:latin typeface="+mn-ea"/>
                <a:ea typeface="+mn-ea"/>
              </a:rPr>
              <a:t>PC←8000 0180H</a:t>
            </a:r>
          </a:p>
        </p:txBody>
      </p:sp>
      <p:sp>
        <p:nvSpPr>
          <p:cNvPr id="17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9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82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5" name="Text Box 82"/>
          <p:cNvSpPr txBox="1">
            <a:spLocks noChangeArrowheads="1"/>
          </p:cNvSpPr>
          <p:nvPr/>
        </p:nvSpPr>
        <p:spPr bwMode="auto">
          <a:xfrm>
            <a:off x="2555775" y="3133417"/>
            <a:ext cx="6408837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add/sub</a:t>
            </a:r>
            <a:r>
              <a:rPr lang="zh-CN" altLang="en-US" b="1" dirty="0" smtClean="0">
                <a:latin typeface="宋体" panose="02010600030101010101" pitchFamily="2" charset="-122"/>
              </a:rPr>
              <a:t>的</a:t>
            </a:r>
            <a:r>
              <a:rPr lang="en-US" altLang="zh-CN" b="1" dirty="0" smtClean="0">
                <a:latin typeface="宋体" panose="02010600030101010101" pitchFamily="2" charset="-122"/>
              </a:rPr>
              <a:t>T</a:t>
            </a:r>
            <a:r>
              <a:rPr lang="en-US" altLang="zh-CN" b="1" baseline="-18000" dirty="0" smtClean="0">
                <a:latin typeface="宋体" panose="02010600030101010101" pitchFamily="2" charset="-122"/>
              </a:rPr>
              <a:t>4</a:t>
            </a:r>
            <a:r>
              <a:rPr lang="zh-CN" altLang="en-US" b="1" dirty="0" smtClean="0">
                <a:latin typeface="宋体" panose="02010600030101010101" pitchFamily="2" charset="-122"/>
              </a:rPr>
              <a:t>拍时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假设</a:t>
            </a:r>
            <a:r>
              <a:rPr lang="en-US" altLang="zh-CN" sz="1800" b="1" dirty="0">
                <a:latin typeface="宋体" panose="02010600030101010101" pitchFamily="2" charset="-122"/>
              </a:rPr>
              <a:t>OF</a:t>
            </a:r>
            <a:r>
              <a:rPr lang="zh-CN" altLang="en-US" sz="1800" b="1" dirty="0">
                <a:latin typeface="宋体" panose="02010600030101010101" pitchFamily="2" charset="-122"/>
              </a:rPr>
              <a:t>＝</a:t>
            </a:r>
            <a:r>
              <a:rPr lang="en-US" altLang="zh-CN" sz="1800" b="1" dirty="0">
                <a:latin typeface="宋体" panose="02010600030101010101" pitchFamily="2" charset="-122"/>
              </a:rPr>
              <a:t>1</a:t>
            </a:r>
            <a:r>
              <a:rPr lang="zh-CN" altLang="en-US" sz="1800" b="1" dirty="0">
                <a:latin typeface="宋体" panose="02010600030101010101" pitchFamily="2" charset="-122"/>
              </a:rPr>
              <a:t>时也写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GPRs)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 smtClean="0">
                <a:latin typeface="宋体" panose="02010600030101010101" pitchFamily="2" charset="-122"/>
              </a:rPr>
              <a:t>T</a:t>
            </a:r>
            <a:r>
              <a:rPr lang="en-US" altLang="zh-CN" b="1" baseline="-18000" dirty="0" smtClean="0">
                <a:latin typeface="宋体" panose="02010600030101010101" pitchFamily="2" charset="-122"/>
              </a:rPr>
              <a:t>1</a:t>
            </a:r>
            <a:r>
              <a:rPr lang="zh-CN" altLang="en-US" b="1" dirty="0" smtClean="0">
                <a:latin typeface="宋体" panose="02010600030101010101" pitchFamily="2" charset="-122"/>
              </a:rPr>
              <a:t>拍</a:t>
            </a:r>
            <a:r>
              <a:rPr lang="zh-CN" altLang="en-US" b="1" dirty="0">
                <a:latin typeface="宋体" panose="02010600030101010101" pitchFamily="2" charset="-122"/>
              </a:rPr>
              <a:t>时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1524000" indent="-1524000"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en-US" altLang="zh-CN" b="1" dirty="0" err="1" smtClean="0">
                <a:latin typeface="宋体" panose="02010600030101010101" pitchFamily="2" charset="-122"/>
              </a:rPr>
              <a:t>add+sub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r>
              <a:rPr lang="en-US" altLang="zh-CN" b="1" dirty="0" smtClean="0">
                <a:latin typeface="+mn-lt"/>
              </a:rPr>
              <a:t>·</a:t>
            </a:r>
            <a:r>
              <a:rPr lang="en-US" altLang="zh-CN" b="1" dirty="0" smtClean="0">
                <a:latin typeface="宋体" panose="02010600030101010101" pitchFamily="2" charset="-122"/>
              </a:rPr>
              <a:t>T</a:t>
            </a:r>
            <a:r>
              <a:rPr lang="en-US" altLang="zh-CN" b="1" baseline="-18000" dirty="0" smtClean="0">
                <a:latin typeface="宋体" panose="02010600030101010101" pitchFamily="2" charset="-122"/>
              </a:rPr>
              <a:t>4</a:t>
            </a:r>
            <a:r>
              <a:rPr lang="en-US" altLang="zh-CN" b="1" dirty="0" smtClean="0"/>
              <a:t>·</a:t>
            </a:r>
            <a:r>
              <a:rPr lang="en-US" altLang="zh-CN" b="1" dirty="0" smtClean="0">
                <a:latin typeface="+mn-ea"/>
                <a:ea typeface="+mn-ea"/>
              </a:rPr>
              <a:t>OF</a:t>
            </a:r>
            <a:r>
              <a:rPr lang="zh-CN" altLang="en-US" b="1" dirty="0" smtClean="0">
                <a:latin typeface="+mn-ea"/>
                <a:ea typeface="+mn-ea"/>
              </a:rPr>
              <a:t>＋</a:t>
            </a:r>
            <a:r>
              <a:rPr lang="en-US" altLang="zh-CN" b="1" dirty="0" smtClean="0">
                <a:latin typeface="宋体" panose="02010600030101010101" pitchFamily="2" charset="-122"/>
              </a:rPr>
              <a:t>T</a:t>
            </a:r>
            <a:r>
              <a:rPr lang="en-US" altLang="zh-CN" b="1" baseline="-18000" dirty="0" smtClean="0">
                <a:latin typeface="宋体" panose="02010600030101010101" pitchFamily="2" charset="-122"/>
              </a:rPr>
              <a:t>1</a:t>
            </a:r>
            <a:r>
              <a:rPr lang="en-US" altLang="zh-CN" b="1" dirty="0" smtClean="0"/>
              <a:t>·</a:t>
            </a:r>
            <a:r>
              <a:rPr lang="en-US" altLang="zh-CN" b="1" dirty="0" smtClean="0">
                <a:latin typeface="+mn-ea"/>
                <a:ea typeface="+mn-ea"/>
              </a:rPr>
              <a:t>ErrCode</a:t>
            </a: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非法</a:t>
            </a:r>
            <a:r>
              <a:rPr lang="zh-CN" altLang="en-US" sz="1800" b="1" dirty="0" smtClean="0">
                <a:latin typeface="+mn-ea"/>
                <a:ea typeface="+mn-ea"/>
              </a:rPr>
              <a:t>操作码信号</a:t>
            </a:r>
            <a:r>
              <a:rPr lang="zh-CN" altLang="en-US" sz="1800" b="1" dirty="0">
                <a:latin typeface="+mn-ea"/>
                <a:ea typeface="+mn-ea"/>
              </a:rPr>
              <a:t>线</a:t>
            </a:r>
            <a:r>
              <a:rPr lang="en-US" altLang="zh-CN" sz="1800" b="1" dirty="0" smtClean="0">
                <a:latin typeface="+mn-ea"/>
                <a:ea typeface="+mn-ea"/>
              </a:rPr>
              <a:t>)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14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54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270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87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456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86</a:t>
            </a:fld>
            <a:endParaRPr lang="en-US" altLang="zh-CN"/>
          </a:p>
        </p:txBody>
      </p:sp>
      <p:sp>
        <p:nvSpPr>
          <p:cNvPr id="3" name="Text Box 82"/>
          <p:cNvSpPr txBox="1">
            <a:spLocks noChangeArrowheads="1"/>
          </p:cNvSpPr>
          <p:nvPr/>
        </p:nvSpPr>
        <p:spPr bwMode="auto">
          <a:xfrm>
            <a:off x="179512" y="282714"/>
            <a:ext cx="878510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*数据通路的实现：</a:t>
            </a:r>
            <a:r>
              <a:rPr lang="zh-CN" altLang="en-US" b="1" dirty="0" smtClean="0">
                <a:latin typeface="宋体" pitchFamily="2" charset="-122"/>
              </a:rPr>
              <a:t>增</a:t>
            </a:r>
            <a:r>
              <a:rPr lang="zh-CN" altLang="en-US" b="1" dirty="0">
                <a:latin typeface="宋体" pitchFamily="2" charset="-122"/>
              </a:rPr>
              <a:t>设</a:t>
            </a:r>
            <a:r>
              <a:rPr lang="en-US" altLang="zh-CN" b="1" dirty="0" smtClean="0">
                <a:latin typeface="宋体" pitchFamily="2" charset="-122"/>
              </a:rPr>
              <a:t>EPC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Cause</a:t>
            </a:r>
            <a:r>
              <a:rPr lang="zh-CN" altLang="en-US" b="1" dirty="0" smtClean="0">
                <a:latin typeface="宋体" pitchFamily="2" charset="-122"/>
              </a:rPr>
              <a:t>及相应路径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输出路径略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spc="-50" dirty="0" smtClean="0">
              <a:latin typeface="+mn-ea"/>
              <a:ea typeface="+mn-ea"/>
            </a:endParaRPr>
          </a:p>
        </p:txBody>
      </p:sp>
      <p:grpSp>
        <p:nvGrpSpPr>
          <p:cNvPr id="202" name="组合 201"/>
          <p:cNvGrpSpPr/>
          <p:nvPr/>
        </p:nvGrpSpPr>
        <p:grpSpPr>
          <a:xfrm>
            <a:off x="2483768" y="1590700"/>
            <a:ext cx="5982710" cy="3062436"/>
            <a:chOff x="2483768" y="1518692"/>
            <a:chExt cx="5982710" cy="3062436"/>
          </a:xfrm>
        </p:grpSpPr>
        <p:sp>
          <p:nvSpPr>
            <p:cNvPr id="177" name="TextBox 176"/>
            <p:cNvSpPr txBox="1"/>
            <p:nvPr/>
          </p:nvSpPr>
          <p:spPr>
            <a:xfrm>
              <a:off x="2483768" y="3861492"/>
              <a:ext cx="5980468" cy="719636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endParaRPr lang="zh-CN" altLang="en-US" sz="1600" b="1" spc="-200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38" name="直接连接符 137"/>
            <p:cNvCxnSpPr/>
            <p:nvPr/>
          </p:nvCxnSpPr>
          <p:spPr bwMode="auto">
            <a:xfrm>
              <a:off x="2483768" y="3861048"/>
              <a:ext cx="5976664" cy="44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TextBox 144"/>
            <p:cNvSpPr txBox="1"/>
            <p:nvPr/>
          </p:nvSpPr>
          <p:spPr>
            <a:xfrm>
              <a:off x="6854077" y="1518692"/>
              <a:ext cx="814016" cy="216024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spc="-200" dirty="0" smtClean="0">
                  <a:latin typeface="+mn-ea"/>
                  <a:ea typeface="+mn-ea"/>
                  <a:cs typeface="Times New Roman" pitchFamily="18" charset="0"/>
                </a:rPr>
                <a:t>80000180H</a:t>
              </a:r>
              <a:endParaRPr lang="zh-CN" altLang="en-US" sz="1600" b="1" spc="-200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48" name="Text Box 18"/>
            <p:cNvSpPr txBox="1">
              <a:spLocks noChangeArrowheads="1"/>
            </p:cNvSpPr>
            <p:nvPr/>
          </p:nvSpPr>
          <p:spPr bwMode="auto">
            <a:xfrm>
              <a:off x="3131841" y="3933056"/>
              <a:ext cx="504055" cy="2889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9" name="矩形 148"/>
            <p:cNvSpPr/>
            <p:nvPr/>
          </p:nvSpPr>
          <p:spPr bwMode="auto">
            <a:xfrm>
              <a:off x="3131840" y="4118600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0" name="矩形 149"/>
            <p:cNvSpPr/>
            <p:nvPr/>
          </p:nvSpPr>
          <p:spPr bwMode="auto">
            <a:xfrm>
              <a:off x="3140224" y="3969504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51" name="直接连接符 150"/>
            <p:cNvCxnSpPr/>
            <p:nvPr/>
          </p:nvCxnSpPr>
          <p:spPr>
            <a:xfrm>
              <a:off x="2915168" y="4005064"/>
              <a:ext cx="216672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2915816" y="4157464"/>
              <a:ext cx="216672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2619672" y="3891528"/>
              <a:ext cx="296144" cy="3960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12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10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55" name="直接连接符 154"/>
            <p:cNvCxnSpPr/>
            <p:nvPr/>
          </p:nvCxnSpPr>
          <p:spPr>
            <a:xfrm>
              <a:off x="3635896" y="4077072"/>
              <a:ext cx="216672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 Box 323"/>
            <p:cNvSpPr txBox="1">
              <a:spLocks noChangeArrowheads="1"/>
            </p:cNvSpPr>
            <p:nvPr/>
          </p:nvSpPr>
          <p:spPr bwMode="auto">
            <a:xfrm>
              <a:off x="3851919" y="3933056"/>
              <a:ext cx="864097" cy="2901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Cause</a:t>
              </a:r>
              <a:endParaRPr kumimoji="1"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57" name="Text Box 18"/>
            <p:cNvSpPr txBox="1">
              <a:spLocks noChangeArrowheads="1"/>
            </p:cNvSpPr>
            <p:nvPr/>
          </p:nvSpPr>
          <p:spPr bwMode="auto">
            <a:xfrm>
              <a:off x="6660881" y="3933056"/>
              <a:ext cx="504055" cy="2889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8" name="矩形 157"/>
            <p:cNvSpPr/>
            <p:nvPr/>
          </p:nvSpPr>
          <p:spPr bwMode="auto">
            <a:xfrm>
              <a:off x="6660880" y="4118600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9" name="矩形 158"/>
            <p:cNvSpPr/>
            <p:nvPr/>
          </p:nvSpPr>
          <p:spPr bwMode="auto">
            <a:xfrm>
              <a:off x="6669264" y="3969504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60" name="直接连接符 159"/>
            <p:cNvCxnSpPr/>
            <p:nvPr/>
          </p:nvCxnSpPr>
          <p:spPr>
            <a:xfrm>
              <a:off x="6480212" y="4005064"/>
              <a:ext cx="180668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 flipV="1">
              <a:off x="5148064" y="4149080"/>
              <a:ext cx="1513464" cy="444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7164936" y="4077072"/>
              <a:ext cx="216672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 Box 323"/>
            <p:cNvSpPr txBox="1">
              <a:spLocks noChangeArrowheads="1"/>
            </p:cNvSpPr>
            <p:nvPr/>
          </p:nvSpPr>
          <p:spPr bwMode="auto">
            <a:xfrm>
              <a:off x="7380959" y="3933056"/>
              <a:ext cx="864097" cy="2901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EPC</a:t>
              </a:r>
              <a:endParaRPr kumimoji="1" lang="zh-CN" altLang="en-US" sz="2000" b="1" dirty="0">
                <a:latin typeface="宋体" pitchFamily="2" charset="-122"/>
              </a:endParaRPr>
            </a:p>
          </p:txBody>
        </p:sp>
        <p:cxnSp>
          <p:nvCxnSpPr>
            <p:cNvPr id="165" name="直接连接符 164"/>
            <p:cNvCxnSpPr/>
            <p:nvPr/>
          </p:nvCxnSpPr>
          <p:spPr bwMode="auto">
            <a:xfrm>
              <a:off x="6480212" y="2554362"/>
              <a:ext cx="0" cy="145070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5148064" y="2706762"/>
              <a:ext cx="0" cy="14427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 flipH="1">
              <a:off x="2483768" y="3861048"/>
              <a:ext cx="2242" cy="7200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 flipH="1">
              <a:off x="8464236" y="3861048"/>
              <a:ext cx="2242" cy="72008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6" name="TextBox 175"/>
            <p:cNvSpPr txBox="1"/>
            <p:nvPr/>
          </p:nvSpPr>
          <p:spPr>
            <a:xfrm>
              <a:off x="5076056" y="4221088"/>
              <a:ext cx="1152650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zh-CN" altLang="en-US" sz="1800" b="1" dirty="0" smtClean="0">
                  <a:latin typeface="+mn-ea"/>
                  <a:ea typeface="+mn-ea"/>
                  <a:cs typeface="Times New Roman" pitchFamily="18" charset="0"/>
                </a:rPr>
                <a:t>中断机构</a:t>
              </a:r>
            </a:p>
          </p:txBody>
        </p:sp>
        <p:cxnSp>
          <p:nvCxnSpPr>
            <p:cNvPr id="178" name="直接连接符 177"/>
            <p:cNvCxnSpPr/>
            <p:nvPr/>
          </p:nvCxnSpPr>
          <p:spPr bwMode="auto">
            <a:xfrm flipV="1">
              <a:off x="4254266" y="4221982"/>
              <a:ext cx="0" cy="1572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0" name="直接连接符 179"/>
            <p:cNvCxnSpPr/>
            <p:nvPr/>
          </p:nvCxnSpPr>
          <p:spPr bwMode="auto">
            <a:xfrm flipV="1">
              <a:off x="3419872" y="4221088"/>
              <a:ext cx="0" cy="1572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1" name="直接连接符 180"/>
            <p:cNvCxnSpPr/>
            <p:nvPr/>
          </p:nvCxnSpPr>
          <p:spPr bwMode="auto">
            <a:xfrm flipV="1">
              <a:off x="7812360" y="4257986"/>
              <a:ext cx="0" cy="1572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2" name="直接连接符 181"/>
            <p:cNvCxnSpPr/>
            <p:nvPr/>
          </p:nvCxnSpPr>
          <p:spPr bwMode="auto">
            <a:xfrm flipV="1">
              <a:off x="6948264" y="4221088"/>
              <a:ext cx="0" cy="1572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83" name="TextBox 182"/>
            <p:cNvSpPr txBox="1"/>
            <p:nvPr/>
          </p:nvSpPr>
          <p:spPr>
            <a:xfrm>
              <a:off x="3921327" y="4365104"/>
              <a:ext cx="86669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CauseWr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771800" y="4365104"/>
              <a:ext cx="1002329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IntCause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524328" y="4365104"/>
              <a:ext cx="65067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EPCWr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444208" y="4365104"/>
              <a:ext cx="900593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RetType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192" name="Text Box 82"/>
          <p:cNvSpPr txBox="1">
            <a:spLocks noChangeArrowheads="1"/>
          </p:cNvSpPr>
          <p:nvPr/>
        </p:nvSpPr>
        <p:spPr bwMode="auto">
          <a:xfrm>
            <a:off x="179512" y="4732346"/>
            <a:ext cx="8856984" cy="174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*异常响应过程的组织：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marL="1524000" indent="-1524000" algn="l">
              <a:lnSpc>
                <a:spcPct val="114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  <a:ea typeface="+mn-ea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  <a:ea typeface="+mn-ea"/>
              </a:rPr>
              <a:t>响应的</a:t>
            </a:r>
            <a:r>
              <a:rPr lang="en-US" altLang="zh-CN" dirty="0" err="1" smtClean="0">
                <a:solidFill>
                  <a:schemeClr val="accent2"/>
                </a:solidFill>
              </a:rPr>
              <a:t>μ</a:t>
            </a:r>
            <a:r>
              <a:rPr lang="en-US" altLang="zh-CN" b="1" dirty="0" err="1" smtClean="0">
                <a:solidFill>
                  <a:schemeClr val="accent2"/>
                </a:solidFill>
                <a:latin typeface="宋体" pitchFamily="2" charset="-122"/>
              </a:rPr>
              <a:t>OPCmd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序列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可在一个节拍内完成</a:t>
            </a: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marL="1524000" indent="-1524000" algn="l">
              <a:lnSpc>
                <a:spcPct val="114000"/>
              </a:lnSpc>
            </a:pPr>
            <a:r>
              <a:rPr lang="en-US" altLang="zh-CN" sz="2200" b="1" kern="0" dirty="0" smtClean="0">
                <a:latin typeface="+mn-ea"/>
                <a:ea typeface="+mn-ea"/>
              </a:rPr>
              <a:t>              </a:t>
            </a:r>
            <a:r>
              <a:rPr lang="en-US" altLang="zh-CN" sz="2200" b="1" kern="0" dirty="0" err="1" smtClean="0">
                <a:latin typeface="+mn-ea"/>
                <a:ea typeface="+mn-ea"/>
              </a:rPr>
              <a:t>ALUAsrc</a:t>
            </a:r>
            <a:r>
              <a:rPr lang="zh-CN" altLang="en-US" sz="2200" b="1" kern="0" dirty="0" smtClean="0">
                <a:latin typeface="+mn-ea"/>
                <a:ea typeface="+mn-ea"/>
              </a:rPr>
              <a:t>＝</a:t>
            </a:r>
            <a:r>
              <a:rPr lang="en-US" altLang="zh-CN" sz="2200" b="1" kern="0" dirty="0" smtClean="0">
                <a:latin typeface="+mn-ea"/>
                <a:ea typeface="+mn-ea"/>
              </a:rPr>
              <a:t>1</a:t>
            </a:r>
            <a:r>
              <a:rPr lang="zh-CN" altLang="en-US" sz="2200" b="1" kern="0" dirty="0" smtClean="0">
                <a:latin typeface="+mn-ea"/>
                <a:ea typeface="+mn-ea"/>
              </a:rPr>
              <a:t>、</a:t>
            </a:r>
            <a:r>
              <a:rPr lang="en-US" altLang="zh-CN" sz="2200" b="1" kern="0" dirty="0" err="1" smtClean="0">
                <a:latin typeface="+mn-ea"/>
                <a:ea typeface="+mn-ea"/>
              </a:rPr>
              <a:t>ALUBsrc</a:t>
            </a:r>
            <a:r>
              <a:rPr lang="zh-CN" altLang="en-US" sz="2200" b="1" kern="0" dirty="0" smtClean="0">
                <a:latin typeface="+mn-ea"/>
                <a:ea typeface="+mn-ea"/>
              </a:rPr>
              <a:t>＝</a:t>
            </a:r>
            <a:r>
              <a:rPr lang="en-US" altLang="zh-CN" sz="2200" b="1" kern="0" dirty="0" smtClean="0">
                <a:latin typeface="+mn-ea"/>
                <a:ea typeface="+mn-ea"/>
              </a:rPr>
              <a:t>3</a:t>
            </a:r>
            <a:r>
              <a:rPr lang="zh-CN" altLang="en-US" sz="2200" b="1" kern="0" dirty="0" smtClean="0">
                <a:latin typeface="+mn-ea"/>
                <a:ea typeface="+mn-ea"/>
              </a:rPr>
              <a:t>、</a:t>
            </a:r>
            <a:r>
              <a:rPr lang="en-US" altLang="zh-CN" sz="2200" b="1" kern="0" dirty="0" err="1" smtClean="0">
                <a:latin typeface="+mn-ea"/>
                <a:ea typeface="+mn-ea"/>
              </a:rPr>
              <a:t>ALUctr</a:t>
            </a:r>
            <a:r>
              <a:rPr lang="zh-CN" altLang="en-US" sz="2200" b="1" kern="0" dirty="0" smtClean="0">
                <a:latin typeface="+mn-ea"/>
                <a:ea typeface="+mn-ea"/>
              </a:rPr>
              <a:t>＝</a:t>
            </a:r>
            <a:r>
              <a:rPr lang="en-US" altLang="zh-CN" sz="2200" b="1" kern="0" dirty="0" smtClean="0">
                <a:latin typeface="+mn-ea"/>
                <a:ea typeface="+mn-ea"/>
              </a:rPr>
              <a:t>1</a:t>
            </a:r>
            <a:r>
              <a:rPr lang="zh-CN" altLang="en-US" sz="2200" b="1" kern="0" dirty="0" smtClean="0">
                <a:latin typeface="+mn-ea"/>
                <a:ea typeface="+mn-ea"/>
              </a:rPr>
              <a:t>、</a:t>
            </a:r>
            <a:r>
              <a:rPr lang="en-US" altLang="zh-CN" sz="2200" b="1" kern="0" dirty="0" err="1" smtClean="0">
                <a:latin typeface="+mn-ea"/>
                <a:ea typeface="+mn-ea"/>
              </a:rPr>
              <a:t>RetType</a:t>
            </a:r>
            <a:r>
              <a:rPr lang="zh-CN" altLang="en-US" sz="2200" b="1" kern="0" dirty="0" smtClean="0">
                <a:latin typeface="+mn-ea"/>
                <a:ea typeface="+mn-ea"/>
              </a:rPr>
              <a:t>＝</a:t>
            </a:r>
            <a:r>
              <a:rPr lang="en-US" altLang="zh-CN" sz="2200" b="1" kern="0" dirty="0" smtClean="0">
                <a:latin typeface="+mn-ea"/>
                <a:ea typeface="+mn-ea"/>
              </a:rPr>
              <a:t>1</a:t>
            </a:r>
            <a:r>
              <a:rPr lang="zh-CN" altLang="en-US" sz="2200" b="1" kern="0" dirty="0" smtClean="0">
                <a:latin typeface="+mn-ea"/>
                <a:ea typeface="+mn-ea"/>
              </a:rPr>
              <a:t>、</a:t>
            </a:r>
            <a:endParaRPr lang="en-US" altLang="zh-CN" sz="2200" b="1" kern="0" dirty="0" smtClean="0">
              <a:latin typeface="+mn-ea"/>
              <a:ea typeface="+mn-ea"/>
            </a:endParaRPr>
          </a:p>
          <a:p>
            <a:pPr marL="1524000" indent="-1524000" algn="l">
              <a:lnSpc>
                <a:spcPct val="114000"/>
              </a:lnSpc>
            </a:pPr>
            <a:r>
              <a:rPr lang="en-US" altLang="zh-CN" sz="2200" b="1" kern="0" dirty="0">
                <a:latin typeface="+mn-ea"/>
                <a:ea typeface="+mn-ea"/>
              </a:rPr>
              <a:t> </a:t>
            </a:r>
            <a:r>
              <a:rPr lang="en-US" altLang="zh-CN" sz="2200" b="1" kern="0" dirty="0" smtClean="0">
                <a:latin typeface="+mn-ea"/>
                <a:ea typeface="+mn-ea"/>
              </a:rPr>
              <a:t>             </a:t>
            </a:r>
            <a:r>
              <a:rPr lang="en-US" altLang="zh-CN" sz="2200" b="1" kern="0" dirty="0" err="1" smtClean="0">
                <a:latin typeface="+mn-ea"/>
                <a:ea typeface="+mn-ea"/>
              </a:rPr>
              <a:t>EPCWr</a:t>
            </a:r>
            <a:r>
              <a:rPr lang="zh-CN" altLang="en-US" sz="2200" b="1" kern="0" dirty="0" smtClean="0">
                <a:latin typeface="宋体" panose="02010600030101010101" pitchFamily="2" charset="-122"/>
              </a:rPr>
              <a:t>，</a:t>
            </a:r>
            <a:r>
              <a:rPr lang="en-US" altLang="zh-CN" sz="2200" b="1" kern="0" dirty="0" err="1" smtClean="0">
                <a:latin typeface="宋体" panose="02010600030101010101" pitchFamily="2" charset="-122"/>
              </a:rPr>
              <a:t>IntCause</a:t>
            </a:r>
            <a:r>
              <a:rPr lang="zh-CN" altLang="en-US" sz="2200" b="1" kern="0" dirty="0" smtClean="0">
                <a:latin typeface="宋体" panose="02010600030101010101" pitchFamily="2" charset="-122"/>
              </a:rPr>
              <a:t>＝</a:t>
            </a:r>
            <a:r>
              <a:rPr lang="en-US" altLang="zh-CN" sz="2200" b="1" kern="0" dirty="0" smtClean="0">
                <a:latin typeface="宋体" panose="02010600030101010101" pitchFamily="2" charset="-122"/>
              </a:rPr>
              <a:t>1</a:t>
            </a:r>
            <a:r>
              <a:rPr lang="zh-CN" altLang="en-US" sz="2200" b="1" kern="0" dirty="0" smtClean="0">
                <a:latin typeface="宋体" panose="02010600030101010101" pitchFamily="2" charset="-122"/>
              </a:rPr>
              <a:t>或</a:t>
            </a:r>
            <a:r>
              <a:rPr lang="en-US" altLang="zh-CN" sz="2200" b="1" kern="0" dirty="0" smtClean="0">
                <a:latin typeface="宋体" panose="02010600030101010101" pitchFamily="2" charset="-122"/>
              </a:rPr>
              <a:t>0</a:t>
            </a:r>
            <a:r>
              <a:rPr lang="zh-CN" altLang="en-US" sz="2200" b="1" kern="0" dirty="0" smtClean="0">
                <a:latin typeface="宋体" panose="02010600030101010101" pitchFamily="2" charset="-122"/>
              </a:rPr>
              <a:t>、</a:t>
            </a:r>
            <a:r>
              <a:rPr lang="en-US" altLang="zh-CN" sz="2200" b="1" kern="0" dirty="0" err="1" smtClean="0">
                <a:latin typeface="宋体" panose="02010600030101010101" pitchFamily="2" charset="-122"/>
              </a:rPr>
              <a:t>CauseWr</a:t>
            </a:r>
            <a:r>
              <a:rPr lang="zh-CN" altLang="en-US" sz="2200" b="1" kern="0" dirty="0" smtClean="0">
                <a:latin typeface="宋体" panose="02010600030101010101" pitchFamily="2" charset="-122"/>
              </a:rPr>
              <a:t>，</a:t>
            </a:r>
            <a:r>
              <a:rPr lang="en-US" altLang="zh-CN" sz="2200" b="1" kern="0" dirty="0" err="1" smtClean="0">
                <a:latin typeface="宋体" panose="02010600030101010101" pitchFamily="2" charset="-122"/>
              </a:rPr>
              <a:t>PCsrc</a:t>
            </a:r>
            <a:r>
              <a:rPr lang="zh-CN" altLang="en-US" sz="2200" b="1" kern="0" dirty="0" smtClean="0">
                <a:latin typeface="宋体" panose="02010600030101010101" pitchFamily="2" charset="-122"/>
              </a:rPr>
              <a:t>＝</a:t>
            </a:r>
            <a:r>
              <a:rPr lang="en-US" altLang="zh-CN" sz="2200" b="1" kern="0" dirty="0" smtClean="0">
                <a:latin typeface="宋体" panose="02010600030101010101" pitchFamily="2" charset="-122"/>
              </a:rPr>
              <a:t>3</a:t>
            </a:r>
            <a:r>
              <a:rPr lang="zh-CN" altLang="en-US" sz="2200" b="1" kern="0" dirty="0" smtClean="0">
                <a:latin typeface="宋体" panose="02010600030101010101" pitchFamily="2" charset="-122"/>
              </a:rPr>
              <a:t>、</a:t>
            </a:r>
            <a:r>
              <a:rPr lang="en-US" altLang="zh-CN" sz="2200" b="1" kern="0" dirty="0" err="1" smtClean="0">
                <a:latin typeface="宋体" panose="02010600030101010101" pitchFamily="2" charset="-122"/>
              </a:rPr>
              <a:t>PCWr</a:t>
            </a:r>
            <a:endParaRPr lang="en-US" altLang="zh-CN" sz="2200" b="1" kern="0" dirty="0">
              <a:latin typeface="+mn-ea"/>
            </a:endParaRPr>
          </a:p>
        </p:txBody>
      </p:sp>
      <p:grpSp>
        <p:nvGrpSpPr>
          <p:cNvPr id="194" name="组合 193"/>
          <p:cNvGrpSpPr/>
          <p:nvPr/>
        </p:nvGrpSpPr>
        <p:grpSpPr>
          <a:xfrm>
            <a:off x="899592" y="836712"/>
            <a:ext cx="7992888" cy="3024336"/>
            <a:chOff x="899592" y="1268760"/>
            <a:chExt cx="7992888" cy="3024336"/>
          </a:xfrm>
        </p:grpSpPr>
        <p:cxnSp>
          <p:nvCxnSpPr>
            <p:cNvPr id="5" name="直接连接符 8"/>
            <p:cNvCxnSpPr/>
            <p:nvPr/>
          </p:nvCxnSpPr>
          <p:spPr>
            <a:xfrm flipV="1">
              <a:off x="7668344" y="3068960"/>
              <a:ext cx="144016" cy="2098"/>
            </a:xfrm>
            <a:prstGeom prst="straightConnector1">
              <a:avLst/>
            </a:prstGeom>
            <a:ln w="1905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 Box 323"/>
            <p:cNvSpPr txBox="1">
              <a:spLocks noChangeArrowheads="1"/>
            </p:cNvSpPr>
            <p:nvPr/>
          </p:nvSpPr>
          <p:spPr bwMode="auto">
            <a:xfrm>
              <a:off x="3635896" y="2564904"/>
              <a:ext cx="723618" cy="7200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GPRs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7" name="Text Box 363"/>
            <p:cNvSpPr txBox="1">
              <a:spLocks noChangeArrowheads="1"/>
            </p:cNvSpPr>
            <p:nvPr/>
          </p:nvSpPr>
          <p:spPr bwMode="auto">
            <a:xfrm>
              <a:off x="2483768" y="2420888"/>
              <a:ext cx="360040" cy="7200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t" anchorCtr="0"/>
            <a:lstStyle/>
            <a:p>
              <a:pPr>
                <a:lnSpc>
                  <a:spcPct val="8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rd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ts val="700"/>
                </a:spcBef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rt</a:t>
              </a:r>
              <a:endParaRPr kumimoji="1" lang="en-US" altLang="zh-CN" sz="1800" b="1" dirty="0" smtClean="0">
                <a:latin typeface="+mn-ea"/>
                <a:ea typeface="+mn-ea"/>
                <a:cs typeface="Times New Roman" pitchFamily="18" charset="0"/>
              </a:endParaRPr>
            </a:p>
            <a:p>
              <a:pPr>
                <a:lnSpc>
                  <a:spcPct val="70000"/>
                </a:lnSpc>
              </a:pPr>
              <a:r>
                <a:rPr kumimoji="1"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rs</a:t>
              </a:r>
              <a:endParaRPr kumimoji="1" lang="en-US" altLang="zh-CN" sz="1800" b="1" dirty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2483768" y="2224802"/>
              <a:ext cx="0" cy="170825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5797031" y="3284984"/>
              <a:ext cx="215129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utoShape 15"/>
            <p:cNvSpPr>
              <a:spLocks noChangeArrowheads="1"/>
            </p:cNvSpPr>
            <p:nvPr/>
          </p:nvSpPr>
          <p:spPr bwMode="auto">
            <a:xfrm rot="16200000">
              <a:off x="5724621" y="2852444"/>
              <a:ext cx="936104" cy="361023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 smtClean="0">
                  <a:latin typeface="+mn-ea"/>
                  <a:ea typeface="+mn-ea"/>
                </a:rPr>
                <a:t>ALU</a:t>
              </a:r>
              <a:endParaRPr lang="zh-CN" altLang="en-US" sz="2000" b="1" dirty="0">
                <a:latin typeface="+mn-ea"/>
                <a:ea typeface="+mn-ea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350106" y="2780929"/>
              <a:ext cx="28225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2483768" y="2969394"/>
              <a:ext cx="1148590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486010" y="3140968"/>
              <a:ext cx="1146348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35"/>
            <p:cNvCxnSpPr>
              <a:stCxn id="41" idx="1"/>
            </p:cNvCxnSpPr>
            <p:nvPr/>
          </p:nvCxnSpPr>
          <p:spPr>
            <a:xfrm rot="10800000" flipV="1">
              <a:off x="3491233" y="1773262"/>
              <a:ext cx="288681" cy="873131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auto">
            <a:xfrm flipV="1">
              <a:off x="4211960" y="3284984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6" name="直接连接符 8"/>
            <p:cNvCxnSpPr>
              <a:stCxn id="89" idx="2"/>
            </p:cNvCxnSpPr>
            <p:nvPr/>
          </p:nvCxnSpPr>
          <p:spPr>
            <a:xfrm flipH="1" flipV="1">
              <a:off x="1187624" y="1988840"/>
              <a:ext cx="6984776" cy="396044"/>
            </a:xfrm>
            <a:prstGeom prst="bentConnector3">
              <a:avLst>
                <a:gd name="adj1" fmla="val -2025"/>
              </a:avLst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 bwMode="auto">
            <a:xfrm flipV="1">
              <a:off x="8388424" y="3717032"/>
              <a:ext cx="0" cy="3600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>
            <a:xfrm>
              <a:off x="6373183" y="2780928"/>
              <a:ext cx="575081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373185" y="2852935"/>
              <a:ext cx="359055" cy="1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452579" y="1268760"/>
              <a:ext cx="279661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smtClean="0">
                  <a:latin typeface="+mn-ea"/>
                  <a:ea typeface="+mn-ea"/>
                  <a:cs typeface="Times New Roman" pitchFamily="18" charset="0"/>
                </a:rPr>
                <a:t>ZF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62240" y="4077072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ALUctr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21520" y="4077072"/>
              <a:ext cx="69244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75423" y="2646394"/>
              <a:ext cx="308345" cy="710598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ctr" anchorCtr="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  <a:cs typeface="Times New Roman" pitchFamily="18" charset="0"/>
                </a:rPr>
                <a:t>指令字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3059832" y="2752351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3068216" y="2593841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2486010" y="3789040"/>
              <a:ext cx="1137452" cy="0"/>
            </a:xfrm>
            <a:prstGeom prst="line">
              <a:avLst/>
            </a:prstGeom>
            <a:ln w="15875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486010" y="2636912"/>
              <a:ext cx="571902" cy="0"/>
            </a:xfrm>
            <a:prstGeom prst="line">
              <a:avLst/>
            </a:prstGeom>
            <a:ln w="1270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103"/>
            <p:cNvCxnSpPr/>
            <p:nvPr/>
          </p:nvCxnSpPr>
          <p:spPr>
            <a:xfrm flipV="1">
              <a:off x="2843808" y="2780928"/>
              <a:ext cx="214104" cy="185544"/>
            </a:xfrm>
            <a:prstGeom prst="bentConnector3">
              <a:avLst>
                <a:gd name="adj1" fmla="val -843"/>
              </a:avLst>
            </a:prstGeom>
            <a:ln w="12700">
              <a:solidFill>
                <a:srgbClr val="CC3300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 Box 323"/>
            <p:cNvSpPr txBox="1">
              <a:spLocks noChangeArrowheads="1"/>
            </p:cNvSpPr>
            <p:nvPr/>
          </p:nvSpPr>
          <p:spPr bwMode="auto">
            <a:xfrm>
              <a:off x="3632358" y="3645024"/>
              <a:ext cx="723617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err="1" smtClean="0">
                  <a:latin typeface="宋体" pitchFamily="2" charset="-122"/>
                </a:rPr>
                <a:t>ExtU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 rot="16200000">
              <a:off x="5364536" y="2636465"/>
              <a:ext cx="576063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5508104" y="2964300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5516488" y="2525921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 flipV="1">
              <a:off x="5795528" y="2783454"/>
              <a:ext cx="216632" cy="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483768" y="3573016"/>
              <a:ext cx="535438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imme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 bwMode="auto">
            <a:xfrm>
              <a:off x="1691680" y="2348880"/>
              <a:ext cx="0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flipH="1" flipV="1">
              <a:off x="3995936" y="3933056"/>
              <a:ext cx="1769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1475656" y="4077072"/>
              <a:ext cx="50405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IRWr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85976" y="4077072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Extctr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39" name="直接连接符 46"/>
            <p:cNvCxnSpPr/>
            <p:nvPr/>
          </p:nvCxnSpPr>
          <p:spPr bwMode="auto">
            <a:xfrm flipV="1">
              <a:off x="3275856" y="3391948"/>
              <a:ext cx="718310" cy="685124"/>
            </a:xfrm>
            <a:prstGeom prst="bentConnector3">
              <a:avLst>
                <a:gd name="adj1" fmla="val 334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5177938" y="4077072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ALUAsrc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3779913" y="1628800"/>
              <a:ext cx="504055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36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4203576" y="1663602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4211960" y="1807618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 flipV="1">
              <a:off x="3491232" y="2636914"/>
              <a:ext cx="144664" cy="892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 Box 323"/>
            <p:cNvSpPr txBox="1">
              <a:spLocks noChangeArrowheads="1"/>
            </p:cNvSpPr>
            <p:nvPr/>
          </p:nvSpPr>
          <p:spPr bwMode="auto">
            <a:xfrm>
              <a:off x="7812360" y="2996952"/>
              <a:ext cx="648072" cy="72846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DMEM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46" name="直接连接符 8"/>
            <p:cNvCxnSpPr/>
            <p:nvPr/>
          </p:nvCxnSpPr>
          <p:spPr>
            <a:xfrm rot="5400000" flipH="1" flipV="1">
              <a:off x="7555873" y="2742069"/>
              <a:ext cx="439825" cy="215381"/>
            </a:xfrm>
            <a:prstGeom prst="bentConnector3">
              <a:avLst>
                <a:gd name="adj1" fmla="val 100738"/>
              </a:avLst>
            </a:prstGeom>
            <a:ln w="19050">
              <a:solidFill>
                <a:schemeClr val="accent2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8"/>
            <p:cNvCxnSpPr/>
            <p:nvPr/>
          </p:nvCxnSpPr>
          <p:spPr>
            <a:xfrm rot="10800000">
              <a:off x="4283972" y="1844828"/>
              <a:ext cx="3384372" cy="997584"/>
            </a:xfrm>
            <a:prstGeom prst="bentConnector3">
              <a:avLst>
                <a:gd name="adj1" fmla="val -26150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452320" y="4077072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MEMWr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172400" y="4077072"/>
              <a:ext cx="720080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MEMRd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 bwMode="auto">
            <a:xfrm flipV="1">
              <a:off x="7884368" y="3717032"/>
              <a:ext cx="0" cy="3600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2771800" y="1268760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RegAsrc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 flipV="1">
              <a:off x="8172400" y="3792098"/>
              <a:ext cx="0" cy="14095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2483768" y="2132856"/>
              <a:ext cx="612068" cy="21691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addr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55" name="Text Box 323"/>
            <p:cNvSpPr txBox="1">
              <a:spLocks noChangeArrowheads="1"/>
            </p:cNvSpPr>
            <p:nvPr/>
          </p:nvSpPr>
          <p:spPr bwMode="auto">
            <a:xfrm>
              <a:off x="1328102" y="2562808"/>
              <a:ext cx="651610" cy="2901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PC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1979712" y="2668280"/>
              <a:ext cx="14401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187"/>
            <p:cNvCxnSpPr>
              <a:endCxn id="55" idx="1"/>
            </p:cNvCxnSpPr>
            <p:nvPr/>
          </p:nvCxnSpPr>
          <p:spPr>
            <a:xfrm rot="16200000" flipH="1">
              <a:off x="898347" y="2278117"/>
              <a:ext cx="719032" cy="140478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1187624" y="3356991"/>
              <a:ext cx="144016" cy="894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187"/>
            <p:cNvCxnSpPr/>
            <p:nvPr/>
          </p:nvCxnSpPr>
          <p:spPr>
            <a:xfrm rot="16200000" flipH="1">
              <a:off x="1061272" y="3479128"/>
              <a:ext cx="392056" cy="148680"/>
            </a:xfrm>
            <a:prstGeom prst="bentConnector3">
              <a:avLst>
                <a:gd name="adj1" fmla="val 101829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323"/>
            <p:cNvSpPr txBox="1">
              <a:spLocks noChangeArrowheads="1"/>
            </p:cNvSpPr>
            <p:nvPr/>
          </p:nvSpPr>
          <p:spPr bwMode="auto">
            <a:xfrm>
              <a:off x="1331640" y="2994855"/>
              <a:ext cx="648072" cy="50615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IMEM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61" name="直接连接符 199"/>
            <p:cNvCxnSpPr/>
            <p:nvPr/>
          </p:nvCxnSpPr>
          <p:spPr bwMode="auto">
            <a:xfrm>
              <a:off x="1079612" y="3104962"/>
              <a:ext cx="18002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>
            <a:xfrm>
              <a:off x="1979712" y="3762751"/>
              <a:ext cx="50405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1907704" y="1556792"/>
              <a:ext cx="4824536" cy="0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 Box 323"/>
            <p:cNvSpPr txBox="1">
              <a:spLocks noChangeArrowheads="1"/>
            </p:cNvSpPr>
            <p:nvPr/>
          </p:nvSpPr>
          <p:spPr bwMode="auto">
            <a:xfrm>
              <a:off x="4499992" y="2994855"/>
              <a:ext cx="216023" cy="29012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A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65" name="Text Box 323"/>
            <p:cNvSpPr txBox="1">
              <a:spLocks noChangeArrowheads="1"/>
            </p:cNvSpPr>
            <p:nvPr/>
          </p:nvSpPr>
          <p:spPr bwMode="auto">
            <a:xfrm>
              <a:off x="4499992" y="2564904"/>
              <a:ext cx="216023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B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4355976" y="3140968"/>
              <a:ext cx="149787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355976" y="2708920"/>
              <a:ext cx="149787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 bwMode="auto">
            <a:xfrm flipV="1">
              <a:off x="4609368" y="3284984"/>
              <a:ext cx="0" cy="12363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4609368" y="2454508"/>
              <a:ext cx="0" cy="11039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>
              <a:off x="1043608" y="3247931"/>
              <a:ext cx="0" cy="82914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71" name="直接连接符 97"/>
            <p:cNvCxnSpPr>
              <a:stCxn id="64" idx="3"/>
            </p:cNvCxnSpPr>
            <p:nvPr/>
          </p:nvCxnSpPr>
          <p:spPr>
            <a:xfrm>
              <a:off x="4716015" y="3139920"/>
              <a:ext cx="790497" cy="344054"/>
            </a:xfrm>
            <a:prstGeom prst="bentConnector3">
              <a:avLst>
                <a:gd name="adj1" fmla="val 9251"/>
              </a:avLst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 Box 18"/>
            <p:cNvSpPr txBox="1">
              <a:spLocks noChangeArrowheads="1"/>
            </p:cNvSpPr>
            <p:nvPr/>
          </p:nvSpPr>
          <p:spPr bwMode="auto">
            <a:xfrm rot="16200000">
              <a:off x="5436544" y="3212529"/>
              <a:ext cx="432047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4716015" y="2708920"/>
              <a:ext cx="792089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 Box 323"/>
            <p:cNvSpPr txBox="1">
              <a:spLocks noChangeArrowheads="1"/>
            </p:cNvSpPr>
            <p:nvPr/>
          </p:nvSpPr>
          <p:spPr bwMode="auto">
            <a:xfrm>
              <a:off x="4608003" y="3645024"/>
              <a:ext cx="433164" cy="28803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SL2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75" name="直接连接符 74"/>
            <p:cNvCxnSpPr>
              <a:stCxn id="29" idx="3"/>
              <a:endCxn id="74" idx="1"/>
            </p:cNvCxnSpPr>
            <p:nvPr/>
          </p:nvCxnSpPr>
          <p:spPr>
            <a:xfrm>
              <a:off x="4355975" y="3789040"/>
              <a:ext cx="252028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364088" y="2994855"/>
              <a:ext cx="142424" cy="2097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112"/>
            <p:cNvCxnSpPr>
              <a:stCxn id="74" idx="3"/>
            </p:cNvCxnSpPr>
            <p:nvPr/>
          </p:nvCxnSpPr>
          <p:spPr>
            <a:xfrm flipV="1">
              <a:off x="5041167" y="2994855"/>
              <a:ext cx="322921" cy="794185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5075258" y="2852936"/>
              <a:ext cx="432846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5318844" y="2564904"/>
              <a:ext cx="189260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118"/>
            <p:cNvCxnSpPr/>
            <p:nvPr/>
          </p:nvCxnSpPr>
          <p:spPr>
            <a:xfrm rot="16200000" flipH="1">
              <a:off x="4678323" y="2385682"/>
              <a:ext cx="1081906" cy="574469"/>
            </a:xfrm>
            <a:prstGeom prst="bentConnector3">
              <a:avLst>
                <a:gd name="adj1" fmla="val 100262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372200" y="3068960"/>
              <a:ext cx="282340" cy="711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 Box 323"/>
            <p:cNvSpPr txBox="1">
              <a:spLocks noChangeArrowheads="1"/>
            </p:cNvSpPr>
            <p:nvPr/>
          </p:nvSpPr>
          <p:spPr bwMode="auto">
            <a:xfrm>
              <a:off x="6660231" y="2924944"/>
              <a:ext cx="864096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err="1" smtClean="0">
                  <a:latin typeface="宋体" pitchFamily="2" charset="-122"/>
                </a:rPr>
                <a:t>ALUOut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83" name="Text Box 323"/>
            <p:cNvSpPr txBox="1">
              <a:spLocks noChangeArrowheads="1"/>
            </p:cNvSpPr>
            <p:nvPr/>
          </p:nvSpPr>
          <p:spPr bwMode="auto">
            <a:xfrm>
              <a:off x="6948264" y="2636912"/>
              <a:ext cx="332814" cy="21812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OF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sp>
          <p:nvSpPr>
            <p:cNvPr id="84" name="Text Box 18"/>
            <p:cNvSpPr txBox="1">
              <a:spLocks noChangeArrowheads="1"/>
            </p:cNvSpPr>
            <p:nvPr/>
          </p:nvSpPr>
          <p:spPr bwMode="auto">
            <a:xfrm rot="16200000">
              <a:off x="2987377" y="2564457"/>
              <a:ext cx="432047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5" name="Text Box 323"/>
            <p:cNvSpPr txBox="1">
              <a:spLocks noChangeArrowheads="1"/>
            </p:cNvSpPr>
            <p:nvPr/>
          </p:nvSpPr>
          <p:spPr bwMode="auto">
            <a:xfrm>
              <a:off x="5794767" y="2060848"/>
              <a:ext cx="721449" cy="36004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dirty="0" smtClean="0">
                  <a:latin typeface="+mn-lt"/>
                </a:rPr>
                <a:t>Splice</a:t>
              </a:r>
              <a:endParaRPr kumimoji="1" lang="zh-CN" altLang="en-US" sz="2000" dirty="0">
                <a:latin typeface="+mn-lt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>
            <a:xfrm>
              <a:off x="2486010" y="2349774"/>
              <a:ext cx="3308757" cy="0"/>
            </a:xfrm>
            <a:prstGeom prst="line">
              <a:avLst/>
            </a:prstGeom>
            <a:ln w="1905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2123729" y="2131962"/>
              <a:ext cx="3671038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6517111" y="2276872"/>
              <a:ext cx="1366362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 Box 18"/>
            <p:cNvSpPr txBox="1">
              <a:spLocks noChangeArrowheads="1"/>
            </p:cNvSpPr>
            <p:nvPr/>
          </p:nvSpPr>
          <p:spPr bwMode="auto">
            <a:xfrm rot="16200000">
              <a:off x="7703901" y="2240421"/>
              <a:ext cx="648072" cy="288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b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MUX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90" name="直接连接符 8"/>
            <p:cNvCxnSpPr/>
            <p:nvPr/>
          </p:nvCxnSpPr>
          <p:spPr>
            <a:xfrm flipV="1">
              <a:off x="6480212" y="2490798"/>
              <a:ext cx="1403262" cy="578162"/>
            </a:xfrm>
            <a:prstGeom prst="bentConnector3">
              <a:avLst>
                <a:gd name="adj1" fmla="val -150"/>
              </a:avLst>
            </a:prstGeom>
            <a:ln w="19050">
              <a:solidFill>
                <a:schemeClr val="accent2"/>
              </a:solidFill>
              <a:headEnd type="oval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8"/>
            <p:cNvCxnSpPr/>
            <p:nvPr/>
          </p:nvCxnSpPr>
          <p:spPr>
            <a:xfrm flipH="1">
              <a:off x="4283968" y="1700808"/>
              <a:ext cx="4392488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 Box 323"/>
            <p:cNvSpPr txBox="1">
              <a:spLocks noChangeArrowheads="1"/>
            </p:cNvSpPr>
            <p:nvPr/>
          </p:nvSpPr>
          <p:spPr bwMode="auto">
            <a:xfrm>
              <a:off x="1331640" y="3642927"/>
              <a:ext cx="648072" cy="2901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2000" b="1" dirty="0" smtClean="0">
                  <a:latin typeface="宋体" pitchFamily="2" charset="-122"/>
                </a:rPr>
                <a:t>IR</a:t>
              </a:r>
              <a:endParaRPr kumimoji="1" lang="zh-CN" altLang="en-US" b="1" dirty="0">
                <a:latin typeface="宋体" pitchFamily="2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2123728" y="2131962"/>
              <a:ext cx="1" cy="1081014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93"/>
            <p:cNvSpPr/>
            <p:nvPr/>
          </p:nvSpPr>
          <p:spPr>
            <a:xfrm>
              <a:off x="1531431" y="2132856"/>
              <a:ext cx="376273" cy="21602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dirty="0" smtClean="0">
                  <a:solidFill>
                    <a:schemeClr val="tx1"/>
                  </a:solidFill>
                  <a:latin typeface="+mn-ea"/>
                </a:rPr>
                <a:t>≥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+mn-ea"/>
                </a:rPr>
                <a:t>1</a:t>
              </a:r>
              <a:endParaRPr lang="zh-CN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>
              <a:off x="1619672" y="1650920"/>
              <a:ext cx="0" cy="4819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96" name="矩形 95"/>
            <p:cNvSpPr/>
            <p:nvPr/>
          </p:nvSpPr>
          <p:spPr>
            <a:xfrm>
              <a:off x="1681613" y="1772816"/>
              <a:ext cx="298100" cy="164198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+mn-ea"/>
                </a:rPr>
                <a:t>&amp;</a:t>
              </a:r>
              <a:endParaRPr lang="zh-CN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97" name="直接连接符 96"/>
            <p:cNvCxnSpPr/>
            <p:nvPr/>
          </p:nvCxnSpPr>
          <p:spPr bwMode="auto">
            <a:xfrm>
              <a:off x="1835696" y="1935814"/>
              <a:ext cx="1" cy="1961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1772072" y="1484784"/>
              <a:ext cx="0" cy="2880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1907704" y="1556792"/>
              <a:ext cx="0" cy="2160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>
            <a:xfrm flipH="1">
              <a:off x="1970095" y="3212976"/>
              <a:ext cx="153634" cy="0"/>
            </a:xfrm>
            <a:prstGeom prst="line">
              <a:avLst/>
            </a:prstGeom>
            <a:ln w="19050">
              <a:solidFill>
                <a:srgbClr val="CC33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 bwMode="auto">
            <a:xfrm flipV="1">
              <a:off x="1691680" y="3933055"/>
              <a:ext cx="1" cy="14401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>
            <a:xfrm>
              <a:off x="5220967" y="3645024"/>
              <a:ext cx="2591393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5220072" y="2703935"/>
              <a:ext cx="0" cy="941089"/>
            </a:xfrm>
            <a:prstGeom prst="line">
              <a:avLst/>
            </a:prstGeom>
            <a:ln w="19050">
              <a:solidFill>
                <a:schemeClr val="accent2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284"/>
            <p:cNvCxnSpPr/>
            <p:nvPr/>
          </p:nvCxnSpPr>
          <p:spPr>
            <a:xfrm flipV="1">
              <a:off x="4455616" y="3573016"/>
              <a:ext cx="620440" cy="216028"/>
            </a:xfrm>
            <a:prstGeom prst="bentConnector3">
              <a:avLst>
                <a:gd name="adj1" fmla="val -243"/>
              </a:avLst>
            </a:prstGeom>
            <a:ln w="19050">
              <a:solidFill>
                <a:schemeClr val="accent2"/>
              </a:solidFill>
              <a:headEnd type="oval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V="1">
              <a:off x="5076056" y="2842412"/>
              <a:ext cx="0" cy="730604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V="1">
              <a:off x="6732240" y="1556792"/>
              <a:ext cx="0" cy="1296144"/>
            </a:xfrm>
            <a:prstGeom prst="line">
              <a:avLst/>
            </a:prstGeom>
            <a:ln w="12700">
              <a:solidFill>
                <a:srgbClr val="990099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7524328" y="3068960"/>
              <a:ext cx="143765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5112058" y="2456598"/>
              <a:ext cx="206785" cy="19869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600" b="1" dirty="0" smtClean="0">
                  <a:latin typeface="+mn-ea"/>
                  <a:ea typeface="+mn-ea"/>
                  <a:cs typeface="Times New Roman" pitchFamily="18" charset="0"/>
                </a:rPr>
                <a:t>4</a:t>
              </a:r>
              <a:endParaRPr lang="zh-CN" altLang="en-US" sz="16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09" name="直接连接符 108"/>
            <p:cNvCxnSpPr/>
            <p:nvPr/>
          </p:nvCxnSpPr>
          <p:spPr bwMode="auto">
            <a:xfrm flipV="1">
              <a:off x="3995936" y="3284984"/>
              <a:ext cx="0" cy="1080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 flipH="1" flipV="1">
              <a:off x="5652121" y="3573016"/>
              <a:ext cx="446" cy="5040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>
              <a:off x="3196279" y="1484784"/>
              <a:ext cx="1" cy="10081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2" name="直接连接符 199"/>
            <p:cNvCxnSpPr/>
            <p:nvPr/>
          </p:nvCxnSpPr>
          <p:spPr bwMode="auto">
            <a:xfrm>
              <a:off x="1475656" y="2420888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13" name="直接连接符 112"/>
            <p:cNvCxnSpPr>
              <a:endCxn id="60" idx="1"/>
            </p:cNvCxnSpPr>
            <p:nvPr/>
          </p:nvCxnSpPr>
          <p:spPr bwMode="auto">
            <a:xfrm>
              <a:off x="1043608" y="3247931"/>
              <a:ext cx="288032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4" name="直接连接符 113"/>
            <p:cNvCxnSpPr/>
            <p:nvPr/>
          </p:nvCxnSpPr>
          <p:spPr>
            <a:xfrm>
              <a:off x="8676457" y="1699606"/>
              <a:ext cx="0" cy="1661578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8460432" y="3356992"/>
              <a:ext cx="216025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 bwMode="auto">
            <a:xfrm>
              <a:off x="8028384" y="1484784"/>
              <a:ext cx="0" cy="5731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4067943" y="1484784"/>
              <a:ext cx="1" cy="1440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18" name="直接连接符 432"/>
            <p:cNvCxnSpPr/>
            <p:nvPr/>
          </p:nvCxnSpPr>
          <p:spPr bwMode="auto">
            <a:xfrm>
              <a:off x="1326462" y="1482380"/>
              <a:ext cx="293210" cy="168540"/>
            </a:xfrm>
            <a:prstGeom prst="bentConnector3">
              <a:avLst>
                <a:gd name="adj1" fmla="val -1048"/>
              </a:avLst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119" name="TextBox 118"/>
            <p:cNvSpPr txBox="1"/>
            <p:nvPr/>
          </p:nvSpPr>
          <p:spPr>
            <a:xfrm>
              <a:off x="1043608" y="1268760"/>
              <a:ext cx="50405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PCWr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619671" y="1268760"/>
              <a:ext cx="612069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PCWrB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881794" y="1268760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RegDsrc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5508104" y="3450768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5516488" y="3182156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4" name="矩形 123"/>
            <p:cNvSpPr/>
            <p:nvPr/>
          </p:nvSpPr>
          <p:spPr bwMode="auto">
            <a:xfrm>
              <a:off x="7884368" y="2593376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7892752" y="2087837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740352" y="1268760"/>
              <a:ext cx="685667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PCsrc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27" name="直接连接符 126"/>
            <p:cNvCxnSpPr/>
            <p:nvPr/>
          </p:nvCxnSpPr>
          <p:spPr bwMode="auto">
            <a:xfrm flipV="1">
              <a:off x="6228184" y="3381456"/>
              <a:ext cx="0" cy="6956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28" name="TextBox 127"/>
            <p:cNvSpPr txBox="1"/>
            <p:nvPr/>
          </p:nvSpPr>
          <p:spPr>
            <a:xfrm>
              <a:off x="6926336" y="1268760"/>
              <a:ext cx="81401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ALUOWr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53171" y="1268760"/>
              <a:ext cx="834222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ALUBsrc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30" name="直接连接符 129"/>
            <p:cNvCxnSpPr/>
            <p:nvPr/>
          </p:nvCxnSpPr>
          <p:spPr bwMode="auto">
            <a:xfrm flipH="1">
              <a:off x="5650527" y="1484784"/>
              <a:ext cx="1593" cy="10081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131" name="TextBox 130"/>
            <p:cNvSpPr txBox="1"/>
            <p:nvPr/>
          </p:nvSpPr>
          <p:spPr>
            <a:xfrm>
              <a:off x="899592" y="4077072"/>
              <a:ext cx="504056" cy="21602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altLang="zh-CN" sz="1800" b="1" dirty="0" err="1" smtClean="0">
                  <a:latin typeface="+mn-ea"/>
                  <a:ea typeface="+mn-ea"/>
                  <a:cs typeface="Times New Roman" pitchFamily="18" charset="0"/>
                </a:rPr>
                <a:t>IMRd</a:t>
              </a:r>
              <a:endParaRPr lang="zh-CN" altLang="en-US" sz="1800" b="1" dirty="0" smtClean="0">
                <a:latin typeface="+mn-ea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132" name="直接连接符 199"/>
            <p:cNvCxnSpPr/>
            <p:nvPr/>
          </p:nvCxnSpPr>
          <p:spPr bwMode="auto">
            <a:xfrm flipV="1">
              <a:off x="1475656" y="393305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33" name="直接连接符 199"/>
            <p:cNvCxnSpPr/>
            <p:nvPr/>
          </p:nvCxnSpPr>
          <p:spPr bwMode="auto">
            <a:xfrm flipV="1">
              <a:off x="7377723" y="3212976"/>
              <a:ext cx="2589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34" name="直接连接符 199"/>
            <p:cNvCxnSpPr/>
            <p:nvPr/>
          </p:nvCxnSpPr>
          <p:spPr bwMode="auto">
            <a:xfrm>
              <a:off x="7092280" y="2525921"/>
              <a:ext cx="0" cy="10260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35" name="椭圆 134"/>
            <p:cNvSpPr/>
            <p:nvPr/>
          </p:nvSpPr>
          <p:spPr bwMode="auto">
            <a:xfrm>
              <a:off x="1259632" y="3068960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6" name="椭圆 135"/>
            <p:cNvSpPr/>
            <p:nvPr/>
          </p:nvSpPr>
          <p:spPr bwMode="auto">
            <a:xfrm>
              <a:off x="8135324" y="3724257"/>
              <a:ext cx="70417" cy="6478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 bwMode="auto">
            <a:xfrm>
              <a:off x="7380312" y="1482380"/>
              <a:ext cx="0" cy="14425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193" name="直接连接符 192"/>
            <p:cNvCxnSpPr/>
            <p:nvPr/>
          </p:nvCxnSpPr>
          <p:spPr>
            <a:xfrm>
              <a:off x="7668344" y="2133567"/>
              <a:ext cx="216024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308999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" name="AutoShape 1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47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87</a:t>
            </a:fld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683568" y="5157192"/>
            <a:ext cx="828092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103" name="组合 102"/>
          <p:cNvGrpSpPr/>
          <p:nvPr/>
        </p:nvGrpSpPr>
        <p:grpSpPr>
          <a:xfrm>
            <a:off x="1043606" y="836712"/>
            <a:ext cx="7920882" cy="4320480"/>
            <a:chOff x="899590" y="1772816"/>
            <a:chExt cx="7920882" cy="4320480"/>
          </a:xfrm>
        </p:grpSpPr>
        <p:sp>
          <p:nvSpPr>
            <p:cNvPr id="6" name="Text Box 63"/>
            <p:cNvSpPr txBox="1">
              <a:spLocks noChangeArrowheads="1"/>
            </p:cNvSpPr>
            <p:nvPr/>
          </p:nvSpPr>
          <p:spPr bwMode="auto">
            <a:xfrm>
              <a:off x="4355974" y="4941168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wb_m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7" name="直接箭头连接符 6"/>
            <p:cNvCxnSpPr>
              <a:stCxn id="40" idx="3"/>
              <a:endCxn id="41" idx="1"/>
            </p:cNvCxnSpPr>
            <p:nvPr/>
          </p:nvCxnSpPr>
          <p:spPr bwMode="auto">
            <a:xfrm>
              <a:off x="3275854" y="2458932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直接箭头连接符 7"/>
            <p:cNvCxnSpPr>
              <a:endCxn id="45" idx="0"/>
            </p:cNvCxnSpPr>
            <p:nvPr/>
          </p:nvCxnSpPr>
          <p:spPr bwMode="auto">
            <a:xfrm flipH="1">
              <a:off x="3478379" y="2852935"/>
              <a:ext cx="882505" cy="5760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直接箭头连接符 8"/>
            <p:cNvCxnSpPr>
              <a:stCxn id="41" idx="2"/>
              <a:endCxn id="47" idx="0"/>
            </p:cNvCxnSpPr>
            <p:nvPr/>
          </p:nvCxnSpPr>
          <p:spPr bwMode="auto">
            <a:xfrm>
              <a:off x="4860030" y="2852937"/>
              <a:ext cx="675295" cy="57606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 bwMode="auto">
            <a:xfrm>
              <a:off x="5940151" y="2852935"/>
              <a:ext cx="1008113" cy="57606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直接箭头连接符 10"/>
            <p:cNvCxnSpPr>
              <a:stCxn id="41" idx="3"/>
              <a:endCxn id="42" idx="1"/>
            </p:cNvCxnSpPr>
            <p:nvPr/>
          </p:nvCxnSpPr>
          <p:spPr bwMode="auto">
            <a:xfrm flipV="1">
              <a:off x="5940150" y="2458931"/>
              <a:ext cx="576064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直接箭头连接符 11"/>
            <p:cNvCxnSpPr>
              <a:stCxn id="43" idx="2"/>
              <a:endCxn id="44" idx="0"/>
            </p:cNvCxnSpPr>
            <p:nvPr/>
          </p:nvCxnSpPr>
          <p:spPr bwMode="auto">
            <a:xfrm>
              <a:off x="2015716" y="4437112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12"/>
            <p:cNvCxnSpPr>
              <a:stCxn id="47" idx="2"/>
            </p:cNvCxnSpPr>
            <p:nvPr/>
          </p:nvCxnSpPr>
          <p:spPr bwMode="auto">
            <a:xfrm flipH="1">
              <a:off x="5076055" y="3933056"/>
              <a:ext cx="459270" cy="5049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>
              <a:stCxn id="47" idx="2"/>
            </p:cNvCxnSpPr>
            <p:nvPr/>
          </p:nvCxnSpPr>
          <p:spPr bwMode="auto">
            <a:xfrm>
              <a:off x="5535325" y="3933056"/>
              <a:ext cx="566746" cy="5049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>
              <a:off x="5076054" y="4941168"/>
              <a:ext cx="1" cy="2880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6732238" y="4941168"/>
              <a:ext cx="0" cy="11521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/>
            <p:cNvCxnSpPr>
              <a:stCxn id="44" idx="2"/>
            </p:cNvCxnSpPr>
            <p:nvPr/>
          </p:nvCxnSpPr>
          <p:spPr bwMode="auto">
            <a:xfrm>
              <a:off x="2015716" y="5517232"/>
              <a:ext cx="0" cy="576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直接箭头连接符 17"/>
            <p:cNvCxnSpPr>
              <a:stCxn id="46" idx="2"/>
            </p:cNvCxnSpPr>
            <p:nvPr/>
          </p:nvCxnSpPr>
          <p:spPr bwMode="auto">
            <a:xfrm flipH="1">
              <a:off x="3478378" y="5517232"/>
              <a:ext cx="1" cy="576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5076054" y="5733256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>
              <a:off x="7236296" y="3933056"/>
              <a:ext cx="0" cy="21602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flipV="1">
              <a:off x="8820472" y="1772816"/>
              <a:ext cx="0" cy="43204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>
              <a:off x="2123729" y="1772816"/>
              <a:ext cx="0" cy="29211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Text Box 63"/>
            <p:cNvSpPr txBox="1">
              <a:spLocks noChangeArrowheads="1"/>
            </p:cNvSpPr>
            <p:nvPr/>
          </p:nvSpPr>
          <p:spPr bwMode="auto">
            <a:xfrm>
              <a:off x="899590" y="1772816"/>
              <a:ext cx="33394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if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5" name="Text Box 63"/>
            <p:cNvSpPr txBox="1">
              <a:spLocks noChangeArrowheads="1"/>
            </p:cNvSpPr>
            <p:nvPr/>
          </p:nvSpPr>
          <p:spPr bwMode="auto">
            <a:xfrm>
              <a:off x="1403648" y="3140968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6" name="Text Box 63"/>
            <p:cNvSpPr txBox="1">
              <a:spLocks noChangeArrowheads="1"/>
            </p:cNvSpPr>
            <p:nvPr/>
          </p:nvSpPr>
          <p:spPr bwMode="auto">
            <a:xfrm>
              <a:off x="1403648" y="4450034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wb_r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7" name="Text Box 63"/>
            <p:cNvSpPr txBox="1">
              <a:spLocks noChangeArrowheads="1"/>
            </p:cNvSpPr>
            <p:nvPr/>
          </p:nvSpPr>
          <p:spPr bwMode="auto">
            <a:xfrm>
              <a:off x="2888813" y="4450034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wb_i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8" name="Text Box 63"/>
            <p:cNvSpPr txBox="1">
              <a:spLocks noChangeArrowheads="1"/>
            </p:cNvSpPr>
            <p:nvPr/>
          </p:nvSpPr>
          <p:spPr bwMode="auto">
            <a:xfrm>
              <a:off x="2888813" y="3140968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ex_i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29" name="Text Box 63"/>
            <p:cNvSpPr txBox="1">
              <a:spLocks noChangeArrowheads="1"/>
            </p:cNvSpPr>
            <p:nvPr/>
          </p:nvSpPr>
          <p:spPr bwMode="auto">
            <a:xfrm>
              <a:off x="3806002" y="1772816"/>
              <a:ext cx="33394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id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0" name="Text Box 63"/>
            <p:cNvSpPr txBox="1">
              <a:spLocks noChangeArrowheads="1"/>
            </p:cNvSpPr>
            <p:nvPr/>
          </p:nvSpPr>
          <p:spPr bwMode="auto">
            <a:xfrm>
              <a:off x="4355974" y="3140968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ex_m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1" name="Text Box 63"/>
            <p:cNvSpPr txBox="1">
              <a:spLocks noChangeArrowheads="1"/>
            </p:cNvSpPr>
            <p:nvPr/>
          </p:nvSpPr>
          <p:spPr bwMode="auto">
            <a:xfrm>
              <a:off x="7164286" y="3140968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ex_j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2" name="Text Box 63"/>
            <p:cNvSpPr txBox="1">
              <a:spLocks noChangeArrowheads="1"/>
            </p:cNvSpPr>
            <p:nvPr/>
          </p:nvSpPr>
          <p:spPr bwMode="auto">
            <a:xfrm>
              <a:off x="6516214" y="1772816"/>
              <a:ext cx="576064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ex_b</a:t>
              </a:r>
              <a:endParaRPr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3" name="Text Box 63"/>
            <p:cNvSpPr txBox="1">
              <a:spLocks noChangeArrowheads="1"/>
            </p:cNvSpPr>
            <p:nvPr/>
          </p:nvSpPr>
          <p:spPr bwMode="auto">
            <a:xfrm>
              <a:off x="4353518" y="4149079"/>
              <a:ext cx="65052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mem_</a:t>
              </a: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r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4" name="Text Box 63"/>
            <p:cNvSpPr txBox="1">
              <a:spLocks noChangeArrowheads="1"/>
            </p:cNvSpPr>
            <p:nvPr/>
          </p:nvSpPr>
          <p:spPr bwMode="auto">
            <a:xfrm>
              <a:off x="6225726" y="4149079"/>
              <a:ext cx="65052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mem_w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5" name="Text Box 63"/>
            <p:cNvSpPr txBox="1">
              <a:spLocks noChangeArrowheads="1"/>
            </p:cNvSpPr>
            <p:nvPr/>
          </p:nvSpPr>
          <p:spPr bwMode="auto">
            <a:xfrm>
              <a:off x="1979710" y="2924944"/>
              <a:ext cx="92881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add/sub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4211958" y="2852936"/>
              <a:ext cx="46440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ori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37" name="Text Box 63"/>
            <p:cNvSpPr txBox="1">
              <a:spLocks noChangeArrowheads="1"/>
            </p:cNvSpPr>
            <p:nvPr/>
          </p:nvSpPr>
          <p:spPr bwMode="auto">
            <a:xfrm>
              <a:off x="5097704" y="2852936"/>
              <a:ext cx="698433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/</a:t>
              </a: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sw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38" name="Text Box 63"/>
            <p:cNvSpPr txBox="1">
              <a:spLocks noChangeArrowheads="1"/>
            </p:cNvSpPr>
            <p:nvPr/>
          </p:nvSpPr>
          <p:spPr bwMode="auto">
            <a:xfrm>
              <a:off x="6048358" y="2924051"/>
              <a:ext cx="17982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j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39" name="Text Box 63"/>
            <p:cNvSpPr txBox="1">
              <a:spLocks noChangeArrowheads="1"/>
            </p:cNvSpPr>
            <p:nvPr/>
          </p:nvSpPr>
          <p:spPr bwMode="auto">
            <a:xfrm>
              <a:off x="5987045" y="2208048"/>
              <a:ext cx="409877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beq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40" name="Text Box 323"/>
            <p:cNvSpPr txBox="1">
              <a:spLocks noChangeArrowheads="1"/>
            </p:cNvSpPr>
            <p:nvPr/>
          </p:nvSpPr>
          <p:spPr bwMode="auto">
            <a:xfrm>
              <a:off x="899590" y="2064927"/>
              <a:ext cx="2376264" cy="78800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IMRd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WMFC,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IRWr</a:t>
              </a:r>
              <a:endParaRPr lang="en-US" altLang="zh-CN" sz="1600" b="1" spc="-100" dirty="0">
                <a:latin typeface="+mn-ea"/>
                <a:ea typeface="+mn-ea"/>
              </a:endParaRPr>
            </a:p>
            <a:p>
              <a:pPr algn="l"/>
              <a:r>
                <a:rPr lang="en-US" altLang="zh-CN" sz="1600" b="1" spc="-100" dirty="0" err="1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(3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PCWr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41" name="Text Box 323"/>
            <p:cNvSpPr txBox="1">
              <a:spLocks noChangeArrowheads="1"/>
            </p:cNvSpPr>
            <p:nvPr/>
          </p:nvSpPr>
          <p:spPr bwMode="auto">
            <a:xfrm>
              <a:off x="3779910" y="2064927"/>
              <a:ext cx="2160240" cy="78801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ALUOWr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Extctr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sp>
          <p:nvSpPr>
            <p:cNvPr id="42" name="Text Box 323"/>
            <p:cNvSpPr txBox="1">
              <a:spLocks noChangeArrowheads="1"/>
            </p:cNvSpPr>
            <p:nvPr/>
          </p:nvSpPr>
          <p:spPr bwMode="auto">
            <a:xfrm>
              <a:off x="6516214" y="2064925"/>
              <a:ext cx="2160240" cy="78801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(3),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PCWrB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43" name="Text Box 323"/>
            <p:cNvSpPr txBox="1">
              <a:spLocks noChangeArrowheads="1"/>
            </p:cNvSpPr>
            <p:nvPr/>
          </p:nvSpPr>
          <p:spPr bwMode="auto">
            <a:xfrm>
              <a:off x="1403648" y="3429000"/>
              <a:ext cx="1224136" cy="100811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(0/1),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ALUOWr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sp>
          <p:nvSpPr>
            <p:cNvPr id="44" name="Text Box 323"/>
            <p:cNvSpPr txBox="1">
              <a:spLocks noChangeArrowheads="1"/>
            </p:cNvSpPr>
            <p:nvPr/>
          </p:nvSpPr>
          <p:spPr bwMode="auto">
            <a:xfrm>
              <a:off x="1403648" y="4725144"/>
              <a:ext cx="1224136" cy="7920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45" name="Text Box 323"/>
            <p:cNvSpPr txBox="1">
              <a:spLocks noChangeArrowheads="1"/>
            </p:cNvSpPr>
            <p:nvPr/>
          </p:nvSpPr>
          <p:spPr bwMode="auto">
            <a:xfrm>
              <a:off x="2888813" y="3429000"/>
              <a:ext cx="1179131" cy="100900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(2),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ALUOWr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46" name="Text Box 323"/>
            <p:cNvSpPr txBox="1">
              <a:spLocks noChangeArrowheads="1"/>
            </p:cNvSpPr>
            <p:nvPr/>
          </p:nvSpPr>
          <p:spPr bwMode="auto">
            <a:xfrm>
              <a:off x="2888813" y="4725145"/>
              <a:ext cx="1179131" cy="79208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47" name="Text Box 323"/>
            <p:cNvSpPr txBox="1">
              <a:spLocks noChangeArrowheads="1"/>
            </p:cNvSpPr>
            <p:nvPr/>
          </p:nvSpPr>
          <p:spPr bwMode="auto">
            <a:xfrm>
              <a:off x="4338412" y="3429000"/>
              <a:ext cx="2393826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>
                  <a:latin typeface="+mn-ea"/>
                  <a:ea typeface="+mn-ea"/>
                </a:rPr>
                <a:t>(1),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ALUOWr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Extctr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48" name="Text Box 323"/>
            <p:cNvSpPr txBox="1">
              <a:spLocks noChangeArrowheads="1"/>
            </p:cNvSpPr>
            <p:nvPr/>
          </p:nvSpPr>
          <p:spPr bwMode="auto">
            <a:xfrm>
              <a:off x="4360884" y="4437111"/>
              <a:ext cx="1165219" cy="50405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MemRd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, WMFC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49" name="Text Box 323"/>
            <p:cNvSpPr txBox="1">
              <a:spLocks noChangeArrowheads="1"/>
            </p:cNvSpPr>
            <p:nvPr/>
          </p:nvSpPr>
          <p:spPr bwMode="auto">
            <a:xfrm>
              <a:off x="5784930" y="4437113"/>
              <a:ext cx="1091324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MemWr</a:t>
              </a:r>
              <a:r>
                <a:rPr lang="en-US" altLang="zh-CN" sz="1600" b="1" spc="-100" dirty="0">
                  <a:latin typeface="+mn-ea"/>
                  <a:ea typeface="+mn-ea"/>
                </a:rPr>
                <a:t>,</a:t>
              </a:r>
              <a:endParaRPr lang="zh-CN" altLang="en-US" sz="1600" b="1" spc="-100" dirty="0">
                <a:latin typeface="+mn-ea"/>
                <a:ea typeface="+mn-ea"/>
              </a:endParaRPr>
            </a:p>
            <a:p>
              <a:pPr algn="l"/>
              <a:r>
                <a:rPr lang="en-US" altLang="zh-CN" sz="1600" b="1" spc="-100" dirty="0" smtClean="0">
                  <a:latin typeface="+mn-ea"/>
                  <a:ea typeface="+mn-ea"/>
                </a:rPr>
                <a:t>WMFC, End</a:t>
              </a:r>
              <a:endParaRPr lang="zh-CN" altLang="en-US" sz="1600" b="1" spc="-100" dirty="0">
                <a:latin typeface="+mn-ea"/>
                <a:ea typeface="+mn-ea"/>
              </a:endParaRPr>
            </a:p>
          </p:txBody>
        </p:sp>
        <p:sp>
          <p:nvSpPr>
            <p:cNvPr id="50" name="Text Box 323"/>
            <p:cNvSpPr txBox="1">
              <a:spLocks noChangeArrowheads="1"/>
            </p:cNvSpPr>
            <p:nvPr/>
          </p:nvSpPr>
          <p:spPr bwMode="auto">
            <a:xfrm>
              <a:off x="4355974" y="5229200"/>
              <a:ext cx="2160240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MemRd</a:t>
              </a:r>
              <a:r>
                <a:rPr lang="en-US" altLang="zh-CN" sz="1600" b="1" spc="-100" dirty="0">
                  <a:latin typeface="+mn-ea"/>
                  <a:ea typeface="+mn-ea"/>
                </a:rPr>
                <a:t>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RegAsrc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RegDsrc</a:t>
              </a:r>
              <a:r>
                <a:rPr lang="en-US" altLang="zh-CN" sz="1600" b="1" spc="-100" dirty="0">
                  <a:latin typeface="+mn-ea"/>
                  <a:ea typeface="+mn-ea"/>
                </a:rPr>
                <a:t>(0),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RegWr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sp>
          <p:nvSpPr>
            <p:cNvPr id="51" name="Text Box 323"/>
            <p:cNvSpPr txBox="1">
              <a:spLocks noChangeArrowheads="1"/>
            </p:cNvSpPr>
            <p:nvPr/>
          </p:nvSpPr>
          <p:spPr bwMode="auto">
            <a:xfrm>
              <a:off x="6948264" y="3429000"/>
              <a:ext cx="1506566" cy="50405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PCsrc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(2</a:t>
              </a:r>
              <a:r>
                <a:rPr lang="en-US" altLang="zh-CN" sz="1600" b="1" spc="-100" dirty="0">
                  <a:latin typeface="+mn-ea"/>
                  <a:ea typeface="+mn-ea"/>
                </a:rPr>
                <a:t>), </a:t>
              </a:r>
              <a:r>
                <a:rPr lang="en-US" altLang="zh-CN" sz="1600" b="1" spc="-100" dirty="0" err="1">
                  <a:latin typeface="+mn-ea"/>
                  <a:ea typeface="+mn-ea"/>
                </a:rPr>
                <a:t>PCWr</a:t>
              </a:r>
              <a:r>
                <a:rPr lang="en-US" altLang="zh-CN" sz="1600" b="1" spc="-100" dirty="0">
                  <a:latin typeface="+mn-ea"/>
                  <a:ea typeface="+mn-ea"/>
                </a:rPr>
                <a:t>, End</a:t>
              </a:r>
            </a:p>
          </p:txBody>
        </p:sp>
        <p:cxnSp>
          <p:nvCxnSpPr>
            <p:cNvPr id="52" name="直接箭头连接符 51"/>
            <p:cNvCxnSpPr>
              <a:endCxn id="43" idx="0"/>
            </p:cNvCxnSpPr>
            <p:nvPr/>
          </p:nvCxnSpPr>
          <p:spPr bwMode="auto">
            <a:xfrm flipH="1">
              <a:off x="2015716" y="2852936"/>
              <a:ext cx="1764194" cy="576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Text Box 63"/>
            <p:cNvSpPr txBox="1">
              <a:spLocks noChangeArrowheads="1"/>
            </p:cNvSpPr>
            <p:nvPr/>
          </p:nvSpPr>
          <p:spPr bwMode="auto">
            <a:xfrm>
              <a:off x="5030333" y="4017985"/>
              <a:ext cx="1115930" cy="203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lw</a:t>
              </a:r>
              <a:r>
                <a:rPr lang="en-US" altLang="zh-CN" sz="1800" b="1" dirty="0" smtClean="0">
                  <a:solidFill>
                    <a:srgbClr val="C00000"/>
                  </a:solidFill>
                  <a:latin typeface="宋体" pitchFamily="2" charset="-122"/>
                </a:rPr>
                <a:t>     </a:t>
              </a:r>
              <a:r>
                <a:rPr lang="en-US" altLang="zh-CN" sz="1800" b="1" dirty="0" err="1" smtClean="0">
                  <a:solidFill>
                    <a:srgbClr val="C00000"/>
                  </a:solidFill>
                  <a:latin typeface="宋体" pitchFamily="2" charset="-122"/>
                </a:rPr>
                <a:t>sw</a:t>
              </a:r>
              <a:endParaRPr lang="zh-CN" altLang="en-US" sz="18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cxnSp>
          <p:nvCxnSpPr>
            <p:cNvPr id="54" name="直接箭头连接符 100"/>
            <p:cNvCxnSpPr>
              <a:stCxn id="42" idx="2"/>
            </p:cNvCxnSpPr>
            <p:nvPr/>
          </p:nvCxnSpPr>
          <p:spPr bwMode="auto">
            <a:xfrm rot="16200000" flipH="1">
              <a:off x="8100168" y="2349102"/>
              <a:ext cx="216470" cy="122413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 flipH="1">
              <a:off x="2123730" y="1772816"/>
              <a:ext cx="669674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6" name="直接箭头连接符 55"/>
            <p:cNvCxnSpPr>
              <a:stCxn id="45" idx="2"/>
              <a:endCxn id="46" idx="0"/>
            </p:cNvCxnSpPr>
            <p:nvPr/>
          </p:nvCxnSpPr>
          <p:spPr bwMode="auto">
            <a:xfrm>
              <a:off x="3478379" y="4438004"/>
              <a:ext cx="0" cy="2871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12" name="组合 111"/>
          <p:cNvGrpSpPr/>
          <p:nvPr/>
        </p:nvGrpSpPr>
        <p:grpSpPr>
          <a:xfrm>
            <a:off x="107504" y="1556792"/>
            <a:ext cx="8746058" cy="3600400"/>
            <a:chOff x="107504" y="2492896"/>
            <a:chExt cx="8746058" cy="3600400"/>
          </a:xfrm>
        </p:grpSpPr>
        <p:sp>
          <p:nvSpPr>
            <p:cNvPr id="111" name="Text Box 63"/>
            <p:cNvSpPr txBox="1">
              <a:spLocks noChangeArrowheads="1"/>
            </p:cNvSpPr>
            <p:nvPr/>
          </p:nvSpPr>
          <p:spPr bwMode="auto">
            <a:xfrm>
              <a:off x="7596336" y="5733256"/>
              <a:ext cx="720080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int_u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10" name="Text Box 63"/>
            <p:cNvSpPr txBox="1">
              <a:spLocks noChangeArrowheads="1"/>
            </p:cNvSpPr>
            <p:nvPr/>
          </p:nvSpPr>
          <p:spPr bwMode="auto">
            <a:xfrm>
              <a:off x="107504" y="3716139"/>
              <a:ext cx="720080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int_o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4" name="Text Box 63"/>
            <p:cNvSpPr txBox="1">
              <a:spLocks noChangeArrowheads="1"/>
            </p:cNvSpPr>
            <p:nvPr/>
          </p:nvSpPr>
          <p:spPr bwMode="auto">
            <a:xfrm>
              <a:off x="6079791" y="2492896"/>
              <a:ext cx="579902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spc="-100" dirty="0" smtClean="0">
                  <a:solidFill>
                    <a:srgbClr val="990099"/>
                  </a:solidFill>
                  <a:latin typeface="宋体" pitchFamily="2" charset="-122"/>
                </a:rPr>
                <a:t>other</a:t>
              </a:r>
              <a:endParaRPr lang="zh-CN" altLang="en-US" sz="1800" b="1" spc="-100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58" name="Text Box 323"/>
            <p:cNvSpPr txBox="1">
              <a:spLocks noChangeArrowheads="1"/>
            </p:cNvSpPr>
            <p:nvPr/>
          </p:nvSpPr>
          <p:spPr bwMode="auto">
            <a:xfrm>
              <a:off x="7452320" y="4005065"/>
              <a:ext cx="1401242" cy="172819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(1),</a:t>
              </a:r>
            </a:p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(3),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(1),</a:t>
              </a:r>
            </a:p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RetType,EPCWr,IntCause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(0),</a:t>
              </a:r>
            </a:p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CauseWr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,</a:t>
              </a:r>
              <a:r>
                <a:rPr lang="en-US" altLang="zh-CN" sz="1600" b="1" spc="-100" dirty="0">
                  <a:latin typeface="+mn-ea"/>
                </a:rPr>
                <a:t> </a:t>
              </a:r>
              <a:r>
                <a:rPr lang="en-US" altLang="zh-CN" sz="1600" b="1" spc="-100" dirty="0" err="1" smtClean="0">
                  <a:latin typeface="+mn-ea"/>
                </a:rPr>
                <a:t>PCsrc</a:t>
              </a:r>
              <a:r>
                <a:rPr lang="en-US" altLang="zh-CN" sz="1600" b="1" spc="-100" dirty="0" smtClean="0">
                  <a:latin typeface="+mn-ea"/>
                </a:rPr>
                <a:t>(3),</a:t>
              </a:r>
              <a:r>
                <a:rPr lang="en-US" altLang="zh-CN" sz="1600" b="1" spc="-100" dirty="0" err="1" smtClean="0">
                  <a:latin typeface="+mn-ea"/>
                </a:rPr>
                <a:t>PCWr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 bwMode="auto">
            <a:xfrm>
              <a:off x="8748464" y="5733256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62"/>
            <p:cNvCxnSpPr/>
            <p:nvPr/>
          </p:nvCxnSpPr>
          <p:spPr bwMode="auto">
            <a:xfrm flipH="1">
              <a:off x="8748464" y="3285430"/>
              <a:ext cx="2" cy="7325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>
              <a:off x="6084167" y="2780928"/>
              <a:ext cx="2664298" cy="5045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7" name="Text Box 323"/>
            <p:cNvSpPr txBox="1">
              <a:spLocks noChangeArrowheads="1"/>
            </p:cNvSpPr>
            <p:nvPr/>
          </p:nvSpPr>
          <p:spPr bwMode="auto">
            <a:xfrm>
              <a:off x="107504" y="4005065"/>
              <a:ext cx="1368152" cy="1728192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</p:spPr>
          <p:txBody>
            <a:bodyPr lIns="36000" tIns="10800" rIns="18000" bIns="10800" anchor="ctr"/>
            <a:lstStyle/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ALUAsrc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(1),</a:t>
              </a:r>
            </a:p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ALUBsrc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(3),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ALUctr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(1),</a:t>
              </a:r>
            </a:p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RetType,EPCWr</a:t>
              </a:r>
              <a:r>
                <a:rPr lang="en-US" altLang="zh-CN" sz="1600" b="1" spc="-100" dirty="0">
                  <a:latin typeface="+mn-ea"/>
                  <a:ea typeface="+mn-ea"/>
                </a:rPr>
                <a:t>,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spc="-100" dirty="0" err="1" smtClean="0">
                  <a:latin typeface="+mn-ea"/>
                  <a:ea typeface="+mn-ea"/>
                </a:rPr>
                <a:t>IntCause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(1),</a:t>
              </a:r>
            </a:p>
            <a:p>
              <a:pPr algn="l"/>
              <a:r>
                <a:rPr lang="en-US" altLang="zh-CN" sz="1600" b="1" spc="-100" dirty="0" err="1" smtClean="0">
                  <a:latin typeface="+mn-ea"/>
                  <a:ea typeface="+mn-ea"/>
                </a:rPr>
                <a:t>CauseWr</a:t>
              </a:r>
              <a:r>
                <a:rPr lang="en-US" altLang="zh-CN" sz="1600" b="1" spc="-100" dirty="0" smtClean="0">
                  <a:latin typeface="+mn-ea"/>
                  <a:ea typeface="+mn-ea"/>
                </a:rPr>
                <a:t>,</a:t>
              </a:r>
              <a:r>
                <a:rPr lang="en-US" altLang="zh-CN" sz="1600" b="1" spc="-100" dirty="0">
                  <a:latin typeface="+mn-ea"/>
                </a:rPr>
                <a:t> </a:t>
              </a:r>
              <a:r>
                <a:rPr lang="en-US" altLang="zh-CN" sz="1600" b="1" spc="-100" dirty="0" err="1" smtClean="0">
                  <a:latin typeface="+mn-ea"/>
                </a:rPr>
                <a:t>PCsrc</a:t>
              </a:r>
              <a:r>
                <a:rPr lang="en-US" altLang="zh-CN" sz="1600" b="1" spc="-100" dirty="0" smtClean="0">
                  <a:latin typeface="+mn-ea"/>
                </a:rPr>
                <a:t>(3),</a:t>
              </a:r>
              <a:r>
                <a:rPr lang="en-US" altLang="zh-CN" sz="1600" b="1" spc="-100" dirty="0" err="1" smtClean="0">
                  <a:latin typeface="+mn-ea"/>
                </a:rPr>
                <a:t>PCWr</a:t>
              </a:r>
              <a:endParaRPr lang="en-US" altLang="zh-CN" sz="1600" b="1" spc="-100" dirty="0">
                <a:latin typeface="+mn-ea"/>
                <a:ea typeface="+mn-ea"/>
              </a:endParaRPr>
            </a:p>
          </p:txBody>
        </p:sp>
        <p:cxnSp>
          <p:nvCxnSpPr>
            <p:cNvPr id="78" name="直接箭头连接符 77"/>
            <p:cNvCxnSpPr/>
            <p:nvPr/>
          </p:nvCxnSpPr>
          <p:spPr bwMode="auto">
            <a:xfrm>
              <a:off x="683568" y="5733256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 rot="10800000" flipV="1">
              <a:off x="1475657" y="5517232"/>
              <a:ext cx="504055" cy="144016"/>
            </a:xfrm>
            <a:prstGeom prst="bentConnector3">
              <a:avLst>
                <a:gd name="adj1" fmla="val 1899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6" name="Text Box 63"/>
            <p:cNvSpPr txBox="1">
              <a:spLocks noChangeArrowheads="1"/>
            </p:cNvSpPr>
            <p:nvPr/>
          </p:nvSpPr>
          <p:spPr bwMode="auto">
            <a:xfrm>
              <a:off x="1547664" y="5691728"/>
              <a:ext cx="288032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OF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1" name="Text Box 63"/>
            <p:cNvSpPr txBox="1">
              <a:spLocks noChangeArrowheads="1"/>
            </p:cNvSpPr>
            <p:nvPr/>
          </p:nvSpPr>
          <p:spPr bwMode="auto">
            <a:xfrm>
              <a:off x="2195736" y="5701883"/>
              <a:ext cx="392398" cy="288925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NOF</a:t>
              </a:r>
              <a:endParaRPr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  <p:sp>
        <p:nvSpPr>
          <p:cNvPr id="109" name="AutoShape 9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9" y="6453336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" name="Text Box 82"/>
          <p:cNvSpPr txBox="1">
            <a:spLocks noChangeArrowheads="1"/>
          </p:cNvSpPr>
          <p:nvPr/>
        </p:nvSpPr>
        <p:spPr bwMode="auto">
          <a:xfrm>
            <a:off x="179512" y="274185"/>
            <a:ext cx="885698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工作流程的状态转换图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2200" b="1" dirty="0" smtClean="0">
              <a:latin typeface="宋体" panose="02010600030101010101" pitchFamily="2" charset="-122"/>
            </a:endParaRPr>
          </a:p>
        </p:txBody>
      </p:sp>
      <p:sp>
        <p:nvSpPr>
          <p:cNvPr id="114" name="Text Box 82"/>
          <p:cNvSpPr txBox="1">
            <a:spLocks noChangeArrowheads="1"/>
          </p:cNvSpPr>
          <p:nvPr/>
        </p:nvSpPr>
        <p:spPr bwMode="auto">
          <a:xfrm>
            <a:off x="179512" y="5229200"/>
            <a:ext cx="8784976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CU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的设计：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anose="02010600030101010101" pitchFamily="2" charset="-122"/>
              </a:rPr>
              <a:t>增加</a:t>
            </a:r>
            <a:r>
              <a:rPr lang="zh-CN" altLang="en-US" b="1" dirty="0" smtClean="0">
                <a:latin typeface="宋体" panose="02010600030101010101" pitchFamily="2" charset="-122"/>
              </a:rPr>
              <a:t>一个节拍信号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由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Event</a:t>
            </a:r>
            <a:r>
              <a:rPr lang="zh-CN" altLang="en-US" sz="2000" b="1" dirty="0" smtClean="0">
                <a:latin typeface="宋体" panose="02010600030101010101" pitchFamily="2" charset="-122"/>
              </a:rPr>
              <a:t>触发产生</a:t>
            </a:r>
            <a:r>
              <a:rPr lang="en-US" altLang="zh-CN" sz="2000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，其余类似</a:t>
            </a:r>
            <a:endParaRPr lang="en-US" altLang="zh-CN" b="1" dirty="0" smtClean="0">
              <a:latin typeface="宋体" panose="02010600030101010101" pitchFamily="2" charset="-122"/>
            </a:endParaRPr>
          </a:p>
        </p:txBody>
      </p:sp>
      <p:sp>
        <p:nvSpPr>
          <p:cNvPr id="72" name="Text Box 4"/>
          <p:cNvSpPr txBox="1">
            <a:spLocks noChangeArrowheads="1"/>
          </p:cNvSpPr>
          <p:nvPr/>
        </p:nvSpPr>
        <p:spPr bwMode="auto">
          <a:xfrm>
            <a:off x="899122" y="5949280"/>
            <a:ext cx="2952798" cy="42473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5-4</a:t>
            </a:r>
            <a:r>
              <a:rPr lang="zh-CN" altLang="en-US" b="1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P238—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25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7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4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 smtClean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5" name="AutoShape 11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64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7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51036-2C3F-40DC-8AB0-0CCBEF215BFE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210128" name="Text Box 208"/>
          <p:cNvSpPr txBox="1">
            <a:spLocks noChangeArrowheads="1"/>
          </p:cNvSpPr>
          <p:nvPr/>
        </p:nvSpPr>
        <p:spPr bwMode="auto">
          <a:xfrm>
            <a:off x="838200" y="313492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latin typeface="宋体" pitchFamily="2" charset="-122"/>
              </a:rPr>
              <a:t>§</a:t>
            </a:r>
            <a:r>
              <a:rPr lang="en-US" altLang="zh-CN" sz="2800" b="1" dirty="0" smtClean="0">
                <a:latin typeface="宋体" pitchFamily="2" charset="-122"/>
              </a:rPr>
              <a:t>5.7  </a:t>
            </a:r>
            <a:r>
              <a:rPr lang="zh-CN" altLang="en-US" sz="2800" b="1" dirty="0" smtClean="0">
                <a:latin typeface="宋体" pitchFamily="2" charset="-122"/>
              </a:rPr>
              <a:t>指令流水线技术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210129" name="Text Box 209"/>
          <p:cNvSpPr txBox="1">
            <a:spLocks noChangeArrowheads="1"/>
          </p:cNvSpPr>
          <p:nvPr/>
        </p:nvSpPr>
        <p:spPr bwMode="auto">
          <a:xfrm>
            <a:off x="179388" y="2319263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t" anchorCtr="0">
            <a:spAutoFit/>
          </a:bodyPr>
          <a:lstStyle/>
          <a:p>
            <a:pPr algn="l"/>
            <a:r>
              <a:rPr lang="zh-CN" altLang="en-US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zh-CN" altLang="en-US" b="1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指令流水线概述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10137" name="Text Box 217"/>
          <p:cNvSpPr txBox="1">
            <a:spLocks noChangeArrowheads="1"/>
          </p:cNvSpPr>
          <p:nvPr/>
        </p:nvSpPr>
        <p:spPr bwMode="auto">
          <a:xfrm>
            <a:off x="179389" y="2764319"/>
            <a:ext cx="51847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指令执行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过程中的部件使用状况：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sz="2200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特征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65" name="Text Box 217"/>
          <p:cNvSpPr txBox="1">
            <a:spLocks noChangeArrowheads="1"/>
          </p:cNvSpPr>
          <p:nvPr/>
        </p:nvSpPr>
        <p:spPr bwMode="auto">
          <a:xfrm>
            <a:off x="179263" y="126876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*提高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性能的策略：</a:t>
            </a:r>
            <a:r>
              <a:rPr lang="zh-CN" altLang="en-US" b="1" dirty="0" smtClean="0">
                <a:latin typeface="宋体" pitchFamily="2" charset="-122"/>
              </a:rPr>
              <a:t>更快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solidFill>
                  <a:srgbClr val="FF3399"/>
                </a:solidFill>
                <a:latin typeface="宋体" pitchFamily="2" charset="-122"/>
              </a:rPr>
              <a:t>受限</a:t>
            </a:r>
            <a:r>
              <a:rPr lang="zh-CN" altLang="en-US" sz="1800" b="1" dirty="0" smtClean="0">
                <a:latin typeface="宋体" pitchFamily="2" charset="-122"/>
              </a:rPr>
              <a:t>于部件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、更多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并行性</a:t>
            </a:r>
            <a:r>
              <a:rPr lang="en-US" altLang="zh-CN" sz="1800" b="1" dirty="0" smtClean="0">
                <a:latin typeface="宋体" pitchFamily="2" charset="-122"/>
              </a:rPr>
              <a:t>[</a:t>
            </a:r>
            <a:r>
              <a:rPr lang="zh-CN" altLang="en-US" sz="1800" b="1" dirty="0" smtClean="0">
                <a:solidFill>
                  <a:srgbClr val="FF3399"/>
                </a:solidFill>
                <a:latin typeface="宋体" pitchFamily="2" charset="-122"/>
              </a:rPr>
              <a:t>无限制</a:t>
            </a:r>
            <a:r>
              <a:rPr lang="en-US" altLang="zh-CN" sz="1800" b="1" dirty="0" smtClean="0">
                <a:latin typeface="宋体" pitchFamily="2" charset="-122"/>
              </a:rPr>
              <a:t>])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并行性：</a:t>
            </a:r>
            <a:r>
              <a:rPr lang="zh-CN" altLang="en-US" b="1" dirty="0" smtClean="0">
                <a:latin typeface="宋体" pitchFamily="2" charset="-122"/>
              </a:rPr>
              <a:t>包括同时性、并发性    </a:t>
            </a:r>
            <a:r>
              <a:rPr lang="zh-CN" altLang="en-US" sz="1800" b="1" dirty="0" smtClean="0">
                <a:latin typeface="宋体" pitchFamily="2" charset="-122"/>
              </a:rPr>
              <a:t>←如多核</a:t>
            </a:r>
            <a:r>
              <a:rPr lang="en-US" altLang="zh-CN" sz="1800" b="1" dirty="0" smtClean="0">
                <a:latin typeface="宋体" pitchFamily="2" charset="-122"/>
              </a:rPr>
              <a:t>CPU</a:t>
            </a:r>
            <a:r>
              <a:rPr lang="zh-CN" altLang="en-US" sz="1800" b="1" dirty="0" smtClean="0">
                <a:latin typeface="宋体" pitchFamily="2" charset="-122"/>
              </a:rPr>
              <a:t>、流水线</a:t>
            </a:r>
            <a:r>
              <a:rPr lang="en-US" altLang="zh-CN" sz="1800" b="1" dirty="0" smtClean="0">
                <a:latin typeface="宋体" pitchFamily="2" charset="-122"/>
              </a:rPr>
              <a:t>CPU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043608" y="3344748"/>
            <a:ext cx="7567663" cy="1219771"/>
            <a:chOff x="899592" y="2785492"/>
            <a:chExt cx="7567663" cy="1219771"/>
          </a:xfrm>
        </p:grpSpPr>
        <p:sp>
          <p:nvSpPr>
            <p:cNvPr id="210141" name="Text Box 221"/>
            <p:cNvSpPr txBox="1">
              <a:spLocks noChangeArrowheads="1"/>
            </p:cNvSpPr>
            <p:nvPr/>
          </p:nvSpPr>
          <p:spPr bwMode="auto">
            <a:xfrm>
              <a:off x="899592" y="2785492"/>
              <a:ext cx="648072" cy="57150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just" eaLnBrk="0" hangingPunct="0"/>
              <a:r>
                <a:rPr kumimoji="0" lang="zh-CN" altLang="en-US" sz="1800" b="1" dirty="0" smtClean="0">
                  <a:latin typeface="宋体" pitchFamily="2" charset="-122"/>
                </a:rPr>
                <a:t>执行</a:t>
              </a:r>
              <a:endParaRPr kumimoji="0" lang="en-US" altLang="zh-CN" sz="1800" b="1" dirty="0" smtClean="0">
                <a:latin typeface="宋体" pitchFamily="2" charset="-122"/>
              </a:endParaRPr>
            </a:p>
            <a:p>
              <a:pPr algn="just" eaLnBrk="0" hangingPunct="0"/>
              <a:r>
                <a:rPr kumimoji="0" lang="zh-CN" altLang="en-US" sz="1800" b="1" dirty="0" smtClean="0">
                  <a:latin typeface="宋体" pitchFamily="2" charset="-122"/>
                </a:rPr>
                <a:t>过程</a:t>
              </a:r>
              <a:r>
                <a:rPr kumimoji="0" lang="en-US" altLang="zh-CN" sz="1800" b="1" dirty="0">
                  <a:latin typeface="宋体" pitchFamily="2" charset="-122"/>
                </a:rPr>
                <a:t>:</a:t>
              </a:r>
            </a:p>
          </p:txBody>
        </p:sp>
        <p:sp>
          <p:nvSpPr>
            <p:cNvPr id="210142" name="Text Box 222"/>
            <p:cNvSpPr txBox="1">
              <a:spLocks noChangeArrowheads="1"/>
            </p:cNvSpPr>
            <p:nvPr/>
          </p:nvSpPr>
          <p:spPr bwMode="auto">
            <a:xfrm>
              <a:off x="1619673" y="2785492"/>
              <a:ext cx="1086942" cy="5715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取</a:t>
              </a:r>
              <a:r>
                <a:rPr kumimoji="0" lang="zh-CN" altLang="en-US" sz="1800" b="1" dirty="0" smtClean="0">
                  <a:latin typeface="宋体" pitchFamily="2" charset="-122"/>
                </a:rPr>
                <a:t>指</a:t>
              </a:r>
              <a:endParaRPr kumimoji="0" lang="en-US" altLang="zh-CN" sz="1800" b="1" dirty="0" smtClean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(IF)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0143" name="Text Box 223"/>
            <p:cNvSpPr txBox="1">
              <a:spLocks noChangeArrowheads="1"/>
            </p:cNvSpPr>
            <p:nvPr/>
          </p:nvSpPr>
          <p:spPr bwMode="auto">
            <a:xfrm>
              <a:off x="4503787" y="2785492"/>
              <a:ext cx="1076325" cy="5715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取</a:t>
              </a:r>
              <a:r>
                <a:rPr kumimoji="0" lang="zh-CN" altLang="en-US" sz="1800" b="1" dirty="0" smtClean="0">
                  <a:latin typeface="宋体" pitchFamily="2" charset="-122"/>
                </a:rPr>
                <a:t>操作数</a:t>
              </a:r>
              <a:endParaRPr kumimoji="0" lang="en-US" altLang="zh-CN" sz="1800" b="1" dirty="0" smtClean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(OF)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0144" name="Text Box 224"/>
            <p:cNvSpPr txBox="1">
              <a:spLocks noChangeArrowheads="1"/>
            </p:cNvSpPr>
            <p:nvPr/>
          </p:nvSpPr>
          <p:spPr bwMode="auto">
            <a:xfrm>
              <a:off x="5940151" y="2785492"/>
              <a:ext cx="1086943" cy="5715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 smtClean="0">
                  <a:latin typeface="宋体" pitchFamily="2" charset="-122"/>
                </a:rPr>
                <a:t>执行操作</a:t>
              </a:r>
              <a:endParaRPr kumimoji="0" lang="en-US" altLang="zh-CN" sz="1800" b="1" dirty="0" smtClean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(EX)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0145" name="Text Box 225"/>
            <p:cNvSpPr txBox="1">
              <a:spLocks noChangeArrowheads="1"/>
            </p:cNvSpPr>
            <p:nvPr/>
          </p:nvSpPr>
          <p:spPr bwMode="auto">
            <a:xfrm>
              <a:off x="7380312" y="2785492"/>
              <a:ext cx="1086943" cy="5715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写</a:t>
              </a:r>
              <a:r>
                <a:rPr kumimoji="0" lang="zh-CN" altLang="en-US" sz="1800" b="1" dirty="0" smtClean="0">
                  <a:latin typeface="宋体" pitchFamily="2" charset="-122"/>
                </a:rPr>
                <a:t>结果</a:t>
              </a:r>
              <a:endParaRPr kumimoji="0" lang="en-US" altLang="zh-CN" sz="1800" b="1" dirty="0" smtClean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(WB)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0150" name="Text Box 230"/>
            <p:cNvSpPr txBox="1">
              <a:spLocks noChangeArrowheads="1"/>
            </p:cNvSpPr>
            <p:nvPr/>
          </p:nvSpPr>
          <p:spPr bwMode="auto">
            <a:xfrm>
              <a:off x="899592" y="3433564"/>
              <a:ext cx="648072" cy="57150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just" eaLnBrk="0" hangingPunct="0"/>
              <a:r>
                <a:rPr kumimoji="0" lang="zh-CN" altLang="en-US" sz="1800" b="1" dirty="0" smtClean="0">
                  <a:latin typeface="宋体" pitchFamily="2" charset="-122"/>
                </a:rPr>
                <a:t>所用</a:t>
              </a:r>
              <a:endParaRPr kumimoji="0" lang="en-US" altLang="zh-CN" sz="1800" b="1" dirty="0" smtClean="0">
                <a:latin typeface="宋体" pitchFamily="2" charset="-122"/>
              </a:endParaRPr>
            </a:p>
            <a:p>
              <a:pPr algn="just" eaLnBrk="0" hangingPunct="0"/>
              <a:r>
                <a:rPr kumimoji="0" lang="zh-CN" altLang="en-US" sz="1800" b="1" dirty="0" smtClean="0">
                  <a:latin typeface="宋体" pitchFamily="2" charset="-122"/>
                </a:rPr>
                <a:t>部件</a:t>
              </a:r>
              <a:r>
                <a:rPr kumimoji="0" lang="en-US" altLang="zh-CN" sz="1800" b="1" dirty="0">
                  <a:latin typeface="宋体" pitchFamily="2" charset="-122"/>
                </a:rPr>
                <a:t>:</a:t>
              </a:r>
            </a:p>
          </p:txBody>
        </p:sp>
        <p:sp>
          <p:nvSpPr>
            <p:cNvPr id="210151" name="Text Box 231"/>
            <p:cNvSpPr txBox="1">
              <a:spLocks noChangeArrowheads="1"/>
            </p:cNvSpPr>
            <p:nvPr/>
          </p:nvSpPr>
          <p:spPr bwMode="auto">
            <a:xfrm>
              <a:off x="1619672" y="3428802"/>
              <a:ext cx="1086943" cy="5762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1800" b="1" dirty="0">
                  <a:latin typeface="宋体" pitchFamily="2" charset="-122"/>
                </a:rPr>
                <a:t>PC</a:t>
              </a:r>
              <a:r>
                <a:rPr kumimoji="0" lang="zh-CN" altLang="en-US" sz="1800" b="1" dirty="0">
                  <a:latin typeface="宋体" pitchFamily="2" charset="-122"/>
                </a:rPr>
                <a:t>、</a:t>
              </a:r>
              <a:r>
                <a:rPr kumimoji="0" lang="en-US" altLang="zh-CN" sz="1800" b="1" dirty="0" smtClean="0">
                  <a:latin typeface="宋体" pitchFamily="2" charset="-122"/>
                </a:rPr>
                <a:t>IR</a:t>
              </a:r>
              <a:r>
                <a:rPr kumimoji="0" lang="zh-CN" altLang="en-US" sz="1800" b="1" dirty="0" smtClean="0">
                  <a:latin typeface="宋体" pitchFamily="2" charset="-122"/>
                </a:rPr>
                <a:t>、</a:t>
              </a:r>
              <a:endParaRPr kumimoji="0" lang="en-US" altLang="zh-CN" sz="1800" b="1" dirty="0" smtClean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ALU</a:t>
              </a:r>
              <a:r>
                <a:rPr kumimoji="0" lang="zh-CN" altLang="en-US" sz="1800" b="1" dirty="0" smtClean="0">
                  <a:latin typeface="宋体" pitchFamily="2" charset="-122"/>
                </a:rPr>
                <a:t>、</a:t>
              </a:r>
              <a:r>
                <a:rPr kumimoji="0" lang="en-US" altLang="zh-CN" sz="1800" b="1" dirty="0" smtClean="0">
                  <a:latin typeface="宋体" pitchFamily="2" charset="-122"/>
                </a:rPr>
                <a:t>MEM</a:t>
              </a:r>
            </a:p>
          </p:txBody>
        </p:sp>
        <p:sp>
          <p:nvSpPr>
            <p:cNvPr id="210153" name="Text Box 233"/>
            <p:cNvSpPr txBox="1">
              <a:spLocks noChangeArrowheads="1"/>
            </p:cNvSpPr>
            <p:nvPr/>
          </p:nvSpPr>
          <p:spPr bwMode="auto">
            <a:xfrm>
              <a:off x="4499471" y="3428802"/>
              <a:ext cx="1082179" cy="5762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GPRs</a:t>
              </a:r>
              <a:endParaRPr kumimoji="0"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或</a:t>
              </a:r>
              <a:r>
                <a:rPr kumimoji="0"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210154" name="Text Box 234"/>
            <p:cNvSpPr txBox="1">
              <a:spLocks noChangeArrowheads="1"/>
            </p:cNvSpPr>
            <p:nvPr/>
          </p:nvSpPr>
          <p:spPr bwMode="auto">
            <a:xfrm>
              <a:off x="5939184" y="3428802"/>
              <a:ext cx="1087910" cy="5762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1800" b="1" dirty="0">
                  <a:latin typeface="宋体" pitchFamily="2" charset="-122"/>
                </a:rPr>
                <a:t>ALU</a:t>
              </a:r>
              <a:r>
                <a:rPr kumimoji="0" lang="zh-CN" altLang="en-US" sz="1800" b="1" dirty="0">
                  <a:latin typeface="宋体" pitchFamily="2" charset="-122"/>
                </a:rPr>
                <a:t>及</a:t>
              </a:r>
              <a:r>
                <a:rPr kumimoji="0" lang="en-US" altLang="zh-CN" sz="1800" b="1" dirty="0" smtClean="0">
                  <a:latin typeface="宋体" pitchFamily="2" charset="-122"/>
                </a:rPr>
                <a:t>PSR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10155" name="Text Box 235"/>
            <p:cNvSpPr txBox="1">
              <a:spLocks noChangeArrowheads="1"/>
            </p:cNvSpPr>
            <p:nvPr/>
          </p:nvSpPr>
          <p:spPr bwMode="auto">
            <a:xfrm>
              <a:off x="7380311" y="3428802"/>
              <a:ext cx="1086943" cy="5762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GPRs</a:t>
              </a:r>
              <a:r>
                <a:rPr kumimoji="0" lang="zh-CN" altLang="en-US" sz="1800" b="1" dirty="0" smtClean="0">
                  <a:latin typeface="宋体" pitchFamily="2" charset="-122"/>
                </a:rPr>
                <a:t>或</a:t>
              </a:r>
              <a:r>
                <a:rPr kumimoji="0" lang="en-US" altLang="zh-CN" sz="1800" b="1" dirty="0">
                  <a:latin typeface="宋体" pitchFamily="2" charset="-122"/>
                </a:rPr>
                <a:t>PC</a:t>
              </a:r>
            </a:p>
            <a:p>
              <a:pPr eaLnBrk="0" hangingPunct="0"/>
              <a:r>
                <a:rPr kumimoji="0" lang="zh-CN" altLang="en-US" sz="1800" b="1" dirty="0">
                  <a:latin typeface="宋体" pitchFamily="2" charset="-122"/>
                </a:rPr>
                <a:t>或</a:t>
              </a:r>
              <a:r>
                <a:rPr kumimoji="0" lang="en-US" altLang="zh-CN" sz="1800" b="1" dirty="0">
                  <a:latin typeface="宋体" pitchFamily="2" charset="-122"/>
                </a:rPr>
                <a:t>MEM</a:t>
              </a:r>
            </a:p>
          </p:txBody>
        </p:sp>
        <p:sp>
          <p:nvSpPr>
            <p:cNvPr id="66" name="Text Box 222"/>
            <p:cNvSpPr txBox="1">
              <a:spLocks noChangeArrowheads="1"/>
            </p:cNvSpPr>
            <p:nvPr/>
          </p:nvSpPr>
          <p:spPr bwMode="auto">
            <a:xfrm>
              <a:off x="3059832" y="2785492"/>
              <a:ext cx="1080120" cy="5715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zh-CN" altLang="en-US" sz="1800" b="1" dirty="0" smtClean="0">
                  <a:latin typeface="宋体" pitchFamily="2" charset="-122"/>
                </a:rPr>
                <a:t>译码</a:t>
              </a:r>
              <a:endParaRPr kumimoji="0" lang="en-US" altLang="zh-CN" sz="1800" b="1" dirty="0" smtClean="0">
                <a:latin typeface="宋体" pitchFamily="2" charset="-122"/>
              </a:endParaRPr>
            </a:p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(ID)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3" name="直接箭头连接符 2"/>
            <p:cNvCxnSpPr>
              <a:stCxn id="210142" idx="3"/>
              <a:endCxn id="66" idx="1"/>
            </p:cNvCxnSpPr>
            <p:nvPr/>
          </p:nvCxnSpPr>
          <p:spPr bwMode="auto">
            <a:xfrm>
              <a:off x="2706615" y="3071242"/>
              <a:ext cx="35321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直接箭头连接符 70"/>
            <p:cNvCxnSpPr>
              <a:stCxn id="66" idx="3"/>
              <a:endCxn id="210143" idx="1"/>
            </p:cNvCxnSpPr>
            <p:nvPr/>
          </p:nvCxnSpPr>
          <p:spPr bwMode="auto">
            <a:xfrm>
              <a:off x="4139952" y="3071242"/>
              <a:ext cx="36383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>
              <a:stCxn id="210143" idx="3"/>
              <a:endCxn id="210144" idx="1"/>
            </p:cNvCxnSpPr>
            <p:nvPr/>
          </p:nvCxnSpPr>
          <p:spPr bwMode="auto">
            <a:xfrm>
              <a:off x="5580112" y="3071242"/>
              <a:ext cx="36003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直接箭头连接符 88"/>
            <p:cNvCxnSpPr>
              <a:stCxn id="210144" idx="3"/>
              <a:endCxn id="210145" idx="1"/>
            </p:cNvCxnSpPr>
            <p:nvPr/>
          </p:nvCxnSpPr>
          <p:spPr bwMode="auto">
            <a:xfrm>
              <a:off x="7027094" y="3071242"/>
              <a:ext cx="35321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6" name="Text Box 231"/>
            <p:cNvSpPr txBox="1">
              <a:spLocks noChangeArrowheads="1"/>
            </p:cNvSpPr>
            <p:nvPr/>
          </p:nvSpPr>
          <p:spPr bwMode="auto">
            <a:xfrm>
              <a:off x="3053009" y="3429000"/>
              <a:ext cx="1086943" cy="5762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ID</a:t>
              </a:r>
              <a:r>
                <a:rPr kumimoji="0" lang="zh-CN" altLang="en-US" sz="1800" b="1" dirty="0" smtClean="0">
                  <a:latin typeface="宋体" pitchFamily="2" charset="-122"/>
                </a:rPr>
                <a:t>、</a:t>
              </a:r>
              <a:r>
                <a:rPr kumimoji="0" lang="en-US" altLang="zh-CN" sz="1800" b="1" dirty="0" smtClean="0">
                  <a:latin typeface="宋体" pitchFamily="2" charset="-122"/>
                </a:rPr>
                <a:t>PSR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98" name="Text Box 116"/>
          <p:cNvSpPr txBox="1">
            <a:spLocks noChangeArrowheads="1"/>
          </p:cNvSpPr>
          <p:nvPr/>
        </p:nvSpPr>
        <p:spPr bwMode="auto">
          <a:xfrm>
            <a:off x="1979587" y="4600377"/>
            <a:ext cx="6631683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各个步骤</a:t>
            </a:r>
            <a:r>
              <a:rPr lang="zh-CN" altLang="en-US" b="1" u="sng" dirty="0" smtClean="0">
                <a:latin typeface="宋体" pitchFamily="2" charset="-122"/>
              </a:rPr>
              <a:t>只出现一次</a:t>
            </a:r>
            <a:r>
              <a:rPr lang="zh-CN" altLang="en-US" b="1" dirty="0" smtClean="0">
                <a:latin typeface="宋体" pitchFamily="2" charset="-122"/>
              </a:rPr>
              <a:t>，部件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很少</a:t>
            </a:r>
            <a:r>
              <a:rPr lang="zh-CN" altLang="en-US" b="1" u="sng" dirty="0" smtClean="0">
                <a:latin typeface="宋体" pitchFamily="2" charset="-122"/>
              </a:rPr>
              <a:t>复用</a:t>
            </a:r>
            <a:r>
              <a:rPr lang="en-US" altLang="zh-CN" sz="2000" b="1" dirty="0" smtClean="0">
                <a:latin typeface="宋体" pitchFamily="2" charset="-122"/>
              </a:rPr>
              <a:t>(ALU</a:t>
            </a:r>
            <a:r>
              <a:rPr lang="zh-CN" altLang="en-US" sz="2000" b="1" dirty="0" smtClean="0">
                <a:latin typeface="宋体" pitchFamily="2" charset="-122"/>
              </a:rPr>
              <a:t>、</a:t>
            </a:r>
            <a:r>
              <a:rPr lang="en-US" altLang="zh-CN" sz="2000" b="1" dirty="0" smtClean="0">
                <a:latin typeface="宋体" pitchFamily="2" charset="-122"/>
              </a:rPr>
              <a:t>MEM)</a:t>
            </a:r>
            <a:endParaRPr lang="zh-CN" altLang="en-US" sz="2000" b="1" u="sng" dirty="0">
              <a:solidFill>
                <a:srgbClr val="990099"/>
              </a:solidFill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zh-CN" altLang="en-US" sz="1800" b="1" dirty="0" smtClean="0">
                <a:latin typeface="宋体" pitchFamily="2" charset="-122"/>
              </a:rPr>
              <a:t>          不含无冲突操作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如</a:t>
            </a:r>
            <a:r>
              <a:rPr lang="en-US" altLang="zh-CN" sz="1800" b="1" dirty="0" smtClean="0">
                <a:latin typeface="宋体" pitchFamily="2" charset="-122"/>
              </a:rPr>
              <a:t>GPRs</a:t>
            </a:r>
            <a:r>
              <a:rPr lang="zh-CN" altLang="en-US" sz="1800" b="1" dirty="0" smtClean="0">
                <a:latin typeface="宋体" pitchFamily="2" charset="-122"/>
              </a:rPr>
              <a:t>读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写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zh-CN" altLang="en-US" sz="1800" dirty="0" smtClean="0">
                <a:latin typeface="宋体" pitchFamily="2" charset="-122"/>
              </a:rPr>
              <a:t>┘</a:t>
            </a:r>
            <a:endParaRPr lang="zh-CN" altLang="en-US" sz="2000" u="sng" dirty="0">
              <a:latin typeface="宋体" pitchFamily="2" charset="-122"/>
            </a:endParaRPr>
          </a:p>
        </p:txBody>
      </p:sp>
      <p:sp>
        <p:nvSpPr>
          <p:cNvPr id="99" name="Text Box 217"/>
          <p:cNvSpPr txBox="1">
            <a:spLocks noChangeArrowheads="1"/>
          </p:cNvSpPr>
          <p:nvPr/>
        </p:nvSpPr>
        <p:spPr bwMode="auto">
          <a:xfrm>
            <a:off x="179512" y="5392465"/>
            <a:ext cx="8785225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执行性能的优化思路：</a:t>
            </a:r>
            <a:r>
              <a:rPr lang="zh-CN" altLang="en-US" b="1" dirty="0" smtClean="0">
                <a:latin typeface="宋体" pitchFamily="2" charset="-122"/>
              </a:rPr>
              <a:t>重叠</a:t>
            </a:r>
            <a:r>
              <a:rPr lang="zh-CN" altLang="en-US" b="1" dirty="0">
                <a:latin typeface="宋体" pitchFamily="2" charset="-122"/>
              </a:rPr>
              <a:t>指令执行</a:t>
            </a:r>
            <a:r>
              <a:rPr lang="zh-CN" altLang="en-US" b="1" dirty="0" smtClean="0">
                <a:latin typeface="宋体" pitchFamily="2" charset="-122"/>
              </a:rPr>
              <a:t>过程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                (</a:t>
            </a:r>
            <a:r>
              <a:rPr lang="zh-CN" altLang="en-US" sz="1800" b="1" dirty="0" smtClean="0">
                <a:latin typeface="宋体" pitchFamily="2" charset="-122"/>
              </a:rPr>
              <a:t>如</a:t>
            </a:r>
            <a:r>
              <a:rPr lang="en-US" altLang="zh-CN" sz="1800" b="1" dirty="0" smtClean="0">
                <a:latin typeface="宋体" pitchFamily="2" charset="-122"/>
              </a:rPr>
              <a:t>IF+ID</a:t>
            </a:r>
            <a:r>
              <a:rPr lang="zh-CN" altLang="en-US" sz="1800" b="1" dirty="0" smtClean="0">
                <a:latin typeface="宋体" pitchFamily="2" charset="-122"/>
              </a:rPr>
              <a:t>、</a:t>
            </a:r>
            <a:r>
              <a:rPr lang="en-US" altLang="zh-CN" sz="1800" b="1" dirty="0" smtClean="0">
                <a:latin typeface="宋体" pitchFamily="2" charset="-122"/>
              </a:rPr>
              <a:t>OF+EX+WB</a:t>
            </a:r>
            <a:r>
              <a:rPr lang="zh-CN" altLang="en-US" sz="1800" b="1" dirty="0" smtClean="0">
                <a:latin typeface="宋体" pitchFamily="2" charset="-122"/>
              </a:rPr>
              <a:t>重叠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27" name="Text Box 526"/>
          <p:cNvSpPr txBox="1">
            <a:spLocks noChangeArrowheads="1"/>
          </p:cNvSpPr>
          <p:nvPr/>
        </p:nvSpPr>
        <p:spPr bwMode="auto">
          <a:xfrm>
            <a:off x="179512" y="825242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200" b="1" dirty="0" smtClean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zh-CN" altLang="en-US" sz="2200" b="1" dirty="0" smtClean="0">
                <a:latin typeface="+mn-ea"/>
                <a:ea typeface="+mn-ea"/>
              </a:rPr>
              <a:t>流水线的</a:t>
            </a:r>
            <a:r>
              <a:rPr lang="zh-CN" altLang="en-US" sz="2200" b="1" dirty="0" smtClean="0">
                <a:latin typeface="宋体" pitchFamily="2" charset="-122"/>
              </a:rPr>
              <a:t>工作</a:t>
            </a:r>
            <a:r>
              <a:rPr lang="zh-CN" altLang="en-US" sz="2200" b="1" dirty="0">
                <a:latin typeface="宋体" pitchFamily="2" charset="-122"/>
              </a:rPr>
              <a:t>原理、组成要求、性能、分类 </a:t>
            </a:r>
            <a:endParaRPr lang="en-US" altLang="zh-CN" sz="2200" b="1" spc="-80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129" grpId="0" animBg="1"/>
      <p:bldP spid="210137" grpId="0"/>
      <p:bldP spid="98" grpId="0"/>
      <p:bldP spid="99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5EAB-ED8D-4722-9244-3DC0EA995669}" type="slidenum">
              <a:rPr lang="en-US" altLang="zh-CN"/>
              <a:pPr/>
              <a:t>89</a:t>
            </a:fld>
            <a:endParaRPr lang="en-US" altLang="zh-CN" dirty="0"/>
          </a:p>
        </p:txBody>
      </p:sp>
      <p:sp>
        <p:nvSpPr>
          <p:cNvPr id="86" name="Text Box 17"/>
          <p:cNvSpPr txBox="1">
            <a:spLocks noChangeArrowheads="1"/>
          </p:cNvSpPr>
          <p:nvPr/>
        </p:nvSpPr>
        <p:spPr bwMode="auto">
          <a:xfrm>
            <a:off x="179388" y="260648"/>
            <a:ext cx="3421421" cy="3781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、指令流水线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的概念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基本思想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14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基本组成：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3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工作原理：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87" name="Text Box 18"/>
          <p:cNvSpPr txBox="1">
            <a:spLocks noChangeArrowheads="1"/>
          </p:cNvSpPr>
          <p:nvPr/>
        </p:nvSpPr>
        <p:spPr bwMode="auto">
          <a:xfrm>
            <a:off x="2121769" y="727536"/>
            <a:ext cx="691472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52650" indent="-2152650" algn="l">
              <a:lnSpc>
                <a:spcPct val="125000"/>
              </a:lnSpc>
            </a:pPr>
            <a:r>
              <a:rPr lang="zh-CN" altLang="en-US" b="1" spc="-50" dirty="0" smtClean="0">
                <a:latin typeface="宋体" pitchFamily="2" charset="-122"/>
              </a:rPr>
              <a:t>指令</a:t>
            </a:r>
            <a:r>
              <a:rPr lang="zh-CN" altLang="en-US" b="1" spc="-50" dirty="0">
                <a:latin typeface="宋体" pitchFamily="2" charset="-122"/>
              </a:rPr>
              <a:t>执行</a:t>
            </a:r>
            <a:r>
              <a:rPr lang="zh-CN" altLang="en-US" b="1" spc="-50" dirty="0" smtClean="0">
                <a:latin typeface="宋体" pitchFamily="2" charset="-122"/>
              </a:rPr>
              <a:t>过程分为</a:t>
            </a:r>
            <a:r>
              <a:rPr lang="zh-CN" altLang="en-US" b="1" u="sng" spc="-50" dirty="0" smtClean="0">
                <a:latin typeface="宋体" pitchFamily="2" charset="-122"/>
              </a:rPr>
              <a:t>多个阶段</a:t>
            </a:r>
            <a:r>
              <a:rPr lang="zh-CN" altLang="en-US" b="1" spc="-50" dirty="0" smtClean="0">
                <a:latin typeface="宋体" pitchFamily="2" charset="-122"/>
              </a:rPr>
              <a:t>，      </a:t>
            </a:r>
            <a:r>
              <a:rPr lang="zh-CN" altLang="en-US" sz="2000" b="1" spc="-50" dirty="0" smtClean="0">
                <a:latin typeface="宋体" pitchFamily="2" charset="-122"/>
              </a:rPr>
              <a:t> </a:t>
            </a:r>
            <a:r>
              <a:rPr lang="zh-CN" altLang="en-US" sz="1800" b="1" spc="-50" dirty="0" smtClean="0">
                <a:solidFill>
                  <a:srgbClr val="990099"/>
                </a:solidFill>
                <a:latin typeface="宋体" pitchFamily="2" charset="-122"/>
              </a:rPr>
              <a:t>←基础</a:t>
            </a:r>
            <a:r>
              <a:rPr lang="en-US" altLang="zh-CN" sz="1800" b="1" spc="-50" dirty="0" smtClean="0">
                <a:latin typeface="宋体" pitchFamily="2" charset="-122"/>
              </a:rPr>
              <a:t>(</a:t>
            </a:r>
            <a:r>
              <a:rPr lang="zh-CN" altLang="en-US" sz="1800" b="1" spc="-50" dirty="0" smtClean="0">
                <a:latin typeface="宋体" pitchFamily="2" charset="-122"/>
              </a:rPr>
              <a:t>同多周期</a:t>
            </a:r>
            <a:r>
              <a:rPr lang="en-US" altLang="zh-CN" sz="1800" b="1" spc="-50" dirty="0" smtClean="0">
                <a:latin typeface="宋体" pitchFamily="2" charset="-122"/>
              </a:rPr>
              <a:t>)</a:t>
            </a:r>
          </a:p>
          <a:p>
            <a:pPr marL="2152650" indent="-2152650" algn="l">
              <a:lnSpc>
                <a:spcPct val="125000"/>
              </a:lnSpc>
            </a:pPr>
            <a:r>
              <a:rPr lang="zh-CN" altLang="en-US" b="1" spc="-50" dirty="0" smtClean="0">
                <a:latin typeface="宋体" pitchFamily="2" charset="-122"/>
              </a:rPr>
              <a:t>每个阶段</a:t>
            </a:r>
            <a:r>
              <a:rPr lang="zh-CN" altLang="en-US" b="1" u="sng" spc="-50" dirty="0" smtClean="0">
                <a:latin typeface="宋体" pitchFamily="2" charset="-122"/>
              </a:rPr>
              <a:t>使用专门部件</a:t>
            </a:r>
            <a:r>
              <a:rPr lang="zh-CN" altLang="en-US" b="1" spc="-50" dirty="0">
                <a:latin typeface="宋体" pitchFamily="2" charset="-122"/>
              </a:rPr>
              <a:t>实现</a:t>
            </a:r>
            <a:r>
              <a:rPr lang="zh-CN" altLang="en-US" b="1" spc="-50" dirty="0" smtClean="0">
                <a:latin typeface="宋体" pitchFamily="2" charset="-122"/>
              </a:rPr>
              <a:t>，      </a:t>
            </a:r>
            <a:r>
              <a:rPr lang="zh-CN" altLang="en-US" sz="2000" b="1" spc="-50" dirty="0" smtClean="0">
                <a:latin typeface="宋体" pitchFamily="2" charset="-122"/>
              </a:rPr>
              <a:t> </a:t>
            </a:r>
            <a:r>
              <a:rPr lang="zh-CN" altLang="en-US" sz="1800" b="1" spc="-50" dirty="0" smtClean="0">
                <a:solidFill>
                  <a:srgbClr val="990099"/>
                </a:solidFill>
                <a:latin typeface="宋体" pitchFamily="2" charset="-122"/>
              </a:rPr>
              <a:t>←改进</a:t>
            </a:r>
            <a:r>
              <a:rPr lang="en-US" altLang="zh-CN" sz="1800" b="1" spc="-50" dirty="0" smtClean="0">
                <a:latin typeface="宋体" pitchFamily="2" charset="-122"/>
              </a:rPr>
              <a:t>(</a:t>
            </a:r>
            <a:r>
              <a:rPr lang="zh-CN" altLang="en-US" sz="1800" b="1" spc="-50" dirty="0" smtClean="0">
                <a:latin typeface="宋体" pitchFamily="2" charset="-122"/>
              </a:rPr>
              <a:t>段分离</a:t>
            </a:r>
            <a:r>
              <a:rPr lang="en-US" altLang="zh-CN" sz="1800" b="1" spc="-50" dirty="0" smtClean="0">
                <a:latin typeface="宋体" pitchFamily="2" charset="-122"/>
              </a:rPr>
              <a:t>)</a:t>
            </a:r>
          </a:p>
          <a:p>
            <a:pPr marL="2152650" indent="-2152650" algn="l">
              <a:lnSpc>
                <a:spcPct val="125000"/>
              </a:lnSpc>
            </a:pPr>
            <a:r>
              <a:rPr lang="zh-CN" altLang="en-US" b="1" spc="-50" dirty="0" smtClean="0">
                <a:latin typeface="宋体" pitchFamily="2" charset="-122"/>
              </a:rPr>
              <a:t>各个阶段可</a:t>
            </a:r>
            <a:r>
              <a:rPr lang="zh-CN" altLang="en-US" b="1" u="sng" spc="-50" dirty="0" smtClean="0">
                <a:latin typeface="宋体" pitchFamily="2" charset="-122"/>
              </a:rPr>
              <a:t>同时处理</a:t>
            </a:r>
            <a:r>
              <a:rPr lang="zh-CN" altLang="en-US" b="1" spc="-50" dirty="0" smtClean="0">
                <a:latin typeface="宋体" pitchFamily="2" charset="-122"/>
              </a:rPr>
              <a:t>不同指令的操作</a:t>
            </a:r>
            <a:r>
              <a:rPr lang="zh-CN" altLang="en-US" sz="2000" b="1" spc="-50" dirty="0" smtClean="0">
                <a:latin typeface="宋体" pitchFamily="2" charset="-122"/>
              </a:rPr>
              <a:t> </a:t>
            </a:r>
            <a:r>
              <a:rPr lang="zh-CN" altLang="en-US" sz="1800" b="1" spc="-50" dirty="0" smtClean="0">
                <a:solidFill>
                  <a:srgbClr val="990099"/>
                </a:solidFill>
                <a:latin typeface="宋体" pitchFamily="2" charset="-122"/>
              </a:rPr>
              <a:t>←效果</a:t>
            </a:r>
            <a:r>
              <a:rPr lang="en-US" altLang="zh-CN" sz="1800" b="1" spc="-50" dirty="0" smtClean="0">
                <a:latin typeface="宋体" pitchFamily="2" charset="-122"/>
              </a:rPr>
              <a:t>(</a:t>
            </a:r>
            <a:r>
              <a:rPr lang="zh-CN" altLang="en-US" sz="1800" b="1" spc="-50" dirty="0" smtClean="0">
                <a:latin typeface="宋体" pitchFamily="2" charset="-122"/>
              </a:rPr>
              <a:t>段并行</a:t>
            </a:r>
            <a:r>
              <a:rPr lang="en-US" altLang="zh-CN" sz="1800" b="1" spc="-50" dirty="0" smtClean="0">
                <a:latin typeface="宋体" pitchFamily="2" charset="-122"/>
              </a:rPr>
              <a:t>)</a:t>
            </a:r>
          </a:p>
        </p:txBody>
      </p:sp>
      <p:sp>
        <p:nvSpPr>
          <p:cNvPr id="88" name="Text Box 19"/>
          <p:cNvSpPr txBox="1">
            <a:spLocks noChangeArrowheads="1"/>
          </p:cNvSpPr>
          <p:nvPr/>
        </p:nvSpPr>
        <p:spPr bwMode="auto">
          <a:xfrm>
            <a:off x="2088108" y="2082914"/>
            <a:ext cx="6804372" cy="46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zh-CN" altLang="en-US" b="1" dirty="0" smtClean="0">
                <a:latin typeface="宋体" pitchFamily="2" charset="-122"/>
              </a:rPr>
              <a:t>多个段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功能段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按序组成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02" name="Text Box 116"/>
          <p:cNvSpPr txBox="1">
            <a:spLocks noChangeArrowheads="1"/>
          </p:cNvSpPr>
          <p:nvPr/>
        </p:nvSpPr>
        <p:spPr bwMode="auto">
          <a:xfrm>
            <a:off x="2195736" y="3483539"/>
            <a:ext cx="6929748" cy="513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</a:pPr>
            <a:r>
              <a:rPr lang="zh-CN" altLang="en-US" b="1" dirty="0" smtClean="0">
                <a:latin typeface="宋体" pitchFamily="2" charset="-122"/>
              </a:rPr>
              <a:t>每条指令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按序通过</a:t>
            </a:r>
            <a:r>
              <a:rPr lang="zh-CN" altLang="en-US" b="1" dirty="0" smtClean="0">
                <a:latin typeface="宋体" pitchFamily="2" charset="-122"/>
              </a:rPr>
              <a:t>各个段，不同指令执行过程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重叠</a:t>
            </a:r>
            <a:endParaRPr lang="zh-CN" altLang="en-US" b="1" u="sng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251520" y="3933056"/>
            <a:ext cx="5256584" cy="2033886"/>
            <a:chOff x="971600" y="3843386"/>
            <a:chExt cx="5256584" cy="2033886"/>
          </a:xfrm>
        </p:grpSpPr>
        <p:sp>
          <p:nvSpPr>
            <p:cNvPr id="104" name="Text Box 57"/>
            <p:cNvSpPr txBox="1">
              <a:spLocks noChangeArrowheads="1"/>
            </p:cNvSpPr>
            <p:nvPr/>
          </p:nvSpPr>
          <p:spPr bwMode="auto">
            <a:xfrm>
              <a:off x="1259632" y="5661248"/>
              <a:ext cx="496855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0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1 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2 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3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600" b="1" dirty="0">
                  <a:latin typeface="+mn-ea"/>
                  <a:ea typeface="+mn-ea"/>
                </a:rPr>
                <a:t>4 </a:t>
              </a:r>
              <a:r>
                <a:rPr lang="en-US" altLang="zh-CN" sz="16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5 </a:t>
              </a:r>
              <a:r>
                <a:rPr lang="en-US" altLang="zh-CN" sz="1600" b="1" dirty="0" smtClean="0">
                  <a:latin typeface="+mn-ea"/>
                  <a:ea typeface="+mn-ea"/>
                </a:rPr>
                <a:t>      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600" b="1" dirty="0" smtClean="0">
                  <a:latin typeface="+mn-ea"/>
                  <a:ea typeface="+mn-ea"/>
                </a:rPr>
                <a:t>n            </a:t>
              </a:r>
              <a:r>
                <a:rPr lang="en-US" altLang="zh-CN" sz="1600" b="1" dirty="0">
                  <a:latin typeface="+mn-ea"/>
                  <a:ea typeface="+mn-ea"/>
                </a:rPr>
                <a:t>n+4</a:t>
              </a:r>
            </a:p>
          </p:txBody>
        </p:sp>
        <p:sp>
          <p:nvSpPr>
            <p:cNvPr id="105" name="Text Box 60"/>
            <p:cNvSpPr txBox="1">
              <a:spLocks noChangeArrowheads="1"/>
            </p:cNvSpPr>
            <p:nvPr/>
          </p:nvSpPr>
          <p:spPr bwMode="auto">
            <a:xfrm>
              <a:off x="5868144" y="5442743"/>
              <a:ext cx="288032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拍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106" name="Text Box 61"/>
            <p:cNvSpPr txBox="1">
              <a:spLocks noChangeArrowheads="1"/>
            </p:cNvSpPr>
            <p:nvPr/>
          </p:nvSpPr>
          <p:spPr bwMode="auto">
            <a:xfrm>
              <a:off x="1333475" y="5303515"/>
              <a:ext cx="358205" cy="2857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07" name="Text Box 62"/>
            <p:cNvSpPr txBox="1">
              <a:spLocks noChangeArrowheads="1"/>
            </p:cNvSpPr>
            <p:nvPr/>
          </p:nvSpPr>
          <p:spPr bwMode="auto">
            <a:xfrm>
              <a:off x="1187921" y="3843386"/>
              <a:ext cx="743325" cy="29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pPr algn="l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段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级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08" name="直接箭头连接符 107"/>
            <p:cNvCxnSpPr/>
            <p:nvPr/>
          </p:nvCxnSpPr>
          <p:spPr bwMode="auto">
            <a:xfrm flipV="1">
              <a:off x="1331640" y="5586091"/>
              <a:ext cx="4536504" cy="31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>
              <a:off x="133164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/>
            <p:cNvCxnSpPr/>
            <p:nvPr/>
          </p:nvCxnSpPr>
          <p:spPr bwMode="auto">
            <a:xfrm>
              <a:off x="169168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 flipV="1">
              <a:off x="1331640" y="4140249"/>
              <a:ext cx="0" cy="145772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2" name="Text Box 61"/>
            <p:cNvSpPr txBox="1">
              <a:spLocks noChangeArrowheads="1"/>
            </p:cNvSpPr>
            <p:nvPr/>
          </p:nvSpPr>
          <p:spPr bwMode="auto">
            <a:xfrm>
              <a:off x="1691680" y="5301208"/>
              <a:ext cx="360040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3" name="Text Box 61"/>
            <p:cNvSpPr txBox="1">
              <a:spLocks noChangeArrowheads="1"/>
            </p:cNvSpPr>
            <p:nvPr/>
          </p:nvSpPr>
          <p:spPr bwMode="auto">
            <a:xfrm>
              <a:off x="2051720" y="5303515"/>
              <a:ext cx="358205" cy="285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4" name="Text Box 61"/>
            <p:cNvSpPr txBox="1">
              <a:spLocks noChangeArrowheads="1"/>
            </p:cNvSpPr>
            <p:nvPr/>
          </p:nvSpPr>
          <p:spPr bwMode="auto">
            <a:xfrm>
              <a:off x="2409925" y="5303515"/>
              <a:ext cx="358205" cy="28257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5" name="Text Box 61"/>
            <p:cNvSpPr txBox="1">
              <a:spLocks noChangeArrowheads="1"/>
            </p:cNvSpPr>
            <p:nvPr/>
          </p:nvSpPr>
          <p:spPr bwMode="auto">
            <a:xfrm>
              <a:off x="2771800" y="5303515"/>
              <a:ext cx="358205" cy="285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I5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6" name="Text Box 61"/>
            <p:cNvSpPr txBox="1">
              <a:spLocks noChangeArrowheads="1"/>
            </p:cNvSpPr>
            <p:nvPr/>
          </p:nvSpPr>
          <p:spPr bwMode="auto">
            <a:xfrm>
              <a:off x="3851920" y="5301208"/>
              <a:ext cx="358205" cy="28488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In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7" name="Text Box 61"/>
            <p:cNvSpPr txBox="1">
              <a:spLocks noChangeArrowheads="1"/>
            </p:cNvSpPr>
            <p:nvPr/>
          </p:nvSpPr>
          <p:spPr bwMode="auto">
            <a:xfrm>
              <a:off x="3347864" y="5301208"/>
              <a:ext cx="360040" cy="285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18" name="直接连接符 117"/>
            <p:cNvCxnSpPr/>
            <p:nvPr/>
          </p:nvCxnSpPr>
          <p:spPr bwMode="auto">
            <a:xfrm>
              <a:off x="205172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241176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>
              <a:off x="277180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>
              <a:off x="313184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接连接符 121"/>
            <p:cNvCxnSpPr/>
            <p:nvPr/>
          </p:nvCxnSpPr>
          <p:spPr bwMode="auto">
            <a:xfrm>
              <a:off x="385192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421196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4" name="Text Box 61"/>
            <p:cNvSpPr txBox="1">
              <a:spLocks noChangeArrowheads="1"/>
            </p:cNvSpPr>
            <p:nvPr/>
          </p:nvSpPr>
          <p:spPr bwMode="auto">
            <a:xfrm>
              <a:off x="1695350" y="5015483"/>
              <a:ext cx="358205" cy="2857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25" name="Text Box 61"/>
            <p:cNvSpPr txBox="1">
              <a:spLocks noChangeArrowheads="1"/>
            </p:cNvSpPr>
            <p:nvPr/>
          </p:nvSpPr>
          <p:spPr bwMode="auto">
            <a:xfrm>
              <a:off x="2053555" y="5013176"/>
              <a:ext cx="360040" cy="290339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6" name="Text Box 61"/>
            <p:cNvSpPr txBox="1">
              <a:spLocks noChangeArrowheads="1"/>
            </p:cNvSpPr>
            <p:nvPr/>
          </p:nvSpPr>
          <p:spPr bwMode="auto">
            <a:xfrm>
              <a:off x="2413595" y="5015483"/>
              <a:ext cx="358205" cy="285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7" name="Text Box 61"/>
            <p:cNvSpPr txBox="1">
              <a:spLocks noChangeArrowheads="1"/>
            </p:cNvSpPr>
            <p:nvPr/>
          </p:nvSpPr>
          <p:spPr bwMode="auto">
            <a:xfrm>
              <a:off x="2771800" y="5015483"/>
              <a:ext cx="358205" cy="2880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8" name="Text Box 61"/>
            <p:cNvSpPr txBox="1">
              <a:spLocks noChangeArrowheads="1"/>
            </p:cNvSpPr>
            <p:nvPr/>
          </p:nvSpPr>
          <p:spPr bwMode="auto">
            <a:xfrm>
              <a:off x="3133675" y="5015483"/>
              <a:ext cx="358205" cy="285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I5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9" name="Text Box 61"/>
            <p:cNvSpPr txBox="1">
              <a:spLocks noChangeArrowheads="1"/>
            </p:cNvSpPr>
            <p:nvPr/>
          </p:nvSpPr>
          <p:spPr bwMode="auto">
            <a:xfrm>
              <a:off x="4213795" y="5013176"/>
              <a:ext cx="358205" cy="28488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In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0" name="Text Box 61"/>
            <p:cNvSpPr txBox="1">
              <a:spLocks noChangeArrowheads="1"/>
            </p:cNvSpPr>
            <p:nvPr/>
          </p:nvSpPr>
          <p:spPr bwMode="auto">
            <a:xfrm>
              <a:off x="3706069" y="5013176"/>
              <a:ext cx="361875" cy="285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1" name="Text Box 61"/>
            <p:cNvSpPr txBox="1">
              <a:spLocks noChangeArrowheads="1"/>
            </p:cNvSpPr>
            <p:nvPr/>
          </p:nvSpPr>
          <p:spPr bwMode="auto">
            <a:xfrm>
              <a:off x="2055390" y="4727451"/>
              <a:ext cx="358205" cy="2857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32" name="Text Box 61"/>
            <p:cNvSpPr txBox="1">
              <a:spLocks noChangeArrowheads="1"/>
            </p:cNvSpPr>
            <p:nvPr/>
          </p:nvSpPr>
          <p:spPr bwMode="auto">
            <a:xfrm>
              <a:off x="2413595" y="4725144"/>
              <a:ext cx="360040" cy="290339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3" name="Text Box 61"/>
            <p:cNvSpPr txBox="1">
              <a:spLocks noChangeArrowheads="1"/>
            </p:cNvSpPr>
            <p:nvPr/>
          </p:nvSpPr>
          <p:spPr bwMode="auto">
            <a:xfrm>
              <a:off x="2773635" y="4727451"/>
              <a:ext cx="358205" cy="285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4" name="Text Box 61"/>
            <p:cNvSpPr txBox="1">
              <a:spLocks noChangeArrowheads="1"/>
            </p:cNvSpPr>
            <p:nvPr/>
          </p:nvSpPr>
          <p:spPr bwMode="auto">
            <a:xfrm>
              <a:off x="3131840" y="4725144"/>
              <a:ext cx="358205" cy="2880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5" name="Text Box 61"/>
            <p:cNvSpPr txBox="1">
              <a:spLocks noChangeArrowheads="1"/>
            </p:cNvSpPr>
            <p:nvPr/>
          </p:nvSpPr>
          <p:spPr bwMode="auto">
            <a:xfrm>
              <a:off x="3493715" y="4727451"/>
              <a:ext cx="358205" cy="285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I5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6" name="Text Box 61"/>
            <p:cNvSpPr txBox="1">
              <a:spLocks noChangeArrowheads="1"/>
            </p:cNvSpPr>
            <p:nvPr/>
          </p:nvSpPr>
          <p:spPr bwMode="auto">
            <a:xfrm>
              <a:off x="4573835" y="4725144"/>
              <a:ext cx="358205" cy="28488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In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7" name="Text Box 61"/>
            <p:cNvSpPr txBox="1">
              <a:spLocks noChangeArrowheads="1"/>
            </p:cNvSpPr>
            <p:nvPr/>
          </p:nvSpPr>
          <p:spPr bwMode="auto">
            <a:xfrm>
              <a:off x="4066109" y="4725144"/>
              <a:ext cx="361875" cy="285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38" name="Text Box 61"/>
            <p:cNvSpPr txBox="1">
              <a:spLocks noChangeArrowheads="1"/>
            </p:cNvSpPr>
            <p:nvPr/>
          </p:nvSpPr>
          <p:spPr bwMode="auto">
            <a:xfrm>
              <a:off x="2415430" y="4439419"/>
              <a:ext cx="358205" cy="2857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39" name="Text Box 61"/>
            <p:cNvSpPr txBox="1">
              <a:spLocks noChangeArrowheads="1"/>
            </p:cNvSpPr>
            <p:nvPr/>
          </p:nvSpPr>
          <p:spPr bwMode="auto">
            <a:xfrm>
              <a:off x="2773635" y="4437112"/>
              <a:ext cx="360040" cy="290339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0" name="Text Box 61"/>
            <p:cNvSpPr txBox="1">
              <a:spLocks noChangeArrowheads="1"/>
            </p:cNvSpPr>
            <p:nvPr/>
          </p:nvSpPr>
          <p:spPr bwMode="auto">
            <a:xfrm>
              <a:off x="3133675" y="4439419"/>
              <a:ext cx="358205" cy="285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1" name="Text Box 61"/>
            <p:cNvSpPr txBox="1">
              <a:spLocks noChangeArrowheads="1"/>
            </p:cNvSpPr>
            <p:nvPr/>
          </p:nvSpPr>
          <p:spPr bwMode="auto">
            <a:xfrm>
              <a:off x="3491880" y="4439419"/>
              <a:ext cx="358205" cy="2880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2" name="Text Box 61"/>
            <p:cNvSpPr txBox="1">
              <a:spLocks noChangeArrowheads="1"/>
            </p:cNvSpPr>
            <p:nvPr/>
          </p:nvSpPr>
          <p:spPr bwMode="auto">
            <a:xfrm>
              <a:off x="3853755" y="4439419"/>
              <a:ext cx="358205" cy="285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I5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3" name="Text Box 61"/>
            <p:cNvSpPr txBox="1">
              <a:spLocks noChangeArrowheads="1"/>
            </p:cNvSpPr>
            <p:nvPr/>
          </p:nvSpPr>
          <p:spPr bwMode="auto">
            <a:xfrm>
              <a:off x="4933875" y="4437112"/>
              <a:ext cx="358205" cy="28488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In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4" name="Text Box 61"/>
            <p:cNvSpPr txBox="1">
              <a:spLocks noChangeArrowheads="1"/>
            </p:cNvSpPr>
            <p:nvPr/>
          </p:nvSpPr>
          <p:spPr bwMode="auto">
            <a:xfrm>
              <a:off x="4426149" y="4437112"/>
              <a:ext cx="361875" cy="285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5" name="Text Box 61"/>
            <p:cNvSpPr txBox="1">
              <a:spLocks noChangeArrowheads="1"/>
            </p:cNvSpPr>
            <p:nvPr/>
          </p:nvSpPr>
          <p:spPr bwMode="auto">
            <a:xfrm>
              <a:off x="2775470" y="4151387"/>
              <a:ext cx="358205" cy="28572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I1</a:t>
              </a:r>
            </a:p>
          </p:txBody>
        </p:sp>
        <p:sp>
          <p:nvSpPr>
            <p:cNvPr id="146" name="Text Box 61"/>
            <p:cNvSpPr txBox="1">
              <a:spLocks noChangeArrowheads="1"/>
            </p:cNvSpPr>
            <p:nvPr/>
          </p:nvSpPr>
          <p:spPr bwMode="auto">
            <a:xfrm>
              <a:off x="3133675" y="4151387"/>
              <a:ext cx="360040" cy="28803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7" name="Text Box 61"/>
            <p:cNvSpPr txBox="1">
              <a:spLocks noChangeArrowheads="1"/>
            </p:cNvSpPr>
            <p:nvPr/>
          </p:nvSpPr>
          <p:spPr bwMode="auto">
            <a:xfrm>
              <a:off x="3493715" y="4151387"/>
              <a:ext cx="358205" cy="285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8" name="Text Box 61"/>
            <p:cNvSpPr txBox="1">
              <a:spLocks noChangeArrowheads="1"/>
            </p:cNvSpPr>
            <p:nvPr/>
          </p:nvSpPr>
          <p:spPr bwMode="auto">
            <a:xfrm>
              <a:off x="3851920" y="4151387"/>
              <a:ext cx="358205" cy="2880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9" name="Text Box 61"/>
            <p:cNvSpPr txBox="1">
              <a:spLocks noChangeArrowheads="1"/>
            </p:cNvSpPr>
            <p:nvPr/>
          </p:nvSpPr>
          <p:spPr bwMode="auto">
            <a:xfrm>
              <a:off x="4213795" y="4151387"/>
              <a:ext cx="358205" cy="285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I5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0" name="Text Box 61"/>
            <p:cNvSpPr txBox="1">
              <a:spLocks noChangeArrowheads="1"/>
            </p:cNvSpPr>
            <p:nvPr/>
          </p:nvSpPr>
          <p:spPr bwMode="auto">
            <a:xfrm>
              <a:off x="5293915" y="4149080"/>
              <a:ext cx="358205" cy="28488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In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1" name="Text Box 61"/>
            <p:cNvSpPr txBox="1">
              <a:spLocks noChangeArrowheads="1"/>
            </p:cNvSpPr>
            <p:nvPr/>
          </p:nvSpPr>
          <p:spPr bwMode="auto">
            <a:xfrm>
              <a:off x="4786189" y="4149080"/>
              <a:ext cx="361875" cy="285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…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52" name="直接连接符 151"/>
            <p:cNvCxnSpPr/>
            <p:nvPr/>
          </p:nvCxnSpPr>
          <p:spPr bwMode="auto">
            <a:xfrm>
              <a:off x="5652120" y="5589240"/>
              <a:ext cx="0" cy="720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箭头连接符 152"/>
            <p:cNvCxnSpPr/>
            <p:nvPr/>
          </p:nvCxnSpPr>
          <p:spPr bwMode="auto">
            <a:xfrm flipV="1">
              <a:off x="2987824" y="4013895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4" name="直接箭头连接符 153"/>
            <p:cNvCxnSpPr/>
            <p:nvPr/>
          </p:nvCxnSpPr>
          <p:spPr bwMode="auto">
            <a:xfrm flipV="1">
              <a:off x="3347864" y="400506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5" name="直接箭头连接符 154"/>
            <p:cNvCxnSpPr/>
            <p:nvPr/>
          </p:nvCxnSpPr>
          <p:spPr bwMode="auto">
            <a:xfrm flipV="1">
              <a:off x="3707904" y="4013895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6" name="直接箭头连接符 155"/>
            <p:cNvCxnSpPr/>
            <p:nvPr/>
          </p:nvCxnSpPr>
          <p:spPr bwMode="auto">
            <a:xfrm flipV="1">
              <a:off x="4067944" y="400506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7" name="直接箭头连接符 156"/>
            <p:cNvCxnSpPr/>
            <p:nvPr/>
          </p:nvCxnSpPr>
          <p:spPr bwMode="auto">
            <a:xfrm flipV="1">
              <a:off x="4427984" y="4013895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8" name="直接箭头连接符 157"/>
            <p:cNvCxnSpPr/>
            <p:nvPr/>
          </p:nvCxnSpPr>
          <p:spPr bwMode="auto">
            <a:xfrm flipV="1">
              <a:off x="5508104" y="4005064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9" name="直接连接符 158"/>
            <p:cNvCxnSpPr/>
            <p:nvPr/>
          </p:nvCxnSpPr>
          <p:spPr bwMode="auto">
            <a:xfrm>
              <a:off x="5652120" y="4439419"/>
              <a:ext cx="0" cy="11498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0" name="Text Box 63"/>
            <p:cNvSpPr txBox="1">
              <a:spLocks noChangeArrowheads="1"/>
            </p:cNvSpPr>
            <p:nvPr/>
          </p:nvSpPr>
          <p:spPr bwMode="auto">
            <a:xfrm>
              <a:off x="971600" y="4146228"/>
              <a:ext cx="360040" cy="1443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 smtClean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OF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5364088" y="3950718"/>
            <a:ext cx="3672408" cy="1641003"/>
            <a:chOff x="5508104" y="3933056"/>
            <a:chExt cx="3672408" cy="1641003"/>
          </a:xfrm>
        </p:grpSpPr>
        <p:cxnSp>
          <p:nvCxnSpPr>
            <p:cNvPr id="162" name="直接箭头连接符 161"/>
            <p:cNvCxnSpPr/>
            <p:nvPr/>
          </p:nvCxnSpPr>
          <p:spPr bwMode="auto">
            <a:xfrm>
              <a:off x="5869979" y="4146228"/>
              <a:ext cx="302066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3" name="直接箭头连接符 162"/>
            <p:cNvCxnSpPr/>
            <p:nvPr/>
          </p:nvCxnSpPr>
          <p:spPr bwMode="auto">
            <a:xfrm>
              <a:off x="5866309" y="4149080"/>
              <a:ext cx="3670" cy="114897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4" name="Text Box 60"/>
            <p:cNvSpPr txBox="1">
              <a:spLocks noChangeArrowheads="1"/>
            </p:cNvSpPr>
            <p:nvPr/>
          </p:nvSpPr>
          <p:spPr bwMode="auto">
            <a:xfrm>
              <a:off x="5580112" y="5283546"/>
              <a:ext cx="504057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指令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65" name="Text Box 60"/>
            <p:cNvSpPr txBox="1">
              <a:spLocks noChangeArrowheads="1"/>
            </p:cNvSpPr>
            <p:nvPr/>
          </p:nvSpPr>
          <p:spPr bwMode="auto">
            <a:xfrm>
              <a:off x="8892480" y="4005064"/>
              <a:ext cx="288032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拍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166" name="Text Box 61"/>
            <p:cNvSpPr txBox="1">
              <a:spLocks noChangeArrowheads="1"/>
            </p:cNvSpPr>
            <p:nvPr/>
          </p:nvSpPr>
          <p:spPr bwMode="auto">
            <a:xfrm>
              <a:off x="5869979" y="4149080"/>
              <a:ext cx="358205" cy="28488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7" name="Text Box 61"/>
            <p:cNvSpPr txBox="1">
              <a:spLocks noChangeArrowheads="1"/>
            </p:cNvSpPr>
            <p:nvPr/>
          </p:nvSpPr>
          <p:spPr bwMode="auto">
            <a:xfrm>
              <a:off x="6230019" y="4149080"/>
              <a:ext cx="358205" cy="28488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8" name="Text Box 61"/>
            <p:cNvSpPr txBox="1">
              <a:spLocks noChangeArrowheads="1"/>
            </p:cNvSpPr>
            <p:nvPr/>
          </p:nvSpPr>
          <p:spPr bwMode="auto">
            <a:xfrm>
              <a:off x="6590059" y="4149080"/>
              <a:ext cx="358205" cy="28488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9" name="Text Box 61"/>
            <p:cNvSpPr txBox="1">
              <a:spLocks noChangeArrowheads="1"/>
            </p:cNvSpPr>
            <p:nvPr/>
          </p:nvSpPr>
          <p:spPr bwMode="auto">
            <a:xfrm>
              <a:off x="6950099" y="4149080"/>
              <a:ext cx="358205" cy="28488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0" name="Text Box 61"/>
            <p:cNvSpPr txBox="1">
              <a:spLocks noChangeArrowheads="1"/>
            </p:cNvSpPr>
            <p:nvPr/>
          </p:nvSpPr>
          <p:spPr bwMode="auto">
            <a:xfrm>
              <a:off x="7310139" y="4149080"/>
              <a:ext cx="358205" cy="28488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1" name="Text Box 61"/>
            <p:cNvSpPr txBox="1">
              <a:spLocks noChangeArrowheads="1"/>
            </p:cNvSpPr>
            <p:nvPr/>
          </p:nvSpPr>
          <p:spPr bwMode="auto">
            <a:xfrm>
              <a:off x="6230019" y="4437112"/>
              <a:ext cx="358205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2" name="Text Box 61"/>
            <p:cNvSpPr txBox="1">
              <a:spLocks noChangeArrowheads="1"/>
            </p:cNvSpPr>
            <p:nvPr/>
          </p:nvSpPr>
          <p:spPr bwMode="auto">
            <a:xfrm>
              <a:off x="6590059" y="4437112"/>
              <a:ext cx="358205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3" name="Text Box 61"/>
            <p:cNvSpPr txBox="1">
              <a:spLocks noChangeArrowheads="1"/>
            </p:cNvSpPr>
            <p:nvPr/>
          </p:nvSpPr>
          <p:spPr bwMode="auto">
            <a:xfrm>
              <a:off x="6950099" y="4437112"/>
              <a:ext cx="358205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4" name="Text Box 61"/>
            <p:cNvSpPr txBox="1">
              <a:spLocks noChangeArrowheads="1"/>
            </p:cNvSpPr>
            <p:nvPr/>
          </p:nvSpPr>
          <p:spPr bwMode="auto">
            <a:xfrm>
              <a:off x="7310139" y="4437112"/>
              <a:ext cx="358205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5" name="Text Box 61"/>
            <p:cNvSpPr txBox="1">
              <a:spLocks noChangeArrowheads="1"/>
            </p:cNvSpPr>
            <p:nvPr/>
          </p:nvSpPr>
          <p:spPr bwMode="auto">
            <a:xfrm>
              <a:off x="7670179" y="4437112"/>
              <a:ext cx="358205" cy="28488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6" name="Text Box 61"/>
            <p:cNvSpPr txBox="1">
              <a:spLocks noChangeArrowheads="1"/>
            </p:cNvSpPr>
            <p:nvPr/>
          </p:nvSpPr>
          <p:spPr bwMode="auto">
            <a:xfrm>
              <a:off x="6590059" y="4725144"/>
              <a:ext cx="358205" cy="28488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7" name="Text Box 61"/>
            <p:cNvSpPr txBox="1">
              <a:spLocks noChangeArrowheads="1"/>
            </p:cNvSpPr>
            <p:nvPr/>
          </p:nvSpPr>
          <p:spPr bwMode="auto">
            <a:xfrm>
              <a:off x="6950099" y="4725144"/>
              <a:ext cx="358205" cy="28488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8" name="Text Box 61"/>
            <p:cNvSpPr txBox="1">
              <a:spLocks noChangeArrowheads="1"/>
            </p:cNvSpPr>
            <p:nvPr/>
          </p:nvSpPr>
          <p:spPr bwMode="auto">
            <a:xfrm>
              <a:off x="7310139" y="4725144"/>
              <a:ext cx="358205" cy="28488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9" name="Text Box 61"/>
            <p:cNvSpPr txBox="1">
              <a:spLocks noChangeArrowheads="1"/>
            </p:cNvSpPr>
            <p:nvPr/>
          </p:nvSpPr>
          <p:spPr bwMode="auto">
            <a:xfrm>
              <a:off x="7670179" y="4725144"/>
              <a:ext cx="358205" cy="28488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0" name="Text Box 61"/>
            <p:cNvSpPr txBox="1">
              <a:spLocks noChangeArrowheads="1"/>
            </p:cNvSpPr>
            <p:nvPr/>
          </p:nvSpPr>
          <p:spPr bwMode="auto">
            <a:xfrm>
              <a:off x="8030219" y="4725144"/>
              <a:ext cx="358205" cy="28488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1" name="Text Box 61"/>
            <p:cNvSpPr txBox="1">
              <a:spLocks noChangeArrowheads="1"/>
            </p:cNvSpPr>
            <p:nvPr/>
          </p:nvSpPr>
          <p:spPr bwMode="auto">
            <a:xfrm>
              <a:off x="6950099" y="5013176"/>
              <a:ext cx="358205" cy="28488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2" name="Text Box 61"/>
            <p:cNvSpPr txBox="1">
              <a:spLocks noChangeArrowheads="1"/>
            </p:cNvSpPr>
            <p:nvPr/>
          </p:nvSpPr>
          <p:spPr bwMode="auto">
            <a:xfrm>
              <a:off x="7310139" y="5013176"/>
              <a:ext cx="358205" cy="28488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3" name="Text Box 61"/>
            <p:cNvSpPr txBox="1">
              <a:spLocks noChangeArrowheads="1"/>
            </p:cNvSpPr>
            <p:nvPr/>
          </p:nvSpPr>
          <p:spPr bwMode="auto">
            <a:xfrm>
              <a:off x="7670179" y="5013176"/>
              <a:ext cx="358205" cy="28488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OF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4" name="Text Box 61"/>
            <p:cNvSpPr txBox="1">
              <a:spLocks noChangeArrowheads="1"/>
            </p:cNvSpPr>
            <p:nvPr/>
          </p:nvSpPr>
          <p:spPr bwMode="auto">
            <a:xfrm>
              <a:off x="8030219" y="5013176"/>
              <a:ext cx="358205" cy="28488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5" name="Text Box 61"/>
            <p:cNvSpPr txBox="1">
              <a:spLocks noChangeArrowheads="1"/>
            </p:cNvSpPr>
            <p:nvPr/>
          </p:nvSpPr>
          <p:spPr bwMode="auto">
            <a:xfrm>
              <a:off x="8390259" y="5013176"/>
              <a:ext cx="358205" cy="28488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6" name="Text Box 57"/>
            <p:cNvSpPr txBox="1">
              <a:spLocks noChangeArrowheads="1"/>
            </p:cNvSpPr>
            <p:nvPr/>
          </p:nvSpPr>
          <p:spPr bwMode="auto">
            <a:xfrm>
              <a:off x="5796136" y="3933056"/>
              <a:ext cx="302433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0</a:t>
              </a:r>
              <a:r>
                <a:rPr lang="en-US" altLang="zh-CN" sz="1600" b="1" baseline="-25000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1 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2 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3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600" b="1" dirty="0">
                  <a:latin typeface="+mn-ea"/>
                  <a:ea typeface="+mn-ea"/>
                </a:rPr>
                <a:t>4 </a:t>
              </a:r>
              <a:r>
                <a:rPr lang="en-US" altLang="zh-CN" sz="16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5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600" b="1" dirty="0" smtClean="0">
                  <a:latin typeface="+mn-ea"/>
                  <a:ea typeface="+mn-ea"/>
                </a:rPr>
                <a:t>6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600" b="1" dirty="0" smtClean="0">
                  <a:latin typeface="+mn-ea"/>
                  <a:ea typeface="+mn-ea"/>
                </a:rPr>
                <a:t>7 </a:t>
              </a:r>
              <a:r>
                <a:rPr lang="en-US" altLang="zh-CN" sz="1600" b="1" baseline="-25000" dirty="0" smtClean="0">
                  <a:latin typeface="+mn-ea"/>
                  <a:ea typeface="+mn-ea"/>
                </a:rPr>
                <a:t>  </a:t>
              </a:r>
              <a:r>
                <a:rPr lang="en-US" altLang="zh-CN" sz="1600" b="1" dirty="0" smtClean="0">
                  <a:latin typeface="+mn-ea"/>
                  <a:ea typeface="+mn-ea"/>
                </a:rPr>
                <a:t>8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87" name="Text Box 63"/>
            <p:cNvSpPr txBox="1">
              <a:spLocks noChangeArrowheads="1"/>
            </p:cNvSpPr>
            <p:nvPr/>
          </p:nvSpPr>
          <p:spPr bwMode="auto">
            <a:xfrm>
              <a:off x="5508104" y="4149080"/>
              <a:ext cx="360040" cy="1148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I1</a:t>
              </a:r>
              <a:endParaRPr lang="en-US" altLang="zh-CN" sz="1800" b="1" dirty="0" smtClean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I4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88" name="直接连接符 187"/>
            <p:cNvCxnSpPr/>
            <p:nvPr/>
          </p:nvCxnSpPr>
          <p:spPr bwMode="auto">
            <a:xfrm>
              <a:off x="8748464" y="4149080"/>
              <a:ext cx="0" cy="8609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直接连接符 188"/>
            <p:cNvCxnSpPr/>
            <p:nvPr/>
          </p:nvCxnSpPr>
          <p:spPr bwMode="auto">
            <a:xfrm>
              <a:off x="8388424" y="4149080"/>
              <a:ext cx="0" cy="8609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0" name="Text Box 152"/>
          <p:cNvSpPr txBox="1">
            <a:spLocks noChangeArrowheads="1"/>
          </p:cNvSpPr>
          <p:nvPr/>
        </p:nvSpPr>
        <p:spPr bwMode="auto">
          <a:xfrm>
            <a:off x="179388" y="5899338"/>
            <a:ext cx="529751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程序执行时间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i="1" dirty="0" smtClean="0"/>
              <a:t>T</a:t>
            </a:r>
            <a:r>
              <a:rPr lang="zh-CN" altLang="en-US" b="1" baseline="-14000" dirty="0"/>
              <a:t>串行</a:t>
            </a:r>
            <a:r>
              <a:rPr lang="zh-CN" altLang="en-US" b="1" dirty="0"/>
              <a:t>＝</a:t>
            </a:r>
            <a:r>
              <a:rPr lang="en-US" altLang="zh-CN" b="1" i="1" dirty="0"/>
              <a:t>n</a:t>
            </a:r>
            <a:r>
              <a:rPr lang="en-US" altLang="zh-CN" b="1" dirty="0"/>
              <a:t>·(</a:t>
            </a:r>
            <a:r>
              <a:rPr lang="en-US" altLang="zh-CN" b="1" i="1" dirty="0" err="1"/>
              <a:t>m</a:t>
            </a:r>
            <a:r>
              <a:rPr lang="en-US" altLang="zh-CN" dirty="0" err="1">
                <a:latin typeface="+mn-lt"/>
              </a:rPr>
              <a:t>Δ</a:t>
            </a:r>
            <a:r>
              <a:rPr lang="en-US" altLang="zh-CN" b="1" i="1" dirty="0" err="1"/>
              <a:t>t</a:t>
            </a:r>
            <a:r>
              <a:rPr lang="en-US" altLang="zh-CN" b="1" dirty="0"/>
              <a:t>)</a:t>
            </a:r>
            <a:r>
              <a:rPr lang="zh-CN" altLang="en-US" b="1" dirty="0"/>
              <a:t>，</a:t>
            </a:r>
            <a:endParaRPr lang="zh-CN" altLang="en-US" b="1" i="1" dirty="0"/>
          </a:p>
        </p:txBody>
      </p:sp>
      <p:sp>
        <p:nvSpPr>
          <p:cNvPr id="191" name="Text Box 155"/>
          <p:cNvSpPr txBox="1">
            <a:spLocks noChangeArrowheads="1"/>
          </p:cNvSpPr>
          <p:nvPr/>
        </p:nvSpPr>
        <p:spPr bwMode="auto">
          <a:xfrm>
            <a:off x="5364088" y="5949280"/>
            <a:ext cx="3167064" cy="457200"/>
          </a:xfrm>
          <a:prstGeom prst="rect">
            <a:avLst/>
          </a:prstGeom>
          <a:solidFill>
            <a:srgbClr val="CCFF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b="1" i="1" dirty="0"/>
              <a:t>T</a:t>
            </a:r>
            <a:r>
              <a:rPr lang="zh-CN" altLang="en-US" b="1" baseline="-20000" dirty="0"/>
              <a:t>流水</a:t>
            </a:r>
            <a:r>
              <a:rPr lang="zh-CN" altLang="en-US" b="1" dirty="0"/>
              <a:t>＝</a:t>
            </a:r>
            <a:r>
              <a:rPr lang="en-US" altLang="zh-CN" b="1" i="1" dirty="0" err="1" smtClean="0"/>
              <a:t>m</a:t>
            </a:r>
            <a:r>
              <a:rPr lang="en-US" altLang="zh-CN" dirty="0" err="1" smtClean="0"/>
              <a:t>Δ</a:t>
            </a:r>
            <a:r>
              <a:rPr lang="en-US" altLang="zh-CN" b="1" i="1" dirty="0" err="1" smtClean="0"/>
              <a:t>t</a:t>
            </a:r>
            <a:r>
              <a:rPr lang="zh-CN" altLang="en-US" b="1" dirty="0" smtClean="0"/>
              <a:t>＋</a:t>
            </a:r>
            <a:r>
              <a:rPr lang="en-US" altLang="zh-CN" b="1" dirty="0" smtClean="0"/>
              <a:t>(</a:t>
            </a:r>
            <a:r>
              <a:rPr lang="en-US" altLang="zh-CN" b="1" i="1" dirty="0" smtClean="0"/>
              <a:t>n</a:t>
            </a:r>
            <a:r>
              <a:rPr lang="zh-CN" altLang="en-US" b="1" i="1" dirty="0" smtClean="0"/>
              <a:t>－</a:t>
            </a:r>
            <a:r>
              <a:rPr lang="en-US" altLang="zh-CN" b="1" dirty="0" smtClean="0"/>
              <a:t>1)</a:t>
            </a:r>
            <a:r>
              <a:rPr lang="en-US" altLang="zh-CN" dirty="0" err="1" smtClean="0"/>
              <a:t>Δ</a:t>
            </a:r>
            <a:r>
              <a:rPr lang="en-US" altLang="zh-CN" b="1" i="1" dirty="0" err="1" smtClean="0"/>
              <a:t>t</a:t>
            </a:r>
            <a:endParaRPr lang="en-US" altLang="zh-CN" b="1" i="1" dirty="0"/>
          </a:p>
        </p:txBody>
      </p:sp>
      <p:sp>
        <p:nvSpPr>
          <p:cNvPr id="202" name="AutoShape 1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" name="AutoShape 15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43608" y="2602681"/>
            <a:ext cx="7956376" cy="360362"/>
            <a:chOff x="1115616" y="2674690"/>
            <a:chExt cx="7956376" cy="360362"/>
          </a:xfrm>
        </p:grpSpPr>
        <p:grpSp>
          <p:nvGrpSpPr>
            <p:cNvPr id="89" name="Group 55"/>
            <p:cNvGrpSpPr>
              <a:grpSpLocks/>
            </p:cNvGrpSpPr>
            <p:nvPr/>
          </p:nvGrpSpPr>
          <p:grpSpPr bwMode="auto">
            <a:xfrm>
              <a:off x="1115616" y="2674690"/>
              <a:ext cx="6551610" cy="360362"/>
              <a:chOff x="1158" y="1389"/>
              <a:chExt cx="4127" cy="227"/>
            </a:xfrm>
          </p:grpSpPr>
          <p:sp>
            <p:nvSpPr>
              <p:cNvPr id="90" name="Text Box 40"/>
              <p:cNvSpPr txBox="1">
                <a:spLocks noChangeArrowheads="1"/>
              </p:cNvSpPr>
              <p:nvPr/>
            </p:nvSpPr>
            <p:spPr bwMode="auto">
              <a:xfrm>
                <a:off x="2019" y="1390"/>
                <a:ext cx="681" cy="226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/>
                <a:r>
                  <a:rPr kumimoji="0" lang="zh-CN" altLang="en-US" sz="1800" b="1" dirty="0">
                    <a:latin typeface="宋体" pitchFamily="2" charset="-122"/>
                  </a:rPr>
                  <a:t>译码</a:t>
                </a:r>
                <a:r>
                  <a:rPr kumimoji="0" lang="en-US" altLang="zh-CN" sz="1800" b="1" dirty="0">
                    <a:latin typeface="宋体" pitchFamily="2" charset="-122"/>
                  </a:rPr>
                  <a:t>(ID)</a:t>
                </a:r>
              </a:p>
            </p:txBody>
          </p:sp>
          <p:sp>
            <p:nvSpPr>
              <p:cNvPr id="91" name="Text Box 42"/>
              <p:cNvSpPr txBox="1">
                <a:spLocks noChangeArrowheads="1"/>
              </p:cNvSpPr>
              <p:nvPr/>
            </p:nvSpPr>
            <p:spPr bwMode="auto">
              <a:xfrm>
                <a:off x="1158" y="1389"/>
                <a:ext cx="680" cy="226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/>
                <a:r>
                  <a:rPr kumimoji="0" lang="zh-CN" altLang="en-US" sz="1800" b="1" dirty="0">
                    <a:latin typeface="宋体" pitchFamily="2" charset="-122"/>
                  </a:rPr>
                  <a:t>取指</a:t>
                </a:r>
                <a:r>
                  <a:rPr kumimoji="0" lang="en-US" altLang="zh-CN" sz="1800" b="1" dirty="0">
                    <a:latin typeface="宋体" pitchFamily="2" charset="-122"/>
                  </a:rPr>
                  <a:t>(IF)</a:t>
                </a:r>
              </a:p>
            </p:txBody>
          </p:sp>
          <p:sp>
            <p:nvSpPr>
              <p:cNvPr id="92" name="Text Box 43"/>
              <p:cNvSpPr txBox="1">
                <a:spLocks noChangeArrowheads="1"/>
              </p:cNvSpPr>
              <p:nvPr/>
            </p:nvSpPr>
            <p:spPr bwMode="auto">
              <a:xfrm>
                <a:off x="3743" y="1389"/>
                <a:ext cx="681" cy="226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/>
                <a:r>
                  <a:rPr kumimoji="0" lang="zh-CN" altLang="en-US" sz="1800" b="1" dirty="0">
                    <a:latin typeface="宋体" pitchFamily="2" charset="-122"/>
                  </a:rPr>
                  <a:t>执行</a:t>
                </a:r>
                <a:r>
                  <a:rPr kumimoji="0" lang="en-US" altLang="zh-CN" sz="1800" b="1" dirty="0">
                    <a:latin typeface="宋体" pitchFamily="2" charset="-122"/>
                  </a:rPr>
                  <a:t>(EX)</a:t>
                </a:r>
              </a:p>
            </p:txBody>
          </p:sp>
          <p:sp>
            <p:nvSpPr>
              <p:cNvPr id="93" name="Text Box 44"/>
              <p:cNvSpPr txBox="1">
                <a:spLocks noChangeArrowheads="1"/>
              </p:cNvSpPr>
              <p:nvPr/>
            </p:nvSpPr>
            <p:spPr bwMode="auto">
              <a:xfrm>
                <a:off x="2881" y="1389"/>
                <a:ext cx="680" cy="227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/>
                <a:r>
                  <a:rPr kumimoji="0" lang="zh-CN" altLang="en-US" sz="1800" b="1" dirty="0">
                    <a:latin typeface="宋体" pitchFamily="2" charset="-122"/>
                  </a:rPr>
                  <a:t>取数</a:t>
                </a:r>
                <a:r>
                  <a:rPr kumimoji="0" lang="en-US" altLang="zh-CN" sz="1800" b="1" dirty="0">
                    <a:latin typeface="宋体" pitchFamily="2" charset="-122"/>
                  </a:rPr>
                  <a:t>(OF)</a:t>
                </a:r>
              </a:p>
            </p:txBody>
          </p:sp>
          <p:sp>
            <p:nvSpPr>
              <p:cNvPr id="94" name="Text Box 45"/>
              <p:cNvSpPr txBox="1">
                <a:spLocks noChangeArrowheads="1"/>
              </p:cNvSpPr>
              <p:nvPr/>
            </p:nvSpPr>
            <p:spPr bwMode="auto">
              <a:xfrm>
                <a:off x="4606" y="1389"/>
                <a:ext cx="679" cy="227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/>
                <a:r>
                  <a:rPr kumimoji="0" lang="zh-CN" altLang="en-US" sz="1800" b="1" dirty="0">
                    <a:latin typeface="宋体" pitchFamily="2" charset="-122"/>
                  </a:rPr>
                  <a:t>写回</a:t>
                </a:r>
                <a:r>
                  <a:rPr kumimoji="0" lang="en-US" altLang="zh-CN" sz="1800" b="1" dirty="0">
                    <a:latin typeface="宋体" pitchFamily="2" charset="-122"/>
                  </a:rPr>
                  <a:t>(WB)</a:t>
                </a:r>
              </a:p>
            </p:txBody>
          </p:sp>
          <p:sp>
            <p:nvSpPr>
              <p:cNvPr id="95" name="Line 46"/>
              <p:cNvSpPr>
                <a:spLocks noChangeShapeType="1"/>
              </p:cNvSpPr>
              <p:nvPr/>
            </p:nvSpPr>
            <p:spPr bwMode="auto">
              <a:xfrm flipV="1">
                <a:off x="4424" y="1525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47"/>
              <p:cNvSpPr>
                <a:spLocks noChangeShapeType="1"/>
              </p:cNvSpPr>
              <p:nvPr/>
            </p:nvSpPr>
            <p:spPr bwMode="auto">
              <a:xfrm flipV="1">
                <a:off x="3562" y="1525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48"/>
              <p:cNvSpPr>
                <a:spLocks noChangeShapeType="1"/>
              </p:cNvSpPr>
              <p:nvPr/>
            </p:nvSpPr>
            <p:spPr bwMode="auto">
              <a:xfrm flipV="1">
                <a:off x="2700" y="1525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49"/>
              <p:cNvSpPr>
                <a:spLocks noChangeShapeType="1"/>
              </p:cNvSpPr>
              <p:nvPr/>
            </p:nvSpPr>
            <p:spPr bwMode="auto">
              <a:xfrm flipV="1">
                <a:off x="1838" y="1525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" name="Text Box 60"/>
            <p:cNvSpPr txBox="1">
              <a:spLocks noChangeArrowheads="1"/>
            </p:cNvSpPr>
            <p:nvPr/>
          </p:nvSpPr>
          <p:spPr bwMode="auto">
            <a:xfrm>
              <a:off x="7812360" y="2708920"/>
              <a:ext cx="1259632" cy="324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←适于</a:t>
              </a:r>
              <a:r>
                <a:rPr lang="en-US" altLang="zh-CN" sz="1800" b="1" dirty="0" smtClean="0">
                  <a:latin typeface="宋体" pitchFamily="2" charset="-122"/>
                </a:rPr>
                <a:t>CISC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43608" y="3068637"/>
            <a:ext cx="7992888" cy="360363"/>
            <a:chOff x="1115616" y="3140646"/>
            <a:chExt cx="7992888" cy="360363"/>
          </a:xfrm>
        </p:grpSpPr>
        <p:grpSp>
          <p:nvGrpSpPr>
            <p:cNvPr id="192" name="组合 191"/>
            <p:cNvGrpSpPr/>
            <p:nvPr/>
          </p:nvGrpSpPr>
          <p:grpSpPr>
            <a:xfrm>
              <a:off x="1115616" y="3140646"/>
              <a:ext cx="6552180" cy="360362"/>
              <a:chOff x="1475656" y="3068638"/>
              <a:chExt cx="6552180" cy="360362"/>
            </a:xfrm>
          </p:grpSpPr>
          <p:sp>
            <p:nvSpPr>
              <p:cNvPr id="193" name="Text Box 40"/>
              <p:cNvSpPr txBox="1">
                <a:spLocks noChangeArrowheads="1"/>
              </p:cNvSpPr>
              <p:nvPr/>
            </p:nvSpPr>
            <p:spPr bwMode="auto">
              <a:xfrm>
                <a:off x="2843064" y="3070225"/>
                <a:ext cx="1080864" cy="358775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/>
                <a:r>
                  <a:rPr kumimoji="0" lang="zh-CN" altLang="en-US" sz="1800" b="1" dirty="0">
                    <a:latin typeface="宋体" pitchFamily="2" charset="-122"/>
                  </a:rPr>
                  <a:t>译码</a:t>
                </a:r>
                <a:r>
                  <a:rPr kumimoji="0" lang="en-US" altLang="zh-CN" sz="1800" b="1" dirty="0">
                    <a:latin typeface="宋体" pitchFamily="2" charset="-122"/>
                  </a:rPr>
                  <a:t>(ID)</a:t>
                </a:r>
              </a:p>
            </p:txBody>
          </p:sp>
          <p:sp>
            <p:nvSpPr>
              <p:cNvPr id="194" name="Text Box 42"/>
              <p:cNvSpPr txBox="1">
                <a:spLocks noChangeArrowheads="1"/>
              </p:cNvSpPr>
              <p:nvPr/>
            </p:nvSpPr>
            <p:spPr bwMode="auto">
              <a:xfrm>
                <a:off x="1475656" y="3068638"/>
                <a:ext cx="1080070" cy="358775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/>
                <a:r>
                  <a:rPr kumimoji="0" lang="zh-CN" altLang="en-US" sz="1800" b="1" dirty="0">
                    <a:latin typeface="宋体" pitchFamily="2" charset="-122"/>
                  </a:rPr>
                  <a:t>取指</a:t>
                </a:r>
                <a:r>
                  <a:rPr kumimoji="0" lang="en-US" altLang="zh-CN" sz="1800" b="1" dirty="0">
                    <a:latin typeface="宋体" pitchFamily="2" charset="-122"/>
                  </a:rPr>
                  <a:t>(IF)</a:t>
                </a:r>
              </a:p>
            </p:txBody>
          </p:sp>
          <p:sp>
            <p:nvSpPr>
              <p:cNvPr id="195" name="Text Box 43"/>
              <p:cNvSpPr txBox="1">
                <a:spLocks noChangeArrowheads="1"/>
              </p:cNvSpPr>
              <p:nvPr/>
            </p:nvSpPr>
            <p:spPr bwMode="auto">
              <a:xfrm>
                <a:off x="5579145" y="3068638"/>
                <a:ext cx="1081087" cy="358775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/>
                <a:r>
                  <a:rPr kumimoji="0" lang="zh-CN" altLang="en-US" sz="1800" b="1" dirty="0" smtClean="0">
                    <a:latin typeface="宋体" pitchFamily="2" charset="-122"/>
                  </a:rPr>
                  <a:t>访存</a:t>
                </a:r>
                <a:r>
                  <a:rPr kumimoji="0" lang="en-US" altLang="zh-CN" sz="1800" b="1" dirty="0" smtClean="0">
                    <a:latin typeface="宋体" pitchFamily="2" charset="-122"/>
                  </a:rPr>
                  <a:t>(MEM)</a:t>
                </a:r>
                <a:endParaRPr kumimoji="0" lang="en-US" altLang="zh-CN" sz="1800" b="1" dirty="0">
                  <a:latin typeface="宋体" pitchFamily="2" charset="-122"/>
                </a:endParaRPr>
              </a:p>
            </p:txBody>
          </p:sp>
          <p:sp>
            <p:nvSpPr>
              <p:cNvPr id="196" name="Text Box 44"/>
              <p:cNvSpPr txBox="1">
                <a:spLocks noChangeArrowheads="1"/>
              </p:cNvSpPr>
              <p:nvPr/>
            </p:nvSpPr>
            <p:spPr bwMode="auto">
              <a:xfrm>
                <a:off x="4212010" y="3068638"/>
                <a:ext cx="1078978" cy="360362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/>
                <a:r>
                  <a:rPr kumimoji="0" lang="zh-CN" altLang="en-US" sz="1800" b="1" dirty="0">
                    <a:latin typeface="宋体" pitchFamily="2" charset="-122"/>
                  </a:rPr>
                  <a:t>执行</a:t>
                </a:r>
                <a:r>
                  <a:rPr kumimoji="0" lang="en-US" altLang="zh-CN" sz="1800" b="1" dirty="0" smtClean="0">
                    <a:latin typeface="宋体" pitchFamily="2" charset="-122"/>
                  </a:rPr>
                  <a:t>(EX)</a:t>
                </a:r>
                <a:endParaRPr kumimoji="0" lang="en-US" altLang="zh-CN" sz="1800" b="1" dirty="0">
                  <a:latin typeface="宋体" pitchFamily="2" charset="-122"/>
                </a:endParaRPr>
              </a:p>
            </p:txBody>
          </p:sp>
          <p:sp>
            <p:nvSpPr>
              <p:cNvPr id="197" name="Text Box 45"/>
              <p:cNvSpPr txBox="1">
                <a:spLocks noChangeArrowheads="1"/>
              </p:cNvSpPr>
              <p:nvPr/>
            </p:nvSpPr>
            <p:spPr bwMode="auto">
              <a:xfrm>
                <a:off x="6949901" y="3068638"/>
                <a:ext cx="1077935" cy="360362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/>
                <a:r>
                  <a:rPr kumimoji="0" lang="zh-CN" altLang="en-US" sz="1800" b="1" dirty="0">
                    <a:latin typeface="宋体" pitchFamily="2" charset="-122"/>
                  </a:rPr>
                  <a:t>写回</a:t>
                </a:r>
                <a:r>
                  <a:rPr kumimoji="0" lang="en-US" altLang="zh-CN" sz="1800" b="1" dirty="0">
                    <a:latin typeface="宋体" pitchFamily="2" charset="-122"/>
                  </a:rPr>
                  <a:t>(WB)</a:t>
                </a:r>
              </a:p>
            </p:txBody>
          </p:sp>
          <p:sp>
            <p:nvSpPr>
              <p:cNvPr id="198" name="Line 46"/>
              <p:cNvSpPr>
                <a:spLocks noChangeShapeType="1"/>
              </p:cNvSpPr>
              <p:nvPr/>
            </p:nvSpPr>
            <p:spPr bwMode="auto">
              <a:xfrm flipV="1">
                <a:off x="6660927" y="3284538"/>
                <a:ext cx="2873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9" name="Line 47"/>
              <p:cNvSpPr>
                <a:spLocks noChangeShapeType="1"/>
              </p:cNvSpPr>
              <p:nvPr/>
            </p:nvSpPr>
            <p:spPr bwMode="auto">
              <a:xfrm flipV="1">
                <a:off x="5292775" y="3284538"/>
                <a:ext cx="2873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0" name="Line 48"/>
              <p:cNvSpPr>
                <a:spLocks noChangeShapeType="1"/>
              </p:cNvSpPr>
              <p:nvPr/>
            </p:nvSpPr>
            <p:spPr bwMode="auto">
              <a:xfrm flipV="1">
                <a:off x="3924623" y="3284538"/>
                <a:ext cx="2873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1" name="Line 49"/>
              <p:cNvSpPr>
                <a:spLocks noChangeShapeType="1"/>
              </p:cNvSpPr>
              <p:nvPr/>
            </p:nvSpPr>
            <p:spPr bwMode="auto">
              <a:xfrm flipV="1">
                <a:off x="2555726" y="3284538"/>
                <a:ext cx="2873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6" name="Text Box 60"/>
            <p:cNvSpPr txBox="1">
              <a:spLocks noChangeArrowheads="1"/>
            </p:cNvSpPr>
            <p:nvPr/>
          </p:nvSpPr>
          <p:spPr bwMode="auto">
            <a:xfrm>
              <a:off x="7848872" y="3140647"/>
              <a:ext cx="1259632" cy="360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←适于</a:t>
              </a:r>
              <a:r>
                <a:rPr lang="en-US" altLang="zh-CN" sz="1800" b="1" dirty="0" smtClean="0">
                  <a:latin typeface="宋体" pitchFamily="2" charset="-122"/>
                </a:rPr>
                <a:t>RISC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102" grpId="0"/>
      <p:bldP spid="190" grpId="0"/>
      <p:bldP spid="19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组合 150"/>
          <p:cNvGrpSpPr/>
          <p:nvPr/>
        </p:nvGrpSpPr>
        <p:grpSpPr>
          <a:xfrm>
            <a:off x="252238" y="2780928"/>
            <a:ext cx="8784258" cy="3575571"/>
            <a:chOff x="180355" y="1771923"/>
            <a:chExt cx="8784258" cy="3575571"/>
          </a:xfrm>
        </p:grpSpPr>
        <p:sp>
          <p:nvSpPr>
            <p:cNvPr id="152" name="Text Box 135"/>
            <p:cNvSpPr txBox="1">
              <a:spLocks noChangeArrowheads="1"/>
            </p:cNvSpPr>
            <p:nvPr/>
          </p:nvSpPr>
          <p:spPr bwMode="auto">
            <a:xfrm>
              <a:off x="5147692" y="1771923"/>
              <a:ext cx="3816921" cy="35755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数据寻址方式    指令寻址方式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、立即 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2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85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、</a:t>
              </a: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间接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间接、</a:t>
              </a: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、</a:t>
              </a: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  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、</a:t>
              </a: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间接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、</a:t>
              </a: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       隐含</a:t>
              </a:r>
              <a:r>
                <a:rPr lang="en-US" altLang="zh-CN" sz="1800" b="1" dirty="0">
                  <a:latin typeface="宋体" pitchFamily="2" charset="-122"/>
                </a:rPr>
                <a:t>EA=(PC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</a:p>
            <a:p>
              <a:pPr algn="l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、隐含 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REG</a:t>
              </a:r>
              <a:r>
                <a:rPr lang="zh-CN" altLang="en-US" sz="1800" b="1" dirty="0" smtClean="0">
                  <a:latin typeface="宋体" pitchFamily="2" charset="-122"/>
                </a:rPr>
                <a:t>、隐含 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无       </a:t>
              </a:r>
              <a:r>
                <a:rPr lang="zh-CN" altLang="en-US" sz="1800" b="1" dirty="0" smtClean="0">
                  <a:latin typeface="宋体" pitchFamily="2" charset="-122"/>
                </a:rPr>
                <a:t>直接</a:t>
              </a:r>
              <a:r>
                <a:rPr lang="en-US" altLang="zh-CN" sz="1800" b="1" dirty="0" smtClean="0">
                  <a:latin typeface="宋体" pitchFamily="2" charset="-122"/>
                </a:rPr>
                <a:t>EA=ADDR</a:t>
              </a:r>
              <a:r>
                <a:rPr lang="zh-CN" altLang="en-US" sz="1800" b="1" dirty="0" smtClean="0">
                  <a:latin typeface="宋体" pitchFamily="2" charset="-122"/>
                </a:rPr>
                <a:t>或隐含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l"/>
              <a:endParaRPr lang="en-US" altLang="zh-CN" sz="1400" b="1" dirty="0">
                <a:latin typeface="宋体" pitchFamily="2" charset="-122"/>
              </a:endParaRP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无       </a:t>
              </a:r>
              <a:r>
                <a:rPr lang="zh-CN" altLang="en-US" sz="1800" b="1" dirty="0" smtClean="0">
                  <a:latin typeface="宋体" pitchFamily="2" charset="-122"/>
                </a:rPr>
                <a:t>相对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err="1" smtClean="0">
                  <a:latin typeface="宋体" pitchFamily="2" charset="-122"/>
                </a:rPr>
                <a:t>Disp</a:t>
              </a:r>
              <a:r>
                <a:rPr lang="zh-CN" altLang="en-US" sz="1800" b="1" dirty="0" smtClean="0">
                  <a:latin typeface="宋体" pitchFamily="2" charset="-122"/>
                </a:rPr>
                <a:t>或隐含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3" name="Text Box 136"/>
            <p:cNvSpPr txBox="1">
              <a:spLocks noChangeArrowheads="1"/>
            </p:cNvSpPr>
            <p:nvPr/>
          </p:nvSpPr>
          <p:spPr bwMode="auto">
            <a:xfrm>
              <a:off x="4215829" y="2071676"/>
              <a:ext cx="428625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54" name="Text Box 137"/>
            <p:cNvSpPr txBox="1">
              <a:spLocks noChangeArrowheads="1"/>
            </p:cNvSpPr>
            <p:nvPr/>
          </p:nvSpPr>
          <p:spPr bwMode="auto">
            <a:xfrm>
              <a:off x="3420492" y="2071676"/>
              <a:ext cx="795338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55" name="Text Box 138"/>
            <p:cNvSpPr txBox="1">
              <a:spLocks noChangeArrowheads="1"/>
            </p:cNvSpPr>
            <p:nvPr/>
          </p:nvSpPr>
          <p:spPr bwMode="auto">
            <a:xfrm>
              <a:off x="4212654" y="2857488"/>
              <a:ext cx="433388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56" name="Text Box 139"/>
            <p:cNvSpPr txBox="1">
              <a:spLocks noChangeArrowheads="1"/>
            </p:cNvSpPr>
            <p:nvPr/>
          </p:nvSpPr>
          <p:spPr bwMode="auto">
            <a:xfrm>
              <a:off x="42158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57" name="Text Box 140"/>
            <p:cNvSpPr txBox="1">
              <a:spLocks noChangeArrowheads="1"/>
            </p:cNvSpPr>
            <p:nvPr/>
          </p:nvSpPr>
          <p:spPr bwMode="auto">
            <a:xfrm>
              <a:off x="46476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158" name="Text Box 141"/>
            <p:cNvSpPr txBox="1">
              <a:spLocks noChangeArrowheads="1"/>
            </p:cNvSpPr>
            <p:nvPr/>
          </p:nvSpPr>
          <p:spPr bwMode="auto">
            <a:xfrm>
              <a:off x="4214242" y="4004468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166" name="Text Box 149"/>
            <p:cNvSpPr txBox="1">
              <a:spLocks noChangeArrowheads="1"/>
            </p:cNvSpPr>
            <p:nvPr/>
          </p:nvSpPr>
          <p:spPr bwMode="auto">
            <a:xfrm>
              <a:off x="4644454" y="4004468"/>
              <a:ext cx="433388" cy="217488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67" name="Text Box 150"/>
            <p:cNvSpPr txBox="1">
              <a:spLocks noChangeArrowheads="1"/>
            </p:cNvSpPr>
            <p:nvPr/>
          </p:nvSpPr>
          <p:spPr bwMode="auto">
            <a:xfrm>
              <a:off x="4212654" y="2579676"/>
              <a:ext cx="4333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168" name="Text Box 151"/>
            <p:cNvSpPr txBox="1">
              <a:spLocks noChangeArrowheads="1"/>
            </p:cNvSpPr>
            <p:nvPr/>
          </p:nvSpPr>
          <p:spPr bwMode="auto">
            <a:xfrm>
              <a:off x="3418904" y="2285988"/>
              <a:ext cx="1657350" cy="2222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Imme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9" name="Text Box 152"/>
            <p:cNvSpPr txBox="1">
              <a:spLocks noChangeArrowheads="1"/>
            </p:cNvSpPr>
            <p:nvPr/>
          </p:nvSpPr>
          <p:spPr bwMode="auto">
            <a:xfrm>
              <a:off x="4646042" y="2579676"/>
              <a:ext cx="431800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RS</a:t>
              </a:r>
            </a:p>
          </p:txBody>
        </p:sp>
        <p:sp>
          <p:nvSpPr>
            <p:cNvPr id="170" name="Text Box 153"/>
            <p:cNvSpPr txBox="1">
              <a:spLocks noChangeArrowheads="1"/>
            </p:cNvSpPr>
            <p:nvPr/>
          </p:nvSpPr>
          <p:spPr bwMode="auto">
            <a:xfrm>
              <a:off x="4647629" y="2857488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171" name="Text Box 154"/>
            <p:cNvSpPr txBox="1">
              <a:spLocks noChangeArrowheads="1"/>
            </p:cNvSpPr>
            <p:nvPr/>
          </p:nvSpPr>
          <p:spPr bwMode="auto">
            <a:xfrm>
              <a:off x="4644454" y="2071676"/>
              <a:ext cx="4318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72" name="Text Box 155"/>
            <p:cNvSpPr txBox="1">
              <a:spLocks noChangeArrowheads="1"/>
            </p:cNvSpPr>
            <p:nvPr/>
          </p:nvSpPr>
          <p:spPr bwMode="auto">
            <a:xfrm>
              <a:off x="3418904" y="4774406"/>
              <a:ext cx="1657350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Addr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3" name="Text Box 156"/>
            <p:cNvSpPr txBox="1">
              <a:spLocks noChangeArrowheads="1"/>
            </p:cNvSpPr>
            <p:nvPr/>
          </p:nvSpPr>
          <p:spPr bwMode="auto">
            <a:xfrm>
              <a:off x="4211067" y="4560093"/>
              <a:ext cx="8636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0 0 0 0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74" name="Text Box 157"/>
            <p:cNvSpPr txBox="1">
              <a:spLocks noChangeArrowheads="1"/>
            </p:cNvSpPr>
            <p:nvPr/>
          </p:nvSpPr>
          <p:spPr bwMode="auto">
            <a:xfrm>
              <a:off x="4214242" y="4274343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75" name="Text Box 158"/>
            <p:cNvSpPr txBox="1">
              <a:spLocks noChangeArrowheads="1"/>
            </p:cNvSpPr>
            <p:nvPr/>
          </p:nvSpPr>
          <p:spPr bwMode="auto">
            <a:xfrm>
              <a:off x="4644454" y="4274343"/>
              <a:ext cx="433388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76" name="Text Box 159"/>
            <p:cNvSpPr txBox="1">
              <a:spLocks noChangeArrowheads="1"/>
            </p:cNvSpPr>
            <p:nvPr/>
          </p:nvSpPr>
          <p:spPr bwMode="auto">
            <a:xfrm>
              <a:off x="3420492" y="1771923"/>
              <a:ext cx="165417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指令字格式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77" name="Text Box 160"/>
            <p:cNvSpPr txBox="1">
              <a:spLocks noChangeArrowheads="1"/>
            </p:cNvSpPr>
            <p:nvPr/>
          </p:nvSpPr>
          <p:spPr bwMode="auto">
            <a:xfrm>
              <a:off x="180355" y="1787390"/>
              <a:ext cx="3311525" cy="35601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  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指令功能</a:t>
              </a:r>
            </a:p>
            <a:p>
              <a:pPr algn="l"/>
              <a:r>
                <a:rPr lang="zh-CN" altLang="en-US" sz="1800" b="1" dirty="0">
                  <a:latin typeface="宋体" pitchFamily="2" charset="-122"/>
                </a:rPr>
                <a:t>赋值</a:t>
              </a:r>
              <a:r>
                <a:rPr lang="en-US" altLang="zh-CN" sz="1800" b="1" dirty="0">
                  <a:latin typeface="宋体" pitchFamily="2" charset="-122"/>
                </a:rPr>
                <a:t>(MOV): </a:t>
              </a:r>
              <a:r>
                <a:rPr lang="en-US" altLang="zh-CN" sz="1800" b="1" dirty="0" err="1">
                  <a:latin typeface="宋体" pitchFamily="2" charset="-122"/>
                </a:rPr>
                <a:t>RD</a:t>
              </a:r>
              <a:r>
                <a:rPr lang="en-US" altLang="zh-CN" sz="1800" b="1" dirty="0" err="1" smtClean="0">
                  <a:latin typeface="宋体" pitchFamily="2" charset="-122"/>
                </a:rPr>
                <a:t>←Imme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85000"/>
                </a:lnSpc>
              </a:pPr>
              <a:endParaRPr lang="en-US" altLang="zh-CN" sz="14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取数</a:t>
              </a:r>
              <a:r>
                <a:rPr lang="en-US" altLang="zh-CN" sz="1800" b="1" dirty="0">
                  <a:latin typeface="宋体" pitchFamily="2" charset="-122"/>
                </a:rPr>
                <a:t>(LD) : RD</a:t>
              </a:r>
              <a:r>
                <a:rPr lang="en-US" altLang="zh-CN" sz="1800" b="1" dirty="0" smtClean="0">
                  <a:latin typeface="宋体" pitchFamily="2" charset="-122"/>
                </a:rPr>
                <a:t>←M</a:t>
              </a:r>
              <a:r>
                <a:rPr lang="en-US" altLang="zh-CN" sz="1800" b="1" spc="-200" dirty="0" smtClean="0">
                  <a:latin typeface="宋体" pitchFamily="2" charset="-122"/>
                </a:rPr>
                <a:t>[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存数</a:t>
              </a:r>
              <a:r>
                <a:rPr lang="en-US" altLang="zh-CN" sz="1800" b="1" dirty="0">
                  <a:latin typeface="宋体" pitchFamily="2" charset="-122"/>
                </a:rPr>
                <a:t>(ST) : </a:t>
              </a:r>
              <a:r>
                <a:rPr lang="en-US" altLang="zh-CN" sz="1800" b="1" dirty="0" smtClean="0">
                  <a:latin typeface="宋体" pitchFamily="2" charset="-122"/>
                </a:rPr>
                <a:t>M</a:t>
              </a:r>
              <a:r>
                <a:rPr lang="en-US" altLang="zh-CN" sz="1800" b="1" spc="-200" dirty="0">
                  <a:latin typeface="宋体" pitchFamily="2" charset="-122"/>
                </a:rPr>
                <a:t>[</a:t>
              </a:r>
              <a:r>
                <a:rPr lang="en-US" altLang="zh-CN" sz="1800" b="1" dirty="0" smtClean="0">
                  <a:latin typeface="宋体" pitchFamily="2" charset="-122"/>
                </a:rPr>
                <a:t>(RS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 smtClean="0">
                  <a:latin typeface="宋体" pitchFamily="2" charset="-122"/>
                </a:rPr>
                <a:t>]</a:t>
              </a:r>
              <a:r>
                <a:rPr lang="en-US" altLang="zh-CN" sz="1800" b="1" dirty="0">
                  <a:latin typeface="宋体" pitchFamily="2" charset="-122"/>
                </a:rPr>
                <a:t>←(</a:t>
              </a:r>
              <a:r>
                <a:rPr lang="en-US" altLang="zh-CN" sz="1800" b="1" dirty="0" smtClean="0">
                  <a:latin typeface="宋体" pitchFamily="2" charset="-122"/>
                </a:rPr>
                <a:t>RD)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加法</a:t>
              </a:r>
              <a:r>
                <a:rPr lang="en-US" altLang="zh-CN" sz="1800" b="1" dirty="0">
                  <a:latin typeface="宋体" pitchFamily="2" charset="-122"/>
                </a:rPr>
                <a:t>(ADD):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或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9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</a:t>
              </a:r>
              <a:r>
                <a:rPr lang="en-US" altLang="zh-CN" sz="1800" b="1" dirty="0" smtClean="0">
                  <a:latin typeface="宋体" pitchFamily="2" charset="-122"/>
                </a:rPr>
                <a:t>   RD</a:t>
              </a:r>
              <a:r>
                <a:rPr lang="en-US" altLang="zh-CN" sz="1800" b="1" dirty="0">
                  <a:latin typeface="宋体" pitchFamily="2" charset="-122"/>
                </a:rPr>
                <a:t>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M</a:t>
              </a:r>
              <a:r>
                <a:rPr lang="en-US" altLang="zh-CN" sz="1800" b="1" spc="-300" dirty="0" smtClean="0">
                  <a:latin typeface="宋体" pitchFamily="2" charset="-122"/>
                </a:rPr>
                <a:t>[</a:t>
              </a:r>
              <a:r>
                <a:rPr lang="en-US" altLang="zh-CN" sz="1800" b="1" dirty="0">
                  <a:latin typeface="宋体" pitchFamily="2" charset="-122"/>
                </a:rPr>
                <a:t>(RS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减法</a:t>
              </a:r>
              <a:r>
                <a:rPr lang="en-US" altLang="zh-CN" sz="1800" b="1" dirty="0" smtClean="0">
                  <a:latin typeface="宋体" pitchFamily="2" charset="-122"/>
                </a:rPr>
                <a:t>(SUB</a:t>
              </a:r>
              <a:r>
                <a:rPr lang="en-US" altLang="zh-CN" sz="1800" b="1" dirty="0">
                  <a:latin typeface="宋体" pitchFamily="2" charset="-122"/>
                </a:rPr>
                <a:t>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－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自</a:t>
              </a:r>
              <a:r>
                <a:rPr lang="zh-CN" altLang="en-US" sz="1800" b="1" dirty="0">
                  <a:latin typeface="宋体" pitchFamily="2" charset="-122"/>
                </a:rPr>
                <a:t>增</a:t>
              </a:r>
              <a:r>
                <a:rPr lang="en-US" altLang="zh-CN" sz="1800" b="1" dirty="0">
                  <a:latin typeface="宋体" pitchFamily="2" charset="-122"/>
                </a:rPr>
                <a:t>(INC):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自减</a:t>
              </a:r>
              <a:r>
                <a:rPr lang="en-US" altLang="zh-CN" sz="1800" b="1" dirty="0">
                  <a:latin typeface="宋体" pitchFamily="2" charset="-122"/>
                </a:rPr>
                <a:t>(DEC):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－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分支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JNZ): </a:t>
              </a:r>
              <a:endParaRPr lang="en-US" altLang="zh-CN" sz="1800" b="1" dirty="0" smtClean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   ZF</a:t>
              </a:r>
              <a:r>
                <a:rPr lang="zh-CN" altLang="en-US" sz="1800" b="1" dirty="0" smtClean="0">
                  <a:latin typeface="宋体" pitchFamily="2" charset="-122"/>
                </a:rPr>
                <a:t>＝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zh-CN" altLang="en-US" sz="1800" b="1" dirty="0" smtClean="0">
                  <a:latin typeface="宋体" pitchFamily="2" charset="-122"/>
                </a:rPr>
                <a:t>时</a:t>
              </a: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 err="1" smtClean="0">
                  <a:latin typeface="宋体" pitchFamily="2" charset="-122"/>
                </a:rPr>
                <a:t>Addr</a:t>
              </a:r>
              <a:r>
                <a:rPr lang="en-US" altLang="zh-CN" sz="1800" b="1" dirty="0" smtClean="0">
                  <a:latin typeface="宋体" pitchFamily="2" charset="-122"/>
                </a:rPr>
                <a:t> </a:t>
              </a:r>
              <a:r>
                <a:rPr lang="zh-CN" altLang="en-US" sz="1800" b="1" dirty="0" smtClean="0">
                  <a:latin typeface="宋体" pitchFamily="2" charset="-122"/>
                </a:rPr>
                <a:t>或</a:t>
              </a:r>
              <a:endParaRPr lang="zh-CN" altLang="en-US" sz="1800" b="1" dirty="0">
                <a:latin typeface="宋体" pitchFamily="2" charset="-122"/>
              </a:endParaRP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     </a:t>
              </a:r>
              <a:r>
                <a:rPr lang="zh-CN" altLang="en-US" sz="1800" b="1" dirty="0" smtClean="0">
                  <a:latin typeface="宋体" pitchFamily="2" charset="-122"/>
                </a:rPr>
                <a:t>   </a:t>
              </a: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>
                  <a:latin typeface="宋体" pitchFamily="2" charset="-122"/>
                </a:rPr>
                <a:t>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78" name="Text Box 161"/>
            <p:cNvSpPr txBox="1">
              <a:spLocks noChangeArrowheads="1"/>
            </p:cNvSpPr>
            <p:nvPr/>
          </p:nvSpPr>
          <p:spPr bwMode="auto">
            <a:xfrm>
              <a:off x="3420492" y="2579676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</a:p>
          </p:txBody>
        </p:sp>
        <p:sp>
          <p:nvSpPr>
            <p:cNvPr id="179" name="Text Box 162"/>
            <p:cNvSpPr txBox="1">
              <a:spLocks noChangeArrowheads="1"/>
            </p:cNvSpPr>
            <p:nvPr/>
          </p:nvSpPr>
          <p:spPr bwMode="auto">
            <a:xfrm>
              <a:off x="3420492" y="2857488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80" name="Text Box 163"/>
            <p:cNvSpPr txBox="1">
              <a:spLocks noChangeArrowheads="1"/>
            </p:cNvSpPr>
            <p:nvPr/>
          </p:nvSpPr>
          <p:spPr bwMode="auto">
            <a:xfrm>
              <a:off x="3420492" y="3143238"/>
              <a:ext cx="574675" cy="2270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1" name="Text Box 164"/>
            <p:cNvSpPr txBox="1">
              <a:spLocks noChangeArrowheads="1"/>
            </p:cNvSpPr>
            <p:nvPr/>
          </p:nvSpPr>
          <p:spPr bwMode="auto">
            <a:xfrm>
              <a:off x="3420492" y="4004468"/>
              <a:ext cx="793750" cy="21748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82" name="Text Box 165"/>
            <p:cNvSpPr txBox="1">
              <a:spLocks noChangeArrowheads="1"/>
            </p:cNvSpPr>
            <p:nvPr/>
          </p:nvSpPr>
          <p:spPr bwMode="auto">
            <a:xfrm>
              <a:off x="3420492" y="4274343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83" name="Text Box 166"/>
            <p:cNvSpPr txBox="1">
              <a:spLocks noChangeArrowheads="1"/>
            </p:cNvSpPr>
            <p:nvPr/>
          </p:nvSpPr>
          <p:spPr bwMode="auto">
            <a:xfrm>
              <a:off x="3420492" y="4560093"/>
              <a:ext cx="574675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4" name="Text Box 167"/>
            <p:cNvSpPr txBox="1">
              <a:spLocks noChangeArrowheads="1"/>
            </p:cNvSpPr>
            <p:nvPr/>
          </p:nvSpPr>
          <p:spPr bwMode="auto">
            <a:xfrm>
              <a:off x="42158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85" name="Text Box 168"/>
            <p:cNvSpPr txBox="1">
              <a:spLocks noChangeArrowheads="1"/>
            </p:cNvSpPr>
            <p:nvPr/>
          </p:nvSpPr>
          <p:spPr bwMode="auto">
            <a:xfrm>
              <a:off x="46476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RS</a:t>
              </a:r>
            </a:p>
          </p:txBody>
        </p:sp>
        <p:sp>
          <p:nvSpPr>
            <p:cNvPr id="186" name="Text Box 169"/>
            <p:cNvSpPr txBox="1">
              <a:spLocks noChangeArrowheads="1"/>
            </p:cNvSpPr>
            <p:nvPr/>
          </p:nvSpPr>
          <p:spPr bwMode="auto">
            <a:xfrm>
              <a:off x="3420492" y="3443276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endParaRPr lang="en-US" altLang="zh-CN" sz="1800" b="1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7" name="Text Box 170"/>
            <p:cNvSpPr txBox="1">
              <a:spLocks noChangeArrowheads="1"/>
            </p:cNvSpPr>
            <p:nvPr/>
          </p:nvSpPr>
          <p:spPr bwMode="auto">
            <a:xfrm>
              <a:off x="4211067" y="5131593"/>
              <a:ext cx="8651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8" name="Text Box 171"/>
            <p:cNvSpPr txBox="1">
              <a:spLocks noChangeArrowheads="1"/>
            </p:cNvSpPr>
            <p:nvPr/>
          </p:nvSpPr>
          <p:spPr bwMode="auto">
            <a:xfrm>
              <a:off x="3420492" y="5131593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89" name="Text Box 172"/>
            <p:cNvSpPr txBox="1">
              <a:spLocks noChangeArrowheads="1"/>
            </p:cNvSpPr>
            <p:nvPr/>
          </p:nvSpPr>
          <p:spPr bwMode="auto">
            <a:xfrm>
              <a:off x="3995167" y="51315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190" name="Text Box 173"/>
            <p:cNvSpPr txBox="1">
              <a:spLocks noChangeArrowheads="1"/>
            </p:cNvSpPr>
            <p:nvPr/>
          </p:nvSpPr>
          <p:spPr bwMode="auto">
            <a:xfrm>
              <a:off x="3995167" y="45600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91" name="Text Box 174"/>
            <p:cNvSpPr txBox="1">
              <a:spLocks noChangeArrowheads="1"/>
            </p:cNvSpPr>
            <p:nvPr/>
          </p:nvSpPr>
          <p:spPr bwMode="auto">
            <a:xfrm>
              <a:off x="3995167" y="3444863"/>
              <a:ext cx="220663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92" name="Text Box 175"/>
            <p:cNvSpPr txBox="1">
              <a:spLocks noChangeArrowheads="1"/>
            </p:cNvSpPr>
            <p:nvPr/>
          </p:nvSpPr>
          <p:spPr bwMode="auto">
            <a:xfrm>
              <a:off x="3995167" y="3143238"/>
              <a:ext cx="220663" cy="2270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93" name="Text Box 141"/>
            <p:cNvSpPr txBox="1">
              <a:spLocks noChangeArrowheads="1"/>
            </p:cNvSpPr>
            <p:nvPr/>
          </p:nvSpPr>
          <p:spPr bwMode="auto">
            <a:xfrm>
              <a:off x="4213622" y="3717032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94" name="Text Box 149"/>
            <p:cNvSpPr txBox="1">
              <a:spLocks noChangeArrowheads="1"/>
            </p:cNvSpPr>
            <p:nvPr/>
          </p:nvSpPr>
          <p:spPr bwMode="auto">
            <a:xfrm>
              <a:off x="4643834" y="3717032"/>
              <a:ext cx="433388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RS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95" name="Text Box 164"/>
            <p:cNvSpPr txBox="1">
              <a:spLocks noChangeArrowheads="1"/>
            </p:cNvSpPr>
            <p:nvPr/>
          </p:nvSpPr>
          <p:spPr bwMode="auto">
            <a:xfrm>
              <a:off x="3419872" y="3717032"/>
              <a:ext cx="793750" cy="21748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</p:grpSp>
      <p:sp>
        <p:nvSpPr>
          <p:cNvPr id="296034" name="AutoShape 9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305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AutoShape 49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179388" y="39711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、指令执行过程示例   </a:t>
            </a:r>
            <a:r>
              <a:rPr lang="en-US" altLang="zh-CN" sz="2000" b="1" dirty="0" smtClean="0">
                <a:latin typeface="宋体" pitchFamily="2" charset="-122"/>
              </a:rPr>
              <a:t>--</a:t>
            </a:r>
            <a:r>
              <a:rPr lang="zh-CN" altLang="en-US" sz="2000" b="1" dirty="0">
                <a:latin typeface="宋体" pitchFamily="2" charset="-122"/>
              </a:rPr>
              <a:t>基于</a:t>
            </a:r>
            <a:r>
              <a:rPr lang="en-US" altLang="zh-CN" sz="2000" b="1" dirty="0" err="1" smtClean="0">
                <a:latin typeface="宋体" pitchFamily="2" charset="-122"/>
              </a:rPr>
              <a:t>Demo_IS</a:t>
            </a:r>
            <a:r>
              <a:rPr lang="zh-CN" altLang="en-US" sz="2000" b="1" dirty="0" smtClean="0">
                <a:latin typeface="宋体" pitchFamily="2" charset="-122"/>
              </a:rPr>
              <a:t>指令系统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*数据通路示例：</a:t>
            </a:r>
            <a:r>
              <a:rPr lang="zh-CN" altLang="en-US" b="1" dirty="0" smtClean="0">
                <a:latin typeface="宋体" pitchFamily="2" charset="-122"/>
              </a:rPr>
              <a:t>假设</a:t>
            </a:r>
            <a:r>
              <a:rPr lang="en-US" altLang="zh-CN" b="1" dirty="0" smtClean="0">
                <a:latin typeface="宋体" pitchFamily="2" charset="-122"/>
              </a:rPr>
              <a:t>PC</a:t>
            </a:r>
            <a:r>
              <a:rPr lang="zh-CN" altLang="en-US" b="1" dirty="0" smtClean="0">
                <a:latin typeface="宋体" pitchFamily="2" charset="-122"/>
              </a:rPr>
              <a:t>具有计数功能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611560" y="1319804"/>
            <a:ext cx="8064896" cy="1317108"/>
            <a:chOff x="539552" y="3047996"/>
            <a:chExt cx="8064896" cy="1317108"/>
          </a:xfrm>
        </p:grpSpPr>
        <p:sp>
          <p:nvSpPr>
            <p:cNvPr id="67" name="Text Box 10"/>
            <p:cNvSpPr txBox="1">
              <a:spLocks noChangeArrowheads="1"/>
            </p:cNvSpPr>
            <p:nvPr/>
          </p:nvSpPr>
          <p:spPr bwMode="auto">
            <a:xfrm>
              <a:off x="1547664" y="3212777"/>
              <a:ext cx="576064" cy="5762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 bwMode="auto">
            <a:xfrm>
              <a:off x="1691680" y="3789933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7848265" y="3047997"/>
              <a:ext cx="99" cy="131710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AutoShape 15"/>
            <p:cNvSpPr>
              <a:spLocks noChangeArrowheads="1"/>
            </p:cNvSpPr>
            <p:nvPr/>
          </p:nvSpPr>
          <p:spPr bwMode="auto">
            <a:xfrm rot="16200000">
              <a:off x="2519673" y="3296118"/>
              <a:ext cx="576263" cy="360039"/>
            </a:xfrm>
            <a:prstGeom prst="flowChartManualOperation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+mn-ea"/>
                  <a:ea typeface="+mn-ea"/>
                </a:rPr>
                <a:t>ALU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2" name="Text Box 18"/>
            <p:cNvSpPr txBox="1">
              <a:spLocks noChangeArrowheads="1"/>
            </p:cNvSpPr>
            <p:nvPr/>
          </p:nvSpPr>
          <p:spPr bwMode="auto">
            <a:xfrm>
              <a:off x="3347864" y="3501008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PSR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5" name="Text Box 18"/>
            <p:cNvSpPr txBox="1">
              <a:spLocks noChangeArrowheads="1"/>
            </p:cNvSpPr>
            <p:nvPr/>
          </p:nvSpPr>
          <p:spPr bwMode="auto">
            <a:xfrm>
              <a:off x="4211960" y="3500115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7" name="Text Box 18"/>
            <p:cNvSpPr txBox="1">
              <a:spLocks noChangeArrowheads="1"/>
            </p:cNvSpPr>
            <p:nvPr/>
          </p:nvSpPr>
          <p:spPr bwMode="auto">
            <a:xfrm>
              <a:off x="5076056" y="3500115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8" name="Text Box 18"/>
            <p:cNvSpPr txBox="1">
              <a:spLocks noChangeArrowheads="1"/>
            </p:cNvSpPr>
            <p:nvPr/>
          </p:nvSpPr>
          <p:spPr bwMode="auto">
            <a:xfrm>
              <a:off x="5940152" y="3490810"/>
              <a:ext cx="720080" cy="28892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ExtU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9" name="Text Box 18"/>
            <p:cNvSpPr txBox="1">
              <a:spLocks noChangeArrowheads="1"/>
            </p:cNvSpPr>
            <p:nvPr/>
          </p:nvSpPr>
          <p:spPr bwMode="auto">
            <a:xfrm>
              <a:off x="7092280" y="3047996"/>
              <a:ext cx="576064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MAR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0" name="Text Box 18"/>
            <p:cNvSpPr txBox="1">
              <a:spLocks noChangeArrowheads="1"/>
            </p:cNvSpPr>
            <p:nvPr/>
          </p:nvSpPr>
          <p:spPr bwMode="auto">
            <a:xfrm>
              <a:off x="7104856" y="3500115"/>
              <a:ext cx="5634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1" name="Text Box 23"/>
            <p:cNvSpPr txBox="1">
              <a:spLocks noChangeArrowheads="1"/>
            </p:cNvSpPr>
            <p:nvPr/>
          </p:nvSpPr>
          <p:spPr bwMode="auto">
            <a:xfrm>
              <a:off x="8028186" y="3047997"/>
              <a:ext cx="576262" cy="741044"/>
            </a:xfrm>
            <a:prstGeom prst="rect">
              <a:avLst/>
            </a:prstGeom>
            <a:solidFill>
              <a:schemeClr val="hlink">
                <a:alpha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总线逻辑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2" name="Text Box 18"/>
            <p:cNvSpPr txBox="1">
              <a:spLocks noChangeArrowheads="1"/>
            </p:cNvSpPr>
            <p:nvPr/>
          </p:nvSpPr>
          <p:spPr bwMode="auto">
            <a:xfrm>
              <a:off x="1547664" y="4076179"/>
              <a:ext cx="6120680" cy="28892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数据通路结构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23" name="直接连接符 122"/>
            <p:cNvCxnSpPr/>
            <p:nvPr/>
          </p:nvCxnSpPr>
          <p:spPr bwMode="auto">
            <a:xfrm>
              <a:off x="1835696" y="3789040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 flipV="1">
              <a:off x="1979712" y="3795638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5" name="直接连接符 406"/>
            <p:cNvCxnSpPr/>
            <p:nvPr/>
          </p:nvCxnSpPr>
          <p:spPr bwMode="auto">
            <a:xfrm rot="5400000" flipH="1" flipV="1">
              <a:off x="2340199" y="3788594"/>
              <a:ext cx="431154" cy="144016"/>
            </a:xfrm>
            <a:prstGeom prst="bentConnector3">
              <a:avLst>
                <a:gd name="adj1" fmla="val 1016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6" name="直接连接符 407"/>
            <p:cNvCxnSpPr/>
            <p:nvPr/>
          </p:nvCxnSpPr>
          <p:spPr bwMode="auto">
            <a:xfrm rot="5400000" flipH="1" flipV="1">
              <a:off x="2124622" y="3572125"/>
              <a:ext cx="718293" cy="288032"/>
            </a:xfrm>
            <a:prstGeom prst="bentConnector3">
              <a:avLst>
                <a:gd name="adj1" fmla="val 997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7" name="直接连接符 420"/>
            <p:cNvCxnSpPr>
              <a:stCxn id="111" idx="2"/>
            </p:cNvCxnSpPr>
            <p:nvPr/>
          </p:nvCxnSpPr>
          <p:spPr bwMode="auto">
            <a:xfrm>
              <a:off x="2987824" y="3476137"/>
              <a:ext cx="144016" cy="60004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8" name="直接连接符 434"/>
            <p:cNvCxnSpPr>
              <a:endCxn id="112" idx="0"/>
            </p:cNvCxnSpPr>
            <p:nvPr/>
          </p:nvCxnSpPr>
          <p:spPr bwMode="auto">
            <a:xfrm>
              <a:off x="2987824" y="3344557"/>
              <a:ext cx="648072" cy="15645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>
              <a:off x="3563888" y="3789040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 flipV="1">
              <a:off x="3707904" y="3795638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>
              <a:off x="4427984" y="3789040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 flipV="1">
              <a:off x="4572000" y="3795638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3" name="直接连接符 132"/>
            <p:cNvCxnSpPr>
              <a:endCxn id="117" idx="2"/>
            </p:cNvCxnSpPr>
            <p:nvPr/>
          </p:nvCxnSpPr>
          <p:spPr bwMode="auto">
            <a:xfrm flipV="1">
              <a:off x="5364088" y="3789040"/>
              <a:ext cx="0" cy="2805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4" name="直接连接符 133"/>
            <p:cNvCxnSpPr>
              <a:stCxn id="118" idx="2"/>
            </p:cNvCxnSpPr>
            <p:nvPr/>
          </p:nvCxnSpPr>
          <p:spPr bwMode="auto">
            <a:xfrm>
              <a:off x="6300192" y="3779735"/>
              <a:ext cx="0" cy="2955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5" name="直接连接符 445"/>
            <p:cNvCxnSpPr>
              <a:endCxn id="118" idx="0"/>
            </p:cNvCxnSpPr>
            <p:nvPr/>
          </p:nvCxnSpPr>
          <p:spPr bwMode="auto">
            <a:xfrm>
              <a:off x="6300192" y="3284984"/>
              <a:ext cx="0" cy="2058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6" name="直接连接符 445"/>
            <p:cNvCxnSpPr/>
            <p:nvPr/>
          </p:nvCxnSpPr>
          <p:spPr bwMode="auto">
            <a:xfrm flipV="1">
              <a:off x="5508104" y="3284985"/>
              <a:ext cx="792088" cy="215131"/>
            </a:xfrm>
            <a:prstGeom prst="bentConnector3">
              <a:avLst>
                <a:gd name="adj1" fmla="val -10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直接连接符 136"/>
            <p:cNvCxnSpPr/>
            <p:nvPr/>
          </p:nvCxnSpPr>
          <p:spPr bwMode="auto">
            <a:xfrm flipV="1">
              <a:off x="5220072" y="3284984"/>
              <a:ext cx="0" cy="2058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8" name="直接连接符 407"/>
            <p:cNvCxnSpPr>
              <a:endCxn id="119" idx="1"/>
            </p:cNvCxnSpPr>
            <p:nvPr/>
          </p:nvCxnSpPr>
          <p:spPr bwMode="auto">
            <a:xfrm rot="5400000" flipH="1" flipV="1">
              <a:off x="6578860" y="3561866"/>
              <a:ext cx="882827" cy="1440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 bwMode="auto">
            <a:xfrm>
              <a:off x="7308304" y="3789040"/>
              <a:ext cx="0" cy="2862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0" name="直接连接符 139"/>
            <p:cNvCxnSpPr/>
            <p:nvPr/>
          </p:nvCxnSpPr>
          <p:spPr bwMode="auto">
            <a:xfrm flipV="1">
              <a:off x="7452320" y="3795638"/>
              <a:ext cx="0" cy="28054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1" name="直接连接符 140"/>
            <p:cNvCxnSpPr>
              <a:stCxn id="119" idx="3"/>
            </p:cNvCxnSpPr>
            <p:nvPr/>
          </p:nvCxnSpPr>
          <p:spPr bwMode="auto">
            <a:xfrm>
              <a:off x="7668344" y="3192459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7668344" y="3573016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 bwMode="auto">
            <a:xfrm flipH="1">
              <a:off x="7668344" y="3717032"/>
              <a:ext cx="35984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1259632" y="3356992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>
              <a:off x="1259632" y="3717032"/>
              <a:ext cx="2880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6" name="Text Box 18"/>
            <p:cNvSpPr txBox="1">
              <a:spLocks noChangeArrowheads="1"/>
            </p:cNvSpPr>
            <p:nvPr/>
          </p:nvSpPr>
          <p:spPr bwMode="auto">
            <a:xfrm>
              <a:off x="539552" y="3212976"/>
              <a:ext cx="720081" cy="2631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IR.RS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7" name="Text Box 18"/>
            <p:cNvSpPr txBox="1">
              <a:spLocks noChangeArrowheads="1"/>
            </p:cNvSpPr>
            <p:nvPr/>
          </p:nvSpPr>
          <p:spPr bwMode="auto">
            <a:xfrm>
              <a:off x="539553" y="3573015"/>
              <a:ext cx="720080" cy="28758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IR.RD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148" name="直接连接符 480"/>
            <p:cNvCxnSpPr/>
            <p:nvPr/>
          </p:nvCxnSpPr>
          <p:spPr bwMode="auto">
            <a:xfrm rot="5400000" flipH="1" flipV="1">
              <a:off x="1354329" y="3522808"/>
              <a:ext cx="206749" cy="179921"/>
            </a:xfrm>
            <a:prstGeom prst="bentConnector3">
              <a:avLst>
                <a:gd name="adj1" fmla="val 101032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sp>
          <p:nvSpPr>
            <p:cNvPr id="149" name="Text Box 18"/>
            <p:cNvSpPr txBox="1">
              <a:spLocks noChangeArrowheads="1"/>
            </p:cNvSpPr>
            <p:nvPr/>
          </p:nvSpPr>
          <p:spPr bwMode="auto">
            <a:xfrm>
              <a:off x="5076056" y="3068960"/>
              <a:ext cx="338227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0" name="Text Box 18"/>
            <p:cNvSpPr txBox="1">
              <a:spLocks noChangeArrowheads="1"/>
            </p:cNvSpPr>
            <p:nvPr/>
          </p:nvSpPr>
          <p:spPr bwMode="auto">
            <a:xfrm>
              <a:off x="5724128" y="3068960"/>
              <a:ext cx="504056" cy="1911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99" name="AutoShape 49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AutoShape 49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AutoShape 62">
            <a:hlinkClick r:id="rId6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97" name="AutoShape 98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0392" y="6454030"/>
            <a:ext cx="1040904" cy="359346"/>
          </a:xfrm>
        </p:spPr>
        <p:txBody>
          <a:bodyPr/>
          <a:lstStyle/>
          <a:p>
            <a:fld id="{D9F6E18D-FF9A-4BD5-BDFA-25F6368EE484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91" name="AutoShape 62">
            <a:hlinkClick r:id="rId7" action="ppaction://hlinksldjump"/>
          </p:cNvPr>
          <p:cNvSpPr>
            <a:spLocks noChangeArrowheads="1"/>
          </p:cNvSpPr>
          <p:nvPr/>
        </p:nvSpPr>
        <p:spPr bwMode="auto">
          <a:xfrm rot="16200000">
            <a:off x="6804595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组合 408"/>
          <p:cNvGrpSpPr/>
          <p:nvPr/>
        </p:nvGrpSpPr>
        <p:grpSpPr>
          <a:xfrm>
            <a:off x="1835573" y="3284984"/>
            <a:ext cx="6192811" cy="2232248"/>
            <a:chOff x="1835573" y="3861048"/>
            <a:chExt cx="6192811" cy="2232248"/>
          </a:xfrm>
          <a:solidFill>
            <a:srgbClr val="CCFFFF">
              <a:alpha val="80000"/>
            </a:srgbClr>
          </a:solidFill>
        </p:grpSpPr>
        <p:grpSp>
          <p:nvGrpSpPr>
            <p:cNvPr id="410" name="组合 409"/>
            <p:cNvGrpSpPr/>
            <p:nvPr/>
          </p:nvGrpSpPr>
          <p:grpSpPr>
            <a:xfrm>
              <a:off x="1835573" y="3861048"/>
              <a:ext cx="4753443" cy="1080120"/>
              <a:chOff x="1835573" y="3861048"/>
              <a:chExt cx="4753443" cy="1080120"/>
            </a:xfrm>
            <a:grpFill/>
          </p:grpSpPr>
          <p:sp>
            <p:nvSpPr>
              <p:cNvPr id="416" name="Rectangle 99"/>
              <p:cNvSpPr>
                <a:spLocks noChangeArrowheads="1"/>
              </p:cNvSpPr>
              <p:nvPr/>
            </p:nvSpPr>
            <p:spPr bwMode="auto">
              <a:xfrm>
                <a:off x="1835573" y="3861048"/>
                <a:ext cx="432966" cy="1080120"/>
              </a:xfrm>
              <a:prstGeom prst="rect">
                <a:avLst/>
              </a:prstGeom>
              <a:grp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7" name="Rectangle 99"/>
              <p:cNvSpPr>
                <a:spLocks noChangeArrowheads="1"/>
              </p:cNvSpPr>
              <p:nvPr/>
            </p:nvSpPr>
            <p:spPr bwMode="auto">
              <a:xfrm>
                <a:off x="3275857" y="3861048"/>
                <a:ext cx="428628" cy="1080120"/>
              </a:xfrm>
              <a:prstGeom prst="rect">
                <a:avLst/>
              </a:prstGeom>
              <a:grp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8" name="Rectangle 99"/>
              <p:cNvSpPr>
                <a:spLocks noChangeArrowheads="1"/>
              </p:cNvSpPr>
              <p:nvPr/>
            </p:nvSpPr>
            <p:spPr bwMode="auto">
              <a:xfrm>
                <a:off x="4715223" y="3861048"/>
                <a:ext cx="433634" cy="1080120"/>
              </a:xfrm>
              <a:prstGeom prst="rect">
                <a:avLst/>
              </a:prstGeom>
              <a:grp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" name="Rectangle 99"/>
              <p:cNvSpPr>
                <a:spLocks noChangeArrowheads="1"/>
              </p:cNvSpPr>
              <p:nvPr/>
            </p:nvSpPr>
            <p:spPr bwMode="auto">
              <a:xfrm>
                <a:off x="6155382" y="3861048"/>
                <a:ext cx="433634" cy="1080120"/>
              </a:xfrm>
              <a:prstGeom prst="rect">
                <a:avLst/>
              </a:prstGeom>
              <a:grp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1" name="组合 410"/>
            <p:cNvGrpSpPr/>
            <p:nvPr/>
          </p:nvGrpSpPr>
          <p:grpSpPr>
            <a:xfrm>
              <a:off x="3275857" y="5013176"/>
              <a:ext cx="4752527" cy="1080120"/>
              <a:chOff x="1836489" y="3861048"/>
              <a:chExt cx="4752527" cy="1080120"/>
            </a:xfrm>
            <a:grpFill/>
          </p:grpSpPr>
          <p:sp>
            <p:nvSpPr>
              <p:cNvPr id="412" name="Rectangle 99"/>
              <p:cNvSpPr>
                <a:spLocks noChangeArrowheads="1"/>
              </p:cNvSpPr>
              <p:nvPr/>
            </p:nvSpPr>
            <p:spPr bwMode="auto">
              <a:xfrm>
                <a:off x="1836489" y="3861048"/>
                <a:ext cx="432050" cy="1080120"/>
              </a:xfrm>
              <a:prstGeom prst="rect">
                <a:avLst/>
              </a:prstGeom>
              <a:grp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" name="Rectangle 99"/>
              <p:cNvSpPr>
                <a:spLocks noChangeArrowheads="1"/>
              </p:cNvSpPr>
              <p:nvPr/>
            </p:nvSpPr>
            <p:spPr bwMode="auto">
              <a:xfrm>
                <a:off x="3275857" y="3861048"/>
                <a:ext cx="428628" cy="1080120"/>
              </a:xfrm>
              <a:prstGeom prst="rect">
                <a:avLst/>
              </a:prstGeom>
              <a:grp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4" name="Rectangle 99"/>
              <p:cNvSpPr>
                <a:spLocks noChangeArrowheads="1"/>
              </p:cNvSpPr>
              <p:nvPr/>
            </p:nvSpPr>
            <p:spPr bwMode="auto">
              <a:xfrm>
                <a:off x="4715223" y="3861048"/>
                <a:ext cx="433634" cy="1080120"/>
              </a:xfrm>
              <a:prstGeom prst="rect">
                <a:avLst/>
              </a:prstGeom>
              <a:grp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" name="Rectangle 99"/>
              <p:cNvSpPr>
                <a:spLocks noChangeArrowheads="1"/>
              </p:cNvSpPr>
              <p:nvPr/>
            </p:nvSpPr>
            <p:spPr bwMode="auto">
              <a:xfrm>
                <a:off x="6155382" y="3861048"/>
                <a:ext cx="433634" cy="1080120"/>
              </a:xfrm>
              <a:prstGeom prst="rect">
                <a:avLst/>
              </a:prstGeom>
              <a:grpFill/>
              <a:ln w="15875">
                <a:solidFill>
                  <a:srgbClr val="990099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90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287437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、流水线组成的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基本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要求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799544"/>
            <a:ext cx="878522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(1)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各个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段的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操作相互</a:t>
            </a:r>
            <a:r>
              <a:rPr lang="zh-CN" altLang="en-US" b="1" u="sng" dirty="0" smtClean="0">
                <a:solidFill>
                  <a:srgbClr val="C00000"/>
                </a:solidFill>
                <a:latin typeface="宋体" pitchFamily="2" charset="-122"/>
              </a:rPr>
              <a:t>独立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     </a:t>
            </a:r>
            <a:r>
              <a:rPr lang="zh-CN" altLang="en-US" sz="2000" b="1" dirty="0" smtClean="0">
                <a:latin typeface="宋体" pitchFamily="2" charset="-122"/>
              </a:rPr>
              <a:t>←重叠的基础</a:t>
            </a:r>
            <a:endParaRPr lang="en-US" altLang="zh-CN" sz="2000" b="1" dirty="0" smtClean="0">
              <a:latin typeface="宋体" pitchFamily="2" charset="-122"/>
            </a:endParaRPr>
          </a:p>
          <a:p>
            <a:pPr algn="l">
              <a:lnSpc>
                <a:spcPct val="135000"/>
              </a:lnSpc>
            </a:pPr>
            <a:r>
              <a:rPr lang="en-US" altLang="zh-CN" sz="2000" b="1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要求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5" name="Text Box 37"/>
          <p:cNvSpPr txBox="1">
            <a:spLocks noChangeArrowheads="1"/>
          </p:cNvSpPr>
          <p:nvPr/>
        </p:nvSpPr>
        <p:spPr bwMode="auto">
          <a:xfrm>
            <a:off x="1907258" y="1290826"/>
            <a:ext cx="698566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60800" indent="-3860800" algn="l">
              <a:lnSpc>
                <a:spcPct val="125000"/>
              </a:lnSpc>
            </a:pPr>
            <a:r>
              <a:rPr lang="zh-CN" altLang="en-US" b="1" kern="0" spc="-100" dirty="0" smtClean="0">
                <a:latin typeface="宋体" pitchFamily="2" charset="-122"/>
              </a:rPr>
              <a:t>各个段的</a:t>
            </a:r>
            <a:r>
              <a:rPr lang="zh-CN" altLang="en-US" b="1" u="sng" kern="0" spc="-100" dirty="0" smtClean="0">
                <a:latin typeface="宋体" pitchFamily="2" charset="-122"/>
              </a:rPr>
              <a:t>源数据</a:t>
            </a:r>
            <a:r>
              <a:rPr lang="zh-CN" altLang="en-US" b="1" kern="0" spc="-100" dirty="0" smtClean="0">
                <a:latin typeface="宋体" pitchFamily="2" charset="-122"/>
              </a:rPr>
              <a:t>来自时序部件、</a:t>
            </a:r>
            <a:r>
              <a:rPr lang="zh-CN" altLang="en-US" b="1" u="sng" kern="0" spc="-100" dirty="0" smtClean="0">
                <a:latin typeface="宋体" pitchFamily="2" charset="-122"/>
              </a:rPr>
              <a:t>结果</a:t>
            </a:r>
            <a:r>
              <a:rPr lang="zh-CN" altLang="en-US" b="1" kern="0" spc="-100" dirty="0" smtClean="0">
                <a:latin typeface="宋体" pitchFamily="2" charset="-122"/>
              </a:rPr>
              <a:t>存到时序部件</a:t>
            </a:r>
            <a:endParaRPr lang="zh-CN" altLang="en-US" b="1" kern="0" spc="-100" dirty="0">
              <a:latin typeface="宋体" pitchFamily="2" charset="-122"/>
            </a:endParaRPr>
          </a:p>
        </p:txBody>
      </p:sp>
      <p:sp>
        <p:nvSpPr>
          <p:cNvPr id="6" name="Text Box 37"/>
          <p:cNvSpPr txBox="1">
            <a:spLocks noChangeArrowheads="1"/>
          </p:cNvSpPr>
          <p:nvPr/>
        </p:nvSpPr>
        <p:spPr bwMode="auto">
          <a:xfrm>
            <a:off x="1907258" y="1772816"/>
            <a:ext cx="705735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60800" indent="-3860800"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增设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段间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寄存器</a:t>
            </a:r>
            <a:r>
              <a:rPr lang="zh-CN" altLang="en-US" b="1" u="sng" dirty="0" smtClean="0">
                <a:latin typeface="宋体" pitchFamily="2" charset="-122"/>
              </a:rPr>
              <a:t> </a:t>
            </a:r>
            <a:endParaRPr lang="en-US" altLang="zh-CN" b="1" u="sng" dirty="0" smtClean="0">
              <a:latin typeface="宋体" pitchFamily="2" charset="-122"/>
            </a:endParaRPr>
          </a:p>
          <a:p>
            <a:pPr marL="3860800" indent="-3860800" algn="l"/>
            <a:r>
              <a:rPr lang="en-US" altLang="zh-CN" sz="2200" b="1" dirty="0" smtClean="0">
                <a:latin typeface="宋体" pitchFamily="2" charset="-122"/>
              </a:rPr>
              <a:t>      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 smtClean="0">
                <a:latin typeface="宋体" pitchFamily="2" charset="-122"/>
              </a:rPr>
              <a:t>←数量＝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后续段</a:t>
            </a:r>
            <a:r>
              <a:rPr lang="zh-CN" altLang="en-US" sz="2000" b="1" dirty="0" smtClean="0">
                <a:latin typeface="宋体" pitchFamily="2" charset="-122"/>
              </a:rPr>
              <a:t>需要的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每个</a:t>
            </a:r>
            <a:r>
              <a:rPr lang="zh-CN" altLang="en-US" sz="2000" b="1" dirty="0" smtClean="0">
                <a:latin typeface="宋体" pitchFamily="2" charset="-122"/>
              </a:rPr>
              <a:t>数据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地址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命令</a:t>
            </a:r>
            <a:endParaRPr lang="zh-CN" altLang="en-US" sz="2000" b="1" dirty="0">
              <a:latin typeface="宋体" pitchFamily="2" charset="-122"/>
            </a:endParaRPr>
          </a:p>
        </p:txBody>
      </p:sp>
      <p:grpSp>
        <p:nvGrpSpPr>
          <p:cNvPr id="448" name="组合 447"/>
          <p:cNvGrpSpPr/>
          <p:nvPr/>
        </p:nvGrpSpPr>
        <p:grpSpPr>
          <a:xfrm>
            <a:off x="3275856" y="3356992"/>
            <a:ext cx="4752528" cy="2016224"/>
            <a:chOff x="3275856" y="2492896"/>
            <a:chExt cx="4752528" cy="2016224"/>
          </a:xfrm>
        </p:grpSpPr>
        <p:grpSp>
          <p:nvGrpSpPr>
            <p:cNvPr id="307" name="组合 306"/>
            <p:cNvGrpSpPr/>
            <p:nvPr/>
          </p:nvGrpSpPr>
          <p:grpSpPr>
            <a:xfrm>
              <a:off x="3275856" y="2492896"/>
              <a:ext cx="3312368" cy="864096"/>
              <a:chOff x="3275856" y="4005064"/>
              <a:chExt cx="3312368" cy="864096"/>
            </a:xfrm>
          </p:grpSpPr>
          <p:cxnSp>
            <p:nvCxnSpPr>
              <p:cNvPr id="297" name="直接箭头连接符 296"/>
              <p:cNvCxnSpPr/>
              <p:nvPr/>
            </p:nvCxnSpPr>
            <p:spPr bwMode="auto">
              <a:xfrm>
                <a:off x="3275857" y="486916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99" name="直接箭头连接符 298"/>
              <p:cNvCxnSpPr/>
              <p:nvPr/>
            </p:nvCxnSpPr>
            <p:spPr bwMode="auto">
              <a:xfrm>
                <a:off x="327585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0" name="直接箭头连接符 299"/>
              <p:cNvCxnSpPr/>
              <p:nvPr/>
            </p:nvCxnSpPr>
            <p:spPr bwMode="auto">
              <a:xfrm>
                <a:off x="4716017" y="486916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1" name="直接箭头连接符 300"/>
              <p:cNvCxnSpPr/>
              <p:nvPr/>
            </p:nvCxnSpPr>
            <p:spPr bwMode="auto">
              <a:xfrm>
                <a:off x="471601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2" name="直接箭头连接符 301"/>
              <p:cNvCxnSpPr/>
              <p:nvPr/>
            </p:nvCxnSpPr>
            <p:spPr bwMode="auto">
              <a:xfrm>
                <a:off x="6156177" y="486916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3" name="直接箭头连接符 302"/>
              <p:cNvCxnSpPr/>
              <p:nvPr/>
            </p:nvCxnSpPr>
            <p:spPr bwMode="auto">
              <a:xfrm>
                <a:off x="615617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4" name="直接箭头连接符 303"/>
              <p:cNvCxnSpPr/>
              <p:nvPr/>
            </p:nvCxnSpPr>
            <p:spPr bwMode="auto">
              <a:xfrm>
                <a:off x="6156176" y="450912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5" name="直接箭头连接符 304"/>
              <p:cNvCxnSpPr/>
              <p:nvPr/>
            </p:nvCxnSpPr>
            <p:spPr bwMode="auto">
              <a:xfrm>
                <a:off x="6156176" y="414908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6" name="直接箭头连接符 305"/>
              <p:cNvCxnSpPr/>
              <p:nvPr/>
            </p:nvCxnSpPr>
            <p:spPr bwMode="auto">
              <a:xfrm>
                <a:off x="4716016" y="4581128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353" name="组合 352"/>
            <p:cNvGrpSpPr/>
            <p:nvPr/>
          </p:nvGrpSpPr>
          <p:grpSpPr>
            <a:xfrm>
              <a:off x="4716016" y="3645024"/>
              <a:ext cx="3312368" cy="864096"/>
              <a:chOff x="3275856" y="4005064"/>
              <a:chExt cx="3312368" cy="864096"/>
            </a:xfrm>
          </p:grpSpPr>
          <p:cxnSp>
            <p:nvCxnSpPr>
              <p:cNvPr id="354" name="直接箭头连接符 353"/>
              <p:cNvCxnSpPr/>
              <p:nvPr/>
            </p:nvCxnSpPr>
            <p:spPr bwMode="auto">
              <a:xfrm>
                <a:off x="3275857" y="486916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5" name="直接箭头连接符 354"/>
              <p:cNvCxnSpPr/>
              <p:nvPr/>
            </p:nvCxnSpPr>
            <p:spPr bwMode="auto">
              <a:xfrm>
                <a:off x="327585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6" name="直接箭头连接符 355"/>
              <p:cNvCxnSpPr/>
              <p:nvPr/>
            </p:nvCxnSpPr>
            <p:spPr bwMode="auto">
              <a:xfrm>
                <a:off x="4716017" y="486916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7" name="直接箭头连接符 356"/>
              <p:cNvCxnSpPr/>
              <p:nvPr/>
            </p:nvCxnSpPr>
            <p:spPr bwMode="auto">
              <a:xfrm>
                <a:off x="471601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8" name="直接箭头连接符 357"/>
              <p:cNvCxnSpPr/>
              <p:nvPr/>
            </p:nvCxnSpPr>
            <p:spPr bwMode="auto">
              <a:xfrm>
                <a:off x="6156177" y="486916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59" name="直接箭头连接符 358"/>
              <p:cNvCxnSpPr/>
              <p:nvPr/>
            </p:nvCxnSpPr>
            <p:spPr bwMode="auto">
              <a:xfrm>
                <a:off x="6156176" y="4005064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60" name="直接箭头连接符 359"/>
              <p:cNvCxnSpPr/>
              <p:nvPr/>
            </p:nvCxnSpPr>
            <p:spPr bwMode="auto">
              <a:xfrm>
                <a:off x="6156176" y="450912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61" name="直接箭头连接符 360"/>
              <p:cNvCxnSpPr/>
              <p:nvPr/>
            </p:nvCxnSpPr>
            <p:spPr bwMode="auto">
              <a:xfrm>
                <a:off x="6156176" y="4149080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62" name="直接箭头连接符 361"/>
              <p:cNvCxnSpPr/>
              <p:nvPr/>
            </p:nvCxnSpPr>
            <p:spPr bwMode="auto">
              <a:xfrm>
                <a:off x="4716016" y="4581128"/>
                <a:ext cx="43204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  <p:grpSp>
        <p:nvGrpSpPr>
          <p:cNvPr id="447" name="组合 446"/>
          <p:cNvGrpSpPr/>
          <p:nvPr/>
        </p:nvGrpSpPr>
        <p:grpSpPr>
          <a:xfrm>
            <a:off x="251520" y="3212976"/>
            <a:ext cx="8785869" cy="2520280"/>
            <a:chOff x="251520" y="2348880"/>
            <a:chExt cx="8785869" cy="2520280"/>
          </a:xfrm>
        </p:grpSpPr>
        <p:grpSp>
          <p:nvGrpSpPr>
            <p:cNvPr id="309" name="组合 308"/>
            <p:cNvGrpSpPr/>
            <p:nvPr/>
          </p:nvGrpSpPr>
          <p:grpSpPr>
            <a:xfrm>
              <a:off x="827584" y="2420888"/>
              <a:ext cx="6408711" cy="1008112"/>
              <a:chOff x="827584" y="3933056"/>
              <a:chExt cx="6408711" cy="1008112"/>
            </a:xfrm>
          </p:grpSpPr>
          <p:sp>
            <p:nvSpPr>
              <p:cNvPr id="67" name="Text Box 161"/>
              <p:cNvSpPr txBox="1">
                <a:spLocks noChangeArrowheads="1"/>
              </p:cNvSpPr>
              <p:nvPr/>
            </p:nvSpPr>
            <p:spPr bwMode="auto">
              <a:xfrm>
                <a:off x="3923928" y="4149080"/>
                <a:ext cx="501529" cy="360040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ALU</a:t>
                </a:r>
                <a:endParaRPr kumimoji="0" lang="en-US" altLang="zh-CN" sz="2000" b="1" dirty="0">
                  <a:latin typeface="宋体" pitchFamily="2" charset="-122"/>
                </a:endParaRPr>
              </a:p>
            </p:txBody>
          </p:sp>
          <p:sp>
            <p:nvSpPr>
              <p:cNvPr id="68" name="Text Box 166"/>
              <p:cNvSpPr txBox="1">
                <a:spLocks noChangeArrowheads="1"/>
              </p:cNvSpPr>
              <p:nvPr/>
            </p:nvSpPr>
            <p:spPr bwMode="auto">
              <a:xfrm>
                <a:off x="2843810" y="4117351"/>
                <a:ext cx="287237" cy="535785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GPRs</a:t>
                </a:r>
              </a:p>
            </p:txBody>
          </p:sp>
          <p:sp>
            <p:nvSpPr>
              <p:cNvPr id="69" name="Text Box 177"/>
              <p:cNvSpPr txBox="1">
                <a:spLocks noChangeArrowheads="1"/>
              </p:cNvSpPr>
              <p:nvPr/>
            </p:nvSpPr>
            <p:spPr bwMode="auto">
              <a:xfrm>
                <a:off x="2411761" y="3933056"/>
                <a:ext cx="288032" cy="1008112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/>
                <a:r>
                  <a:rPr kumimoji="0" lang="en-US" altLang="zh-CN" sz="2000" b="1" dirty="0">
                    <a:latin typeface="宋体" pitchFamily="2" charset="-122"/>
                  </a:rPr>
                  <a:t>ID</a:t>
                </a:r>
              </a:p>
            </p:txBody>
          </p:sp>
          <p:cxnSp>
            <p:nvCxnSpPr>
              <p:cNvPr id="70" name="直接箭头连接符 69"/>
              <p:cNvCxnSpPr>
                <a:stCxn id="71" idx="3"/>
              </p:cNvCxnSpPr>
              <p:nvPr/>
            </p:nvCxnSpPr>
            <p:spPr bwMode="auto">
              <a:xfrm>
                <a:off x="1618878" y="4726284"/>
                <a:ext cx="216695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71" name="Text Box 177"/>
              <p:cNvSpPr txBox="1">
                <a:spLocks noChangeArrowheads="1"/>
              </p:cNvSpPr>
              <p:nvPr/>
            </p:nvSpPr>
            <p:spPr bwMode="auto">
              <a:xfrm>
                <a:off x="1071538" y="4583408"/>
                <a:ext cx="547340" cy="285752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IMEM</a:t>
                </a:r>
                <a:endParaRPr kumimoji="0" lang="en-US" altLang="zh-CN" sz="1800" b="1" dirty="0">
                  <a:latin typeface="宋体" pitchFamily="2" charset="-122"/>
                </a:endParaRPr>
              </a:p>
            </p:txBody>
          </p:sp>
          <p:sp>
            <p:nvSpPr>
              <p:cNvPr id="72" name="Text Box 185"/>
              <p:cNvSpPr txBox="1">
                <a:spLocks noChangeArrowheads="1"/>
              </p:cNvSpPr>
              <p:nvPr/>
            </p:nvSpPr>
            <p:spPr bwMode="auto">
              <a:xfrm>
                <a:off x="1186830" y="4150790"/>
                <a:ext cx="432048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PC</a:t>
                </a:r>
                <a:endParaRPr kumimoji="0" lang="en-US" altLang="zh-CN" sz="1800" b="1" dirty="0">
                  <a:latin typeface="宋体" pitchFamily="2" charset="-122"/>
                </a:endParaRPr>
              </a:p>
            </p:txBody>
          </p:sp>
          <p:cxnSp>
            <p:nvCxnSpPr>
              <p:cNvPr id="73" name="直接箭头连接符 72"/>
              <p:cNvCxnSpPr/>
              <p:nvPr/>
            </p:nvCxnSpPr>
            <p:spPr bwMode="auto">
              <a:xfrm>
                <a:off x="2267744" y="4725144"/>
                <a:ext cx="14230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4" name="直接箭头连接符 73"/>
              <p:cNvCxnSpPr/>
              <p:nvPr/>
            </p:nvCxnSpPr>
            <p:spPr bwMode="auto">
              <a:xfrm>
                <a:off x="1403648" y="4373796"/>
                <a:ext cx="0" cy="20733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5" name="直接箭头连接符 74"/>
              <p:cNvCxnSpPr/>
              <p:nvPr/>
            </p:nvCxnSpPr>
            <p:spPr bwMode="auto">
              <a:xfrm>
                <a:off x="2699793" y="4221088"/>
                <a:ext cx="144810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6" name="直接箭头连接符 75"/>
              <p:cNvCxnSpPr/>
              <p:nvPr/>
            </p:nvCxnSpPr>
            <p:spPr bwMode="auto">
              <a:xfrm>
                <a:off x="2699793" y="4869160"/>
                <a:ext cx="576064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7" name="直接箭头连接符 76"/>
              <p:cNvCxnSpPr/>
              <p:nvPr/>
            </p:nvCxnSpPr>
            <p:spPr bwMode="auto">
              <a:xfrm>
                <a:off x="2699793" y="4434788"/>
                <a:ext cx="144810" cy="2324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8" name="直接箭头连接符 77"/>
              <p:cNvCxnSpPr/>
              <p:nvPr/>
            </p:nvCxnSpPr>
            <p:spPr bwMode="auto">
              <a:xfrm>
                <a:off x="2699793" y="4005064"/>
                <a:ext cx="576064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1" name="直接箭头连接符 80"/>
              <p:cNvCxnSpPr/>
              <p:nvPr/>
            </p:nvCxnSpPr>
            <p:spPr bwMode="auto">
              <a:xfrm>
                <a:off x="3131841" y="4221088"/>
                <a:ext cx="144016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2" name="直接箭头连接符 81"/>
              <p:cNvCxnSpPr/>
              <p:nvPr/>
            </p:nvCxnSpPr>
            <p:spPr bwMode="auto">
              <a:xfrm>
                <a:off x="3132635" y="4437112"/>
                <a:ext cx="14322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4" name="直接箭头连接符 83"/>
              <p:cNvCxnSpPr/>
              <p:nvPr/>
            </p:nvCxnSpPr>
            <p:spPr bwMode="auto">
              <a:xfrm>
                <a:off x="3710283" y="4219379"/>
                <a:ext cx="213645" cy="170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5" name="直接箭头连接符 84"/>
              <p:cNvCxnSpPr/>
              <p:nvPr/>
            </p:nvCxnSpPr>
            <p:spPr bwMode="auto">
              <a:xfrm>
                <a:off x="3710283" y="4435524"/>
                <a:ext cx="213645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6" name="直接箭头连接符 121"/>
              <p:cNvCxnSpPr/>
              <p:nvPr/>
            </p:nvCxnSpPr>
            <p:spPr bwMode="auto">
              <a:xfrm>
                <a:off x="4185766" y="4005634"/>
                <a:ext cx="0" cy="143446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7" name="直接箭头连接符 86"/>
              <p:cNvCxnSpPr/>
              <p:nvPr/>
            </p:nvCxnSpPr>
            <p:spPr bwMode="auto">
              <a:xfrm>
                <a:off x="4427984" y="4365104"/>
                <a:ext cx="28803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9" name="Rectangle 100"/>
              <p:cNvSpPr>
                <a:spLocks noChangeArrowheads="1"/>
              </p:cNvSpPr>
              <p:nvPr/>
            </p:nvSpPr>
            <p:spPr bwMode="auto">
              <a:xfrm>
                <a:off x="827584" y="3933056"/>
                <a:ext cx="287238" cy="557992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vert" wrap="none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ALU</a:t>
                </a:r>
                <a:endParaRPr lang="zh-CN" altLang="en-US" sz="1800" b="1" dirty="0">
                  <a:latin typeface="+mn-ea"/>
                  <a:ea typeface="+mn-ea"/>
                </a:endParaRPr>
              </a:p>
            </p:txBody>
          </p:sp>
          <p:cxnSp>
            <p:nvCxnSpPr>
              <p:cNvPr id="118" name="直接箭头连接符 117"/>
              <p:cNvCxnSpPr/>
              <p:nvPr/>
            </p:nvCxnSpPr>
            <p:spPr bwMode="auto">
              <a:xfrm flipH="1">
                <a:off x="1114825" y="4452136"/>
                <a:ext cx="28882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124" name="直接箭头连接符 123"/>
              <p:cNvCxnSpPr/>
              <p:nvPr/>
            </p:nvCxnSpPr>
            <p:spPr bwMode="auto">
              <a:xfrm>
                <a:off x="1114822" y="4006204"/>
                <a:ext cx="288826" cy="142876"/>
              </a:xfrm>
              <a:prstGeom prst="bentConnector3">
                <a:avLst>
                  <a:gd name="adj1" fmla="val 98996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3" name="直接箭头连接符 142"/>
              <p:cNvCxnSpPr/>
              <p:nvPr/>
            </p:nvCxnSpPr>
            <p:spPr bwMode="auto">
              <a:xfrm>
                <a:off x="3707904" y="4005064"/>
                <a:ext cx="1007319" cy="114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54" name="直接箭头连接符 153"/>
              <p:cNvCxnSpPr/>
              <p:nvPr/>
            </p:nvCxnSpPr>
            <p:spPr bwMode="auto">
              <a:xfrm>
                <a:off x="3710283" y="4869160"/>
                <a:ext cx="1004940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56" name="Text Box 161"/>
              <p:cNvSpPr txBox="1">
                <a:spLocks noChangeArrowheads="1"/>
              </p:cNvSpPr>
              <p:nvPr/>
            </p:nvSpPr>
            <p:spPr bwMode="auto">
              <a:xfrm>
                <a:off x="5366615" y="4293096"/>
                <a:ext cx="573537" cy="360040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DMEM</a:t>
                </a:r>
                <a:endParaRPr kumimoji="0" lang="en-US" altLang="zh-CN" sz="2000" b="1" dirty="0">
                  <a:latin typeface="宋体" pitchFamily="2" charset="-122"/>
                </a:endParaRPr>
              </a:p>
            </p:txBody>
          </p:sp>
          <p:cxnSp>
            <p:nvCxnSpPr>
              <p:cNvPr id="158" name="直接箭头连接符 157"/>
              <p:cNvCxnSpPr/>
              <p:nvPr/>
            </p:nvCxnSpPr>
            <p:spPr bwMode="auto">
              <a:xfrm>
                <a:off x="3779912" y="4437114"/>
                <a:ext cx="935311" cy="146294"/>
              </a:xfrm>
              <a:prstGeom prst="bentConnector3">
                <a:avLst>
                  <a:gd name="adj1" fmla="val -135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161" name="直接箭头连接符 160"/>
              <p:cNvCxnSpPr/>
              <p:nvPr/>
            </p:nvCxnSpPr>
            <p:spPr bwMode="auto">
              <a:xfrm>
                <a:off x="5152947" y="4363516"/>
                <a:ext cx="211141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2" name="直接箭头连接符 161"/>
              <p:cNvCxnSpPr/>
              <p:nvPr/>
            </p:nvCxnSpPr>
            <p:spPr bwMode="auto">
              <a:xfrm>
                <a:off x="5148064" y="4579540"/>
                <a:ext cx="21855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6" name="直接箭头连接符 165"/>
              <p:cNvCxnSpPr/>
              <p:nvPr/>
            </p:nvCxnSpPr>
            <p:spPr bwMode="auto">
              <a:xfrm>
                <a:off x="5937625" y="4509120"/>
                <a:ext cx="21855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67" name="直接箭头连接符 166"/>
              <p:cNvCxnSpPr/>
              <p:nvPr/>
            </p:nvCxnSpPr>
            <p:spPr bwMode="auto">
              <a:xfrm>
                <a:off x="5148064" y="4869160"/>
                <a:ext cx="1008112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8" name="直接箭头连接符 177"/>
              <p:cNvCxnSpPr/>
              <p:nvPr/>
            </p:nvCxnSpPr>
            <p:spPr bwMode="auto">
              <a:xfrm rot="5400000" flipH="1" flipV="1">
                <a:off x="6480409" y="4256893"/>
                <a:ext cx="360040" cy="144413"/>
              </a:xfrm>
              <a:prstGeom prst="bentConnector3">
                <a:avLst>
                  <a:gd name="adj1" fmla="val -2097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79" name="直接箭头连接符 157"/>
              <p:cNvCxnSpPr/>
              <p:nvPr/>
            </p:nvCxnSpPr>
            <p:spPr bwMode="auto">
              <a:xfrm flipV="1">
                <a:off x="5220072" y="4150914"/>
                <a:ext cx="935310" cy="214191"/>
              </a:xfrm>
              <a:prstGeom prst="bentConnector3">
                <a:avLst>
                  <a:gd name="adj1" fmla="val -136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183" name="直接箭头连接符 182"/>
              <p:cNvCxnSpPr/>
              <p:nvPr/>
            </p:nvCxnSpPr>
            <p:spPr bwMode="auto">
              <a:xfrm>
                <a:off x="5148064" y="4005064"/>
                <a:ext cx="1007318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6" name="直接箭头连接符 121"/>
              <p:cNvCxnSpPr/>
              <p:nvPr/>
            </p:nvCxnSpPr>
            <p:spPr bwMode="auto">
              <a:xfrm>
                <a:off x="5652119" y="4005064"/>
                <a:ext cx="0" cy="288156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9" name="直接箭头连接符 188"/>
              <p:cNvCxnSpPr/>
              <p:nvPr/>
            </p:nvCxnSpPr>
            <p:spPr bwMode="auto">
              <a:xfrm flipV="1">
                <a:off x="6589016" y="4005064"/>
                <a:ext cx="287240" cy="57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92" name="直接箭头连接符 191"/>
              <p:cNvCxnSpPr/>
              <p:nvPr/>
            </p:nvCxnSpPr>
            <p:spPr bwMode="auto">
              <a:xfrm>
                <a:off x="6589016" y="4868366"/>
                <a:ext cx="287240" cy="794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95" name="Text Box 166"/>
              <p:cNvSpPr txBox="1">
                <a:spLocks noChangeArrowheads="1"/>
              </p:cNvSpPr>
              <p:nvPr/>
            </p:nvSpPr>
            <p:spPr bwMode="auto">
              <a:xfrm>
                <a:off x="6876256" y="3937330"/>
                <a:ext cx="360039" cy="931830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prstDash val="sysDash"/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GPRs</a:t>
                </a:r>
              </a:p>
            </p:txBody>
          </p:sp>
          <p:cxnSp>
            <p:nvCxnSpPr>
              <p:cNvPr id="196" name="直接箭头连接符 195"/>
              <p:cNvCxnSpPr/>
              <p:nvPr/>
            </p:nvCxnSpPr>
            <p:spPr bwMode="auto">
              <a:xfrm flipV="1">
                <a:off x="6589016" y="4149080"/>
                <a:ext cx="287240" cy="171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71" name="直接箭头连接符 270"/>
              <p:cNvCxnSpPr/>
              <p:nvPr/>
            </p:nvCxnSpPr>
            <p:spPr bwMode="auto">
              <a:xfrm flipV="1">
                <a:off x="4554406" y="4197276"/>
                <a:ext cx="0" cy="16782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sp>
            <p:nvSpPr>
              <p:cNvPr id="273" name="Text Box 164"/>
              <p:cNvSpPr txBox="1">
                <a:spLocks noChangeArrowheads="1"/>
              </p:cNvSpPr>
              <p:nvPr/>
            </p:nvSpPr>
            <p:spPr bwMode="auto">
              <a:xfrm>
                <a:off x="3275857" y="4366814"/>
                <a:ext cx="428628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dirty="0" smtClean="0">
                    <a:latin typeface="宋体" pitchFamily="2" charset="-122"/>
                  </a:rPr>
                  <a:t>B</a:t>
                </a:r>
                <a:endParaRPr kumimoji="0" lang="en-US" altLang="zh-CN" sz="1600" b="1" dirty="0">
                  <a:latin typeface="宋体" pitchFamily="2" charset="-122"/>
                </a:endParaRPr>
              </a:p>
            </p:txBody>
          </p:sp>
          <p:sp>
            <p:nvSpPr>
              <p:cNvPr id="274" name="Text Box 165"/>
              <p:cNvSpPr txBox="1">
                <a:spLocks noChangeArrowheads="1"/>
              </p:cNvSpPr>
              <p:nvPr/>
            </p:nvSpPr>
            <p:spPr bwMode="auto">
              <a:xfrm>
                <a:off x="3275857" y="4150914"/>
                <a:ext cx="428627" cy="2159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dirty="0" smtClean="0">
                    <a:latin typeface="宋体" pitchFamily="2" charset="-122"/>
                  </a:rPr>
                  <a:t>A</a:t>
                </a:r>
                <a:endParaRPr kumimoji="0" lang="en-US" altLang="zh-CN" sz="1600" b="1" dirty="0">
                  <a:latin typeface="宋体" pitchFamily="2" charset="-122"/>
                </a:endParaRPr>
              </a:p>
            </p:txBody>
          </p:sp>
          <p:sp>
            <p:nvSpPr>
              <p:cNvPr id="277" name="Text Box 165"/>
              <p:cNvSpPr txBox="1">
                <a:spLocks noChangeArrowheads="1"/>
              </p:cNvSpPr>
              <p:nvPr/>
            </p:nvSpPr>
            <p:spPr bwMode="auto">
              <a:xfrm>
                <a:off x="4716016" y="4293220"/>
                <a:ext cx="428627" cy="2159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spc="-150" dirty="0" smtClean="0">
                    <a:latin typeface="宋体" pitchFamily="2" charset="-122"/>
                  </a:rPr>
                  <a:t>ALUO</a:t>
                </a:r>
                <a:endParaRPr kumimoji="0" lang="en-US" altLang="zh-CN" sz="1600" b="1" spc="-150" dirty="0">
                  <a:latin typeface="宋体" pitchFamily="2" charset="-122"/>
                </a:endParaRPr>
              </a:p>
            </p:txBody>
          </p:sp>
          <p:sp>
            <p:nvSpPr>
              <p:cNvPr id="27" name="Text Box 185"/>
              <p:cNvSpPr txBox="1">
                <a:spLocks noChangeArrowheads="1"/>
              </p:cNvSpPr>
              <p:nvPr/>
            </p:nvSpPr>
            <p:spPr bwMode="auto">
              <a:xfrm>
                <a:off x="1835572" y="4581128"/>
                <a:ext cx="432965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IR</a:t>
                </a:r>
                <a:endParaRPr kumimoji="0" lang="en-US" altLang="zh-CN" sz="1800" b="1" dirty="0">
                  <a:latin typeface="宋体" pitchFamily="2" charset="-122"/>
                </a:endParaRPr>
              </a:p>
            </p:txBody>
          </p:sp>
        </p:grpSp>
        <p:sp>
          <p:nvSpPr>
            <p:cNvPr id="9" name="Text Box 104"/>
            <p:cNvSpPr txBox="1">
              <a:spLocks noChangeArrowheads="1"/>
            </p:cNvSpPr>
            <p:nvPr/>
          </p:nvSpPr>
          <p:spPr bwMode="auto">
            <a:xfrm>
              <a:off x="251520" y="2585301"/>
              <a:ext cx="498417" cy="498479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0" rIns="18000" bIns="0"/>
            <a:lstStyle/>
            <a:p>
              <a:pPr eaLnBrk="0" hangingPunct="0"/>
              <a:r>
                <a:rPr kumimoji="0"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指令</a:t>
              </a:r>
              <a:endParaRPr kumimoji="0"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kumimoji="0"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k</a:t>
              </a:r>
              <a:endParaRPr kumimoji="0"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1" name="Text Box 104"/>
            <p:cNvSpPr txBox="1">
              <a:spLocks noChangeArrowheads="1"/>
            </p:cNvSpPr>
            <p:nvPr/>
          </p:nvSpPr>
          <p:spPr bwMode="auto">
            <a:xfrm>
              <a:off x="251520" y="3728309"/>
              <a:ext cx="498417" cy="498479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0" rIns="18000" bIns="0"/>
            <a:lstStyle/>
            <a:p>
              <a:pPr eaLnBrk="0" hangingPunct="0"/>
              <a:r>
                <a:rPr kumimoji="0"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指令</a:t>
              </a:r>
              <a:endParaRPr kumimoji="0"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kumimoji="0"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k+1</a:t>
              </a:r>
              <a:endParaRPr kumimoji="0"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grpSp>
          <p:nvGrpSpPr>
            <p:cNvPr id="310" name="组合 309"/>
            <p:cNvGrpSpPr/>
            <p:nvPr/>
          </p:nvGrpSpPr>
          <p:grpSpPr>
            <a:xfrm>
              <a:off x="2267745" y="3573016"/>
              <a:ext cx="6408711" cy="1009822"/>
              <a:chOff x="827584" y="3933056"/>
              <a:chExt cx="6408711" cy="1009822"/>
            </a:xfrm>
          </p:grpSpPr>
          <p:sp>
            <p:nvSpPr>
              <p:cNvPr id="311" name="Text Box 161"/>
              <p:cNvSpPr txBox="1">
                <a:spLocks noChangeArrowheads="1"/>
              </p:cNvSpPr>
              <p:nvPr/>
            </p:nvSpPr>
            <p:spPr bwMode="auto">
              <a:xfrm>
                <a:off x="3923928" y="4149080"/>
                <a:ext cx="501529" cy="360040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>
                    <a:latin typeface="宋体" pitchFamily="2" charset="-122"/>
                  </a:rPr>
                  <a:t>ALU</a:t>
                </a:r>
                <a:endParaRPr kumimoji="0" lang="en-US" altLang="zh-CN" sz="2000" b="1" dirty="0">
                  <a:latin typeface="宋体" pitchFamily="2" charset="-122"/>
                </a:endParaRPr>
              </a:p>
            </p:txBody>
          </p:sp>
          <p:sp>
            <p:nvSpPr>
              <p:cNvPr id="312" name="Text Box 166"/>
              <p:cNvSpPr txBox="1">
                <a:spLocks noChangeArrowheads="1"/>
              </p:cNvSpPr>
              <p:nvPr/>
            </p:nvSpPr>
            <p:spPr bwMode="auto">
              <a:xfrm>
                <a:off x="2843810" y="4117351"/>
                <a:ext cx="287237" cy="535785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GPRs</a:t>
                </a:r>
              </a:p>
            </p:txBody>
          </p:sp>
          <p:sp>
            <p:nvSpPr>
              <p:cNvPr id="313" name="Text Box 177"/>
              <p:cNvSpPr txBox="1">
                <a:spLocks noChangeArrowheads="1"/>
              </p:cNvSpPr>
              <p:nvPr/>
            </p:nvSpPr>
            <p:spPr bwMode="auto">
              <a:xfrm>
                <a:off x="2411761" y="3933056"/>
                <a:ext cx="288032" cy="1009822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222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/>
                <a:r>
                  <a:rPr kumimoji="0" lang="en-US" altLang="zh-CN" sz="2000" b="1" dirty="0">
                    <a:latin typeface="宋体" pitchFamily="2" charset="-122"/>
                  </a:rPr>
                  <a:t>ID</a:t>
                </a:r>
              </a:p>
            </p:txBody>
          </p:sp>
          <p:cxnSp>
            <p:nvCxnSpPr>
              <p:cNvPr id="314" name="直接箭头连接符 313"/>
              <p:cNvCxnSpPr>
                <a:stCxn id="315" idx="3"/>
              </p:cNvCxnSpPr>
              <p:nvPr/>
            </p:nvCxnSpPr>
            <p:spPr bwMode="auto">
              <a:xfrm>
                <a:off x="1618878" y="4726284"/>
                <a:ext cx="216695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15" name="Text Box 177"/>
              <p:cNvSpPr txBox="1">
                <a:spLocks noChangeArrowheads="1"/>
              </p:cNvSpPr>
              <p:nvPr/>
            </p:nvSpPr>
            <p:spPr bwMode="auto">
              <a:xfrm>
                <a:off x="1071538" y="4583408"/>
                <a:ext cx="547340" cy="285752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IMEM</a:t>
                </a:r>
                <a:endParaRPr kumimoji="0" lang="en-US" altLang="zh-CN" sz="1800" b="1" dirty="0">
                  <a:latin typeface="宋体" pitchFamily="2" charset="-122"/>
                </a:endParaRPr>
              </a:p>
            </p:txBody>
          </p:sp>
          <p:sp>
            <p:nvSpPr>
              <p:cNvPr id="316" name="Text Box 185"/>
              <p:cNvSpPr txBox="1">
                <a:spLocks noChangeArrowheads="1"/>
              </p:cNvSpPr>
              <p:nvPr/>
            </p:nvSpPr>
            <p:spPr bwMode="auto">
              <a:xfrm>
                <a:off x="1186830" y="4150790"/>
                <a:ext cx="432048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PC</a:t>
                </a:r>
                <a:endParaRPr kumimoji="0" lang="en-US" altLang="zh-CN" sz="1800" b="1" dirty="0">
                  <a:latin typeface="宋体" pitchFamily="2" charset="-122"/>
                </a:endParaRPr>
              </a:p>
            </p:txBody>
          </p:sp>
          <p:cxnSp>
            <p:nvCxnSpPr>
              <p:cNvPr id="317" name="直接箭头连接符 316"/>
              <p:cNvCxnSpPr/>
              <p:nvPr/>
            </p:nvCxnSpPr>
            <p:spPr bwMode="auto">
              <a:xfrm>
                <a:off x="2267744" y="4725144"/>
                <a:ext cx="142307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18" name="直接箭头连接符 317"/>
              <p:cNvCxnSpPr/>
              <p:nvPr/>
            </p:nvCxnSpPr>
            <p:spPr bwMode="auto">
              <a:xfrm>
                <a:off x="1403648" y="4373796"/>
                <a:ext cx="0" cy="20733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19" name="直接箭头连接符 318"/>
              <p:cNvCxnSpPr/>
              <p:nvPr/>
            </p:nvCxnSpPr>
            <p:spPr bwMode="auto">
              <a:xfrm>
                <a:off x="2699793" y="4221088"/>
                <a:ext cx="144810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0" name="直接箭头连接符 319"/>
              <p:cNvCxnSpPr/>
              <p:nvPr/>
            </p:nvCxnSpPr>
            <p:spPr bwMode="auto">
              <a:xfrm>
                <a:off x="2699793" y="4869160"/>
                <a:ext cx="576064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1" name="直接箭头连接符 320"/>
              <p:cNvCxnSpPr/>
              <p:nvPr/>
            </p:nvCxnSpPr>
            <p:spPr bwMode="auto">
              <a:xfrm>
                <a:off x="2699793" y="4434788"/>
                <a:ext cx="144810" cy="2324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2" name="直接箭头连接符 321"/>
              <p:cNvCxnSpPr/>
              <p:nvPr/>
            </p:nvCxnSpPr>
            <p:spPr bwMode="auto">
              <a:xfrm>
                <a:off x="2699793" y="4005064"/>
                <a:ext cx="576064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3" name="直接箭头连接符 322"/>
              <p:cNvCxnSpPr/>
              <p:nvPr/>
            </p:nvCxnSpPr>
            <p:spPr bwMode="auto">
              <a:xfrm>
                <a:off x="3131841" y="4221088"/>
                <a:ext cx="144016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4" name="直接箭头连接符 323"/>
              <p:cNvCxnSpPr/>
              <p:nvPr/>
            </p:nvCxnSpPr>
            <p:spPr bwMode="auto">
              <a:xfrm>
                <a:off x="3132635" y="4437112"/>
                <a:ext cx="14322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5" name="直接箭头连接符 324"/>
              <p:cNvCxnSpPr/>
              <p:nvPr/>
            </p:nvCxnSpPr>
            <p:spPr bwMode="auto">
              <a:xfrm>
                <a:off x="3710283" y="4219379"/>
                <a:ext cx="213645" cy="170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6" name="直接箭头连接符 325"/>
              <p:cNvCxnSpPr/>
              <p:nvPr/>
            </p:nvCxnSpPr>
            <p:spPr bwMode="auto">
              <a:xfrm>
                <a:off x="3710283" y="4435524"/>
                <a:ext cx="213645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7" name="直接箭头连接符 121"/>
              <p:cNvCxnSpPr/>
              <p:nvPr/>
            </p:nvCxnSpPr>
            <p:spPr bwMode="auto">
              <a:xfrm>
                <a:off x="4185766" y="4005634"/>
                <a:ext cx="0" cy="143446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8" name="直接箭头连接符 327"/>
              <p:cNvCxnSpPr/>
              <p:nvPr/>
            </p:nvCxnSpPr>
            <p:spPr bwMode="auto">
              <a:xfrm>
                <a:off x="4427984" y="4365104"/>
                <a:ext cx="28803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29" name="Rectangle 100"/>
              <p:cNvSpPr>
                <a:spLocks noChangeArrowheads="1"/>
              </p:cNvSpPr>
              <p:nvPr/>
            </p:nvSpPr>
            <p:spPr bwMode="auto">
              <a:xfrm>
                <a:off x="827584" y="3933056"/>
                <a:ext cx="287238" cy="557992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vert" wrap="none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dirty="0" smtClean="0">
                    <a:latin typeface="+mn-ea"/>
                    <a:ea typeface="+mn-ea"/>
                  </a:rPr>
                  <a:t>ALU</a:t>
                </a:r>
                <a:endParaRPr lang="zh-CN" altLang="en-US" sz="1800" b="1" dirty="0">
                  <a:latin typeface="+mn-ea"/>
                  <a:ea typeface="+mn-ea"/>
                </a:endParaRPr>
              </a:p>
            </p:txBody>
          </p:sp>
          <p:cxnSp>
            <p:nvCxnSpPr>
              <p:cNvPr id="330" name="直接箭头连接符 329"/>
              <p:cNvCxnSpPr/>
              <p:nvPr/>
            </p:nvCxnSpPr>
            <p:spPr bwMode="auto">
              <a:xfrm flipH="1">
                <a:off x="1114825" y="4452136"/>
                <a:ext cx="28882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331" name="直接箭头连接符 123"/>
              <p:cNvCxnSpPr/>
              <p:nvPr/>
            </p:nvCxnSpPr>
            <p:spPr bwMode="auto">
              <a:xfrm>
                <a:off x="1114822" y="4006204"/>
                <a:ext cx="288826" cy="142876"/>
              </a:xfrm>
              <a:prstGeom prst="bentConnector3">
                <a:avLst>
                  <a:gd name="adj1" fmla="val 98996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2" name="直接箭头连接符 331"/>
              <p:cNvCxnSpPr/>
              <p:nvPr/>
            </p:nvCxnSpPr>
            <p:spPr bwMode="auto">
              <a:xfrm>
                <a:off x="3707904" y="4005064"/>
                <a:ext cx="1007319" cy="114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3" name="直接箭头连接符 332"/>
              <p:cNvCxnSpPr/>
              <p:nvPr/>
            </p:nvCxnSpPr>
            <p:spPr bwMode="auto">
              <a:xfrm>
                <a:off x="3710283" y="4869160"/>
                <a:ext cx="1004940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34" name="Text Box 161"/>
              <p:cNvSpPr txBox="1">
                <a:spLocks noChangeArrowheads="1"/>
              </p:cNvSpPr>
              <p:nvPr/>
            </p:nvSpPr>
            <p:spPr bwMode="auto">
              <a:xfrm>
                <a:off x="5366615" y="4293096"/>
                <a:ext cx="573537" cy="360040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DMEM</a:t>
                </a:r>
                <a:endParaRPr kumimoji="0" lang="en-US" altLang="zh-CN" sz="2000" b="1" dirty="0">
                  <a:latin typeface="宋体" pitchFamily="2" charset="-122"/>
                </a:endParaRPr>
              </a:p>
            </p:txBody>
          </p:sp>
          <p:cxnSp>
            <p:nvCxnSpPr>
              <p:cNvPr id="335" name="直接箭头连接符 157"/>
              <p:cNvCxnSpPr/>
              <p:nvPr/>
            </p:nvCxnSpPr>
            <p:spPr bwMode="auto">
              <a:xfrm>
                <a:off x="3779912" y="4437114"/>
                <a:ext cx="935311" cy="146294"/>
              </a:xfrm>
              <a:prstGeom prst="bentConnector3">
                <a:avLst>
                  <a:gd name="adj1" fmla="val -135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336" name="直接箭头连接符 335"/>
              <p:cNvCxnSpPr/>
              <p:nvPr/>
            </p:nvCxnSpPr>
            <p:spPr bwMode="auto">
              <a:xfrm>
                <a:off x="5152947" y="4363516"/>
                <a:ext cx="211141" cy="158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7" name="直接箭头连接符 336"/>
              <p:cNvCxnSpPr/>
              <p:nvPr/>
            </p:nvCxnSpPr>
            <p:spPr bwMode="auto">
              <a:xfrm>
                <a:off x="5148064" y="4579540"/>
                <a:ext cx="21855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8" name="直接箭头连接符 337"/>
              <p:cNvCxnSpPr/>
              <p:nvPr/>
            </p:nvCxnSpPr>
            <p:spPr bwMode="auto">
              <a:xfrm>
                <a:off x="5937625" y="4509120"/>
                <a:ext cx="218551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9" name="直接箭头连接符 338"/>
              <p:cNvCxnSpPr/>
              <p:nvPr/>
            </p:nvCxnSpPr>
            <p:spPr bwMode="auto">
              <a:xfrm>
                <a:off x="5148064" y="4869160"/>
                <a:ext cx="1008112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0" name="直接箭头连接符 177"/>
              <p:cNvCxnSpPr/>
              <p:nvPr/>
            </p:nvCxnSpPr>
            <p:spPr bwMode="auto">
              <a:xfrm rot="5400000" flipH="1" flipV="1">
                <a:off x="6480409" y="4256893"/>
                <a:ext cx="360040" cy="144413"/>
              </a:xfrm>
              <a:prstGeom prst="bentConnector3">
                <a:avLst>
                  <a:gd name="adj1" fmla="val -2097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1" name="直接箭头连接符 157"/>
              <p:cNvCxnSpPr/>
              <p:nvPr/>
            </p:nvCxnSpPr>
            <p:spPr bwMode="auto">
              <a:xfrm flipV="1">
                <a:off x="5220072" y="4150914"/>
                <a:ext cx="935310" cy="214191"/>
              </a:xfrm>
              <a:prstGeom prst="bentConnector3">
                <a:avLst>
                  <a:gd name="adj1" fmla="val -136"/>
                </a:avLst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cxnSp>
            <p:nvCxnSpPr>
              <p:cNvPr id="342" name="直接箭头连接符 341"/>
              <p:cNvCxnSpPr/>
              <p:nvPr/>
            </p:nvCxnSpPr>
            <p:spPr bwMode="auto">
              <a:xfrm>
                <a:off x="5148064" y="4005064"/>
                <a:ext cx="1007318" cy="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3" name="直接箭头连接符 121"/>
              <p:cNvCxnSpPr/>
              <p:nvPr/>
            </p:nvCxnSpPr>
            <p:spPr bwMode="auto">
              <a:xfrm>
                <a:off x="5652119" y="4005064"/>
                <a:ext cx="0" cy="288156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4" name="直接箭头连接符 343"/>
              <p:cNvCxnSpPr/>
              <p:nvPr/>
            </p:nvCxnSpPr>
            <p:spPr bwMode="auto">
              <a:xfrm flipV="1">
                <a:off x="6589016" y="4005064"/>
                <a:ext cx="287240" cy="570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FF33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5" name="直接箭头连接符 344"/>
              <p:cNvCxnSpPr/>
              <p:nvPr/>
            </p:nvCxnSpPr>
            <p:spPr bwMode="auto">
              <a:xfrm>
                <a:off x="6589016" y="4868366"/>
                <a:ext cx="287240" cy="794"/>
              </a:xfrm>
              <a:prstGeom prst="straightConnector1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CC33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46" name="Text Box 166"/>
              <p:cNvSpPr txBox="1">
                <a:spLocks noChangeArrowheads="1"/>
              </p:cNvSpPr>
              <p:nvPr/>
            </p:nvSpPr>
            <p:spPr bwMode="auto">
              <a:xfrm>
                <a:off x="6876256" y="3937330"/>
                <a:ext cx="360039" cy="931830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prstDash val="sysDash"/>
                <a:miter lim="800000"/>
                <a:headEnd/>
                <a:tailEnd/>
              </a:ln>
            </p:spPr>
            <p:txBody>
              <a:bodyPr vert="vert"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GPRs</a:t>
                </a:r>
              </a:p>
            </p:txBody>
          </p:sp>
          <p:cxnSp>
            <p:nvCxnSpPr>
              <p:cNvPr id="347" name="直接箭头连接符 346"/>
              <p:cNvCxnSpPr/>
              <p:nvPr/>
            </p:nvCxnSpPr>
            <p:spPr bwMode="auto">
              <a:xfrm flipV="1">
                <a:off x="6589016" y="4149080"/>
                <a:ext cx="287240" cy="171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8" name="直接箭头连接符 347"/>
              <p:cNvCxnSpPr/>
              <p:nvPr/>
            </p:nvCxnSpPr>
            <p:spPr bwMode="auto">
              <a:xfrm flipV="1">
                <a:off x="4554406" y="4197276"/>
                <a:ext cx="0" cy="16782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oval" w="sm" len="sm"/>
                <a:tailEnd type="triangle"/>
              </a:ln>
              <a:effectLst/>
            </p:spPr>
          </p:cxnSp>
          <p:sp>
            <p:nvSpPr>
              <p:cNvPr id="349" name="Text Box 164"/>
              <p:cNvSpPr txBox="1">
                <a:spLocks noChangeArrowheads="1"/>
              </p:cNvSpPr>
              <p:nvPr/>
            </p:nvSpPr>
            <p:spPr bwMode="auto">
              <a:xfrm>
                <a:off x="3275857" y="4366814"/>
                <a:ext cx="428628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dirty="0" smtClean="0">
                    <a:latin typeface="宋体" pitchFamily="2" charset="-122"/>
                  </a:rPr>
                  <a:t>B</a:t>
                </a:r>
                <a:endParaRPr kumimoji="0" lang="en-US" altLang="zh-CN" sz="1600" b="1" dirty="0">
                  <a:latin typeface="宋体" pitchFamily="2" charset="-122"/>
                </a:endParaRPr>
              </a:p>
            </p:txBody>
          </p:sp>
          <p:sp>
            <p:nvSpPr>
              <p:cNvPr id="350" name="Text Box 165"/>
              <p:cNvSpPr txBox="1">
                <a:spLocks noChangeArrowheads="1"/>
              </p:cNvSpPr>
              <p:nvPr/>
            </p:nvSpPr>
            <p:spPr bwMode="auto">
              <a:xfrm>
                <a:off x="3275857" y="4150914"/>
                <a:ext cx="428627" cy="2159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dirty="0" smtClean="0">
                    <a:latin typeface="宋体" pitchFamily="2" charset="-122"/>
                  </a:rPr>
                  <a:t>A</a:t>
                </a:r>
                <a:endParaRPr kumimoji="0" lang="en-US" altLang="zh-CN" sz="1600" b="1" dirty="0">
                  <a:latin typeface="宋体" pitchFamily="2" charset="-122"/>
                </a:endParaRPr>
              </a:p>
            </p:txBody>
          </p:sp>
          <p:sp>
            <p:nvSpPr>
              <p:cNvPr id="351" name="Text Box 165"/>
              <p:cNvSpPr txBox="1">
                <a:spLocks noChangeArrowheads="1"/>
              </p:cNvSpPr>
              <p:nvPr/>
            </p:nvSpPr>
            <p:spPr bwMode="auto">
              <a:xfrm>
                <a:off x="4716016" y="4293220"/>
                <a:ext cx="428627" cy="2159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600" b="1" spc="-150" dirty="0" smtClean="0">
                    <a:latin typeface="宋体" pitchFamily="2" charset="-122"/>
                  </a:rPr>
                  <a:t>ALUO</a:t>
                </a:r>
                <a:endParaRPr kumimoji="0" lang="en-US" altLang="zh-CN" sz="1600" b="1" spc="-150" dirty="0">
                  <a:latin typeface="宋体" pitchFamily="2" charset="-122"/>
                </a:endParaRPr>
              </a:p>
            </p:txBody>
          </p:sp>
          <p:sp>
            <p:nvSpPr>
              <p:cNvPr id="352" name="Text Box 185"/>
              <p:cNvSpPr txBox="1">
                <a:spLocks noChangeArrowheads="1"/>
              </p:cNvSpPr>
              <p:nvPr/>
            </p:nvSpPr>
            <p:spPr bwMode="auto">
              <a:xfrm>
                <a:off x="1835574" y="4581128"/>
                <a:ext cx="432964" cy="214314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tIns="10800" rIns="18000" bIns="10800" anchor="ctr"/>
              <a:lstStyle/>
              <a:p>
                <a:pPr eaLnBrk="0" hangingPunct="0">
                  <a:lnSpc>
                    <a:spcPct val="90000"/>
                  </a:lnSpc>
                </a:pPr>
                <a:r>
                  <a:rPr kumimoji="0" lang="en-US" altLang="zh-CN" sz="1800" b="1" dirty="0" smtClean="0">
                    <a:latin typeface="宋体" pitchFamily="2" charset="-122"/>
                  </a:rPr>
                  <a:t>IR</a:t>
                </a:r>
                <a:endParaRPr kumimoji="0" lang="en-US" altLang="zh-CN" sz="1800" b="1" dirty="0">
                  <a:latin typeface="宋体" pitchFamily="2" charset="-122"/>
                </a:endParaRPr>
              </a:p>
            </p:txBody>
          </p:sp>
        </p:grpSp>
        <p:grpSp>
          <p:nvGrpSpPr>
            <p:cNvPr id="379" name="组合 378"/>
            <p:cNvGrpSpPr/>
            <p:nvPr/>
          </p:nvGrpSpPr>
          <p:grpSpPr>
            <a:xfrm>
              <a:off x="712440" y="2348880"/>
              <a:ext cx="8324949" cy="2520280"/>
              <a:chOff x="712440" y="3861048"/>
              <a:chExt cx="8324949" cy="2520280"/>
            </a:xfrm>
          </p:grpSpPr>
          <p:sp>
            <p:nvSpPr>
              <p:cNvPr id="8" name="Text Box 51"/>
              <p:cNvSpPr txBox="1">
                <a:spLocks noChangeArrowheads="1"/>
              </p:cNvSpPr>
              <p:nvPr/>
            </p:nvSpPr>
            <p:spPr bwMode="auto">
              <a:xfrm>
                <a:off x="1403745" y="6165428"/>
                <a:ext cx="7387855" cy="21590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lIns="18000" tIns="0" rIns="18000" bIns="0"/>
              <a:lstStyle/>
              <a:p>
                <a:pPr algn="l" eaLnBrk="0" hangingPunct="0">
                  <a:lnSpc>
                    <a:spcPct val="90000"/>
                  </a:lnSpc>
                </a:pPr>
                <a:r>
                  <a:rPr kumimoji="0" lang="en-US" altLang="zh-CN" sz="1600" b="1" dirty="0">
                    <a:latin typeface="宋体" pitchFamily="2" charset="-122"/>
                  </a:rPr>
                  <a:t>1          </a:t>
                </a:r>
                <a:r>
                  <a:rPr kumimoji="0" lang="en-US" altLang="zh-CN" sz="1600" b="1" dirty="0" smtClean="0">
                    <a:latin typeface="宋体" pitchFamily="2" charset="-122"/>
                  </a:rPr>
                  <a:t>    2            </a:t>
                </a:r>
                <a:r>
                  <a:rPr kumimoji="0" lang="en-US" altLang="zh-CN" sz="1600" b="1" dirty="0">
                    <a:latin typeface="宋体" pitchFamily="2" charset="-122"/>
                  </a:rPr>
                  <a:t>3        </a:t>
                </a:r>
                <a:r>
                  <a:rPr kumimoji="0" lang="en-US" altLang="zh-CN" sz="1600" b="1" dirty="0" smtClean="0">
                    <a:latin typeface="宋体" pitchFamily="2" charset="-122"/>
                  </a:rPr>
                  <a:t>     </a:t>
                </a:r>
                <a:r>
                  <a:rPr kumimoji="0" lang="en-US" altLang="zh-CN" sz="1600" b="1" dirty="0">
                    <a:latin typeface="宋体" pitchFamily="2" charset="-122"/>
                  </a:rPr>
                  <a:t>4          </a:t>
                </a:r>
                <a:r>
                  <a:rPr kumimoji="0" lang="en-US" altLang="zh-CN" sz="1600" b="1" dirty="0" smtClean="0">
                    <a:latin typeface="宋体" pitchFamily="2" charset="-122"/>
                  </a:rPr>
                  <a:t>  5             6</a:t>
                </a:r>
                <a:endParaRPr kumimoji="0" lang="en-US" altLang="zh-CN" sz="1600" b="1" dirty="0">
                  <a:latin typeface="宋体" pitchFamily="2" charset="-122"/>
                </a:endParaRPr>
              </a:p>
            </p:txBody>
          </p:sp>
          <p:sp>
            <p:nvSpPr>
              <p:cNvPr id="10" name="Text Box 188"/>
              <p:cNvSpPr txBox="1">
                <a:spLocks noChangeArrowheads="1"/>
              </p:cNvSpPr>
              <p:nvPr/>
            </p:nvSpPr>
            <p:spPr bwMode="auto">
              <a:xfrm>
                <a:off x="8748464" y="6021983"/>
                <a:ext cx="288925" cy="287337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lIns="18000" tIns="0" rIns="18000" bIns="0"/>
              <a:lstStyle/>
              <a:p>
                <a:pPr algn="l" eaLnBrk="0" hangingPunct="0"/>
                <a:r>
                  <a:rPr kumimoji="0" lang="zh-CN" altLang="en-US" sz="1800" b="1" dirty="0">
                    <a:latin typeface="宋体" pitchFamily="2" charset="-122"/>
                  </a:rPr>
                  <a:t>拍</a:t>
                </a:r>
              </a:p>
            </p:txBody>
          </p:sp>
          <p:cxnSp>
            <p:nvCxnSpPr>
              <p:cNvPr id="12" name="直接箭头连接符 11"/>
              <p:cNvCxnSpPr/>
              <p:nvPr/>
            </p:nvCxnSpPr>
            <p:spPr bwMode="auto">
              <a:xfrm flipV="1">
                <a:off x="712440" y="6164956"/>
                <a:ext cx="8036024" cy="34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" name="直接连接符 12"/>
              <p:cNvCxnSpPr/>
              <p:nvPr/>
            </p:nvCxnSpPr>
            <p:spPr bwMode="auto">
              <a:xfrm rot="5400000">
                <a:off x="2197100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接连接符 13"/>
              <p:cNvCxnSpPr/>
              <p:nvPr/>
            </p:nvCxnSpPr>
            <p:spPr bwMode="auto">
              <a:xfrm rot="5400000">
                <a:off x="755352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直接连接符 14"/>
              <p:cNvCxnSpPr/>
              <p:nvPr/>
            </p:nvCxnSpPr>
            <p:spPr bwMode="auto">
              <a:xfrm rot="5400000">
                <a:off x="5075832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直接连接符 15"/>
              <p:cNvCxnSpPr/>
              <p:nvPr/>
            </p:nvCxnSpPr>
            <p:spPr bwMode="auto">
              <a:xfrm rot="5400000">
                <a:off x="3635672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直接连接符 16"/>
              <p:cNvCxnSpPr/>
              <p:nvPr/>
            </p:nvCxnSpPr>
            <p:spPr bwMode="auto">
              <a:xfrm rot="5400000">
                <a:off x="7956151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 bwMode="auto">
              <a:xfrm rot="5400000">
                <a:off x="6515992" y="6237088"/>
                <a:ext cx="142876" cy="15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直接箭头连接符 20"/>
              <p:cNvCxnSpPr/>
              <p:nvPr/>
            </p:nvCxnSpPr>
            <p:spPr bwMode="auto">
              <a:xfrm flipH="1" flipV="1">
                <a:off x="2261029" y="3861049"/>
                <a:ext cx="8303" cy="230390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3" name="直接箭头连接符 22"/>
              <p:cNvCxnSpPr/>
              <p:nvPr/>
            </p:nvCxnSpPr>
            <p:spPr bwMode="auto">
              <a:xfrm flipH="1" flipV="1">
                <a:off x="8026796" y="3861048"/>
                <a:ext cx="2381" cy="230390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3" name="直接箭头连接符 372"/>
              <p:cNvCxnSpPr/>
              <p:nvPr/>
            </p:nvCxnSpPr>
            <p:spPr bwMode="auto">
              <a:xfrm flipH="1" flipV="1">
                <a:off x="6584804" y="3861048"/>
                <a:ext cx="2626" cy="230539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5" name="直接箭头连接符 374"/>
              <p:cNvCxnSpPr/>
              <p:nvPr/>
            </p:nvCxnSpPr>
            <p:spPr bwMode="auto">
              <a:xfrm flipH="1" flipV="1">
                <a:off x="5143853" y="3861049"/>
                <a:ext cx="9095" cy="230425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6" name="直接箭头连接符 375"/>
              <p:cNvCxnSpPr/>
              <p:nvPr/>
            </p:nvCxnSpPr>
            <p:spPr bwMode="auto">
              <a:xfrm flipH="1" flipV="1">
                <a:off x="3707904" y="3861048"/>
                <a:ext cx="3420" cy="230390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8" name="直接箭头连接符 377"/>
              <p:cNvCxnSpPr/>
              <p:nvPr/>
            </p:nvCxnSpPr>
            <p:spPr bwMode="auto">
              <a:xfrm flipH="1" flipV="1">
                <a:off x="820868" y="3861049"/>
                <a:ext cx="6716" cy="230390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</p:grpSp>
      </p:grpSp>
      <p:grpSp>
        <p:nvGrpSpPr>
          <p:cNvPr id="402" name="组合 401"/>
          <p:cNvGrpSpPr/>
          <p:nvPr/>
        </p:nvGrpSpPr>
        <p:grpSpPr>
          <a:xfrm>
            <a:off x="4211960" y="4112221"/>
            <a:ext cx="1359032" cy="1837059"/>
            <a:chOff x="6660429" y="4328245"/>
            <a:chExt cx="1359032" cy="1837059"/>
          </a:xfrm>
        </p:grpSpPr>
        <p:sp>
          <p:nvSpPr>
            <p:cNvPr id="383" name="椭圆 382"/>
            <p:cNvSpPr/>
            <p:nvPr/>
          </p:nvSpPr>
          <p:spPr bwMode="auto">
            <a:xfrm>
              <a:off x="6660429" y="4328245"/>
              <a:ext cx="71241" cy="1808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4" name="Text Box 188"/>
            <p:cNvSpPr txBox="1">
              <a:spLocks noChangeArrowheads="1"/>
            </p:cNvSpPr>
            <p:nvPr/>
          </p:nvSpPr>
          <p:spPr bwMode="auto">
            <a:xfrm>
              <a:off x="7236493" y="5879552"/>
              <a:ext cx="782968" cy="28575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0" rIns="18000" bIns="0"/>
            <a:lstStyle/>
            <a:p>
              <a:pPr algn="l" eaLnBrk="0" hangingPunct="0"/>
              <a:r>
                <a:rPr kumimoji="0" lang="en-US" altLang="zh-CN" sz="1800" b="1" dirty="0" smtClean="0">
                  <a:latin typeface="宋体" pitchFamily="2" charset="-122"/>
                </a:rPr>
                <a:t>k</a:t>
              </a:r>
              <a:r>
                <a:rPr kumimoji="0" lang="zh-CN" altLang="en-US" sz="1800" b="1" dirty="0" smtClean="0">
                  <a:latin typeface="宋体" pitchFamily="2" charset="-122"/>
                </a:rPr>
                <a:t>→</a:t>
              </a:r>
              <a:r>
                <a:rPr kumimoji="0"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k+1</a:t>
              </a:r>
              <a:endParaRPr kumimoji="0" lang="zh-CN" altLang="en-US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385" name="直接箭头连接符 384"/>
            <p:cNvCxnSpPr>
              <a:stCxn id="384" idx="1"/>
              <a:endCxn id="383" idx="5"/>
            </p:cNvCxnSpPr>
            <p:nvPr/>
          </p:nvCxnSpPr>
          <p:spPr bwMode="auto">
            <a:xfrm flipH="1" flipV="1">
              <a:off x="6721237" y="4482631"/>
              <a:ext cx="515256" cy="153979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391" name="椭圆 390"/>
            <p:cNvSpPr/>
            <p:nvPr/>
          </p:nvSpPr>
          <p:spPr bwMode="auto">
            <a:xfrm>
              <a:off x="6660429" y="5480373"/>
              <a:ext cx="71240" cy="1808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94" name="直接箭头连接符 393"/>
            <p:cNvCxnSpPr>
              <a:stCxn id="384" idx="1"/>
              <a:endCxn id="391" idx="5"/>
            </p:cNvCxnSpPr>
            <p:nvPr/>
          </p:nvCxnSpPr>
          <p:spPr bwMode="auto">
            <a:xfrm flipH="1" flipV="1">
              <a:off x="6721236" y="5634759"/>
              <a:ext cx="515257" cy="38766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sm"/>
            </a:ln>
            <a:effectLst/>
          </p:spPr>
        </p:cxnSp>
      </p:grpSp>
      <p:grpSp>
        <p:nvGrpSpPr>
          <p:cNvPr id="445" name="组合 444"/>
          <p:cNvGrpSpPr/>
          <p:nvPr/>
        </p:nvGrpSpPr>
        <p:grpSpPr>
          <a:xfrm>
            <a:off x="3280066" y="3284984"/>
            <a:ext cx="4748318" cy="2232248"/>
            <a:chOff x="3280066" y="3501008"/>
            <a:chExt cx="4748318" cy="2232248"/>
          </a:xfrm>
        </p:grpSpPr>
        <p:sp>
          <p:nvSpPr>
            <p:cNvPr id="279" name="Text Box 186"/>
            <p:cNvSpPr txBox="1">
              <a:spLocks noChangeArrowheads="1"/>
            </p:cNvSpPr>
            <p:nvPr/>
          </p:nvSpPr>
          <p:spPr bwMode="auto">
            <a:xfrm>
              <a:off x="3280066" y="4366814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RD1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280" name="Text Box 186"/>
            <p:cNvSpPr txBox="1">
              <a:spLocks noChangeArrowheads="1"/>
            </p:cNvSpPr>
            <p:nvPr/>
          </p:nvSpPr>
          <p:spPr bwMode="auto">
            <a:xfrm>
              <a:off x="3280066" y="3501008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OP1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1" name="Text Box 186"/>
            <p:cNvSpPr txBox="1">
              <a:spLocks noChangeArrowheads="1"/>
            </p:cNvSpPr>
            <p:nvPr/>
          </p:nvSpPr>
          <p:spPr bwMode="auto">
            <a:xfrm>
              <a:off x="4720226" y="551894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RD1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2" name="Text Box 186"/>
            <p:cNvSpPr txBox="1">
              <a:spLocks noChangeArrowheads="1"/>
            </p:cNvSpPr>
            <p:nvPr/>
          </p:nvSpPr>
          <p:spPr bwMode="auto">
            <a:xfrm>
              <a:off x="4720226" y="4653136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OP1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3" name="Text Box 186"/>
            <p:cNvSpPr txBox="1">
              <a:spLocks noChangeArrowheads="1"/>
            </p:cNvSpPr>
            <p:nvPr/>
          </p:nvSpPr>
          <p:spPr bwMode="auto">
            <a:xfrm>
              <a:off x="4720226" y="4366814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RD2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4" name="Text Box 186"/>
            <p:cNvSpPr txBox="1">
              <a:spLocks noChangeArrowheads="1"/>
            </p:cNvSpPr>
            <p:nvPr/>
          </p:nvSpPr>
          <p:spPr bwMode="auto">
            <a:xfrm>
              <a:off x="4720226" y="3501008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OP2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5" name="Text Box 186"/>
            <p:cNvSpPr txBox="1">
              <a:spLocks noChangeArrowheads="1"/>
            </p:cNvSpPr>
            <p:nvPr/>
          </p:nvSpPr>
          <p:spPr bwMode="auto">
            <a:xfrm>
              <a:off x="6160386" y="551894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RD2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6" name="Text Box 186"/>
            <p:cNvSpPr txBox="1">
              <a:spLocks noChangeArrowheads="1"/>
            </p:cNvSpPr>
            <p:nvPr/>
          </p:nvSpPr>
          <p:spPr bwMode="auto">
            <a:xfrm>
              <a:off x="6160386" y="4653136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OP2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7" name="Text Box 186"/>
            <p:cNvSpPr txBox="1">
              <a:spLocks noChangeArrowheads="1"/>
            </p:cNvSpPr>
            <p:nvPr/>
          </p:nvSpPr>
          <p:spPr bwMode="auto">
            <a:xfrm>
              <a:off x="4716016" y="4083764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B</a:t>
              </a:r>
              <a:r>
                <a:rPr kumimoji="0" lang="en-US" altLang="zh-CN" sz="1600" b="1" dirty="0" smtClean="0">
                  <a:latin typeface="宋体" pitchFamily="2" charset="-122"/>
                </a:rPr>
                <a:t>2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8" name="Text Box 186"/>
            <p:cNvSpPr txBox="1">
              <a:spLocks noChangeArrowheads="1"/>
            </p:cNvSpPr>
            <p:nvPr/>
          </p:nvSpPr>
          <p:spPr bwMode="auto">
            <a:xfrm>
              <a:off x="6160386" y="523760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>
                  <a:latin typeface="宋体" pitchFamily="2" charset="-122"/>
                </a:rPr>
                <a:t>B</a:t>
              </a:r>
              <a:r>
                <a:rPr kumimoji="0" lang="en-US" altLang="zh-CN" sz="1600" b="1" dirty="0" smtClean="0">
                  <a:latin typeface="宋体" pitchFamily="2" charset="-122"/>
                </a:rPr>
                <a:t>2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29" name="Text Box 186"/>
            <p:cNvSpPr txBox="1">
              <a:spLocks noChangeArrowheads="1"/>
            </p:cNvSpPr>
            <p:nvPr/>
          </p:nvSpPr>
          <p:spPr bwMode="auto">
            <a:xfrm>
              <a:off x="6160386" y="4366814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RD3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30" name="Text Box 186"/>
            <p:cNvSpPr txBox="1">
              <a:spLocks noChangeArrowheads="1"/>
            </p:cNvSpPr>
            <p:nvPr/>
          </p:nvSpPr>
          <p:spPr bwMode="auto">
            <a:xfrm>
              <a:off x="6160386" y="3501008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OP3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31" name="Text Box 186"/>
            <p:cNvSpPr txBox="1">
              <a:spLocks noChangeArrowheads="1"/>
            </p:cNvSpPr>
            <p:nvPr/>
          </p:nvSpPr>
          <p:spPr bwMode="auto">
            <a:xfrm>
              <a:off x="6156176" y="3980808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MDR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32" name="Text Box 186"/>
            <p:cNvSpPr txBox="1">
              <a:spLocks noChangeArrowheads="1"/>
            </p:cNvSpPr>
            <p:nvPr/>
          </p:nvSpPr>
          <p:spPr bwMode="auto">
            <a:xfrm>
              <a:off x="6156176" y="371703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RDR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33" name="Text Box 186"/>
            <p:cNvSpPr txBox="1">
              <a:spLocks noChangeArrowheads="1"/>
            </p:cNvSpPr>
            <p:nvPr/>
          </p:nvSpPr>
          <p:spPr bwMode="auto">
            <a:xfrm>
              <a:off x="7600546" y="5518942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RD3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34" name="Text Box 186"/>
            <p:cNvSpPr txBox="1">
              <a:spLocks noChangeArrowheads="1"/>
            </p:cNvSpPr>
            <p:nvPr/>
          </p:nvSpPr>
          <p:spPr bwMode="auto">
            <a:xfrm>
              <a:off x="7600546" y="4653136"/>
              <a:ext cx="427837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OP3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35" name="Text Box 186"/>
            <p:cNvSpPr txBox="1">
              <a:spLocks noChangeArrowheads="1"/>
            </p:cNvSpPr>
            <p:nvPr/>
          </p:nvSpPr>
          <p:spPr bwMode="auto">
            <a:xfrm>
              <a:off x="7596336" y="5132936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MDR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436" name="Text Box 186"/>
            <p:cNvSpPr txBox="1">
              <a:spLocks noChangeArrowheads="1"/>
            </p:cNvSpPr>
            <p:nvPr/>
          </p:nvSpPr>
          <p:spPr bwMode="auto">
            <a:xfrm>
              <a:off x="7596336" y="4869160"/>
              <a:ext cx="427838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600" b="1" dirty="0" smtClean="0">
                  <a:latin typeface="宋体" pitchFamily="2" charset="-122"/>
                </a:rPr>
                <a:t>RDR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</p:grpSp>
      <p:sp>
        <p:nvSpPr>
          <p:cNvPr id="449" name="AutoShape 1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" name="AutoShape 1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3996284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73" name="Text Box 217"/>
          <p:cNvSpPr txBox="1">
            <a:spLocks noChangeArrowheads="1"/>
          </p:cNvSpPr>
          <p:nvPr/>
        </p:nvSpPr>
        <p:spPr bwMode="auto">
          <a:xfrm>
            <a:off x="179512" y="265044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示例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基于</a:t>
            </a:r>
            <a:r>
              <a:rPr lang="en-US" altLang="zh-CN" b="1" dirty="0" smtClean="0">
                <a:latin typeface="宋体" pitchFamily="2" charset="-122"/>
              </a:rPr>
              <a:t>7</a:t>
            </a:r>
            <a:r>
              <a:rPr lang="zh-CN" altLang="en-US" b="1" dirty="0" smtClean="0">
                <a:latin typeface="宋体" pitchFamily="2" charset="-122"/>
              </a:rPr>
              <a:t>条</a:t>
            </a:r>
            <a:r>
              <a:rPr lang="en-US" altLang="zh-CN" b="1" dirty="0" smtClean="0">
                <a:latin typeface="宋体" pitchFamily="2" charset="-122"/>
              </a:rPr>
              <a:t>MIPS</a:t>
            </a:r>
            <a:r>
              <a:rPr lang="zh-CN" altLang="en-US" b="1" dirty="0" smtClean="0">
                <a:latin typeface="宋体" pitchFamily="2" charset="-122"/>
              </a:rPr>
              <a:t>指令的多周期数据通路</a:t>
            </a:r>
            <a:endParaRPr lang="zh-CN" altLang="en-US" sz="18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948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75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73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91</a:t>
            </a:fld>
            <a:endParaRPr lang="en-US" altLang="zh-CN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79512" y="325105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(2)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各个段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u="sng" dirty="0">
                <a:solidFill>
                  <a:srgbClr val="C00000"/>
                </a:solidFill>
                <a:latin typeface="宋体" pitchFamily="2" charset="-122"/>
              </a:rPr>
              <a:t>操作</a:t>
            </a:r>
            <a:r>
              <a:rPr lang="zh-CN" altLang="en-US" b="1" u="sng" dirty="0" smtClean="0">
                <a:solidFill>
                  <a:srgbClr val="C00000"/>
                </a:solidFill>
                <a:latin typeface="宋体" pitchFamily="2" charset="-122"/>
              </a:rPr>
              <a:t>同步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           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zh-CN" altLang="en-US" sz="2000" b="1" dirty="0">
                <a:latin typeface="宋体" pitchFamily="2" charset="-122"/>
              </a:rPr>
              <a:t>重叠</a:t>
            </a:r>
            <a:r>
              <a:rPr lang="zh-CN" altLang="en-US" sz="2000" b="1" dirty="0" smtClean="0">
                <a:latin typeface="宋体" pitchFamily="2" charset="-122"/>
              </a:rPr>
              <a:t>的保证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要求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段间寄存器同时写入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边沿触发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4" name="Text Box 153"/>
          <p:cNvSpPr txBox="1">
            <a:spLocks noChangeArrowheads="1"/>
          </p:cNvSpPr>
          <p:nvPr/>
        </p:nvSpPr>
        <p:spPr bwMode="auto">
          <a:xfrm>
            <a:off x="1907704" y="1218818"/>
            <a:ext cx="320502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60800" indent="-3860800"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设置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公共的</a:t>
            </a:r>
            <a:r>
              <a:rPr lang="zh-CN" altLang="en-US" b="1" dirty="0" smtClean="0">
                <a:latin typeface="宋体" pitchFamily="2" charset="-122"/>
              </a:rPr>
              <a:t>时钟信号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66" name="Text Box 153"/>
          <p:cNvSpPr txBox="1">
            <a:spLocks noChangeArrowheads="1"/>
          </p:cNvSpPr>
          <p:nvPr/>
        </p:nvSpPr>
        <p:spPr bwMode="auto">
          <a:xfrm>
            <a:off x="142844" y="3068960"/>
            <a:ext cx="88583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60800" indent="-3860800"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  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拍长＝</a:t>
            </a:r>
            <a:r>
              <a:rPr lang="en-US" altLang="zh-CN" b="1" dirty="0" smtClean="0">
                <a:latin typeface="宋体" pitchFamily="2" charset="-122"/>
              </a:rPr>
              <a:t>max{</a:t>
            </a:r>
            <a:r>
              <a:rPr lang="zh-CN" altLang="en-US" sz="2200" b="1" dirty="0" smtClean="0">
                <a:latin typeface="宋体" pitchFamily="2" charset="-122"/>
              </a:rPr>
              <a:t>段</a:t>
            </a:r>
            <a:r>
              <a:rPr lang="en-US" altLang="zh-CN" sz="2200" b="1" i="1" dirty="0" err="1" smtClean="0">
                <a:latin typeface="+mn-lt"/>
              </a:rPr>
              <a:t>i</a:t>
            </a:r>
            <a:r>
              <a:rPr lang="zh-CN" altLang="en-US" sz="2200" b="1" dirty="0" smtClean="0">
                <a:latin typeface="宋体" pitchFamily="2" charset="-122"/>
              </a:rPr>
              <a:t>操作时间</a:t>
            </a:r>
            <a:r>
              <a:rPr lang="en-US" altLang="zh-CN" b="1" dirty="0" smtClean="0">
                <a:latin typeface="宋体" pitchFamily="2" charset="-122"/>
              </a:rPr>
              <a:t>}</a:t>
            </a:r>
            <a:r>
              <a:rPr lang="zh-CN" altLang="en-US" b="1" dirty="0" smtClean="0">
                <a:latin typeface="宋体" pitchFamily="2" charset="-122"/>
              </a:rPr>
              <a:t>＋段间</a:t>
            </a:r>
            <a:r>
              <a:rPr lang="en-US" altLang="zh-CN" b="1" dirty="0" smtClean="0">
                <a:latin typeface="宋体" pitchFamily="2" charset="-122"/>
              </a:rPr>
              <a:t>REG</a:t>
            </a:r>
            <a:r>
              <a:rPr lang="zh-CN" altLang="en-US" b="1" dirty="0" smtClean="0">
                <a:latin typeface="宋体" pitchFamily="2" charset="-122"/>
              </a:rPr>
              <a:t>时延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67" name="Text Box 6"/>
          <p:cNvSpPr txBox="1">
            <a:spLocks noChangeArrowheads="1"/>
          </p:cNvSpPr>
          <p:nvPr/>
        </p:nvSpPr>
        <p:spPr bwMode="auto">
          <a:xfrm>
            <a:off x="179263" y="3573016"/>
            <a:ext cx="8821893" cy="278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(3)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各个段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u="sng" dirty="0" smtClean="0">
                <a:solidFill>
                  <a:srgbClr val="C00000"/>
                </a:solidFill>
                <a:latin typeface="宋体" pitchFamily="2" charset="-122"/>
              </a:rPr>
              <a:t>操作无冲突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冲突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指流水线因</a:t>
            </a:r>
            <a:r>
              <a:rPr lang="zh-CN" altLang="zh-CN" b="1" dirty="0" smtClean="0">
                <a:latin typeface="+mn-ea"/>
                <a:ea typeface="+mn-ea"/>
              </a:rPr>
              <a:t>某些</a:t>
            </a:r>
            <a:r>
              <a:rPr lang="zh-CN" altLang="en-US" b="1" dirty="0" smtClean="0">
                <a:latin typeface="+mn-ea"/>
                <a:ea typeface="+mn-ea"/>
              </a:rPr>
              <a:t>原因</a:t>
            </a:r>
            <a:r>
              <a:rPr lang="zh-CN" altLang="zh-CN" b="1" u="sng" dirty="0" smtClean="0">
                <a:latin typeface="+mn-ea"/>
                <a:ea typeface="+mn-ea"/>
              </a:rPr>
              <a:t>无法</a:t>
            </a:r>
            <a:r>
              <a:rPr lang="zh-CN" altLang="zh-CN" b="1" u="sng" dirty="0">
                <a:latin typeface="+mn-ea"/>
                <a:ea typeface="+mn-ea"/>
              </a:rPr>
              <a:t>正确执行</a:t>
            </a:r>
            <a:r>
              <a:rPr lang="zh-CN" altLang="zh-CN" b="1" dirty="0">
                <a:latin typeface="+mn-ea"/>
                <a:ea typeface="+mn-ea"/>
              </a:rPr>
              <a:t>后续指令的</a:t>
            </a:r>
            <a:r>
              <a:rPr lang="zh-CN" altLang="zh-CN" b="1" dirty="0" smtClean="0">
                <a:latin typeface="+mn-ea"/>
                <a:ea typeface="+mn-ea"/>
              </a:rPr>
              <a:t>现象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       </a:t>
            </a:r>
            <a:r>
              <a:rPr lang="zh-CN" altLang="en-US" b="1" dirty="0" smtClean="0">
                <a:latin typeface="+mn-ea"/>
                <a:ea typeface="+mn-ea"/>
              </a:rPr>
              <a:t>又称为冒险</a:t>
            </a:r>
            <a:r>
              <a:rPr lang="en-US" altLang="zh-CN" b="1" dirty="0" smtClean="0">
                <a:latin typeface="+mn-ea"/>
                <a:ea typeface="+mn-ea"/>
              </a:rPr>
              <a:t>(Hazard)</a:t>
            </a: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latin typeface="+mn-ea"/>
                <a:ea typeface="+mn-ea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冒险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的种类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latin typeface="+mn-ea"/>
              <a:ea typeface="+mn-ea"/>
            </a:endParaRPr>
          </a:p>
          <a:p>
            <a:pPr algn="l">
              <a:lnSpc>
                <a:spcPct val="90000"/>
              </a:lnSpc>
            </a:pP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实现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1979712" y="5733256"/>
            <a:ext cx="626494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增设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部件</a:t>
            </a:r>
            <a:r>
              <a:rPr lang="zh-CN" altLang="en-US" b="1" dirty="0" smtClean="0">
                <a:latin typeface="宋体" pitchFamily="2" charset="-122"/>
              </a:rPr>
              <a:t>及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控制器</a:t>
            </a:r>
            <a:r>
              <a:rPr lang="zh-CN" altLang="en-US" b="1" dirty="0" smtClean="0">
                <a:latin typeface="宋体" pitchFamily="2" charset="-122"/>
              </a:rPr>
              <a:t>，处理各种冒险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稍后讨论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u="sng" dirty="0">
              <a:solidFill>
                <a:srgbClr val="CC3300"/>
              </a:solidFill>
              <a:latin typeface="+mn-ea"/>
              <a:ea typeface="+mn-ea"/>
            </a:endParaRPr>
          </a:p>
        </p:txBody>
      </p:sp>
      <p:sp>
        <p:nvSpPr>
          <p:cNvPr id="69" name="Text Box 6"/>
          <p:cNvSpPr txBox="1">
            <a:spLocks noChangeArrowheads="1"/>
          </p:cNvSpPr>
          <p:nvPr/>
        </p:nvSpPr>
        <p:spPr bwMode="auto">
          <a:xfrm>
            <a:off x="2267744" y="4943490"/>
            <a:ext cx="525683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结构冒险、</a:t>
            </a:r>
            <a:r>
              <a:rPr lang="zh-CN" altLang="en-US" b="1" dirty="0" smtClean="0"/>
              <a:t>数据冒险、控制冒险</a:t>
            </a:r>
            <a:endParaRPr lang="en-US" altLang="zh-CN" b="1" dirty="0" smtClean="0"/>
          </a:p>
          <a:p>
            <a:pPr algn="l"/>
            <a:r>
              <a:rPr lang="zh-CN" altLang="en-US" sz="1800" b="1" dirty="0" smtClean="0">
                <a:latin typeface="+mn-ea"/>
              </a:rPr>
              <a:t>例如：</a:t>
            </a:r>
            <a:r>
              <a:rPr lang="en-US" altLang="zh-CN" sz="1800" b="1" dirty="0" smtClean="0">
                <a:latin typeface="+mn-ea"/>
              </a:rPr>
              <a:t> </a:t>
            </a:r>
            <a:r>
              <a:rPr lang="zh-CN" altLang="en-US" sz="1800" b="1" dirty="0" smtClean="0">
                <a:latin typeface="+mn-ea"/>
              </a:rPr>
              <a:t>部件复用  源</a:t>
            </a:r>
            <a:r>
              <a:rPr lang="en-US" altLang="zh-CN" sz="1800" b="1" dirty="0" smtClean="0">
                <a:latin typeface="+mn-ea"/>
              </a:rPr>
              <a:t>OPD-</a:t>
            </a:r>
            <a:r>
              <a:rPr lang="zh-CN" altLang="en-US" sz="1800" b="1" dirty="0" smtClean="0">
                <a:latin typeface="+mn-ea"/>
              </a:rPr>
              <a:t>目</a:t>
            </a:r>
            <a:r>
              <a:rPr lang="en-US" altLang="zh-CN" sz="1800" b="1" dirty="0" smtClean="0">
                <a:latin typeface="+mn-ea"/>
              </a:rPr>
              <a:t>OPD</a:t>
            </a:r>
            <a:r>
              <a:rPr lang="zh-CN" altLang="en-US" sz="1800" b="1" dirty="0" smtClean="0">
                <a:latin typeface="+mn-ea"/>
              </a:rPr>
              <a:t>相关  分支指令</a:t>
            </a:r>
            <a:endParaRPr lang="zh-CN" altLang="en-US" sz="1800" b="1" dirty="0">
              <a:latin typeface="+mn-ea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1619672" y="1772816"/>
            <a:ext cx="6552728" cy="1293815"/>
            <a:chOff x="1835696" y="1915691"/>
            <a:chExt cx="6552728" cy="1293815"/>
          </a:xfrm>
        </p:grpSpPr>
        <p:sp>
          <p:nvSpPr>
            <p:cNvPr id="6" name="Text Box 120"/>
            <p:cNvSpPr txBox="1">
              <a:spLocks noChangeArrowheads="1"/>
            </p:cNvSpPr>
            <p:nvPr/>
          </p:nvSpPr>
          <p:spPr bwMode="auto">
            <a:xfrm>
              <a:off x="2627785" y="2060848"/>
              <a:ext cx="576064" cy="78829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7" name="Text Box 121"/>
            <p:cNvSpPr txBox="1">
              <a:spLocks noChangeArrowheads="1"/>
            </p:cNvSpPr>
            <p:nvPr/>
          </p:nvSpPr>
          <p:spPr bwMode="auto">
            <a:xfrm>
              <a:off x="3419872" y="1915691"/>
              <a:ext cx="288032" cy="1081261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IF/ID</a:t>
              </a:r>
              <a:r>
                <a:rPr lang="zh-CN" altLang="en-US" sz="1600" b="1" dirty="0" smtClean="0">
                  <a:latin typeface="宋体" pitchFamily="2" charset="-122"/>
                </a:rPr>
                <a:t> </a:t>
              </a:r>
              <a:r>
                <a:rPr lang="en-US" altLang="zh-CN" sz="1600" b="1" dirty="0" smtClean="0">
                  <a:latin typeface="宋体" pitchFamily="2" charset="-122"/>
                </a:rPr>
                <a:t>REG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8" name="Text Box 122"/>
            <p:cNvSpPr txBox="1">
              <a:spLocks noChangeArrowheads="1"/>
            </p:cNvSpPr>
            <p:nvPr/>
          </p:nvSpPr>
          <p:spPr bwMode="auto">
            <a:xfrm>
              <a:off x="3923928" y="2060848"/>
              <a:ext cx="577850" cy="78829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>
                  <a:latin typeface="宋体" pitchFamily="2" charset="-122"/>
                </a:rPr>
                <a:t>ID</a:t>
              </a:r>
            </a:p>
          </p:txBody>
        </p:sp>
        <p:sp>
          <p:nvSpPr>
            <p:cNvPr id="9" name="Text Box 123"/>
            <p:cNvSpPr txBox="1">
              <a:spLocks noChangeArrowheads="1"/>
            </p:cNvSpPr>
            <p:nvPr/>
          </p:nvSpPr>
          <p:spPr bwMode="auto">
            <a:xfrm>
              <a:off x="4714877" y="1915691"/>
              <a:ext cx="290511" cy="1081262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ID/EX</a:t>
              </a:r>
              <a:r>
                <a:rPr lang="zh-CN" altLang="en-US" sz="1600" b="1" dirty="0" smtClean="0">
                  <a:latin typeface="宋体" pitchFamily="2" charset="-122"/>
                </a:rPr>
                <a:t> </a:t>
              </a:r>
              <a:r>
                <a:rPr lang="en-US" altLang="zh-CN" sz="1600" b="1" dirty="0" smtClean="0">
                  <a:latin typeface="宋体" pitchFamily="2" charset="-122"/>
                </a:rPr>
                <a:t>REG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0" name="Text Box 124"/>
            <p:cNvSpPr txBox="1">
              <a:spLocks noChangeArrowheads="1"/>
            </p:cNvSpPr>
            <p:nvPr/>
          </p:nvSpPr>
          <p:spPr bwMode="auto">
            <a:xfrm>
              <a:off x="5220072" y="2060848"/>
              <a:ext cx="577850" cy="78829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EX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1" name="Text Box 125"/>
            <p:cNvSpPr txBox="1">
              <a:spLocks noChangeArrowheads="1"/>
            </p:cNvSpPr>
            <p:nvPr/>
          </p:nvSpPr>
          <p:spPr bwMode="auto">
            <a:xfrm>
              <a:off x="6014444" y="1915692"/>
              <a:ext cx="285748" cy="1081261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spc="-50" dirty="0" smtClean="0">
                  <a:latin typeface="宋体" pitchFamily="2" charset="-122"/>
                </a:rPr>
                <a:t>EX/MEM</a:t>
              </a:r>
              <a:r>
                <a:rPr lang="zh-CN" altLang="en-US" sz="1600" b="1" spc="-50" dirty="0" smtClean="0">
                  <a:latin typeface="宋体" pitchFamily="2" charset="-122"/>
                </a:rPr>
                <a:t> </a:t>
              </a:r>
              <a:r>
                <a:rPr lang="en-US" altLang="zh-CN" sz="1600" b="1" spc="-50" dirty="0" smtClean="0">
                  <a:latin typeface="宋体" pitchFamily="2" charset="-122"/>
                </a:rPr>
                <a:t>REG</a:t>
              </a:r>
              <a:endParaRPr lang="zh-CN" altLang="en-US" sz="1600" b="1" spc="-50" dirty="0">
                <a:latin typeface="宋体" pitchFamily="2" charset="-122"/>
              </a:endParaRPr>
            </a:p>
          </p:txBody>
        </p:sp>
        <p:sp>
          <p:nvSpPr>
            <p:cNvPr id="12" name="Text Box 126"/>
            <p:cNvSpPr txBox="1">
              <a:spLocks noChangeArrowheads="1"/>
            </p:cNvSpPr>
            <p:nvPr/>
          </p:nvSpPr>
          <p:spPr bwMode="auto">
            <a:xfrm>
              <a:off x="6516216" y="2060848"/>
              <a:ext cx="577850" cy="78829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 smtClean="0">
                  <a:latin typeface="宋体" pitchFamily="2" charset="-122"/>
                </a:rPr>
                <a:t>MEM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3" name="Text Box 127"/>
            <p:cNvSpPr txBox="1">
              <a:spLocks noChangeArrowheads="1"/>
            </p:cNvSpPr>
            <p:nvPr/>
          </p:nvSpPr>
          <p:spPr bwMode="auto">
            <a:xfrm>
              <a:off x="7310584" y="1915691"/>
              <a:ext cx="285752" cy="1081262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spc="-50" dirty="0" smtClean="0">
                  <a:latin typeface="宋体" pitchFamily="2" charset="-122"/>
                </a:rPr>
                <a:t>MEM/WB</a:t>
              </a:r>
              <a:r>
                <a:rPr lang="zh-CN" altLang="en-US" sz="1600" b="1" spc="-50" dirty="0" smtClean="0">
                  <a:latin typeface="宋体" pitchFamily="2" charset="-122"/>
                </a:rPr>
                <a:t> </a:t>
              </a:r>
              <a:r>
                <a:rPr lang="en-US" altLang="zh-CN" sz="1600" b="1" spc="-50" dirty="0" smtClean="0">
                  <a:latin typeface="宋体" pitchFamily="2" charset="-122"/>
                </a:rPr>
                <a:t>REG</a:t>
              </a:r>
            </a:p>
          </p:txBody>
        </p:sp>
        <p:sp>
          <p:nvSpPr>
            <p:cNvPr id="14" name="Text Box 128"/>
            <p:cNvSpPr txBox="1">
              <a:spLocks noChangeArrowheads="1"/>
            </p:cNvSpPr>
            <p:nvPr/>
          </p:nvSpPr>
          <p:spPr bwMode="auto">
            <a:xfrm>
              <a:off x="7810574" y="2060848"/>
              <a:ext cx="577850" cy="78829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>
                  <a:latin typeface="宋体" pitchFamily="2" charset="-122"/>
                </a:rPr>
                <a:t>WB</a:t>
              </a:r>
            </a:p>
          </p:txBody>
        </p:sp>
        <p:sp>
          <p:nvSpPr>
            <p:cNvPr id="24" name="Text Box 140"/>
            <p:cNvSpPr txBox="1">
              <a:spLocks noChangeArrowheads="1"/>
            </p:cNvSpPr>
            <p:nvPr/>
          </p:nvSpPr>
          <p:spPr bwMode="auto">
            <a:xfrm>
              <a:off x="1835696" y="2965031"/>
              <a:ext cx="792088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拍时钟</a:t>
              </a:r>
            </a:p>
          </p:txBody>
        </p:sp>
        <p:cxnSp>
          <p:nvCxnSpPr>
            <p:cNvPr id="31" name="直接连接符 30"/>
            <p:cNvCxnSpPr/>
            <p:nvPr/>
          </p:nvCxnSpPr>
          <p:spPr bwMode="auto">
            <a:xfrm>
              <a:off x="2627785" y="3140968"/>
              <a:ext cx="5472607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 flipV="1">
              <a:off x="3569739" y="2996952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 flipV="1">
              <a:off x="4860032" y="2996952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 flipV="1">
              <a:off x="6161927" y="2996952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 bwMode="auto">
            <a:xfrm flipH="1" flipV="1">
              <a:off x="7452220" y="2996952"/>
              <a:ext cx="10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 flipV="1">
              <a:off x="2915816" y="2849143"/>
              <a:ext cx="1" cy="29182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3203848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>
              <a:off x="3707904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8" name="直接箭头连接符 57"/>
            <p:cNvCxnSpPr/>
            <p:nvPr/>
          </p:nvCxnSpPr>
          <p:spPr bwMode="auto">
            <a:xfrm>
              <a:off x="4499992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>
              <a:off x="5004048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>
              <a:off x="5796136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>
              <a:off x="6300192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2" name="直接箭头连接符 61"/>
            <p:cNvCxnSpPr/>
            <p:nvPr/>
          </p:nvCxnSpPr>
          <p:spPr bwMode="auto">
            <a:xfrm>
              <a:off x="7092280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63" name="直接箭头连接符 62"/>
            <p:cNvCxnSpPr/>
            <p:nvPr/>
          </p:nvCxnSpPr>
          <p:spPr bwMode="auto">
            <a:xfrm>
              <a:off x="7596336" y="242088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70" name="直接箭头连接符 69"/>
            <p:cNvCxnSpPr/>
            <p:nvPr/>
          </p:nvCxnSpPr>
          <p:spPr bwMode="auto">
            <a:xfrm flipV="1">
              <a:off x="6804247" y="2852936"/>
              <a:ext cx="1" cy="29182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71" name="直接箭头连接符 70"/>
            <p:cNvCxnSpPr/>
            <p:nvPr/>
          </p:nvCxnSpPr>
          <p:spPr bwMode="auto">
            <a:xfrm flipV="1">
              <a:off x="8100392" y="2852936"/>
              <a:ext cx="1" cy="29182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</p:grpSp>
      <p:sp>
        <p:nvSpPr>
          <p:cNvPr id="75" name="AutoShape 15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AutoShape 1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57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6" grpId="0"/>
      <p:bldP spid="67" grpId="0"/>
      <p:bldP spid="68" grpId="0"/>
      <p:bldP spid="69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5"/>
          <p:cNvSpPr txBox="1">
            <a:spLocks noChangeArrowheads="1"/>
          </p:cNvSpPr>
          <p:nvPr/>
        </p:nvSpPr>
        <p:spPr bwMode="auto">
          <a:xfrm>
            <a:off x="179389" y="1290826"/>
            <a:ext cx="3024460" cy="490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吞吐率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实际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吞吐率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最大吞吐率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加速比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最大加速比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效率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  <a:spcBef>
                <a:spcPts val="1800"/>
              </a:spcBef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最高效率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13BF-031A-44DF-BA93-D30FC56EE193}" type="slidenum">
              <a:rPr lang="en-US" altLang="zh-CN"/>
              <a:pPr/>
              <a:t>92</a:t>
            </a:fld>
            <a:endParaRPr lang="en-US" altLang="zh-CN"/>
          </a:p>
        </p:txBody>
      </p:sp>
      <p:sp>
        <p:nvSpPr>
          <p:cNvPr id="549892" name="Text Box 4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、流水线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的性能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假设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流水线有</a:t>
            </a:r>
            <a:r>
              <a:rPr lang="en-US" altLang="zh-CN" b="1" i="1" dirty="0" smtClean="0"/>
              <a:t>m</a:t>
            </a:r>
            <a:r>
              <a:rPr lang="zh-CN" altLang="en-US" b="1" dirty="0" smtClean="0">
                <a:latin typeface="宋体" pitchFamily="2" charset="-122"/>
              </a:rPr>
              <a:t>段、拍长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dirty="0" err="1" smtClean="0"/>
              <a:t>Δ</a:t>
            </a:r>
            <a:r>
              <a:rPr lang="en-US" altLang="zh-CN" b="1" i="1" dirty="0" err="1" smtClean="0"/>
              <a:t>t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>
                <a:latin typeface="宋体" pitchFamily="2" charset="-122"/>
              </a:rPr>
              <a:t>共执行</a:t>
            </a:r>
            <a:r>
              <a:rPr lang="en-US" altLang="zh-CN" b="1" i="1" dirty="0"/>
              <a:t>n</a:t>
            </a:r>
            <a:r>
              <a:rPr lang="zh-CN" altLang="en-US" b="1" dirty="0">
                <a:latin typeface="宋体" pitchFamily="2" charset="-122"/>
              </a:rPr>
              <a:t>条指令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549923" name="Text Box 35"/>
          <p:cNvSpPr txBox="1">
            <a:spLocks noChangeArrowheads="1"/>
          </p:cNvSpPr>
          <p:nvPr/>
        </p:nvSpPr>
        <p:spPr bwMode="auto">
          <a:xfrm>
            <a:off x="1835572" y="1290826"/>
            <a:ext cx="633682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单位</a:t>
            </a:r>
            <a:r>
              <a:rPr lang="zh-CN" altLang="en-US" b="1" dirty="0">
                <a:latin typeface="宋体" pitchFamily="2" charset="-122"/>
              </a:rPr>
              <a:t>时间</a:t>
            </a:r>
            <a:r>
              <a:rPr lang="zh-CN" altLang="en-US" b="1" dirty="0" smtClean="0">
                <a:latin typeface="宋体" pitchFamily="2" charset="-122"/>
              </a:rPr>
              <a:t>内完成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输出的</a:t>
            </a:r>
            <a:r>
              <a:rPr lang="zh-CN" altLang="en-US" b="1" dirty="0">
                <a:latin typeface="宋体" pitchFamily="2" charset="-122"/>
              </a:rPr>
              <a:t>指令条数</a:t>
            </a:r>
            <a:r>
              <a:rPr lang="zh-CN" altLang="en-US" b="1" dirty="0" smtClean="0">
                <a:latin typeface="宋体" pitchFamily="2" charset="-122"/>
              </a:rPr>
              <a:t>或结果数量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549926" name="Text Box 38"/>
          <p:cNvSpPr txBox="1">
            <a:spLocks noChangeArrowheads="1"/>
          </p:cNvSpPr>
          <p:nvPr/>
        </p:nvSpPr>
        <p:spPr bwMode="auto">
          <a:xfrm>
            <a:off x="1835696" y="2730986"/>
            <a:ext cx="503026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流水</a:t>
            </a:r>
            <a:r>
              <a:rPr lang="zh-CN" altLang="en-US" b="1" dirty="0">
                <a:latin typeface="宋体" pitchFamily="2" charset="-122"/>
              </a:rPr>
              <a:t>方式相对于串行</a:t>
            </a:r>
            <a:r>
              <a:rPr lang="zh-CN" altLang="en-US" b="1" dirty="0" smtClean="0">
                <a:latin typeface="宋体" pitchFamily="2" charset="-122"/>
              </a:rPr>
              <a:t>方式的速度比</a:t>
            </a:r>
            <a:endParaRPr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</p:txBody>
      </p:sp>
      <p:graphicFrame>
        <p:nvGraphicFramePr>
          <p:cNvPr id="54992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783655"/>
              </p:ext>
            </p:extLst>
          </p:nvPr>
        </p:nvGraphicFramePr>
        <p:xfrm>
          <a:off x="1547664" y="3235916"/>
          <a:ext cx="5277892" cy="841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172" name="Equation" r:id="rId4" imgW="1815840" imgH="266400" progId="Equation.DSMT4">
                  <p:embed/>
                </p:oleObj>
              </mc:Choice>
              <mc:Fallback>
                <p:oleObj name="Equation" r:id="rId4" imgW="1815840" imgH="2664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235916"/>
                        <a:ext cx="5277892" cy="8411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9932" name="Text Box 44"/>
          <p:cNvSpPr txBox="1">
            <a:spLocks noChangeArrowheads="1"/>
          </p:cNvSpPr>
          <p:nvPr/>
        </p:nvSpPr>
        <p:spPr bwMode="auto">
          <a:xfrm>
            <a:off x="1568250" y="4437112"/>
            <a:ext cx="624411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部件使用时间与整个执行时间的比值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平均值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宋体" pitchFamily="2" charset="-122"/>
              </a:rPr>
              <a:t> </a:t>
            </a:r>
          </a:p>
        </p:txBody>
      </p:sp>
      <p:graphicFrame>
        <p:nvGraphicFramePr>
          <p:cNvPr id="549936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864832"/>
              </p:ext>
            </p:extLst>
          </p:nvPr>
        </p:nvGraphicFramePr>
        <p:xfrm>
          <a:off x="3028092" y="1700213"/>
          <a:ext cx="280987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173" name="Equation" r:id="rId6" imgW="1015920" imgH="241200" progId="Equation.DSMT4">
                  <p:embed/>
                </p:oleObj>
              </mc:Choice>
              <mc:Fallback>
                <p:oleObj name="Equation" r:id="rId6" imgW="1015920" imgH="2412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092" y="1700213"/>
                        <a:ext cx="2809875" cy="6683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9940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186540"/>
              </p:ext>
            </p:extLst>
          </p:nvPr>
        </p:nvGraphicFramePr>
        <p:xfrm>
          <a:off x="6872288" y="5013176"/>
          <a:ext cx="1300112" cy="560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174" name="Equation" r:id="rId8" imgW="799920" imgH="342720" progId="Equation.DSMT4">
                  <p:embed/>
                </p:oleObj>
              </mc:Choice>
              <mc:Fallback>
                <p:oleObj name="Equation" r:id="rId8" imgW="799920" imgH="34272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2288" y="5013176"/>
                        <a:ext cx="1300112" cy="56024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9943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193507"/>
              </p:ext>
            </p:extLst>
          </p:nvPr>
        </p:nvGraphicFramePr>
        <p:xfrm>
          <a:off x="1709738" y="4941168"/>
          <a:ext cx="510381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175" name="Equation" r:id="rId10" imgW="1854000" imgH="241200" progId="Equation.DSMT4">
                  <p:embed/>
                </p:oleObj>
              </mc:Choice>
              <mc:Fallback>
                <p:oleObj name="Equation" r:id="rId10" imgW="1854000" imgH="2412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4941168"/>
                        <a:ext cx="5103812" cy="6762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37"/>
          <p:cNvSpPr txBox="1">
            <a:spLocks noChangeArrowheads="1"/>
          </p:cNvSpPr>
          <p:nvPr/>
        </p:nvSpPr>
        <p:spPr bwMode="auto">
          <a:xfrm>
            <a:off x="2915816" y="2276872"/>
            <a:ext cx="510116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当</a:t>
            </a:r>
            <a:r>
              <a:rPr lang="en-US" altLang="zh-CN" sz="2200" b="1" i="1" dirty="0" smtClean="0">
                <a:latin typeface="+mn-lt"/>
              </a:rPr>
              <a:t>n</a:t>
            </a:r>
            <a:r>
              <a:rPr lang="en-US" altLang="zh-CN" sz="2200" b="1" dirty="0" smtClean="0">
                <a:latin typeface="宋体" pitchFamily="2" charset="-122"/>
              </a:rPr>
              <a:t>&gt;&gt;</a:t>
            </a:r>
            <a:r>
              <a:rPr lang="en-US" altLang="zh-CN" sz="2200" b="1" i="1" dirty="0">
                <a:latin typeface="+mn-lt"/>
              </a:rPr>
              <a:t>m</a:t>
            </a:r>
            <a:r>
              <a:rPr lang="zh-CN" altLang="en-US" sz="2200" b="1" dirty="0" smtClean="0">
                <a:latin typeface="宋体" pitchFamily="2" charset="-122"/>
              </a:rPr>
              <a:t>时，</a:t>
            </a:r>
            <a:r>
              <a:rPr lang="en-US" altLang="zh-CN" sz="2200" b="1" i="1" dirty="0" smtClean="0">
                <a:latin typeface="宋体" pitchFamily="2" charset="-122"/>
              </a:rPr>
              <a:t>T</a:t>
            </a:r>
            <a:r>
              <a:rPr lang="en-US" altLang="zh-CN" sz="2200" b="1" baseline="-16000" dirty="0" smtClean="0">
                <a:latin typeface="宋体" pitchFamily="2" charset="-122"/>
              </a:rPr>
              <a:t>P</a:t>
            </a:r>
            <a:r>
              <a:rPr lang="en-US" altLang="zh-CN" sz="2200" b="1" i="1" baseline="-16000" dirty="0"/>
              <a:t> </a:t>
            </a:r>
            <a:r>
              <a:rPr lang="en-US" altLang="zh-CN" sz="2200" b="1" baseline="-16000" dirty="0" smtClean="0">
                <a:latin typeface="宋体" pitchFamily="2" charset="-122"/>
              </a:rPr>
              <a:t>max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1/</a:t>
            </a:r>
            <a:r>
              <a:rPr lang="en-US" altLang="zh-CN" sz="2200" dirty="0" err="1" smtClean="0"/>
              <a:t>Δ</a:t>
            </a:r>
            <a:r>
              <a:rPr lang="en-US" altLang="zh-CN" sz="2200" b="1" i="1" dirty="0" err="1" smtClean="0"/>
              <a:t>t</a:t>
            </a:r>
            <a:r>
              <a:rPr lang="zh-CN" altLang="en-US" sz="2200" b="1" dirty="0" smtClean="0">
                <a:latin typeface="宋体" pitchFamily="2" charset="-122"/>
              </a:rPr>
              <a:t>，即拍长的倒数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4" name="Text Box 37"/>
          <p:cNvSpPr txBox="1">
            <a:spLocks noChangeArrowheads="1"/>
          </p:cNvSpPr>
          <p:nvPr/>
        </p:nvSpPr>
        <p:spPr bwMode="auto">
          <a:xfrm>
            <a:off x="2843809" y="3993594"/>
            <a:ext cx="4824536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当</a:t>
            </a:r>
            <a:r>
              <a:rPr lang="en-US" altLang="zh-CN" sz="2200" b="1" i="1" dirty="0" smtClean="0">
                <a:latin typeface="+mn-lt"/>
              </a:rPr>
              <a:t>n</a:t>
            </a:r>
            <a:r>
              <a:rPr lang="en-US" altLang="zh-CN" sz="2200" b="1" dirty="0" smtClean="0">
                <a:latin typeface="宋体" pitchFamily="2" charset="-122"/>
              </a:rPr>
              <a:t>&gt;&gt;</a:t>
            </a:r>
            <a:r>
              <a:rPr lang="en-US" altLang="zh-CN" sz="2200" b="1" i="1" dirty="0">
                <a:latin typeface="+mn-lt"/>
              </a:rPr>
              <a:t>m</a:t>
            </a:r>
            <a:r>
              <a:rPr lang="zh-CN" altLang="en-US" sz="2200" b="1" dirty="0" smtClean="0">
                <a:latin typeface="宋体" pitchFamily="2" charset="-122"/>
              </a:rPr>
              <a:t>时，</a:t>
            </a:r>
            <a:r>
              <a:rPr lang="en-US" altLang="zh-CN" sz="2200" b="1" i="1" dirty="0" smtClean="0">
                <a:latin typeface="宋体" pitchFamily="2" charset="-122"/>
              </a:rPr>
              <a:t>S</a:t>
            </a:r>
            <a:r>
              <a:rPr lang="en-US" altLang="zh-CN" sz="2200" b="1" i="1" baseline="-16000" dirty="0"/>
              <a:t> </a:t>
            </a:r>
            <a:r>
              <a:rPr lang="en-US" altLang="zh-CN" sz="2200" b="1" baseline="-16000" dirty="0" smtClean="0">
                <a:latin typeface="宋体" pitchFamily="2" charset="-122"/>
              </a:rPr>
              <a:t>max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i="1" dirty="0" smtClean="0">
                <a:latin typeface="+mn-lt"/>
              </a:rPr>
              <a:t>m</a:t>
            </a:r>
            <a:r>
              <a:rPr lang="zh-CN" altLang="en-US" sz="2200" b="1" dirty="0" smtClean="0">
                <a:latin typeface="宋体" pitchFamily="2" charset="-122"/>
              </a:rPr>
              <a:t>，即流水线段数</a:t>
            </a:r>
            <a:endParaRPr lang="zh-CN" altLang="en-US" sz="2200" b="1" i="1" dirty="0">
              <a:latin typeface="+mn-lt"/>
            </a:endParaRPr>
          </a:p>
        </p:txBody>
      </p:sp>
      <p:sp>
        <p:nvSpPr>
          <p:cNvPr id="25" name="Text Box 37"/>
          <p:cNvSpPr txBox="1">
            <a:spLocks noChangeArrowheads="1"/>
          </p:cNvSpPr>
          <p:nvPr/>
        </p:nvSpPr>
        <p:spPr bwMode="auto">
          <a:xfrm>
            <a:off x="2577593" y="5577770"/>
            <a:ext cx="2941419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当</a:t>
            </a:r>
            <a:r>
              <a:rPr lang="en-US" altLang="zh-CN" sz="2200" b="1" i="1" dirty="0" smtClean="0">
                <a:latin typeface="+mn-lt"/>
              </a:rPr>
              <a:t>n</a:t>
            </a:r>
            <a:r>
              <a:rPr lang="en-US" altLang="zh-CN" sz="2200" b="1" dirty="0" smtClean="0">
                <a:latin typeface="宋体" pitchFamily="2" charset="-122"/>
              </a:rPr>
              <a:t>&gt;&gt;</a:t>
            </a:r>
            <a:r>
              <a:rPr lang="en-US" altLang="zh-CN" sz="2200" b="1" i="1" dirty="0">
                <a:latin typeface="+mn-lt"/>
              </a:rPr>
              <a:t>m</a:t>
            </a:r>
            <a:r>
              <a:rPr lang="zh-CN" altLang="en-US" sz="2200" b="1" dirty="0" smtClean="0">
                <a:latin typeface="宋体" pitchFamily="2" charset="-122"/>
              </a:rPr>
              <a:t>时，</a:t>
            </a:r>
            <a:r>
              <a:rPr lang="en-US" altLang="zh-CN" sz="2200" b="1" i="1" dirty="0" smtClean="0">
                <a:latin typeface="宋体" pitchFamily="2" charset="-122"/>
              </a:rPr>
              <a:t>E</a:t>
            </a:r>
            <a:r>
              <a:rPr lang="en-US" altLang="zh-CN" sz="2200" b="1" i="1" baseline="-16000" dirty="0" smtClean="0">
                <a:latin typeface="+mn-lt"/>
              </a:rPr>
              <a:t> </a:t>
            </a:r>
            <a:r>
              <a:rPr lang="en-US" altLang="zh-CN" sz="2200" b="1" baseline="-16000" dirty="0" smtClean="0">
                <a:latin typeface="宋体" pitchFamily="2" charset="-122"/>
              </a:rPr>
              <a:t>max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+mn-ea"/>
                <a:ea typeface="+mn-ea"/>
              </a:rPr>
              <a:t>1</a:t>
            </a:r>
            <a:endParaRPr lang="zh-CN" altLang="en-US" sz="2200" b="1" i="1" dirty="0">
              <a:latin typeface="+mn-lt"/>
            </a:endParaRPr>
          </a:p>
        </p:txBody>
      </p:sp>
      <p:sp>
        <p:nvSpPr>
          <p:cNvPr id="18" name="AutoShape 62">
            <a:hlinkClick r:id="rId1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89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4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4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4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4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923" grpId="0"/>
      <p:bldP spid="549926" grpId="0"/>
      <p:bldP spid="549932" grpId="0"/>
      <p:bldP spid="22" grpId="0"/>
      <p:bldP spid="24" grpId="0"/>
      <p:bldP spid="25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 Box 156"/>
          <p:cNvSpPr txBox="1">
            <a:spLocks noChangeArrowheads="1"/>
          </p:cNvSpPr>
          <p:nvPr/>
        </p:nvSpPr>
        <p:spPr bwMode="auto">
          <a:xfrm>
            <a:off x="179513" y="332656"/>
            <a:ext cx="5257676" cy="5742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、流水线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分类       </a:t>
            </a:r>
            <a:r>
              <a:rPr lang="en-US" altLang="zh-CN" b="1" dirty="0" smtClean="0">
                <a:latin typeface="宋体" pitchFamily="2" charset="-122"/>
              </a:rPr>
              <a:t>--</a:t>
            </a:r>
            <a:r>
              <a:rPr lang="zh-CN" altLang="en-US" b="1" dirty="0" smtClean="0">
                <a:latin typeface="宋体" pitchFamily="2" charset="-122"/>
              </a:rPr>
              <a:t>即属性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*按功能分类：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/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/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*按工作方式分类：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12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*按结构分类：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  <a:spcBef>
                <a:spcPts val="500"/>
              </a:spcBef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*按流入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/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流出次序分类：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*按处理的数据类型分类：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10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C363-D99E-4859-A697-134D45F3C56B}" type="slidenum">
              <a:rPr lang="en-US" altLang="zh-CN"/>
              <a:pPr/>
              <a:t>93</a:t>
            </a:fld>
            <a:endParaRPr lang="en-US" altLang="zh-CN"/>
          </a:p>
        </p:txBody>
      </p:sp>
      <p:sp>
        <p:nvSpPr>
          <p:cNvPr id="549021" name="Text Box 157"/>
          <p:cNvSpPr txBox="1">
            <a:spLocks noChangeArrowheads="1"/>
          </p:cNvSpPr>
          <p:nvPr/>
        </p:nvSpPr>
        <p:spPr bwMode="auto">
          <a:xfrm>
            <a:off x="2483768" y="791493"/>
            <a:ext cx="43926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/>
              <a:t>单</a:t>
            </a:r>
            <a:r>
              <a:rPr lang="zh-CN" altLang="en-US" b="1" dirty="0"/>
              <a:t>功能流水线、多功能流水线</a:t>
            </a:r>
          </a:p>
        </p:txBody>
      </p:sp>
      <p:sp>
        <p:nvSpPr>
          <p:cNvPr id="549022" name="Text Box 158"/>
          <p:cNvSpPr txBox="1">
            <a:spLocks noChangeArrowheads="1"/>
          </p:cNvSpPr>
          <p:nvPr/>
        </p:nvSpPr>
        <p:spPr bwMode="auto">
          <a:xfrm>
            <a:off x="3059832" y="2060848"/>
            <a:ext cx="378194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静态流水线</a:t>
            </a:r>
            <a:r>
              <a:rPr lang="zh-CN" altLang="en-US" b="1" dirty="0">
                <a:latin typeface="宋体" pitchFamily="2" charset="-122"/>
              </a:rPr>
              <a:t>、动态流水线</a:t>
            </a:r>
          </a:p>
        </p:txBody>
      </p:sp>
      <p:sp>
        <p:nvSpPr>
          <p:cNvPr id="549145" name="Text Box 281"/>
          <p:cNvSpPr txBox="1">
            <a:spLocks noChangeArrowheads="1"/>
          </p:cNvSpPr>
          <p:nvPr/>
        </p:nvSpPr>
        <p:spPr bwMode="auto">
          <a:xfrm>
            <a:off x="2483768" y="4031853"/>
            <a:ext cx="64087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/>
              <a:t>线性流水线</a:t>
            </a:r>
            <a:r>
              <a:rPr lang="zh-CN" altLang="en-US" b="1" dirty="0"/>
              <a:t>、</a:t>
            </a:r>
            <a:r>
              <a:rPr lang="zh-CN" altLang="en-US" b="1" dirty="0" smtClean="0"/>
              <a:t>非线性流水线</a:t>
            </a:r>
            <a:r>
              <a:rPr lang="en-US" altLang="zh-CN" sz="1800" b="1" dirty="0" smtClean="0">
                <a:latin typeface="+mn-ea"/>
                <a:ea typeface="+mn-ea"/>
              </a:rPr>
              <a:t>(</a:t>
            </a:r>
            <a:r>
              <a:rPr lang="zh-CN" altLang="en-US" sz="1800" b="1">
                <a:latin typeface="+mn-ea"/>
                <a:ea typeface="+mn-ea"/>
              </a:rPr>
              <a:t>复用</a:t>
            </a:r>
            <a:r>
              <a:rPr lang="zh-CN" altLang="en-US" sz="1800" b="1" smtClean="0">
                <a:latin typeface="+mn-ea"/>
                <a:ea typeface="+mn-ea"/>
              </a:rPr>
              <a:t>部件</a:t>
            </a:r>
            <a:r>
              <a:rPr lang="en-US" altLang="zh-CN" sz="1800" b="1" smtClean="0">
                <a:latin typeface="+mn-ea"/>
                <a:ea typeface="+mn-ea"/>
              </a:rPr>
              <a:t>)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549146" name="Text Box 282"/>
          <p:cNvSpPr txBox="1">
            <a:spLocks noChangeArrowheads="1"/>
          </p:cNvSpPr>
          <p:nvPr/>
        </p:nvSpPr>
        <p:spPr bwMode="auto">
          <a:xfrm>
            <a:off x="3990930" y="5472013"/>
            <a:ext cx="362509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标量流水线</a:t>
            </a:r>
            <a:r>
              <a:rPr lang="zh-CN" altLang="en-US" b="1" dirty="0">
                <a:latin typeface="宋体" pitchFamily="2" charset="-122"/>
              </a:rPr>
              <a:t>、向量流水线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763688" y="1339876"/>
            <a:ext cx="4613642" cy="720972"/>
            <a:chOff x="1763688" y="1339876"/>
            <a:chExt cx="4613642" cy="720972"/>
          </a:xfrm>
        </p:grpSpPr>
        <p:sp>
          <p:nvSpPr>
            <p:cNvPr id="183" name="Text Box 164"/>
            <p:cNvSpPr txBox="1">
              <a:spLocks noChangeArrowheads="1"/>
            </p:cNvSpPr>
            <p:nvPr/>
          </p:nvSpPr>
          <p:spPr bwMode="auto">
            <a:xfrm>
              <a:off x="1763688" y="1339876"/>
              <a:ext cx="642943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S1</a:t>
              </a:r>
            </a:p>
          </p:txBody>
        </p:sp>
        <p:sp>
          <p:nvSpPr>
            <p:cNvPr id="184" name="Text Box 185"/>
            <p:cNvSpPr txBox="1">
              <a:spLocks noChangeArrowheads="1"/>
            </p:cNvSpPr>
            <p:nvPr/>
          </p:nvSpPr>
          <p:spPr bwMode="auto">
            <a:xfrm>
              <a:off x="2987823" y="1339876"/>
              <a:ext cx="642943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S2</a:t>
              </a:r>
            </a:p>
          </p:txBody>
        </p:sp>
        <p:sp>
          <p:nvSpPr>
            <p:cNvPr id="185" name="Text Box 186"/>
            <p:cNvSpPr txBox="1">
              <a:spLocks noChangeArrowheads="1"/>
            </p:cNvSpPr>
            <p:nvPr/>
          </p:nvSpPr>
          <p:spPr bwMode="auto">
            <a:xfrm>
              <a:off x="4211960" y="1339876"/>
              <a:ext cx="642942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S3</a:t>
              </a:r>
            </a:p>
          </p:txBody>
        </p:sp>
        <p:sp>
          <p:nvSpPr>
            <p:cNvPr id="187" name="Text Box 188"/>
            <p:cNvSpPr txBox="1">
              <a:spLocks noChangeArrowheads="1"/>
            </p:cNvSpPr>
            <p:nvPr/>
          </p:nvSpPr>
          <p:spPr bwMode="auto">
            <a:xfrm>
              <a:off x="3639442" y="1771924"/>
              <a:ext cx="644526" cy="28892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 smtClean="0">
                  <a:latin typeface="宋体" pitchFamily="2" charset="-122"/>
                </a:rPr>
                <a:t>S4</a:t>
              </a:r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88" name="Text Box 189"/>
            <p:cNvSpPr txBox="1">
              <a:spLocks noChangeArrowheads="1"/>
            </p:cNvSpPr>
            <p:nvPr/>
          </p:nvSpPr>
          <p:spPr bwMode="auto">
            <a:xfrm>
              <a:off x="5729258" y="1339876"/>
              <a:ext cx="648072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 smtClean="0">
                  <a:latin typeface="宋体" pitchFamily="2" charset="-122"/>
                </a:rPr>
                <a:t>S5</a:t>
              </a:r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89" name="Text Box 190"/>
            <p:cNvSpPr txBox="1">
              <a:spLocks noChangeArrowheads="1"/>
            </p:cNvSpPr>
            <p:nvPr/>
          </p:nvSpPr>
          <p:spPr bwMode="auto">
            <a:xfrm>
              <a:off x="5153194" y="1356405"/>
              <a:ext cx="290538" cy="70355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18000" tIns="10800" rIns="18000" bIns="10800" anchor="ctr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cxnSp>
          <p:nvCxnSpPr>
            <p:cNvPr id="190" name="直接箭头连接符 25"/>
            <p:cNvCxnSpPr>
              <a:endCxn id="187" idx="1"/>
            </p:cNvCxnSpPr>
            <p:nvPr/>
          </p:nvCxnSpPr>
          <p:spPr bwMode="auto">
            <a:xfrm>
              <a:off x="2700338" y="1489343"/>
              <a:ext cx="939104" cy="427043"/>
            </a:xfrm>
            <a:prstGeom prst="bentConnector3">
              <a:avLst>
                <a:gd name="adj1" fmla="val -713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92" name="直接箭头连接符 25"/>
            <p:cNvCxnSpPr>
              <a:stCxn id="183" idx="3"/>
            </p:cNvCxnSpPr>
            <p:nvPr/>
          </p:nvCxnSpPr>
          <p:spPr bwMode="auto">
            <a:xfrm flipV="1">
              <a:off x="2406631" y="1482754"/>
              <a:ext cx="284168" cy="11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3" name="直接箭头连接符 25"/>
            <p:cNvCxnSpPr>
              <a:endCxn id="184" idx="1"/>
            </p:cNvCxnSpPr>
            <p:nvPr/>
          </p:nvCxnSpPr>
          <p:spPr bwMode="auto">
            <a:xfrm flipV="1">
              <a:off x="2690799" y="1483892"/>
              <a:ext cx="297024" cy="4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4" name="直接箭头连接符 25"/>
            <p:cNvCxnSpPr>
              <a:stCxn id="184" idx="3"/>
              <a:endCxn id="185" idx="1"/>
            </p:cNvCxnSpPr>
            <p:nvPr/>
          </p:nvCxnSpPr>
          <p:spPr bwMode="auto">
            <a:xfrm>
              <a:off x="3630766" y="1483892"/>
              <a:ext cx="58119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6" name="直接箭头连接符 25"/>
            <p:cNvCxnSpPr>
              <a:stCxn id="185" idx="3"/>
            </p:cNvCxnSpPr>
            <p:nvPr/>
          </p:nvCxnSpPr>
          <p:spPr bwMode="auto">
            <a:xfrm flipV="1">
              <a:off x="4854902" y="1482754"/>
              <a:ext cx="298292" cy="11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7" name="直接箭头连接符 25"/>
            <p:cNvCxnSpPr>
              <a:stCxn id="187" idx="3"/>
            </p:cNvCxnSpPr>
            <p:nvPr/>
          </p:nvCxnSpPr>
          <p:spPr bwMode="auto">
            <a:xfrm>
              <a:off x="4283968" y="1916386"/>
              <a:ext cx="86922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8" name="直接箭头连接符 25"/>
            <p:cNvCxnSpPr/>
            <p:nvPr/>
          </p:nvCxnSpPr>
          <p:spPr bwMode="auto">
            <a:xfrm>
              <a:off x="5445090" y="1482752"/>
              <a:ext cx="284168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4" name="组合 43"/>
          <p:cNvGrpSpPr/>
          <p:nvPr/>
        </p:nvGrpSpPr>
        <p:grpSpPr>
          <a:xfrm>
            <a:off x="1043609" y="2492896"/>
            <a:ext cx="7596007" cy="1510778"/>
            <a:chOff x="1043609" y="2709615"/>
            <a:chExt cx="7596007" cy="1510778"/>
          </a:xfrm>
        </p:grpSpPr>
        <p:sp>
          <p:nvSpPr>
            <p:cNvPr id="201" name="Text Box 196"/>
            <p:cNvSpPr txBox="1">
              <a:spLocks noChangeArrowheads="1"/>
            </p:cNvSpPr>
            <p:nvPr/>
          </p:nvSpPr>
          <p:spPr bwMode="auto">
            <a:xfrm>
              <a:off x="4787131" y="3933056"/>
              <a:ext cx="2889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+mn-ea"/>
                  <a:ea typeface="+mn-ea"/>
                </a:rPr>
                <a:t>拍</a:t>
              </a:r>
            </a:p>
          </p:txBody>
        </p:sp>
        <p:sp>
          <p:nvSpPr>
            <p:cNvPr id="202" name="Text Box 197"/>
            <p:cNvSpPr txBox="1">
              <a:spLocks noChangeArrowheads="1"/>
            </p:cNvSpPr>
            <p:nvPr/>
          </p:nvSpPr>
          <p:spPr bwMode="auto">
            <a:xfrm>
              <a:off x="1331640" y="3934764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03" name="Text Box 198"/>
            <p:cNvSpPr txBox="1">
              <a:spLocks noChangeArrowheads="1"/>
            </p:cNvSpPr>
            <p:nvPr/>
          </p:nvSpPr>
          <p:spPr bwMode="auto">
            <a:xfrm>
              <a:off x="1211241" y="2709615"/>
              <a:ext cx="2889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+mn-ea"/>
                  <a:ea typeface="+mn-ea"/>
                </a:rPr>
                <a:t>段</a:t>
              </a:r>
            </a:p>
          </p:txBody>
        </p:sp>
        <p:sp>
          <p:nvSpPr>
            <p:cNvPr id="204" name="Text Box 199"/>
            <p:cNvSpPr txBox="1">
              <a:spLocks noChangeArrowheads="1"/>
            </p:cNvSpPr>
            <p:nvPr/>
          </p:nvSpPr>
          <p:spPr bwMode="auto">
            <a:xfrm>
              <a:off x="1043609" y="3068960"/>
              <a:ext cx="288032" cy="1098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S5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6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S4</a:t>
              </a:r>
              <a:endParaRPr lang="en-US" altLang="zh-CN" sz="1600" b="1" dirty="0">
                <a:solidFill>
                  <a:schemeClr val="accent2"/>
                </a:solidFill>
                <a:latin typeface="+mn-ea"/>
                <a:ea typeface="+mn-ea"/>
              </a:endParaRPr>
            </a:p>
            <a:p>
              <a:pPr>
                <a:lnSpc>
                  <a:spcPct val="85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S3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S2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S1</a:t>
              </a:r>
            </a:p>
          </p:txBody>
        </p:sp>
        <p:sp>
          <p:nvSpPr>
            <p:cNvPr id="205" name="Text Box 200"/>
            <p:cNvSpPr txBox="1">
              <a:spLocks noChangeArrowheads="1"/>
            </p:cNvSpPr>
            <p:nvPr/>
          </p:nvSpPr>
          <p:spPr bwMode="auto">
            <a:xfrm>
              <a:off x="1621952" y="3934764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06" name="Text Box 201"/>
            <p:cNvSpPr txBox="1">
              <a:spLocks noChangeArrowheads="1"/>
            </p:cNvSpPr>
            <p:nvPr/>
          </p:nvSpPr>
          <p:spPr bwMode="auto">
            <a:xfrm>
              <a:off x="2198017" y="3934764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07" name="Text Box 208"/>
            <p:cNvSpPr txBox="1">
              <a:spLocks noChangeArrowheads="1"/>
            </p:cNvSpPr>
            <p:nvPr/>
          </p:nvSpPr>
          <p:spPr bwMode="auto">
            <a:xfrm>
              <a:off x="1903144" y="3929636"/>
              <a:ext cx="285752" cy="219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08" name="Text Box 212"/>
            <p:cNvSpPr txBox="1">
              <a:spLocks noChangeArrowheads="1"/>
            </p:cNvSpPr>
            <p:nvPr/>
          </p:nvSpPr>
          <p:spPr bwMode="auto">
            <a:xfrm>
              <a:off x="3347864" y="3934764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ea"/>
                  <a:ea typeface="+mn-ea"/>
                </a:rPr>
                <a:t>①</a:t>
              </a:r>
            </a:p>
          </p:txBody>
        </p:sp>
        <p:sp>
          <p:nvSpPr>
            <p:cNvPr id="209" name="Text Box 215"/>
            <p:cNvSpPr txBox="1">
              <a:spLocks noChangeArrowheads="1"/>
            </p:cNvSpPr>
            <p:nvPr/>
          </p:nvSpPr>
          <p:spPr bwMode="auto">
            <a:xfrm>
              <a:off x="3633616" y="3934764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②</a:t>
              </a:r>
            </a:p>
          </p:txBody>
        </p:sp>
        <p:sp>
          <p:nvSpPr>
            <p:cNvPr id="210" name="Text Box 218"/>
            <p:cNvSpPr txBox="1">
              <a:spLocks noChangeArrowheads="1"/>
            </p:cNvSpPr>
            <p:nvPr/>
          </p:nvSpPr>
          <p:spPr bwMode="auto">
            <a:xfrm>
              <a:off x="3919368" y="3929636"/>
              <a:ext cx="285752" cy="219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212" name="直接箭头连接符 211"/>
            <p:cNvCxnSpPr/>
            <p:nvPr/>
          </p:nvCxnSpPr>
          <p:spPr bwMode="auto">
            <a:xfrm flipV="1">
              <a:off x="1331640" y="2955125"/>
              <a:ext cx="3967" cy="119395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3" name="直接箭头连接符 212"/>
            <p:cNvCxnSpPr/>
            <p:nvPr/>
          </p:nvCxnSpPr>
          <p:spPr bwMode="auto">
            <a:xfrm flipV="1">
              <a:off x="1357290" y="4149078"/>
              <a:ext cx="3421614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4" name="直接连接符 213"/>
            <p:cNvCxnSpPr/>
            <p:nvPr/>
          </p:nvCxnSpPr>
          <p:spPr bwMode="auto">
            <a:xfrm rot="16200000" flipH="1">
              <a:off x="2919238" y="3506135"/>
              <a:ext cx="857255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5" name="Text Box 197"/>
            <p:cNvSpPr txBox="1">
              <a:spLocks noChangeArrowheads="1"/>
            </p:cNvSpPr>
            <p:nvPr/>
          </p:nvSpPr>
          <p:spPr bwMode="auto">
            <a:xfrm>
              <a:off x="1621952" y="3715322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16" name="Text Box 200"/>
            <p:cNvSpPr txBox="1">
              <a:spLocks noChangeArrowheads="1"/>
            </p:cNvSpPr>
            <p:nvPr/>
          </p:nvSpPr>
          <p:spPr bwMode="auto">
            <a:xfrm>
              <a:off x="1909984" y="3715322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17" name="Text Box 201"/>
            <p:cNvSpPr txBox="1">
              <a:spLocks noChangeArrowheads="1"/>
            </p:cNvSpPr>
            <p:nvPr/>
          </p:nvSpPr>
          <p:spPr bwMode="auto">
            <a:xfrm>
              <a:off x="2486049" y="3715322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18" name="Text Box 208"/>
            <p:cNvSpPr txBox="1">
              <a:spLocks noChangeArrowheads="1"/>
            </p:cNvSpPr>
            <p:nvPr/>
          </p:nvSpPr>
          <p:spPr bwMode="auto">
            <a:xfrm>
              <a:off x="2188897" y="3715322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19" name="Text Box 197"/>
            <p:cNvSpPr txBox="1">
              <a:spLocks noChangeArrowheads="1"/>
            </p:cNvSpPr>
            <p:nvPr/>
          </p:nvSpPr>
          <p:spPr bwMode="auto">
            <a:xfrm>
              <a:off x="1909984" y="3501008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20" name="Text Box 200"/>
            <p:cNvSpPr txBox="1">
              <a:spLocks noChangeArrowheads="1"/>
            </p:cNvSpPr>
            <p:nvPr/>
          </p:nvSpPr>
          <p:spPr bwMode="auto">
            <a:xfrm>
              <a:off x="2198016" y="3501008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21" name="Text Box 201"/>
            <p:cNvSpPr txBox="1">
              <a:spLocks noChangeArrowheads="1"/>
            </p:cNvSpPr>
            <p:nvPr/>
          </p:nvSpPr>
          <p:spPr bwMode="auto">
            <a:xfrm>
              <a:off x="2774081" y="3501008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22" name="Text Box 208"/>
            <p:cNvSpPr txBox="1">
              <a:spLocks noChangeArrowheads="1"/>
            </p:cNvSpPr>
            <p:nvPr/>
          </p:nvSpPr>
          <p:spPr bwMode="auto">
            <a:xfrm>
              <a:off x="2474648" y="3501008"/>
              <a:ext cx="285752" cy="219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27" name="Text Box 197"/>
            <p:cNvSpPr txBox="1">
              <a:spLocks noChangeArrowheads="1"/>
            </p:cNvSpPr>
            <p:nvPr/>
          </p:nvSpPr>
          <p:spPr bwMode="auto">
            <a:xfrm>
              <a:off x="2195736" y="3070670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28" name="Text Box 200"/>
            <p:cNvSpPr txBox="1">
              <a:spLocks noChangeArrowheads="1"/>
            </p:cNvSpPr>
            <p:nvPr/>
          </p:nvSpPr>
          <p:spPr bwMode="auto">
            <a:xfrm>
              <a:off x="2481488" y="3070670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29" name="Text Box 201"/>
            <p:cNvSpPr txBox="1">
              <a:spLocks noChangeArrowheads="1"/>
            </p:cNvSpPr>
            <p:nvPr/>
          </p:nvSpPr>
          <p:spPr bwMode="auto">
            <a:xfrm>
              <a:off x="3062113" y="3070670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30" name="Text Box 208"/>
            <p:cNvSpPr txBox="1">
              <a:spLocks noChangeArrowheads="1"/>
            </p:cNvSpPr>
            <p:nvPr/>
          </p:nvSpPr>
          <p:spPr bwMode="auto">
            <a:xfrm>
              <a:off x="2767240" y="3068960"/>
              <a:ext cx="28575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31" name="Text Box 212"/>
            <p:cNvSpPr txBox="1">
              <a:spLocks noChangeArrowheads="1"/>
            </p:cNvSpPr>
            <p:nvPr/>
          </p:nvSpPr>
          <p:spPr bwMode="auto">
            <a:xfrm>
              <a:off x="3635896" y="3286694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32" name="Text Box 215"/>
            <p:cNvSpPr txBox="1">
              <a:spLocks noChangeArrowheads="1"/>
            </p:cNvSpPr>
            <p:nvPr/>
          </p:nvSpPr>
          <p:spPr bwMode="auto">
            <a:xfrm>
              <a:off x="3921648" y="3286694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②</a:t>
              </a:r>
            </a:p>
          </p:txBody>
        </p:sp>
        <p:sp>
          <p:nvSpPr>
            <p:cNvPr id="233" name="Text Box 218"/>
            <p:cNvSpPr txBox="1">
              <a:spLocks noChangeArrowheads="1"/>
            </p:cNvSpPr>
            <p:nvPr/>
          </p:nvSpPr>
          <p:spPr bwMode="auto">
            <a:xfrm>
              <a:off x="4207400" y="3286694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34" name="Text Box 212"/>
            <p:cNvSpPr txBox="1">
              <a:spLocks noChangeArrowheads="1"/>
            </p:cNvSpPr>
            <p:nvPr/>
          </p:nvSpPr>
          <p:spPr bwMode="auto">
            <a:xfrm>
              <a:off x="3921648" y="3070670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35" name="Text Box 215"/>
            <p:cNvSpPr txBox="1">
              <a:spLocks noChangeArrowheads="1"/>
            </p:cNvSpPr>
            <p:nvPr/>
          </p:nvSpPr>
          <p:spPr bwMode="auto">
            <a:xfrm>
              <a:off x="4207400" y="3070670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②</a:t>
              </a:r>
            </a:p>
          </p:txBody>
        </p:sp>
        <p:sp>
          <p:nvSpPr>
            <p:cNvPr id="236" name="Text Box 218"/>
            <p:cNvSpPr txBox="1">
              <a:spLocks noChangeArrowheads="1"/>
            </p:cNvSpPr>
            <p:nvPr/>
          </p:nvSpPr>
          <p:spPr bwMode="auto">
            <a:xfrm>
              <a:off x="4493152" y="3068960"/>
              <a:ext cx="285752" cy="21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38" name="Text Box 196"/>
            <p:cNvSpPr txBox="1">
              <a:spLocks noChangeArrowheads="1"/>
            </p:cNvSpPr>
            <p:nvPr/>
          </p:nvSpPr>
          <p:spPr bwMode="auto">
            <a:xfrm>
              <a:off x="8350691" y="3933056"/>
              <a:ext cx="2889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+mn-ea"/>
                  <a:ea typeface="+mn-ea"/>
                </a:rPr>
                <a:t>拍</a:t>
              </a:r>
            </a:p>
          </p:txBody>
        </p:sp>
        <p:sp>
          <p:nvSpPr>
            <p:cNvPr id="239" name="Text Box 197"/>
            <p:cNvSpPr txBox="1">
              <a:spLocks noChangeArrowheads="1"/>
            </p:cNvSpPr>
            <p:nvPr/>
          </p:nvSpPr>
          <p:spPr bwMode="auto">
            <a:xfrm>
              <a:off x="5429713" y="3934766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40" name="Text Box 198"/>
            <p:cNvSpPr txBox="1">
              <a:spLocks noChangeArrowheads="1"/>
            </p:cNvSpPr>
            <p:nvPr/>
          </p:nvSpPr>
          <p:spPr bwMode="auto">
            <a:xfrm>
              <a:off x="5284804" y="2709615"/>
              <a:ext cx="2889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800" b="1" dirty="0">
                  <a:latin typeface="+mn-ea"/>
                  <a:ea typeface="+mn-ea"/>
                </a:rPr>
                <a:t>段</a:t>
              </a:r>
            </a:p>
          </p:txBody>
        </p:sp>
        <p:sp>
          <p:nvSpPr>
            <p:cNvPr id="242" name="Text Box 200"/>
            <p:cNvSpPr txBox="1">
              <a:spLocks noChangeArrowheads="1"/>
            </p:cNvSpPr>
            <p:nvPr/>
          </p:nvSpPr>
          <p:spPr bwMode="auto">
            <a:xfrm>
              <a:off x="5720025" y="3934766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43" name="Text Box 201"/>
            <p:cNvSpPr txBox="1">
              <a:spLocks noChangeArrowheads="1"/>
            </p:cNvSpPr>
            <p:nvPr/>
          </p:nvSpPr>
          <p:spPr bwMode="auto">
            <a:xfrm>
              <a:off x="6296090" y="3934766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45" name="Text Box 212"/>
            <p:cNvSpPr txBox="1">
              <a:spLocks noChangeArrowheads="1"/>
            </p:cNvSpPr>
            <p:nvPr/>
          </p:nvSpPr>
          <p:spPr bwMode="auto">
            <a:xfrm>
              <a:off x="7162465" y="3934764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46" name="Text Box 215"/>
            <p:cNvSpPr txBox="1">
              <a:spLocks noChangeArrowheads="1"/>
            </p:cNvSpPr>
            <p:nvPr/>
          </p:nvSpPr>
          <p:spPr bwMode="auto">
            <a:xfrm>
              <a:off x="7448217" y="3934764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②</a:t>
              </a:r>
            </a:p>
          </p:txBody>
        </p:sp>
        <p:cxnSp>
          <p:nvCxnSpPr>
            <p:cNvPr id="249" name="直接箭头连接符 248"/>
            <p:cNvCxnSpPr/>
            <p:nvPr/>
          </p:nvCxnSpPr>
          <p:spPr bwMode="auto">
            <a:xfrm flipV="1">
              <a:off x="5428919" y="2955125"/>
              <a:ext cx="7856" cy="119395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0" name="直接箭头连接符 249"/>
            <p:cNvCxnSpPr/>
            <p:nvPr/>
          </p:nvCxnSpPr>
          <p:spPr bwMode="auto">
            <a:xfrm flipV="1">
              <a:off x="5421733" y="4148286"/>
              <a:ext cx="2928958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1" name="Text Box 197"/>
            <p:cNvSpPr txBox="1">
              <a:spLocks noChangeArrowheads="1"/>
            </p:cNvSpPr>
            <p:nvPr/>
          </p:nvSpPr>
          <p:spPr bwMode="auto">
            <a:xfrm>
              <a:off x="5720025" y="3715322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52" name="Text Box 200"/>
            <p:cNvSpPr txBox="1">
              <a:spLocks noChangeArrowheads="1"/>
            </p:cNvSpPr>
            <p:nvPr/>
          </p:nvSpPr>
          <p:spPr bwMode="auto">
            <a:xfrm>
              <a:off x="6008057" y="3715322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53" name="Text Box 201"/>
            <p:cNvSpPr txBox="1">
              <a:spLocks noChangeArrowheads="1"/>
            </p:cNvSpPr>
            <p:nvPr/>
          </p:nvSpPr>
          <p:spPr bwMode="auto">
            <a:xfrm>
              <a:off x="6584122" y="3715322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55" name="Text Box 197"/>
            <p:cNvSpPr txBox="1">
              <a:spLocks noChangeArrowheads="1"/>
            </p:cNvSpPr>
            <p:nvPr/>
          </p:nvSpPr>
          <p:spPr bwMode="auto">
            <a:xfrm>
              <a:off x="6008057" y="3501008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56" name="Text Box 200"/>
            <p:cNvSpPr txBox="1">
              <a:spLocks noChangeArrowheads="1"/>
            </p:cNvSpPr>
            <p:nvPr/>
          </p:nvSpPr>
          <p:spPr bwMode="auto">
            <a:xfrm>
              <a:off x="6296089" y="3501008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57" name="Text Box 201"/>
            <p:cNvSpPr txBox="1">
              <a:spLocks noChangeArrowheads="1"/>
            </p:cNvSpPr>
            <p:nvPr/>
          </p:nvSpPr>
          <p:spPr bwMode="auto">
            <a:xfrm>
              <a:off x="6872154" y="3501008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63" name="Text Box 197"/>
            <p:cNvSpPr txBox="1">
              <a:spLocks noChangeArrowheads="1"/>
            </p:cNvSpPr>
            <p:nvPr/>
          </p:nvSpPr>
          <p:spPr bwMode="auto">
            <a:xfrm>
              <a:off x="6581841" y="3070670"/>
              <a:ext cx="285752" cy="214314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I1</a:t>
              </a:r>
            </a:p>
          </p:txBody>
        </p:sp>
        <p:sp>
          <p:nvSpPr>
            <p:cNvPr id="264" name="Text Box 200"/>
            <p:cNvSpPr txBox="1">
              <a:spLocks noChangeArrowheads="1"/>
            </p:cNvSpPr>
            <p:nvPr/>
          </p:nvSpPr>
          <p:spPr bwMode="auto">
            <a:xfrm>
              <a:off x="6872153" y="3070670"/>
              <a:ext cx="285752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I2</a:t>
              </a:r>
            </a:p>
          </p:txBody>
        </p:sp>
        <p:sp>
          <p:nvSpPr>
            <p:cNvPr id="265" name="Text Box 201"/>
            <p:cNvSpPr txBox="1">
              <a:spLocks noChangeArrowheads="1"/>
            </p:cNvSpPr>
            <p:nvPr/>
          </p:nvSpPr>
          <p:spPr bwMode="auto">
            <a:xfrm>
              <a:off x="7452777" y="3070795"/>
              <a:ext cx="285751" cy="21431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In</a:t>
              </a:r>
            </a:p>
          </p:txBody>
        </p:sp>
        <p:sp>
          <p:nvSpPr>
            <p:cNvPr id="267" name="Text Box 212"/>
            <p:cNvSpPr txBox="1">
              <a:spLocks noChangeArrowheads="1"/>
            </p:cNvSpPr>
            <p:nvPr/>
          </p:nvSpPr>
          <p:spPr bwMode="auto">
            <a:xfrm>
              <a:off x="7452777" y="3286694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68" name="Text Box 215"/>
            <p:cNvSpPr txBox="1">
              <a:spLocks noChangeArrowheads="1"/>
            </p:cNvSpPr>
            <p:nvPr/>
          </p:nvSpPr>
          <p:spPr bwMode="auto">
            <a:xfrm>
              <a:off x="7738529" y="3286694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</a:t>
              </a:r>
              <a:r>
                <a:rPr lang="en-US" altLang="zh-CN" sz="1200" b="1" dirty="0">
                  <a:latin typeface="+mn-ea"/>
                  <a:ea typeface="+mn-ea"/>
                </a:rPr>
                <a:t>②</a:t>
              </a:r>
            </a:p>
          </p:txBody>
        </p:sp>
        <p:sp>
          <p:nvSpPr>
            <p:cNvPr id="270" name="Text Box 212"/>
            <p:cNvSpPr txBox="1">
              <a:spLocks noChangeArrowheads="1"/>
            </p:cNvSpPr>
            <p:nvPr/>
          </p:nvSpPr>
          <p:spPr bwMode="auto">
            <a:xfrm>
              <a:off x="7738529" y="3072380"/>
              <a:ext cx="285752" cy="21431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①</a:t>
              </a:r>
            </a:p>
          </p:txBody>
        </p:sp>
        <p:sp>
          <p:nvSpPr>
            <p:cNvPr id="271" name="Text Box 215"/>
            <p:cNvSpPr txBox="1">
              <a:spLocks noChangeArrowheads="1"/>
            </p:cNvSpPr>
            <p:nvPr/>
          </p:nvSpPr>
          <p:spPr bwMode="auto">
            <a:xfrm>
              <a:off x="8024281" y="3072380"/>
              <a:ext cx="285752" cy="214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lt"/>
                  <a:ea typeface="+mn-ea"/>
                </a:rPr>
                <a:t>I</a:t>
              </a:r>
              <a:r>
                <a:rPr lang="en-US" altLang="zh-CN" sz="1200" dirty="0">
                  <a:latin typeface="+mn-lt"/>
                  <a:ea typeface="+mn-ea"/>
                </a:rPr>
                <a:t>②</a:t>
              </a:r>
            </a:p>
          </p:txBody>
        </p:sp>
        <p:sp>
          <p:nvSpPr>
            <p:cNvPr id="165" name="Text Box 218"/>
            <p:cNvSpPr txBox="1">
              <a:spLocks noChangeArrowheads="1"/>
            </p:cNvSpPr>
            <p:nvPr/>
          </p:nvSpPr>
          <p:spPr bwMode="auto">
            <a:xfrm>
              <a:off x="6010337" y="3934766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66" name="Text Box 218"/>
            <p:cNvSpPr txBox="1">
              <a:spLocks noChangeArrowheads="1"/>
            </p:cNvSpPr>
            <p:nvPr/>
          </p:nvSpPr>
          <p:spPr bwMode="auto">
            <a:xfrm>
              <a:off x="6296089" y="3717032"/>
              <a:ext cx="285752" cy="21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67" name="Text Box 218"/>
            <p:cNvSpPr txBox="1">
              <a:spLocks noChangeArrowheads="1"/>
            </p:cNvSpPr>
            <p:nvPr/>
          </p:nvSpPr>
          <p:spPr bwMode="auto">
            <a:xfrm>
              <a:off x="6586401" y="3502718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68" name="Text Box 218"/>
            <p:cNvSpPr txBox="1">
              <a:spLocks noChangeArrowheads="1"/>
            </p:cNvSpPr>
            <p:nvPr/>
          </p:nvSpPr>
          <p:spPr bwMode="auto">
            <a:xfrm>
              <a:off x="7160185" y="3068960"/>
              <a:ext cx="285752" cy="21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69" name="Text Box 218"/>
            <p:cNvSpPr txBox="1">
              <a:spLocks noChangeArrowheads="1"/>
            </p:cNvSpPr>
            <p:nvPr/>
          </p:nvSpPr>
          <p:spPr bwMode="auto">
            <a:xfrm>
              <a:off x="7738529" y="3934766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70" name="Text Box 218"/>
            <p:cNvSpPr txBox="1">
              <a:spLocks noChangeArrowheads="1"/>
            </p:cNvSpPr>
            <p:nvPr/>
          </p:nvSpPr>
          <p:spPr bwMode="auto">
            <a:xfrm>
              <a:off x="8022001" y="3284984"/>
              <a:ext cx="285752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71" name="Text Box 218"/>
            <p:cNvSpPr txBox="1">
              <a:spLocks noChangeArrowheads="1"/>
            </p:cNvSpPr>
            <p:nvPr/>
          </p:nvSpPr>
          <p:spPr bwMode="auto">
            <a:xfrm>
              <a:off x="8310033" y="3068960"/>
              <a:ext cx="285752" cy="21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72" name="Text Box 199"/>
            <p:cNvSpPr txBox="1">
              <a:spLocks noChangeArrowheads="1"/>
            </p:cNvSpPr>
            <p:nvPr/>
          </p:nvSpPr>
          <p:spPr bwMode="auto">
            <a:xfrm>
              <a:off x="5148064" y="3068960"/>
              <a:ext cx="281649" cy="1098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S5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600" b="1" dirty="0" smtClean="0">
                  <a:solidFill>
                    <a:schemeClr val="accent2"/>
                  </a:solidFill>
                  <a:latin typeface="+mn-ea"/>
                  <a:ea typeface="+mn-ea"/>
                </a:rPr>
                <a:t>S4</a:t>
              </a:r>
              <a:endParaRPr lang="en-US" altLang="zh-CN" sz="1600" b="1" dirty="0">
                <a:solidFill>
                  <a:schemeClr val="accent2"/>
                </a:solidFill>
                <a:latin typeface="+mn-ea"/>
                <a:ea typeface="+mn-ea"/>
              </a:endParaRPr>
            </a:p>
            <a:p>
              <a:pPr>
                <a:lnSpc>
                  <a:spcPct val="85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S3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S2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+mn-ea"/>
                  <a:ea typeface="+mn-ea"/>
                </a:rPr>
                <a:t>S1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981373" y="4580930"/>
            <a:ext cx="5542955" cy="360238"/>
            <a:chOff x="1403350" y="4869160"/>
            <a:chExt cx="5542955" cy="360238"/>
          </a:xfrm>
        </p:grpSpPr>
        <p:sp>
          <p:nvSpPr>
            <p:cNvPr id="549148" name="Text Box 284"/>
            <p:cNvSpPr txBox="1">
              <a:spLocks noChangeArrowheads="1"/>
            </p:cNvSpPr>
            <p:nvPr/>
          </p:nvSpPr>
          <p:spPr bwMode="auto">
            <a:xfrm>
              <a:off x="2483768" y="4940473"/>
              <a:ext cx="647700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549149" name="Text Box 285"/>
            <p:cNvSpPr txBox="1">
              <a:spLocks noChangeArrowheads="1"/>
            </p:cNvSpPr>
            <p:nvPr/>
          </p:nvSpPr>
          <p:spPr bwMode="auto">
            <a:xfrm>
              <a:off x="4140324" y="4940473"/>
              <a:ext cx="647700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 smtClean="0">
                  <a:latin typeface="宋体" pitchFamily="2" charset="-122"/>
                </a:rPr>
                <a:t>EX</a:t>
              </a:r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549150" name="Text Box 286"/>
            <p:cNvSpPr txBox="1">
              <a:spLocks noChangeArrowheads="1"/>
            </p:cNvSpPr>
            <p:nvPr/>
          </p:nvSpPr>
          <p:spPr bwMode="auto">
            <a:xfrm>
              <a:off x="5220072" y="4940473"/>
              <a:ext cx="647700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 smtClean="0">
                  <a:latin typeface="宋体" pitchFamily="2" charset="-122"/>
                </a:rPr>
                <a:t>MEM</a:t>
              </a:r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549151" name="Text Box 287"/>
            <p:cNvSpPr txBox="1">
              <a:spLocks noChangeArrowheads="1"/>
            </p:cNvSpPr>
            <p:nvPr/>
          </p:nvSpPr>
          <p:spPr bwMode="auto">
            <a:xfrm>
              <a:off x="6300192" y="4940473"/>
              <a:ext cx="646113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>
                  <a:latin typeface="宋体" pitchFamily="2" charset="-122"/>
                </a:rPr>
                <a:t>WB</a:t>
              </a:r>
            </a:p>
          </p:txBody>
        </p:sp>
        <p:sp>
          <p:nvSpPr>
            <p:cNvPr id="549162" name="Text Box 298"/>
            <p:cNvSpPr txBox="1">
              <a:spLocks noChangeArrowheads="1"/>
            </p:cNvSpPr>
            <p:nvPr/>
          </p:nvSpPr>
          <p:spPr bwMode="auto">
            <a:xfrm>
              <a:off x="1403350" y="4940473"/>
              <a:ext cx="647700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r>
                <a:rPr kumimoji="0" lang="en-US" altLang="zh-CN" sz="2000" b="1" dirty="0">
                  <a:latin typeface="宋体" pitchFamily="2" charset="-122"/>
                </a:rPr>
                <a:t>IF</a:t>
              </a:r>
            </a:p>
          </p:txBody>
        </p:sp>
        <p:sp>
          <p:nvSpPr>
            <p:cNvPr id="549169" name="Text Box 305"/>
            <p:cNvSpPr txBox="1">
              <a:spLocks noChangeArrowheads="1"/>
            </p:cNvSpPr>
            <p:nvPr/>
          </p:nvSpPr>
          <p:spPr bwMode="auto">
            <a:xfrm>
              <a:off x="3420070" y="4941167"/>
              <a:ext cx="431850" cy="28823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lIns="18000" tIns="10800" rIns="18000" bIns="10800" anchor="ctr" anchorCtr="1"/>
            <a:lstStyle/>
            <a:p>
              <a:pPr eaLnBrk="0" hangingPunct="0">
                <a:lnSpc>
                  <a:spcPct val="90000"/>
                </a:lnSpc>
              </a:pPr>
              <a:r>
                <a:rPr kumimoji="0" lang="en-US" altLang="zh-CN" sz="18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178" name="Text Box 164"/>
            <p:cNvSpPr txBox="1">
              <a:spLocks noChangeArrowheads="1"/>
            </p:cNvSpPr>
            <p:nvPr/>
          </p:nvSpPr>
          <p:spPr bwMode="auto">
            <a:xfrm>
              <a:off x="1971511" y="4941366"/>
              <a:ext cx="80209" cy="2880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179" name="直接箭头连接符 25"/>
            <p:cNvCxnSpPr>
              <a:stCxn id="549162" idx="3"/>
              <a:endCxn id="549148" idx="1"/>
            </p:cNvCxnSpPr>
            <p:nvPr/>
          </p:nvCxnSpPr>
          <p:spPr bwMode="auto">
            <a:xfrm>
              <a:off x="2051050" y="5084936"/>
              <a:ext cx="43271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1" name="直接箭头连接符 25"/>
            <p:cNvCxnSpPr/>
            <p:nvPr/>
          </p:nvCxnSpPr>
          <p:spPr bwMode="auto">
            <a:xfrm flipV="1">
              <a:off x="3131468" y="5157192"/>
              <a:ext cx="288404" cy="19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9" name="直接箭头连接符 25"/>
            <p:cNvCxnSpPr>
              <a:stCxn id="549169" idx="3"/>
              <a:endCxn id="549149" idx="1"/>
            </p:cNvCxnSpPr>
            <p:nvPr/>
          </p:nvCxnSpPr>
          <p:spPr bwMode="auto">
            <a:xfrm flipV="1">
              <a:off x="3851920" y="5084936"/>
              <a:ext cx="288404" cy="34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4" name="直接箭头连接符 25"/>
            <p:cNvCxnSpPr/>
            <p:nvPr/>
          </p:nvCxnSpPr>
          <p:spPr bwMode="auto">
            <a:xfrm>
              <a:off x="3275670" y="5013176"/>
              <a:ext cx="14457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5" name="直接箭头连接符 25"/>
            <p:cNvCxnSpPr>
              <a:stCxn id="549149" idx="3"/>
              <a:endCxn id="549150" idx="1"/>
            </p:cNvCxnSpPr>
            <p:nvPr/>
          </p:nvCxnSpPr>
          <p:spPr bwMode="auto">
            <a:xfrm>
              <a:off x="4788024" y="5084936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6" name="直接箭头连接符 25"/>
            <p:cNvCxnSpPr>
              <a:stCxn id="549150" idx="3"/>
              <a:endCxn id="549151" idx="1"/>
            </p:cNvCxnSpPr>
            <p:nvPr/>
          </p:nvCxnSpPr>
          <p:spPr bwMode="auto">
            <a:xfrm>
              <a:off x="5867772" y="5084936"/>
              <a:ext cx="43242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7" name="直接连接符 276"/>
            <p:cNvCxnSpPr/>
            <p:nvPr/>
          </p:nvCxnSpPr>
          <p:spPr bwMode="auto">
            <a:xfrm flipH="1" flipV="1">
              <a:off x="4931593" y="4869160"/>
              <a:ext cx="1" cy="21577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278" name="直接连接符 277"/>
            <p:cNvCxnSpPr/>
            <p:nvPr/>
          </p:nvCxnSpPr>
          <p:spPr bwMode="auto">
            <a:xfrm rot="10800000" flipV="1">
              <a:off x="3275673" y="4869160"/>
              <a:ext cx="1655923" cy="144016"/>
            </a:xfrm>
            <a:prstGeom prst="bentConnector3">
              <a:avLst>
                <a:gd name="adj1" fmla="val 100312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sp>
          <p:nvSpPr>
            <p:cNvPr id="279" name="Text Box 164"/>
            <p:cNvSpPr txBox="1">
              <a:spLocks noChangeArrowheads="1"/>
            </p:cNvSpPr>
            <p:nvPr/>
          </p:nvSpPr>
          <p:spPr bwMode="auto">
            <a:xfrm>
              <a:off x="3051631" y="4941168"/>
              <a:ext cx="80209" cy="2880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80" name="Text Box 164"/>
            <p:cNvSpPr txBox="1">
              <a:spLocks noChangeArrowheads="1"/>
            </p:cNvSpPr>
            <p:nvPr/>
          </p:nvSpPr>
          <p:spPr bwMode="auto">
            <a:xfrm>
              <a:off x="4707815" y="4941366"/>
              <a:ext cx="80209" cy="2880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81" name="Text Box 164"/>
            <p:cNvSpPr txBox="1">
              <a:spLocks noChangeArrowheads="1"/>
            </p:cNvSpPr>
            <p:nvPr/>
          </p:nvSpPr>
          <p:spPr bwMode="auto">
            <a:xfrm>
              <a:off x="5787935" y="4941168"/>
              <a:ext cx="80209" cy="2880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</p:grpSp>
      <p:sp>
        <p:nvSpPr>
          <p:cNvPr id="282" name="Text Box 281"/>
          <p:cNvSpPr txBox="1">
            <a:spLocks noChangeArrowheads="1"/>
          </p:cNvSpPr>
          <p:nvPr/>
        </p:nvSpPr>
        <p:spPr bwMode="auto">
          <a:xfrm>
            <a:off x="3851920" y="5013176"/>
            <a:ext cx="467551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/>
              <a:t>顺序</a:t>
            </a:r>
            <a:r>
              <a:rPr lang="zh-CN" altLang="en-US" b="1" dirty="0" smtClean="0"/>
              <a:t>流水线、乱序流水线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9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9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4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021" grpId="0"/>
      <p:bldP spid="549022" grpId="0"/>
      <p:bldP spid="549145" grpId="0"/>
      <p:bldP spid="549146" grpId="0"/>
      <p:bldP spid="282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94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t" anchorCtr="0">
            <a:spAutoFit/>
          </a:bodyPr>
          <a:lstStyle>
            <a:defPPr>
              <a:defRPr lang="zh-CN"/>
            </a:defPPr>
            <a:lvl1pPr algn="l">
              <a:defRPr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二、指令流水线的冒险处理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388" y="764704"/>
            <a:ext cx="8785225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结构冒险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 marL="2155825" indent="-2155825" algn="l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 由于</a:t>
            </a:r>
            <a:r>
              <a:rPr lang="zh-CN" altLang="en-US" b="1" u="sng" dirty="0" smtClean="0">
                <a:latin typeface="宋体" pitchFamily="2" charset="-122"/>
              </a:rPr>
              <a:t>争用硬件资源</a:t>
            </a:r>
            <a:r>
              <a:rPr lang="zh-CN" altLang="en-US" b="1" dirty="0" smtClean="0">
                <a:latin typeface="宋体" pitchFamily="2" charset="-122"/>
              </a:rPr>
              <a:t>，引起流水线停顿的现象</a:t>
            </a:r>
            <a:endParaRPr lang="en-US" altLang="zh-CN" b="1" dirty="0" smtClean="0">
              <a:latin typeface="宋体" pitchFamily="2" charset="-122"/>
            </a:endParaRPr>
          </a:p>
          <a:p>
            <a:pPr marL="2155825" indent="-2155825"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dirty="0" smtClean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如：</a:t>
            </a:r>
            <a:r>
              <a:rPr lang="en-US" altLang="zh-CN" sz="2200" b="1" dirty="0" smtClean="0">
                <a:latin typeface="宋体" pitchFamily="2" charset="-122"/>
              </a:rPr>
              <a:t>MIPS</a:t>
            </a:r>
            <a:r>
              <a:rPr lang="zh-CN" altLang="en-US" sz="2200" b="1" dirty="0" smtClean="0">
                <a:latin typeface="宋体" pitchFamily="2" charset="-122"/>
              </a:rPr>
              <a:t>通路中，冯</a:t>
            </a:r>
            <a:r>
              <a:rPr lang="en-US" altLang="zh-CN" sz="2200" b="1" dirty="0" smtClean="0">
                <a:latin typeface="+mn-lt"/>
              </a:rPr>
              <a:t>·</a:t>
            </a:r>
            <a:r>
              <a:rPr lang="zh-CN" altLang="en-US" sz="2200" b="1" dirty="0" smtClean="0">
                <a:latin typeface="+mn-lt"/>
              </a:rPr>
              <a:t>诺依曼</a:t>
            </a:r>
            <a:r>
              <a:rPr lang="zh-CN" altLang="en-US" sz="2200" b="1" dirty="0" smtClean="0">
                <a:latin typeface="宋体" pitchFamily="2" charset="-122"/>
              </a:rPr>
              <a:t>结构</a:t>
            </a:r>
            <a:r>
              <a:rPr lang="en-US" altLang="zh-CN" sz="2200" b="1" dirty="0" smtClean="0">
                <a:latin typeface="宋体" pitchFamily="2" charset="-122"/>
              </a:rPr>
              <a:t>MEM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(PC)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用</a:t>
            </a:r>
            <a:r>
              <a:rPr lang="en-US" altLang="zh-CN" sz="2200" b="1" dirty="0" smtClean="0">
                <a:latin typeface="宋体" pitchFamily="2" charset="-122"/>
              </a:rPr>
              <a:t>ALU</a:t>
            </a:r>
            <a:r>
              <a:rPr lang="zh-CN" altLang="en-US" sz="2200" b="1" dirty="0" smtClean="0">
                <a:latin typeface="宋体" pitchFamily="2" charset="-122"/>
              </a:rPr>
              <a:t>实现等</a:t>
            </a:r>
            <a:endParaRPr lang="en-US" altLang="zh-CN" sz="2200" b="1" dirty="0" smtClean="0">
              <a:latin typeface="宋体" pitchFamily="2" charset="-122"/>
            </a:endParaRPr>
          </a:p>
          <a:p>
            <a:pPr marL="2155825" indent="-2155825" algn="l"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处理策略： 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387" y="255735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①重复设置部件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性能好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如线性流水线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，适于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高频率</a:t>
            </a:r>
            <a:r>
              <a:rPr lang="zh-CN" altLang="en-US" b="1" dirty="0">
                <a:latin typeface="宋体" pitchFamily="2" charset="-122"/>
              </a:rPr>
              <a:t>冲突</a:t>
            </a:r>
            <a:endParaRPr lang="en-US" altLang="zh-CN" b="1" dirty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②分时使用部件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成本低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如</a:t>
            </a:r>
            <a:r>
              <a:rPr lang="zh-CN" altLang="en-US" sz="1800" b="1" dirty="0" smtClean="0">
                <a:latin typeface="宋体" pitchFamily="2" charset="-122"/>
              </a:rPr>
              <a:t>非线性流水线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，适于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低频率</a:t>
            </a:r>
            <a:r>
              <a:rPr lang="zh-CN" altLang="en-US" b="1" dirty="0" smtClean="0">
                <a:latin typeface="宋体" pitchFamily="2" charset="-122"/>
              </a:rPr>
              <a:t>冲突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79511" y="3481551"/>
            <a:ext cx="8785101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重复设置部件策略的实现：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①增设部件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每个部件只能使用</a:t>
            </a:r>
            <a:r>
              <a:rPr lang="zh-CN" altLang="en-US" b="1" u="sng" dirty="0" smtClean="0">
                <a:latin typeface="宋体" pitchFamily="2" charset="-122"/>
              </a:rPr>
              <a:t>一次</a:t>
            </a:r>
            <a:r>
              <a:rPr lang="zh-CN" altLang="en-US" b="1" dirty="0" smtClean="0">
                <a:latin typeface="宋体" pitchFamily="2" charset="-122"/>
              </a:rPr>
              <a:t>         </a:t>
            </a:r>
            <a:r>
              <a:rPr lang="zh-CN" altLang="en-US" sz="1800" b="1" dirty="0" smtClean="0">
                <a:latin typeface="宋体" pitchFamily="2" charset="-122"/>
              </a:rPr>
              <a:t>←否则会阻塞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     如：</a:t>
            </a:r>
            <a:r>
              <a:rPr lang="zh-CN" altLang="en-US" sz="2200" b="1" dirty="0" smtClean="0">
                <a:latin typeface="宋体" pitchFamily="2" charset="-122"/>
              </a:rPr>
              <a:t>采用哈佛结构、增设</a:t>
            </a:r>
            <a:r>
              <a:rPr lang="en-US" altLang="zh-CN" sz="2200" b="1" dirty="0" smtClean="0">
                <a:latin typeface="宋体" pitchFamily="2" charset="-122"/>
              </a:rPr>
              <a:t>Adder</a:t>
            </a:r>
            <a:r>
              <a:rPr lang="zh-CN" altLang="en-US" sz="2200" b="1" dirty="0" smtClean="0">
                <a:latin typeface="宋体" pitchFamily="2" charset="-122"/>
              </a:rPr>
              <a:t>、互连采用点点结构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79512" y="5721786"/>
            <a:ext cx="8713092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     </a:t>
            </a:r>
            <a:r>
              <a:rPr lang="zh-CN" altLang="en-US" sz="2200" b="1" dirty="0" smtClean="0">
                <a:solidFill>
                  <a:srgbClr val="FF3399"/>
                </a:solidFill>
                <a:latin typeface="宋体" pitchFamily="2" charset="-122"/>
              </a:rPr>
              <a:t>指令周期长度：</a:t>
            </a:r>
            <a:r>
              <a:rPr lang="zh-CN" altLang="en-US" sz="2200" b="1" dirty="0" smtClean="0">
                <a:latin typeface="宋体" pitchFamily="2" charset="-122"/>
              </a:rPr>
              <a:t>取决于</a:t>
            </a:r>
            <a:r>
              <a:rPr lang="zh-CN" altLang="en-US" sz="2200" b="1" u="sng" dirty="0" smtClean="0">
                <a:solidFill>
                  <a:srgbClr val="990099"/>
                </a:solidFill>
                <a:latin typeface="宋体" pitchFamily="2" charset="-122"/>
              </a:rPr>
              <a:t>最后一个操作所在段</a:t>
            </a:r>
            <a:r>
              <a:rPr lang="zh-CN" altLang="en-US" sz="2200" b="1" dirty="0" smtClean="0">
                <a:latin typeface="宋体" pitchFamily="2" charset="-122"/>
              </a:rPr>
              <a:t>的位置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79512" y="4828073"/>
            <a:ext cx="871309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②固定部件的使用时间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每个部件只</a:t>
            </a:r>
            <a:r>
              <a:rPr lang="zh-CN" altLang="en-US" b="1" u="sng" dirty="0" smtClean="0">
                <a:latin typeface="宋体" pitchFamily="2" charset="-122"/>
              </a:rPr>
              <a:t>在同一个段</a:t>
            </a:r>
            <a:r>
              <a:rPr lang="zh-CN" altLang="en-US" b="1" dirty="0" smtClean="0">
                <a:latin typeface="宋体" pitchFamily="2" charset="-122"/>
              </a:rPr>
              <a:t>使用</a:t>
            </a:r>
            <a:endParaRPr lang="en-US" altLang="zh-CN" b="1" dirty="0" smtClean="0">
              <a:latin typeface="宋体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         如：</a:t>
            </a:r>
            <a:r>
              <a:rPr lang="zh-CN" altLang="en-US" sz="2200" b="1" dirty="0">
                <a:latin typeface="宋体" pitchFamily="2" charset="-122"/>
              </a:rPr>
              <a:t>只在</a:t>
            </a:r>
            <a:r>
              <a:rPr lang="en-US" altLang="zh-CN" sz="2200" b="1" dirty="0">
                <a:latin typeface="宋体" pitchFamily="2" charset="-122"/>
              </a:rPr>
              <a:t>WB</a:t>
            </a:r>
            <a:r>
              <a:rPr lang="zh-CN" altLang="en-US" sz="2200" b="1" dirty="0">
                <a:latin typeface="宋体" pitchFamily="2" charset="-122"/>
              </a:rPr>
              <a:t>段</a:t>
            </a:r>
            <a:r>
              <a:rPr lang="zh-CN" altLang="en-US" sz="2200" b="1" dirty="0" smtClean="0">
                <a:latin typeface="宋体" pitchFamily="2" charset="-122"/>
              </a:rPr>
              <a:t>写</a:t>
            </a:r>
            <a:r>
              <a:rPr lang="en-US" altLang="zh-CN" sz="2200" b="1" dirty="0" smtClean="0">
                <a:latin typeface="宋体" pitchFamily="2" charset="-122"/>
              </a:rPr>
              <a:t>GPRs</a:t>
            </a:r>
            <a:r>
              <a:rPr lang="zh-CN" altLang="en-US" sz="2200" b="1" dirty="0" smtClean="0">
                <a:latin typeface="宋体" pitchFamily="2" charset="-122"/>
              </a:rPr>
              <a:t>，否则</a:t>
            </a:r>
            <a:r>
              <a:rPr lang="en-US" altLang="zh-CN" sz="2200" b="1" dirty="0" err="1" smtClean="0">
                <a:latin typeface="宋体" pitchFamily="2" charset="-122"/>
              </a:rPr>
              <a:t>lw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add</a:t>
            </a:r>
            <a:r>
              <a:rPr lang="zh-CN" altLang="en-US" sz="2200" b="1" dirty="0" smtClean="0">
                <a:latin typeface="宋体" pitchFamily="2" charset="-122"/>
              </a:rPr>
              <a:t>指令会冲突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2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6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86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5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6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29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  <p:bldP spid="14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95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28572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数据冒险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 marL="2155825" indent="-2155825" algn="l" eaLnBrk="0" hangingPunct="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由于</a:t>
            </a:r>
            <a:r>
              <a:rPr lang="zh-CN" altLang="en-US" b="1" dirty="0" smtClean="0">
                <a:latin typeface="宋体" pitchFamily="2" charset="-122"/>
              </a:rPr>
              <a:t>指令所需</a:t>
            </a:r>
            <a:r>
              <a:rPr lang="zh-CN" altLang="en-US" b="1" u="sng" dirty="0" smtClean="0">
                <a:latin typeface="宋体" pitchFamily="2" charset="-122"/>
              </a:rPr>
              <a:t>数据不可用</a:t>
            </a:r>
            <a:r>
              <a:rPr lang="zh-CN" altLang="en-US" b="1" dirty="0" smtClean="0">
                <a:latin typeface="宋体" pitchFamily="2" charset="-122"/>
              </a:rPr>
              <a:t>，引起流水线停顿的现象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250825" y="1268760"/>
            <a:ext cx="6733443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*冒险类型：</a:t>
            </a:r>
            <a:r>
              <a:rPr kumimoji="0" lang="zh-CN" altLang="en-US" b="1" dirty="0" smtClean="0">
                <a:latin typeface="宋体" pitchFamily="2" charset="-122"/>
              </a:rPr>
              <a:t>写后读</a:t>
            </a:r>
            <a:r>
              <a:rPr kumimoji="0" lang="en-US" altLang="zh-CN" b="1" dirty="0" smtClean="0">
                <a:latin typeface="宋体" pitchFamily="2" charset="-122"/>
              </a:rPr>
              <a:t>(</a:t>
            </a:r>
            <a:r>
              <a:rPr kumimoji="0" lang="en-US" altLang="zh-CN" sz="2200" dirty="0">
                <a:solidFill>
                  <a:srgbClr val="FF3399"/>
                </a:solidFill>
                <a:latin typeface="+mn-lt"/>
              </a:rPr>
              <a:t>R</a:t>
            </a:r>
            <a:r>
              <a:rPr kumimoji="0" lang="en-US" altLang="zh-CN" sz="2200" dirty="0">
                <a:latin typeface="+mn-lt"/>
              </a:rPr>
              <a:t>ead </a:t>
            </a:r>
            <a:r>
              <a:rPr kumimoji="0" lang="en-US" altLang="zh-CN" sz="2200" dirty="0">
                <a:solidFill>
                  <a:srgbClr val="FF3399"/>
                </a:solidFill>
                <a:latin typeface="+mn-lt"/>
              </a:rPr>
              <a:t>A</a:t>
            </a:r>
            <a:r>
              <a:rPr kumimoji="0" lang="en-US" altLang="zh-CN" sz="2200" dirty="0">
                <a:latin typeface="+mn-lt"/>
              </a:rPr>
              <a:t>fter </a:t>
            </a:r>
            <a:r>
              <a:rPr kumimoji="0" lang="en-US" altLang="zh-CN" sz="2200" dirty="0" smtClean="0">
                <a:solidFill>
                  <a:srgbClr val="FF3399"/>
                </a:solidFill>
                <a:latin typeface="+mn-lt"/>
              </a:rPr>
              <a:t>W</a:t>
            </a:r>
            <a:r>
              <a:rPr kumimoji="0" lang="en-US" altLang="zh-CN" sz="2200" dirty="0" smtClean="0">
                <a:latin typeface="+mn-lt"/>
              </a:rPr>
              <a:t>rite</a:t>
            </a:r>
            <a:r>
              <a:rPr kumimoji="0" lang="en-US" altLang="zh-CN" dirty="0" smtClean="0">
                <a:latin typeface="+mn-ea"/>
                <a:ea typeface="+mn-ea"/>
              </a:rPr>
              <a:t>,</a:t>
            </a:r>
            <a:r>
              <a:rPr kumimoji="0" lang="en-US" altLang="zh-CN" dirty="0" smtClean="0">
                <a:latin typeface="+mn-lt"/>
              </a:rPr>
              <a:t> </a:t>
            </a:r>
            <a:r>
              <a:rPr kumimoji="0"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RAW</a:t>
            </a:r>
            <a:r>
              <a:rPr kumimoji="0" lang="en-US" altLang="zh-CN" b="1" dirty="0" smtClean="0">
                <a:latin typeface="宋体" pitchFamily="2" charset="-122"/>
              </a:rPr>
              <a:t>)</a:t>
            </a:r>
            <a:r>
              <a:rPr kumimoji="0" lang="zh-CN" altLang="en-US" b="1" dirty="0" smtClean="0">
                <a:latin typeface="宋体" pitchFamily="2" charset="-122"/>
              </a:rPr>
              <a:t>冒险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sz="2000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sz="2000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sz="2000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kumimoji="0" lang="zh-CN" altLang="en-US" b="1" dirty="0">
                <a:solidFill>
                  <a:srgbClr val="C00000"/>
                </a:solidFill>
                <a:latin typeface="宋体" pitchFamily="2" charset="-122"/>
              </a:rPr>
              <a:t>*处理方法：</a:t>
            </a:r>
            <a:endParaRPr kumimoji="0" lang="en-US" altLang="zh-CN" sz="2000" b="1" dirty="0">
              <a:latin typeface="宋体" pitchFamily="2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1835696" y="1772816"/>
            <a:ext cx="6696744" cy="1944216"/>
            <a:chOff x="539552" y="3068960"/>
            <a:chExt cx="6696744" cy="1944216"/>
          </a:xfrm>
        </p:grpSpPr>
        <p:cxnSp>
          <p:nvCxnSpPr>
            <p:cNvPr id="22" name="直接箭头连接符 21"/>
            <p:cNvCxnSpPr/>
            <p:nvPr/>
          </p:nvCxnSpPr>
          <p:spPr bwMode="auto">
            <a:xfrm>
              <a:off x="2415430" y="3284984"/>
              <a:ext cx="453283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 Box 60"/>
            <p:cNvSpPr txBox="1">
              <a:spLocks noChangeArrowheads="1"/>
            </p:cNvSpPr>
            <p:nvPr/>
          </p:nvSpPr>
          <p:spPr bwMode="auto">
            <a:xfrm>
              <a:off x="6948264" y="3138487"/>
              <a:ext cx="288032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拍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6" name="Text Box 61"/>
            <p:cNvSpPr txBox="1">
              <a:spLocks noChangeArrowheads="1"/>
            </p:cNvSpPr>
            <p:nvPr/>
          </p:nvSpPr>
          <p:spPr bwMode="auto">
            <a:xfrm>
              <a:off x="2411760" y="3360142"/>
              <a:ext cx="504056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2915816" y="3360141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3419872" y="3360142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9" name="Text Box 61"/>
            <p:cNvSpPr txBox="1">
              <a:spLocks noChangeArrowheads="1"/>
            </p:cNvSpPr>
            <p:nvPr/>
          </p:nvSpPr>
          <p:spPr bwMode="auto">
            <a:xfrm>
              <a:off x="3923928" y="335699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0" name="Text Box 61"/>
            <p:cNvSpPr txBox="1">
              <a:spLocks noChangeArrowheads="1"/>
            </p:cNvSpPr>
            <p:nvPr/>
          </p:nvSpPr>
          <p:spPr bwMode="auto">
            <a:xfrm>
              <a:off x="4427984" y="335699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6" name="Text Box 57"/>
            <p:cNvSpPr txBox="1">
              <a:spLocks noChangeArrowheads="1"/>
            </p:cNvSpPr>
            <p:nvPr/>
          </p:nvSpPr>
          <p:spPr bwMode="auto">
            <a:xfrm>
              <a:off x="2627784" y="3068960"/>
              <a:ext cx="4248472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1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2</a:t>
              </a:r>
              <a:r>
                <a:rPr lang="en-US" altLang="zh-CN" sz="1600" b="1" dirty="0" smtClean="0">
                  <a:latin typeface="+mn-ea"/>
                </a:rPr>
                <a:t>   </a:t>
              </a:r>
              <a:r>
                <a:rPr lang="en-US" altLang="zh-CN" sz="1400" b="1" dirty="0" smtClean="0">
                  <a:latin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3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4    5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6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7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8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9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47" name="Text Box 63"/>
            <p:cNvSpPr txBox="1">
              <a:spLocks noChangeArrowheads="1"/>
            </p:cNvSpPr>
            <p:nvPr/>
          </p:nvSpPr>
          <p:spPr bwMode="auto">
            <a:xfrm>
              <a:off x="539552" y="3284984"/>
              <a:ext cx="1872208" cy="1728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I1:add 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,$5,$6</a:t>
              </a:r>
              <a:endParaRPr lang="en-US" altLang="zh-CN" sz="1800" b="1" dirty="0" smtClean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I2:sub $7,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I3:or  $8,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,$6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I4:slt $9,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I5:and $3,$4,$6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45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 flipH="1">
              <a:off x="4927846" y="3212976"/>
              <a:ext cx="4194" cy="15841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 Box 61"/>
            <p:cNvSpPr txBox="1">
              <a:spLocks noChangeArrowheads="1"/>
            </p:cNvSpPr>
            <p:nvPr/>
          </p:nvSpPr>
          <p:spPr bwMode="auto">
            <a:xfrm>
              <a:off x="2920010" y="3720178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8" name="Text Box 61"/>
            <p:cNvSpPr txBox="1">
              <a:spLocks noChangeArrowheads="1"/>
            </p:cNvSpPr>
            <p:nvPr/>
          </p:nvSpPr>
          <p:spPr bwMode="auto">
            <a:xfrm>
              <a:off x="3419872" y="3720177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9" name="Text Box 61"/>
            <p:cNvSpPr txBox="1">
              <a:spLocks noChangeArrowheads="1"/>
            </p:cNvSpPr>
            <p:nvPr/>
          </p:nvSpPr>
          <p:spPr bwMode="auto">
            <a:xfrm>
              <a:off x="3923928" y="3720178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0" name="Text Box 61"/>
            <p:cNvSpPr txBox="1">
              <a:spLocks noChangeArrowheads="1"/>
            </p:cNvSpPr>
            <p:nvPr/>
          </p:nvSpPr>
          <p:spPr bwMode="auto">
            <a:xfrm>
              <a:off x="4427984" y="3717028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4932040" y="3717028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2" name="Text Box 61"/>
            <p:cNvSpPr txBox="1">
              <a:spLocks noChangeArrowheads="1"/>
            </p:cNvSpPr>
            <p:nvPr/>
          </p:nvSpPr>
          <p:spPr bwMode="auto">
            <a:xfrm>
              <a:off x="3424066" y="4080220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3923928" y="4080219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4427984" y="4080220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5" name="Text Box 61"/>
            <p:cNvSpPr txBox="1">
              <a:spLocks noChangeArrowheads="1"/>
            </p:cNvSpPr>
            <p:nvPr/>
          </p:nvSpPr>
          <p:spPr bwMode="auto">
            <a:xfrm>
              <a:off x="4932040" y="407707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6" name="Text Box 61"/>
            <p:cNvSpPr txBox="1">
              <a:spLocks noChangeArrowheads="1"/>
            </p:cNvSpPr>
            <p:nvPr/>
          </p:nvSpPr>
          <p:spPr bwMode="auto">
            <a:xfrm>
              <a:off x="5436096" y="4077070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7" name="Text Box 61"/>
            <p:cNvSpPr txBox="1">
              <a:spLocks noChangeArrowheads="1"/>
            </p:cNvSpPr>
            <p:nvPr/>
          </p:nvSpPr>
          <p:spPr bwMode="auto">
            <a:xfrm>
              <a:off x="3928122" y="4440258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8" name="Text Box 61"/>
            <p:cNvSpPr txBox="1">
              <a:spLocks noChangeArrowheads="1"/>
            </p:cNvSpPr>
            <p:nvPr/>
          </p:nvSpPr>
          <p:spPr bwMode="auto">
            <a:xfrm>
              <a:off x="4427984" y="4440257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9" name="Text Box 61"/>
            <p:cNvSpPr txBox="1">
              <a:spLocks noChangeArrowheads="1"/>
            </p:cNvSpPr>
            <p:nvPr/>
          </p:nvSpPr>
          <p:spPr bwMode="auto">
            <a:xfrm>
              <a:off x="4932040" y="4440258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0" name="Text Box 61"/>
            <p:cNvSpPr txBox="1">
              <a:spLocks noChangeArrowheads="1"/>
            </p:cNvSpPr>
            <p:nvPr/>
          </p:nvSpPr>
          <p:spPr bwMode="auto">
            <a:xfrm>
              <a:off x="5436096" y="4437108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1" name="Text Box 61"/>
            <p:cNvSpPr txBox="1">
              <a:spLocks noChangeArrowheads="1"/>
            </p:cNvSpPr>
            <p:nvPr/>
          </p:nvSpPr>
          <p:spPr bwMode="auto">
            <a:xfrm>
              <a:off x="5940152" y="4437108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2" name="Text Box 61"/>
            <p:cNvSpPr txBox="1">
              <a:spLocks noChangeArrowheads="1"/>
            </p:cNvSpPr>
            <p:nvPr/>
          </p:nvSpPr>
          <p:spPr bwMode="auto">
            <a:xfrm>
              <a:off x="4432178" y="4800300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3" name="Text Box 61"/>
            <p:cNvSpPr txBox="1">
              <a:spLocks noChangeArrowheads="1"/>
            </p:cNvSpPr>
            <p:nvPr/>
          </p:nvSpPr>
          <p:spPr bwMode="auto">
            <a:xfrm>
              <a:off x="4932040" y="4800299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4" name="Text Box 61"/>
            <p:cNvSpPr txBox="1">
              <a:spLocks noChangeArrowheads="1"/>
            </p:cNvSpPr>
            <p:nvPr/>
          </p:nvSpPr>
          <p:spPr bwMode="auto">
            <a:xfrm>
              <a:off x="5436096" y="4800300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5" name="Text Box 61"/>
            <p:cNvSpPr txBox="1">
              <a:spLocks noChangeArrowheads="1"/>
            </p:cNvSpPr>
            <p:nvPr/>
          </p:nvSpPr>
          <p:spPr bwMode="auto">
            <a:xfrm>
              <a:off x="5940152" y="479715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6" name="Text Box 61"/>
            <p:cNvSpPr txBox="1">
              <a:spLocks noChangeArrowheads="1"/>
            </p:cNvSpPr>
            <p:nvPr/>
          </p:nvSpPr>
          <p:spPr bwMode="auto">
            <a:xfrm>
              <a:off x="6444208" y="4797150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0" name="椭圆 79"/>
            <p:cNvSpPr/>
            <p:nvPr/>
          </p:nvSpPr>
          <p:spPr bwMode="auto">
            <a:xfrm>
              <a:off x="4940430" y="3429000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84" name="直接连接符 83"/>
            <p:cNvCxnSpPr>
              <a:stCxn id="30" idx="3"/>
              <a:endCxn id="58" idx="0"/>
            </p:cNvCxnSpPr>
            <p:nvPr/>
          </p:nvCxnSpPr>
          <p:spPr bwMode="auto">
            <a:xfrm flipH="1">
              <a:off x="3670983" y="3465004"/>
              <a:ext cx="1261057" cy="25517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87" name="直接连接符 86"/>
            <p:cNvCxnSpPr>
              <a:stCxn id="80" idx="3"/>
            </p:cNvCxnSpPr>
            <p:nvPr/>
          </p:nvCxnSpPr>
          <p:spPr bwMode="auto">
            <a:xfrm flipH="1">
              <a:off x="4173859" y="3490463"/>
              <a:ext cx="777115" cy="58660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96" name="直接连接符 95"/>
            <p:cNvCxnSpPr>
              <a:stCxn id="80" idx="4"/>
              <a:endCxn id="68" idx="0"/>
            </p:cNvCxnSpPr>
            <p:nvPr/>
          </p:nvCxnSpPr>
          <p:spPr bwMode="auto">
            <a:xfrm flipH="1">
              <a:off x="4679095" y="3501008"/>
              <a:ext cx="297335" cy="93924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99" name="直接连接符 98"/>
            <p:cNvCxnSpPr>
              <a:stCxn id="80" idx="5"/>
              <a:endCxn id="73" idx="0"/>
            </p:cNvCxnSpPr>
            <p:nvPr/>
          </p:nvCxnSpPr>
          <p:spPr bwMode="auto">
            <a:xfrm>
              <a:off x="5001886" y="3490463"/>
              <a:ext cx="181265" cy="130983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dash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105" name="组合 104"/>
          <p:cNvGrpSpPr/>
          <p:nvPr/>
        </p:nvGrpSpPr>
        <p:grpSpPr>
          <a:xfrm>
            <a:off x="971599" y="2487623"/>
            <a:ext cx="720081" cy="869367"/>
            <a:chOff x="971599" y="2415615"/>
            <a:chExt cx="720081" cy="869367"/>
          </a:xfrm>
        </p:grpSpPr>
        <p:sp>
          <p:nvSpPr>
            <p:cNvPr id="103" name="Text Box 60"/>
            <p:cNvSpPr txBox="1">
              <a:spLocks noChangeArrowheads="1"/>
            </p:cNvSpPr>
            <p:nvPr/>
          </p:nvSpPr>
          <p:spPr bwMode="auto">
            <a:xfrm>
              <a:off x="971599" y="2492896"/>
              <a:ext cx="667519" cy="615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2000" b="1" dirty="0" smtClean="0">
                  <a:solidFill>
                    <a:srgbClr val="990099"/>
                  </a:solidFill>
                  <a:latin typeface="宋体" pitchFamily="2" charset="-122"/>
                </a:rPr>
                <a:t>冲突指令</a:t>
              </a:r>
              <a:endParaRPr lang="en-US" altLang="zh-CN" sz="20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4" name="左大括号 103"/>
            <p:cNvSpPr/>
            <p:nvPr/>
          </p:nvSpPr>
          <p:spPr bwMode="auto">
            <a:xfrm>
              <a:off x="1619672" y="2415615"/>
              <a:ext cx="72008" cy="869367"/>
            </a:xfrm>
            <a:prstGeom prst="leftBrace">
              <a:avLst>
                <a:gd name="adj1" fmla="val 32417"/>
                <a:gd name="adj2" fmla="val 50000"/>
              </a:avLst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53" name="Text Box 22"/>
          <p:cNvSpPr txBox="1">
            <a:spLocks noChangeArrowheads="1"/>
          </p:cNvSpPr>
          <p:nvPr/>
        </p:nvSpPr>
        <p:spPr bwMode="auto">
          <a:xfrm>
            <a:off x="179512" y="4282931"/>
            <a:ext cx="8784976" cy="1954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      场景</a:t>
            </a:r>
            <a:r>
              <a:rPr kumimoji="0"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kumimoji="0" lang="zh-CN" altLang="en-US" sz="2000" b="1" dirty="0" smtClean="0">
                <a:latin typeface="宋体" pitchFamily="2" charset="-122"/>
              </a:rPr>
              <a:t>食堂排队打饭，甲蹲下系鞋带</a:t>
            </a:r>
            <a:r>
              <a:rPr kumimoji="0" lang="en-US" altLang="zh-CN" sz="1800" b="1" dirty="0" smtClean="0">
                <a:latin typeface="宋体" pitchFamily="2" charset="-122"/>
              </a:rPr>
              <a:t>(</a:t>
            </a:r>
            <a:r>
              <a:rPr kumimoji="0" lang="zh-CN" altLang="en-US" sz="1800" b="1" dirty="0" smtClean="0">
                <a:latin typeface="宋体" pitchFamily="2" charset="-122"/>
              </a:rPr>
              <a:t>到窗口前会完成</a:t>
            </a:r>
            <a:r>
              <a:rPr kumimoji="0" lang="en-US" altLang="zh-CN" sz="1800" b="1" dirty="0" smtClean="0">
                <a:latin typeface="宋体" pitchFamily="2" charset="-122"/>
              </a:rPr>
              <a:t>)</a:t>
            </a:r>
            <a:r>
              <a:rPr kumimoji="0" lang="zh-CN" altLang="en-US" sz="2000" b="1" dirty="0" smtClean="0">
                <a:latin typeface="宋体" pitchFamily="2" charset="-122"/>
              </a:rPr>
              <a:t>，后面人咋办？</a:t>
            </a:r>
            <a:endParaRPr kumimoji="0" lang="en-US" altLang="zh-CN" sz="2000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  <a:spcBef>
                <a:spcPts val="300"/>
              </a:spcBef>
            </a:pPr>
            <a:r>
              <a:rPr kumimoji="0" lang="zh-CN" altLang="en-US" sz="1800" b="1" dirty="0" smtClean="0">
                <a:latin typeface="宋体" pitchFamily="2" charset="-122"/>
              </a:rPr>
              <a:t>               后面人     甲</a:t>
            </a:r>
            <a:r>
              <a:rPr kumimoji="0" lang="en-US" altLang="zh-CN" sz="1800" b="1" dirty="0" smtClean="0">
                <a:latin typeface="宋体" pitchFamily="2" charset="-122"/>
              </a:rPr>
              <a:t>(</a:t>
            </a:r>
            <a:r>
              <a:rPr kumimoji="0" lang="zh-CN" altLang="en-US" sz="1800" b="1" dirty="0" smtClean="0">
                <a:latin typeface="宋体" pitchFamily="2" charset="-122"/>
              </a:rPr>
              <a:t>系好后</a:t>
            </a:r>
            <a:r>
              <a:rPr kumimoji="0" lang="en-US" altLang="zh-CN" sz="1800" b="1" dirty="0" smtClean="0">
                <a:latin typeface="宋体" pitchFamily="2" charset="-122"/>
              </a:rPr>
              <a:t>)</a:t>
            </a:r>
            <a:r>
              <a:rPr kumimoji="0" lang="zh-CN" altLang="en-US" sz="1800" b="1" dirty="0" smtClean="0">
                <a:latin typeface="宋体" pitchFamily="2" charset="-122"/>
              </a:rPr>
              <a:t>           窗口</a:t>
            </a:r>
            <a:endParaRPr kumimoji="0" lang="en-US" altLang="zh-CN" sz="1800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05000"/>
              </a:lnSpc>
            </a:pPr>
            <a:r>
              <a:rPr kumimoji="0"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kumimoji="0"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处理</a:t>
            </a:r>
            <a:r>
              <a:rPr kumimoji="0"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kumimoji="0" lang="en-US" altLang="zh-CN" sz="2000" b="1" dirty="0" smtClean="0">
                <a:latin typeface="宋体" pitchFamily="2" charset="-122"/>
              </a:rPr>
              <a:t>a)</a:t>
            </a:r>
            <a:r>
              <a:rPr kumimoji="0" lang="zh-CN" altLang="en-US" sz="2000" b="1" dirty="0" smtClean="0">
                <a:latin typeface="宋体" pitchFamily="2" charset="-122"/>
              </a:rPr>
              <a:t>一起</a:t>
            </a:r>
            <a:r>
              <a:rPr kumimoji="0"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等</a:t>
            </a:r>
            <a:r>
              <a:rPr kumimoji="0" lang="zh-CN" altLang="en-US" sz="2000" b="1" dirty="0" smtClean="0">
                <a:latin typeface="宋体" pitchFamily="2" charset="-122"/>
              </a:rPr>
              <a:t>  带着大家走       有停顿</a:t>
            </a:r>
            <a:r>
              <a:rPr kumimoji="0" lang="en-US" altLang="zh-CN" sz="2000" b="1" dirty="0" smtClean="0">
                <a:latin typeface="宋体" pitchFamily="2" charset="-122"/>
              </a:rPr>
              <a:t>(</a:t>
            </a:r>
            <a:r>
              <a:rPr kumimoji="0" lang="zh-CN" altLang="en-US" sz="2000" b="1" dirty="0" smtClean="0">
                <a:latin typeface="宋体" pitchFamily="2" charset="-122"/>
              </a:rPr>
              <a:t>原次序</a:t>
            </a:r>
            <a:r>
              <a:rPr kumimoji="0" lang="en-US" altLang="zh-CN" sz="2000" b="1" dirty="0" smtClean="0">
                <a:latin typeface="宋体" pitchFamily="2" charset="-122"/>
              </a:rPr>
              <a:t>)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sz="2000" b="1" dirty="0">
                <a:latin typeface="宋体" pitchFamily="2" charset="-122"/>
              </a:rPr>
              <a:t> </a:t>
            </a:r>
            <a:r>
              <a:rPr kumimoji="0" lang="en-US" altLang="zh-CN" sz="2000" b="1" dirty="0" smtClean="0">
                <a:latin typeface="宋体" pitchFamily="2" charset="-122"/>
              </a:rPr>
              <a:t>           b)</a:t>
            </a:r>
            <a:r>
              <a:rPr kumimoji="0" lang="zh-CN" altLang="en-US" sz="2000" b="1" dirty="0" smtClean="0">
                <a:latin typeface="宋体" pitchFamily="2" charset="-122"/>
              </a:rPr>
              <a:t>绕着</a:t>
            </a:r>
            <a:r>
              <a:rPr kumimoji="0"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走</a:t>
            </a:r>
            <a:r>
              <a:rPr kumimoji="0" lang="zh-CN" altLang="en-US" sz="2000" b="1" dirty="0" smtClean="0">
                <a:latin typeface="宋体" pitchFamily="2" charset="-122"/>
              </a:rPr>
              <a:t>  窗口边等着归队 </a:t>
            </a:r>
            <a:r>
              <a:rPr kumimoji="0"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kumimoji="0" lang="zh-CN" altLang="en-US" sz="2000" b="1" dirty="0" smtClean="0">
                <a:latin typeface="宋体" pitchFamily="2" charset="-122"/>
              </a:rPr>
              <a:t>无停顿</a:t>
            </a:r>
            <a:r>
              <a:rPr kumimoji="0" lang="en-US" altLang="zh-CN" sz="2000" b="1" dirty="0" smtClean="0">
                <a:latin typeface="宋体" pitchFamily="2" charset="-122"/>
              </a:rPr>
              <a:t>(</a:t>
            </a:r>
            <a:r>
              <a:rPr kumimoji="0" lang="zh-CN" altLang="en-US" sz="2000" b="1" dirty="0" smtClean="0">
                <a:latin typeface="宋体" pitchFamily="2" charset="-122"/>
              </a:rPr>
              <a:t>原次序</a:t>
            </a:r>
            <a:r>
              <a:rPr kumimoji="0" lang="en-US" altLang="zh-CN" sz="2000" b="1" dirty="0" smtClean="0">
                <a:latin typeface="宋体" pitchFamily="2" charset="-122"/>
              </a:rPr>
              <a:t>)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sz="2000" b="1" dirty="0">
                <a:latin typeface="宋体" pitchFamily="2" charset="-122"/>
              </a:rPr>
              <a:t> </a:t>
            </a:r>
            <a:r>
              <a:rPr kumimoji="0" lang="en-US" altLang="zh-CN" sz="2000" b="1" dirty="0" smtClean="0">
                <a:latin typeface="宋体" pitchFamily="2" charset="-122"/>
              </a:rPr>
              <a:t>           c)</a:t>
            </a:r>
            <a:r>
              <a:rPr kumimoji="0" lang="zh-CN" altLang="en-US" sz="2000" b="1" dirty="0" smtClean="0">
                <a:latin typeface="宋体" pitchFamily="2" charset="-122"/>
              </a:rPr>
              <a:t>绕</a:t>
            </a:r>
            <a:r>
              <a:rPr kumimoji="0" lang="zh-CN" altLang="en-US" sz="2000" b="1" dirty="0">
                <a:latin typeface="宋体" pitchFamily="2" charset="-122"/>
              </a:rPr>
              <a:t>着</a:t>
            </a:r>
            <a:r>
              <a:rPr kumimoji="0"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走</a:t>
            </a:r>
            <a:r>
              <a:rPr kumimoji="0" lang="zh-CN" altLang="en-US" sz="2000" b="1" dirty="0" smtClean="0">
                <a:latin typeface="宋体" pitchFamily="2" charset="-122"/>
              </a:rPr>
              <a:t>  插到</a:t>
            </a:r>
            <a:r>
              <a:rPr kumimoji="0" lang="zh-CN" altLang="en-US" sz="2000" b="1" dirty="0" smtClean="0">
                <a:solidFill>
                  <a:schemeClr val="accent2"/>
                </a:solidFill>
                <a:latin typeface="宋体" pitchFamily="2" charset="-122"/>
              </a:rPr>
              <a:t>就近位置     </a:t>
            </a:r>
            <a:r>
              <a:rPr kumimoji="0" lang="zh-CN" altLang="en-US" sz="2000" b="1" dirty="0" smtClean="0">
                <a:latin typeface="宋体" pitchFamily="2" charset="-122"/>
              </a:rPr>
              <a:t>无停顿</a:t>
            </a:r>
            <a:r>
              <a:rPr kumimoji="0" lang="en-US" altLang="zh-CN" sz="2000" b="1" dirty="0" smtClean="0">
                <a:latin typeface="宋体" pitchFamily="2" charset="-122"/>
              </a:rPr>
              <a:t>(</a:t>
            </a:r>
            <a:r>
              <a:rPr kumimoji="0" lang="zh-CN" altLang="en-US" sz="2000" b="1" dirty="0" smtClean="0">
                <a:latin typeface="宋体" pitchFamily="2" charset="-122"/>
              </a:rPr>
              <a:t>乱次序</a:t>
            </a:r>
            <a:r>
              <a:rPr kumimoji="0"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48" name="AutoShape 1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AutoShape 1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2267744" y="3789040"/>
            <a:ext cx="446449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latin typeface="宋体" pitchFamily="2" charset="-122"/>
              </a:rPr>
              <a:t>阻塞法、转发法、乱序执行法</a:t>
            </a:r>
            <a:endParaRPr kumimoji="0" lang="en-US" altLang="zh-CN" sz="2000" b="1" dirty="0" smtClean="0">
              <a:latin typeface="宋体" pitchFamily="2" charset="-122"/>
            </a:endParaRPr>
          </a:p>
        </p:txBody>
      </p:sp>
      <p:sp>
        <p:nvSpPr>
          <p:cNvPr id="52" name="AutoShape 1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78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96</a:t>
            </a:fld>
            <a:endParaRPr lang="en-US" altLang="zh-CN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79388" y="319647"/>
            <a:ext cx="877411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阻塞法：</a:t>
            </a:r>
            <a:r>
              <a:rPr kumimoji="0" lang="zh-CN" altLang="en-US" b="1" dirty="0" smtClean="0">
                <a:latin typeface="宋体" pitchFamily="2" charset="-122"/>
              </a:rPr>
              <a:t>使冲突指令及其后续指令</a:t>
            </a:r>
            <a:r>
              <a:rPr kumimoji="0" lang="zh-CN" altLang="en-US" b="1" u="sng" dirty="0" smtClean="0">
                <a:latin typeface="宋体" pitchFamily="2" charset="-122"/>
              </a:rPr>
              <a:t>停顿</a:t>
            </a:r>
            <a:r>
              <a:rPr kumimoji="0" lang="zh-CN" altLang="en-US" b="1" dirty="0" smtClean="0">
                <a:latin typeface="宋体" pitchFamily="2" charset="-122"/>
              </a:rPr>
              <a:t>，直到</a:t>
            </a:r>
            <a:r>
              <a:rPr kumimoji="0" lang="en-US" altLang="zh-CN" b="1" dirty="0" smtClean="0">
                <a:latin typeface="宋体" pitchFamily="2" charset="-122"/>
              </a:rPr>
              <a:t>RAW</a:t>
            </a:r>
            <a:r>
              <a:rPr kumimoji="0" lang="zh-CN" altLang="en-US" b="1" dirty="0" smtClean="0">
                <a:latin typeface="宋体" pitchFamily="2" charset="-122"/>
              </a:rPr>
              <a:t>冒险消除</a:t>
            </a:r>
            <a:endParaRPr kumimoji="0" lang="en-US" altLang="zh-CN" b="1" dirty="0" smtClean="0">
              <a:latin typeface="宋体" pitchFamily="2" charset="-122"/>
            </a:endParaRPr>
          </a:p>
        </p:txBody>
      </p:sp>
      <p:sp>
        <p:nvSpPr>
          <p:cNvPr id="67" name="Text Box 88"/>
          <p:cNvSpPr txBox="1">
            <a:spLocks noChangeArrowheads="1"/>
          </p:cNvSpPr>
          <p:nvPr/>
        </p:nvSpPr>
        <p:spPr bwMode="auto">
          <a:xfrm>
            <a:off x="2559970" y="764704"/>
            <a:ext cx="658403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latin typeface="宋体" pitchFamily="2" charset="-122"/>
              </a:rPr>
              <a:t>插入气泡</a:t>
            </a:r>
            <a:r>
              <a:rPr kumimoji="0" lang="en-US" altLang="zh-CN" sz="2000" b="1" dirty="0" smtClean="0">
                <a:latin typeface="宋体" pitchFamily="2" charset="-122"/>
              </a:rPr>
              <a:t>(</a:t>
            </a:r>
            <a:r>
              <a:rPr kumimoji="0" lang="en-US" altLang="zh-CN" sz="2000" b="1" dirty="0" err="1" smtClean="0">
                <a:latin typeface="宋体" pitchFamily="2" charset="-122"/>
              </a:rPr>
              <a:t>nop</a:t>
            </a:r>
            <a:r>
              <a:rPr kumimoji="0" lang="zh-CN" altLang="en-US" sz="2000" b="1" dirty="0" smtClean="0">
                <a:latin typeface="宋体" pitchFamily="2" charset="-122"/>
              </a:rPr>
              <a:t>指令的命令</a:t>
            </a:r>
            <a:r>
              <a:rPr kumimoji="0" lang="en-US" altLang="zh-CN" sz="2000" b="1" dirty="0" smtClean="0">
                <a:latin typeface="宋体" pitchFamily="2" charset="-122"/>
              </a:rPr>
              <a:t>)   </a:t>
            </a:r>
            <a:r>
              <a:rPr kumimoji="0" lang="zh-CN" altLang="en-US" sz="1800" b="1" dirty="0" smtClean="0">
                <a:latin typeface="宋体" pitchFamily="2" charset="-122"/>
              </a:rPr>
              <a:t>←流水线不会停</a:t>
            </a:r>
            <a:r>
              <a:rPr kumimoji="0" lang="en-US" altLang="zh-CN" sz="1600" b="1" dirty="0" smtClean="0">
                <a:latin typeface="宋体" pitchFamily="2" charset="-122"/>
              </a:rPr>
              <a:t>[</a:t>
            </a:r>
            <a:r>
              <a:rPr kumimoji="0" lang="zh-CN" altLang="en-US" sz="1600" b="1" dirty="0" smtClean="0">
                <a:latin typeface="宋体" pitchFamily="2" charset="-122"/>
              </a:rPr>
              <a:t>插入无效</a:t>
            </a:r>
            <a:r>
              <a:rPr kumimoji="0" lang="en-US" altLang="zh-CN" sz="1600" b="1" dirty="0" smtClean="0">
                <a:latin typeface="宋体" pitchFamily="2" charset="-122"/>
              </a:rPr>
              <a:t>OP]</a:t>
            </a:r>
            <a:endParaRPr kumimoji="0" lang="en-US" altLang="zh-CN" sz="1800" b="1" dirty="0" smtClean="0">
              <a:latin typeface="宋体" pitchFamily="2" charset="-122"/>
            </a:endParaRPr>
          </a:p>
        </p:txBody>
      </p:sp>
      <p:sp>
        <p:nvSpPr>
          <p:cNvPr id="68" name="Text Box 88"/>
          <p:cNvSpPr txBox="1">
            <a:spLocks noChangeArrowheads="1"/>
          </p:cNvSpPr>
          <p:nvPr/>
        </p:nvSpPr>
        <p:spPr bwMode="auto">
          <a:xfrm>
            <a:off x="2562970" y="3284984"/>
            <a:ext cx="6473526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只要</a:t>
            </a:r>
            <a:r>
              <a:rPr kumimoji="0"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检测到</a:t>
            </a:r>
            <a:r>
              <a:rPr kumimoji="0" lang="en-US" altLang="zh-CN" b="1" dirty="0" smtClean="0">
                <a:latin typeface="宋体" pitchFamily="2" charset="-122"/>
              </a:rPr>
              <a:t>RAW</a:t>
            </a:r>
            <a:r>
              <a:rPr kumimoji="0" lang="zh-CN" altLang="en-US" b="1" dirty="0" smtClean="0">
                <a:latin typeface="宋体" pitchFamily="2" charset="-122"/>
              </a:rPr>
              <a:t>，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就</a:t>
            </a:r>
            <a:r>
              <a:rPr kumimoji="0"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暂停</a:t>
            </a:r>
            <a:r>
              <a:rPr kumimoji="0" lang="en-US" altLang="zh-CN" b="1" dirty="0" smtClean="0">
                <a:latin typeface="宋体" pitchFamily="2" charset="-122"/>
              </a:rPr>
              <a:t>IF</a:t>
            </a:r>
            <a:r>
              <a:rPr kumimoji="0" lang="zh-CN" altLang="en-US" b="1" dirty="0" smtClean="0">
                <a:latin typeface="宋体" pitchFamily="2" charset="-122"/>
              </a:rPr>
              <a:t>段、使</a:t>
            </a:r>
            <a:r>
              <a:rPr kumimoji="0" lang="en-US" altLang="zh-CN" b="1" dirty="0" smtClean="0">
                <a:latin typeface="宋体" pitchFamily="2" charset="-122"/>
              </a:rPr>
              <a:t>ID</a:t>
            </a:r>
            <a:r>
              <a:rPr kumimoji="0" lang="zh-CN" altLang="en-US" b="1" dirty="0" smtClean="0">
                <a:latin typeface="宋体" pitchFamily="2" charset="-122"/>
              </a:rPr>
              <a:t>段</a:t>
            </a:r>
            <a:r>
              <a:rPr kumimoji="0"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产生</a:t>
            </a:r>
            <a:r>
              <a:rPr kumimoji="0" lang="zh-CN" altLang="en-US" b="1" dirty="0" smtClean="0">
                <a:latin typeface="宋体" pitchFamily="2" charset="-122"/>
              </a:rPr>
              <a:t>气泡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05000"/>
              </a:lnSpc>
            </a:pPr>
            <a:r>
              <a:rPr kumimoji="0" lang="zh-CN" altLang="en-US" sz="1800" dirty="0" smtClean="0">
                <a:latin typeface="宋体" pitchFamily="2" charset="-122"/>
              </a:rPr>
              <a:t>    </a:t>
            </a:r>
            <a:r>
              <a:rPr kumimoji="0"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不写</a:t>
            </a:r>
            <a:r>
              <a:rPr kumimoji="0" lang="en-US" altLang="zh-CN" sz="1800" b="1" dirty="0" smtClean="0">
                <a:latin typeface="宋体" pitchFamily="2" charset="-122"/>
              </a:rPr>
              <a:t>PC</a:t>
            </a:r>
            <a:r>
              <a:rPr kumimoji="0" lang="zh-CN" altLang="en-US" sz="1800" b="1" dirty="0" smtClean="0">
                <a:latin typeface="宋体" pitchFamily="2" charset="-122"/>
              </a:rPr>
              <a:t>及</a:t>
            </a:r>
            <a:r>
              <a:rPr kumimoji="0" lang="en-US" altLang="zh-CN" sz="1800" b="1" dirty="0" smtClean="0">
                <a:latin typeface="宋体" pitchFamily="2" charset="-122"/>
              </a:rPr>
              <a:t>IF/ID</a:t>
            </a:r>
            <a:r>
              <a:rPr kumimoji="0" lang="zh-CN" altLang="en-US" sz="1800" b="1" dirty="0" smtClean="0">
                <a:latin typeface="宋体" pitchFamily="2" charset="-122"/>
              </a:rPr>
              <a:t>寄存器←</a:t>
            </a:r>
            <a:r>
              <a:rPr kumimoji="0" lang="zh-CN" altLang="en-US" sz="1800" dirty="0" smtClean="0">
                <a:latin typeface="宋体" pitchFamily="2" charset="-122"/>
              </a:rPr>
              <a:t>┘  </a:t>
            </a:r>
            <a:r>
              <a:rPr kumimoji="0"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写入</a:t>
            </a:r>
            <a:r>
              <a:rPr kumimoji="0" lang="en-US" altLang="zh-CN" sz="1800" b="1" dirty="0" smtClean="0">
                <a:latin typeface="宋体" pitchFamily="2" charset="-122"/>
              </a:rPr>
              <a:t>ID/EX</a:t>
            </a:r>
            <a:r>
              <a:rPr kumimoji="0" lang="zh-CN" altLang="en-US" sz="1800" b="1" dirty="0" smtClean="0">
                <a:latin typeface="宋体" pitchFamily="2" charset="-122"/>
              </a:rPr>
              <a:t>寄存器←</a:t>
            </a:r>
            <a:r>
              <a:rPr kumimoji="0" lang="zh-CN" altLang="en-US" sz="1800" dirty="0" smtClean="0">
                <a:latin typeface="宋体" pitchFamily="2" charset="-122"/>
              </a:rPr>
              <a:t>┘</a:t>
            </a:r>
            <a:endParaRPr kumimoji="0" lang="en-US" altLang="zh-CN" sz="1800" dirty="0" smtClean="0">
              <a:latin typeface="宋体" pitchFamily="2" charset="-122"/>
            </a:endParaRPr>
          </a:p>
        </p:txBody>
      </p:sp>
      <p:sp>
        <p:nvSpPr>
          <p:cNvPr id="69" name="Text Box 88"/>
          <p:cNvSpPr txBox="1">
            <a:spLocks noChangeArrowheads="1"/>
          </p:cNvSpPr>
          <p:nvPr/>
        </p:nvSpPr>
        <p:spPr bwMode="auto">
          <a:xfrm>
            <a:off x="2555776" y="5949280"/>
            <a:ext cx="648072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latin typeface="宋体" pitchFamily="2" charset="-122"/>
              </a:rPr>
              <a:t>数据</a:t>
            </a:r>
            <a:r>
              <a:rPr kumimoji="0" lang="zh-CN" altLang="en-US" b="1" dirty="0">
                <a:latin typeface="宋体" pitchFamily="2" charset="-122"/>
              </a:rPr>
              <a:t>欲</a:t>
            </a:r>
            <a:r>
              <a:rPr kumimoji="0" lang="zh-CN" altLang="en-US" b="1" dirty="0" smtClean="0">
                <a:latin typeface="宋体" pitchFamily="2" charset="-122"/>
              </a:rPr>
              <a:t>读</a:t>
            </a:r>
            <a:r>
              <a:rPr kumimoji="0" lang="en-US" altLang="zh-CN" b="1" dirty="0" smtClean="0">
                <a:latin typeface="宋体" pitchFamily="2" charset="-122"/>
              </a:rPr>
              <a:t>-</a:t>
            </a:r>
            <a:r>
              <a:rPr kumimoji="0" lang="zh-CN" altLang="en-US" b="1" dirty="0" smtClean="0">
                <a:latin typeface="宋体" pitchFamily="2" charset="-122"/>
              </a:rPr>
              <a:t>可读的</a:t>
            </a:r>
            <a:r>
              <a:rPr kumimoji="0" lang="zh-CN" altLang="en-US" b="1" u="sng" dirty="0" smtClean="0">
                <a:latin typeface="宋体" pitchFamily="2" charset="-122"/>
              </a:rPr>
              <a:t>间隔</a:t>
            </a:r>
            <a:r>
              <a:rPr kumimoji="0" lang="zh-CN" altLang="en-US" b="1" dirty="0" smtClean="0">
                <a:latin typeface="宋体" pitchFamily="2" charset="-122"/>
              </a:rPr>
              <a:t>拍数    </a:t>
            </a:r>
            <a:r>
              <a:rPr kumimoji="0" lang="en-US" altLang="zh-CN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(</a:t>
            </a:r>
            <a:r>
              <a:rPr kumimoji="0" lang="zh-CN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隔条冲突的结果？</a:t>
            </a:r>
            <a:r>
              <a:rPr kumimoji="0" lang="en-US" altLang="zh-CN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)</a:t>
            </a:r>
            <a:endParaRPr kumimoji="0" lang="en-US" altLang="zh-CN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5291733" y="1559942"/>
            <a:ext cx="3744763" cy="1583878"/>
            <a:chOff x="5291733" y="1618941"/>
            <a:chExt cx="3744763" cy="1583878"/>
          </a:xfrm>
        </p:grpSpPr>
        <p:cxnSp>
          <p:nvCxnSpPr>
            <p:cNvPr id="39" name="直接箭头连接符 38"/>
            <p:cNvCxnSpPr/>
            <p:nvPr/>
          </p:nvCxnSpPr>
          <p:spPr bwMode="auto">
            <a:xfrm>
              <a:off x="5724128" y="3199967"/>
              <a:ext cx="331236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 flipV="1">
              <a:off x="5724128" y="1618941"/>
              <a:ext cx="0" cy="15810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Text Box 61"/>
            <p:cNvSpPr txBox="1">
              <a:spLocks noChangeArrowheads="1"/>
            </p:cNvSpPr>
            <p:nvPr/>
          </p:nvSpPr>
          <p:spPr bwMode="auto">
            <a:xfrm>
              <a:off x="5724128" y="2911935"/>
              <a:ext cx="360040" cy="28488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2" name="Text Box 61"/>
            <p:cNvSpPr txBox="1">
              <a:spLocks noChangeArrowheads="1"/>
            </p:cNvSpPr>
            <p:nvPr/>
          </p:nvSpPr>
          <p:spPr bwMode="auto">
            <a:xfrm>
              <a:off x="6084168" y="2911935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3" name="Text Box 61"/>
            <p:cNvSpPr txBox="1">
              <a:spLocks noChangeArrowheads="1"/>
            </p:cNvSpPr>
            <p:nvPr/>
          </p:nvSpPr>
          <p:spPr bwMode="auto">
            <a:xfrm>
              <a:off x="6444208" y="2911935"/>
              <a:ext cx="360040" cy="284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4" name="Text Box 61"/>
            <p:cNvSpPr txBox="1">
              <a:spLocks noChangeArrowheads="1"/>
            </p:cNvSpPr>
            <p:nvPr/>
          </p:nvSpPr>
          <p:spPr bwMode="auto">
            <a:xfrm>
              <a:off x="6804248" y="2911935"/>
              <a:ext cx="360040" cy="284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5" name="Text Box 61"/>
            <p:cNvSpPr txBox="1">
              <a:spLocks noChangeArrowheads="1"/>
            </p:cNvSpPr>
            <p:nvPr/>
          </p:nvSpPr>
          <p:spPr bwMode="auto">
            <a:xfrm>
              <a:off x="6084168" y="2627051"/>
              <a:ext cx="360040" cy="28488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6" name="Text Box 61"/>
            <p:cNvSpPr txBox="1">
              <a:spLocks noChangeArrowheads="1"/>
            </p:cNvSpPr>
            <p:nvPr/>
          </p:nvSpPr>
          <p:spPr bwMode="auto">
            <a:xfrm>
              <a:off x="6444208" y="2627051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7" name="Text Box 61"/>
            <p:cNvSpPr txBox="1">
              <a:spLocks noChangeArrowheads="1"/>
            </p:cNvSpPr>
            <p:nvPr/>
          </p:nvSpPr>
          <p:spPr bwMode="auto">
            <a:xfrm>
              <a:off x="6804248" y="2627051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8" name="Text Box 61"/>
            <p:cNvSpPr txBox="1">
              <a:spLocks noChangeArrowheads="1"/>
            </p:cNvSpPr>
            <p:nvPr/>
          </p:nvSpPr>
          <p:spPr bwMode="auto">
            <a:xfrm>
              <a:off x="7164288" y="2627051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9" name="Text Box 61"/>
            <p:cNvSpPr txBox="1">
              <a:spLocks noChangeArrowheads="1"/>
            </p:cNvSpPr>
            <p:nvPr/>
          </p:nvSpPr>
          <p:spPr bwMode="auto">
            <a:xfrm>
              <a:off x="6444208" y="2342167"/>
              <a:ext cx="360040" cy="28488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0" name="Text Box 61"/>
            <p:cNvSpPr txBox="1">
              <a:spLocks noChangeArrowheads="1"/>
            </p:cNvSpPr>
            <p:nvPr/>
          </p:nvSpPr>
          <p:spPr bwMode="auto">
            <a:xfrm>
              <a:off x="6804248" y="2342167"/>
              <a:ext cx="360040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bub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51" name="Text Box 61"/>
            <p:cNvSpPr txBox="1">
              <a:spLocks noChangeArrowheads="1"/>
            </p:cNvSpPr>
            <p:nvPr/>
          </p:nvSpPr>
          <p:spPr bwMode="auto">
            <a:xfrm>
              <a:off x="7884368" y="2335871"/>
              <a:ext cx="360040" cy="29118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2" name="Text Box 61"/>
            <p:cNvSpPr txBox="1">
              <a:spLocks noChangeArrowheads="1"/>
            </p:cNvSpPr>
            <p:nvPr/>
          </p:nvSpPr>
          <p:spPr bwMode="auto">
            <a:xfrm>
              <a:off x="7524328" y="2627051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3" name="Text Box 61"/>
            <p:cNvSpPr txBox="1">
              <a:spLocks noChangeArrowheads="1"/>
            </p:cNvSpPr>
            <p:nvPr/>
          </p:nvSpPr>
          <p:spPr bwMode="auto">
            <a:xfrm>
              <a:off x="6804248" y="2050987"/>
              <a:ext cx="360040" cy="29118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4" name="Text Box 61"/>
            <p:cNvSpPr txBox="1">
              <a:spLocks noChangeArrowheads="1"/>
            </p:cNvSpPr>
            <p:nvPr/>
          </p:nvSpPr>
          <p:spPr bwMode="auto">
            <a:xfrm>
              <a:off x="7164288" y="2050987"/>
              <a:ext cx="360040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bub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55" name="Text Box 61"/>
            <p:cNvSpPr txBox="1">
              <a:spLocks noChangeArrowheads="1"/>
            </p:cNvSpPr>
            <p:nvPr/>
          </p:nvSpPr>
          <p:spPr bwMode="auto">
            <a:xfrm>
              <a:off x="8244408" y="2050987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6" name="Text Box 61"/>
            <p:cNvSpPr txBox="1">
              <a:spLocks noChangeArrowheads="1"/>
            </p:cNvSpPr>
            <p:nvPr/>
          </p:nvSpPr>
          <p:spPr bwMode="auto">
            <a:xfrm>
              <a:off x="7164288" y="1766103"/>
              <a:ext cx="360040" cy="28488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7" name="Text Box 61"/>
            <p:cNvSpPr txBox="1">
              <a:spLocks noChangeArrowheads="1"/>
            </p:cNvSpPr>
            <p:nvPr/>
          </p:nvSpPr>
          <p:spPr bwMode="auto">
            <a:xfrm>
              <a:off x="7524328" y="1766103"/>
              <a:ext cx="360040" cy="28488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bub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58" name="Text Box 61"/>
            <p:cNvSpPr txBox="1">
              <a:spLocks noChangeArrowheads="1"/>
            </p:cNvSpPr>
            <p:nvPr/>
          </p:nvSpPr>
          <p:spPr bwMode="auto">
            <a:xfrm>
              <a:off x="8604448" y="1762955"/>
              <a:ext cx="360040" cy="28488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9" name="Text Box 61"/>
            <p:cNvSpPr txBox="1">
              <a:spLocks noChangeArrowheads="1"/>
            </p:cNvSpPr>
            <p:nvPr/>
          </p:nvSpPr>
          <p:spPr bwMode="auto">
            <a:xfrm>
              <a:off x="7164288" y="2911935"/>
              <a:ext cx="360040" cy="2848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I2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0" name="Text Box 61"/>
            <p:cNvSpPr txBox="1">
              <a:spLocks noChangeArrowheads="1"/>
            </p:cNvSpPr>
            <p:nvPr/>
          </p:nvSpPr>
          <p:spPr bwMode="auto">
            <a:xfrm>
              <a:off x="7164288" y="2335871"/>
              <a:ext cx="360040" cy="2911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bub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7524328" y="2335871"/>
              <a:ext cx="360040" cy="2911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bub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62" name="Text Box 61"/>
            <p:cNvSpPr txBox="1">
              <a:spLocks noChangeArrowheads="1"/>
            </p:cNvSpPr>
            <p:nvPr/>
          </p:nvSpPr>
          <p:spPr bwMode="auto">
            <a:xfrm>
              <a:off x="7524328" y="2047839"/>
              <a:ext cx="360040" cy="2911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bub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7884368" y="2047839"/>
              <a:ext cx="360040" cy="2911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bub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7884368" y="1759807"/>
              <a:ext cx="360040" cy="2911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bub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65" name="Text Box 61"/>
            <p:cNvSpPr txBox="1">
              <a:spLocks noChangeArrowheads="1"/>
            </p:cNvSpPr>
            <p:nvPr/>
          </p:nvSpPr>
          <p:spPr bwMode="auto">
            <a:xfrm>
              <a:off x="8244408" y="1759807"/>
              <a:ext cx="360040" cy="2911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bub</a:t>
              </a:r>
              <a:endParaRPr lang="en-US" altLang="zh-CN" sz="1600" b="1" dirty="0">
                <a:latin typeface="宋体" pitchFamily="2" charset="-122"/>
              </a:endParaRPr>
            </a:p>
          </p:txBody>
        </p:sp>
        <p:sp>
          <p:nvSpPr>
            <p:cNvPr id="66" name="Text Box 63"/>
            <p:cNvSpPr txBox="1">
              <a:spLocks noChangeArrowheads="1"/>
            </p:cNvSpPr>
            <p:nvPr/>
          </p:nvSpPr>
          <p:spPr bwMode="auto">
            <a:xfrm>
              <a:off x="5291733" y="1759807"/>
              <a:ext cx="432395" cy="1443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 smtClean="0">
                <a:solidFill>
                  <a:srgbClr val="CC3300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2" name="Text Box 61"/>
            <p:cNvSpPr txBox="1">
              <a:spLocks noChangeArrowheads="1"/>
            </p:cNvSpPr>
            <p:nvPr/>
          </p:nvSpPr>
          <p:spPr bwMode="auto">
            <a:xfrm>
              <a:off x="7524328" y="2915419"/>
              <a:ext cx="360040" cy="2848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I3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107504" y="1268760"/>
            <a:ext cx="5112568" cy="1944216"/>
            <a:chOff x="107504" y="1327759"/>
            <a:chExt cx="5112568" cy="1944216"/>
          </a:xfrm>
        </p:grpSpPr>
        <p:cxnSp>
          <p:nvCxnSpPr>
            <p:cNvPr id="75" name="直接箭头连接符 74"/>
            <p:cNvCxnSpPr/>
            <p:nvPr/>
          </p:nvCxnSpPr>
          <p:spPr bwMode="auto">
            <a:xfrm>
              <a:off x="1691156" y="1543783"/>
              <a:ext cx="352891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6" name="Text Box 61"/>
            <p:cNvSpPr txBox="1">
              <a:spLocks noChangeArrowheads="1"/>
            </p:cNvSpPr>
            <p:nvPr/>
          </p:nvSpPr>
          <p:spPr bwMode="auto">
            <a:xfrm>
              <a:off x="1687486" y="1618941"/>
              <a:ext cx="504056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7" name="Text Box 61"/>
            <p:cNvSpPr txBox="1">
              <a:spLocks noChangeArrowheads="1"/>
            </p:cNvSpPr>
            <p:nvPr/>
          </p:nvSpPr>
          <p:spPr bwMode="auto">
            <a:xfrm>
              <a:off x="2191542" y="1618940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8" name="Text Box 61"/>
            <p:cNvSpPr txBox="1">
              <a:spLocks noChangeArrowheads="1"/>
            </p:cNvSpPr>
            <p:nvPr/>
          </p:nvSpPr>
          <p:spPr bwMode="auto">
            <a:xfrm>
              <a:off x="2691404" y="1618941"/>
              <a:ext cx="511920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9" name="Text Box 61"/>
            <p:cNvSpPr txBox="1">
              <a:spLocks noChangeArrowheads="1"/>
            </p:cNvSpPr>
            <p:nvPr/>
          </p:nvSpPr>
          <p:spPr bwMode="auto">
            <a:xfrm>
              <a:off x="3199654" y="1618939"/>
              <a:ext cx="504056" cy="212875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0" name="Text Box 61"/>
            <p:cNvSpPr txBox="1">
              <a:spLocks noChangeArrowheads="1"/>
            </p:cNvSpPr>
            <p:nvPr/>
          </p:nvSpPr>
          <p:spPr bwMode="auto">
            <a:xfrm>
              <a:off x="3703710" y="1618941"/>
              <a:ext cx="504056" cy="2128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1" name="Text Box 57"/>
            <p:cNvSpPr txBox="1">
              <a:spLocks noChangeArrowheads="1"/>
            </p:cNvSpPr>
            <p:nvPr/>
          </p:nvSpPr>
          <p:spPr bwMode="auto">
            <a:xfrm>
              <a:off x="1903510" y="1327759"/>
              <a:ext cx="3240360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1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2</a:t>
              </a:r>
              <a:r>
                <a:rPr lang="en-US" altLang="zh-CN" sz="1600" b="1" dirty="0" smtClean="0">
                  <a:latin typeface="+mn-ea"/>
                </a:rPr>
                <a:t>   </a:t>
              </a:r>
              <a:r>
                <a:rPr lang="en-US" altLang="zh-CN" sz="1400" b="1" dirty="0" smtClean="0">
                  <a:latin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3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4    5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6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7 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82" name="Text Box 63"/>
            <p:cNvSpPr txBox="1">
              <a:spLocks noChangeArrowheads="1"/>
            </p:cNvSpPr>
            <p:nvPr/>
          </p:nvSpPr>
          <p:spPr bwMode="auto">
            <a:xfrm>
              <a:off x="107504" y="1543783"/>
              <a:ext cx="1584176" cy="1728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I1:add 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,$5,</a:t>
              </a:r>
              <a:endParaRPr lang="en-US" altLang="zh-CN" sz="1800" b="1" dirty="0" smtClean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    stall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spcBef>
                  <a:spcPts val="1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    stall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spcBef>
                  <a:spcPts val="1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    stall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spcBef>
                  <a:spcPts val="1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I2:sub $7,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</a:t>
              </a:r>
            </a:p>
            <a:p>
              <a:pPr algn="l">
                <a:spcBef>
                  <a:spcPts val="1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I3:or  $8,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45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3" name="Text Box 61"/>
            <p:cNvSpPr txBox="1">
              <a:spLocks noChangeArrowheads="1"/>
            </p:cNvSpPr>
            <p:nvPr/>
          </p:nvSpPr>
          <p:spPr bwMode="auto">
            <a:xfrm>
              <a:off x="2695598" y="3055951"/>
              <a:ext cx="499862" cy="212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4" name="Text Box 61"/>
            <p:cNvSpPr txBox="1">
              <a:spLocks noChangeArrowheads="1"/>
            </p:cNvSpPr>
            <p:nvPr/>
          </p:nvSpPr>
          <p:spPr bwMode="auto">
            <a:xfrm>
              <a:off x="4713657" y="3055952"/>
              <a:ext cx="502221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5" name="Text Box 61"/>
            <p:cNvSpPr txBox="1">
              <a:spLocks noChangeArrowheads="1"/>
            </p:cNvSpPr>
            <p:nvPr/>
          </p:nvSpPr>
          <p:spPr bwMode="auto">
            <a:xfrm>
              <a:off x="2191542" y="2771069"/>
              <a:ext cx="499862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6" name="Text Box 61"/>
            <p:cNvSpPr txBox="1">
              <a:spLocks noChangeArrowheads="1"/>
            </p:cNvSpPr>
            <p:nvPr/>
          </p:nvSpPr>
          <p:spPr bwMode="auto">
            <a:xfrm>
              <a:off x="2691404" y="2771068"/>
              <a:ext cx="504056" cy="2128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7" name="Text Box 61"/>
            <p:cNvSpPr txBox="1">
              <a:spLocks noChangeArrowheads="1"/>
            </p:cNvSpPr>
            <p:nvPr/>
          </p:nvSpPr>
          <p:spPr bwMode="auto">
            <a:xfrm>
              <a:off x="4711822" y="2771069"/>
              <a:ext cx="499862" cy="21287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8" name="Text Box 61"/>
            <p:cNvSpPr txBox="1">
              <a:spLocks noChangeArrowheads="1"/>
            </p:cNvSpPr>
            <p:nvPr/>
          </p:nvSpPr>
          <p:spPr bwMode="auto">
            <a:xfrm>
              <a:off x="3195460" y="2771069"/>
              <a:ext cx="506415" cy="212876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9" name="Text Box 61"/>
            <p:cNvSpPr txBox="1">
              <a:spLocks noChangeArrowheads="1"/>
            </p:cNvSpPr>
            <p:nvPr/>
          </p:nvSpPr>
          <p:spPr bwMode="auto">
            <a:xfrm>
              <a:off x="3703711" y="2771069"/>
              <a:ext cx="499862" cy="21287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0" name="Text Box 61"/>
            <p:cNvSpPr txBox="1">
              <a:spLocks noChangeArrowheads="1"/>
            </p:cNvSpPr>
            <p:nvPr/>
          </p:nvSpPr>
          <p:spPr bwMode="auto">
            <a:xfrm>
              <a:off x="4203574" y="2771069"/>
              <a:ext cx="510608" cy="212876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1" name="Text Box 61"/>
            <p:cNvSpPr txBox="1">
              <a:spLocks noChangeArrowheads="1"/>
            </p:cNvSpPr>
            <p:nvPr/>
          </p:nvSpPr>
          <p:spPr bwMode="auto">
            <a:xfrm>
              <a:off x="3195460" y="3055951"/>
              <a:ext cx="504056" cy="212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2" name="Text Box 61"/>
            <p:cNvSpPr txBox="1">
              <a:spLocks noChangeArrowheads="1"/>
            </p:cNvSpPr>
            <p:nvPr/>
          </p:nvSpPr>
          <p:spPr bwMode="auto">
            <a:xfrm>
              <a:off x="3699516" y="3055951"/>
              <a:ext cx="508250" cy="212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3" name="Text Box 61"/>
            <p:cNvSpPr txBox="1">
              <a:spLocks noChangeArrowheads="1"/>
            </p:cNvSpPr>
            <p:nvPr/>
          </p:nvSpPr>
          <p:spPr bwMode="auto">
            <a:xfrm>
              <a:off x="4203573" y="3055951"/>
              <a:ext cx="508249" cy="21287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94" name="直接连接符 93"/>
            <p:cNvCxnSpPr/>
            <p:nvPr/>
          </p:nvCxnSpPr>
          <p:spPr bwMode="auto">
            <a:xfrm>
              <a:off x="4203572" y="1831817"/>
              <a:ext cx="0" cy="9360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5" name="组合 94"/>
          <p:cNvGrpSpPr/>
          <p:nvPr/>
        </p:nvGrpSpPr>
        <p:grpSpPr>
          <a:xfrm>
            <a:off x="4211960" y="1641809"/>
            <a:ext cx="246918" cy="1011262"/>
            <a:chOff x="4211960" y="1700808"/>
            <a:chExt cx="246918" cy="1011262"/>
          </a:xfrm>
        </p:grpSpPr>
        <p:sp>
          <p:nvSpPr>
            <p:cNvPr id="96" name="椭圆 95"/>
            <p:cNvSpPr/>
            <p:nvPr/>
          </p:nvSpPr>
          <p:spPr bwMode="auto">
            <a:xfrm>
              <a:off x="4211960" y="1700808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97" name="直接连接符 96"/>
            <p:cNvCxnSpPr>
              <a:stCxn id="96" idx="4"/>
              <a:endCxn id="90" idx="0"/>
            </p:cNvCxnSpPr>
            <p:nvPr/>
          </p:nvCxnSpPr>
          <p:spPr bwMode="auto">
            <a:xfrm>
              <a:off x="4247960" y="1772816"/>
              <a:ext cx="210918" cy="93925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98" name="组合 97"/>
          <p:cNvGrpSpPr/>
          <p:nvPr/>
        </p:nvGrpSpPr>
        <p:grpSpPr>
          <a:xfrm>
            <a:off x="2943433" y="1844824"/>
            <a:ext cx="2272445" cy="867246"/>
            <a:chOff x="2943433" y="1903823"/>
            <a:chExt cx="2272445" cy="867246"/>
          </a:xfrm>
        </p:grpSpPr>
        <p:cxnSp>
          <p:nvCxnSpPr>
            <p:cNvPr id="99" name="直接连接符 98"/>
            <p:cNvCxnSpPr/>
            <p:nvPr/>
          </p:nvCxnSpPr>
          <p:spPr bwMode="auto">
            <a:xfrm>
              <a:off x="3195460" y="1903823"/>
              <a:ext cx="0" cy="8640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云形 99"/>
            <p:cNvSpPr/>
            <p:nvPr/>
          </p:nvSpPr>
          <p:spPr bwMode="auto">
            <a:xfrm>
              <a:off x="3199654" y="1903823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sp>
          <p:nvSpPr>
            <p:cNvPr id="101" name="云形 100"/>
            <p:cNvSpPr/>
            <p:nvPr/>
          </p:nvSpPr>
          <p:spPr bwMode="auto">
            <a:xfrm>
              <a:off x="3703710" y="2191855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sp>
          <p:nvSpPr>
            <p:cNvPr id="102" name="云形 101"/>
            <p:cNvSpPr/>
            <p:nvPr/>
          </p:nvSpPr>
          <p:spPr bwMode="auto">
            <a:xfrm>
              <a:off x="4207766" y="2479887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cxnSp>
          <p:nvCxnSpPr>
            <p:cNvPr id="103" name="直接箭头连接符 167"/>
            <p:cNvCxnSpPr>
              <a:endCxn id="100" idx="2"/>
            </p:cNvCxnSpPr>
            <p:nvPr/>
          </p:nvCxnSpPr>
          <p:spPr bwMode="auto">
            <a:xfrm rot="5400000" flipH="1" flipV="1">
              <a:off x="2692709" y="2262559"/>
              <a:ext cx="759233" cy="257786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4" name="云形 103"/>
            <p:cNvSpPr/>
            <p:nvPr/>
          </p:nvSpPr>
          <p:spPr bwMode="auto">
            <a:xfrm>
              <a:off x="3703710" y="1903823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sp>
          <p:nvSpPr>
            <p:cNvPr id="105" name="云形 104"/>
            <p:cNvSpPr/>
            <p:nvPr/>
          </p:nvSpPr>
          <p:spPr bwMode="auto">
            <a:xfrm>
              <a:off x="4207766" y="2191855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sp>
          <p:nvSpPr>
            <p:cNvPr id="106" name="云形 105"/>
            <p:cNvSpPr/>
            <p:nvPr/>
          </p:nvSpPr>
          <p:spPr bwMode="auto">
            <a:xfrm>
              <a:off x="4711822" y="2479887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cxnSp>
          <p:nvCxnSpPr>
            <p:cNvPr id="107" name="直接连接符 106"/>
            <p:cNvCxnSpPr/>
            <p:nvPr/>
          </p:nvCxnSpPr>
          <p:spPr bwMode="auto">
            <a:xfrm flipH="1">
              <a:off x="3703710" y="2191855"/>
              <a:ext cx="4194" cy="5760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箭头连接符 167"/>
            <p:cNvCxnSpPr>
              <a:endCxn id="101" idx="2"/>
            </p:cNvCxnSpPr>
            <p:nvPr/>
          </p:nvCxnSpPr>
          <p:spPr bwMode="auto">
            <a:xfrm rot="5400000" flipH="1" flipV="1">
              <a:off x="3341370" y="2407165"/>
              <a:ext cx="471202" cy="256606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67"/>
            <p:cNvCxnSpPr>
              <a:endCxn id="102" idx="2"/>
            </p:cNvCxnSpPr>
            <p:nvPr/>
          </p:nvCxnSpPr>
          <p:spPr bwMode="auto">
            <a:xfrm rot="5400000" flipH="1" flipV="1">
              <a:off x="3989901" y="2551640"/>
              <a:ext cx="183170" cy="255688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0" name="云形 109"/>
            <p:cNvSpPr/>
            <p:nvPr/>
          </p:nvSpPr>
          <p:spPr bwMode="auto">
            <a:xfrm>
              <a:off x="4207766" y="1903823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  <p:sp>
          <p:nvSpPr>
            <p:cNvPr id="111" name="云形 110"/>
            <p:cNvSpPr/>
            <p:nvPr/>
          </p:nvSpPr>
          <p:spPr bwMode="auto">
            <a:xfrm>
              <a:off x="4711822" y="2191855"/>
              <a:ext cx="504056" cy="216024"/>
            </a:xfrm>
            <a:prstGeom prst="cloud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400" b="1" i="0" u="none" strike="noStrike" cap="none" spc="-200" normalizeH="0" dirty="0" smtClean="0">
                  <a:ln>
                    <a:noFill/>
                  </a:ln>
                  <a:effectLst/>
                  <a:latin typeface="Times New Roman" pitchFamily="18" charset="0"/>
                  <a:ea typeface="宋体" pitchFamily="2" charset="-122"/>
                </a:rPr>
                <a:t>气泡</a:t>
              </a:r>
            </a:p>
          </p:txBody>
        </p:sp>
      </p:grpSp>
      <p:sp>
        <p:nvSpPr>
          <p:cNvPr id="113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175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AutoShape 1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AutoShape 1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AutoShape 15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6211226" y="2492896"/>
            <a:ext cx="1889164" cy="853336"/>
            <a:chOff x="6176534" y="2716330"/>
            <a:chExt cx="1887230" cy="935370"/>
          </a:xfrm>
        </p:grpSpPr>
        <p:cxnSp>
          <p:nvCxnSpPr>
            <p:cNvPr id="126" name="直接箭头连接符 125"/>
            <p:cNvCxnSpPr/>
            <p:nvPr/>
          </p:nvCxnSpPr>
          <p:spPr bwMode="auto">
            <a:xfrm flipH="1" flipV="1">
              <a:off x="6804913" y="2716330"/>
              <a:ext cx="1258851" cy="93537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4" name="直接箭头连接符 113"/>
            <p:cNvCxnSpPr/>
            <p:nvPr/>
          </p:nvCxnSpPr>
          <p:spPr bwMode="auto">
            <a:xfrm flipV="1">
              <a:off x="6176534" y="3009702"/>
              <a:ext cx="646744" cy="64199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</p:grpSp>
      <p:grpSp>
        <p:nvGrpSpPr>
          <p:cNvPr id="11" name="组合 10"/>
          <p:cNvGrpSpPr/>
          <p:nvPr/>
        </p:nvGrpSpPr>
        <p:grpSpPr>
          <a:xfrm>
            <a:off x="4216776" y="2780928"/>
            <a:ext cx="3091528" cy="648072"/>
            <a:chOff x="4216776" y="2780928"/>
            <a:chExt cx="3091528" cy="648072"/>
          </a:xfrm>
        </p:grpSpPr>
        <p:cxnSp>
          <p:nvCxnSpPr>
            <p:cNvPr id="122" name="直接箭头连接符 121"/>
            <p:cNvCxnSpPr/>
            <p:nvPr/>
          </p:nvCxnSpPr>
          <p:spPr bwMode="auto">
            <a:xfrm flipV="1">
              <a:off x="4216776" y="2793937"/>
              <a:ext cx="2407452" cy="63506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3" name="直接箭头连接符 162"/>
            <p:cNvCxnSpPr/>
            <p:nvPr/>
          </p:nvCxnSpPr>
          <p:spPr bwMode="auto">
            <a:xfrm flipV="1">
              <a:off x="5652120" y="2793938"/>
              <a:ext cx="1296144" cy="27502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4" name="直接箭头连接符 163"/>
            <p:cNvCxnSpPr/>
            <p:nvPr/>
          </p:nvCxnSpPr>
          <p:spPr bwMode="auto">
            <a:xfrm flipV="1">
              <a:off x="5652120" y="2780928"/>
              <a:ext cx="1656184" cy="28803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2" name="Text Box 88"/>
          <p:cNvSpPr txBox="1">
            <a:spLocks noChangeArrowheads="1"/>
          </p:cNvSpPr>
          <p:nvPr/>
        </p:nvSpPr>
        <p:spPr bwMode="auto">
          <a:xfrm>
            <a:off x="179388" y="764704"/>
            <a:ext cx="2547781" cy="582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停顿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方法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</a:pPr>
            <a:endParaRPr kumimoji="0"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  <a:spcBef>
                <a:spcPts val="1800"/>
              </a:spcBef>
            </a:pPr>
            <a:endParaRPr kumimoji="0"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机制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</a:pPr>
            <a:endParaRPr kumimoji="0"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05000"/>
              </a:lnSpc>
            </a:pPr>
            <a:endParaRPr kumimoji="0"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05000"/>
              </a:lnSpc>
            </a:pPr>
            <a:endParaRPr kumimoji="0"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05000"/>
              </a:lnSpc>
            </a:pPr>
            <a:endParaRPr kumimoji="0" lang="en-US" altLang="zh-CN" sz="2000" dirty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05000"/>
              </a:lnSpc>
            </a:pPr>
            <a:endParaRPr kumimoji="0" lang="en-US" altLang="zh-CN" sz="1800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05000"/>
              </a:lnSpc>
            </a:pPr>
            <a:endParaRPr kumimoji="0" lang="en-US" altLang="zh-CN" b="1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停顿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拍数</a:t>
            </a:r>
            <a:r>
              <a:rPr kumimoji="0"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kumimoji="0" lang="en-US" altLang="zh-CN" b="1" dirty="0" smtClean="0">
              <a:latin typeface="宋体" pitchFamily="2" charset="-122"/>
            </a:endParaRPr>
          </a:p>
        </p:txBody>
      </p:sp>
      <p:grpSp>
        <p:nvGrpSpPr>
          <p:cNvPr id="262" name="组合 261"/>
          <p:cNvGrpSpPr/>
          <p:nvPr/>
        </p:nvGrpSpPr>
        <p:grpSpPr>
          <a:xfrm>
            <a:off x="2103719" y="4149080"/>
            <a:ext cx="6212697" cy="1036563"/>
            <a:chOff x="1331640" y="2276872"/>
            <a:chExt cx="6212697" cy="1036563"/>
          </a:xfrm>
        </p:grpSpPr>
        <p:cxnSp>
          <p:nvCxnSpPr>
            <p:cNvPr id="263" name="直接连接符 262"/>
            <p:cNvCxnSpPr/>
            <p:nvPr/>
          </p:nvCxnSpPr>
          <p:spPr bwMode="auto">
            <a:xfrm>
              <a:off x="2123728" y="3212976"/>
              <a:ext cx="511440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4" name="Text Box 61"/>
            <p:cNvSpPr txBox="1">
              <a:spLocks noChangeArrowheads="1"/>
            </p:cNvSpPr>
            <p:nvPr/>
          </p:nvSpPr>
          <p:spPr bwMode="auto">
            <a:xfrm>
              <a:off x="2259360" y="2276872"/>
              <a:ext cx="584448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0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65" name="Text Box 164"/>
            <p:cNvSpPr txBox="1">
              <a:spLocks noChangeArrowheads="1"/>
            </p:cNvSpPr>
            <p:nvPr/>
          </p:nvSpPr>
          <p:spPr bwMode="auto">
            <a:xfrm>
              <a:off x="2751791" y="2278756"/>
              <a:ext cx="92017" cy="358156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266" name="直接箭头连接符 265"/>
            <p:cNvCxnSpPr>
              <a:stCxn id="264" idx="3"/>
              <a:endCxn id="267" idx="1"/>
            </p:cNvCxnSpPr>
            <p:nvPr/>
          </p:nvCxnSpPr>
          <p:spPr bwMode="auto">
            <a:xfrm>
              <a:off x="2843808" y="2456892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7" name="Text Box 61"/>
            <p:cNvSpPr txBox="1">
              <a:spLocks noChangeArrowheads="1"/>
            </p:cNvSpPr>
            <p:nvPr/>
          </p:nvSpPr>
          <p:spPr bwMode="auto">
            <a:xfrm>
              <a:off x="3203848" y="2276872"/>
              <a:ext cx="1440160" cy="36004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0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68" name="Text Box 164"/>
            <p:cNvSpPr txBox="1">
              <a:spLocks noChangeArrowheads="1"/>
            </p:cNvSpPr>
            <p:nvPr/>
          </p:nvSpPr>
          <p:spPr bwMode="auto">
            <a:xfrm>
              <a:off x="4644008" y="2276872"/>
              <a:ext cx="92017" cy="360040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269" name="Text Box 61"/>
            <p:cNvSpPr txBox="1">
              <a:spLocks noChangeArrowheads="1"/>
            </p:cNvSpPr>
            <p:nvPr/>
          </p:nvSpPr>
          <p:spPr bwMode="auto">
            <a:xfrm>
              <a:off x="5096065" y="2276872"/>
              <a:ext cx="576064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0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70" name="Text Box 164"/>
            <p:cNvSpPr txBox="1">
              <a:spLocks noChangeArrowheads="1"/>
            </p:cNvSpPr>
            <p:nvPr/>
          </p:nvSpPr>
          <p:spPr bwMode="auto">
            <a:xfrm>
              <a:off x="5580112" y="2276872"/>
              <a:ext cx="92017" cy="360040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271" name="直接箭头连接符 270"/>
            <p:cNvCxnSpPr>
              <a:stCxn id="268" idx="3"/>
              <a:endCxn id="269" idx="1"/>
            </p:cNvCxnSpPr>
            <p:nvPr/>
          </p:nvCxnSpPr>
          <p:spPr bwMode="auto">
            <a:xfrm>
              <a:off x="4736025" y="2456892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2" name="直接箭头连接符 271"/>
            <p:cNvCxnSpPr>
              <a:stCxn id="269" idx="3"/>
              <a:endCxn id="273" idx="1"/>
            </p:cNvCxnSpPr>
            <p:nvPr/>
          </p:nvCxnSpPr>
          <p:spPr bwMode="auto">
            <a:xfrm flipV="1">
              <a:off x="5672129" y="2455614"/>
              <a:ext cx="360040" cy="127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3" name="Text Box 61"/>
            <p:cNvSpPr txBox="1">
              <a:spLocks noChangeArrowheads="1"/>
            </p:cNvSpPr>
            <p:nvPr/>
          </p:nvSpPr>
          <p:spPr bwMode="auto">
            <a:xfrm>
              <a:off x="6032169" y="2276872"/>
              <a:ext cx="576064" cy="3574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74" name="Text Box 164"/>
            <p:cNvSpPr txBox="1">
              <a:spLocks noChangeArrowheads="1"/>
            </p:cNvSpPr>
            <p:nvPr/>
          </p:nvSpPr>
          <p:spPr bwMode="auto">
            <a:xfrm>
              <a:off x="6516216" y="2276872"/>
              <a:ext cx="92017" cy="35748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275" name="直接箭头连接符 274"/>
            <p:cNvCxnSpPr>
              <a:stCxn id="273" idx="3"/>
              <a:endCxn id="276" idx="1"/>
            </p:cNvCxnSpPr>
            <p:nvPr/>
          </p:nvCxnSpPr>
          <p:spPr bwMode="auto">
            <a:xfrm>
              <a:off x="6608233" y="2455614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6" name="Text Box 61"/>
            <p:cNvSpPr txBox="1">
              <a:spLocks noChangeArrowheads="1"/>
            </p:cNvSpPr>
            <p:nvPr/>
          </p:nvSpPr>
          <p:spPr bwMode="auto">
            <a:xfrm>
              <a:off x="6968273" y="2276872"/>
              <a:ext cx="576064" cy="3574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77" name="直接箭头连接符 276"/>
            <p:cNvCxnSpPr/>
            <p:nvPr/>
          </p:nvCxnSpPr>
          <p:spPr bwMode="auto">
            <a:xfrm flipV="1">
              <a:off x="2797799" y="2634358"/>
              <a:ext cx="623" cy="57861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278" name="直接箭头连接符 229"/>
            <p:cNvCxnSpPr/>
            <p:nvPr/>
          </p:nvCxnSpPr>
          <p:spPr bwMode="auto">
            <a:xfrm rot="10800000">
              <a:off x="2510390" y="2639021"/>
              <a:ext cx="284222" cy="144016"/>
            </a:xfrm>
            <a:prstGeom prst="bentConnector3">
              <a:avLst>
                <a:gd name="adj1" fmla="val 101705"/>
              </a:avLst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279" name="直接箭头连接符 278"/>
            <p:cNvCxnSpPr/>
            <p:nvPr/>
          </p:nvCxnSpPr>
          <p:spPr bwMode="auto">
            <a:xfrm flipV="1">
              <a:off x="6562224" y="2634358"/>
              <a:ext cx="6066" cy="57861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280" name="直接箭头连接符 279"/>
            <p:cNvCxnSpPr/>
            <p:nvPr/>
          </p:nvCxnSpPr>
          <p:spPr bwMode="auto">
            <a:xfrm flipV="1">
              <a:off x="4696082" y="2639022"/>
              <a:ext cx="0" cy="57395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281" name="直接箭头连接符 280"/>
            <p:cNvCxnSpPr/>
            <p:nvPr/>
          </p:nvCxnSpPr>
          <p:spPr bwMode="auto">
            <a:xfrm flipV="1">
              <a:off x="5632186" y="2639022"/>
              <a:ext cx="0" cy="57395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282" name="直接箭头连接符 281"/>
            <p:cNvCxnSpPr/>
            <p:nvPr/>
          </p:nvCxnSpPr>
          <p:spPr bwMode="auto">
            <a:xfrm flipV="1">
              <a:off x="7238134" y="2639022"/>
              <a:ext cx="0" cy="57395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sp>
          <p:nvSpPr>
            <p:cNvPr id="283" name="Text Box 140"/>
            <p:cNvSpPr txBox="1">
              <a:spLocks noChangeArrowheads="1"/>
            </p:cNvSpPr>
            <p:nvPr/>
          </p:nvSpPr>
          <p:spPr bwMode="auto">
            <a:xfrm>
              <a:off x="1331640" y="3068960"/>
              <a:ext cx="792088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拍时钟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47807" y="4511230"/>
            <a:ext cx="2468280" cy="1438050"/>
            <a:chOff x="2947807" y="4511230"/>
            <a:chExt cx="2468280" cy="1438050"/>
          </a:xfrm>
        </p:grpSpPr>
        <p:sp>
          <p:nvSpPr>
            <p:cNvPr id="245" name="Text Box 42"/>
            <p:cNvSpPr txBox="1">
              <a:spLocks noChangeArrowheads="1"/>
            </p:cNvSpPr>
            <p:nvPr/>
          </p:nvSpPr>
          <p:spPr bwMode="auto">
            <a:xfrm>
              <a:off x="2947807" y="5157192"/>
              <a:ext cx="2396272" cy="7920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vert="horz" lIns="0" tIns="10800" rIns="0" bIns="10800" anchor="b" anchorCtr="0"/>
            <a:lstStyle/>
            <a:p>
              <a:pPr>
                <a:lnSpc>
                  <a:spcPct val="80000"/>
                </a:lnSpc>
              </a:pP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246" name="Text Box 140"/>
            <p:cNvSpPr txBox="1">
              <a:spLocks noChangeArrowheads="1"/>
            </p:cNvSpPr>
            <p:nvPr/>
          </p:nvSpPr>
          <p:spPr bwMode="auto">
            <a:xfrm>
              <a:off x="4459974" y="5229200"/>
              <a:ext cx="504056" cy="2180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指令</a:t>
              </a:r>
              <a:endParaRPr lang="en-US" altLang="zh-CN" sz="1600" b="1" dirty="0" smtClean="0">
                <a:latin typeface="宋体" pitchFamily="2" charset="-122"/>
              </a:endParaRPr>
            </a:p>
          </p:txBody>
        </p:sp>
        <p:sp>
          <p:nvSpPr>
            <p:cNvPr id="247" name="椭圆 246"/>
            <p:cNvSpPr/>
            <p:nvPr/>
          </p:nvSpPr>
          <p:spPr bwMode="auto">
            <a:xfrm>
              <a:off x="3385686" y="4880295"/>
              <a:ext cx="54000" cy="54000"/>
            </a:xfrm>
            <a:prstGeom prst="ellips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48" name="直接箭头连接符 235"/>
            <p:cNvCxnSpPr/>
            <p:nvPr/>
          </p:nvCxnSpPr>
          <p:spPr bwMode="auto">
            <a:xfrm flipV="1">
              <a:off x="3408768" y="4927539"/>
              <a:ext cx="0" cy="360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249" name="Text Box 140"/>
            <p:cNvSpPr txBox="1">
              <a:spLocks noChangeArrowheads="1"/>
            </p:cNvSpPr>
            <p:nvPr/>
          </p:nvSpPr>
          <p:spPr bwMode="auto">
            <a:xfrm>
              <a:off x="2976604" y="5272757"/>
              <a:ext cx="855307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latin typeface="宋体" pitchFamily="2" charset="-122"/>
                </a:rPr>
                <a:t>IFstall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51" name="直接箭头连接符 235"/>
            <p:cNvCxnSpPr/>
            <p:nvPr/>
          </p:nvCxnSpPr>
          <p:spPr bwMode="auto">
            <a:xfrm flipV="1">
              <a:off x="4964030" y="5305311"/>
              <a:ext cx="144016" cy="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52" name="直接箭头连接符 235"/>
            <p:cNvCxnSpPr/>
            <p:nvPr/>
          </p:nvCxnSpPr>
          <p:spPr bwMode="auto">
            <a:xfrm>
              <a:off x="4119943" y="5305311"/>
              <a:ext cx="347471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53" name="直接箭头连接符 235"/>
            <p:cNvCxnSpPr/>
            <p:nvPr/>
          </p:nvCxnSpPr>
          <p:spPr bwMode="auto">
            <a:xfrm flipV="1">
              <a:off x="5200063" y="5733256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254" name="Text Box 140"/>
            <p:cNvSpPr txBox="1">
              <a:spLocks noChangeArrowheads="1"/>
            </p:cNvSpPr>
            <p:nvPr/>
          </p:nvSpPr>
          <p:spPr bwMode="auto">
            <a:xfrm>
              <a:off x="4459974" y="5519284"/>
              <a:ext cx="504056" cy="2180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 smtClean="0">
                  <a:latin typeface="宋体" pitchFamily="2" charset="-122"/>
                </a:rPr>
                <a:t>气泡</a:t>
              </a:r>
              <a:endParaRPr lang="en-US" altLang="zh-CN" sz="1600" b="1" dirty="0" smtClean="0">
                <a:latin typeface="宋体" pitchFamily="2" charset="-122"/>
              </a:endParaRPr>
            </a:p>
          </p:txBody>
        </p:sp>
        <p:cxnSp>
          <p:nvCxnSpPr>
            <p:cNvPr id="255" name="直接箭头连接符 235"/>
            <p:cNvCxnSpPr/>
            <p:nvPr/>
          </p:nvCxnSpPr>
          <p:spPr bwMode="auto">
            <a:xfrm flipV="1">
              <a:off x="4964030" y="5593345"/>
              <a:ext cx="144016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256" name="Text Box 42"/>
            <p:cNvSpPr txBox="1">
              <a:spLocks noChangeArrowheads="1"/>
            </p:cNvSpPr>
            <p:nvPr/>
          </p:nvSpPr>
          <p:spPr bwMode="auto">
            <a:xfrm>
              <a:off x="5108046" y="5229200"/>
              <a:ext cx="164025" cy="50816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0" tIns="10800" rIns="0" bIns="10800" anchor="b" anchorCtr="0"/>
            <a:lstStyle/>
            <a:p>
              <a:pPr>
                <a:lnSpc>
                  <a:spcPct val="80000"/>
                </a:lnSpc>
              </a:pPr>
              <a:r>
                <a:rPr lang="en-US" altLang="zh-CN" sz="1400" b="1" dirty="0">
                  <a:latin typeface="宋体" pitchFamily="2" charset="-122"/>
                </a:rPr>
                <a:t>MUX</a:t>
              </a:r>
            </a:p>
          </p:txBody>
        </p:sp>
        <p:cxnSp>
          <p:nvCxnSpPr>
            <p:cNvPr id="257" name="直接箭头连接符 235"/>
            <p:cNvCxnSpPr>
              <a:stCxn id="256" idx="3"/>
            </p:cNvCxnSpPr>
            <p:nvPr/>
          </p:nvCxnSpPr>
          <p:spPr bwMode="auto">
            <a:xfrm flipV="1">
              <a:off x="5272071" y="4945272"/>
              <a:ext cx="144016" cy="538008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58" name="直接箭头连接符 235"/>
            <p:cNvCxnSpPr/>
            <p:nvPr/>
          </p:nvCxnSpPr>
          <p:spPr bwMode="auto">
            <a:xfrm>
              <a:off x="3394163" y="5877272"/>
              <a:ext cx="18059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259" name="Text Box 140"/>
            <p:cNvSpPr txBox="1">
              <a:spLocks noChangeArrowheads="1"/>
            </p:cNvSpPr>
            <p:nvPr/>
          </p:nvSpPr>
          <p:spPr bwMode="auto">
            <a:xfrm>
              <a:off x="3984311" y="5445225"/>
              <a:ext cx="351656" cy="1995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CHK</a:t>
              </a:r>
            </a:p>
          </p:txBody>
        </p:sp>
        <p:cxnSp>
          <p:nvCxnSpPr>
            <p:cNvPr id="260" name="直接箭头连接符 235"/>
            <p:cNvCxnSpPr/>
            <p:nvPr/>
          </p:nvCxnSpPr>
          <p:spPr bwMode="auto">
            <a:xfrm>
              <a:off x="4119943" y="5628322"/>
              <a:ext cx="0" cy="24895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261" name="直接箭头连接符 235"/>
            <p:cNvCxnSpPr/>
            <p:nvPr/>
          </p:nvCxnSpPr>
          <p:spPr bwMode="auto">
            <a:xfrm flipH="1" flipV="1">
              <a:off x="3398401" y="5553236"/>
              <a:ext cx="1462" cy="32403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250" name="Text Box 42"/>
            <p:cNvSpPr txBox="1">
              <a:spLocks noChangeArrowheads="1"/>
            </p:cNvSpPr>
            <p:nvPr/>
          </p:nvSpPr>
          <p:spPr bwMode="auto">
            <a:xfrm>
              <a:off x="3355232" y="4736279"/>
              <a:ext cx="288032" cy="1440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0" tIns="10800" rIns="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&amp;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cxnSp>
          <p:nvCxnSpPr>
            <p:cNvPr id="285" name="直接箭头连接符 235"/>
            <p:cNvCxnSpPr/>
            <p:nvPr/>
          </p:nvCxnSpPr>
          <p:spPr bwMode="auto">
            <a:xfrm>
              <a:off x="4119943" y="4511230"/>
              <a:ext cx="0" cy="9252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8249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9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97</a:t>
            </a:fld>
            <a:endParaRPr lang="en-US" altLang="zh-CN"/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90500" y="260648"/>
            <a:ext cx="8773988" cy="351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0"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    </a:t>
            </a:r>
            <a:r>
              <a:rPr kumimoji="0"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kumimoji="0"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1</a:t>
            </a:r>
            <a:r>
              <a:rPr kumimoji="0"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kumimoji="0" lang="en-US" altLang="zh-CN" sz="2200" b="1" dirty="0" smtClean="0">
                <a:latin typeface="+mn-ea"/>
                <a:ea typeface="+mn-ea"/>
              </a:rPr>
              <a:t>MIPS</a:t>
            </a:r>
            <a:r>
              <a:rPr kumimoji="0" lang="zh-CN" altLang="en-US" sz="2200" b="1" dirty="0" smtClean="0">
                <a:latin typeface="+mn-ea"/>
                <a:ea typeface="+mn-ea"/>
              </a:rPr>
              <a:t>流水线中，</a:t>
            </a:r>
            <a:r>
              <a:rPr lang="zh-CN" altLang="zh-CN" sz="2200" b="1" dirty="0" smtClean="0">
                <a:latin typeface="+mn-ea"/>
                <a:ea typeface="+mn-ea"/>
              </a:rPr>
              <a:t>写</a:t>
            </a:r>
            <a:r>
              <a:rPr lang="en-US" altLang="zh-CN" sz="2200" b="1" dirty="0" smtClean="0">
                <a:latin typeface="+mn-ea"/>
                <a:ea typeface="+mn-ea"/>
              </a:rPr>
              <a:t>GPRs</a:t>
            </a:r>
            <a:r>
              <a:rPr lang="zh-CN" altLang="en-US" sz="2200" b="1" dirty="0" smtClean="0">
                <a:latin typeface="+mn-ea"/>
                <a:ea typeface="+mn-ea"/>
              </a:rPr>
              <a:t>放</a:t>
            </a:r>
            <a:r>
              <a:rPr lang="zh-CN" altLang="zh-CN" sz="2200" b="1" dirty="0" smtClean="0">
                <a:latin typeface="+mn-ea"/>
                <a:ea typeface="+mn-ea"/>
              </a:rPr>
              <a:t>在</a:t>
            </a:r>
            <a:r>
              <a:rPr lang="en-US" altLang="zh-CN" sz="2200" b="1" dirty="0">
                <a:latin typeface="+mn-ea"/>
                <a:ea typeface="+mn-ea"/>
              </a:rPr>
              <a:t>WB</a:t>
            </a:r>
            <a:r>
              <a:rPr lang="zh-CN" altLang="zh-CN" sz="2200" b="1" dirty="0">
                <a:latin typeface="+mn-ea"/>
                <a:ea typeface="+mn-ea"/>
              </a:rPr>
              <a:t>段，在下一拍</a:t>
            </a:r>
            <a:r>
              <a:rPr lang="zh-CN" altLang="zh-CN" sz="2200" b="1" dirty="0" smtClean="0">
                <a:latin typeface="+mn-ea"/>
                <a:ea typeface="+mn-ea"/>
              </a:rPr>
              <a:t>才能够读出</a:t>
            </a:r>
            <a:r>
              <a:rPr lang="zh-CN" altLang="en-US" sz="2200" b="1" dirty="0" smtClean="0">
                <a:latin typeface="+mn-ea"/>
                <a:ea typeface="+mn-ea"/>
              </a:rPr>
              <a:t>当前拍</a:t>
            </a:r>
            <a:r>
              <a:rPr lang="zh-CN" altLang="zh-CN" sz="2200" b="1" dirty="0" smtClean="0">
                <a:latin typeface="+mn-ea"/>
                <a:ea typeface="+mn-ea"/>
              </a:rPr>
              <a:t>所</a:t>
            </a:r>
            <a:r>
              <a:rPr lang="zh-CN" altLang="zh-CN" sz="2200" b="1" dirty="0">
                <a:latin typeface="+mn-ea"/>
                <a:ea typeface="+mn-ea"/>
              </a:rPr>
              <a:t>写的数据。现有如下</a:t>
            </a:r>
            <a:r>
              <a:rPr lang="en-US" altLang="zh-CN" sz="2200" b="1" dirty="0">
                <a:latin typeface="+mn-ea"/>
                <a:ea typeface="+mn-ea"/>
              </a:rPr>
              <a:t>MIPS</a:t>
            </a:r>
            <a:r>
              <a:rPr lang="zh-CN" altLang="zh-CN" sz="2200" b="1" dirty="0">
                <a:latin typeface="+mn-ea"/>
                <a:ea typeface="+mn-ea"/>
              </a:rPr>
              <a:t>指令序列</a:t>
            </a:r>
            <a:r>
              <a:rPr lang="zh-CN" altLang="zh-CN" sz="2200" b="1" dirty="0" smtClean="0">
                <a:latin typeface="+mn-ea"/>
                <a:ea typeface="+mn-ea"/>
              </a:rPr>
              <a:t>：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/>
            <a:r>
              <a:rPr lang="en-US" altLang="zh-CN" sz="2200" b="1" dirty="0" smtClean="0">
                <a:latin typeface="+mn-ea"/>
                <a:ea typeface="+mn-ea"/>
              </a:rPr>
              <a:t>        I1</a:t>
            </a:r>
            <a:r>
              <a:rPr lang="en-US" altLang="zh-CN" sz="2200" b="1" dirty="0">
                <a:latin typeface="+mn-ea"/>
                <a:ea typeface="+mn-ea"/>
              </a:rPr>
              <a:t>: add $4, $5, $6     </a:t>
            </a:r>
            <a:r>
              <a:rPr lang="zh-CN" altLang="en-US" sz="2200" b="1" dirty="0" smtClean="0">
                <a:latin typeface="+mn-ea"/>
                <a:ea typeface="+mn-ea"/>
              </a:rPr>
              <a:t>；</a:t>
            </a:r>
            <a:r>
              <a:rPr lang="pt-BR" altLang="zh-CN" sz="2200" b="1" dirty="0" smtClean="0">
                <a:latin typeface="+mn-ea"/>
                <a:ea typeface="+mn-ea"/>
              </a:rPr>
              <a:t>$</a:t>
            </a:r>
            <a:r>
              <a:rPr lang="pt-BR" altLang="zh-CN" sz="2200" b="1" dirty="0">
                <a:latin typeface="+mn-ea"/>
                <a:ea typeface="+mn-ea"/>
              </a:rPr>
              <a:t>4</a:t>
            </a:r>
            <a:r>
              <a:rPr lang="en-US" altLang="zh-CN" sz="2200" b="1" dirty="0">
                <a:latin typeface="+mn-ea"/>
                <a:ea typeface="+mn-ea"/>
              </a:rPr>
              <a:t>←</a:t>
            </a:r>
            <a:r>
              <a:rPr lang="pt-BR" altLang="zh-CN" sz="2200" b="1" dirty="0">
                <a:latin typeface="+mn-ea"/>
                <a:ea typeface="+mn-ea"/>
              </a:rPr>
              <a:t>$5</a:t>
            </a:r>
            <a:r>
              <a:rPr lang="zh-CN" altLang="zh-CN" sz="2200" b="1" dirty="0">
                <a:latin typeface="+mn-ea"/>
                <a:ea typeface="+mn-ea"/>
              </a:rPr>
              <a:t>＋</a:t>
            </a:r>
            <a:r>
              <a:rPr lang="pt-BR" altLang="zh-CN" sz="2200" b="1" dirty="0">
                <a:latin typeface="+mn-ea"/>
                <a:ea typeface="+mn-ea"/>
              </a:rPr>
              <a:t>$6</a:t>
            </a:r>
            <a:endParaRPr lang="zh-CN" altLang="zh-CN" sz="2200" b="1" dirty="0">
              <a:latin typeface="+mn-ea"/>
              <a:ea typeface="+mn-ea"/>
            </a:endParaRPr>
          </a:p>
          <a:p>
            <a:pPr algn="l"/>
            <a:r>
              <a:rPr lang="en-US" altLang="zh-CN" sz="2200" b="1" dirty="0" smtClean="0">
                <a:latin typeface="+mn-ea"/>
                <a:ea typeface="+mn-ea"/>
              </a:rPr>
              <a:t>        I2</a:t>
            </a:r>
            <a:r>
              <a:rPr lang="en-US" altLang="zh-CN" sz="2200" b="1" dirty="0">
                <a:latin typeface="+mn-ea"/>
                <a:ea typeface="+mn-ea"/>
              </a:rPr>
              <a:t>: sub $7, $4, </a:t>
            </a:r>
            <a:r>
              <a:rPr lang="en-US" altLang="zh-CN" sz="2200" b="1" dirty="0" smtClean="0">
                <a:latin typeface="+mn-ea"/>
                <a:ea typeface="+mn-ea"/>
              </a:rPr>
              <a:t>$6     </a:t>
            </a:r>
            <a:r>
              <a:rPr lang="zh-CN" altLang="en-US" sz="2200" b="1" dirty="0" smtClean="0">
                <a:latin typeface="+mn-ea"/>
                <a:ea typeface="+mn-ea"/>
              </a:rPr>
              <a:t>；</a:t>
            </a:r>
            <a:r>
              <a:rPr lang="pt-BR" altLang="zh-CN" sz="2200" b="1" dirty="0" smtClean="0">
                <a:latin typeface="+mn-ea"/>
                <a:ea typeface="+mn-ea"/>
              </a:rPr>
              <a:t>$</a:t>
            </a:r>
            <a:r>
              <a:rPr lang="pt-BR" altLang="zh-CN" sz="2200" b="1" dirty="0">
                <a:latin typeface="+mn-ea"/>
                <a:ea typeface="+mn-ea"/>
              </a:rPr>
              <a:t>7</a:t>
            </a:r>
            <a:r>
              <a:rPr lang="en-US" altLang="zh-CN" sz="2200" b="1" dirty="0">
                <a:latin typeface="+mn-ea"/>
                <a:ea typeface="+mn-ea"/>
              </a:rPr>
              <a:t>←</a:t>
            </a:r>
            <a:r>
              <a:rPr lang="pt-BR" altLang="zh-CN" sz="2200" b="1" dirty="0">
                <a:latin typeface="+mn-ea"/>
                <a:ea typeface="+mn-ea"/>
              </a:rPr>
              <a:t>$4</a:t>
            </a:r>
            <a:r>
              <a:rPr lang="zh-CN" altLang="zh-CN" sz="2200" b="1" dirty="0">
                <a:latin typeface="+mn-ea"/>
                <a:ea typeface="+mn-ea"/>
              </a:rPr>
              <a:t>－</a:t>
            </a:r>
            <a:r>
              <a:rPr lang="pt-BR" altLang="zh-CN" sz="2200" b="1" dirty="0" smtClean="0">
                <a:latin typeface="+mn-ea"/>
                <a:ea typeface="+mn-ea"/>
              </a:rPr>
              <a:t>$6</a:t>
            </a:r>
            <a:endParaRPr lang="zh-CN" altLang="zh-CN" sz="2200" b="1" dirty="0">
              <a:latin typeface="+mn-ea"/>
              <a:ea typeface="+mn-ea"/>
            </a:endParaRPr>
          </a:p>
          <a:p>
            <a:pPr algn="l"/>
            <a:r>
              <a:rPr lang="en-US" altLang="zh-CN" sz="2200" b="1" dirty="0" smtClean="0">
                <a:latin typeface="+mn-ea"/>
                <a:ea typeface="+mn-ea"/>
              </a:rPr>
              <a:t>        I3</a:t>
            </a:r>
            <a:r>
              <a:rPr lang="en-US" altLang="zh-CN" sz="2200" b="1" dirty="0">
                <a:latin typeface="+mn-ea"/>
                <a:ea typeface="+mn-ea"/>
              </a:rPr>
              <a:t>: </a:t>
            </a:r>
            <a:r>
              <a:rPr lang="en-US" altLang="zh-CN" sz="2200" b="1" dirty="0" smtClean="0">
                <a:latin typeface="+mn-ea"/>
                <a:ea typeface="+mn-ea"/>
              </a:rPr>
              <a:t>or  </a:t>
            </a:r>
            <a:r>
              <a:rPr lang="en-US" altLang="zh-CN" sz="2200" b="1" dirty="0">
                <a:latin typeface="+mn-ea"/>
                <a:ea typeface="+mn-ea"/>
              </a:rPr>
              <a:t>$8, $4, </a:t>
            </a:r>
            <a:r>
              <a:rPr lang="en-US" altLang="zh-CN" sz="2200" b="1" dirty="0" smtClean="0">
                <a:latin typeface="+mn-ea"/>
                <a:ea typeface="+mn-ea"/>
              </a:rPr>
              <a:t>$6     </a:t>
            </a:r>
            <a:r>
              <a:rPr lang="zh-CN" altLang="en-US" sz="2200" b="1" dirty="0" smtClean="0">
                <a:latin typeface="+mn-ea"/>
                <a:ea typeface="+mn-ea"/>
              </a:rPr>
              <a:t>；</a:t>
            </a:r>
            <a:r>
              <a:rPr lang="pt-BR" altLang="zh-CN" sz="2200" b="1" dirty="0" smtClean="0">
                <a:latin typeface="+mn-ea"/>
                <a:ea typeface="+mn-ea"/>
              </a:rPr>
              <a:t>$</a:t>
            </a:r>
            <a:r>
              <a:rPr lang="pt-BR" altLang="zh-CN" sz="2200" b="1" dirty="0">
                <a:latin typeface="+mn-ea"/>
                <a:ea typeface="+mn-ea"/>
              </a:rPr>
              <a:t>8</a:t>
            </a:r>
            <a:r>
              <a:rPr lang="en-US" altLang="zh-CN" sz="2200" b="1" dirty="0">
                <a:latin typeface="+mn-ea"/>
                <a:ea typeface="+mn-ea"/>
              </a:rPr>
              <a:t>←</a:t>
            </a:r>
            <a:r>
              <a:rPr lang="pt-BR" altLang="zh-CN" sz="2200" b="1" dirty="0">
                <a:latin typeface="+mn-ea"/>
                <a:ea typeface="+mn-ea"/>
              </a:rPr>
              <a:t>$4 | </a:t>
            </a:r>
            <a:r>
              <a:rPr lang="pt-BR" altLang="zh-CN" sz="2200" b="1" dirty="0" smtClean="0">
                <a:latin typeface="+mn-ea"/>
                <a:ea typeface="+mn-ea"/>
              </a:rPr>
              <a:t>$6</a:t>
            </a:r>
            <a:endParaRPr lang="zh-CN" altLang="zh-CN" sz="2200" b="1" dirty="0">
              <a:latin typeface="+mn-ea"/>
              <a:ea typeface="+mn-ea"/>
            </a:endParaRPr>
          </a:p>
          <a:p>
            <a:pPr algn="l"/>
            <a:r>
              <a:rPr lang="en-US" altLang="zh-CN" sz="2200" b="1" dirty="0" smtClean="0">
                <a:latin typeface="+mn-ea"/>
                <a:ea typeface="+mn-ea"/>
              </a:rPr>
              <a:t>        I4</a:t>
            </a:r>
            <a:r>
              <a:rPr lang="en-US" altLang="zh-CN" sz="2200" b="1" dirty="0">
                <a:latin typeface="+mn-ea"/>
                <a:ea typeface="+mn-ea"/>
              </a:rPr>
              <a:t>: </a:t>
            </a:r>
            <a:r>
              <a:rPr lang="en-US" altLang="zh-CN" sz="2200" b="1" dirty="0" err="1">
                <a:latin typeface="+mn-ea"/>
                <a:ea typeface="+mn-ea"/>
              </a:rPr>
              <a:t>sw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</a:rPr>
              <a:t> $</a:t>
            </a:r>
            <a:r>
              <a:rPr lang="en-US" altLang="zh-CN" sz="2200" b="1" dirty="0">
                <a:latin typeface="+mn-ea"/>
                <a:ea typeface="+mn-ea"/>
              </a:rPr>
              <a:t>6, 20($4)    </a:t>
            </a:r>
            <a:r>
              <a:rPr lang="en-US" altLang="zh-CN" sz="2200" b="1" dirty="0" smtClean="0">
                <a:latin typeface="+mn-ea"/>
                <a:ea typeface="+mn-ea"/>
              </a:rPr>
              <a:t> </a:t>
            </a:r>
            <a:r>
              <a:rPr lang="zh-CN" altLang="en-US" sz="2200" b="1" dirty="0" smtClean="0">
                <a:latin typeface="+mn-ea"/>
                <a:ea typeface="+mn-ea"/>
              </a:rPr>
              <a:t>；</a:t>
            </a:r>
            <a:r>
              <a:rPr lang="en-US" altLang="zh-CN" sz="2200" b="1" dirty="0" smtClean="0">
                <a:latin typeface="+mn-ea"/>
                <a:ea typeface="+mn-ea"/>
              </a:rPr>
              <a:t>M</a:t>
            </a:r>
            <a:r>
              <a:rPr lang="en-US" altLang="zh-CN" sz="2200" b="1" dirty="0">
                <a:latin typeface="+mn-ea"/>
                <a:ea typeface="+mn-ea"/>
              </a:rPr>
              <a:t>[</a:t>
            </a:r>
            <a:r>
              <a:rPr lang="pt-BR" altLang="zh-CN" sz="2200" b="1" dirty="0">
                <a:latin typeface="+mn-ea"/>
                <a:ea typeface="+mn-ea"/>
              </a:rPr>
              <a:t>$4</a:t>
            </a:r>
            <a:r>
              <a:rPr lang="zh-CN" altLang="zh-CN" sz="2200" b="1" dirty="0">
                <a:latin typeface="+mn-ea"/>
                <a:ea typeface="+mn-ea"/>
              </a:rPr>
              <a:t>＋</a:t>
            </a:r>
            <a:r>
              <a:rPr lang="pt-BR" altLang="zh-CN" sz="2200" b="1" dirty="0">
                <a:latin typeface="+mn-ea"/>
                <a:ea typeface="+mn-ea"/>
              </a:rPr>
              <a:t>20]</a:t>
            </a:r>
            <a:r>
              <a:rPr lang="en-US" altLang="zh-CN" sz="2200" b="1" dirty="0">
                <a:latin typeface="+mn-ea"/>
                <a:ea typeface="+mn-ea"/>
              </a:rPr>
              <a:t>←</a:t>
            </a:r>
            <a:r>
              <a:rPr lang="pt-BR" altLang="zh-CN" sz="2200" b="1" dirty="0">
                <a:latin typeface="+mn-ea"/>
                <a:ea typeface="+mn-ea"/>
              </a:rPr>
              <a:t>$6</a:t>
            </a:r>
            <a:endParaRPr lang="zh-CN" altLang="zh-CN" sz="2200" b="1" dirty="0">
              <a:latin typeface="+mn-ea"/>
              <a:ea typeface="+mn-ea"/>
            </a:endParaRPr>
          </a:p>
          <a:p>
            <a:pPr algn="l"/>
            <a:r>
              <a:rPr lang="en-US" altLang="zh-CN" sz="2200" b="1" dirty="0" smtClean="0">
                <a:latin typeface="+mn-ea"/>
                <a:ea typeface="+mn-ea"/>
              </a:rPr>
              <a:t>        I5</a:t>
            </a:r>
            <a:r>
              <a:rPr lang="en-US" altLang="zh-CN" sz="2200" b="1" dirty="0">
                <a:latin typeface="+mn-ea"/>
                <a:ea typeface="+mn-ea"/>
              </a:rPr>
              <a:t>: </a:t>
            </a:r>
            <a:r>
              <a:rPr lang="en-US" altLang="zh-CN" sz="2200" b="1" dirty="0" err="1">
                <a:latin typeface="+mn-ea"/>
                <a:ea typeface="+mn-ea"/>
              </a:rPr>
              <a:t>lw</a:t>
            </a:r>
            <a:r>
              <a:rPr lang="en-US" altLang="zh-CN" sz="2200" b="1" dirty="0">
                <a:latin typeface="+mn-ea"/>
                <a:ea typeface="+mn-ea"/>
              </a:rPr>
              <a:t> </a:t>
            </a:r>
            <a:r>
              <a:rPr lang="en-US" altLang="zh-CN" sz="2200" b="1" dirty="0" smtClean="0">
                <a:latin typeface="+mn-ea"/>
                <a:ea typeface="+mn-ea"/>
              </a:rPr>
              <a:t> $</a:t>
            </a:r>
            <a:r>
              <a:rPr lang="en-US" altLang="zh-CN" sz="2200" b="1" dirty="0">
                <a:latin typeface="+mn-ea"/>
                <a:ea typeface="+mn-ea"/>
              </a:rPr>
              <a:t>9, 20($8)     </a:t>
            </a:r>
            <a:r>
              <a:rPr lang="zh-CN" altLang="en-US" sz="2200" b="1" dirty="0" smtClean="0">
                <a:latin typeface="+mn-ea"/>
                <a:ea typeface="+mn-ea"/>
              </a:rPr>
              <a:t>；</a:t>
            </a:r>
            <a:r>
              <a:rPr lang="pt-BR" altLang="zh-CN" sz="2200" b="1" dirty="0" smtClean="0">
                <a:latin typeface="+mn-ea"/>
                <a:ea typeface="+mn-ea"/>
              </a:rPr>
              <a:t>$</a:t>
            </a:r>
            <a:r>
              <a:rPr lang="pt-BR" altLang="zh-CN" sz="2200" b="1" dirty="0">
                <a:latin typeface="+mn-ea"/>
                <a:ea typeface="+mn-ea"/>
              </a:rPr>
              <a:t>9</a:t>
            </a:r>
            <a:r>
              <a:rPr lang="en-US" altLang="zh-CN" sz="2200" b="1" dirty="0">
                <a:latin typeface="+mn-ea"/>
                <a:ea typeface="+mn-ea"/>
              </a:rPr>
              <a:t>←M[</a:t>
            </a:r>
            <a:r>
              <a:rPr lang="pt-BR" altLang="zh-CN" sz="2200" b="1" dirty="0">
                <a:latin typeface="+mn-ea"/>
                <a:ea typeface="+mn-ea"/>
              </a:rPr>
              <a:t>$8</a:t>
            </a:r>
            <a:r>
              <a:rPr lang="zh-CN" altLang="zh-CN" sz="2200" b="1" dirty="0">
                <a:latin typeface="+mn-ea"/>
                <a:ea typeface="+mn-ea"/>
              </a:rPr>
              <a:t>＋</a:t>
            </a:r>
            <a:r>
              <a:rPr lang="pt-BR" altLang="zh-CN" sz="2200" b="1" dirty="0">
                <a:latin typeface="+mn-ea"/>
                <a:ea typeface="+mn-ea"/>
              </a:rPr>
              <a:t>20</a:t>
            </a:r>
            <a:r>
              <a:rPr lang="pt-BR" altLang="zh-CN" sz="2200" b="1" dirty="0" smtClean="0">
                <a:latin typeface="+mn-ea"/>
                <a:ea typeface="+mn-ea"/>
              </a:rPr>
              <a:t>] </a:t>
            </a: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    问：①</a:t>
            </a:r>
            <a:r>
              <a:rPr lang="zh-CN" altLang="zh-CN" sz="2200" b="1" dirty="0" smtClean="0">
                <a:latin typeface="+mn-ea"/>
                <a:ea typeface="+mn-ea"/>
              </a:rPr>
              <a:t>哪些</a:t>
            </a:r>
            <a:r>
              <a:rPr lang="zh-CN" altLang="zh-CN" sz="2200" b="1" dirty="0">
                <a:latin typeface="+mn-ea"/>
                <a:ea typeface="+mn-ea"/>
              </a:rPr>
              <a:t>指令之间存在</a:t>
            </a:r>
            <a:r>
              <a:rPr lang="en-US" altLang="zh-CN" sz="2200" b="1" dirty="0">
                <a:latin typeface="+mn-ea"/>
                <a:ea typeface="+mn-ea"/>
              </a:rPr>
              <a:t>RAW</a:t>
            </a:r>
            <a:r>
              <a:rPr lang="zh-CN" altLang="zh-CN" sz="2200" b="1" dirty="0">
                <a:latin typeface="+mn-ea"/>
                <a:ea typeface="+mn-ea"/>
              </a:rPr>
              <a:t>冒险</a:t>
            </a:r>
            <a:r>
              <a:rPr lang="zh-CN" altLang="zh-CN" sz="2200" b="1" dirty="0" smtClean="0">
                <a:latin typeface="+mn-ea"/>
                <a:ea typeface="+mn-ea"/>
              </a:rPr>
              <a:t>？</a:t>
            </a:r>
            <a:endParaRPr lang="en-US" altLang="zh-CN" sz="2200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2200" b="1" dirty="0" smtClean="0">
                <a:latin typeface="+mn-ea"/>
                <a:ea typeface="+mn-ea"/>
              </a:rPr>
              <a:t>        ②</a:t>
            </a:r>
            <a:r>
              <a:rPr lang="zh-CN" altLang="zh-CN" sz="2200" b="1" dirty="0" smtClean="0">
                <a:latin typeface="+mn-ea"/>
                <a:ea typeface="+mn-ea"/>
              </a:rPr>
              <a:t>采用</a:t>
            </a:r>
            <a:r>
              <a:rPr lang="zh-CN" altLang="zh-CN" sz="2200" b="1" dirty="0">
                <a:latin typeface="+mn-ea"/>
                <a:ea typeface="+mn-ea"/>
              </a:rPr>
              <a:t>阻塞法处理</a:t>
            </a:r>
            <a:r>
              <a:rPr lang="en-US" altLang="zh-CN" sz="2200" b="1" dirty="0">
                <a:latin typeface="+mn-ea"/>
                <a:ea typeface="+mn-ea"/>
              </a:rPr>
              <a:t>RAW</a:t>
            </a:r>
            <a:r>
              <a:rPr lang="zh-CN" altLang="zh-CN" sz="2200" b="1" dirty="0" smtClean="0">
                <a:latin typeface="+mn-ea"/>
                <a:ea typeface="+mn-ea"/>
              </a:rPr>
              <a:t>冒险</a:t>
            </a:r>
            <a:r>
              <a:rPr lang="zh-CN" altLang="en-US" sz="2200" b="1" dirty="0" smtClean="0">
                <a:latin typeface="+mn-ea"/>
                <a:ea typeface="+mn-ea"/>
              </a:rPr>
              <a:t>时</a:t>
            </a:r>
            <a:r>
              <a:rPr lang="zh-CN" altLang="zh-CN" sz="2200" b="1" dirty="0" smtClean="0">
                <a:latin typeface="+mn-ea"/>
                <a:ea typeface="+mn-ea"/>
              </a:rPr>
              <a:t>，</a:t>
            </a:r>
            <a:r>
              <a:rPr lang="zh-CN" altLang="en-US" sz="2200" b="1" dirty="0" smtClean="0">
                <a:latin typeface="+mn-ea"/>
                <a:ea typeface="+mn-ea"/>
              </a:rPr>
              <a:t>执行</a:t>
            </a:r>
            <a:r>
              <a:rPr lang="zh-CN" altLang="zh-CN" sz="2200" b="1" dirty="0" smtClean="0">
                <a:latin typeface="+mn-ea"/>
                <a:ea typeface="+mn-ea"/>
              </a:rPr>
              <a:t>指令序列</a:t>
            </a:r>
            <a:r>
              <a:rPr lang="zh-CN" altLang="en-US" sz="2200" b="1" dirty="0" smtClean="0">
                <a:latin typeface="+mn-ea"/>
                <a:ea typeface="+mn-ea"/>
              </a:rPr>
              <a:t>需</a:t>
            </a:r>
            <a:r>
              <a:rPr lang="zh-CN" altLang="zh-CN" sz="2200" b="1" dirty="0" smtClean="0">
                <a:latin typeface="+mn-ea"/>
                <a:ea typeface="+mn-ea"/>
              </a:rPr>
              <a:t>多少</a:t>
            </a:r>
            <a:r>
              <a:rPr lang="zh-CN" altLang="zh-CN" sz="2200" b="1" dirty="0">
                <a:latin typeface="+mn-ea"/>
                <a:ea typeface="+mn-ea"/>
              </a:rPr>
              <a:t>拍</a:t>
            </a:r>
            <a:r>
              <a:rPr lang="zh-CN" altLang="zh-CN" sz="2200" b="1" dirty="0" smtClean="0">
                <a:latin typeface="+mn-ea"/>
                <a:ea typeface="+mn-ea"/>
              </a:rPr>
              <a:t>？</a:t>
            </a:r>
            <a:endParaRPr kumimoji="0"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6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" name="Text Box 88"/>
          <p:cNvSpPr txBox="1">
            <a:spLocks noChangeArrowheads="1"/>
          </p:cNvSpPr>
          <p:nvPr/>
        </p:nvSpPr>
        <p:spPr bwMode="auto">
          <a:xfrm>
            <a:off x="179512" y="3645024"/>
            <a:ext cx="7200800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kumimoji="0" lang="zh-CN" altLang="en-US" b="1" dirty="0" smtClean="0">
                <a:latin typeface="宋体" pitchFamily="2" charset="-122"/>
              </a:rPr>
              <a:t>①</a:t>
            </a:r>
            <a:r>
              <a:rPr kumimoji="0" lang="en-US" altLang="zh-CN" b="1" dirty="0" smtClean="0">
                <a:latin typeface="宋体" pitchFamily="2" charset="-122"/>
              </a:rPr>
              <a:t>RAW</a:t>
            </a:r>
            <a:r>
              <a:rPr kumimoji="0" lang="zh-CN" altLang="en-US" b="1" dirty="0" smtClean="0">
                <a:latin typeface="宋体" pitchFamily="2" charset="-122"/>
              </a:rPr>
              <a:t>冒险有：</a:t>
            </a:r>
            <a:endParaRPr kumimoji="0" lang="en-US" altLang="zh-CN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05000"/>
              </a:lnSpc>
            </a:pPr>
            <a:r>
              <a:rPr kumimoji="0" lang="en-US" altLang="zh-CN" sz="1800" b="1" dirty="0">
                <a:latin typeface="宋体" pitchFamily="2" charset="-122"/>
              </a:rPr>
              <a:t> </a:t>
            </a:r>
            <a:r>
              <a:rPr kumimoji="0" lang="en-US" altLang="zh-CN" sz="1800" b="1" dirty="0" smtClean="0">
                <a:latin typeface="宋体" pitchFamily="2" charset="-122"/>
              </a:rPr>
              <a:t>                 </a:t>
            </a:r>
            <a:r>
              <a:rPr kumimoji="0" lang="zh-CN" altLang="en-US" sz="1800" dirty="0" smtClean="0">
                <a:latin typeface="宋体" pitchFamily="2" charset="-122"/>
              </a:rPr>
              <a:t>└</a:t>
            </a:r>
            <a:r>
              <a:rPr kumimoji="0" lang="zh-CN" altLang="en-US" sz="1800" b="1" dirty="0" smtClean="0">
                <a:latin typeface="宋体" pitchFamily="2" charset="-122"/>
              </a:rPr>
              <a:t>←若冲突指令≤</a:t>
            </a:r>
            <a:r>
              <a:rPr kumimoji="0" lang="en-US" altLang="zh-CN" sz="1800" b="1" i="1" dirty="0" smtClean="0">
                <a:latin typeface="+mn-lt"/>
              </a:rPr>
              <a:t>x</a:t>
            </a:r>
            <a:r>
              <a:rPr kumimoji="0" lang="zh-CN" altLang="en-US" sz="1800" b="1" dirty="0" smtClean="0">
                <a:latin typeface="宋体" pitchFamily="2" charset="-122"/>
              </a:rPr>
              <a:t>条，则</a:t>
            </a:r>
            <a:r>
              <a:rPr kumimoji="0" lang="en-US" altLang="zh-CN" sz="1800" b="1" i="1" dirty="0" smtClean="0">
                <a:latin typeface="+mn-lt"/>
              </a:rPr>
              <a:t>x</a:t>
            </a:r>
            <a:r>
              <a:rPr kumimoji="0" lang="zh-CN" altLang="en-US" sz="1800" b="1" dirty="0" smtClean="0">
                <a:latin typeface="宋体" pitchFamily="2" charset="-122"/>
              </a:rPr>
              <a:t>＝？     </a:t>
            </a:r>
            <a:r>
              <a:rPr kumimoji="0" lang="en-US" altLang="zh-CN" sz="1800" b="1" dirty="0" smtClean="0">
                <a:solidFill>
                  <a:schemeClr val="bg1">
                    <a:lumMod val="65000"/>
                  </a:schemeClr>
                </a:solidFill>
                <a:latin typeface="宋体" pitchFamily="2" charset="-122"/>
              </a:rPr>
              <a:t>3(t2-t5)</a:t>
            </a:r>
          </a:p>
        </p:txBody>
      </p:sp>
      <p:sp>
        <p:nvSpPr>
          <p:cNvPr id="9" name="Text Box 88"/>
          <p:cNvSpPr txBox="1">
            <a:spLocks noChangeArrowheads="1"/>
          </p:cNvSpPr>
          <p:nvPr/>
        </p:nvSpPr>
        <p:spPr bwMode="auto">
          <a:xfrm>
            <a:off x="3347864" y="3645024"/>
            <a:ext cx="561662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latin typeface="宋体" pitchFamily="2" charset="-122"/>
              </a:rPr>
              <a:t>I1-I2</a:t>
            </a:r>
            <a:r>
              <a:rPr kumimoji="0" lang="zh-CN" altLang="en-US" b="1" dirty="0" smtClean="0">
                <a:latin typeface="宋体" pitchFamily="2" charset="-122"/>
              </a:rPr>
              <a:t>、</a:t>
            </a:r>
            <a:r>
              <a:rPr kumimoji="0" lang="en-US" altLang="zh-CN" b="1" dirty="0" smtClean="0">
                <a:latin typeface="宋体" pitchFamily="2" charset="-122"/>
              </a:rPr>
              <a:t>I1-I3</a:t>
            </a:r>
            <a:r>
              <a:rPr kumimoji="0" lang="zh-CN" altLang="en-US" b="1" dirty="0" smtClean="0">
                <a:latin typeface="宋体" pitchFamily="2" charset="-122"/>
              </a:rPr>
              <a:t>、</a:t>
            </a:r>
            <a:r>
              <a:rPr kumimoji="0" lang="en-US" altLang="zh-CN" b="1" dirty="0" smtClean="0">
                <a:latin typeface="宋体" pitchFamily="2" charset="-122"/>
              </a:rPr>
              <a:t>I1-I4</a:t>
            </a:r>
            <a:r>
              <a:rPr kumimoji="0" lang="zh-CN" altLang="en-US" b="1" dirty="0" smtClean="0">
                <a:latin typeface="宋体" pitchFamily="2" charset="-122"/>
              </a:rPr>
              <a:t>，</a:t>
            </a:r>
            <a:r>
              <a:rPr kumimoji="0" lang="en-US" altLang="zh-CN" b="1" dirty="0" smtClean="0">
                <a:latin typeface="宋体" pitchFamily="2" charset="-122"/>
              </a:rPr>
              <a:t>I3-I5</a:t>
            </a:r>
            <a:endParaRPr kumimoji="0" lang="en-US" altLang="zh-CN" sz="2000" b="1" dirty="0" smtClean="0">
              <a:latin typeface="宋体" pitchFamily="2" charset="-122"/>
            </a:endParaRPr>
          </a:p>
        </p:txBody>
      </p:sp>
      <p:sp>
        <p:nvSpPr>
          <p:cNvPr id="10" name="Text Box 88"/>
          <p:cNvSpPr txBox="1">
            <a:spLocks noChangeArrowheads="1"/>
          </p:cNvSpPr>
          <p:nvPr/>
        </p:nvSpPr>
        <p:spPr bwMode="auto">
          <a:xfrm>
            <a:off x="179512" y="4399944"/>
            <a:ext cx="885698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latin typeface="宋体" pitchFamily="2" charset="-122"/>
              </a:rPr>
              <a:t>    ②</a:t>
            </a:r>
            <a:r>
              <a:rPr kumimoji="0" lang="en-US" altLang="zh-CN" b="1" dirty="0" smtClean="0">
                <a:latin typeface="宋体" pitchFamily="2" charset="-122"/>
              </a:rPr>
              <a:t>I2</a:t>
            </a:r>
            <a:r>
              <a:rPr kumimoji="0" lang="zh-CN" altLang="en-US" b="1" dirty="0" smtClean="0">
                <a:latin typeface="宋体" pitchFamily="2" charset="-122"/>
              </a:rPr>
              <a:t>因</a:t>
            </a:r>
            <a:r>
              <a:rPr kumimoji="0" lang="en-US" altLang="zh-CN" b="1" dirty="0" smtClean="0">
                <a:latin typeface="宋体" pitchFamily="2" charset="-122"/>
              </a:rPr>
              <a:t>I1-I2</a:t>
            </a:r>
            <a:r>
              <a:rPr kumimoji="0" lang="zh-CN" altLang="en-US" b="1" dirty="0" smtClean="0">
                <a:latin typeface="宋体" pitchFamily="2" charset="-122"/>
              </a:rPr>
              <a:t>冒险需停</a:t>
            </a:r>
            <a:r>
              <a:rPr kumimoji="0" lang="en-US" altLang="zh-CN" sz="1800" b="1" dirty="0" smtClean="0">
                <a:latin typeface="宋体" pitchFamily="2" charset="-122"/>
              </a:rPr>
              <a:t>  </a:t>
            </a:r>
            <a:r>
              <a:rPr kumimoji="0" lang="zh-CN" altLang="en-US" b="1" dirty="0" smtClean="0">
                <a:latin typeface="宋体" pitchFamily="2" charset="-122"/>
              </a:rPr>
              <a:t>拍</a:t>
            </a:r>
            <a:r>
              <a:rPr kumimoji="0" lang="zh-CN" altLang="en-US" b="1" dirty="0">
                <a:latin typeface="宋体" pitchFamily="2" charset="-122"/>
              </a:rPr>
              <a:t>，</a:t>
            </a:r>
            <a:r>
              <a:rPr kumimoji="0" lang="en-US" altLang="zh-CN" b="1" dirty="0" smtClean="0">
                <a:latin typeface="宋体" pitchFamily="2" charset="-122"/>
              </a:rPr>
              <a:t>I1-I3</a:t>
            </a:r>
            <a:r>
              <a:rPr kumimoji="0" lang="zh-CN" altLang="en-US" b="1" dirty="0" smtClean="0">
                <a:latin typeface="宋体" pitchFamily="2" charset="-122"/>
              </a:rPr>
              <a:t>、</a:t>
            </a:r>
            <a:r>
              <a:rPr kumimoji="0" lang="en-US" altLang="zh-CN" b="1" dirty="0" smtClean="0">
                <a:latin typeface="宋体" pitchFamily="2" charset="-122"/>
              </a:rPr>
              <a:t>I1-I4</a:t>
            </a:r>
            <a:r>
              <a:rPr kumimoji="0" lang="zh-CN" altLang="en-US" b="1" dirty="0" smtClean="0">
                <a:latin typeface="宋体" pitchFamily="2" charset="-122"/>
              </a:rPr>
              <a:t>冒险需停</a:t>
            </a:r>
            <a:r>
              <a:rPr kumimoji="0" lang="en-US" altLang="zh-CN" sz="1800" b="1" dirty="0" smtClean="0">
                <a:latin typeface="宋体" pitchFamily="2" charset="-122"/>
              </a:rPr>
              <a:t>  </a:t>
            </a:r>
            <a:r>
              <a:rPr kumimoji="0" lang="zh-CN" altLang="en-US" b="1" dirty="0" smtClean="0">
                <a:latin typeface="宋体" pitchFamily="2" charset="-122"/>
              </a:rPr>
              <a:t>拍；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    </a:t>
            </a:r>
            <a:r>
              <a:rPr kumimoji="0" lang="en-US" altLang="zh-CN" b="1" dirty="0" smtClean="0">
                <a:latin typeface="宋体" pitchFamily="2" charset="-122"/>
              </a:rPr>
              <a:t> I5</a:t>
            </a:r>
            <a:r>
              <a:rPr kumimoji="0" lang="zh-CN" altLang="en-US" b="1" dirty="0" smtClean="0">
                <a:latin typeface="宋体" pitchFamily="2" charset="-122"/>
              </a:rPr>
              <a:t>因</a:t>
            </a:r>
            <a:r>
              <a:rPr kumimoji="0" lang="en-US" altLang="zh-CN" b="1" dirty="0" smtClean="0">
                <a:latin typeface="宋体" pitchFamily="2" charset="-122"/>
              </a:rPr>
              <a:t>I3-I5</a:t>
            </a:r>
            <a:r>
              <a:rPr kumimoji="0" lang="zh-CN" altLang="en-US" b="1" dirty="0" smtClean="0">
                <a:latin typeface="宋体" pitchFamily="2" charset="-122"/>
              </a:rPr>
              <a:t>冒险需停</a:t>
            </a:r>
            <a:r>
              <a:rPr kumimoji="0" lang="en-US" altLang="zh-CN" sz="1800" b="1" dirty="0" smtClean="0">
                <a:latin typeface="宋体" pitchFamily="2" charset="-122"/>
              </a:rPr>
              <a:t>  </a:t>
            </a:r>
            <a:r>
              <a:rPr kumimoji="0" lang="zh-CN" altLang="en-US" b="1" dirty="0" smtClean="0">
                <a:latin typeface="宋体" pitchFamily="2" charset="-122"/>
              </a:rPr>
              <a:t>拍；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latin typeface="宋体" pitchFamily="2" charset="-122"/>
              </a:rPr>
              <a:t>    </a:t>
            </a:r>
            <a:r>
              <a:rPr kumimoji="0" lang="en-US" altLang="zh-CN" b="1" dirty="0" smtClean="0">
                <a:latin typeface="宋体" pitchFamily="2" charset="-122"/>
              </a:rPr>
              <a:t>  </a:t>
            </a:r>
            <a:r>
              <a:rPr kumimoji="0" lang="zh-CN" altLang="en-US" b="1" dirty="0" smtClean="0">
                <a:latin typeface="宋体" pitchFamily="2" charset="-122"/>
              </a:rPr>
              <a:t>执行时间</a:t>
            </a:r>
            <a:r>
              <a:rPr kumimoji="0" lang="zh-CN" altLang="en-US" b="1" dirty="0">
                <a:latin typeface="宋体" pitchFamily="2" charset="-122"/>
              </a:rPr>
              <a:t>＝</a:t>
            </a:r>
            <a:endParaRPr kumimoji="0" lang="en-US" altLang="zh-CN" b="1" dirty="0" smtClean="0">
              <a:latin typeface="宋体" pitchFamily="2" charset="-122"/>
            </a:endParaRPr>
          </a:p>
        </p:txBody>
      </p:sp>
      <p:sp>
        <p:nvSpPr>
          <p:cNvPr id="11" name="Text Box 88"/>
          <p:cNvSpPr txBox="1">
            <a:spLocks noChangeArrowheads="1"/>
          </p:cNvSpPr>
          <p:nvPr/>
        </p:nvSpPr>
        <p:spPr bwMode="auto">
          <a:xfrm>
            <a:off x="2699792" y="4399944"/>
            <a:ext cx="576064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latin typeface="宋体" pitchFamily="2" charset="-122"/>
              </a:rPr>
              <a:t>       3  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latin typeface="宋体" pitchFamily="2" charset="-122"/>
              </a:rPr>
              <a:t>       2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latin typeface="宋体" pitchFamily="2" charset="-122"/>
              </a:rPr>
              <a:t>[5</a:t>
            </a:r>
            <a:r>
              <a:rPr lang="en-US" altLang="zh-CN" dirty="0" smtClean="0"/>
              <a:t>Δ</a:t>
            </a:r>
            <a:r>
              <a:rPr lang="en-US" altLang="zh-CN" b="1" i="1" dirty="0" smtClean="0"/>
              <a:t>t</a:t>
            </a:r>
            <a:r>
              <a:rPr kumimoji="0" lang="zh-CN" altLang="en-US" b="1" dirty="0" smtClean="0">
                <a:latin typeface="宋体" pitchFamily="2" charset="-122"/>
              </a:rPr>
              <a:t>＋</a:t>
            </a:r>
            <a:r>
              <a:rPr kumimoji="0" lang="en-US" altLang="zh-CN" b="1" dirty="0" smtClean="0">
                <a:latin typeface="宋体" pitchFamily="2" charset="-122"/>
              </a:rPr>
              <a:t>(5</a:t>
            </a:r>
            <a:r>
              <a:rPr kumimoji="0" lang="zh-CN" altLang="en-US" b="1" dirty="0" smtClean="0">
                <a:latin typeface="宋体" pitchFamily="2" charset="-122"/>
              </a:rPr>
              <a:t>－</a:t>
            </a:r>
            <a:r>
              <a:rPr kumimoji="0" lang="en-US" altLang="zh-CN" b="1" dirty="0" smtClean="0">
                <a:latin typeface="宋体" pitchFamily="2" charset="-122"/>
              </a:rPr>
              <a:t>1)</a:t>
            </a:r>
            <a:r>
              <a:rPr lang="en-US" altLang="zh-CN" dirty="0" err="1" smtClean="0"/>
              <a:t>Δ</a:t>
            </a:r>
            <a:r>
              <a:rPr lang="en-US" altLang="zh-CN" b="1" i="1" dirty="0" err="1" smtClean="0"/>
              <a:t>t</a:t>
            </a:r>
            <a:r>
              <a:rPr lang="en-US" altLang="zh-CN" b="1" dirty="0" smtClean="0">
                <a:latin typeface="+mn-ea"/>
              </a:rPr>
              <a:t>]</a:t>
            </a:r>
            <a:r>
              <a:rPr kumimoji="0" lang="zh-CN" altLang="en-US" b="1" dirty="0" smtClean="0">
                <a:latin typeface="宋体" pitchFamily="2" charset="-122"/>
              </a:rPr>
              <a:t>＋</a:t>
            </a:r>
            <a:r>
              <a:rPr kumimoji="0" lang="en-US" altLang="zh-CN" b="1" dirty="0" smtClean="0">
                <a:latin typeface="宋体" pitchFamily="2" charset="-122"/>
              </a:rPr>
              <a:t>(3</a:t>
            </a:r>
            <a:r>
              <a:rPr kumimoji="0" lang="zh-CN" altLang="en-US" b="1" dirty="0" smtClean="0">
                <a:latin typeface="宋体" pitchFamily="2" charset="-122"/>
              </a:rPr>
              <a:t>＋</a:t>
            </a:r>
            <a:r>
              <a:rPr kumimoji="0" lang="en-US" altLang="zh-CN" b="1" dirty="0" smtClean="0">
                <a:latin typeface="宋体" pitchFamily="2" charset="-122"/>
              </a:rPr>
              <a:t>2)</a:t>
            </a:r>
            <a:r>
              <a:rPr lang="en-US" altLang="zh-CN" dirty="0" err="1" smtClean="0"/>
              <a:t>Δ</a:t>
            </a:r>
            <a:r>
              <a:rPr lang="en-US" altLang="zh-CN" b="1" i="1" dirty="0" err="1" smtClean="0"/>
              <a:t>t</a:t>
            </a:r>
            <a:r>
              <a:rPr kumimoji="0" lang="zh-CN" altLang="en-US" b="1" dirty="0" smtClean="0">
                <a:latin typeface="宋体" pitchFamily="2" charset="-122"/>
              </a:rPr>
              <a:t>＝</a:t>
            </a:r>
            <a:r>
              <a:rPr kumimoji="0" lang="en-US" altLang="zh-CN" b="1" dirty="0" smtClean="0">
                <a:latin typeface="宋体" pitchFamily="2" charset="-122"/>
              </a:rPr>
              <a:t>14</a:t>
            </a:r>
            <a:r>
              <a:rPr lang="en-US" altLang="zh-CN" dirty="0" smtClean="0"/>
              <a:t>Δ</a:t>
            </a:r>
            <a:r>
              <a:rPr lang="en-US" altLang="zh-CN" b="1" i="1" dirty="0" smtClean="0"/>
              <a:t>t</a:t>
            </a:r>
            <a:r>
              <a:rPr kumimoji="0" lang="en-US" altLang="zh-CN" b="1" dirty="0" smtClean="0">
                <a:latin typeface="宋体" pitchFamily="2" charset="-122"/>
              </a:rPr>
              <a:t>   </a:t>
            </a:r>
            <a:endParaRPr kumimoji="0" lang="en-US" altLang="zh-CN" sz="2000" b="1" dirty="0" smtClean="0">
              <a:latin typeface="宋体" pitchFamily="2" charset="-122"/>
            </a:endParaRPr>
          </a:p>
        </p:txBody>
      </p:sp>
      <p:sp>
        <p:nvSpPr>
          <p:cNvPr id="12" name="Text Box 88"/>
          <p:cNvSpPr txBox="1">
            <a:spLocks noChangeArrowheads="1"/>
          </p:cNvSpPr>
          <p:nvPr/>
        </p:nvSpPr>
        <p:spPr bwMode="auto">
          <a:xfrm>
            <a:off x="7668344" y="4378641"/>
            <a:ext cx="360040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0</a:t>
            </a:r>
          </a:p>
        </p:txBody>
      </p:sp>
      <p:sp>
        <p:nvSpPr>
          <p:cNvPr id="13" name="线形标注 2 12"/>
          <p:cNvSpPr/>
          <p:nvPr/>
        </p:nvSpPr>
        <p:spPr bwMode="auto">
          <a:xfrm>
            <a:off x="5724128" y="4941168"/>
            <a:ext cx="1872208" cy="306000"/>
          </a:xfrm>
          <a:prstGeom prst="borderCallout2">
            <a:avLst>
              <a:gd name="adj1" fmla="val 49933"/>
              <a:gd name="adj2" fmla="val -854"/>
              <a:gd name="adj3" fmla="val 50102"/>
              <a:gd name="adj4" fmla="val -7618"/>
              <a:gd name="adj5" fmla="val -40091"/>
              <a:gd name="adj6" fmla="val -40029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kumimoji="0" lang="zh-CN" altLang="en-US" sz="1800" b="1" dirty="0">
                <a:latin typeface="宋体" pitchFamily="2" charset="-122"/>
              </a:rPr>
              <a:t>随</a:t>
            </a:r>
            <a:r>
              <a:rPr kumimoji="0" lang="en-US" altLang="zh-CN" sz="1800" b="1" dirty="0">
                <a:latin typeface="宋体" pitchFamily="2" charset="-122"/>
              </a:rPr>
              <a:t>I1-I2</a:t>
            </a:r>
            <a:r>
              <a:rPr kumimoji="0" lang="zh-CN" altLang="en-US" sz="1800" b="1" dirty="0">
                <a:latin typeface="宋体" pitchFamily="2" charset="-122"/>
              </a:rPr>
              <a:t>自动消除</a:t>
            </a:r>
            <a:endParaRPr lang="en-US" altLang="zh-CN" sz="1800" b="1" spc="-100" dirty="0">
              <a:latin typeface="宋体" pitchFamily="2" charset="-122"/>
            </a:endParaRPr>
          </a:p>
        </p:txBody>
      </p:sp>
      <p:sp>
        <p:nvSpPr>
          <p:cNvPr id="14" name="线形标注 2 13"/>
          <p:cNvSpPr/>
          <p:nvPr/>
        </p:nvSpPr>
        <p:spPr bwMode="auto">
          <a:xfrm>
            <a:off x="7264525" y="836712"/>
            <a:ext cx="792088" cy="306000"/>
          </a:xfrm>
          <a:prstGeom prst="borderCallout2">
            <a:avLst>
              <a:gd name="adj1" fmla="val 49933"/>
              <a:gd name="adj2" fmla="val -854"/>
              <a:gd name="adj3" fmla="val 46544"/>
              <a:gd name="adj4" fmla="val -35104"/>
              <a:gd name="adj5" fmla="val -47206"/>
              <a:gd name="adj6" fmla="val -83108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1800" b="1" spc="-100" dirty="0" smtClean="0">
                <a:latin typeface="宋体" pitchFamily="2" charset="-122"/>
              </a:rPr>
              <a:t>P</a:t>
            </a:r>
            <a:r>
              <a:rPr lang="en-US" altLang="zh-CN" sz="1800" b="1" spc="-100" baseline="-18000" dirty="0" smtClean="0">
                <a:latin typeface="宋体" pitchFamily="2" charset="-122"/>
              </a:rPr>
              <a:t>0</a:t>
            </a:r>
            <a:r>
              <a:rPr lang="zh-CN" altLang="en-US" sz="1800" b="1" spc="-100" dirty="0" smtClean="0">
                <a:latin typeface="宋体" pitchFamily="2" charset="-122"/>
              </a:rPr>
              <a:t>时写</a:t>
            </a:r>
            <a:endParaRPr lang="en-US" altLang="zh-CN" sz="1800" b="1" spc="-100" dirty="0">
              <a:latin typeface="宋体" pitchFamily="2" charset="-122"/>
            </a:endParaRPr>
          </a:p>
        </p:txBody>
      </p:sp>
      <p:sp>
        <p:nvSpPr>
          <p:cNvPr id="15" name="AutoShape 15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32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87624" y="1612370"/>
            <a:ext cx="7632848" cy="1960646"/>
            <a:chOff x="1187624" y="1612370"/>
            <a:chExt cx="7632848" cy="1960646"/>
          </a:xfrm>
        </p:grpSpPr>
        <p:sp>
          <p:nvSpPr>
            <p:cNvPr id="122" name="Text Box 164"/>
            <p:cNvSpPr txBox="1">
              <a:spLocks noChangeArrowheads="1"/>
            </p:cNvSpPr>
            <p:nvPr/>
          </p:nvSpPr>
          <p:spPr bwMode="auto">
            <a:xfrm>
              <a:off x="6316097" y="2996952"/>
              <a:ext cx="200120" cy="216024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23" name="Text Box 164"/>
            <p:cNvSpPr txBox="1">
              <a:spLocks noChangeArrowheads="1"/>
            </p:cNvSpPr>
            <p:nvPr/>
          </p:nvSpPr>
          <p:spPr bwMode="auto">
            <a:xfrm>
              <a:off x="6084168" y="2996952"/>
              <a:ext cx="231928" cy="216024"/>
            </a:xfrm>
            <a:prstGeom prst="rect">
              <a:avLst/>
            </a:prstGeom>
            <a:solidFill>
              <a:srgbClr val="CCCCFF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21" name="Text Box 164"/>
            <p:cNvSpPr txBox="1">
              <a:spLocks noChangeArrowheads="1"/>
            </p:cNvSpPr>
            <p:nvPr/>
          </p:nvSpPr>
          <p:spPr bwMode="auto">
            <a:xfrm>
              <a:off x="6086935" y="1917278"/>
              <a:ext cx="213257" cy="216024"/>
            </a:xfrm>
            <a:prstGeom prst="rect">
              <a:avLst/>
            </a:prstGeom>
            <a:solidFill>
              <a:srgbClr val="FFCC99"/>
            </a:solidFill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 bwMode="auto">
            <a:xfrm>
              <a:off x="3203848" y="1844824"/>
              <a:ext cx="56166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" name="Text Box 61"/>
            <p:cNvSpPr txBox="1">
              <a:spLocks noChangeArrowheads="1"/>
            </p:cNvSpPr>
            <p:nvPr/>
          </p:nvSpPr>
          <p:spPr bwMode="auto">
            <a:xfrm>
              <a:off x="3203848" y="1916832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" name="Text Box 61"/>
            <p:cNvSpPr txBox="1">
              <a:spLocks noChangeArrowheads="1"/>
            </p:cNvSpPr>
            <p:nvPr/>
          </p:nvSpPr>
          <p:spPr bwMode="auto">
            <a:xfrm>
              <a:off x="3923928" y="1916833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" name="Text Box 61"/>
            <p:cNvSpPr txBox="1">
              <a:spLocks noChangeArrowheads="1"/>
            </p:cNvSpPr>
            <p:nvPr/>
          </p:nvSpPr>
          <p:spPr bwMode="auto">
            <a:xfrm>
              <a:off x="4644009" y="1916832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" name="Text Box 61"/>
            <p:cNvSpPr txBox="1">
              <a:spLocks noChangeArrowheads="1"/>
            </p:cNvSpPr>
            <p:nvPr/>
          </p:nvSpPr>
          <p:spPr bwMode="auto">
            <a:xfrm>
              <a:off x="5364088" y="191683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" name="Text Box 61"/>
            <p:cNvSpPr txBox="1">
              <a:spLocks noChangeArrowheads="1"/>
            </p:cNvSpPr>
            <p:nvPr/>
          </p:nvSpPr>
          <p:spPr bwMode="auto">
            <a:xfrm>
              <a:off x="6084168" y="191683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" name="Text Box 57"/>
            <p:cNvSpPr txBox="1">
              <a:spLocks noChangeArrowheads="1"/>
            </p:cNvSpPr>
            <p:nvPr/>
          </p:nvSpPr>
          <p:spPr bwMode="auto">
            <a:xfrm>
              <a:off x="3635896" y="1612370"/>
              <a:ext cx="5112568" cy="2160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10800" rIns="18000" bIns="10800"/>
            <a:lstStyle/>
            <a:p>
              <a:pPr algn="l">
                <a:lnSpc>
                  <a:spcPct val="80000"/>
                </a:lnSpc>
              </a:pPr>
              <a:r>
                <a:rPr lang="en-US" altLang="zh-CN" sz="1600" b="1" dirty="0" smtClean="0">
                  <a:latin typeface="+mn-ea"/>
                  <a:ea typeface="+mn-ea"/>
                </a:rPr>
                <a:t>1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2</a:t>
              </a:r>
              <a:r>
                <a:rPr lang="en-US" altLang="zh-CN" sz="1600" b="1" dirty="0" smtClean="0">
                  <a:latin typeface="+mn-ea"/>
                </a:rPr>
                <a:t>     </a:t>
              </a:r>
              <a:r>
                <a:rPr lang="en-US" altLang="zh-CN" sz="1400" b="1" dirty="0" smtClean="0">
                  <a:latin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3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4      5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6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7     </a:t>
              </a:r>
              <a:r>
                <a:rPr lang="en-US" altLang="zh-CN" sz="1400" b="1" dirty="0" smtClean="0">
                  <a:latin typeface="+mn-ea"/>
                  <a:ea typeface="+mn-ea"/>
                </a:rPr>
                <a:t> </a:t>
              </a:r>
              <a:r>
                <a:rPr lang="en-US" altLang="zh-CN" sz="1600" b="1" dirty="0" smtClean="0">
                  <a:latin typeface="+mn-ea"/>
                  <a:ea typeface="+mn-ea"/>
                </a:rPr>
                <a:t>8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3" name="Text Box 63"/>
            <p:cNvSpPr txBox="1">
              <a:spLocks noChangeArrowheads="1"/>
            </p:cNvSpPr>
            <p:nvPr/>
          </p:nvSpPr>
          <p:spPr bwMode="auto">
            <a:xfrm>
              <a:off x="1331640" y="1828394"/>
              <a:ext cx="1872208" cy="1728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l"/>
              <a:r>
                <a:rPr lang="en-US" altLang="zh-CN" sz="1800" b="1" dirty="0" smtClean="0">
                  <a:latin typeface="宋体" pitchFamily="2" charset="-122"/>
                </a:rPr>
                <a:t>I1:add 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,$5,$6</a:t>
              </a:r>
              <a:endParaRPr lang="en-US" altLang="zh-CN" sz="1800" b="1" dirty="0" smtClean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I2:sub $7,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I3:or  $8,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,$6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I4:slt $9,</a:t>
              </a:r>
              <a:r>
                <a:rPr lang="en-US" altLang="zh-CN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$4</a:t>
              </a:r>
              <a:r>
                <a:rPr lang="en-US" altLang="zh-CN" sz="1800" b="1" dirty="0" smtClean="0">
                  <a:latin typeface="宋体" pitchFamily="2" charset="-122"/>
                </a:rPr>
                <a:t>,$6</a:t>
              </a:r>
            </a:p>
            <a:p>
              <a:pPr algn="l">
                <a:spcBef>
                  <a:spcPts val="700"/>
                </a:spcBef>
              </a:pPr>
              <a:r>
                <a:rPr lang="en-US" altLang="zh-CN" sz="1800" b="1" dirty="0" smtClean="0">
                  <a:latin typeface="宋体" pitchFamily="2" charset="-122"/>
                </a:rPr>
                <a:t>I5:and $3,$4,$6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l">
                <a:lnSpc>
                  <a:spcPct val="145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0" name="Text Box 164"/>
            <p:cNvSpPr txBox="1">
              <a:spLocks noChangeArrowheads="1"/>
            </p:cNvSpPr>
            <p:nvPr/>
          </p:nvSpPr>
          <p:spPr bwMode="auto">
            <a:xfrm>
              <a:off x="3615887" y="191683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47" name="Text Box 164"/>
            <p:cNvSpPr txBox="1">
              <a:spLocks noChangeArrowheads="1"/>
            </p:cNvSpPr>
            <p:nvPr/>
          </p:nvSpPr>
          <p:spPr bwMode="auto">
            <a:xfrm>
              <a:off x="4335967" y="191683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48" name="Text Box 164"/>
            <p:cNvSpPr txBox="1">
              <a:spLocks noChangeArrowheads="1"/>
            </p:cNvSpPr>
            <p:nvPr/>
          </p:nvSpPr>
          <p:spPr bwMode="auto">
            <a:xfrm>
              <a:off x="5056047" y="191683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49" name="Text Box 164"/>
            <p:cNvSpPr txBox="1">
              <a:spLocks noChangeArrowheads="1"/>
            </p:cNvSpPr>
            <p:nvPr/>
          </p:nvSpPr>
          <p:spPr bwMode="auto">
            <a:xfrm>
              <a:off x="5776127" y="191683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51" name="直接箭头连接符 50"/>
            <p:cNvCxnSpPr>
              <a:stCxn id="7" idx="3"/>
              <a:endCxn id="8" idx="1"/>
            </p:cNvCxnSpPr>
            <p:nvPr/>
          </p:nvCxnSpPr>
          <p:spPr bwMode="auto">
            <a:xfrm>
              <a:off x="3707904" y="2024845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>
              <a:stCxn id="8" idx="3"/>
              <a:endCxn id="9" idx="1"/>
            </p:cNvCxnSpPr>
            <p:nvPr/>
          </p:nvCxnSpPr>
          <p:spPr bwMode="auto">
            <a:xfrm>
              <a:off x="4426149" y="2024845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>
              <a:stCxn id="9" idx="3"/>
              <a:endCxn id="10" idx="1"/>
            </p:cNvCxnSpPr>
            <p:nvPr/>
          </p:nvCxnSpPr>
          <p:spPr bwMode="auto">
            <a:xfrm flipV="1">
              <a:off x="5148065" y="2024844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>
              <a:stCxn id="10" idx="3"/>
              <a:endCxn id="11" idx="1"/>
            </p:cNvCxnSpPr>
            <p:nvPr/>
          </p:nvCxnSpPr>
          <p:spPr bwMode="auto">
            <a:xfrm>
              <a:off x="5868144" y="202484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3923928" y="2276870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4644008" y="2276871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5" name="Text Box 61"/>
            <p:cNvSpPr txBox="1">
              <a:spLocks noChangeArrowheads="1"/>
            </p:cNvSpPr>
            <p:nvPr/>
          </p:nvSpPr>
          <p:spPr bwMode="auto">
            <a:xfrm>
              <a:off x="5364089" y="2276870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6" name="Text Box 61"/>
            <p:cNvSpPr txBox="1">
              <a:spLocks noChangeArrowheads="1"/>
            </p:cNvSpPr>
            <p:nvPr/>
          </p:nvSpPr>
          <p:spPr bwMode="auto">
            <a:xfrm>
              <a:off x="6084168" y="227687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7" name="Text Box 61"/>
            <p:cNvSpPr txBox="1">
              <a:spLocks noChangeArrowheads="1"/>
            </p:cNvSpPr>
            <p:nvPr/>
          </p:nvSpPr>
          <p:spPr bwMode="auto">
            <a:xfrm>
              <a:off x="6804248" y="2276870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8" name="Text Box 164"/>
            <p:cNvSpPr txBox="1">
              <a:spLocks noChangeArrowheads="1"/>
            </p:cNvSpPr>
            <p:nvPr/>
          </p:nvSpPr>
          <p:spPr bwMode="auto">
            <a:xfrm>
              <a:off x="4335967" y="227687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69" name="Text Box 164"/>
            <p:cNvSpPr txBox="1">
              <a:spLocks noChangeArrowheads="1"/>
            </p:cNvSpPr>
            <p:nvPr/>
          </p:nvSpPr>
          <p:spPr bwMode="auto">
            <a:xfrm>
              <a:off x="5056047" y="227687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70" name="Text Box 164"/>
            <p:cNvSpPr txBox="1">
              <a:spLocks noChangeArrowheads="1"/>
            </p:cNvSpPr>
            <p:nvPr/>
          </p:nvSpPr>
          <p:spPr bwMode="auto">
            <a:xfrm>
              <a:off x="5776127" y="227687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71" name="Text Box 164"/>
            <p:cNvSpPr txBox="1">
              <a:spLocks noChangeArrowheads="1"/>
            </p:cNvSpPr>
            <p:nvPr/>
          </p:nvSpPr>
          <p:spPr bwMode="auto">
            <a:xfrm>
              <a:off x="6496207" y="227687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72" name="直接箭头连接符 71"/>
            <p:cNvCxnSpPr>
              <a:stCxn id="63" idx="3"/>
              <a:endCxn id="64" idx="1"/>
            </p:cNvCxnSpPr>
            <p:nvPr/>
          </p:nvCxnSpPr>
          <p:spPr bwMode="auto">
            <a:xfrm>
              <a:off x="4427984" y="2384883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直接箭头连接符 72"/>
            <p:cNvCxnSpPr>
              <a:stCxn id="64" idx="3"/>
              <a:endCxn id="65" idx="1"/>
            </p:cNvCxnSpPr>
            <p:nvPr/>
          </p:nvCxnSpPr>
          <p:spPr bwMode="auto">
            <a:xfrm>
              <a:off x="5146229" y="2384883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4" name="直接箭头连接符 73"/>
            <p:cNvCxnSpPr>
              <a:stCxn id="65" idx="3"/>
              <a:endCxn id="66" idx="1"/>
            </p:cNvCxnSpPr>
            <p:nvPr/>
          </p:nvCxnSpPr>
          <p:spPr bwMode="auto">
            <a:xfrm flipV="1">
              <a:off x="5868145" y="2384882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5" name="直接箭头连接符 74"/>
            <p:cNvCxnSpPr>
              <a:stCxn id="66" idx="3"/>
              <a:endCxn id="67" idx="1"/>
            </p:cNvCxnSpPr>
            <p:nvPr/>
          </p:nvCxnSpPr>
          <p:spPr bwMode="auto">
            <a:xfrm>
              <a:off x="6588224" y="2384882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6" name="Text Box 61"/>
            <p:cNvSpPr txBox="1">
              <a:spLocks noChangeArrowheads="1"/>
            </p:cNvSpPr>
            <p:nvPr/>
          </p:nvSpPr>
          <p:spPr bwMode="auto">
            <a:xfrm>
              <a:off x="4644008" y="2636910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7" name="Text Box 61"/>
            <p:cNvSpPr txBox="1">
              <a:spLocks noChangeArrowheads="1"/>
            </p:cNvSpPr>
            <p:nvPr/>
          </p:nvSpPr>
          <p:spPr bwMode="auto">
            <a:xfrm>
              <a:off x="5364088" y="2636911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8" name="Text Box 61"/>
            <p:cNvSpPr txBox="1">
              <a:spLocks noChangeArrowheads="1"/>
            </p:cNvSpPr>
            <p:nvPr/>
          </p:nvSpPr>
          <p:spPr bwMode="auto">
            <a:xfrm>
              <a:off x="6084169" y="2636910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9" name="Text Box 61"/>
            <p:cNvSpPr txBox="1">
              <a:spLocks noChangeArrowheads="1"/>
            </p:cNvSpPr>
            <p:nvPr/>
          </p:nvSpPr>
          <p:spPr bwMode="auto">
            <a:xfrm>
              <a:off x="6804248" y="263691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0" name="Text Box 61"/>
            <p:cNvSpPr txBox="1">
              <a:spLocks noChangeArrowheads="1"/>
            </p:cNvSpPr>
            <p:nvPr/>
          </p:nvSpPr>
          <p:spPr bwMode="auto">
            <a:xfrm>
              <a:off x="7524328" y="2636910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81" name="Text Box 164"/>
            <p:cNvSpPr txBox="1">
              <a:spLocks noChangeArrowheads="1"/>
            </p:cNvSpPr>
            <p:nvPr/>
          </p:nvSpPr>
          <p:spPr bwMode="auto">
            <a:xfrm>
              <a:off x="5056047" y="263691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82" name="Text Box 164"/>
            <p:cNvSpPr txBox="1">
              <a:spLocks noChangeArrowheads="1"/>
            </p:cNvSpPr>
            <p:nvPr/>
          </p:nvSpPr>
          <p:spPr bwMode="auto">
            <a:xfrm>
              <a:off x="5776127" y="263691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83" name="Text Box 164"/>
            <p:cNvSpPr txBox="1">
              <a:spLocks noChangeArrowheads="1"/>
            </p:cNvSpPr>
            <p:nvPr/>
          </p:nvSpPr>
          <p:spPr bwMode="auto">
            <a:xfrm>
              <a:off x="6496207" y="263691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84" name="Text Box 164"/>
            <p:cNvSpPr txBox="1">
              <a:spLocks noChangeArrowheads="1"/>
            </p:cNvSpPr>
            <p:nvPr/>
          </p:nvSpPr>
          <p:spPr bwMode="auto">
            <a:xfrm>
              <a:off x="7216287" y="263691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85" name="直接箭头连接符 84"/>
            <p:cNvCxnSpPr>
              <a:stCxn id="76" idx="3"/>
              <a:endCxn id="77" idx="1"/>
            </p:cNvCxnSpPr>
            <p:nvPr/>
          </p:nvCxnSpPr>
          <p:spPr bwMode="auto">
            <a:xfrm>
              <a:off x="5148064" y="2744923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6" name="直接箭头连接符 85"/>
            <p:cNvCxnSpPr>
              <a:stCxn id="77" idx="3"/>
              <a:endCxn id="78" idx="1"/>
            </p:cNvCxnSpPr>
            <p:nvPr/>
          </p:nvCxnSpPr>
          <p:spPr bwMode="auto">
            <a:xfrm>
              <a:off x="5866309" y="2744923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直接箭头连接符 86"/>
            <p:cNvCxnSpPr>
              <a:stCxn id="78" idx="3"/>
              <a:endCxn id="79" idx="1"/>
            </p:cNvCxnSpPr>
            <p:nvPr/>
          </p:nvCxnSpPr>
          <p:spPr bwMode="auto">
            <a:xfrm flipV="1">
              <a:off x="6588225" y="2744922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直接箭头连接符 87"/>
            <p:cNvCxnSpPr>
              <a:stCxn id="79" idx="3"/>
              <a:endCxn id="80" idx="1"/>
            </p:cNvCxnSpPr>
            <p:nvPr/>
          </p:nvCxnSpPr>
          <p:spPr bwMode="auto">
            <a:xfrm>
              <a:off x="7308304" y="2744922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Text Box 61"/>
            <p:cNvSpPr txBox="1">
              <a:spLocks noChangeArrowheads="1"/>
            </p:cNvSpPr>
            <p:nvPr/>
          </p:nvSpPr>
          <p:spPr bwMode="auto">
            <a:xfrm>
              <a:off x="5364088" y="2996952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0" name="Text Box 61"/>
            <p:cNvSpPr txBox="1">
              <a:spLocks noChangeArrowheads="1"/>
            </p:cNvSpPr>
            <p:nvPr/>
          </p:nvSpPr>
          <p:spPr bwMode="auto">
            <a:xfrm>
              <a:off x="6084168" y="2996953"/>
              <a:ext cx="502221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1" name="Text Box 61"/>
            <p:cNvSpPr txBox="1">
              <a:spLocks noChangeArrowheads="1"/>
            </p:cNvSpPr>
            <p:nvPr/>
          </p:nvSpPr>
          <p:spPr bwMode="auto">
            <a:xfrm>
              <a:off x="6804249" y="2996952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2" name="Text Box 61"/>
            <p:cNvSpPr txBox="1">
              <a:spLocks noChangeArrowheads="1"/>
            </p:cNvSpPr>
            <p:nvPr/>
          </p:nvSpPr>
          <p:spPr bwMode="auto">
            <a:xfrm>
              <a:off x="7524328" y="2996952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3" name="Text Box 61"/>
            <p:cNvSpPr txBox="1">
              <a:spLocks noChangeArrowheads="1"/>
            </p:cNvSpPr>
            <p:nvPr/>
          </p:nvSpPr>
          <p:spPr bwMode="auto">
            <a:xfrm>
              <a:off x="8244408" y="2996952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94" name="Text Box 164"/>
            <p:cNvSpPr txBox="1">
              <a:spLocks noChangeArrowheads="1"/>
            </p:cNvSpPr>
            <p:nvPr/>
          </p:nvSpPr>
          <p:spPr bwMode="auto">
            <a:xfrm>
              <a:off x="5776127" y="299695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95" name="Text Box 164"/>
            <p:cNvSpPr txBox="1">
              <a:spLocks noChangeArrowheads="1"/>
            </p:cNvSpPr>
            <p:nvPr/>
          </p:nvSpPr>
          <p:spPr bwMode="auto">
            <a:xfrm>
              <a:off x="6496207" y="299695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96" name="Text Box 164"/>
            <p:cNvSpPr txBox="1">
              <a:spLocks noChangeArrowheads="1"/>
            </p:cNvSpPr>
            <p:nvPr/>
          </p:nvSpPr>
          <p:spPr bwMode="auto">
            <a:xfrm>
              <a:off x="7216287" y="299695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97" name="Text Box 164"/>
            <p:cNvSpPr txBox="1">
              <a:spLocks noChangeArrowheads="1"/>
            </p:cNvSpPr>
            <p:nvPr/>
          </p:nvSpPr>
          <p:spPr bwMode="auto">
            <a:xfrm>
              <a:off x="7936367" y="2996952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98" name="直接箭头连接符 97"/>
            <p:cNvCxnSpPr>
              <a:stCxn id="89" idx="3"/>
              <a:endCxn id="90" idx="1"/>
            </p:cNvCxnSpPr>
            <p:nvPr/>
          </p:nvCxnSpPr>
          <p:spPr bwMode="auto">
            <a:xfrm>
              <a:off x="5868144" y="3104965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箭头连接符 98"/>
            <p:cNvCxnSpPr>
              <a:stCxn id="90" idx="3"/>
              <a:endCxn id="91" idx="1"/>
            </p:cNvCxnSpPr>
            <p:nvPr/>
          </p:nvCxnSpPr>
          <p:spPr bwMode="auto">
            <a:xfrm>
              <a:off x="6586389" y="3104965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99"/>
            <p:cNvCxnSpPr>
              <a:stCxn id="91" idx="3"/>
              <a:endCxn id="92" idx="1"/>
            </p:cNvCxnSpPr>
            <p:nvPr/>
          </p:nvCxnSpPr>
          <p:spPr bwMode="auto">
            <a:xfrm flipV="1">
              <a:off x="7308305" y="3104964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直接箭头连接符 100"/>
            <p:cNvCxnSpPr>
              <a:stCxn id="92" idx="3"/>
              <a:endCxn id="93" idx="1"/>
            </p:cNvCxnSpPr>
            <p:nvPr/>
          </p:nvCxnSpPr>
          <p:spPr bwMode="auto">
            <a:xfrm>
              <a:off x="8028384" y="3104964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2" name="Text Box 61"/>
            <p:cNvSpPr txBox="1">
              <a:spLocks noChangeArrowheads="1"/>
            </p:cNvSpPr>
            <p:nvPr/>
          </p:nvSpPr>
          <p:spPr bwMode="auto">
            <a:xfrm>
              <a:off x="6084168" y="3356990"/>
              <a:ext cx="504056" cy="2160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3" name="Text Box 61"/>
            <p:cNvSpPr txBox="1">
              <a:spLocks noChangeArrowheads="1"/>
            </p:cNvSpPr>
            <p:nvPr/>
          </p:nvSpPr>
          <p:spPr bwMode="auto">
            <a:xfrm>
              <a:off x="6804248" y="3356991"/>
              <a:ext cx="502221" cy="21602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4" name="Text Box 61"/>
            <p:cNvSpPr txBox="1">
              <a:spLocks noChangeArrowheads="1"/>
            </p:cNvSpPr>
            <p:nvPr/>
          </p:nvSpPr>
          <p:spPr bwMode="auto">
            <a:xfrm>
              <a:off x="7524329" y="3356990"/>
              <a:ext cx="504056" cy="2160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5" name="Text Box 61"/>
            <p:cNvSpPr txBox="1">
              <a:spLocks noChangeArrowheads="1"/>
            </p:cNvSpPr>
            <p:nvPr/>
          </p:nvSpPr>
          <p:spPr bwMode="auto">
            <a:xfrm>
              <a:off x="8244408" y="3356990"/>
              <a:ext cx="504056" cy="21602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07" name="Text Box 164"/>
            <p:cNvSpPr txBox="1">
              <a:spLocks noChangeArrowheads="1"/>
            </p:cNvSpPr>
            <p:nvPr/>
          </p:nvSpPr>
          <p:spPr bwMode="auto">
            <a:xfrm>
              <a:off x="6496207" y="335699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08" name="Text Box 164"/>
            <p:cNvSpPr txBox="1">
              <a:spLocks noChangeArrowheads="1"/>
            </p:cNvSpPr>
            <p:nvPr/>
          </p:nvSpPr>
          <p:spPr bwMode="auto">
            <a:xfrm>
              <a:off x="7216287" y="335699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09" name="Text Box 164"/>
            <p:cNvSpPr txBox="1">
              <a:spLocks noChangeArrowheads="1"/>
            </p:cNvSpPr>
            <p:nvPr/>
          </p:nvSpPr>
          <p:spPr bwMode="auto">
            <a:xfrm>
              <a:off x="7936367" y="335699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sp>
          <p:nvSpPr>
            <p:cNvPr id="110" name="Text Box 164"/>
            <p:cNvSpPr txBox="1">
              <a:spLocks noChangeArrowheads="1"/>
            </p:cNvSpPr>
            <p:nvPr/>
          </p:nvSpPr>
          <p:spPr bwMode="auto">
            <a:xfrm>
              <a:off x="8656447" y="3356990"/>
              <a:ext cx="92017" cy="21602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dirty="0">
                <a:latin typeface="宋体" pitchFamily="2" charset="-122"/>
              </a:endParaRPr>
            </a:p>
          </p:txBody>
        </p:sp>
        <p:cxnSp>
          <p:nvCxnSpPr>
            <p:cNvPr id="111" name="直接箭头连接符 110"/>
            <p:cNvCxnSpPr>
              <a:stCxn id="102" idx="3"/>
              <a:endCxn id="103" idx="1"/>
            </p:cNvCxnSpPr>
            <p:nvPr/>
          </p:nvCxnSpPr>
          <p:spPr bwMode="auto">
            <a:xfrm>
              <a:off x="6588224" y="3465003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2" name="直接箭头连接符 111"/>
            <p:cNvCxnSpPr>
              <a:stCxn id="103" idx="3"/>
              <a:endCxn id="104" idx="1"/>
            </p:cNvCxnSpPr>
            <p:nvPr/>
          </p:nvCxnSpPr>
          <p:spPr bwMode="auto">
            <a:xfrm>
              <a:off x="7306469" y="3465003"/>
              <a:ext cx="2178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3" name="直接箭头连接符 112"/>
            <p:cNvCxnSpPr>
              <a:stCxn id="104" idx="3"/>
              <a:endCxn id="105" idx="1"/>
            </p:cNvCxnSpPr>
            <p:nvPr/>
          </p:nvCxnSpPr>
          <p:spPr bwMode="auto">
            <a:xfrm flipV="1">
              <a:off x="8028385" y="3465002"/>
              <a:ext cx="216023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2" name="左大括号 161"/>
            <p:cNvSpPr/>
            <p:nvPr/>
          </p:nvSpPr>
          <p:spPr bwMode="auto">
            <a:xfrm>
              <a:off x="1187624" y="2348880"/>
              <a:ext cx="72008" cy="869367"/>
            </a:xfrm>
            <a:prstGeom prst="leftBrace">
              <a:avLst>
                <a:gd name="adj1" fmla="val 32417"/>
                <a:gd name="adj2" fmla="val 50000"/>
              </a:avLst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84" name="Text Box 88"/>
          <p:cNvSpPr txBox="1">
            <a:spLocks noChangeArrowheads="1"/>
          </p:cNvSpPr>
          <p:nvPr/>
        </p:nvSpPr>
        <p:spPr bwMode="auto">
          <a:xfrm>
            <a:off x="179388" y="1094046"/>
            <a:ext cx="2592412" cy="540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     获取方法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</a:pPr>
            <a:endParaRPr kumimoji="0" lang="en-US" altLang="zh-CN" b="1" spc="-200" dirty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b="1" spc="-200" dirty="0" smtClean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endParaRPr kumimoji="0" lang="en-US" altLang="zh-CN" b="1" spc="-200" dirty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algn="l" eaLnBrk="0" hangingPunct="0">
              <a:lnSpc>
                <a:spcPct val="125000"/>
              </a:lnSpc>
              <a:spcBef>
                <a:spcPts val="300"/>
              </a:spcBef>
            </a:pPr>
            <a:endParaRPr kumimoji="0" lang="en-US" altLang="zh-CN" b="1" spc="-200" dirty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algn="l" eaLnBrk="0" hangingPunct="0">
              <a:lnSpc>
                <a:spcPct val="125000"/>
              </a:lnSpc>
              <a:spcBef>
                <a:spcPts val="1500"/>
              </a:spcBef>
            </a:pP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kumimoji="0" lang="zh-CN" altLang="en-US" b="1" dirty="0">
                <a:solidFill>
                  <a:schemeClr val="accent2"/>
                </a:solidFill>
                <a:latin typeface="宋体" pitchFamily="2" charset="-122"/>
              </a:rPr>
              <a:t>机制</a:t>
            </a:r>
            <a:r>
              <a:rPr kumimoji="0"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algn="l" eaLnBrk="0" hangingPunct="0">
              <a:lnSpc>
                <a:spcPct val="125000"/>
              </a:lnSpc>
            </a:pPr>
            <a:endParaRPr kumimoji="0" lang="en-US" altLang="zh-CN" b="1" spc="-200" dirty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algn="l" eaLnBrk="0" hangingPunct="0">
              <a:lnSpc>
                <a:spcPct val="105000"/>
              </a:lnSpc>
            </a:pPr>
            <a:endParaRPr kumimoji="0" lang="en-US" altLang="zh-CN" b="1" spc="-200" dirty="0" smtClean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algn="l" eaLnBrk="0" hangingPunct="0">
              <a:lnSpc>
                <a:spcPct val="105000"/>
              </a:lnSpc>
            </a:pPr>
            <a:endParaRPr kumimoji="0" lang="en-US" altLang="zh-CN" b="1" spc="-200" dirty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algn="l" eaLnBrk="0" hangingPunct="0">
              <a:lnSpc>
                <a:spcPct val="125000"/>
              </a:lnSpc>
              <a:spcBef>
                <a:spcPts val="900"/>
              </a:spcBef>
            </a:pPr>
            <a:endParaRPr kumimoji="0" lang="en-US" altLang="zh-CN" b="1" spc="-200" dirty="0" smtClean="0">
              <a:solidFill>
                <a:schemeClr val="accent2"/>
              </a:solidFill>
              <a:latin typeface="宋体" pitchFamily="2" charset="-122"/>
              <a:ea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spc="-200" dirty="0">
                <a:solidFill>
                  <a:schemeClr val="accent2"/>
                </a:solidFill>
                <a:latin typeface="宋体" pitchFamily="2" charset="-122"/>
                <a:ea typeface="+mn-ea"/>
              </a:rPr>
              <a:t> </a:t>
            </a:r>
            <a:r>
              <a:rPr kumimoji="0" lang="en-US" altLang="zh-CN" b="1" spc="-200" dirty="0" smtClean="0">
                <a:solidFill>
                  <a:schemeClr val="accent2"/>
                </a:solidFill>
                <a:latin typeface="宋体" pitchFamily="2" charset="-122"/>
                <a:ea typeface="+mn-ea"/>
              </a:rPr>
              <a:t>    </a:t>
            </a:r>
            <a:r>
              <a:rPr kumimoji="0" lang="zh-CN" altLang="en-US" b="1" spc="-200" dirty="0" smtClean="0">
                <a:solidFill>
                  <a:schemeClr val="accent2"/>
                </a:solidFill>
                <a:latin typeface="宋体" pitchFamily="2" charset="-122"/>
                <a:ea typeface="+mn-ea"/>
              </a:rPr>
              <a:t>停顿拍数</a:t>
            </a:r>
            <a:r>
              <a:rPr kumimoji="0" lang="en-US" altLang="zh-CN" b="1" spc="-200" dirty="0" smtClean="0">
                <a:solidFill>
                  <a:schemeClr val="accent2"/>
                </a:solidFill>
                <a:latin typeface="宋体" pitchFamily="2" charset="-122"/>
                <a:ea typeface="+mn-ea"/>
              </a:rPr>
              <a:t>—</a:t>
            </a:r>
          </a:p>
        </p:txBody>
      </p:sp>
      <p:sp>
        <p:nvSpPr>
          <p:cNvPr id="3" name="Text Box 88"/>
          <p:cNvSpPr txBox="1">
            <a:spLocks noChangeArrowheads="1"/>
          </p:cNvSpPr>
          <p:nvPr/>
        </p:nvSpPr>
        <p:spPr bwMode="auto">
          <a:xfrm>
            <a:off x="179388" y="319647"/>
            <a:ext cx="877411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kumimoji="0"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kumimoji="0"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转发法：</a:t>
            </a:r>
            <a:r>
              <a:rPr lang="zh-CN" altLang="en-US" b="1" spc="-200" dirty="0" smtClean="0">
                <a:latin typeface="+mn-ea"/>
                <a:ea typeface="+mn-ea"/>
              </a:rPr>
              <a:t>使</a:t>
            </a:r>
            <a:r>
              <a:rPr lang="zh-CN" altLang="zh-CN" b="1" spc="-200" dirty="0" smtClean="0">
                <a:latin typeface="+mn-ea"/>
                <a:ea typeface="+mn-ea"/>
              </a:rPr>
              <a:t>冲突</a:t>
            </a:r>
            <a:r>
              <a:rPr lang="zh-CN" altLang="zh-CN" b="1" spc="-200" dirty="0">
                <a:latin typeface="+mn-ea"/>
                <a:ea typeface="+mn-ea"/>
              </a:rPr>
              <a:t>指令</a:t>
            </a:r>
            <a:r>
              <a:rPr lang="zh-CN" altLang="zh-CN" b="1" spc="-200" dirty="0" smtClean="0">
                <a:latin typeface="+mn-ea"/>
                <a:ea typeface="+mn-ea"/>
              </a:rPr>
              <a:t>可从</a:t>
            </a:r>
            <a:r>
              <a:rPr lang="zh-CN" altLang="zh-CN" b="1" spc="-200" dirty="0" smtClean="0">
                <a:solidFill>
                  <a:srgbClr val="990099"/>
                </a:solidFill>
                <a:latin typeface="+mn-ea"/>
                <a:ea typeface="+mn-ea"/>
              </a:rPr>
              <a:t>数据产生段</a:t>
            </a:r>
            <a:r>
              <a:rPr lang="zh-CN" altLang="zh-CN" b="1" u="sng" spc="-200" dirty="0" smtClean="0">
                <a:latin typeface="+mn-ea"/>
                <a:ea typeface="+mn-ea"/>
              </a:rPr>
              <a:t>获取</a:t>
            </a:r>
            <a:r>
              <a:rPr lang="zh-CN" altLang="zh-CN" b="1" spc="-200" dirty="0" smtClean="0">
                <a:latin typeface="+mn-ea"/>
                <a:ea typeface="+mn-ea"/>
              </a:rPr>
              <a:t>数据</a:t>
            </a:r>
            <a:r>
              <a:rPr lang="zh-CN" altLang="en-US" b="1" spc="-200" dirty="0" smtClean="0">
                <a:latin typeface="+mn-ea"/>
                <a:ea typeface="+mn-ea"/>
              </a:rPr>
              <a:t>，来消除冒险</a:t>
            </a:r>
            <a:endParaRPr lang="en-US" altLang="zh-CN" b="1" spc="-200" dirty="0" smtClean="0"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98</a:t>
            </a:fld>
            <a:endParaRPr lang="en-US" altLang="zh-CN"/>
          </a:p>
        </p:txBody>
      </p:sp>
      <p:sp>
        <p:nvSpPr>
          <p:cNvPr id="130" name="Text Box 88"/>
          <p:cNvSpPr txBox="1">
            <a:spLocks noChangeArrowheads="1"/>
          </p:cNvSpPr>
          <p:nvPr/>
        </p:nvSpPr>
        <p:spPr bwMode="auto">
          <a:xfrm>
            <a:off x="2555776" y="3595082"/>
            <a:ext cx="501386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增加</a:t>
            </a:r>
            <a:r>
              <a:rPr kumimoji="0" lang="zh-CN" altLang="en-US" b="1" dirty="0" smtClean="0">
                <a:latin typeface="宋体" pitchFamily="2" charset="-122"/>
              </a:rPr>
              <a:t>转发线路、同一拍中</a:t>
            </a: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提前</a:t>
            </a:r>
            <a:r>
              <a:rPr kumimoji="0" lang="zh-CN" altLang="en-US" b="1" dirty="0" smtClean="0">
                <a:latin typeface="宋体" pitchFamily="2" charset="-122"/>
              </a:rPr>
              <a:t>写</a:t>
            </a:r>
            <a:endParaRPr lang="en-US" altLang="zh-CN" b="1" dirty="0"/>
          </a:p>
        </p:txBody>
      </p:sp>
      <p:grpSp>
        <p:nvGrpSpPr>
          <p:cNvPr id="309" name="组合 308"/>
          <p:cNvGrpSpPr/>
          <p:nvPr/>
        </p:nvGrpSpPr>
        <p:grpSpPr>
          <a:xfrm>
            <a:off x="5962063" y="4264645"/>
            <a:ext cx="3002425" cy="1396603"/>
            <a:chOff x="5818047" y="3976613"/>
            <a:chExt cx="3002425" cy="1396603"/>
          </a:xfrm>
        </p:grpSpPr>
        <p:cxnSp>
          <p:nvCxnSpPr>
            <p:cNvPr id="255" name="直接连接符 254"/>
            <p:cNvCxnSpPr/>
            <p:nvPr/>
          </p:nvCxnSpPr>
          <p:spPr bwMode="auto">
            <a:xfrm flipV="1">
              <a:off x="6588224" y="4552678"/>
              <a:ext cx="144016" cy="30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8" name="直接连接符 257"/>
            <p:cNvCxnSpPr/>
            <p:nvPr/>
          </p:nvCxnSpPr>
          <p:spPr bwMode="auto">
            <a:xfrm>
              <a:off x="6732240" y="4265264"/>
              <a:ext cx="0" cy="28772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3" name="直接连接符 262"/>
            <p:cNvCxnSpPr/>
            <p:nvPr/>
          </p:nvCxnSpPr>
          <p:spPr bwMode="auto">
            <a:xfrm>
              <a:off x="6732240" y="4264645"/>
              <a:ext cx="864096" cy="61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5" name="直接连接符 264"/>
            <p:cNvCxnSpPr/>
            <p:nvPr/>
          </p:nvCxnSpPr>
          <p:spPr bwMode="auto">
            <a:xfrm>
              <a:off x="7596336" y="4265264"/>
              <a:ext cx="0" cy="28493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6" name="直接连接符 265"/>
            <p:cNvCxnSpPr/>
            <p:nvPr/>
          </p:nvCxnSpPr>
          <p:spPr bwMode="auto">
            <a:xfrm>
              <a:off x="7596335" y="4552987"/>
              <a:ext cx="864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直接连接符 269"/>
            <p:cNvCxnSpPr/>
            <p:nvPr/>
          </p:nvCxnSpPr>
          <p:spPr bwMode="auto">
            <a:xfrm>
              <a:off x="8460432" y="4265264"/>
              <a:ext cx="0" cy="28493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1" name="直接连接符 270"/>
            <p:cNvCxnSpPr/>
            <p:nvPr/>
          </p:nvCxnSpPr>
          <p:spPr bwMode="auto">
            <a:xfrm flipV="1">
              <a:off x="8460432" y="4264645"/>
              <a:ext cx="144016" cy="6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2" name="直接箭头连接符 271"/>
            <p:cNvCxnSpPr/>
            <p:nvPr/>
          </p:nvCxnSpPr>
          <p:spPr bwMode="auto">
            <a:xfrm flipV="1">
              <a:off x="7596336" y="4601816"/>
              <a:ext cx="0" cy="16688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sp>
          <p:nvSpPr>
            <p:cNvPr id="274" name="Text Box 140"/>
            <p:cNvSpPr txBox="1">
              <a:spLocks noChangeArrowheads="1"/>
            </p:cNvSpPr>
            <p:nvPr/>
          </p:nvSpPr>
          <p:spPr bwMode="auto">
            <a:xfrm>
              <a:off x="6444208" y="4768701"/>
              <a:ext cx="1564167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(WB</a:t>
              </a:r>
              <a:r>
                <a:rPr lang="zh-CN" altLang="en-US" sz="1800" b="1" dirty="0" smtClean="0">
                  <a:latin typeface="宋体" pitchFamily="2" charset="-122"/>
                </a:rPr>
                <a:t>段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写</a:t>
              </a: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82" name="直接箭头连接符 281"/>
            <p:cNvCxnSpPr/>
            <p:nvPr/>
          </p:nvCxnSpPr>
          <p:spPr bwMode="auto">
            <a:xfrm flipV="1">
              <a:off x="8460432" y="4601817"/>
              <a:ext cx="0" cy="50325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cxnSp>
          <p:nvCxnSpPr>
            <p:cNvPr id="284" name="直接连接符 283"/>
            <p:cNvCxnSpPr/>
            <p:nvPr/>
          </p:nvCxnSpPr>
          <p:spPr bwMode="auto">
            <a:xfrm>
              <a:off x="7596336" y="4005064"/>
              <a:ext cx="0" cy="16591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1" name="Text Box 140"/>
            <p:cNvSpPr txBox="1">
              <a:spLocks noChangeArrowheads="1"/>
            </p:cNvSpPr>
            <p:nvPr/>
          </p:nvSpPr>
          <p:spPr bwMode="auto">
            <a:xfrm>
              <a:off x="7256305" y="5128741"/>
              <a:ext cx="1564167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smtClean="0">
                  <a:latin typeface="宋体" pitchFamily="2" charset="-122"/>
                </a:rPr>
                <a:t>(ID</a:t>
              </a:r>
              <a:r>
                <a:rPr lang="zh-CN" altLang="en-US" sz="1800" b="1" dirty="0" smtClean="0">
                  <a:latin typeface="宋体" pitchFamily="2" charset="-122"/>
                </a:rPr>
                <a:t>段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写</a:t>
              </a:r>
              <a:r>
                <a:rPr lang="en-US" altLang="zh-CN" sz="1800" b="1" dirty="0" smtClean="0">
                  <a:latin typeface="宋体" pitchFamily="2" charset="-122"/>
                </a:rPr>
                <a:t>ID/EX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99" name="直接连接符 298"/>
            <p:cNvCxnSpPr/>
            <p:nvPr/>
          </p:nvCxnSpPr>
          <p:spPr bwMode="auto">
            <a:xfrm>
              <a:off x="8460432" y="4005064"/>
              <a:ext cx="0" cy="16591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0" name="Text Box 140"/>
            <p:cNvSpPr txBox="1">
              <a:spLocks noChangeArrowheads="1"/>
            </p:cNvSpPr>
            <p:nvPr/>
          </p:nvSpPr>
          <p:spPr bwMode="auto">
            <a:xfrm>
              <a:off x="7649094" y="3976613"/>
              <a:ext cx="769642" cy="244475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读</a:t>
              </a:r>
              <a:r>
                <a:rPr lang="en-US" altLang="zh-CN" sz="1800" b="1" dirty="0" smtClean="0">
                  <a:latin typeface="宋体" pitchFamily="2" charset="-122"/>
                </a:rPr>
                <a:t>GPRs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303" name="直接箭头连接符 302"/>
            <p:cNvCxnSpPr/>
            <p:nvPr/>
          </p:nvCxnSpPr>
          <p:spPr bwMode="auto">
            <a:xfrm>
              <a:off x="7450583" y="4077071"/>
              <a:ext cx="145753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cxnSp>
          <p:nvCxnSpPr>
            <p:cNvPr id="305" name="直接箭头连接符 304"/>
            <p:cNvCxnSpPr/>
            <p:nvPr/>
          </p:nvCxnSpPr>
          <p:spPr bwMode="auto">
            <a:xfrm flipH="1">
              <a:off x="8460432" y="4077071"/>
              <a:ext cx="144016" cy="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sp>
          <p:nvSpPr>
            <p:cNvPr id="308" name="Text Box 140"/>
            <p:cNvSpPr txBox="1">
              <a:spLocks noChangeArrowheads="1"/>
            </p:cNvSpPr>
            <p:nvPr/>
          </p:nvSpPr>
          <p:spPr bwMode="auto">
            <a:xfrm>
              <a:off x="5818047" y="4264645"/>
              <a:ext cx="841650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 smtClean="0">
                  <a:latin typeface="宋体" pitchFamily="2" charset="-122"/>
                </a:rPr>
                <a:t>拍时钟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338" name="Text Box 88"/>
          <p:cNvSpPr txBox="1">
            <a:spLocks noChangeArrowheads="1"/>
          </p:cNvSpPr>
          <p:nvPr/>
        </p:nvSpPr>
        <p:spPr bwMode="auto">
          <a:xfrm>
            <a:off x="2317841" y="5827330"/>
            <a:ext cx="57105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latin typeface="宋体" pitchFamily="2" charset="-122"/>
              </a:rPr>
              <a:t>能转发时为</a:t>
            </a:r>
            <a:r>
              <a:rPr kumimoji="0" lang="en-US" altLang="zh-CN" b="1" dirty="0" smtClean="0">
                <a:latin typeface="宋体" pitchFamily="2" charset="-122"/>
              </a:rPr>
              <a:t>0</a:t>
            </a:r>
            <a:r>
              <a:rPr kumimoji="0" lang="zh-CN" altLang="en-US" b="1" dirty="0" smtClean="0">
                <a:latin typeface="宋体" pitchFamily="2" charset="-122"/>
              </a:rPr>
              <a:t>拍，否则为阻塞法停顿拍数</a:t>
            </a:r>
            <a:endParaRPr lang="en-US" altLang="zh-CN" sz="1800" b="1" dirty="0"/>
          </a:p>
        </p:txBody>
      </p:sp>
      <p:grpSp>
        <p:nvGrpSpPr>
          <p:cNvPr id="350" name="组合 349"/>
          <p:cNvGrpSpPr/>
          <p:nvPr/>
        </p:nvGrpSpPr>
        <p:grpSpPr>
          <a:xfrm>
            <a:off x="342110" y="4149080"/>
            <a:ext cx="5526034" cy="1698197"/>
            <a:chOff x="126086" y="3803929"/>
            <a:chExt cx="5526034" cy="1698197"/>
          </a:xfrm>
        </p:grpSpPr>
        <p:cxnSp>
          <p:nvCxnSpPr>
            <p:cNvPr id="163" name="直接连接符 162"/>
            <p:cNvCxnSpPr/>
            <p:nvPr/>
          </p:nvCxnSpPr>
          <p:spPr bwMode="auto">
            <a:xfrm>
              <a:off x="891208" y="5185643"/>
              <a:ext cx="445470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8" name="Text Box 42"/>
            <p:cNvSpPr txBox="1">
              <a:spLocks noChangeArrowheads="1"/>
            </p:cNvSpPr>
            <p:nvPr/>
          </p:nvSpPr>
          <p:spPr bwMode="auto">
            <a:xfrm>
              <a:off x="2771800" y="4019953"/>
              <a:ext cx="261829" cy="432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36000" tIns="10800" rIns="0" bIns="10800" anchor="b" anchorCtr="0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MUX</a:t>
              </a:r>
            </a:p>
          </p:txBody>
        </p:sp>
        <p:sp>
          <p:nvSpPr>
            <p:cNvPr id="158" name="Text Box 61"/>
            <p:cNvSpPr txBox="1">
              <a:spLocks noChangeArrowheads="1"/>
            </p:cNvSpPr>
            <p:nvPr/>
          </p:nvSpPr>
          <p:spPr bwMode="auto">
            <a:xfrm>
              <a:off x="891208" y="4307985"/>
              <a:ext cx="584448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0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59" name="Text Box 164"/>
            <p:cNvSpPr txBox="1">
              <a:spLocks noChangeArrowheads="1"/>
            </p:cNvSpPr>
            <p:nvPr/>
          </p:nvSpPr>
          <p:spPr bwMode="auto">
            <a:xfrm>
              <a:off x="1383639" y="4309869"/>
              <a:ext cx="92017" cy="358156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160" name="直接箭头连接符 159"/>
            <p:cNvCxnSpPr>
              <a:stCxn id="158" idx="3"/>
              <a:endCxn id="167" idx="1"/>
            </p:cNvCxnSpPr>
            <p:nvPr/>
          </p:nvCxnSpPr>
          <p:spPr bwMode="auto">
            <a:xfrm>
              <a:off x="1475656" y="4488005"/>
              <a:ext cx="360040" cy="127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7" name="Text Box 61"/>
            <p:cNvSpPr txBox="1">
              <a:spLocks noChangeArrowheads="1"/>
            </p:cNvSpPr>
            <p:nvPr/>
          </p:nvSpPr>
          <p:spPr bwMode="auto">
            <a:xfrm>
              <a:off x="1835696" y="4310541"/>
              <a:ext cx="576064" cy="35748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0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68" name="Text Box 164"/>
            <p:cNvSpPr txBox="1">
              <a:spLocks noChangeArrowheads="1"/>
            </p:cNvSpPr>
            <p:nvPr/>
          </p:nvSpPr>
          <p:spPr bwMode="auto">
            <a:xfrm>
              <a:off x="2319743" y="4310541"/>
              <a:ext cx="92017" cy="35748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175" name="直接箭头连接符 174"/>
            <p:cNvCxnSpPr/>
            <p:nvPr/>
          </p:nvCxnSpPr>
          <p:spPr bwMode="auto">
            <a:xfrm>
              <a:off x="2411760" y="4596017"/>
              <a:ext cx="792088" cy="61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6" name="Text Box 61"/>
            <p:cNvSpPr txBox="1">
              <a:spLocks noChangeArrowheads="1"/>
            </p:cNvSpPr>
            <p:nvPr/>
          </p:nvSpPr>
          <p:spPr bwMode="auto">
            <a:xfrm>
              <a:off x="3203848" y="4307985"/>
              <a:ext cx="576064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08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EX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77" name="Text Box 164"/>
            <p:cNvSpPr txBox="1">
              <a:spLocks noChangeArrowheads="1"/>
            </p:cNvSpPr>
            <p:nvPr/>
          </p:nvSpPr>
          <p:spPr bwMode="auto">
            <a:xfrm>
              <a:off x="3687895" y="4307985"/>
              <a:ext cx="92017" cy="360040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187" name="直接箭头连接符 186"/>
            <p:cNvCxnSpPr/>
            <p:nvPr/>
          </p:nvCxnSpPr>
          <p:spPr bwMode="auto">
            <a:xfrm>
              <a:off x="3033629" y="4379993"/>
              <a:ext cx="170219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5" name="直接箭头连接符 194"/>
            <p:cNvCxnSpPr/>
            <p:nvPr/>
          </p:nvCxnSpPr>
          <p:spPr bwMode="auto">
            <a:xfrm>
              <a:off x="2411760" y="4379993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6" name="直接箭头连接符 195"/>
            <p:cNvCxnSpPr/>
            <p:nvPr/>
          </p:nvCxnSpPr>
          <p:spPr bwMode="auto">
            <a:xfrm rot="16200000" flipH="1">
              <a:off x="2627784" y="3947945"/>
              <a:ext cx="144016" cy="144016"/>
            </a:xfrm>
            <a:prstGeom prst="bentConnector3">
              <a:avLst>
                <a:gd name="adj1" fmla="val 100265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7" name="直接箭头连接符 196"/>
            <p:cNvCxnSpPr/>
            <p:nvPr/>
          </p:nvCxnSpPr>
          <p:spPr bwMode="auto">
            <a:xfrm rot="16200000" flipH="1">
              <a:off x="2447764" y="3911941"/>
              <a:ext cx="432048" cy="216024"/>
            </a:xfrm>
            <a:prstGeom prst="bentConnector3">
              <a:avLst>
                <a:gd name="adj1" fmla="val 100265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1" name="直接箭头连接符 200"/>
            <p:cNvCxnSpPr>
              <a:stCxn id="176" idx="3"/>
              <a:endCxn id="202" idx="1"/>
            </p:cNvCxnSpPr>
            <p:nvPr/>
          </p:nvCxnSpPr>
          <p:spPr bwMode="auto">
            <a:xfrm flipV="1">
              <a:off x="3779912" y="4486727"/>
              <a:ext cx="360040" cy="127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2" name="Text Box 61"/>
            <p:cNvSpPr txBox="1">
              <a:spLocks noChangeArrowheads="1"/>
            </p:cNvSpPr>
            <p:nvPr/>
          </p:nvSpPr>
          <p:spPr bwMode="auto">
            <a:xfrm>
              <a:off x="4139952" y="4307985"/>
              <a:ext cx="576064" cy="35748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 anchorCtr="0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MEM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03" name="Text Box 164"/>
            <p:cNvSpPr txBox="1">
              <a:spLocks noChangeArrowheads="1"/>
            </p:cNvSpPr>
            <p:nvPr/>
          </p:nvSpPr>
          <p:spPr bwMode="auto">
            <a:xfrm>
              <a:off x="4623999" y="4307985"/>
              <a:ext cx="92017" cy="357484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eaLnBrk="0" hangingPunct="0"/>
              <a:endParaRPr kumimoji="0" lang="en-US" altLang="zh-CN" sz="2000" b="1" dirty="0">
                <a:latin typeface="宋体" pitchFamily="2" charset="-122"/>
              </a:endParaRPr>
            </a:p>
          </p:txBody>
        </p:sp>
        <p:cxnSp>
          <p:nvCxnSpPr>
            <p:cNvPr id="205" name="直接箭头连接符 204"/>
            <p:cNvCxnSpPr>
              <a:stCxn id="202" idx="3"/>
              <a:endCxn id="206" idx="1"/>
            </p:cNvCxnSpPr>
            <p:nvPr/>
          </p:nvCxnSpPr>
          <p:spPr bwMode="auto">
            <a:xfrm>
              <a:off x="4716016" y="4486727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6" name="Text Box 61"/>
            <p:cNvSpPr txBox="1">
              <a:spLocks noChangeArrowheads="1"/>
            </p:cNvSpPr>
            <p:nvPr/>
          </p:nvSpPr>
          <p:spPr bwMode="auto">
            <a:xfrm>
              <a:off x="5076056" y="4307985"/>
              <a:ext cx="576064" cy="3574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WB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11" name="直接箭头连接符 210"/>
            <p:cNvCxnSpPr/>
            <p:nvPr/>
          </p:nvCxnSpPr>
          <p:spPr bwMode="auto">
            <a:xfrm flipV="1">
              <a:off x="3923928" y="3947945"/>
              <a:ext cx="0" cy="5413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16" name="直接箭头连接符 215"/>
            <p:cNvCxnSpPr/>
            <p:nvPr/>
          </p:nvCxnSpPr>
          <p:spPr bwMode="auto">
            <a:xfrm flipH="1">
              <a:off x="2627784" y="3947945"/>
              <a:ext cx="129614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1" name="直接箭头连接符 220"/>
            <p:cNvCxnSpPr/>
            <p:nvPr/>
          </p:nvCxnSpPr>
          <p:spPr bwMode="auto">
            <a:xfrm flipH="1">
              <a:off x="2555776" y="3803929"/>
              <a:ext cx="23042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4" name="直接箭头连接符 223"/>
            <p:cNvCxnSpPr/>
            <p:nvPr/>
          </p:nvCxnSpPr>
          <p:spPr bwMode="auto">
            <a:xfrm flipV="1">
              <a:off x="4860032" y="3803929"/>
              <a:ext cx="0" cy="68535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27" name="直接箭头连接符 226"/>
            <p:cNvCxnSpPr/>
            <p:nvPr/>
          </p:nvCxnSpPr>
          <p:spPr bwMode="auto">
            <a:xfrm flipV="1">
              <a:off x="1426461" y="4665470"/>
              <a:ext cx="3809" cy="52017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230" name="直接箭头连接符 229"/>
            <p:cNvCxnSpPr/>
            <p:nvPr/>
          </p:nvCxnSpPr>
          <p:spPr bwMode="auto">
            <a:xfrm rot="10800000">
              <a:off x="1142238" y="4670134"/>
              <a:ext cx="284222" cy="144016"/>
            </a:xfrm>
            <a:prstGeom prst="bentConnector3">
              <a:avLst>
                <a:gd name="adj1" fmla="val 101705"/>
              </a:avLst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239" name="直接箭头连接符 238"/>
            <p:cNvCxnSpPr/>
            <p:nvPr/>
          </p:nvCxnSpPr>
          <p:spPr bwMode="auto">
            <a:xfrm flipV="1">
              <a:off x="4676073" y="4665472"/>
              <a:ext cx="0" cy="52017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242" name="直接箭头连接符 241"/>
            <p:cNvCxnSpPr/>
            <p:nvPr/>
          </p:nvCxnSpPr>
          <p:spPr bwMode="auto">
            <a:xfrm flipV="1">
              <a:off x="2365751" y="4670135"/>
              <a:ext cx="6066" cy="51550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243" name="直接箭头连接符 242"/>
            <p:cNvCxnSpPr/>
            <p:nvPr/>
          </p:nvCxnSpPr>
          <p:spPr bwMode="auto">
            <a:xfrm flipV="1">
              <a:off x="3733903" y="4670134"/>
              <a:ext cx="6066" cy="51550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244" name="直接箭头连接符 243"/>
            <p:cNvCxnSpPr/>
            <p:nvPr/>
          </p:nvCxnSpPr>
          <p:spPr bwMode="auto">
            <a:xfrm flipV="1">
              <a:off x="5345917" y="4670134"/>
              <a:ext cx="0" cy="51550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sp>
          <p:nvSpPr>
            <p:cNvPr id="248" name="Text Box 140"/>
            <p:cNvSpPr txBox="1">
              <a:spLocks noChangeArrowheads="1"/>
            </p:cNvSpPr>
            <p:nvPr/>
          </p:nvSpPr>
          <p:spPr bwMode="auto">
            <a:xfrm>
              <a:off x="126086" y="5013176"/>
              <a:ext cx="792088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拍时钟</a:t>
              </a:r>
            </a:p>
          </p:txBody>
        </p:sp>
        <p:cxnSp>
          <p:nvCxnSpPr>
            <p:cNvPr id="249" name="直接箭头连接符 235"/>
            <p:cNvCxnSpPr>
              <a:endCxn id="148" idx="2"/>
            </p:cNvCxnSpPr>
            <p:nvPr/>
          </p:nvCxnSpPr>
          <p:spPr bwMode="auto">
            <a:xfrm flipV="1">
              <a:off x="2902715" y="4452001"/>
              <a:ext cx="0" cy="80565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253" name="Text Box 140"/>
            <p:cNvSpPr txBox="1">
              <a:spLocks noChangeArrowheads="1"/>
            </p:cNvSpPr>
            <p:nvPr/>
          </p:nvSpPr>
          <p:spPr bwMode="auto">
            <a:xfrm>
              <a:off x="2546394" y="5257651"/>
              <a:ext cx="855307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latin typeface="宋体" pitchFamily="2" charset="-122"/>
                </a:rPr>
                <a:t>ALUBsrc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42" name="矩形 341"/>
            <p:cNvSpPr/>
            <p:nvPr/>
          </p:nvSpPr>
          <p:spPr bwMode="auto">
            <a:xfrm>
              <a:off x="2771800" y="4345226"/>
              <a:ext cx="72008" cy="72008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43" name="矩形 342"/>
            <p:cNvSpPr/>
            <p:nvPr/>
          </p:nvSpPr>
          <p:spPr bwMode="auto">
            <a:xfrm>
              <a:off x="2771800" y="4041512"/>
              <a:ext cx="63624" cy="72008"/>
            </a:xfrm>
            <a:prstGeom prst="rect">
              <a:avLst/>
            </a:prstGeom>
            <a:solidFill>
              <a:schemeClr val="tx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61" name="组合 360"/>
          <p:cNvGrpSpPr/>
          <p:nvPr/>
        </p:nvGrpSpPr>
        <p:grpSpPr>
          <a:xfrm>
            <a:off x="5220072" y="2024845"/>
            <a:ext cx="1198046" cy="972107"/>
            <a:chOff x="5002087" y="1664805"/>
            <a:chExt cx="1198046" cy="972107"/>
          </a:xfrm>
        </p:grpSpPr>
        <p:cxnSp>
          <p:nvCxnSpPr>
            <p:cNvPr id="362" name="直接连接符 361"/>
            <p:cNvCxnSpPr/>
            <p:nvPr/>
          </p:nvCxnSpPr>
          <p:spPr bwMode="auto">
            <a:xfrm flipH="1">
              <a:off x="5724128" y="1665250"/>
              <a:ext cx="2" cy="71963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363" name="直接连接符 362"/>
            <p:cNvCxnSpPr/>
            <p:nvPr/>
          </p:nvCxnSpPr>
          <p:spPr bwMode="auto">
            <a:xfrm flipH="1">
              <a:off x="5002087" y="1664805"/>
              <a:ext cx="1" cy="36003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364" name="直接连接符 363"/>
            <p:cNvCxnSpPr/>
            <p:nvPr/>
          </p:nvCxnSpPr>
          <p:spPr bwMode="auto">
            <a:xfrm>
              <a:off x="6012160" y="1772816"/>
              <a:ext cx="187973" cy="86409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</p:cxnSp>
      </p:grpSp>
      <p:grpSp>
        <p:nvGrpSpPr>
          <p:cNvPr id="380" name="组合 379"/>
          <p:cNvGrpSpPr/>
          <p:nvPr/>
        </p:nvGrpSpPr>
        <p:grpSpPr>
          <a:xfrm>
            <a:off x="4499992" y="1988840"/>
            <a:ext cx="1835287" cy="1080121"/>
            <a:chOff x="4283968" y="1628800"/>
            <a:chExt cx="1835287" cy="1080121"/>
          </a:xfrm>
        </p:grpSpPr>
        <p:sp>
          <p:nvSpPr>
            <p:cNvPr id="368" name="椭圆 367"/>
            <p:cNvSpPr/>
            <p:nvPr/>
          </p:nvSpPr>
          <p:spPr bwMode="auto">
            <a:xfrm>
              <a:off x="4977350" y="1628800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69" name="直接连接符 368"/>
            <p:cNvCxnSpPr>
              <a:stCxn id="368" idx="3"/>
            </p:cNvCxnSpPr>
            <p:nvPr/>
          </p:nvCxnSpPr>
          <p:spPr bwMode="auto">
            <a:xfrm flipH="1">
              <a:off x="4283968" y="1690263"/>
              <a:ext cx="703926" cy="33458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370" name="直接连接符 369"/>
            <p:cNvCxnSpPr>
              <a:stCxn id="368" idx="4"/>
              <a:endCxn id="77" idx="0"/>
            </p:cNvCxnSpPr>
            <p:nvPr/>
          </p:nvCxnSpPr>
          <p:spPr bwMode="auto">
            <a:xfrm>
              <a:off x="5013350" y="1700808"/>
              <a:ext cx="385825" cy="64807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371" name="直接连接符 370"/>
            <p:cNvCxnSpPr>
              <a:stCxn id="368" idx="5"/>
              <a:endCxn id="90" idx="0"/>
            </p:cNvCxnSpPr>
            <p:nvPr/>
          </p:nvCxnSpPr>
          <p:spPr bwMode="auto">
            <a:xfrm>
              <a:off x="5038806" y="1690263"/>
              <a:ext cx="1080449" cy="101865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sp>
        <p:nvSpPr>
          <p:cNvPr id="385" name="AutoShape 1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6" name="AutoShape 15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56" name="线形标注 2 155"/>
          <p:cNvSpPr/>
          <p:nvPr/>
        </p:nvSpPr>
        <p:spPr bwMode="auto">
          <a:xfrm>
            <a:off x="5292080" y="836712"/>
            <a:ext cx="3204356" cy="288000"/>
          </a:xfrm>
          <a:prstGeom prst="borderCallout2">
            <a:avLst>
              <a:gd name="adj1" fmla="val 49933"/>
              <a:gd name="adj2" fmla="val -61"/>
              <a:gd name="adj3" fmla="val 50102"/>
              <a:gd name="adj4" fmla="val -5498"/>
              <a:gd name="adj5" fmla="val -15482"/>
              <a:gd name="adj6" fmla="val -15976"/>
            </a:avLst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 sz="1800" b="1" spc="-100" dirty="0" smtClean="0">
                <a:latin typeface="宋体" pitchFamily="2" charset="-122"/>
              </a:rPr>
              <a:t>无冲突</a:t>
            </a:r>
            <a:r>
              <a:rPr lang="zh-CN" altLang="en-US" sz="1800" b="1" spc="-100" dirty="0">
                <a:latin typeface="宋体" pitchFamily="2" charset="-122"/>
              </a:rPr>
              <a:t>时写入</a:t>
            </a:r>
            <a:r>
              <a:rPr lang="zh-CN" altLang="en-US" sz="1800" b="1" spc="-100" dirty="0" smtClean="0">
                <a:latin typeface="宋体" pitchFamily="2" charset="-122"/>
              </a:rPr>
              <a:t>数据</a:t>
            </a:r>
            <a:r>
              <a:rPr lang="zh-CN" altLang="en-US" sz="1800" b="1" spc="-100" dirty="0">
                <a:latin typeface="宋体" pitchFamily="2" charset="-122"/>
              </a:rPr>
              <a:t>源</a:t>
            </a:r>
            <a:r>
              <a:rPr lang="zh-CN" altLang="en-US" sz="1800" b="1" spc="-100" dirty="0" smtClean="0">
                <a:latin typeface="宋体" pitchFamily="2" charset="-122"/>
              </a:rPr>
              <a:t>于此段</a:t>
            </a:r>
            <a:r>
              <a:rPr lang="en-US" altLang="zh-CN" sz="1800" b="1" spc="-100" dirty="0" smtClean="0">
                <a:latin typeface="宋体" pitchFamily="2" charset="-122"/>
              </a:rPr>
              <a:t>(EX)</a:t>
            </a:r>
            <a:endParaRPr lang="en-US" altLang="zh-CN" sz="1800" b="1" spc="-100" dirty="0">
              <a:latin typeface="宋体" pitchFamily="2" charset="-122"/>
            </a:endParaRPr>
          </a:p>
        </p:txBody>
      </p:sp>
      <p:sp>
        <p:nvSpPr>
          <p:cNvPr id="129" name="Text Box 88"/>
          <p:cNvSpPr txBox="1">
            <a:spLocks noChangeArrowheads="1"/>
          </p:cNvSpPr>
          <p:nvPr/>
        </p:nvSpPr>
        <p:spPr bwMode="auto">
          <a:xfrm>
            <a:off x="2555776" y="1074802"/>
            <a:ext cx="639784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u="sng" dirty="0" smtClean="0">
                <a:latin typeface="宋体" pitchFamily="2" charset="-122"/>
              </a:rPr>
              <a:t>在使用时</a:t>
            </a:r>
            <a:r>
              <a:rPr kumimoji="0" lang="en-US" altLang="zh-CN" sz="1800" b="1" dirty="0" smtClean="0">
                <a:latin typeface="宋体" pitchFamily="2" charset="-122"/>
              </a:rPr>
              <a:t>(</a:t>
            </a:r>
            <a:r>
              <a:rPr kumimoji="0" lang="zh-CN" altLang="en-US" sz="1800" b="1" dirty="0" smtClean="0">
                <a:latin typeface="宋体" pitchFamily="2" charset="-122"/>
              </a:rPr>
              <a:t>如</a:t>
            </a:r>
            <a:r>
              <a:rPr kumimoji="0" lang="en-US" altLang="zh-CN" sz="1800" b="1" dirty="0" smtClean="0">
                <a:latin typeface="宋体" pitchFamily="2" charset="-122"/>
              </a:rPr>
              <a:t>EX)</a:t>
            </a:r>
            <a:r>
              <a:rPr kumimoji="0" lang="zh-CN" altLang="en-US" b="1" dirty="0" smtClean="0">
                <a:latin typeface="宋体" pitchFamily="2" charset="-122"/>
              </a:rPr>
              <a:t>获取，以简化实现</a:t>
            </a:r>
            <a:r>
              <a:rPr kumimoji="0" lang="en-US" altLang="zh-CN" sz="1800" b="1" dirty="0">
                <a:latin typeface="宋体" pitchFamily="2" charset="-122"/>
              </a:rPr>
              <a:t>(</a:t>
            </a:r>
            <a:r>
              <a:rPr kumimoji="0"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等价</a:t>
            </a:r>
            <a:r>
              <a:rPr kumimoji="0"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于</a:t>
            </a:r>
            <a:r>
              <a:rPr kumimoji="0" lang="zh-CN" altLang="en-US" sz="1800" b="1" dirty="0" smtClean="0">
                <a:latin typeface="宋体" pitchFamily="2" charset="-122"/>
              </a:rPr>
              <a:t>取自</a:t>
            </a:r>
            <a:r>
              <a:rPr kumimoji="0" lang="en-US" altLang="zh-CN" sz="1800" b="1" dirty="0" smtClean="0">
                <a:latin typeface="宋体" pitchFamily="2" charset="-122"/>
              </a:rPr>
              <a:t>WB)</a:t>
            </a:r>
            <a:endParaRPr lang="en-US" altLang="zh-CN" sz="1800" b="1" dirty="0"/>
          </a:p>
        </p:txBody>
      </p:sp>
      <p:grpSp>
        <p:nvGrpSpPr>
          <p:cNvPr id="28" name="组合 27"/>
          <p:cNvGrpSpPr/>
          <p:nvPr/>
        </p:nvGrpSpPr>
        <p:grpSpPr>
          <a:xfrm>
            <a:off x="4932040" y="1985695"/>
            <a:ext cx="1701487" cy="1011257"/>
            <a:chOff x="4932040" y="1625655"/>
            <a:chExt cx="1701487" cy="1011257"/>
          </a:xfrm>
        </p:grpSpPr>
        <p:sp>
          <p:nvSpPr>
            <p:cNvPr id="170" name="椭圆 169"/>
            <p:cNvSpPr/>
            <p:nvPr/>
          </p:nvSpPr>
          <p:spPr bwMode="auto">
            <a:xfrm>
              <a:off x="6561527" y="1625655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71" name="直接连接符 170"/>
            <p:cNvCxnSpPr/>
            <p:nvPr/>
          </p:nvCxnSpPr>
          <p:spPr bwMode="auto">
            <a:xfrm flipH="1">
              <a:off x="4932040" y="1661659"/>
              <a:ext cx="1621098" cy="25202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72" name="直接连接符 171"/>
            <p:cNvCxnSpPr>
              <a:stCxn id="170" idx="3"/>
            </p:cNvCxnSpPr>
            <p:nvPr/>
          </p:nvCxnSpPr>
          <p:spPr bwMode="auto">
            <a:xfrm flipH="1">
              <a:off x="5615199" y="1687118"/>
              <a:ext cx="956872" cy="58660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73" name="直接连接符 172"/>
            <p:cNvCxnSpPr>
              <a:stCxn id="170" idx="4"/>
            </p:cNvCxnSpPr>
            <p:nvPr/>
          </p:nvCxnSpPr>
          <p:spPr bwMode="auto">
            <a:xfrm flipH="1">
              <a:off x="6300192" y="1697663"/>
              <a:ext cx="297335" cy="93924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164" name="组合 163"/>
          <p:cNvGrpSpPr/>
          <p:nvPr/>
        </p:nvGrpSpPr>
        <p:grpSpPr>
          <a:xfrm>
            <a:off x="4499992" y="1988840"/>
            <a:ext cx="1907295" cy="1008113"/>
            <a:chOff x="4283968" y="1628800"/>
            <a:chExt cx="1907295" cy="1008113"/>
          </a:xfrm>
        </p:grpSpPr>
        <p:sp>
          <p:nvSpPr>
            <p:cNvPr id="165" name="椭圆 164"/>
            <p:cNvSpPr/>
            <p:nvPr/>
          </p:nvSpPr>
          <p:spPr bwMode="auto">
            <a:xfrm>
              <a:off x="4977350" y="1628800"/>
              <a:ext cx="72000" cy="72008"/>
            </a:xfrm>
            <a:prstGeom prst="ellipse">
              <a:avLst/>
            </a:prstGeom>
            <a:solidFill>
              <a:srgbClr val="CCFFFF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66" name="直接连接符 165"/>
            <p:cNvCxnSpPr>
              <a:stCxn id="165" idx="3"/>
            </p:cNvCxnSpPr>
            <p:nvPr/>
          </p:nvCxnSpPr>
          <p:spPr bwMode="auto">
            <a:xfrm flipH="1">
              <a:off x="4283968" y="1690263"/>
              <a:ext cx="703926" cy="3345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69" name="直接连接符 168"/>
            <p:cNvCxnSpPr>
              <a:stCxn id="165" idx="4"/>
            </p:cNvCxnSpPr>
            <p:nvPr/>
          </p:nvCxnSpPr>
          <p:spPr bwMode="auto">
            <a:xfrm>
              <a:off x="5013350" y="1700808"/>
              <a:ext cx="457833" cy="57606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74" name="直接连接符 173"/>
            <p:cNvCxnSpPr>
              <a:stCxn id="165" idx="5"/>
            </p:cNvCxnSpPr>
            <p:nvPr/>
          </p:nvCxnSpPr>
          <p:spPr bwMode="auto">
            <a:xfrm>
              <a:off x="5038806" y="1690263"/>
              <a:ext cx="1152457" cy="9466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22" name="组合 21"/>
          <p:cNvGrpSpPr/>
          <p:nvPr/>
        </p:nvGrpSpPr>
        <p:grpSpPr>
          <a:xfrm>
            <a:off x="1124405" y="5242762"/>
            <a:ext cx="1397916" cy="604515"/>
            <a:chOff x="1124405" y="5242762"/>
            <a:chExt cx="1397916" cy="604515"/>
          </a:xfrm>
        </p:grpSpPr>
        <p:sp>
          <p:nvSpPr>
            <p:cNvPr id="154" name="椭圆 153"/>
            <p:cNvSpPr/>
            <p:nvPr/>
          </p:nvSpPr>
          <p:spPr bwMode="auto">
            <a:xfrm>
              <a:off x="1442891" y="5386778"/>
              <a:ext cx="54000" cy="54000"/>
            </a:xfrm>
            <a:prstGeom prst="ellips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55" name="直接箭头连接符 235"/>
            <p:cNvCxnSpPr/>
            <p:nvPr/>
          </p:nvCxnSpPr>
          <p:spPr bwMode="auto">
            <a:xfrm flipH="1" flipV="1">
              <a:off x="1465973" y="5434022"/>
              <a:ext cx="3918" cy="180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161" name="Text Box 42"/>
            <p:cNvSpPr txBox="1">
              <a:spLocks noChangeArrowheads="1"/>
            </p:cNvSpPr>
            <p:nvPr/>
          </p:nvSpPr>
          <p:spPr bwMode="auto">
            <a:xfrm>
              <a:off x="1412437" y="5242762"/>
              <a:ext cx="288032" cy="14401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0" tIns="10800" rIns="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 smtClean="0">
                  <a:latin typeface="宋体" pitchFamily="2" charset="-122"/>
                </a:rPr>
                <a:t>&amp;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178" name="Text Box 140"/>
            <p:cNvSpPr txBox="1">
              <a:spLocks noChangeArrowheads="1"/>
            </p:cNvSpPr>
            <p:nvPr/>
          </p:nvSpPr>
          <p:spPr bwMode="auto">
            <a:xfrm>
              <a:off x="1124405" y="5602802"/>
              <a:ext cx="855307" cy="244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 err="1" smtClean="0">
                  <a:latin typeface="宋体" pitchFamily="2" charset="-122"/>
                </a:rPr>
                <a:t>IFstall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179" name="直接箭头连接符 235"/>
            <p:cNvCxnSpPr/>
            <p:nvPr/>
          </p:nvCxnSpPr>
          <p:spPr bwMode="auto">
            <a:xfrm flipV="1">
              <a:off x="2522321" y="5314770"/>
              <a:ext cx="0" cy="31045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292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75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338" grpId="0"/>
      <p:bldP spid="129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6E18D-FF9A-4BD5-BDFA-25F6368EE484}" type="slidenum">
              <a:rPr lang="en-US" altLang="zh-CN" smtClean="0"/>
              <a:pPr/>
              <a:t>99</a:t>
            </a:fld>
            <a:endParaRPr lang="en-US" altLang="zh-CN"/>
          </a:p>
        </p:txBody>
      </p:sp>
      <p:sp>
        <p:nvSpPr>
          <p:cNvPr id="4" name="Text Box 88"/>
          <p:cNvSpPr txBox="1">
            <a:spLocks noChangeArrowheads="1"/>
          </p:cNvSpPr>
          <p:nvPr/>
        </p:nvSpPr>
        <p:spPr bwMode="auto">
          <a:xfrm>
            <a:off x="190500" y="260648"/>
            <a:ext cx="8773988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0"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     </a:t>
            </a:r>
            <a:r>
              <a:rPr kumimoji="0"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kumimoji="0" lang="en-US" altLang="zh-CN" b="1" dirty="0" smtClean="0">
                <a:solidFill>
                  <a:srgbClr val="990099"/>
                </a:solidFill>
                <a:latin typeface="+mn-ea"/>
                <a:ea typeface="+mn-ea"/>
              </a:rPr>
              <a:t>2</a:t>
            </a:r>
            <a:r>
              <a:rPr kumimoji="0"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kumimoji="0" lang="zh-CN" altLang="en-US" b="1" dirty="0" smtClean="0">
                <a:latin typeface="+mn-ea"/>
                <a:ea typeface="+mn-ea"/>
              </a:rPr>
              <a:t>续例</a:t>
            </a:r>
            <a:r>
              <a:rPr kumimoji="0" lang="en-US" altLang="zh-CN" b="1" dirty="0" smtClean="0">
                <a:latin typeface="+mn-ea"/>
                <a:ea typeface="+mn-ea"/>
              </a:rPr>
              <a:t>1</a:t>
            </a:r>
            <a:r>
              <a:rPr kumimoji="0" lang="zh-CN" altLang="en-US" b="1" dirty="0" smtClean="0">
                <a:latin typeface="+mn-ea"/>
                <a:ea typeface="+mn-ea"/>
              </a:rPr>
              <a:t>，</a:t>
            </a:r>
            <a:r>
              <a:rPr lang="zh-CN" altLang="zh-CN" sz="2200" b="1" dirty="0" smtClean="0">
                <a:latin typeface="+mn-ea"/>
              </a:rPr>
              <a:t>采用</a:t>
            </a:r>
            <a:r>
              <a:rPr lang="zh-CN" altLang="en-US" sz="2200" b="1" dirty="0" smtClean="0">
                <a:latin typeface="+mn-ea"/>
              </a:rPr>
              <a:t>转发</a:t>
            </a:r>
            <a:r>
              <a:rPr lang="zh-CN" altLang="zh-CN" sz="2200" b="1" dirty="0" smtClean="0">
                <a:latin typeface="+mn-ea"/>
              </a:rPr>
              <a:t>法</a:t>
            </a:r>
            <a:r>
              <a:rPr lang="zh-CN" altLang="zh-CN" sz="2200" b="1" dirty="0">
                <a:latin typeface="+mn-ea"/>
              </a:rPr>
              <a:t>处理</a:t>
            </a:r>
            <a:r>
              <a:rPr lang="en-US" altLang="zh-CN" sz="2200" b="1" dirty="0">
                <a:latin typeface="+mn-ea"/>
              </a:rPr>
              <a:t>RAW</a:t>
            </a:r>
            <a:r>
              <a:rPr lang="zh-CN" altLang="zh-CN" sz="2200" b="1" dirty="0">
                <a:latin typeface="+mn-ea"/>
              </a:rPr>
              <a:t>冒险</a:t>
            </a:r>
            <a:r>
              <a:rPr lang="zh-CN" altLang="zh-CN" sz="2200" b="1" dirty="0" smtClean="0">
                <a:latin typeface="+mn-ea"/>
              </a:rPr>
              <a:t>，</a:t>
            </a:r>
            <a:r>
              <a:rPr lang="zh-CN" altLang="zh-CN" sz="2200" b="1" dirty="0">
                <a:latin typeface="+mn-ea"/>
              </a:rPr>
              <a:t>写</a:t>
            </a:r>
            <a:r>
              <a:rPr lang="en-US" altLang="zh-CN" sz="2200" b="1" dirty="0">
                <a:latin typeface="+mn-ea"/>
              </a:rPr>
              <a:t>GPRs</a:t>
            </a:r>
            <a:r>
              <a:rPr lang="zh-CN" altLang="en-US" sz="2200" b="1" dirty="0">
                <a:latin typeface="+mn-ea"/>
              </a:rPr>
              <a:t>放</a:t>
            </a:r>
            <a:r>
              <a:rPr lang="zh-CN" altLang="zh-CN" sz="2200" b="1" dirty="0">
                <a:latin typeface="+mn-ea"/>
              </a:rPr>
              <a:t>在</a:t>
            </a:r>
            <a:r>
              <a:rPr lang="zh-CN" altLang="en-US" sz="2200" b="1" dirty="0">
                <a:latin typeface="+mn-ea"/>
              </a:rPr>
              <a:t>前半拍</a:t>
            </a:r>
            <a:r>
              <a:rPr lang="zh-CN" altLang="en-US" sz="2200" b="1" dirty="0" smtClean="0">
                <a:latin typeface="+mn-ea"/>
              </a:rPr>
              <a:t>，①设置有</a:t>
            </a:r>
            <a:r>
              <a:rPr lang="en-US" altLang="zh-CN" sz="2200" b="1" dirty="0" smtClean="0">
                <a:latin typeface="+mn-ea"/>
              </a:rPr>
              <a:t>EX</a:t>
            </a:r>
            <a:r>
              <a:rPr lang="zh-CN" altLang="en-US" sz="2200" b="1" dirty="0" smtClean="0">
                <a:latin typeface="+mn-ea"/>
              </a:rPr>
              <a:t>→</a:t>
            </a:r>
            <a:r>
              <a:rPr lang="en-US" altLang="zh-CN" sz="2200" b="1" dirty="0" smtClean="0">
                <a:latin typeface="+mn-ea"/>
              </a:rPr>
              <a:t>EX</a:t>
            </a:r>
            <a:r>
              <a:rPr lang="zh-CN" altLang="en-US" sz="2200" b="1" dirty="0" smtClean="0">
                <a:latin typeface="+mn-ea"/>
              </a:rPr>
              <a:t>、</a:t>
            </a:r>
            <a:r>
              <a:rPr lang="en-US" altLang="zh-CN" sz="2200" b="1" dirty="0" smtClean="0">
                <a:latin typeface="+mn-ea"/>
              </a:rPr>
              <a:t>MEM</a:t>
            </a:r>
            <a:r>
              <a:rPr lang="zh-CN" altLang="en-US" sz="2200" b="1" dirty="0" smtClean="0">
                <a:latin typeface="+mn-ea"/>
              </a:rPr>
              <a:t>→</a:t>
            </a:r>
            <a:r>
              <a:rPr lang="en-US" altLang="zh-CN" sz="2200" b="1" dirty="0" smtClean="0">
                <a:latin typeface="+mn-ea"/>
              </a:rPr>
              <a:t>EX</a:t>
            </a:r>
            <a:r>
              <a:rPr lang="zh-CN" altLang="en-US" sz="2200" b="1" dirty="0" smtClean="0">
                <a:latin typeface="+mn-ea"/>
              </a:rPr>
              <a:t>的转发线路，②</a:t>
            </a:r>
            <a:r>
              <a:rPr lang="zh-CN" altLang="en-US" sz="2200" b="1" dirty="0">
                <a:latin typeface="+mn-ea"/>
              </a:rPr>
              <a:t>仅</a:t>
            </a:r>
            <a:r>
              <a:rPr lang="zh-CN" altLang="en-US" sz="2200" b="1" dirty="0" smtClean="0">
                <a:latin typeface="+mn-ea"/>
              </a:rPr>
              <a:t>设置</a:t>
            </a:r>
            <a:r>
              <a:rPr lang="en-US" altLang="zh-CN" sz="2200" b="1" dirty="0" smtClean="0">
                <a:latin typeface="+mn-ea"/>
              </a:rPr>
              <a:t>EX</a:t>
            </a:r>
            <a:r>
              <a:rPr lang="zh-CN" altLang="en-US" sz="2200" b="1" dirty="0">
                <a:latin typeface="+mn-ea"/>
              </a:rPr>
              <a:t>→</a:t>
            </a:r>
            <a:r>
              <a:rPr lang="en-US" altLang="zh-CN" sz="2200" b="1" dirty="0" smtClean="0">
                <a:latin typeface="+mn-ea"/>
              </a:rPr>
              <a:t>EX</a:t>
            </a:r>
            <a:r>
              <a:rPr lang="zh-CN" altLang="en-US" sz="2200" b="1" dirty="0">
                <a:latin typeface="+mn-ea"/>
              </a:rPr>
              <a:t>的转发</a:t>
            </a:r>
            <a:r>
              <a:rPr lang="zh-CN" altLang="en-US" sz="2200" b="1" dirty="0" smtClean="0">
                <a:latin typeface="+mn-ea"/>
              </a:rPr>
              <a:t>线路，执行</a:t>
            </a:r>
            <a:r>
              <a:rPr lang="zh-CN" altLang="zh-CN" sz="2200" b="1" dirty="0" smtClean="0">
                <a:latin typeface="+mn-ea"/>
              </a:rPr>
              <a:t>指令序列</a:t>
            </a:r>
            <a:r>
              <a:rPr lang="zh-CN" altLang="en-US" sz="2200" b="1" dirty="0" smtClean="0">
                <a:latin typeface="+mn-ea"/>
              </a:rPr>
              <a:t>分别需</a:t>
            </a:r>
            <a:r>
              <a:rPr lang="zh-CN" altLang="zh-CN" sz="2200" b="1" dirty="0" smtClean="0">
                <a:latin typeface="+mn-ea"/>
              </a:rPr>
              <a:t>多少</a:t>
            </a:r>
            <a:r>
              <a:rPr lang="zh-CN" altLang="zh-CN" sz="2200" b="1" dirty="0">
                <a:latin typeface="+mn-ea"/>
              </a:rPr>
              <a:t>拍</a:t>
            </a:r>
            <a:r>
              <a:rPr lang="zh-CN" altLang="zh-CN" sz="2200" b="1" dirty="0" smtClean="0">
                <a:latin typeface="+mn-ea"/>
              </a:rPr>
              <a:t>？</a:t>
            </a:r>
            <a:endParaRPr kumimoji="0" lang="en-US" altLang="zh-CN" sz="2000" b="1" dirty="0">
              <a:latin typeface="+mn-ea"/>
            </a:endParaRPr>
          </a:p>
        </p:txBody>
      </p:sp>
      <p:sp>
        <p:nvSpPr>
          <p:cNvPr id="5" name="Text Box 88"/>
          <p:cNvSpPr txBox="1">
            <a:spLocks noChangeArrowheads="1"/>
          </p:cNvSpPr>
          <p:nvPr/>
        </p:nvSpPr>
        <p:spPr bwMode="auto">
          <a:xfrm>
            <a:off x="179512" y="1556792"/>
            <a:ext cx="87739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kumimoji="0" lang="en-US" altLang="zh-CN" b="1" dirty="0" smtClean="0">
                <a:latin typeface="宋体" pitchFamily="2" charset="-122"/>
              </a:rPr>
              <a:t>RAW</a:t>
            </a:r>
            <a:r>
              <a:rPr kumimoji="0" lang="zh-CN" altLang="en-US" b="1" dirty="0" smtClean="0">
                <a:latin typeface="宋体" pitchFamily="2" charset="-122"/>
              </a:rPr>
              <a:t>冒险有：</a:t>
            </a:r>
            <a:r>
              <a:rPr kumimoji="0" lang="en-US" altLang="zh-CN" b="1" dirty="0" smtClean="0">
                <a:latin typeface="宋体" pitchFamily="2" charset="-122"/>
              </a:rPr>
              <a:t>I1-I2</a:t>
            </a:r>
            <a:r>
              <a:rPr kumimoji="0" lang="zh-CN" altLang="en-US" b="1" dirty="0" smtClean="0">
                <a:latin typeface="宋体" pitchFamily="2" charset="-122"/>
              </a:rPr>
              <a:t>、</a:t>
            </a:r>
            <a:r>
              <a:rPr kumimoji="0" lang="en-US" altLang="zh-CN" b="1" dirty="0" smtClean="0">
                <a:latin typeface="宋体" pitchFamily="2" charset="-122"/>
              </a:rPr>
              <a:t>I1-I3</a:t>
            </a:r>
            <a:r>
              <a:rPr kumimoji="0" lang="zh-CN" altLang="en-US" b="1" dirty="0" smtClean="0">
                <a:latin typeface="宋体" pitchFamily="2" charset="-122"/>
              </a:rPr>
              <a:t>、</a:t>
            </a:r>
            <a:r>
              <a:rPr kumimoji="0" lang="en-US" altLang="zh-CN" b="1" dirty="0" smtClean="0">
                <a:latin typeface="宋体" pitchFamily="2" charset="-122"/>
              </a:rPr>
              <a:t>I1-I4</a:t>
            </a:r>
            <a:r>
              <a:rPr kumimoji="0" lang="zh-CN" altLang="en-US" b="1" dirty="0" smtClean="0">
                <a:latin typeface="宋体" pitchFamily="2" charset="-122"/>
              </a:rPr>
              <a:t>，</a:t>
            </a:r>
            <a:r>
              <a:rPr kumimoji="0" lang="en-US" altLang="zh-CN" b="1" dirty="0" smtClean="0">
                <a:latin typeface="宋体" pitchFamily="2" charset="-122"/>
              </a:rPr>
              <a:t>I3-I5</a:t>
            </a:r>
          </a:p>
        </p:txBody>
      </p:sp>
      <p:sp>
        <p:nvSpPr>
          <p:cNvPr id="8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88"/>
          <p:cNvSpPr txBox="1">
            <a:spLocks noChangeArrowheads="1"/>
          </p:cNvSpPr>
          <p:nvPr/>
        </p:nvSpPr>
        <p:spPr bwMode="auto">
          <a:xfrm>
            <a:off x="179512" y="5373216"/>
            <a:ext cx="87739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思考</a:t>
            </a:r>
            <a:r>
              <a:rPr kumimoji="0"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zh-CN" b="1" dirty="0">
                <a:latin typeface="+mn-ea"/>
              </a:rPr>
              <a:t>写</a:t>
            </a:r>
            <a:r>
              <a:rPr lang="en-US" altLang="zh-CN" b="1" dirty="0">
                <a:latin typeface="+mn-ea"/>
              </a:rPr>
              <a:t>GPRs</a:t>
            </a:r>
            <a:r>
              <a:rPr lang="zh-CN" altLang="en-US" b="1" dirty="0">
                <a:latin typeface="+mn-ea"/>
              </a:rPr>
              <a:t>放</a:t>
            </a:r>
            <a:r>
              <a:rPr lang="zh-CN" altLang="zh-CN" b="1" dirty="0" smtClean="0">
                <a:latin typeface="+mn-ea"/>
              </a:rPr>
              <a:t>在</a:t>
            </a:r>
            <a:r>
              <a:rPr lang="zh-CN" altLang="en-US" b="1" dirty="0" smtClean="0">
                <a:latin typeface="+mn-ea"/>
              </a:rPr>
              <a:t>后半拍时，小题</a:t>
            </a:r>
            <a:r>
              <a:rPr kumimoji="0" lang="zh-CN" altLang="en-US" b="1" dirty="0" smtClean="0">
                <a:latin typeface="宋体" pitchFamily="2" charset="-122"/>
              </a:rPr>
              <a:t>②结果如何？   </a:t>
            </a:r>
            <a:r>
              <a:rPr kumimoji="0" lang="en-US" altLang="zh-CN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13t</a:t>
            </a:r>
            <a:endParaRPr kumimoji="0"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10" name="Text Box 88"/>
          <p:cNvSpPr txBox="1">
            <a:spLocks noChangeArrowheads="1"/>
          </p:cNvSpPr>
          <p:nvPr/>
        </p:nvSpPr>
        <p:spPr bwMode="auto">
          <a:xfrm>
            <a:off x="179512" y="2023680"/>
            <a:ext cx="896448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latin typeface="宋体" pitchFamily="2" charset="-122"/>
              </a:rPr>
              <a:t>     ①</a:t>
            </a:r>
            <a:r>
              <a:rPr kumimoji="0" lang="en-US" altLang="zh-CN" b="1" dirty="0" smtClean="0">
                <a:latin typeface="宋体" pitchFamily="2" charset="-122"/>
              </a:rPr>
              <a:t>I2</a:t>
            </a:r>
            <a:r>
              <a:rPr kumimoji="0" lang="zh-CN" altLang="en-US" b="1" dirty="0" smtClean="0">
                <a:latin typeface="宋体" pitchFamily="2" charset="-122"/>
              </a:rPr>
              <a:t>因</a:t>
            </a:r>
            <a:r>
              <a:rPr kumimoji="0" lang="en-US" altLang="zh-CN" b="1" dirty="0" smtClean="0">
                <a:latin typeface="宋体" pitchFamily="2" charset="-122"/>
              </a:rPr>
              <a:t>I1-I2</a:t>
            </a:r>
            <a:r>
              <a:rPr kumimoji="0" lang="zh-CN" altLang="en-US" b="1" dirty="0" smtClean="0">
                <a:latin typeface="宋体" pitchFamily="2" charset="-122"/>
              </a:rPr>
              <a:t>冒险停顿  拍；</a:t>
            </a:r>
            <a:r>
              <a:rPr lang="en-US" altLang="zh-CN" b="1" dirty="0" smtClean="0">
                <a:latin typeface="+mn-ea"/>
              </a:rPr>
              <a:t>I3</a:t>
            </a:r>
            <a:r>
              <a:rPr lang="zh-CN" altLang="en-US" b="1" dirty="0" smtClean="0">
                <a:latin typeface="+mn-ea"/>
              </a:rPr>
              <a:t>因</a:t>
            </a:r>
            <a:r>
              <a:rPr lang="en-US" altLang="zh-CN" b="1" dirty="0" smtClean="0">
                <a:latin typeface="+mn-ea"/>
              </a:rPr>
              <a:t>I1-I3</a:t>
            </a:r>
            <a:r>
              <a:rPr lang="zh-CN" altLang="en-US" b="1" dirty="0" smtClean="0">
                <a:latin typeface="+mn-ea"/>
              </a:rPr>
              <a:t>冒险停顿  拍；</a:t>
            </a:r>
            <a:endParaRPr lang="en-US" altLang="zh-CN" b="1" dirty="0" smtClean="0">
              <a:latin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lang="en-US" altLang="zh-CN" b="1" dirty="0" smtClean="0">
                <a:latin typeface="+mn-ea"/>
              </a:rPr>
              <a:t>       I4</a:t>
            </a:r>
            <a:r>
              <a:rPr lang="zh-CN" altLang="en-US" b="1" dirty="0" smtClean="0">
                <a:latin typeface="+mn-ea"/>
              </a:rPr>
              <a:t>因</a:t>
            </a:r>
            <a:r>
              <a:rPr lang="en-US" altLang="zh-CN" b="1" dirty="0" smtClean="0">
                <a:latin typeface="+mn-ea"/>
              </a:rPr>
              <a:t>I1-I4</a:t>
            </a:r>
            <a:r>
              <a:rPr lang="zh-CN" altLang="en-US" b="1" dirty="0" smtClean="0">
                <a:latin typeface="+mn-ea"/>
              </a:rPr>
              <a:t>冒险停顿  拍；</a:t>
            </a:r>
            <a:r>
              <a:rPr lang="en-US" altLang="zh-CN" b="1" dirty="0" smtClean="0">
                <a:latin typeface="+mn-ea"/>
              </a:rPr>
              <a:t>I5</a:t>
            </a:r>
            <a:r>
              <a:rPr lang="zh-CN" altLang="en-US" b="1" dirty="0" smtClean="0">
                <a:latin typeface="+mn-ea"/>
              </a:rPr>
              <a:t>因</a:t>
            </a:r>
            <a:r>
              <a:rPr lang="en-US" altLang="zh-CN" b="1" dirty="0" smtClean="0">
                <a:latin typeface="+mn-ea"/>
              </a:rPr>
              <a:t>I3-I5</a:t>
            </a:r>
            <a:r>
              <a:rPr lang="zh-CN" altLang="en-US" b="1" dirty="0" smtClean="0">
                <a:latin typeface="+mn-ea"/>
              </a:rPr>
              <a:t>冒险停顿  拍；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latin typeface="宋体" pitchFamily="2" charset="-122"/>
              </a:rPr>
              <a:t>       执行时间＝</a:t>
            </a:r>
            <a:endParaRPr kumimoji="0" lang="en-US" altLang="zh-CN" b="1" dirty="0">
              <a:latin typeface="宋体" pitchFamily="2" charset="-122"/>
            </a:endParaRPr>
          </a:p>
        </p:txBody>
      </p:sp>
      <p:sp>
        <p:nvSpPr>
          <p:cNvPr id="11" name="Text Box 88"/>
          <p:cNvSpPr txBox="1">
            <a:spLocks noChangeArrowheads="1"/>
          </p:cNvSpPr>
          <p:nvPr/>
        </p:nvSpPr>
        <p:spPr bwMode="auto">
          <a:xfrm>
            <a:off x="2771800" y="2023680"/>
            <a:ext cx="403244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latin typeface="宋体" pitchFamily="2" charset="-122"/>
              </a:rPr>
              <a:t>    </a:t>
            </a:r>
            <a:r>
              <a:rPr kumimoji="0" lang="en-US" altLang="zh-CN" sz="2000" b="1" dirty="0" smtClean="0">
                <a:latin typeface="宋体" pitchFamily="2" charset="-122"/>
              </a:rPr>
              <a:t>   </a:t>
            </a:r>
            <a:r>
              <a:rPr kumimoji="0" lang="en-US" altLang="zh-CN" b="1" dirty="0" smtClean="0">
                <a:latin typeface="宋体" pitchFamily="2" charset="-122"/>
              </a:rPr>
              <a:t> 0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latin typeface="宋体" pitchFamily="2" charset="-122"/>
              </a:rPr>
              <a:t>    </a:t>
            </a:r>
            <a:r>
              <a:rPr kumimoji="0" lang="en-US" altLang="zh-CN" sz="2000" b="1" dirty="0" smtClean="0">
                <a:latin typeface="宋体" pitchFamily="2" charset="-122"/>
              </a:rPr>
              <a:t>   </a:t>
            </a:r>
            <a:r>
              <a:rPr kumimoji="0" lang="en-US" altLang="zh-CN" b="1" dirty="0" smtClean="0">
                <a:latin typeface="宋体" pitchFamily="2" charset="-122"/>
              </a:rPr>
              <a:t> 0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latin typeface="宋体" pitchFamily="2" charset="-122"/>
              </a:rPr>
              <a:t>[</a:t>
            </a:r>
            <a:r>
              <a:rPr kumimoji="0" lang="en-US" altLang="zh-CN" b="1" dirty="0">
                <a:latin typeface="宋体" pitchFamily="2" charset="-122"/>
              </a:rPr>
              <a:t>5</a:t>
            </a:r>
            <a:r>
              <a:rPr lang="en-US" altLang="zh-CN" dirty="0"/>
              <a:t>Δ</a:t>
            </a:r>
            <a:r>
              <a:rPr lang="en-US" altLang="zh-CN" b="1" i="1" dirty="0"/>
              <a:t>t</a:t>
            </a:r>
            <a:r>
              <a:rPr kumimoji="0" lang="zh-CN" altLang="en-US" b="1" dirty="0">
                <a:latin typeface="宋体" pitchFamily="2" charset="-122"/>
              </a:rPr>
              <a:t>＋</a:t>
            </a:r>
            <a:r>
              <a:rPr kumimoji="0" lang="en-US" altLang="zh-CN" b="1" dirty="0">
                <a:latin typeface="宋体" pitchFamily="2" charset="-122"/>
              </a:rPr>
              <a:t>(5</a:t>
            </a:r>
            <a:r>
              <a:rPr kumimoji="0" lang="zh-CN" altLang="en-US" b="1" dirty="0">
                <a:latin typeface="宋体" pitchFamily="2" charset="-122"/>
              </a:rPr>
              <a:t>－</a:t>
            </a:r>
            <a:r>
              <a:rPr kumimoji="0" lang="en-US" altLang="zh-CN" b="1" dirty="0">
                <a:latin typeface="宋体" pitchFamily="2" charset="-122"/>
              </a:rPr>
              <a:t>1)</a:t>
            </a:r>
            <a:r>
              <a:rPr lang="en-US" altLang="zh-CN" dirty="0" err="1"/>
              <a:t>Δ</a:t>
            </a:r>
            <a:r>
              <a:rPr lang="en-US" altLang="zh-CN" b="1" i="1" dirty="0" err="1"/>
              <a:t>t</a:t>
            </a:r>
            <a:r>
              <a:rPr lang="en-US" altLang="zh-CN" b="1" dirty="0" smtClean="0">
                <a:latin typeface="+mn-ea"/>
              </a:rPr>
              <a:t>]</a:t>
            </a:r>
            <a:r>
              <a:rPr kumimoji="0" lang="zh-CN" altLang="en-US" b="1" dirty="0" smtClean="0">
                <a:latin typeface="宋体" pitchFamily="2" charset="-122"/>
              </a:rPr>
              <a:t>＋</a:t>
            </a:r>
            <a:r>
              <a:rPr kumimoji="0" lang="en-US" altLang="zh-CN" b="1" dirty="0" smtClean="0">
                <a:latin typeface="宋体" pitchFamily="2" charset="-122"/>
              </a:rPr>
              <a:t>0</a:t>
            </a:r>
            <a:r>
              <a:rPr lang="en-US" altLang="zh-CN" dirty="0" smtClean="0"/>
              <a:t>Δ</a:t>
            </a:r>
            <a:r>
              <a:rPr lang="en-US" altLang="zh-CN" b="1" i="1" dirty="0" smtClean="0"/>
              <a:t>t</a:t>
            </a:r>
            <a:r>
              <a:rPr kumimoji="0" lang="zh-CN" altLang="en-US" b="1" dirty="0" smtClean="0">
                <a:latin typeface="宋体" pitchFamily="2" charset="-122"/>
              </a:rPr>
              <a:t>＝</a:t>
            </a:r>
            <a:r>
              <a:rPr kumimoji="0" lang="en-US" altLang="zh-CN" b="1" dirty="0" smtClean="0">
                <a:latin typeface="宋体" pitchFamily="2" charset="-122"/>
              </a:rPr>
              <a:t>9</a:t>
            </a:r>
            <a:r>
              <a:rPr lang="en-US" altLang="zh-CN" dirty="0" smtClean="0"/>
              <a:t>Δ</a:t>
            </a:r>
            <a:r>
              <a:rPr lang="en-US" altLang="zh-CN" b="1" i="1" dirty="0" smtClean="0"/>
              <a:t>t</a:t>
            </a:r>
            <a:endParaRPr kumimoji="0" lang="en-US" altLang="zh-CN" b="1" dirty="0">
              <a:latin typeface="宋体" pitchFamily="2" charset="-122"/>
            </a:endParaRPr>
          </a:p>
        </p:txBody>
      </p:sp>
      <p:sp>
        <p:nvSpPr>
          <p:cNvPr id="14" name="线形标注 2 13"/>
          <p:cNvSpPr/>
          <p:nvPr/>
        </p:nvSpPr>
        <p:spPr bwMode="auto">
          <a:xfrm>
            <a:off x="6876256" y="1250504"/>
            <a:ext cx="792088" cy="306000"/>
          </a:xfrm>
          <a:prstGeom prst="borderCallout2">
            <a:avLst>
              <a:gd name="adj1" fmla="val 48543"/>
              <a:gd name="adj2" fmla="val 98480"/>
              <a:gd name="adj3" fmla="val 47934"/>
              <a:gd name="adj4" fmla="val 112017"/>
              <a:gd name="adj5" fmla="val -185168"/>
              <a:gd name="adj6" fmla="val 134570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1800" b="1" spc="-100" dirty="0" smtClean="0">
                <a:latin typeface="宋体" pitchFamily="2" charset="-122"/>
              </a:rPr>
              <a:t>P</a:t>
            </a:r>
            <a:r>
              <a:rPr lang="en-US" altLang="zh-CN" sz="1800" b="1" spc="-100" baseline="-18000" dirty="0" smtClean="0">
                <a:latin typeface="宋体" pitchFamily="2" charset="-122"/>
              </a:rPr>
              <a:t>1</a:t>
            </a:r>
            <a:r>
              <a:rPr lang="zh-CN" altLang="en-US" sz="1800" b="1" spc="-100" dirty="0" smtClean="0">
                <a:latin typeface="宋体" pitchFamily="2" charset="-122"/>
              </a:rPr>
              <a:t>时写</a:t>
            </a:r>
            <a:endParaRPr lang="en-US" altLang="zh-CN" sz="1800" b="1" spc="-100" dirty="0">
              <a:latin typeface="宋体" pitchFamily="2" charset="-122"/>
            </a:endParaRPr>
          </a:p>
        </p:txBody>
      </p:sp>
      <p:sp>
        <p:nvSpPr>
          <p:cNvPr id="1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6" name="Text Box 88"/>
          <p:cNvSpPr txBox="1">
            <a:spLocks noChangeArrowheads="1"/>
          </p:cNvSpPr>
          <p:nvPr/>
        </p:nvSpPr>
        <p:spPr bwMode="auto">
          <a:xfrm>
            <a:off x="144016" y="3429000"/>
            <a:ext cx="8388424" cy="2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latin typeface="宋体" pitchFamily="2" charset="-122"/>
              </a:rPr>
              <a:t>     ②</a:t>
            </a:r>
            <a:r>
              <a:rPr kumimoji="0" lang="en-US" altLang="zh-CN" b="1" dirty="0" smtClean="0">
                <a:latin typeface="宋体" pitchFamily="2" charset="-122"/>
              </a:rPr>
              <a:t>I2</a:t>
            </a:r>
            <a:r>
              <a:rPr kumimoji="0" lang="zh-CN" altLang="en-US" b="1" dirty="0" smtClean="0">
                <a:latin typeface="宋体" pitchFamily="2" charset="-122"/>
              </a:rPr>
              <a:t>因</a:t>
            </a:r>
            <a:r>
              <a:rPr kumimoji="0" lang="en-US" altLang="zh-CN" b="1" dirty="0" smtClean="0">
                <a:latin typeface="宋体" pitchFamily="2" charset="-122"/>
              </a:rPr>
              <a:t>I1-I2</a:t>
            </a:r>
            <a:r>
              <a:rPr kumimoji="0" lang="zh-CN" altLang="en-US" b="1" dirty="0" smtClean="0">
                <a:latin typeface="宋体" pitchFamily="2" charset="-122"/>
              </a:rPr>
              <a:t>冒险停顿  拍；</a:t>
            </a:r>
            <a:r>
              <a:rPr lang="en-US" altLang="zh-CN" b="1" dirty="0" smtClean="0">
                <a:latin typeface="+mn-ea"/>
              </a:rPr>
              <a:t>I3</a:t>
            </a:r>
            <a:r>
              <a:rPr lang="zh-CN" altLang="en-US" b="1" dirty="0" smtClean="0">
                <a:latin typeface="+mn-ea"/>
              </a:rPr>
              <a:t>因</a:t>
            </a:r>
            <a:r>
              <a:rPr lang="en-US" altLang="zh-CN" b="1" dirty="0" smtClean="0">
                <a:latin typeface="+mn-ea"/>
              </a:rPr>
              <a:t>I1-I3</a:t>
            </a:r>
            <a:r>
              <a:rPr lang="zh-CN" altLang="en-US" b="1" dirty="0" smtClean="0">
                <a:latin typeface="+mn-ea"/>
              </a:rPr>
              <a:t>冒险停顿  拍；</a:t>
            </a:r>
            <a:endParaRPr lang="en-US" altLang="zh-CN" b="1" dirty="0" smtClean="0">
              <a:latin typeface="+mn-ea"/>
            </a:endParaRPr>
          </a:p>
          <a:p>
            <a:pPr algn="l" eaLnBrk="0" hangingPunct="0">
              <a:lnSpc>
                <a:spcPct val="105000"/>
              </a:lnSpc>
            </a:pPr>
            <a:endParaRPr lang="en-US" altLang="zh-CN" sz="1800" b="1" dirty="0" smtClean="0">
              <a:latin typeface="+mn-ea"/>
            </a:endParaRPr>
          </a:p>
          <a:p>
            <a:pPr algn="l" eaLnBrk="0" hangingPunct="0">
              <a:lnSpc>
                <a:spcPct val="125000"/>
              </a:lnSpc>
            </a:pPr>
            <a:r>
              <a:rPr lang="en-US" altLang="zh-CN" b="1" dirty="0" smtClean="0">
                <a:latin typeface="+mn-ea"/>
              </a:rPr>
              <a:t>       I4</a:t>
            </a:r>
            <a:r>
              <a:rPr lang="zh-CN" altLang="en-US" b="1" dirty="0" smtClean="0">
                <a:latin typeface="+mn-ea"/>
              </a:rPr>
              <a:t>因</a:t>
            </a:r>
            <a:r>
              <a:rPr lang="en-US" altLang="zh-CN" b="1" dirty="0" smtClean="0">
                <a:latin typeface="+mn-ea"/>
              </a:rPr>
              <a:t>I1-I4</a:t>
            </a:r>
            <a:r>
              <a:rPr lang="zh-CN" altLang="en-US" b="1" dirty="0" smtClean="0">
                <a:latin typeface="+mn-ea"/>
              </a:rPr>
              <a:t>冒险停顿  拍；</a:t>
            </a:r>
            <a:r>
              <a:rPr lang="en-US" altLang="zh-CN" b="1" dirty="0" smtClean="0">
                <a:latin typeface="+mn-ea"/>
              </a:rPr>
              <a:t>I5</a:t>
            </a:r>
            <a:r>
              <a:rPr lang="zh-CN" altLang="en-US" b="1" dirty="0" smtClean="0">
                <a:latin typeface="+mn-ea"/>
              </a:rPr>
              <a:t>因</a:t>
            </a:r>
            <a:r>
              <a:rPr lang="en-US" altLang="zh-CN" b="1" dirty="0" smtClean="0">
                <a:latin typeface="+mn-ea"/>
              </a:rPr>
              <a:t>I3-I5</a:t>
            </a:r>
            <a:r>
              <a:rPr lang="zh-CN" altLang="en-US" b="1" dirty="0" smtClean="0">
                <a:latin typeface="+mn-ea"/>
              </a:rPr>
              <a:t>冒险停顿  拍；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05000"/>
              </a:lnSpc>
            </a:pPr>
            <a:endParaRPr kumimoji="0" lang="en-US" altLang="zh-CN" sz="1800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latin typeface="宋体" pitchFamily="2" charset="-122"/>
              </a:rPr>
              <a:t>       执行时间＝</a:t>
            </a:r>
            <a:endParaRPr kumimoji="0" lang="en-US" altLang="zh-CN" b="1" dirty="0">
              <a:latin typeface="宋体" pitchFamily="2" charset="-122"/>
            </a:endParaRPr>
          </a:p>
        </p:txBody>
      </p:sp>
      <p:sp>
        <p:nvSpPr>
          <p:cNvPr id="17" name="Text Box 88"/>
          <p:cNvSpPr txBox="1">
            <a:spLocks noChangeArrowheads="1"/>
          </p:cNvSpPr>
          <p:nvPr/>
        </p:nvSpPr>
        <p:spPr bwMode="auto">
          <a:xfrm>
            <a:off x="2736304" y="3425890"/>
            <a:ext cx="4968044" cy="209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latin typeface="宋体" pitchFamily="2" charset="-122"/>
              </a:rPr>
              <a:t>    </a:t>
            </a:r>
            <a:r>
              <a:rPr kumimoji="0" lang="en-US" altLang="zh-CN" sz="2000" b="1" dirty="0" smtClean="0">
                <a:latin typeface="宋体" pitchFamily="2" charset="-122"/>
              </a:rPr>
              <a:t>   </a:t>
            </a:r>
            <a:r>
              <a:rPr kumimoji="0" lang="en-US" altLang="zh-CN" b="1" dirty="0" smtClean="0">
                <a:latin typeface="宋体" pitchFamily="2" charset="-122"/>
              </a:rPr>
              <a:t> 0</a:t>
            </a:r>
          </a:p>
          <a:p>
            <a:pPr algn="l" eaLnBrk="0" hangingPunct="0">
              <a:lnSpc>
                <a:spcPct val="105000"/>
              </a:lnSpc>
            </a:pPr>
            <a:r>
              <a:rPr kumimoji="0" lang="en-US" altLang="zh-CN" sz="1800" b="1" dirty="0" smtClean="0">
                <a:latin typeface="宋体" pitchFamily="2" charset="-122"/>
              </a:rPr>
              <a:t>    (EX</a:t>
            </a:r>
            <a:r>
              <a:rPr kumimoji="0" lang="zh-CN" altLang="en-US" sz="1800" b="1" dirty="0" smtClean="0">
                <a:latin typeface="宋体" pitchFamily="2" charset="-122"/>
              </a:rPr>
              <a:t>→</a:t>
            </a:r>
            <a:r>
              <a:rPr kumimoji="0" lang="en-US" altLang="zh-CN" sz="1800" b="1" dirty="0" smtClean="0">
                <a:latin typeface="宋体" pitchFamily="2" charset="-122"/>
              </a:rPr>
              <a:t>EX</a:t>
            </a:r>
            <a:r>
              <a:rPr kumimoji="0" lang="zh-CN" altLang="en-US" sz="1800" b="1" dirty="0" smtClean="0">
                <a:latin typeface="宋体" pitchFamily="2" charset="-122"/>
              </a:rPr>
              <a:t>线路</a:t>
            </a:r>
            <a:r>
              <a:rPr kumimoji="0" lang="en-US" altLang="zh-CN" sz="1800" b="1" dirty="0" smtClean="0">
                <a:latin typeface="宋体" pitchFamily="2" charset="-122"/>
              </a:rPr>
              <a:t>)</a:t>
            </a:r>
            <a:r>
              <a:rPr kumimoji="0" lang="en-US" altLang="zh-CN" sz="1800" b="1" dirty="0">
                <a:latin typeface="宋体" pitchFamily="2" charset="-122"/>
              </a:rPr>
              <a:t> </a:t>
            </a:r>
            <a:endParaRPr kumimoji="0" lang="en-US" altLang="zh-CN" sz="1800" b="1" dirty="0" smtClean="0">
              <a:latin typeface="宋体" pitchFamily="2" charset="-122"/>
            </a:endParaRP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latin typeface="宋体" pitchFamily="2" charset="-122"/>
              </a:rPr>
              <a:t>    </a:t>
            </a:r>
            <a:r>
              <a:rPr kumimoji="0" lang="en-US" altLang="zh-CN" sz="2000" b="1" dirty="0" smtClean="0">
                <a:latin typeface="宋体" pitchFamily="2" charset="-122"/>
              </a:rPr>
              <a:t>   </a:t>
            </a:r>
            <a:r>
              <a:rPr kumimoji="0" lang="en-US" altLang="zh-CN" b="1" dirty="0" smtClean="0">
                <a:latin typeface="宋体" pitchFamily="2" charset="-122"/>
              </a:rPr>
              <a:t> 0</a:t>
            </a:r>
            <a:endParaRPr kumimoji="0" lang="en-US" altLang="zh-CN" b="1" dirty="0">
              <a:latin typeface="宋体" pitchFamily="2" charset="-122"/>
            </a:endParaRPr>
          </a:p>
          <a:p>
            <a:pPr algn="l" eaLnBrk="0" hangingPunct="0">
              <a:lnSpc>
                <a:spcPct val="105000"/>
              </a:lnSpc>
            </a:pPr>
            <a:r>
              <a:rPr kumimoji="0" lang="en-US" altLang="zh-CN" sz="1800" b="1" dirty="0" smtClean="0">
                <a:latin typeface="宋体" pitchFamily="2" charset="-122"/>
              </a:rPr>
              <a:t>    (</a:t>
            </a:r>
            <a:r>
              <a:rPr kumimoji="0" lang="zh-CN" altLang="en-US" sz="1800" b="1" dirty="0" smtClean="0">
                <a:latin typeface="宋体" pitchFamily="2" charset="-122"/>
              </a:rPr>
              <a:t>随</a:t>
            </a:r>
            <a:r>
              <a:rPr kumimoji="0" lang="en-US" altLang="zh-CN" sz="1800" b="1" dirty="0" smtClean="0">
                <a:latin typeface="宋体" pitchFamily="2" charset="-122"/>
              </a:rPr>
              <a:t>I1-I3</a:t>
            </a:r>
            <a:r>
              <a:rPr kumimoji="0" lang="zh-CN" altLang="en-US" sz="1800" b="1" dirty="0" smtClean="0">
                <a:latin typeface="宋体" pitchFamily="2" charset="-122"/>
              </a:rPr>
              <a:t>消除</a:t>
            </a:r>
            <a:r>
              <a:rPr kumimoji="0" lang="en-US" altLang="zh-CN" sz="1800" b="1" dirty="0" smtClean="0">
                <a:latin typeface="宋体" pitchFamily="2" charset="-122"/>
              </a:rPr>
              <a:t>)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latin typeface="宋体" pitchFamily="2" charset="-122"/>
              </a:rPr>
              <a:t>[</a:t>
            </a:r>
            <a:r>
              <a:rPr kumimoji="0" lang="en-US" altLang="zh-CN" b="1" dirty="0">
                <a:latin typeface="宋体" pitchFamily="2" charset="-122"/>
              </a:rPr>
              <a:t>5</a:t>
            </a:r>
            <a:r>
              <a:rPr lang="en-US" altLang="zh-CN" dirty="0"/>
              <a:t>Δ</a:t>
            </a:r>
            <a:r>
              <a:rPr lang="en-US" altLang="zh-CN" b="1" i="1" dirty="0"/>
              <a:t>t</a:t>
            </a:r>
            <a:r>
              <a:rPr kumimoji="0" lang="zh-CN" altLang="en-US" b="1" dirty="0">
                <a:latin typeface="宋体" pitchFamily="2" charset="-122"/>
              </a:rPr>
              <a:t>＋</a:t>
            </a:r>
            <a:r>
              <a:rPr kumimoji="0" lang="en-US" altLang="zh-CN" b="1" dirty="0">
                <a:latin typeface="宋体" pitchFamily="2" charset="-122"/>
              </a:rPr>
              <a:t>(5</a:t>
            </a:r>
            <a:r>
              <a:rPr kumimoji="0" lang="zh-CN" altLang="en-US" b="1" dirty="0">
                <a:latin typeface="宋体" pitchFamily="2" charset="-122"/>
              </a:rPr>
              <a:t>－</a:t>
            </a:r>
            <a:r>
              <a:rPr kumimoji="0" lang="en-US" altLang="zh-CN" b="1" dirty="0">
                <a:latin typeface="宋体" pitchFamily="2" charset="-122"/>
              </a:rPr>
              <a:t>1)</a:t>
            </a:r>
            <a:r>
              <a:rPr lang="en-US" altLang="zh-CN" dirty="0" err="1"/>
              <a:t>Δ</a:t>
            </a:r>
            <a:r>
              <a:rPr lang="en-US" altLang="zh-CN" b="1" i="1" dirty="0" err="1"/>
              <a:t>t</a:t>
            </a:r>
            <a:r>
              <a:rPr lang="en-US" altLang="zh-CN" b="1" dirty="0" smtClean="0">
                <a:latin typeface="+mn-ea"/>
              </a:rPr>
              <a:t>]</a:t>
            </a:r>
            <a:r>
              <a:rPr kumimoji="0" lang="zh-CN" altLang="en-US" b="1" dirty="0" smtClean="0">
                <a:latin typeface="宋体" pitchFamily="2" charset="-122"/>
              </a:rPr>
              <a:t>＋</a:t>
            </a:r>
            <a:r>
              <a:rPr kumimoji="0" lang="en-US" altLang="zh-CN" b="1" dirty="0" smtClean="0">
                <a:latin typeface="宋体" pitchFamily="2" charset="-122"/>
              </a:rPr>
              <a:t>(1</a:t>
            </a:r>
            <a:r>
              <a:rPr kumimoji="0" lang="zh-CN" altLang="en-US" b="1" dirty="0" smtClean="0">
                <a:latin typeface="宋体" pitchFamily="2" charset="-122"/>
              </a:rPr>
              <a:t>＋</a:t>
            </a:r>
            <a:r>
              <a:rPr kumimoji="0" lang="en-US" altLang="zh-CN" b="1" dirty="0">
                <a:latin typeface="宋体" pitchFamily="2" charset="-122"/>
              </a:rPr>
              <a:t>1</a:t>
            </a:r>
            <a:r>
              <a:rPr kumimoji="0" lang="en-US" altLang="zh-CN" b="1" dirty="0" smtClean="0">
                <a:latin typeface="宋体" pitchFamily="2" charset="-122"/>
              </a:rPr>
              <a:t>)</a:t>
            </a:r>
            <a:r>
              <a:rPr lang="en-US" altLang="zh-CN" dirty="0" err="1" smtClean="0"/>
              <a:t>Δ</a:t>
            </a:r>
            <a:r>
              <a:rPr lang="en-US" altLang="zh-CN" b="1" i="1" dirty="0" err="1" smtClean="0"/>
              <a:t>t</a:t>
            </a:r>
            <a:r>
              <a:rPr kumimoji="0" lang="zh-CN" altLang="en-US" b="1" dirty="0" smtClean="0">
                <a:latin typeface="宋体" pitchFamily="2" charset="-122"/>
              </a:rPr>
              <a:t>＝</a:t>
            </a:r>
            <a:r>
              <a:rPr kumimoji="0" lang="en-US" altLang="zh-CN" b="1" dirty="0" smtClean="0">
                <a:latin typeface="宋体" pitchFamily="2" charset="-122"/>
              </a:rPr>
              <a:t>11</a:t>
            </a:r>
            <a:r>
              <a:rPr lang="en-US" altLang="zh-CN" dirty="0" smtClean="0"/>
              <a:t>Δ</a:t>
            </a:r>
            <a:r>
              <a:rPr lang="en-US" altLang="zh-CN" b="1" i="1" dirty="0" smtClean="0"/>
              <a:t>t</a:t>
            </a:r>
            <a:endParaRPr kumimoji="0" lang="en-US" altLang="zh-CN" b="1" dirty="0">
              <a:latin typeface="宋体" pitchFamily="2" charset="-122"/>
            </a:endParaRPr>
          </a:p>
        </p:txBody>
      </p:sp>
      <p:sp>
        <p:nvSpPr>
          <p:cNvPr id="18" name="Text Box 88"/>
          <p:cNvSpPr txBox="1">
            <a:spLocks noChangeArrowheads="1"/>
          </p:cNvSpPr>
          <p:nvPr/>
        </p:nvSpPr>
        <p:spPr bwMode="auto">
          <a:xfrm>
            <a:off x="179512" y="5827330"/>
            <a:ext cx="87739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     思考</a:t>
            </a:r>
            <a:r>
              <a:rPr kumimoji="0"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kumimoji="0"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+mn-ea"/>
              </a:rPr>
              <a:t>I3</a:t>
            </a:r>
            <a:r>
              <a:rPr lang="zh-CN" altLang="en-US" b="1" dirty="0" smtClean="0">
                <a:latin typeface="+mn-ea"/>
              </a:rPr>
              <a:t>为</a:t>
            </a:r>
            <a:r>
              <a:rPr lang="pt-BR" altLang="zh-CN" b="1" dirty="0">
                <a:latin typeface="+mn-ea"/>
              </a:rPr>
              <a:t>$8</a:t>
            </a:r>
            <a:r>
              <a:rPr lang="en-US" altLang="zh-CN" b="1" dirty="0">
                <a:latin typeface="+mn-ea"/>
              </a:rPr>
              <a:t>←</a:t>
            </a:r>
            <a:r>
              <a:rPr lang="pt-BR" altLang="zh-CN" b="1" dirty="0">
                <a:latin typeface="+mn-ea"/>
              </a:rPr>
              <a:t>$4</a:t>
            </a:r>
            <a:r>
              <a:rPr lang="pt-BR" altLang="zh-CN" b="1" baseline="-25000" dirty="0">
                <a:latin typeface="+mn-ea"/>
              </a:rPr>
              <a:t> </a:t>
            </a:r>
            <a:r>
              <a:rPr lang="pt-BR" altLang="zh-CN" b="1" dirty="0">
                <a:latin typeface="+mn-ea"/>
              </a:rPr>
              <a:t>|</a:t>
            </a:r>
            <a:r>
              <a:rPr lang="pt-BR" altLang="zh-CN" b="1" baseline="-25000" dirty="0">
                <a:latin typeface="+mn-ea"/>
              </a:rPr>
              <a:t> </a:t>
            </a:r>
            <a:r>
              <a:rPr lang="pt-BR" altLang="zh-CN" b="1" dirty="0" smtClean="0">
                <a:latin typeface="+mn-ea"/>
              </a:rPr>
              <a:t>$7</a:t>
            </a:r>
            <a:r>
              <a:rPr lang="zh-CN" altLang="en-US" b="1" dirty="0" smtClean="0">
                <a:latin typeface="+mn-ea"/>
              </a:rPr>
              <a:t>时，小题</a:t>
            </a:r>
            <a:r>
              <a:rPr kumimoji="0" lang="zh-CN" altLang="en-US" b="1" dirty="0" smtClean="0">
                <a:latin typeface="宋体" pitchFamily="2" charset="-122"/>
              </a:rPr>
              <a:t>②结果如何？    </a:t>
            </a:r>
            <a:r>
              <a:rPr kumimoji="0" lang="en-US" altLang="zh-CN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12t</a:t>
            </a:r>
            <a:endParaRPr kumimoji="0"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19" name="Text Box 88"/>
          <p:cNvSpPr txBox="1">
            <a:spLocks noChangeArrowheads="1"/>
          </p:cNvSpPr>
          <p:nvPr/>
        </p:nvSpPr>
        <p:spPr bwMode="auto">
          <a:xfrm>
            <a:off x="7452320" y="2023680"/>
            <a:ext cx="458234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kumimoji="0" lang="en-US" altLang="zh-CN" b="1" dirty="0" smtClean="0">
                <a:latin typeface="宋体" pitchFamily="2" charset="-122"/>
              </a:rPr>
              <a:t>0</a:t>
            </a:r>
          </a:p>
          <a:p>
            <a:pPr eaLnBrk="0" hangingPunct="0">
              <a:lnSpc>
                <a:spcPct val="125000"/>
              </a:lnSpc>
            </a:pPr>
            <a:r>
              <a:rPr kumimoji="0" lang="en-US" altLang="zh-CN" b="1" dirty="0" smtClean="0">
                <a:latin typeface="宋体" pitchFamily="2" charset="-122"/>
              </a:rPr>
              <a:t>0</a:t>
            </a:r>
            <a:endParaRPr kumimoji="0" lang="en-US" altLang="zh-CN" b="1" dirty="0">
              <a:latin typeface="宋体" pitchFamily="2" charset="-122"/>
            </a:endParaRPr>
          </a:p>
        </p:txBody>
      </p:sp>
      <p:sp>
        <p:nvSpPr>
          <p:cNvPr id="20" name="Text Box 88"/>
          <p:cNvSpPr txBox="1">
            <a:spLocks noChangeArrowheads="1"/>
          </p:cNvSpPr>
          <p:nvPr/>
        </p:nvSpPr>
        <p:spPr bwMode="auto">
          <a:xfrm>
            <a:off x="6228184" y="3432424"/>
            <a:ext cx="2376264" cy="165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latin typeface="宋体" pitchFamily="2" charset="-122"/>
              </a:rPr>
              <a:t>        1</a:t>
            </a:r>
          </a:p>
          <a:p>
            <a:pPr algn="l" eaLnBrk="0" hangingPunct="0">
              <a:lnSpc>
                <a:spcPct val="105000"/>
              </a:lnSpc>
            </a:pPr>
            <a:r>
              <a:rPr kumimoji="0" lang="en-US" altLang="zh-CN" sz="1800" b="1" dirty="0">
                <a:latin typeface="宋体" pitchFamily="2" charset="-122"/>
              </a:rPr>
              <a:t>(ID</a:t>
            </a:r>
            <a:r>
              <a:rPr kumimoji="0" lang="zh-CN" altLang="en-US" sz="1800" b="1" dirty="0">
                <a:latin typeface="宋体" pitchFamily="2" charset="-122"/>
              </a:rPr>
              <a:t>段可读</a:t>
            </a:r>
            <a:r>
              <a:rPr kumimoji="0" lang="en-US" altLang="zh-CN" sz="1800" b="1" dirty="0">
                <a:latin typeface="宋体" pitchFamily="2" charset="-122"/>
              </a:rPr>
              <a:t>I1</a:t>
            </a:r>
            <a:r>
              <a:rPr kumimoji="0" lang="zh-CN" altLang="en-US" sz="1800" b="1" dirty="0">
                <a:latin typeface="宋体" pitchFamily="2" charset="-122"/>
              </a:rPr>
              <a:t>的</a:t>
            </a:r>
            <a:r>
              <a:rPr kumimoji="0" lang="en-US" altLang="zh-CN" sz="1800" b="1" dirty="0">
                <a:latin typeface="宋体" pitchFamily="2" charset="-122"/>
              </a:rPr>
              <a:t>WB</a:t>
            </a:r>
            <a:r>
              <a:rPr kumimoji="0" lang="zh-CN" altLang="en-US" sz="1800" b="1" dirty="0">
                <a:latin typeface="宋体" pitchFamily="2" charset="-122"/>
              </a:rPr>
              <a:t>段</a:t>
            </a:r>
            <a:r>
              <a:rPr kumimoji="0" lang="en-US" altLang="zh-CN" sz="1800" b="1" dirty="0">
                <a:latin typeface="宋体" pitchFamily="2" charset="-122"/>
              </a:rPr>
              <a:t>)</a:t>
            </a:r>
          </a:p>
          <a:p>
            <a:pPr algn="l" eaLnBrk="0" hangingPunct="0">
              <a:lnSpc>
                <a:spcPct val="125000"/>
              </a:lnSpc>
            </a:pPr>
            <a:r>
              <a:rPr kumimoji="0" lang="en-US" altLang="zh-CN" b="1" dirty="0" smtClean="0">
                <a:latin typeface="宋体" pitchFamily="2" charset="-122"/>
              </a:rPr>
              <a:t>        1</a:t>
            </a:r>
          </a:p>
          <a:p>
            <a:pPr algn="l" eaLnBrk="0" hangingPunct="0">
              <a:lnSpc>
                <a:spcPct val="105000"/>
              </a:lnSpc>
            </a:pPr>
            <a:r>
              <a:rPr kumimoji="0" lang="en-US" altLang="zh-CN" sz="1800" b="1" dirty="0">
                <a:latin typeface="宋体" pitchFamily="2" charset="-122"/>
              </a:rPr>
              <a:t>(ID</a:t>
            </a:r>
            <a:r>
              <a:rPr kumimoji="0" lang="zh-CN" altLang="en-US" sz="1800" b="1" dirty="0">
                <a:latin typeface="宋体" pitchFamily="2" charset="-122"/>
              </a:rPr>
              <a:t>段可读</a:t>
            </a:r>
            <a:r>
              <a:rPr kumimoji="0" lang="en-US" altLang="zh-CN" sz="1800" b="1" dirty="0" smtClean="0">
                <a:latin typeface="宋体" pitchFamily="2" charset="-122"/>
              </a:rPr>
              <a:t>I3</a:t>
            </a:r>
            <a:r>
              <a:rPr kumimoji="0" lang="zh-CN" altLang="en-US" sz="1800" b="1" dirty="0" smtClean="0">
                <a:latin typeface="宋体" pitchFamily="2" charset="-122"/>
              </a:rPr>
              <a:t>的</a:t>
            </a:r>
            <a:r>
              <a:rPr kumimoji="0" lang="en-US" altLang="zh-CN" sz="1800" b="1" dirty="0">
                <a:latin typeface="宋体" pitchFamily="2" charset="-122"/>
              </a:rPr>
              <a:t>WB</a:t>
            </a:r>
            <a:r>
              <a:rPr kumimoji="0" lang="zh-CN" altLang="en-US" sz="1800" b="1" dirty="0">
                <a:latin typeface="宋体" pitchFamily="2" charset="-122"/>
              </a:rPr>
              <a:t>段</a:t>
            </a:r>
            <a:r>
              <a:rPr kumimoji="0" lang="en-US" altLang="zh-CN" sz="1800" b="1" dirty="0" smtClean="0">
                <a:latin typeface="宋体" pitchFamily="2" charset="-122"/>
              </a:rPr>
              <a:t>)</a:t>
            </a:r>
            <a:endParaRPr kumimoji="0" lang="en-US" altLang="zh-CN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253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6" grpId="0"/>
      <p:bldP spid="18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CFFFF"/>
        </a:solidFill>
        <a:ln w="12700">
          <a:solidFill>
            <a:schemeClr val="tx1"/>
          </a:solidFill>
          <a:prstDash val="sysDash"/>
          <a:miter lim="800000"/>
          <a:headEnd/>
          <a:tailEnd/>
        </a:ln>
        <a:effectLst/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>
        <a:spAutoFit/>
      </a:bodyPr>
      <a:lstStyle>
        <a:defPPr algn="l">
          <a:lnSpc>
            <a:spcPct val="125000"/>
          </a:lnSpc>
          <a:defRPr b="1" dirty="0" smtClean="0">
            <a:solidFill>
              <a:srgbClr val="FF3399"/>
            </a:solidFill>
            <a:latin typeface="宋体" pitchFamily="2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93007</TotalTime>
  <Words>19935</Words>
  <Application>Microsoft Office PowerPoint</Application>
  <PresentationFormat>全屏显示(4:3)</PresentationFormat>
  <Paragraphs>4300</Paragraphs>
  <Slides>107</Slides>
  <Notes>94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107</vt:i4>
      </vt:variant>
    </vt:vector>
  </HeadingPairs>
  <TitlesOfParts>
    <vt:vector size="110" baseType="lpstr">
      <vt:lpstr>默认设计模板</vt:lpstr>
      <vt:lpstr>Visio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Windows 用户</cp:lastModifiedBy>
  <cp:revision>2113</cp:revision>
  <dcterms:created xsi:type="dcterms:W3CDTF">2002-02-16T03:40:16Z</dcterms:created>
  <dcterms:modified xsi:type="dcterms:W3CDTF">2020-11-26T15:23:44Z</dcterms:modified>
</cp:coreProperties>
</file>