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93" r:id="rId3"/>
    <p:sldId id="257" r:id="rId4"/>
    <p:sldId id="313" r:id="rId5"/>
    <p:sldId id="316" r:id="rId6"/>
    <p:sldId id="318" r:id="rId7"/>
    <p:sldId id="312" r:id="rId8"/>
    <p:sldId id="394" r:id="rId9"/>
    <p:sldId id="395" r:id="rId10"/>
    <p:sldId id="396" r:id="rId11"/>
    <p:sldId id="397" r:id="rId12"/>
    <p:sldId id="377" r:id="rId13"/>
    <p:sldId id="398" r:id="rId14"/>
    <p:sldId id="399" r:id="rId15"/>
    <p:sldId id="400" r:id="rId16"/>
    <p:sldId id="401" r:id="rId17"/>
    <p:sldId id="402" r:id="rId18"/>
    <p:sldId id="403" r:id="rId19"/>
    <p:sldId id="422" r:id="rId20"/>
    <p:sldId id="404" r:id="rId21"/>
    <p:sldId id="405" r:id="rId22"/>
    <p:sldId id="406" r:id="rId23"/>
    <p:sldId id="414" r:id="rId24"/>
    <p:sldId id="416" r:id="rId25"/>
    <p:sldId id="408" r:id="rId26"/>
    <p:sldId id="356" r:id="rId27"/>
    <p:sldId id="409" r:id="rId28"/>
    <p:sldId id="330" r:id="rId29"/>
    <p:sldId id="410" r:id="rId30"/>
    <p:sldId id="411" r:id="rId31"/>
    <p:sldId id="412" r:id="rId32"/>
    <p:sldId id="413" r:id="rId33"/>
    <p:sldId id="372" r:id="rId34"/>
    <p:sldId id="423" r:id="rId35"/>
    <p:sldId id="424" r:id="rId36"/>
    <p:sldId id="426" r:id="rId37"/>
    <p:sldId id="427" r:id="rId38"/>
    <p:sldId id="428" r:id="rId39"/>
    <p:sldId id="425" r:id="rId40"/>
    <p:sldId id="429" r:id="rId41"/>
    <p:sldId id="431" r:id="rId42"/>
    <p:sldId id="432" r:id="rId43"/>
    <p:sldId id="434" r:id="rId44"/>
    <p:sldId id="430" r:id="rId45"/>
    <p:sldId id="433" r:id="rId46"/>
    <p:sldId id="417" r:id="rId47"/>
    <p:sldId id="419" r:id="rId48"/>
    <p:sldId id="418" r:id="rId4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00"/>
    <a:srgbClr val="FF3399"/>
    <a:srgbClr val="CCCCFF"/>
    <a:srgbClr val="9999FF"/>
    <a:srgbClr val="CCFFFF"/>
    <a:srgbClr val="FFCC99"/>
    <a:srgbClr val="66CC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3" autoAdjust="0"/>
    <p:restoredTop sz="95287" autoAdjust="0"/>
  </p:normalViewPr>
  <p:slideViewPr>
    <p:cSldViewPr>
      <p:cViewPr>
        <p:scale>
          <a:sx n="70" d="100"/>
          <a:sy n="70" d="100"/>
        </p:scale>
        <p:origin x="-955" y="-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9207B22B-9E59-48D3-B837-F1910107F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523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D00C88F7-0A31-460A-8209-AA858ED7C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0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007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P13</a:t>
            </a:r>
            <a:r>
              <a:rPr lang="zh-CN" altLang="en-US" dirty="0" smtClean="0"/>
              <a:t>、上页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看仲裁时机、仲裁方法的不同，</a:t>
            </a:r>
            <a:r>
              <a:rPr lang="en-US" altLang="zh-CN" dirty="0" smtClean="0"/>
              <a:t>P11-</a:t>
            </a:r>
            <a:r>
              <a:rPr lang="zh-CN" altLang="en-US" dirty="0" smtClean="0"/>
              <a:t>看隐藏式仲裁的实现需求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829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教材勘误∑</a:t>
            </a:r>
            <a:r>
              <a:rPr lang="en-US" altLang="zh-CN" dirty="0" err="1" smtClean="0"/>
              <a:t>BSk</a:t>
            </a:r>
            <a:r>
              <a:rPr lang="zh-CN" altLang="en-US" dirty="0" smtClean="0"/>
              <a:t>改为∑</a:t>
            </a:r>
            <a:r>
              <a:rPr lang="en-US" altLang="zh-CN" dirty="0" err="1" smtClean="0"/>
              <a:t>BRk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3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98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450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3-52--</a:t>
            </a:r>
            <a:r>
              <a:rPr lang="zh-CN" altLang="en-US" dirty="0" smtClean="0"/>
              <a:t>看多体交叉存储器，下页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看信号时序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07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47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P21-</a:t>
            </a:r>
            <a:r>
              <a:rPr lang="zh-CN" altLang="en-US" dirty="0" smtClean="0"/>
              <a:t>看半同步定时方式的联络信号线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841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PCI-</a:t>
            </a:r>
            <a:r>
              <a:rPr lang="zh-CN" altLang="en-US" dirty="0" smtClean="0"/>
              <a:t>配置空间数量≤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DEVSEL</a:t>
            </a:r>
            <a:r>
              <a:rPr lang="zh-CN" altLang="en-US" dirty="0" smtClean="0"/>
              <a:t>有效是数据期的前提，写操作没有过渡期</a:t>
            </a:r>
            <a:endParaRPr lang="en-US" altLang="zh-CN" dirty="0" smtClean="0"/>
          </a:p>
          <a:p>
            <a:r>
              <a:rPr lang="en-US" altLang="zh-CN" dirty="0" smtClean="0"/>
              <a:t>P18-</a:t>
            </a:r>
            <a:r>
              <a:rPr lang="zh-CN" altLang="en-US" dirty="0" smtClean="0"/>
              <a:t>看总线事务种类，</a:t>
            </a:r>
            <a:r>
              <a:rPr lang="en-US" altLang="zh-CN" dirty="0" smtClean="0"/>
              <a:t>P22-</a:t>
            </a:r>
            <a:r>
              <a:rPr lang="zh-CN" altLang="en-US" dirty="0" smtClean="0"/>
              <a:t>看半同步定时信号线的扩展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21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P20-</a:t>
            </a:r>
            <a:r>
              <a:rPr lang="zh-CN" altLang="en-US" dirty="0" smtClean="0"/>
              <a:t>看同步串行、异步串行的区别</a:t>
            </a:r>
            <a:endParaRPr lang="en-US" altLang="zh-CN" dirty="0" smtClean="0"/>
          </a:p>
          <a:p>
            <a:r>
              <a:rPr lang="en-US" altLang="zh-CN" dirty="0" smtClean="0"/>
              <a:t>FSB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—f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=800MHZ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时，双通道内存时的带宽为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(800*64/8)*2=12800MB/s=12.8GB/s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685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方式，集成技术</a:t>
            </a:r>
            <a:r>
              <a:rPr lang="en-US" altLang="zh-CN" dirty="0" smtClean="0"/>
              <a:t>--</a:t>
            </a:r>
            <a:r>
              <a:rPr lang="zh-CN" altLang="en-US" sz="1200" b="0" dirty="0" smtClean="0"/>
              <a:t>芯片内传输无总线标准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如地址传送</a:t>
            </a:r>
            <a:r>
              <a:rPr lang="en-US" altLang="zh-CN" sz="1200" b="0" dirty="0" smtClean="0"/>
              <a:t>)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CD602-6C87-4B08-8174-833A7B17F7E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并行通信技术</a:t>
            </a:r>
            <a:r>
              <a:rPr lang="en-US" altLang="zh-CN" dirty="0" smtClean="0"/>
              <a:t>—MCH</a:t>
            </a:r>
            <a:r>
              <a:rPr lang="zh-CN" altLang="en-US" dirty="0" smtClean="0"/>
              <a:t>交换机结构，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层次结构，多通道内存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41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3-52--</a:t>
            </a:r>
            <a:r>
              <a:rPr lang="zh-CN" altLang="en-US" dirty="0" smtClean="0"/>
              <a:t>看多体交叉存储器，下页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看信号时序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>
                <a:solidFill>
                  <a:prstClr val="black"/>
                </a:solidFill>
              </a:rPr>
              <a:pPr/>
              <a:t>43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7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连线类型</a:t>
            </a:r>
            <a:r>
              <a:rPr lang="en-US" altLang="zh-CN" dirty="0" smtClean="0"/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电缆式、主板式、底板式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TTL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接收端用≥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2.0V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、≤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0.8V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USB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接收端用＞＋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、＜－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0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个因子着手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9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P3-</a:t>
            </a:r>
            <a:r>
              <a:rPr lang="zh-CN" altLang="en-US" dirty="0" smtClean="0"/>
              <a:t>看总线事务的定义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45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仲裁阶段，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66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P9-</a:t>
            </a:r>
            <a:r>
              <a:rPr lang="zh-CN" altLang="en-US" dirty="0" smtClean="0"/>
              <a:t>看总线仲裁时机 →信号线设置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4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只有一根线时，只能自动轮询；多根线时，可手动轮询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08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P12-</a:t>
            </a:r>
            <a:r>
              <a:rPr lang="zh-CN" altLang="en-US" dirty="0" smtClean="0"/>
              <a:t>看链式查询的信号线连接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04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36B45-394E-4EEE-9E00-6176525C5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70D7-3F6A-4776-B3C1-1B182DAD12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7B690-69F9-42A3-AC68-7BCE2A6AB0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74228-7BF4-4870-8EAC-94A8DF0C7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DD6BA-543F-4FD5-B590-F8B5F7A3B3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DDC68-A97D-45A4-910A-E800DBA40B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87B2F-86DF-4A95-86F0-14AB655B90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E680-8D86-4A27-9771-A60FBDE32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21C9A51B-A8E5-4E38-A74D-F6E7BEFB99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0EFDF-DF19-40CB-9713-08BA8798DE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4936-55D9-4C5E-ACAF-9EBC7A9690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fld id="{CDD718D1-04FF-43BB-B93A-22546710C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3&#31456;.pptx#-1,52,PowerPoint &#28436;&#31034;&#25991;&#31295;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第六章  总  线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68" name="Text Box 4"/>
          <p:cNvSpPr txBox="1">
            <a:spLocks noChangeArrowheads="1"/>
          </p:cNvSpPr>
          <p:nvPr/>
        </p:nvSpPr>
        <p:spPr bwMode="auto">
          <a:xfrm>
            <a:off x="179389" y="295488"/>
            <a:ext cx="49186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②</a:t>
            </a:r>
            <a:r>
              <a:rPr lang="zh-CN" altLang="en-US" b="1" dirty="0">
                <a:solidFill>
                  <a:schemeClr val="accent2"/>
                </a:solidFill>
              </a:rPr>
              <a:t>寻址</a:t>
            </a:r>
            <a:r>
              <a:rPr lang="zh-CN" altLang="en-US" b="1" dirty="0" smtClean="0">
                <a:solidFill>
                  <a:schemeClr val="accent2"/>
                </a:solidFill>
              </a:rPr>
              <a:t>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endParaRPr lang="zh-CN" altLang="en-US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rgbClr val="990099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获得总线</a:t>
            </a:r>
            <a:r>
              <a:rPr lang="zh-CN" altLang="en-US" b="1" dirty="0">
                <a:solidFill>
                  <a:srgbClr val="990099"/>
                </a:solidFill>
              </a:rPr>
              <a:t>使用权的</a:t>
            </a:r>
            <a:r>
              <a:rPr lang="zh-CN" altLang="en-US" b="1" dirty="0" smtClean="0">
                <a:solidFill>
                  <a:srgbClr val="990099"/>
                </a:solidFill>
              </a:rPr>
              <a:t>主设备：</a:t>
            </a:r>
            <a:endParaRPr lang="en-US" altLang="zh-CN" b="1" dirty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所有从设备：</a:t>
            </a:r>
            <a:endParaRPr lang="en-US" altLang="zh-CN" b="1" dirty="0" smtClean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 smtClean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 smtClean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 smtClean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③</a:t>
            </a:r>
            <a:r>
              <a:rPr lang="zh-CN" altLang="en-US" b="1" dirty="0">
                <a:solidFill>
                  <a:schemeClr val="accent2"/>
                </a:solidFill>
              </a:rPr>
              <a:t>传送数据阶段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</a:rPr>
              <a:t>传送</a:t>
            </a:r>
            <a:r>
              <a:rPr lang="zh-CN" altLang="en-US" b="1" dirty="0">
                <a:solidFill>
                  <a:srgbClr val="990099"/>
                </a:solidFill>
              </a:rPr>
              <a:t>时机：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④</a:t>
            </a:r>
            <a:r>
              <a:rPr lang="zh-CN" altLang="en-US" b="1" dirty="0">
                <a:solidFill>
                  <a:schemeClr val="accent2"/>
                </a:solidFill>
              </a:rPr>
              <a:t>结束阶段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</a:rPr>
              <a:t>结束</a:t>
            </a:r>
            <a:r>
              <a:rPr lang="zh-CN" altLang="en-US" b="1" dirty="0">
                <a:solidFill>
                  <a:srgbClr val="990099"/>
                </a:solidFill>
              </a:rPr>
              <a:t>时机：</a:t>
            </a:r>
            <a:endParaRPr lang="en-US" altLang="zh-CN" b="1" dirty="0">
              <a:solidFill>
                <a:srgbClr val="990099"/>
              </a:solidFill>
            </a:endParaRPr>
          </a:p>
        </p:txBody>
      </p:sp>
      <p:sp>
        <p:nvSpPr>
          <p:cNvPr id="169" name="Text Box 5"/>
          <p:cNvSpPr txBox="1">
            <a:spLocks noChangeArrowheads="1"/>
          </p:cNvSpPr>
          <p:nvPr/>
        </p:nvSpPr>
        <p:spPr bwMode="auto">
          <a:xfrm>
            <a:off x="4859659" y="764704"/>
            <a:ext cx="39608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u="sng" dirty="0"/>
              <a:t>目标地址</a:t>
            </a:r>
            <a:r>
              <a:rPr lang="zh-CN" altLang="en-US" b="1" dirty="0"/>
              <a:t>和</a:t>
            </a:r>
            <a:r>
              <a:rPr lang="zh-CN" altLang="en-US" b="1" u="sng" dirty="0"/>
              <a:t>操作</a:t>
            </a:r>
            <a:r>
              <a:rPr lang="zh-CN" altLang="en-US" b="1" u="sng" dirty="0" smtClean="0"/>
              <a:t>命令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70" name="Text Box 6"/>
          <p:cNvSpPr txBox="1">
            <a:spLocks noChangeArrowheads="1"/>
          </p:cNvSpPr>
          <p:nvPr/>
        </p:nvSpPr>
        <p:spPr bwMode="auto">
          <a:xfrm>
            <a:off x="3060130" y="1223541"/>
            <a:ext cx="59044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CC3300"/>
                </a:solidFill>
              </a:rPr>
              <a:t>判断</a:t>
            </a:r>
            <a:r>
              <a:rPr lang="zh-CN" altLang="en-US" b="1" dirty="0"/>
              <a:t>是否被选中，</a:t>
            </a:r>
            <a:r>
              <a:rPr lang="zh-CN" altLang="en-US" b="1" dirty="0">
                <a:solidFill>
                  <a:schemeClr val="accent2"/>
                </a:solidFill>
              </a:rPr>
              <a:t>被</a:t>
            </a:r>
            <a:r>
              <a:rPr lang="zh-CN" altLang="en-US" b="1" dirty="0" smtClean="0">
                <a:solidFill>
                  <a:schemeClr val="accent2"/>
                </a:solidFill>
              </a:rPr>
              <a:t>选中时</a:t>
            </a:r>
            <a:r>
              <a:rPr lang="zh-CN" altLang="en-US" b="1" u="sng" dirty="0" smtClean="0">
                <a:solidFill>
                  <a:srgbClr val="CC3300"/>
                </a:solidFill>
              </a:rPr>
              <a:t>响应</a:t>
            </a:r>
            <a:r>
              <a:rPr lang="zh-CN" altLang="en-US" b="1" dirty="0"/>
              <a:t>总线操作</a:t>
            </a:r>
          </a:p>
        </p:txBody>
      </p:sp>
      <p:grpSp>
        <p:nvGrpSpPr>
          <p:cNvPr id="191" name="组合 190"/>
          <p:cNvGrpSpPr/>
          <p:nvPr/>
        </p:nvGrpSpPr>
        <p:grpSpPr>
          <a:xfrm>
            <a:off x="4499255" y="1844824"/>
            <a:ext cx="2304993" cy="2088232"/>
            <a:chOff x="4499255" y="2132856"/>
            <a:chExt cx="2304993" cy="2088232"/>
          </a:xfrm>
        </p:grpSpPr>
        <p:sp>
          <p:nvSpPr>
            <p:cNvPr id="43" name="Text Box 300"/>
            <p:cNvSpPr txBox="1">
              <a:spLocks noChangeArrowheads="1"/>
            </p:cNvSpPr>
            <p:nvPr/>
          </p:nvSpPr>
          <p:spPr bwMode="auto">
            <a:xfrm>
              <a:off x="4644456" y="2715103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4644268" y="2708920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4644008" y="2996952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AutoShape 198"/>
            <p:cNvSpPr>
              <a:spLocks noChangeArrowheads="1"/>
            </p:cNvSpPr>
            <p:nvPr/>
          </p:nvSpPr>
          <p:spPr bwMode="auto">
            <a:xfrm rot="5400000">
              <a:off x="4428555" y="2780358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499992" y="2132856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788024" y="3645024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643488" y="342900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4499992" y="3429000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499992" y="3717032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4499992" y="4221088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499992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4500729" y="27089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4511557" y="3213323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499255" y="2636912"/>
              <a:ext cx="230467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5651600" y="1844824"/>
            <a:ext cx="865253" cy="2088232"/>
            <a:chOff x="5651600" y="2132856"/>
            <a:chExt cx="865253" cy="2088232"/>
          </a:xfrm>
        </p:grpSpPr>
        <p:sp>
          <p:nvSpPr>
            <p:cNvPr id="96" name="Rectangle 197"/>
            <p:cNvSpPr>
              <a:spLocks noChangeArrowheads="1"/>
            </p:cNvSpPr>
            <p:nvPr/>
          </p:nvSpPr>
          <p:spPr bwMode="auto">
            <a:xfrm>
              <a:off x="5794201" y="3069654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796136" y="4005064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5652120" y="400506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4" name="AutoShape 198"/>
            <p:cNvSpPr>
              <a:spLocks noChangeArrowheads="1"/>
            </p:cNvSpPr>
            <p:nvPr/>
          </p:nvSpPr>
          <p:spPr bwMode="auto">
            <a:xfrm rot="5400000">
              <a:off x="5580683" y="3140398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651600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652337" y="306896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795876" y="3068960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5795616" y="3356299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H="1">
              <a:off x="5652120" y="213285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4491384" y="3933750"/>
            <a:ext cx="2312864" cy="575370"/>
            <a:chOff x="4491384" y="4293790"/>
            <a:chExt cx="2312864" cy="575370"/>
          </a:xfrm>
        </p:grpSpPr>
        <p:sp>
          <p:nvSpPr>
            <p:cNvPr id="90" name="Text Box 300"/>
            <p:cNvSpPr txBox="1">
              <a:spLocks noChangeArrowheads="1"/>
            </p:cNvSpPr>
            <p:nvPr/>
          </p:nvSpPr>
          <p:spPr bwMode="auto">
            <a:xfrm>
              <a:off x="4688065" y="4293790"/>
              <a:ext cx="82003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地址期</a:t>
              </a:r>
              <a:endParaRPr lang="zh-CN" altLang="en-US" sz="1800" b="1" dirty="0"/>
            </a:p>
          </p:txBody>
        </p:sp>
        <p:sp>
          <p:nvSpPr>
            <p:cNvPr id="97" name="Text Box 300"/>
            <p:cNvSpPr txBox="1">
              <a:spLocks noChangeArrowheads="1"/>
            </p:cNvSpPr>
            <p:nvPr/>
          </p:nvSpPr>
          <p:spPr bwMode="auto">
            <a:xfrm>
              <a:off x="5796136" y="4293790"/>
              <a:ext cx="85603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数据期</a:t>
              </a:r>
              <a:endParaRPr lang="zh-CN" altLang="en-US" sz="1800" b="1" dirty="0"/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 flipH="1">
              <a:off x="4499255" y="4365798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802991" y="4365104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5650863" y="4365798"/>
              <a:ext cx="1257" cy="21533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5508104" y="4437112"/>
              <a:ext cx="1520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H="1">
              <a:off x="4499992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652166" y="4436765"/>
              <a:ext cx="15208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H="1">
              <a:off x="5652120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6372200" y="4725491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H="1">
              <a:off x="4491384" y="4725144"/>
              <a:ext cx="45154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1" name="Text Box 300"/>
            <p:cNvSpPr txBox="1">
              <a:spLocks noChangeArrowheads="1"/>
            </p:cNvSpPr>
            <p:nvPr/>
          </p:nvSpPr>
          <p:spPr bwMode="auto">
            <a:xfrm>
              <a:off x="4932040" y="458182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6804248" y="1844824"/>
            <a:ext cx="451997" cy="2088232"/>
            <a:chOff x="6648667" y="1988840"/>
            <a:chExt cx="451997" cy="2088232"/>
          </a:xfrm>
        </p:grpSpPr>
        <p:sp>
          <p:nvSpPr>
            <p:cNvPr id="156" name="Text Box 20"/>
            <p:cNvSpPr txBox="1">
              <a:spLocks noChangeArrowheads="1"/>
            </p:cNvSpPr>
            <p:nvPr/>
          </p:nvSpPr>
          <p:spPr bwMode="auto">
            <a:xfrm>
              <a:off x="6648667" y="1988840"/>
              <a:ext cx="4519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660232" y="3068960"/>
              <a:ext cx="432048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6658758" y="3284984"/>
              <a:ext cx="4419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660232" y="2708573"/>
              <a:ext cx="432048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661489" y="4077072"/>
              <a:ext cx="43079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659495" y="2492896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6948264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6947744" y="198884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660232" y="198884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58758" y="3573016"/>
              <a:ext cx="43352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7092280" y="1988840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9" name="组合 198"/>
          <p:cNvGrpSpPr/>
          <p:nvPr/>
        </p:nvGrpSpPr>
        <p:grpSpPr>
          <a:xfrm>
            <a:off x="2771800" y="4501569"/>
            <a:ext cx="6044763" cy="1015663"/>
            <a:chOff x="2775709" y="4494018"/>
            <a:chExt cx="6044763" cy="1015663"/>
          </a:xfrm>
        </p:grpSpPr>
        <p:sp>
          <p:nvSpPr>
            <p:cNvPr id="194" name="Text Box 303"/>
            <p:cNvSpPr txBox="1">
              <a:spLocks noChangeArrowheads="1"/>
            </p:cNvSpPr>
            <p:nvPr/>
          </p:nvSpPr>
          <p:spPr bwMode="auto">
            <a:xfrm>
              <a:off x="2775709" y="4494018"/>
              <a:ext cx="604476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  </a:t>
              </a:r>
              <a:r>
                <a:rPr lang="zh-CN" altLang="en-US" b="1" dirty="0" smtClean="0"/>
                <a:t>主、从设备</a:t>
              </a:r>
              <a:r>
                <a:rPr lang="zh-CN" altLang="en-US" b="1" u="sng" dirty="0" smtClean="0"/>
                <a:t>各自</a:t>
              </a:r>
              <a:r>
                <a:rPr lang="zh-CN" altLang="en-US" b="1" dirty="0" smtClean="0">
                  <a:solidFill>
                    <a:srgbClr val="CC3300"/>
                  </a:solidFill>
                </a:rPr>
                <a:t>发送</a:t>
              </a:r>
              <a:r>
                <a:rPr lang="en-US" altLang="zh-CN" b="1" dirty="0" smtClean="0">
                  <a:solidFill>
                    <a:srgbClr val="CC3300"/>
                  </a:solidFill>
                </a:rPr>
                <a:t>/</a:t>
              </a:r>
              <a:r>
                <a:rPr lang="zh-CN" altLang="en-US" b="1" dirty="0">
                  <a:solidFill>
                    <a:srgbClr val="CC3300"/>
                  </a:solidFill>
                </a:rPr>
                <a:t>接收</a:t>
              </a:r>
              <a:r>
                <a:rPr lang="zh-CN" altLang="en-US" b="1" dirty="0" smtClean="0"/>
                <a:t>数据</a:t>
              </a:r>
              <a:endParaRPr lang="en-US" altLang="zh-CN" b="1" dirty="0" smtClean="0"/>
            </a:p>
            <a:p>
              <a:r>
                <a:rPr lang="zh-CN" altLang="en-US" b="1" dirty="0" smtClean="0"/>
                <a:t>源设备准备就绪</a:t>
              </a:r>
              <a:r>
                <a:rPr lang="en-US" altLang="zh-CN" sz="2000" b="1" dirty="0" smtClean="0"/>
                <a:t>(</a:t>
              </a:r>
              <a:r>
                <a:rPr lang="zh-CN" altLang="en-US" sz="2000" b="1" dirty="0" smtClean="0"/>
                <a:t>读时</a:t>
              </a:r>
              <a:r>
                <a:rPr lang="zh-CN" altLang="en-US" sz="2000" b="1" dirty="0"/>
                <a:t>用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表示、写时用</a:t>
              </a:r>
              <a:r>
                <a:rPr lang="en-US" altLang="zh-CN" sz="2000" b="1" dirty="0" smtClean="0"/>
                <a:t>WR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 smtClean="0"/>
                <a:t>)</a:t>
              </a:r>
              <a:endParaRPr lang="zh-CN" altLang="en-US" sz="2000" b="1" dirty="0"/>
            </a:p>
          </p:txBody>
        </p:sp>
        <p:cxnSp>
          <p:nvCxnSpPr>
            <p:cNvPr id="195" name="直接连接符 194"/>
            <p:cNvCxnSpPr/>
            <p:nvPr/>
          </p:nvCxnSpPr>
          <p:spPr bwMode="auto">
            <a:xfrm>
              <a:off x="7819643" y="5117187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8" name="组合 197"/>
          <p:cNvGrpSpPr/>
          <p:nvPr/>
        </p:nvGrpSpPr>
        <p:grpSpPr>
          <a:xfrm>
            <a:off x="2552278" y="5437673"/>
            <a:ext cx="6264286" cy="1015663"/>
            <a:chOff x="2552278" y="5380767"/>
            <a:chExt cx="6264286" cy="1015663"/>
          </a:xfrm>
        </p:grpSpPr>
        <p:sp>
          <p:nvSpPr>
            <p:cNvPr id="196" name="Text Box 305"/>
            <p:cNvSpPr txBox="1">
              <a:spLocks noChangeArrowheads="1"/>
            </p:cNvSpPr>
            <p:nvPr/>
          </p:nvSpPr>
          <p:spPr bwMode="auto">
            <a:xfrm>
              <a:off x="2552278" y="5380767"/>
              <a:ext cx="62642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spc="-100" dirty="0" smtClean="0"/>
                <a:t>主</a:t>
              </a:r>
              <a:r>
                <a:rPr lang="zh-CN" altLang="en-US" b="1" spc="-100" dirty="0"/>
                <a:t>、从</a:t>
              </a:r>
              <a:r>
                <a:rPr lang="zh-CN" altLang="en-US" b="1" spc="-100" dirty="0" smtClean="0"/>
                <a:t>设备</a:t>
              </a:r>
              <a:r>
                <a:rPr lang="zh-CN" altLang="en-US" b="1" u="sng" spc="-100" dirty="0" smtClean="0"/>
                <a:t>各自</a:t>
              </a:r>
              <a:r>
                <a:rPr lang="zh-CN" altLang="en-US" b="1" spc="-100" dirty="0" smtClean="0">
                  <a:solidFill>
                    <a:srgbClr val="CC3300"/>
                  </a:solidFill>
                </a:rPr>
                <a:t>恢复</a:t>
              </a:r>
              <a:r>
                <a:rPr lang="zh-CN" altLang="en-US" b="1" u="sng" spc="-100" dirty="0" smtClean="0"/>
                <a:t>所控信号线</a:t>
              </a:r>
              <a:r>
                <a:rPr lang="zh-CN" altLang="en-US" b="1" spc="-100" dirty="0" smtClean="0"/>
                <a:t>的状态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→高阻</a:t>
              </a:r>
              <a:r>
                <a:rPr lang="en-US" altLang="zh-CN" sz="1800" b="1" dirty="0" smtClean="0"/>
                <a:t>)</a:t>
              </a:r>
              <a:endParaRPr lang="en-US" altLang="zh-CN" b="1" dirty="0" smtClean="0"/>
            </a:p>
            <a:p>
              <a:r>
                <a:rPr lang="zh-CN" altLang="en-US" b="1" dirty="0" smtClean="0"/>
                <a:t> 目设备接收完毕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读</a:t>
              </a:r>
              <a:r>
                <a:rPr lang="zh-CN" altLang="en-US" sz="2000" b="1" dirty="0" smtClean="0"/>
                <a:t>时</a:t>
              </a:r>
              <a:r>
                <a:rPr lang="zh-CN" altLang="en-US" sz="2000" b="1" dirty="0"/>
                <a:t>用</a:t>
              </a:r>
              <a:r>
                <a:rPr lang="en-US" altLang="zh-CN" sz="2000" b="1" dirty="0" smtClean="0"/>
                <a:t>RD</a:t>
              </a:r>
              <a:r>
                <a:rPr lang="zh-CN" altLang="en-US" sz="2000" b="1" dirty="0" smtClean="0"/>
                <a:t>表示</a:t>
              </a:r>
              <a:r>
                <a:rPr lang="zh-CN" altLang="en-US" sz="2000" b="1" dirty="0"/>
                <a:t>、</a:t>
              </a:r>
              <a:r>
                <a:rPr lang="zh-CN" altLang="en-US" sz="2000" b="1" dirty="0" smtClean="0"/>
                <a:t>写时用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>
              <a:off x="5868144" y="5992713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" name="组合 211"/>
          <p:cNvGrpSpPr/>
          <p:nvPr/>
        </p:nvGrpSpPr>
        <p:grpSpPr>
          <a:xfrm>
            <a:off x="6515898" y="1844824"/>
            <a:ext cx="296575" cy="2088232"/>
            <a:chOff x="6515898" y="1772816"/>
            <a:chExt cx="296575" cy="2088232"/>
          </a:xfrm>
        </p:grpSpPr>
        <p:sp>
          <p:nvSpPr>
            <p:cNvPr id="106" name="AutoShape 292"/>
            <p:cNvSpPr>
              <a:spLocks noChangeArrowheads="1"/>
            </p:cNvSpPr>
            <p:nvPr/>
          </p:nvSpPr>
          <p:spPr bwMode="auto">
            <a:xfrm rot="16200000">
              <a:off x="6444779" y="2798436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6516216" y="270892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6516216" y="28613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6516853" y="3068960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6516216" y="3356992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AutoShape 292"/>
            <p:cNvSpPr>
              <a:spLocks noChangeArrowheads="1"/>
            </p:cNvSpPr>
            <p:nvPr/>
          </p:nvSpPr>
          <p:spPr bwMode="auto">
            <a:xfrm rot="16200000">
              <a:off x="6444779" y="2421011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6516216" y="234888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6516216" y="249289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659712" y="3645024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flipH="1">
              <a:off x="6515898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 flipH="1">
              <a:off x="6803930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515898" y="3645024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6658758" y="3068960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>
              <a:stCxn id="129" idx="2"/>
            </p:cNvCxnSpPr>
            <p:nvPr/>
          </p:nvCxnSpPr>
          <p:spPr bwMode="auto">
            <a:xfrm>
              <a:off x="6660680" y="2493243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6660232" y="2852936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24136" y="1772816"/>
            <a:ext cx="3287421" cy="2160240"/>
            <a:chOff x="1224136" y="1772816"/>
            <a:chExt cx="3287421" cy="2160240"/>
          </a:xfrm>
        </p:grpSpPr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211960" y="1844824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1772816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1844824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211960" y="20608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234888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4355976" y="18448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211960" y="3140968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211960" y="3933056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左大括号 50"/>
            <p:cNvSpPr/>
            <p:nvPr/>
          </p:nvSpPr>
          <p:spPr bwMode="auto">
            <a:xfrm>
              <a:off x="2843808" y="3248980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53" name="左大括号 52"/>
            <p:cNvSpPr/>
            <p:nvPr/>
          </p:nvSpPr>
          <p:spPr bwMode="auto">
            <a:xfrm>
              <a:off x="2627784" y="2537196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3887952" y="311326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887952" y="340129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11960" y="3429000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11960" y="364502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211960" y="335699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4211960" y="292494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4211960" y="256490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4211960" y="213285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左大括号 99"/>
            <p:cNvSpPr/>
            <p:nvPr/>
          </p:nvSpPr>
          <p:spPr bwMode="auto">
            <a:xfrm>
              <a:off x="2411760" y="1916832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1224136" y="1927618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5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658" y="8587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</a:t>
            </a:r>
            <a:r>
              <a:rPr lang="zh-CN" altLang="en-US" b="1" dirty="0">
                <a:solidFill>
                  <a:srgbClr val="C00000"/>
                </a:solidFill>
              </a:rPr>
              <a:t>仲裁的性能</a:t>
            </a:r>
            <a:r>
              <a:rPr lang="zh-CN" altLang="en-US" b="1" dirty="0" smtClean="0">
                <a:solidFill>
                  <a:srgbClr val="C00000"/>
                </a:solidFill>
              </a:rPr>
              <a:t>优化：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传统方法的传输周期</a:t>
            </a:r>
            <a:r>
              <a:rPr lang="zh-CN" altLang="en-US" sz="2000" b="1" u="sng" dirty="0" smtClean="0"/>
              <a:t>不连续</a:t>
            </a:r>
            <a:r>
              <a:rPr lang="en-US" altLang="zh-CN" sz="2000" b="1" dirty="0" smtClean="0"/>
              <a:t>)</a:t>
            </a:r>
          </a:p>
          <a:p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</a:rPr>
              <a:t>    隐藏</a:t>
            </a:r>
            <a:r>
              <a:rPr lang="zh-CN" altLang="en-US" b="1" dirty="0">
                <a:solidFill>
                  <a:schemeClr val="accent2"/>
                </a:solidFill>
              </a:rPr>
              <a:t>式仲裁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/>
          </a:p>
        </p:txBody>
      </p:sp>
      <p:grpSp>
        <p:nvGrpSpPr>
          <p:cNvPr id="96" name="组合 95"/>
          <p:cNvGrpSpPr/>
          <p:nvPr/>
        </p:nvGrpSpPr>
        <p:grpSpPr>
          <a:xfrm>
            <a:off x="7092280" y="1866890"/>
            <a:ext cx="288552" cy="504056"/>
            <a:chOff x="6516216" y="2276872"/>
            <a:chExt cx="288552" cy="504056"/>
          </a:xfrm>
        </p:grpSpPr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287395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6516216" y="2780928"/>
              <a:ext cx="1436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660232" y="256490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660232" y="2276872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517271" y="2276872"/>
              <a:ext cx="142961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075319" y="1866890"/>
            <a:ext cx="2313218" cy="2736304"/>
            <a:chOff x="4499255" y="2276872"/>
            <a:chExt cx="2313218" cy="2736304"/>
          </a:xfrm>
        </p:grpSpPr>
        <p:sp>
          <p:nvSpPr>
            <p:cNvPr id="26" name="Text Box 300"/>
            <p:cNvSpPr txBox="1">
              <a:spLocks noChangeArrowheads="1"/>
            </p:cNvSpPr>
            <p:nvPr/>
          </p:nvSpPr>
          <p:spPr bwMode="auto">
            <a:xfrm>
              <a:off x="4644456" y="2859119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4644268" y="2852936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140968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AutoShape 198"/>
            <p:cNvSpPr>
              <a:spLocks noChangeArrowheads="1"/>
            </p:cNvSpPr>
            <p:nvPr/>
          </p:nvSpPr>
          <p:spPr bwMode="auto">
            <a:xfrm rot="5400000">
              <a:off x="4428555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4499992" y="2276872"/>
              <a:ext cx="20159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788024" y="3789040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643488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499992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499992" y="3861048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499992" y="4365104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499992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500729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511557" y="3357339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4499255" y="2780928"/>
              <a:ext cx="20175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197"/>
            <p:cNvSpPr>
              <a:spLocks noChangeArrowheads="1"/>
            </p:cNvSpPr>
            <p:nvPr/>
          </p:nvSpPr>
          <p:spPr bwMode="auto">
            <a:xfrm>
              <a:off x="5794201" y="3213670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5796136" y="4149080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5652120" y="4149080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4" name="AutoShape 198"/>
            <p:cNvSpPr>
              <a:spLocks noChangeArrowheads="1"/>
            </p:cNvSpPr>
            <p:nvPr/>
          </p:nvSpPr>
          <p:spPr bwMode="auto">
            <a:xfrm rot="5400000">
              <a:off x="5580683" y="3284414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651600" y="335699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5652337" y="32129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5795876" y="3212976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5795616" y="3500315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565212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AutoShape 292"/>
            <p:cNvSpPr>
              <a:spLocks noChangeArrowheads="1"/>
            </p:cNvSpPr>
            <p:nvPr/>
          </p:nvSpPr>
          <p:spPr bwMode="auto">
            <a:xfrm rot="16200000">
              <a:off x="6444779" y="3302492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6516216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6516216" y="33653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6516853" y="3573016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516216" y="3861048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utoShape 292"/>
            <p:cNvSpPr>
              <a:spLocks noChangeArrowheads="1"/>
            </p:cNvSpPr>
            <p:nvPr/>
          </p:nvSpPr>
          <p:spPr bwMode="auto">
            <a:xfrm rot="16200000">
              <a:off x="6444779" y="2925067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6516216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6516216" y="2996952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659712" y="414908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6515898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flipH="1">
              <a:off x="680393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6515898" y="4149080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6658758" y="3573016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>
              <a:stCxn id="68" idx="2"/>
            </p:cNvCxnSpPr>
            <p:nvPr/>
          </p:nvCxnSpPr>
          <p:spPr bwMode="auto">
            <a:xfrm>
              <a:off x="6660680" y="2997299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6660232" y="3356992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>
              <a:off x="4499255" y="4509814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802991" y="4509120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372200" y="4581128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4499255" y="4581128"/>
              <a:ext cx="432785" cy="1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4932040" y="443711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380312" y="2082914"/>
            <a:ext cx="1224136" cy="2231554"/>
            <a:chOff x="6804248" y="2492896"/>
            <a:chExt cx="1224136" cy="2231554"/>
          </a:xfrm>
        </p:grpSpPr>
        <p:sp>
          <p:nvSpPr>
            <p:cNvPr id="98" name="Text Box 300"/>
            <p:cNvSpPr txBox="1">
              <a:spLocks noChangeArrowheads="1"/>
            </p:cNvSpPr>
            <p:nvPr/>
          </p:nvSpPr>
          <p:spPr bwMode="auto">
            <a:xfrm>
              <a:off x="6949449" y="2859119"/>
              <a:ext cx="100708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y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6949261" y="2852936"/>
              <a:ext cx="100727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949001" y="3140970"/>
              <a:ext cx="100753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AutoShape 198"/>
            <p:cNvSpPr>
              <a:spLocks noChangeArrowheads="1"/>
            </p:cNvSpPr>
            <p:nvPr/>
          </p:nvSpPr>
          <p:spPr bwMode="auto">
            <a:xfrm rot="5400000">
              <a:off x="6733548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6804985" y="2492896"/>
              <a:ext cx="115155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7093017" y="3789040"/>
              <a:ext cx="86351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948481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6804985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6804985" y="3861048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6804985" y="4365104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804985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6805722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6804248" y="3357339"/>
              <a:ext cx="11522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6804248" y="2564904"/>
              <a:ext cx="115212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6804249" y="4580781"/>
              <a:ext cx="216391" cy="52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 Box 300"/>
            <p:cNvSpPr txBox="1">
              <a:spLocks noChangeArrowheads="1"/>
            </p:cNvSpPr>
            <p:nvPr/>
          </p:nvSpPr>
          <p:spPr bwMode="auto">
            <a:xfrm>
              <a:off x="7020272" y="4437112"/>
              <a:ext cx="1008112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总线传</a:t>
              </a:r>
              <a:r>
                <a:rPr lang="zh-CN" altLang="en-US" sz="1800" b="1" dirty="0"/>
                <a:t>输</a:t>
              </a:r>
            </a:p>
          </p:txBody>
        </p:sp>
      </p:grpSp>
      <p:sp>
        <p:nvSpPr>
          <p:cNvPr id="147" name="Text Box 235"/>
          <p:cNvSpPr txBox="1">
            <a:spLocks noChangeArrowheads="1"/>
          </p:cNvSpPr>
          <p:nvPr/>
        </p:nvSpPr>
        <p:spPr bwMode="auto">
          <a:xfrm>
            <a:off x="179388" y="4387170"/>
            <a:ext cx="45362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</a:rPr>
              <a:t>隐藏式仲裁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</a:rPr>
              <a:t>实现需求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8" name="Text Box 236"/>
          <p:cNvSpPr txBox="1">
            <a:spLocks noChangeArrowheads="1"/>
          </p:cNvSpPr>
          <p:nvPr/>
        </p:nvSpPr>
        <p:spPr bwMode="auto">
          <a:xfrm>
            <a:off x="179512" y="4855076"/>
            <a:ext cx="8856371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     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仲裁器需</a:t>
            </a:r>
            <a:r>
              <a:rPr lang="zh-CN" altLang="en-US" b="1" u="sng" dirty="0">
                <a:solidFill>
                  <a:srgbClr val="990099"/>
                </a:solidFill>
              </a:rPr>
              <a:t>监视</a:t>
            </a:r>
            <a:r>
              <a:rPr lang="zh-CN" altLang="en-US" b="1" dirty="0" smtClean="0"/>
              <a:t>总线操作状态</a:t>
            </a:r>
            <a:r>
              <a:rPr lang="zh-CN" altLang="en-US" b="1" dirty="0"/>
              <a:t>、仲裁</a:t>
            </a:r>
            <a:r>
              <a:rPr lang="zh-CN" altLang="en-US" b="1" dirty="0" smtClean="0"/>
              <a:t>时延需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固定</a:t>
            </a:r>
            <a:endParaRPr lang="en-US" altLang="zh-CN" b="1" u="sng" dirty="0" smtClean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/>
              <a:t>                        </a:t>
            </a:r>
            <a:r>
              <a:rPr lang="zh-CN" altLang="en-US" sz="1800" dirty="0" smtClean="0"/>
              <a:t>└→</a:t>
            </a:r>
            <a:r>
              <a:rPr lang="zh-CN" altLang="en-US" sz="1800" b="1" dirty="0" smtClean="0"/>
              <a:t>确定何时开始→</a:t>
            </a:r>
            <a:r>
              <a:rPr lang="zh-CN" altLang="en-US" sz="1800" dirty="0" smtClean="0"/>
              <a:t>──┘</a:t>
            </a:r>
            <a:r>
              <a:rPr lang="zh-CN" altLang="en-US" sz="1800" b="1" dirty="0" smtClean="0"/>
              <a:t>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←保证按时结束</a:t>
            </a:r>
            <a:endParaRPr lang="zh-CN" altLang="en-US" sz="1800" b="1" u="sng" dirty="0">
              <a:solidFill>
                <a:srgbClr val="990099"/>
              </a:solidFill>
            </a:endParaRPr>
          </a:p>
        </p:txBody>
      </p:sp>
      <p:sp>
        <p:nvSpPr>
          <p:cNvPr id="14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800200" y="1794882"/>
            <a:ext cx="3287421" cy="2160240"/>
            <a:chOff x="1224136" y="2204864"/>
            <a:chExt cx="3287421" cy="2160240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4211960" y="2276872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2204864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2276872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4211960" y="2492896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211960" y="2780928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4355976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211960" y="357301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211960" y="4365104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左大括号 13"/>
            <p:cNvSpPr/>
            <p:nvPr/>
          </p:nvSpPr>
          <p:spPr bwMode="auto">
            <a:xfrm>
              <a:off x="2843808" y="3681028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左大括号 15"/>
            <p:cNvSpPr/>
            <p:nvPr/>
          </p:nvSpPr>
          <p:spPr bwMode="auto">
            <a:xfrm>
              <a:off x="2627785" y="2969244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3887952" y="3545308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887952" y="383334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3861048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211960" y="407707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11960" y="3789040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4211960" y="335699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211960" y="299695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4211960" y="256490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98"/>
            <p:cNvSpPr txBox="1">
              <a:spLocks noChangeArrowheads="1"/>
            </p:cNvSpPr>
            <p:nvPr/>
          </p:nvSpPr>
          <p:spPr bwMode="auto">
            <a:xfrm>
              <a:off x="1547664" y="3473729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13" name="左大括号 112"/>
            <p:cNvSpPr/>
            <p:nvPr/>
          </p:nvSpPr>
          <p:spPr bwMode="auto">
            <a:xfrm>
              <a:off x="2411760" y="2393609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4" name="Text Box 98"/>
            <p:cNvSpPr txBox="1">
              <a:spLocks noChangeArrowheads="1"/>
            </p:cNvSpPr>
            <p:nvPr/>
          </p:nvSpPr>
          <p:spPr bwMode="auto">
            <a:xfrm>
              <a:off x="1224136" y="2404395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  <p:sp>
        <p:nvSpPr>
          <p:cNvPr id="115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85"/>
          <p:cNvSpPr txBox="1">
            <a:spLocks noChangeArrowheads="1"/>
          </p:cNvSpPr>
          <p:nvPr/>
        </p:nvSpPr>
        <p:spPr bwMode="auto">
          <a:xfrm>
            <a:off x="196550" y="5661248"/>
            <a:ext cx="87680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总线操作相关技术：</a:t>
            </a:r>
            <a:r>
              <a:rPr lang="zh-CN" altLang="en-US" b="1" dirty="0" smtClean="0"/>
              <a:t>仲裁方法、定时方式、传输模式</a:t>
            </a:r>
            <a:endParaRPr lang="zh-CN" altLang="en-US" b="1" dirty="0"/>
          </a:p>
        </p:txBody>
      </p:sp>
      <p:sp>
        <p:nvSpPr>
          <p:cNvPr id="117" name="Text Box 13"/>
          <p:cNvSpPr txBox="1">
            <a:spLocks noChangeArrowheads="1"/>
          </p:cNvSpPr>
          <p:nvPr/>
        </p:nvSpPr>
        <p:spPr bwMode="auto">
          <a:xfrm>
            <a:off x="2897800" y="1312892"/>
            <a:ext cx="3762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</a:t>
            </a:r>
            <a:r>
              <a:rPr lang="zh-CN" altLang="en-US" b="1" dirty="0"/>
              <a:t>仲裁与总线传输</a:t>
            </a:r>
            <a:r>
              <a:rPr lang="zh-CN" altLang="en-US" b="1" u="sng" dirty="0">
                <a:solidFill>
                  <a:srgbClr val="990099"/>
                </a:solidFill>
              </a:rPr>
              <a:t>重叠</a:t>
            </a:r>
            <a:endParaRPr lang="en-US" altLang="zh-CN" b="1" u="sng" dirty="0" smtClean="0">
              <a:solidFill>
                <a:srgbClr val="990099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6444208" y="1692386"/>
            <a:ext cx="792088" cy="102496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8" name="Text Box 200"/>
          <p:cNvSpPr txBox="1">
            <a:spLocks noChangeArrowheads="1"/>
          </p:cNvSpPr>
          <p:nvPr/>
        </p:nvSpPr>
        <p:spPr bwMode="auto">
          <a:xfrm>
            <a:off x="1043608" y="436602"/>
            <a:ext cx="597666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/>
              <a:t>总线操作过程中，从设备不参与哪些阶段？</a:t>
            </a:r>
            <a:endParaRPr lang="en-US" altLang="zh-CN" sz="2000" b="1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076793" y="4293096"/>
            <a:ext cx="3528392" cy="287338"/>
            <a:chOff x="5076793" y="4293096"/>
            <a:chExt cx="3528392" cy="287338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6804248" y="4437112"/>
              <a:ext cx="57480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5076793" y="4437112"/>
              <a:ext cx="647336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6" name="Text Box 300"/>
            <p:cNvSpPr txBox="1">
              <a:spLocks noChangeArrowheads="1"/>
            </p:cNvSpPr>
            <p:nvPr/>
          </p:nvSpPr>
          <p:spPr bwMode="auto">
            <a:xfrm>
              <a:off x="5724128" y="4293096"/>
              <a:ext cx="100884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总线周期</a:t>
              </a:r>
              <a:endParaRPr lang="zh-CN" altLang="en-US" sz="1800" b="1" dirty="0"/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 flipH="1">
              <a:off x="7380312" y="4437459"/>
              <a:ext cx="2160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0" name="Text Box 300"/>
            <p:cNvSpPr txBox="1">
              <a:spLocks noChangeArrowheads="1"/>
            </p:cNvSpPr>
            <p:nvPr/>
          </p:nvSpPr>
          <p:spPr bwMode="auto">
            <a:xfrm>
              <a:off x="7596336" y="4293096"/>
              <a:ext cx="100884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总线周期</a:t>
              </a:r>
              <a:endParaRPr lang="zh-CN" altLang="en-US" sz="1800" b="1" dirty="0"/>
            </a:p>
          </p:txBody>
        </p:sp>
      </p:grpSp>
      <p:sp>
        <p:nvSpPr>
          <p:cNvPr id="12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4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7" grpId="0"/>
      <p:bldP spid="148" grpId="0"/>
      <p:bldP spid="116" grpId="0"/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179389" y="1844824"/>
            <a:ext cx="4392612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、链式</a:t>
            </a:r>
            <a:r>
              <a:rPr lang="zh-CN" altLang="en-US" b="1" dirty="0">
                <a:solidFill>
                  <a:srgbClr val="FF3399"/>
                </a:solidFill>
              </a:rPr>
              <a:t>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仲裁线</a:t>
            </a:r>
            <a:r>
              <a:rPr lang="zh-CN" altLang="en-US" b="1" dirty="0" smtClean="0">
                <a:solidFill>
                  <a:srgbClr val="C00000"/>
                </a:solidFill>
              </a:rPr>
              <a:t>连接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信号线设置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仲裁线连接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b="1" dirty="0">
              <a:solidFill>
                <a:schemeClr val="accent2"/>
              </a:solidFill>
            </a:endParaRPr>
          </a:p>
          <a:p>
            <a:endParaRPr lang="en-US" altLang="zh-CN" sz="2000" b="1" dirty="0" smtClean="0">
              <a:solidFill>
                <a:schemeClr val="accent2"/>
              </a:solidFill>
            </a:endParaRPr>
          </a:p>
          <a:p>
            <a:endParaRPr lang="en-US" altLang="zh-CN" sz="2000" b="1" dirty="0" smtClean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</a:t>
            </a:r>
            <a:r>
              <a:rPr lang="zh-CN" altLang="en-US" b="1" dirty="0">
                <a:solidFill>
                  <a:schemeClr val="accent2"/>
                </a:solidFill>
              </a:rPr>
              <a:t>使用权归属的表示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6B62-8E6E-4AD0-832D-35B4F0C52657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144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b="1" dirty="0" smtClean="0"/>
              <a:t>§6.2  </a:t>
            </a:r>
            <a:r>
              <a:rPr lang="zh-CN" altLang="en-US" sz="2800" b="1" dirty="0" smtClean="0"/>
              <a:t>总线仲裁</a:t>
            </a:r>
            <a:endParaRPr lang="zh-CN" altLang="en-US" sz="2800" b="1" dirty="0"/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179388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一、集中式仲裁 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有统一的总线仲裁器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68" name="Text Box 57"/>
          <p:cNvSpPr txBox="1">
            <a:spLocks noChangeArrowheads="1"/>
          </p:cNvSpPr>
          <p:nvPr/>
        </p:nvSpPr>
        <p:spPr bwMode="auto">
          <a:xfrm>
            <a:off x="4427984" y="5916322"/>
            <a:ext cx="4641750" cy="5561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spc="-100" dirty="0" err="1" smtClean="0"/>
              <a:t>BS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 smtClean="0"/>
              <a:t>1</a:t>
            </a:r>
            <a:r>
              <a:rPr lang="zh-CN" altLang="en-US" b="1" spc="-100" dirty="0" smtClean="0"/>
              <a:t>时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 smtClean="0"/>
              <a:t>获得  </a:t>
            </a:r>
            <a:r>
              <a:rPr lang="en-US" altLang="zh-CN" sz="1800" b="1" spc="-100" dirty="0" smtClean="0"/>
              <a:t>(</a:t>
            </a:r>
            <a:r>
              <a:rPr lang="zh-CN" altLang="en-US" sz="1800" b="1" spc="-100" dirty="0" smtClean="0"/>
              <a:t>传输结束时</a:t>
            </a:r>
            <a:r>
              <a:rPr lang="en-US" altLang="zh-CN" sz="1800" b="1" i="1" spc="-100" dirty="0" err="1" smtClean="0">
                <a:latin typeface="+mn-lt"/>
              </a:rPr>
              <a:t>i</a:t>
            </a:r>
            <a:r>
              <a:rPr lang="zh-CN" altLang="en-US" sz="1800" b="1" spc="-100" dirty="0" smtClean="0"/>
              <a:t>应使</a:t>
            </a:r>
            <a:r>
              <a:rPr lang="en-US" altLang="zh-CN" sz="1800" b="1" spc="-100" dirty="0" err="1"/>
              <a:t>BS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zh-CN" altLang="en-US" sz="1800" b="1" spc="-100" dirty="0"/>
              <a:t>＝</a:t>
            </a:r>
            <a:r>
              <a:rPr lang="en-US" altLang="zh-CN" sz="1800" b="1" spc="-100" dirty="0" smtClean="0"/>
              <a:t>0)</a:t>
            </a:r>
          </a:p>
        </p:txBody>
      </p:sp>
      <p:sp>
        <p:nvSpPr>
          <p:cNvPr id="60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spc="-50" dirty="0" smtClean="0">
                <a:latin typeface="+mn-ea"/>
                <a:ea typeface="+mn-ea"/>
              </a:rPr>
              <a:t>3</a:t>
            </a:r>
            <a:r>
              <a:rPr lang="zh-CN" altLang="en-US" sz="2200" b="1" spc="-50" dirty="0" smtClean="0">
                <a:latin typeface="+mn-ea"/>
                <a:ea typeface="+mn-ea"/>
              </a:rPr>
              <a:t>种方式的</a:t>
            </a:r>
            <a:r>
              <a:rPr lang="zh-CN" altLang="en-US" sz="2200" b="1" spc="-50" dirty="0" smtClean="0"/>
              <a:t>基本思想、仲裁线连接、仲裁时机</a:t>
            </a:r>
            <a:r>
              <a:rPr lang="zh-CN" altLang="en-US" sz="2200" b="1" spc="-50" dirty="0"/>
              <a:t>及</a:t>
            </a:r>
            <a:r>
              <a:rPr lang="zh-CN" altLang="en-US" sz="2200" b="1" spc="-50" dirty="0" smtClean="0"/>
              <a:t>方法</a:t>
            </a:r>
            <a:endParaRPr lang="en-US" altLang="zh-CN" sz="2200" b="1" spc="-50" dirty="0" smtClean="0">
              <a:latin typeface="+mn-ea"/>
              <a:ea typeface="+mn-ea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123728" y="2296037"/>
            <a:ext cx="6841009" cy="165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sng" dirty="0" smtClean="0"/>
              <a:t>自动轮询</a:t>
            </a:r>
            <a:r>
              <a:rPr lang="zh-CN" altLang="en-US" b="1" dirty="0" smtClean="0"/>
              <a:t>各个主设备，</a:t>
            </a:r>
            <a:r>
              <a:rPr lang="zh-CN" altLang="en-US" b="1" u="sng" dirty="0" smtClean="0"/>
              <a:t>被询问时</a:t>
            </a:r>
            <a:r>
              <a:rPr lang="zh-CN" altLang="en-US" b="1" dirty="0" smtClean="0"/>
              <a:t>才可获得使用权</a:t>
            </a:r>
            <a:endParaRPr lang="en-US" altLang="zh-CN" b="1" dirty="0" smtClean="0"/>
          </a:p>
          <a:p>
            <a:pPr>
              <a:lnSpc>
                <a:spcPct val="105000"/>
              </a:lnSpc>
            </a:pPr>
            <a:r>
              <a:rPr lang="en-US" altLang="zh-CN" sz="1600" b="1" dirty="0" smtClean="0"/>
              <a:t> (</a:t>
            </a:r>
            <a:r>
              <a:rPr lang="zh-CN" altLang="en-US" sz="1600" b="1" dirty="0" smtClean="0"/>
              <a:t>有人举手、没人发言时，将话筒交给第一排，学生没举手时自动向后传</a:t>
            </a:r>
            <a:r>
              <a:rPr lang="en-US" altLang="zh-CN" sz="1600" b="1" dirty="0" smtClean="0"/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        </a:t>
            </a:r>
            <a:r>
              <a:rPr lang="en-US" altLang="zh-CN" sz="1800" b="1" dirty="0" smtClean="0"/>
              <a:t>(</a:t>
            </a:r>
            <a:r>
              <a:rPr lang="en-US" altLang="zh-CN" sz="1800" dirty="0">
                <a:latin typeface="+mn-lt"/>
              </a:rPr>
              <a:t>Bus Request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</a:t>
            </a:r>
            <a:r>
              <a:rPr lang="en-US" altLang="zh-CN" sz="1800" dirty="0" smtClean="0">
                <a:latin typeface="+mn-lt"/>
              </a:rPr>
              <a:t>Grant</a:t>
            </a:r>
            <a:r>
              <a:rPr lang="zh-CN" altLang="en-US" sz="1800" b="1" dirty="0" smtClean="0">
                <a:latin typeface="+mn-lt"/>
              </a:rPr>
              <a:t>、</a:t>
            </a:r>
            <a:r>
              <a:rPr lang="en-US" altLang="zh-CN" sz="1800" dirty="0" smtClean="0">
                <a:latin typeface="+mn-lt"/>
              </a:rPr>
              <a:t>Busy State</a:t>
            </a:r>
            <a:r>
              <a:rPr lang="en-US" altLang="zh-CN" sz="1800" b="1" dirty="0" smtClean="0"/>
              <a:t>)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en-US" altLang="zh-CN" b="1" dirty="0" smtClean="0"/>
              <a:t>BR</a:t>
            </a:r>
            <a:r>
              <a:rPr lang="zh-CN" altLang="en-US" b="1" dirty="0"/>
              <a:t>、</a:t>
            </a:r>
            <a:r>
              <a:rPr lang="en-US" altLang="zh-CN" b="1" dirty="0" smtClean="0"/>
              <a:t>BG</a:t>
            </a:r>
            <a:r>
              <a:rPr lang="zh-CN" altLang="en-US" b="1" dirty="0" smtClean="0"/>
              <a:t>，需</a:t>
            </a:r>
            <a:r>
              <a:rPr lang="en-US" altLang="zh-CN" b="1" dirty="0" smtClean="0">
                <a:latin typeface="+mn-ea"/>
              </a:rPr>
              <a:t>BS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/>
              <a:t>总线忙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支持       </a:t>
            </a:r>
            <a:r>
              <a:rPr lang="zh-CN" altLang="en-US" sz="1800" b="1" dirty="0" smtClean="0"/>
              <a:t>←</a:t>
            </a:r>
            <a:r>
              <a:rPr lang="en-US" altLang="zh-CN" sz="1800" b="1" dirty="0" smtClean="0">
                <a:latin typeface="+mn-ea"/>
              </a:rPr>
              <a:t>BS</a:t>
            </a:r>
            <a:r>
              <a:rPr lang="zh-CN" altLang="en-US" sz="1800" b="1" dirty="0">
                <a:latin typeface="+mn-ea"/>
              </a:rPr>
              <a:t>∈</a:t>
            </a:r>
            <a:r>
              <a:rPr lang="en-US" altLang="zh-CN" sz="1800" b="1" dirty="0" err="1" smtClean="0">
                <a:latin typeface="+mn-ea"/>
              </a:rPr>
              <a:t>CBus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111" name="Text Box 11"/>
          <p:cNvSpPr txBox="1">
            <a:spLocks noChangeArrowheads="1"/>
          </p:cNvSpPr>
          <p:nvPr/>
        </p:nvSpPr>
        <p:spPr bwMode="auto">
          <a:xfrm>
            <a:off x="3420035" y="1916832"/>
            <a:ext cx="5184413" cy="306000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/>
              <a:t>类比场景：学生举手发言时，老师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如何给出</a:t>
            </a:r>
            <a:r>
              <a:rPr lang="zh-CN" altLang="en-US" sz="1800" b="1" dirty="0" smtClean="0"/>
              <a:t>话筒</a:t>
            </a:r>
            <a:r>
              <a:rPr lang="zh-CN" altLang="en-US" sz="1800" b="1" dirty="0"/>
              <a:t>？</a:t>
            </a:r>
            <a:endParaRPr lang="en-US" altLang="zh-CN" sz="1800" b="1" dirty="0"/>
          </a:p>
        </p:txBody>
      </p:sp>
      <p:sp>
        <p:nvSpPr>
          <p:cNvPr id="213327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89" name="AutoShape 2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4" name="组合 213"/>
          <p:cNvGrpSpPr/>
          <p:nvPr/>
        </p:nvGrpSpPr>
        <p:grpSpPr>
          <a:xfrm>
            <a:off x="2195835" y="4530170"/>
            <a:ext cx="1080021" cy="1438275"/>
            <a:chOff x="2555875" y="4294981"/>
            <a:chExt cx="1080021" cy="1438275"/>
          </a:xfrm>
        </p:grpSpPr>
        <p:sp>
          <p:nvSpPr>
            <p:cNvPr id="215" name="Text Box 9"/>
            <p:cNvSpPr txBox="1">
              <a:spLocks noChangeArrowheads="1"/>
            </p:cNvSpPr>
            <p:nvPr/>
          </p:nvSpPr>
          <p:spPr bwMode="auto">
            <a:xfrm>
              <a:off x="2555875" y="4294981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216" name="Text Box 10"/>
            <p:cNvSpPr txBox="1">
              <a:spLocks noChangeArrowheads="1"/>
            </p:cNvSpPr>
            <p:nvPr/>
          </p:nvSpPr>
          <p:spPr bwMode="auto">
            <a:xfrm>
              <a:off x="3131939" y="5447877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/>
                <a:t>BG</a:t>
              </a:r>
            </a:p>
          </p:txBody>
        </p:sp>
        <p:sp>
          <p:nvSpPr>
            <p:cNvPr id="217" name="Text Box 35"/>
            <p:cNvSpPr txBox="1">
              <a:spLocks noChangeArrowheads="1"/>
            </p:cNvSpPr>
            <p:nvPr/>
          </p:nvSpPr>
          <p:spPr bwMode="auto">
            <a:xfrm>
              <a:off x="3131939" y="433079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 flipH="1">
              <a:off x="2987923" y="4799062"/>
              <a:ext cx="647973" cy="40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flipH="1" flipV="1">
              <a:off x="2987923" y="4583857"/>
              <a:ext cx="647973" cy="67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987923" y="5665365"/>
              <a:ext cx="6479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1" name="Text Box 51"/>
          <p:cNvSpPr txBox="1">
            <a:spLocks noChangeArrowheads="1"/>
          </p:cNvSpPr>
          <p:nvPr/>
        </p:nvSpPr>
        <p:spPr bwMode="auto">
          <a:xfrm>
            <a:off x="2915816" y="3924463"/>
            <a:ext cx="4392488" cy="387798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b="1" dirty="0" smtClean="0"/>
              <a:t>BR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∑</a:t>
            </a:r>
            <a:r>
              <a:rPr lang="en-US" altLang="zh-CN" b="1" dirty="0" err="1" smtClean="0"/>
              <a:t>BR</a:t>
            </a:r>
            <a:r>
              <a:rPr lang="en-US" altLang="zh-CN" b="1" i="1" dirty="0" err="1" smtClean="0">
                <a:latin typeface="+mn-lt"/>
              </a:rPr>
              <a:t>i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BG(</a:t>
            </a:r>
            <a:r>
              <a:rPr lang="en-US" altLang="zh-CN" b="1" i="1" dirty="0" smtClean="0">
                <a:latin typeface="+mn-lt"/>
              </a:rPr>
              <a:t>i</a:t>
            </a:r>
            <a:r>
              <a:rPr lang="en-US" altLang="zh-CN" b="1" dirty="0" smtClean="0"/>
              <a:t>+1)</a:t>
            </a:r>
            <a:r>
              <a:rPr lang="en-US" altLang="zh-CN" b="1" baseline="-18000" dirty="0" smtClean="0"/>
              <a:t>IN</a:t>
            </a:r>
            <a:r>
              <a:rPr lang="zh-CN" altLang="en-US" b="1" dirty="0" smtClean="0"/>
              <a:t>＝</a:t>
            </a:r>
            <a:r>
              <a:rPr lang="en-US" altLang="zh-CN" b="1" dirty="0" err="1" smtClean="0"/>
              <a:t>BG</a:t>
            </a:r>
            <a:r>
              <a:rPr lang="en-US" altLang="zh-CN" b="1" i="1" dirty="0" err="1" smtClean="0">
                <a:latin typeface="+mn-lt"/>
              </a:rPr>
              <a:t>i</a:t>
            </a:r>
            <a:r>
              <a:rPr lang="en-US" altLang="zh-CN" b="1" baseline="-18000" dirty="0" err="1" smtClean="0"/>
              <a:t>OUT</a:t>
            </a:r>
            <a:r>
              <a:rPr lang="en-US" altLang="zh-CN" b="1" dirty="0" smtClean="0"/>
              <a:t>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987824" y="3016117"/>
            <a:ext cx="5256422" cy="972576"/>
            <a:chOff x="2987824" y="3068960"/>
            <a:chExt cx="5256422" cy="972576"/>
          </a:xfrm>
        </p:grpSpPr>
        <p:cxnSp>
          <p:nvCxnSpPr>
            <p:cNvPr id="207" name="直接箭头连接符 206"/>
            <p:cNvCxnSpPr/>
            <p:nvPr/>
          </p:nvCxnSpPr>
          <p:spPr bwMode="auto">
            <a:xfrm flipH="1">
              <a:off x="6012259" y="3107060"/>
              <a:ext cx="2231987" cy="93447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987824" y="3068960"/>
              <a:ext cx="792088" cy="93447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3131939" y="4239906"/>
            <a:ext cx="5400501" cy="1514400"/>
            <a:chOff x="3131939" y="4239906"/>
            <a:chExt cx="5400501" cy="151440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3418359" y="5251068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4786784" y="5248018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6514603" y="5248018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72" name="Text Box 50"/>
            <p:cNvSpPr txBox="1">
              <a:spLocks noChangeArrowheads="1"/>
            </p:cNvSpPr>
            <p:nvPr/>
          </p:nvSpPr>
          <p:spPr bwMode="auto">
            <a:xfrm>
              <a:off x="7956053" y="4239906"/>
              <a:ext cx="576387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DBus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ABus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CBus</a:t>
              </a:r>
              <a:endParaRPr lang="en-US" altLang="zh-CN" sz="1800" b="1" dirty="0"/>
            </a:p>
          </p:txBody>
        </p:sp>
        <p:sp>
          <p:nvSpPr>
            <p:cNvPr id="73" name="Text Box 52"/>
            <p:cNvSpPr txBox="1">
              <a:spLocks noChangeArrowheads="1"/>
            </p:cNvSpPr>
            <p:nvPr/>
          </p:nvSpPr>
          <p:spPr bwMode="auto">
            <a:xfrm>
              <a:off x="5868243" y="531786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/>
                <a:t>…</a:t>
              </a: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3418359" y="4382607"/>
              <a:ext cx="4249580" cy="26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V="1">
              <a:off x="3418817" y="4536347"/>
              <a:ext cx="4537792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3418817" y="4671954"/>
              <a:ext cx="4249122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7657405" y="4671954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7657405" y="4311914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4212059" y="4536347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4356075" y="4670665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4068043" y="4382607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 flipV="1">
              <a:off x="3131939" y="4817484"/>
              <a:ext cx="4823944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3780011" y="4816169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5580832" y="4537662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5724848" y="4671980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5436816" y="4383922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148784" y="4817484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7308304" y="4537662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7452320" y="4671980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7164288" y="4383922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6876256" y="4817484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2" name="组合 91"/>
          <p:cNvGrpSpPr/>
          <p:nvPr/>
        </p:nvGrpSpPr>
        <p:grpSpPr>
          <a:xfrm>
            <a:off x="3131939" y="5032069"/>
            <a:ext cx="4571944" cy="866253"/>
            <a:chOff x="3131939" y="5032069"/>
            <a:chExt cx="4571944" cy="866253"/>
          </a:xfrm>
        </p:grpSpPr>
        <p:cxnSp>
          <p:nvCxnSpPr>
            <p:cNvPr id="93" name="直接箭头连接符 92"/>
            <p:cNvCxnSpPr/>
            <p:nvPr/>
          </p:nvCxnSpPr>
          <p:spPr bwMode="auto">
            <a:xfrm flipV="1">
              <a:off x="3563987" y="5032069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3705696" y="559091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H="1">
              <a:off x="3131939" y="5032069"/>
              <a:ext cx="4571944" cy="154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3131939" y="5898322"/>
              <a:ext cx="57375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 flipV="1">
              <a:off x="3708003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4140051" y="575125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5001840" y="5582534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4140051" y="5898322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5004147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5436195" y="5742871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5435228" y="5882262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801320" y="5582534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300291" y="5898322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6803627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7235675" y="5742871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7234708" y="5882262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4932760" y="5033384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6660232" y="5033384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2843808" y="2758984"/>
            <a:ext cx="1872208" cy="762471"/>
            <a:chOff x="2843808" y="2758984"/>
            <a:chExt cx="1872208" cy="762471"/>
          </a:xfrm>
        </p:grpSpPr>
        <p:cxnSp>
          <p:nvCxnSpPr>
            <p:cNvPr id="62" name="直接箭头连接符 61"/>
            <p:cNvCxnSpPr/>
            <p:nvPr/>
          </p:nvCxnSpPr>
          <p:spPr bwMode="auto">
            <a:xfrm>
              <a:off x="2843808" y="2758984"/>
              <a:ext cx="861888" cy="76247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3854128" y="3026569"/>
              <a:ext cx="861888" cy="49488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45" grpId="0" animBg="1"/>
      <p:bldP spid="268" grpId="0"/>
      <p:bldP spid="111" grpId="0" animBg="1"/>
      <p:bldP spid="2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454"/>
          <p:cNvSpPr txBox="1">
            <a:spLocks noChangeArrowheads="1"/>
          </p:cNvSpPr>
          <p:nvPr/>
        </p:nvSpPr>
        <p:spPr bwMode="auto">
          <a:xfrm>
            <a:off x="179389" y="404664"/>
            <a:ext cx="3744923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r>
              <a:rPr lang="zh-CN" altLang="en-US" b="1" dirty="0" smtClean="0">
                <a:solidFill>
                  <a:schemeClr val="accent2"/>
                </a:solidFill>
              </a:rPr>
              <a:t>仲裁器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主设备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9" name="Text Box 455"/>
          <p:cNvSpPr txBox="1">
            <a:spLocks noChangeArrowheads="1"/>
          </p:cNvSpPr>
          <p:nvPr/>
        </p:nvSpPr>
        <p:spPr bwMode="auto">
          <a:xfrm>
            <a:off x="1296144" y="836712"/>
            <a:ext cx="7740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自动</a:t>
            </a:r>
            <a:r>
              <a:rPr lang="zh-CN" altLang="en-US" b="1" dirty="0" smtClean="0">
                <a:solidFill>
                  <a:srgbClr val="990099"/>
                </a:solidFill>
              </a:rPr>
              <a:t>轮询</a:t>
            </a:r>
            <a:r>
              <a:rPr lang="zh-CN" altLang="en-US" b="1" dirty="0" smtClean="0"/>
              <a:t>各个主设备，各主设备</a:t>
            </a:r>
            <a:r>
              <a:rPr lang="zh-CN" altLang="en-US" b="1" u="sng" dirty="0" smtClean="0">
                <a:solidFill>
                  <a:srgbClr val="990099"/>
                </a:solidFill>
              </a:rPr>
              <a:t>自行</a:t>
            </a:r>
            <a:r>
              <a:rPr lang="zh-CN" altLang="en-US" b="1" dirty="0" smtClean="0">
                <a:solidFill>
                  <a:srgbClr val="990099"/>
                </a:solidFill>
              </a:rPr>
              <a:t>裁决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spc="-100" dirty="0" smtClean="0"/>
              <a:t>裁决算法为</a:t>
            </a:r>
            <a:r>
              <a:rPr lang="zh-CN" altLang="en-US" b="1" spc="-100" dirty="0" smtClean="0">
                <a:solidFill>
                  <a:srgbClr val="FF3399"/>
                </a:solidFill>
              </a:rPr>
              <a:t>被询问</a:t>
            </a:r>
            <a:r>
              <a:rPr lang="zh-CN" altLang="en-US" b="1" spc="-100" dirty="0">
                <a:solidFill>
                  <a:srgbClr val="FF3399"/>
                </a:solidFill>
              </a:rPr>
              <a:t>、</a:t>
            </a:r>
            <a:r>
              <a:rPr lang="zh-CN" altLang="en-US" b="1" u="sng" spc="-100" dirty="0" smtClean="0">
                <a:solidFill>
                  <a:srgbClr val="FF3399"/>
                </a:solidFill>
              </a:rPr>
              <a:t>有</a:t>
            </a:r>
            <a:r>
              <a:rPr lang="zh-CN" altLang="en-US" b="1" spc="-100" dirty="0" smtClean="0">
                <a:solidFill>
                  <a:srgbClr val="FF3399"/>
                </a:solidFill>
              </a:rPr>
              <a:t>请求时</a:t>
            </a:r>
            <a:r>
              <a:rPr lang="zh-CN" altLang="en-US" b="1" u="sng" spc="-100" dirty="0" smtClean="0"/>
              <a:t>获得使用权</a:t>
            </a:r>
            <a:r>
              <a:rPr lang="en-US" altLang="zh-CN" sz="1800" b="1" spc="-100" dirty="0" smtClean="0"/>
              <a:t>(</a:t>
            </a:r>
            <a:r>
              <a:rPr lang="zh-CN" altLang="en-US" sz="1800" b="1" spc="-100" dirty="0" smtClean="0"/>
              <a:t>使</a:t>
            </a:r>
            <a:r>
              <a:rPr lang="en-US" altLang="zh-CN" sz="1800" b="1" spc="-100" dirty="0" err="1" smtClean="0"/>
              <a:t>BS</a:t>
            </a:r>
            <a:r>
              <a:rPr lang="en-US" altLang="zh-CN" sz="1800" b="1" i="1" spc="-100" dirty="0" err="1" smtClean="0">
                <a:latin typeface="+mn-lt"/>
              </a:rPr>
              <a:t>i</a:t>
            </a:r>
            <a:r>
              <a:rPr lang="zh-CN" altLang="en-US" sz="1800" b="1" dirty="0" smtClean="0"/>
              <a:t>＝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</a:t>
            </a:r>
            <a:r>
              <a:rPr lang="en-US" altLang="zh-CN" sz="1800" b="1" spc="-100" dirty="0" err="1" smtClean="0"/>
              <a:t>BG</a:t>
            </a:r>
            <a:r>
              <a:rPr lang="en-US" altLang="zh-CN" sz="1800" b="1" i="1" spc="-100" dirty="0" err="1" smtClean="0">
                <a:latin typeface="+mn-lt"/>
              </a:rPr>
              <a:t>i</a:t>
            </a:r>
            <a:r>
              <a:rPr lang="en-US" altLang="zh-CN" sz="1800" b="1" spc="-100" baseline="-18000" dirty="0" err="1" smtClean="0"/>
              <a:t>OUT</a:t>
            </a:r>
            <a:r>
              <a:rPr lang="zh-CN" altLang="en-US" sz="1800" b="1" dirty="0" smtClean="0"/>
              <a:t>＝</a:t>
            </a:r>
            <a:r>
              <a:rPr lang="en-US" altLang="zh-CN" sz="1800" b="1" dirty="0" smtClean="0"/>
              <a:t>0</a:t>
            </a:r>
            <a:r>
              <a:rPr lang="en-US" altLang="zh-CN" sz="1800" b="1" spc="-100" dirty="0" smtClean="0"/>
              <a:t>)</a:t>
            </a:r>
            <a:r>
              <a:rPr lang="zh-CN" altLang="en-US" b="1" spc="-100" dirty="0" smtClean="0"/>
              <a:t>，</a:t>
            </a:r>
            <a:endParaRPr lang="en-US" altLang="zh-CN" sz="2200" b="1" spc="-100" dirty="0" smtClean="0"/>
          </a:p>
          <a:p>
            <a:r>
              <a:rPr lang="zh-CN" altLang="en-US" b="1" dirty="0" smtClean="0">
                <a:solidFill>
                  <a:srgbClr val="FF3399"/>
                </a:solidFill>
              </a:rPr>
              <a:t>    </a:t>
            </a:r>
            <a:r>
              <a:rPr lang="zh-CN" altLang="en-US" b="1" spc="-100" dirty="0" smtClean="0">
                <a:solidFill>
                  <a:srgbClr val="FF3399"/>
                </a:solidFill>
              </a:rPr>
              <a:t>      被</a:t>
            </a:r>
            <a:r>
              <a:rPr lang="zh-CN" altLang="en-US" b="1" spc="-100" dirty="0">
                <a:solidFill>
                  <a:srgbClr val="FF3399"/>
                </a:solidFill>
              </a:rPr>
              <a:t>询问</a:t>
            </a:r>
            <a:r>
              <a:rPr lang="zh-CN" altLang="en-US" b="1" spc="-100" dirty="0" smtClean="0">
                <a:solidFill>
                  <a:srgbClr val="FF3399"/>
                </a:solidFill>
              </a:rPr>
              <a:t>、</a:t>
            </a:r>
            <a:r>
              <a:rPr lang="zh-CN" altLang="en-US" b="1" u="sng" spc="-100" dirty="0" smtClean="0">
                <a:solidFill>
                  <a:srgbClr val="FF3399"/>
                </a:solidFill>
              </a:rPr>
              <a:t>无</a:t>
            </a:r>
            <a:r>
              <a:rPr lang="zh-CN" altLang="en-US" b="1" spc="-100" dirty="0" smtClean="0">
                <a:solidFill>
                  <a:srgbClr val="FF3399"/>
                </a:solidFill>
              </a:rPr>
              <a:t>请求时</a:t>
            </a:r>
            <a:r>
              <a:rPr lang="zh-CN" altLang="en-US" b="1" u="sng" spc="-100" dirty="0" smtClean="0"/>
              <a:t>传递询问权</a:t>
            </a:r>
            <a:r>
              <a:rPr lang="en-US" altLang="zh-CN" sz="1800" b="1" spc="-100" dirty="0" smtClean="0"/>
              <a:t>(</a:t>
            </a:r>
            <a:r>
              <a:rPr lang="zh-CN" altLang="en-US" sz="1800" b="1" spc="-100" dirty="0" smtClean="0"/>
              <a:t>使</a:t>
            </a:r>
            <a:r>
              <a:rPr lang="en-US" altLang="zh-CN" sz="1800" b="1" spc="-100" dirty="0" err="1"/>
              <a:t>BS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zh-CN" altLang="en-US" sz="1800" b="1" dirty="0" smtClean="0"/>
              <a:t>＝</a:t>
            </a:r>
            <a:r>
              <a:rPr lang="en-US" altLang="zh-CN" sz="1800" b="1" dirty="0" smtClean="0"/>
              <a:t>0</a:t>
            </a:r>
            <a:r>
              <a:rPr lang="zh-CN" altLang="en-US" sz="1800" b="1" dirty="0" smtClean="0"/>
              <a:t>、</a:t>
            </a:r>
            <a:r>
              <a:rPr lang="en-US" altLang="zh-CN" sz="1800" b="1" spc="-100" dirty="0" err="1" smtClean="0"/>
              <a:t>BG</a:t>
            </a:r>
            <a:r>
              <a:rPr lang="en-US" altLang="zh-CN" sz="1800" b="1" i="1" spc="-100" dirty="0" err="1" smtClean="0">
                <a:latin typeface="+mn-lt"/>
              </a:rPr>
              <a:t>i</a:t>
            </a:r>
            <a:r>
              <a:rPr lang="en-US" altLang="zh-CN" sz="1800" b="1" spc="-100" baseline="-18000" dirty="0" err="1" smtClean="0"/>
              <a:t>OUT</a:t>
            </a:r>
            <a:r>
              <a:rPr lang="zh-CN" altLang="en-US" sz="1800" b="1" dirty="0" smtClean="0"/>
              <a:t>＝</a:t>
            </a:r>
            <a:r>
              <a:rPr lang="en-US" altLang="zh-CN" sz="1800" b="1" dirty="0"/>
              <a:t>1</a:t>
            </a:r>
            <a:r>
              <a:rPr lang="en-US" altLang="zh-CN" sz="1800" b="1" spc="-100" dirty="0" smtClean="0"/>
              <a:t>)</a:t>
            </a:r>
            <a:endParaRPr lang="en-US" altLang="zh-CN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529849" y="2199172"/>
            <a:ext cx="4570543" cy="941796"/>
            <a:chOff x="179389" y="3138496"/>
            <a:chExt cx="4570543" cy="941796"/>
          </a:xfrm>
        </p:grpSpPr>
        <p:sp>
          <p:nvSpPr>
            <p:cNvPr id="13" name="Text Box 455"/>
            <p:cNvSpPr txBox="1">
              <a:spLocks noChangeArrowheads="1"/>
            </p:cNvSpPr>
            <p:nvPr/>
          </p:nvSpPr>
          <p:spPr bwMode="auto">
            <a:xfrm>
              <a:off x="179389" y="3138496"/>
              <a:ext cx="4570543" cy="941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BG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BS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smtClean="0"/>
                <a:t>BR </a:t>
              </a:r>
            </a:p>
            <a:p>
              <a:pPr>
                <a:lnSpc>
                  <a:spcPct val="105000"/>
                </a:lnSpc>
              </a:pPr>
              <a:r>
                <a:rPr lang="en-US" altLang="zh-CN" b="1" dirty="0" err="1" smtClean="0"/>
                <a:t>BS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/>
                <a:t>、</a:t>
              </a:r>
              <a:r>
                <a:rPr lang="en-US" altLang="zh-CN" b="1" dirty="0" err="1"/>
                <a:t>BG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baseline="-18000" dirty="0" err="1"/>
                <a:t>OUT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14" name="Line 458"/>
            <p:cNvSpPr>
              <a:spLocks noChangeShapeType="1"/>
            </p:cNvSpPr>
            <p:nvPr/>
          </p:nvSpPr>
          <p:spPr bwMode="auto">
            <a:xfrm>
              <a:off x="4091330" y="3665258"/>
              <a:ext cx="41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58"/>
            <p:cNvSpPr>
              <a:spLocks noChangeShapeType="1"/>
            </p:cNvSpPr>
            <p:nvPr/>
          </p:nvSpPr>
          <p:spPr bwMode="auto">
            <a:xfrm>
              <a:off x="904930" y="3266644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2771800" y="821854"/>
            <a:ext cx="2520281" cy="13680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7" name="Text Box 629"/>
          <p:cNvSpPr txBox="1">
            <a:spLocks noChangeArrowheads="1"/>
          </p:cNvSpPr>
          <p:nvPr/>
        </p:nvSpPr>
        <p:spPr bwMode="auto">
          <a:xfrm>
            <a:off x="179388" y="6021288"/>
            <a:ext cx="8785225" cy="43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</a:t>
            </a:r>
            <a:r>
              <a:rPr lang="en-US" altLang="zh-CN" b="1" dirty="0" smtClean="0">
                <a:solidFill>
                  <a:srgbClr val="CC3300"/>
                </a:solidFill>
              </a:rPr>
              <a:t>*</a:t>
            </a:r>
            <a:r>
              <a:rPr lang="zh-CN" altLang="en-US" b="1" dirty="0">
                <a:solidFill>
                  <a:srgbClr val="CC33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易产生断链现象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1475656" y="3140968"/>
            <a:ext cx="6912768" cy="2819770"/>
            <a:chOff x="323528" y="3057502"/>
            <a:chExt cx="6912768" cy="2819770"/>
          </a:xfrm>
        </p:grpSpPr>
        <p:sp>
          <p:nvSpPr>
            <p:cNvPr id="130" name="Text Box 20"/>
            <p:cNvSpPr txBox="1">
              <a:spLocks noChangeArrowheads="1"/>
            </p:cNvSpPr>
            <p:nvPr/>
          </p:nvSpPr>
          <p:spPr bwMode="auto">
            <a:xfrm>
              <a:off x="5292080" y="5077562"/>
              <a:ext cx="1440160" cy="792087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5291125" y="5077562"/>
              <a:ext cx="955" cy="79971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 Box 20"/>
            <p:cNvSpPr txBox="1">
              <a:spLocks noChangeArrowheads="1"/>
            </p:cNvSpPr>
            <p:nvPr/>
          </p:nvSpPr>
          <p:spPr bwMode="auto">
            <a:xfrm>
              <a:off x="4860031" y="3933054"/>
              <a:ext cx="572261" cy="1072499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133" name="Text Box 20"/>
            <p:cNvSpPr txBox="1">
              <a:spLocks noChangeArrowheads="1"/>
            </p:cNvSpPr>
            <p:nvPr/>
          </p:nvSpPr>
          <p:spPr bwMode="auto">
            <a:xfrm>
              <a:off x="3275856" y="5077561"/>
              <a:ext cx="1443196" cy="792087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134" name="Text Box 20"/>
            <p:cNvSpPr txBox="1">
              <a:spLocks noChangeArrowheads="1"/>
            </p:cNvSpPr>
            <p:nvPr/>
          </p:nvSpPr>
          <p:spPr bwMode="auto">
            <a:xfrm>
              <a:off x="2987824" y="3933055"/>
              <a:ext cx="435853" cy="107249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135" name="Text Box 464"/>
            <p:cNvSpPr txBox="1">
              <a:spLocks noChangeArrowheads="1"/>
            </p:cNvSpPr>
            <p:nvPr/>
          </p:nvSpPr>
          <p:spPr bwMode="auto">
            <a:xfrm>
              <a:off x="323528" y="3057502"/>
              <a:ext cx="2092310" cy="27782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</a:rPr>
                <a:t>  </a:t>
              </a:r>
              <a:r>
                <a:rPr lang="en-US" altLang="zh-CN" sz="1600" b="1" dirty="0" smtClean="0">
                  <a:solidFill>
                    <a:srgbClr val="CC3300"/>
                  </a:solidFill>
                </a:rPr>
                <a:t>   </a:t>
              </a:r>
              <a:r>
                <a:rPr lang="en-US" altLang="zh-CN" sz="1800" b="1" dirty="0" smtClean="0">
                  <a:solidFill>
                    <a:srgbClr val="CC3300"/>
                  </a:solidFill>
                </a:rPr>
                <a:t>(=∑</a:t>
              </a:r>
              <a:r>
                <a:rPr lang="en-US" altLang="zh-CN" sz="1800" b="1" dirty="0" err="1" smtClean="0">
                  <a:solidFill>
                    <a:srgbClr val="CC3300"/>
                  </a:solidFill>
                </a:rPr>
                <a:t>BR</a:t>
              </a:r>
              <a:r>
                <a:rPr lang="en-US" altLang="zh-CN" sz="1800" b="1" i="1" dirty="0" err="1" smtClean="0">
                  <a:solidFill>
                    <a:srgbClr val="CC3300"/>
                  </a:solidFill>
                  <a:latin typeface="+mn-lt"/>
                </a:rPr>
                <a:t>i</a:t>
              </a:r>
              <a:r>
                <a:rPr lang="en-US" altLang="zh-CN" sz="1800" b="1" dirty="0" smtClean="0">
                  <a:solidFill>
                    <a:srgbClr val="CC3300"/>
                  </a:solidFill>
                </a:rPr>
                <a:t>)</a:t>
              </a:r>
              <a:r>
                <a:rPr lang="zh-CN" altLang="en-US" sz="1400" b="1" dirty="0" smtClean="0">
                  <a:solidFill>
                    <a:srgbClr val="CC3300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CC3300"/>
                  </a:solidFill>
                </a:rPr>
                <a:t>BR</a:t>
              </a:r>
              <a:endParaRPr lang="en-US" altLang="zh-CN" sz="1800" b="1" dirty="0">
                <a:solidFill>
                  <a:srgbClr val="CC330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800" b="1" dirty="0"/>
                <a:t>       </a:t>
              </a:r>
              <a:r>
                <a:rPr lang="en-US" altLang="zh-CN" sz="1800" b="1" dirty="0" smtClean="0"/>
                <a:t>      BR0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     </a:t>
              </a:r>
              <a:r>
                <a:rPr lang="en-US" altLang="zh-CN" sz="1800" b="1" dirty="0" smtClean="0"/>
                <a:t>       BR1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chemeClr val="accent2"/>
                  </a:solidFill>
                </a:rPr>
                <a:t>   (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=BS</a:t>
              </a:r>
              <a:r>
                <a:rPr lang="en-US" altLang="zh-CN" sz="1800" b="1" dirty="0" smtClean="0">
                  <a:latin typeface="+mn-lt"/>
                </a:rPr>
                <a:t>·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BR)</a:t>
              </a:r>
              <a:r>
                <a:rPr lang="zh-CN" altLang="en-US" sz="1400" b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BG</a:t>
              </a:r>
              <a:endParaRPr lang="en-US" altLang="zh-CN" sz="1800" b="1" dirty="0">
                <a:solidFill>
                  <a:schemeClr val="accent2"/>
                </a:solidFill>
              </a:endParaRPr>
            </a:p>
            <a:p>
              <a:pPr>
                <a:lnSpc>
                  <a:spcPct val="101000"/>
                </a:lnSpc>
              </a:pPr>
              <a:r>
                <a:rPr lang="en-US" altLang="zh-CN" sz="1800" b="1" dirty="0"/>
                <a:t>  </a:t>
              </a:r>
              <a:r>
                <a:rPr lang="en-US" altLang="zh-CN" sz="1800" b="1" dirty="0" smtClean="0"/>
                <a:t>   </a:t>
              </a:r>
              <a:r>
                <a:rPr lang="en-US" altLang="zh-CN" sz="1800" b="1" spc="200" dirty="0" smtClean="0"/>
                <a:t> </a:t>
              </a:r>
              <a:r>
                <a:rPr lang="en-US" altLang="zh-CN" sz="1800" b="1" dirty="0" smtClean="0"/>
                <a:t>(=BG)</a:t>
              </a:r>
              <a:r>
                <a:rPr lang="zh-CN" altLang="en-US" sz="1400" b="1" dirty="0" smtClean="0"/>
                <a:t> </a:t>
              </a:r>
              <a:r>
                <a:rPr lang="en-US" altLang="zh-CN" sz="1800" b="1" dirty="0" smtClean="0"/>
                <a:t>BG0</a:t>
              </a:r>
              <a:r>
                <a:rPr lang="en-US" altLang="zh-CN" sz="1800" b="1" baseline="-18000" dirty="0" smtClean="0"/>
                <a:t>IN</a:t>
              </a:r>
              <a:endParaRPr lang="en-US" altLang="zh-CN" sz="1800" b="1" baseline="-18000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(=BG0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BR0)</a:t>
              </a:r>
              <a:r>
                <a:rPr lang="zh-CN" altLang="en-US" sz="1400" b="1" dirty="0" smtClean="0"/>
                <a:t> </a:t>
              </a:r>
              <a:r>
                <a:rPr lang="en-US" altLang="zh-CN" sz="1800" b="1" dirty="0" smtClean="0"/>
                <a:t>BG0</a:t>
              </a:r>
              <a:r>
                <a:rPr lang="en-US" altLang="zh-CN" sz="1800" b="1" baseline="-18000" dirty="0" smtClean="0"/>
                <a:t>OUT</a:t>
              </a:r>
              <a:endParaRPr lang="en-US" altLang="zh-CN" sz="1800" b="1" dirty="0" smtClean="0"/>
            </a:p>
            <a:p>
              <a:pPr>
                <a:lnSpc>
                  <a:spcPct val="105000"/>
                </a:lnSpc>
              </a:pPr>
              <a:r>
                <a:rPr lang="en-US" altLang="zh-CN" sz="1600" b="1" dirty="0" smtClean="0"/>
                <a:t>  </a:t>
              </a:r>
              <a:r>
                <a:rPr lang="zh-CN" altLang="en-US" sz="1400" b="1" dirty="0"/>
                <a:t> </a:t>
              </a:r>
              <a:r>
                <a:rPr lang="zh-CN" altLang="en-US" sz="1400" b="1" dirty="0" smtClean="0"/>
                <a:t> </a:t>
              </a:r>
              <a:r>
                <a:rPr lang="en-US" altLang="zh-CN" sz="1800" b="1" dirty="0" smtClean="0"/>
                <a:t>(=BG0</a:t>
              </a:r>
              <a:r>
                <a:rPr lang="en-US" altLang="zh-CN" sz="1800" b="1" baseline="-18000" dirty="0" smtClean="0"/>
                <a:t>OUT</a:t>
              </a:r>
              <a:r>
                <a:rPr lang="en-US" altLang="zh-CN" sz="1800" b="1" dirty="0" smtClean="0"/>
                <a:t>)</a:t>
              </a:r>
              <a:r>
                <a:rPr lang="zh-CN" altLang="en-US" sz="1400" b="1" dirty="0" smtClean="0"/>
                <a:t> </a:t>
              </a:r>
              <a:r>
                <a:rPr lang="en-US" altLang="zh-CN" sz="1800" b="1" dirty="0" smtClean="0"/>
                <a:t>BG1</a:t>
              </a:r>
              <a:r>
                <a:rPr lang="en-US" altLang="zh-CN" sz="1800" b="1" baseline="-18000" dirty="0" smtClean="0"/>
                <a:t>IN</a:t>
              </a:r>
              <a:endParaRPr lang="en-US" altLang="zh-CN" sz="1800" b="1" baseline="-18000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990099"/>
                  </a:solidFill>
                </a:rPr>
                <a:t>   </a:t>
              </a:r>
              <a:r>
                <a:rPr lang="en-US" altLang="zh-CN" sz="1600" b="1" dirty="0" smtClean="0">
                  <a:solidFill>
                    <a:srgbClr val="990099"/>
                  </a:solidFill>
                </a:rPr>
                <a:t>  </a:t>
              </a:r>
              <a:r>
                <a:rPr lang="en-US" altLang="zh-CN" sz="1800" b="1" dirty="0" smtClean="0">
                  <a:solidFill>
                    <a:srgbClr val="990099"/>
                  </a:solidFill>
                </a:rPr>
                <a:t>(=∑</a:t>
              </a:r>
              <a:r>
                <a:rPr lang="en-US" altLang="zh-CN" sz="1800" b="1" dirty="0" err="1" smtClean="0">
                  <a:solidFill>
                    <a:srgbClr val="990099"/>
                  </a:solidFill>
                </a:rPr>
                <a:t>BS</a:t>
              </a:r>
              <a:r>
                <a:rPr lang="en-US" altLang="zh-CN" sz="1800" b="1" i="1" dirty="0" err="1" smtClean="0">
                  <a:solidFill>
                    <a:srgbClr val="990099"/>
                  </a:solidFill>
                  <a:latin typeface="+mn-lt"/>
                </a:rPr>
                <a:t>i</a:t>
              </a:r>
              <a:r>
                <a:rPr lang="en-US" altLang="zh-CN" sz="1800" b="1" dirty="0" smtClean="0">
                  <a:solidFill>
                    <a:srgbClr val="990099"/>
                  </a:solidFill>
                </a:rPr>
                <a:t>)</a:t>
              </a:r>
              <a:r>
                <a:rPr lang="zh-CN" altLang="en-US" sz="1400" b="1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990099"/>
                  </a:solidFill>
                </a:rPr>
                <a:t>BS</a:t>
              </a:r>
              <a:endParaRPr lang="en-US" altLang="zh-CN" sz="1800" b="1" dirty="0">
                <a:solidFill>
                  <a:srgbClr val="990099"/>
                </a:solidFill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  (=BG0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BR0</a:t>
              </a:r>
              <a:r>
                <a:rPr lang="en-US" altLang="zh-CN" sz="1800" b="1" dirty="0"/>
                <a:t>)</a:t>
              </a:r>
              <a:r>
                <a:rPr lang="zh-CN" altLang="en-US" sz="1400" b="1" dirty="0" smtClean="0"/>
                <a:t> </a:t>
              </a:r>
              <a:r>
                <a:rPr lang="en-US" altLang="zh-CN" sz="1800" b="1" dirty="0" smtClean="0"/>
                <a:t>BS0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  (=BG1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BR1)</a:t>
              </a:r>
              <a:r>
                <a:rPr lang="zh-CN" altLang="en-US" sz="1400" b="1" dirty="0" smtClean="0"/>
                <a:t> </a:t>
              </a:r>
              <a:r>
                <a:rPr lang="en-US" altLang="zh-CN" sz="1800" b="1" dirty="0" smtClean="0"/>
                <a:t>BS1</a:t>
              </a: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2486804" y="3573016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2988593" y="3356991"/>
              <a:ext cx="143247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H="1">
              <a:off x="2699792" y="3069977"/>
              <a:ext cx="1896" cy="2799671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3134876" y="3356991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2486804" y="3861048"/>
              <a:ext cx="21488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2685883" y="3645023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2846844" y="3645023"/>
              <a:ext cx="359736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2486804" y="3284985"/>
              <a:ext cx="35700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2844193" y="3069976"/>
              <a:ext cx="143631" cy="21500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2987824" y="3068959"/>
              <a:ext cx="3601170" cy="101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V="1">
              <a:off x="2486804" y="4437111"/>
              <a:ext cx="504825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2486804" y="5005553"/>
              <a:ext cx="2514209" cy="762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2486804" y="4149080"/>
              <a:ext cx="501789" cy="1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2987055" y="3933055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2486804" y="5589239"/>
              <a:ext cx="648072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2483768" y="5877272"/>
              <a:ext cx="266429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1059292" y="3917268"/>
              <a:ext cx="223200" cy="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3275856" y="5069941"/>
              <a:ext cx="955" cy="79971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2987824" y="4221087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3128804" y="4221088"/>
              <a:ext cx="29487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3128804" y="3933056"/>
              <a:ext cx="294873" cy="1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3131840" y="537321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275856" y="508518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3275856" y="5373216"/>
              <a:ext cx="12961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3419872" y="5084167"/>
              <a:ext cx="1296144" cy="101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3419872" y="393305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3419872" y="422108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4572000" y="537321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4716017" y="507756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4719052" y="5085184"/>
              <a:ext cx="0" cy="7844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2486804" y="5301208"/>
              <a:ext cx="790007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4211960" y="33569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4355207" y="3573016"/>
              <a:ext cx="28810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 flipV="1">
              <a:off x="3562746" y="4437111"/>
              <a:ext cx="12980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563888" y="4149079"/>
              <a:ext cx="1299950" cy="1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V="1">
              <a:off x="5148064" y="5653627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4860033" y="5301208"/>
              <a:ext cx="43109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4860033" y="3933056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 flipV="1">
              <a:off x="5004818" y="3933054"/>
              <a:ext cx="443855" cy="3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 flipV="1">
              <a:off x="4859264" y="4221088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5004049" y="4221087"/>
              <a:ext cx="42824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5003279" y="4789530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V="1">
              <a:off x="5292080" y="507756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4716017" y="5589240"/>
              <a:ext cx="252027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5156449" y="4789530"/>
              <a:ext cx="43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5432292" y="5077562"/>
              <a:ext cx="1299948" cy="101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5292081" y="5653628"/>
              <a:ext cx="129614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>
              <a:off x="5436096" y="393305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5436096" y="422108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5580113" y="4437111"/>
              <a:ext cx="165618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5580112" y="4149080"/>
              <a:ext cx="1656184" cy="1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>
              <a:off x="5580112" y="478953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5722986" y="5005553"/>
              <a:ext cx="136929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6588224" y="565362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6732240" y="507756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6880061" y="5293586"/>
              <a:ext cx="356235" cy="101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6732240" y="5876578"/>
              <a:ext cx="504056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 flipV="1">
              <a:off x="2483768" y="4725145"/>
              <a:ext cx="2521050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 flipV="1">
              <a:off x="5001013" y="4509120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5153414" y="4509120"/>
              <a:ext cx="4266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5580112" y="450912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>
              <a:off x="5721092" y="4725144"/>
              <a:ext cx="151520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>
              <a:off x="1188198" y="4474830"/>
              <a:ext cx="35946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6444208" y="364502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 flipV="1">
              <a:off x="6588224" y="3861047"/>
              <a:ext cx="64807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>
              <a:off x="6731285" y="5077562"/>
              <a:ext cx="955" cy="79971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6588224" y="30689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 flipV="1">
              <a:off x="6732240" y="3278127"/>
              <a:ext cx="504056" cy="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8" name="组合 207"/>
          <p:cNvGrpSpPr/>
          <p:nvPr/>
        </p:nvGrpSpPr>
        <p:grpSpPr>
          <a:xfrm>
            <a:off x="3995936" y="3140968"/>
            <a:ext cx="3745186" cy="803547"/>
            <a:chOff x="2843808" y="3057502"/>
            <a:chExt cx="3745186" cy="803547"/>
          </a:xfrm>
        </p:grpSpPr>
        <p:cxnSp>
          <p:nvCxnSpPr>
            <p:cNvPr id="209" name="直接连接符 208"/>
            <p:cNvCxnSpPr/>
            <p:nvPr/>
          </p:nvCxnSpPr>
          <p:spPr bwMode="auto">
            <a:xfrm flipH="1" flipV="1">
              <a:off x="2843808" y="3284984"/>
              <a:ext cx="0" cy="360040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H="1" flipV="1">
              <a:off x="4355207" y="3068959"/>
              <a:ext cx="769" cy="576065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 flipH="1" flipV="1">
              <a:off x="6588224" y="3057502"/>
              <a:ext cx="770" cy="803547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</p:grpSp>
      <p:grpSp>
        <p:nvGrpSpPr>
          <p:cNvPr id="212" name="组合 211"/>
          <p:cNvGrpSpPr/>
          <p:nvPr/>
        </p:nvGrpSpPr>
        <p:grpSpPr>
          <a:xfrm>
            <a:off x="4139952" y="3152426"/>
            <a:ext cx="3892237" cy="2232248"/>
            <a:chOff x="2987824" y="3068960"/>
            <a:chExt cx="3892237" cy="2232248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2987824" y="3069977"/>
              <a:ext cx="0" cy="1079103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2990860" y="4149081"/>
              <a:ext cx="769" cy="1152127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419872" y="3068960"/>
              <a:ext cx="0" cy="864096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>
              <a:off x="4860033" y="3069977"/>
              <a:ext cx="0" cy="1079103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7" name="直接连接符 216"/>
            <p:cNvCxnSpPr/>
            <p:nvPr/>
          </p:nvCxnSpPr>
          <p:spPr bwMode="auto">
            <a:xfrm flipV="1">
              <a:off x="4860032" y="4149081"/>
              <a:ext cx="3806" cy="1152127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8" name="直接连接符 217"/>
            <p:cNvCxnSpPr/>
            <p:nvPr/>
          </p:nvCxnSpPr>
          <p:spPr bwMode="auto">
            <a:xfrm>
              <a:off x="5436096" y="3068960"/>
              <a:ext cx="0" cy="864096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flipV="1">
              <a:off x="5436096" y="3933057"/>
              <a:ext cx="0" cy="1152127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>
              <a:off x="6876256" y="3284984"/>
              <a:ext cx="0" cy="863079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6879292" y="4148064"/>
              <a:ext cx="769" cy="1152127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3419872" y="3933057"/>
              <a:ext cx="3805" cy="1145522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</p:grpSp>
      <p:grpSp>
        <p:nvGrpSpPr>
          <p:cNvPr id="223" name="组合 222"/>
          <p:cNvGrpSpPr/>
          <p:nvPr/>
        </p:nvGrpSpPr>
        <p:grpSpPr>
          <a:xfrm>
            <a:off x="4283968" y="3440458"/>
            <a:ext cx="1872209" cy="2232249"/>
            <a:chOff x="3779912" y="3356992"/>
            <a:chExt cx="1872209" cy="2232249"/>
          </a:xfrm>
        </p:grpSpPr>
        <p:cxnSp>
          <p:nvCxnSpPr>
            <p:cNvPr id="224" name="直接连接符 223"/>
            <p:cNvCxnSpPr/>
            <p:nvPr/>
          </p:nvCxnSpPr>
          <p:spPr bwMode="auto">
            <a:xfrm>
              <a:off x="3779912" y="4221088"/>
              <a:ext cx="0" cy="504057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>
              <a:off x="3779912" y="3356992"/>
              <a:ext cx="0" cy="864604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>
              <a:off x="5652120" y="4221088"/>
              <a:ext cx="0" cy="504057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 flipH="1">
              <a:off x="5652120" y="3573015"/>
              <a:ext cx="1" cy="648581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3779912" y="4725145"/>
              <a:ext cx="5348" cy="856472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dashDot"/>
              <a:round/>
              <a:headEnd type="none" w="med" len="med"/>
              <a:tailEnd type="triangle" w="sm" len="med"/>
            </a:ln>
            <a:effectLst/>
          </p:spPr>
        </p:cxnSp>
        <p:cxnSp>
          <p:nvCxnSpPr>
            <p:cNvPr id="229" name="直接连接符 228"/>
            <p:cNvCxnSpPr/>
            <p:nvPr/>
          </p:nvCxnSpPr>
          <p:spPr bwMode="auto">
            <a:xfrm>
              <a:off x="5646772" y="4725145"/>
              <a:ext cx="4579" cy="864096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dashDot"/>
              <a:round/>
              <a:headEnd type="none" w="med" len="med"/>
              <a:tailEnd type="triangle" w="sm" len="med"/>
            </a:ln>
            <a:effectLst/>
          </p:spPr>
        </p:cxnSp>
      </p:grpSp>
      <p:grpSp>
        <p:nvGrpSpPr>
          <p:cNvPr id="230" name="组合 229"/>
          <p:cNvGrpSpPr/>
          <p:nvPr/>
        </p:nvGrpSpPr>
        <p:grpSpPr>
          <a:xfrm>
            <a:off x="4355976" y="3728490"/>
            <a:ext cx="1944216" cy="2232248"/>
            <a:chOff x="3995936" y="3645024"/>
            <a:chExt cx="1944216" cy="2232248"/>
          </a:xfrm>
        </p:grpSpPr>
        <p:cxnSp>
          <p:nvCxnSpPr>
            <p:cNvPr id="231" name="直接连接符 230"/>
            <p:cNvCxnSpPr/>
            <p:nvPr/>
          </p:nvCxnSpPr>
          <p:spPr bwMode="auto">
            <a:xfrm>
              <a:off x="4001284" y="5013175"/>
              <a:ext cx="0" cy="864097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dashDot"/>
              <a:round/>
              <a:headEnd type="none" w="med" len="med"/>
              <a:tailEnd type="triangle" w="sm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>
              <a:off x="5940152" y="4798169"/>
              <a:ext cx="0" cy="1079103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dashDot"/>
              <a:round/>
              <a:headEnd type="none" w="med" len="med"/>
              <a:tailEnd type="triangle" w="sm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>
              <a:off x="5940152" y="3645024"/>
              <a:ext cx="0" cy="864096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ot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3995936" y="4724127"/>
              <a:ext cx="0" cy="289049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35" name="直接连接符 234"/>
            <p:cNvCxnSpPr/>
            <p:nvPr/>
          </p:nvCxnSpPr>
          <p:spPr bwMode="auto">
            <a:xfrm>
              <a:off x="5940152" y="4509120"/>
              <a:ext cx="0" cy="289049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</p:grpSp>
      <p:sp>
        <p:nvSpPr>
          <p:cNvPr id="236" name="Text Box 455"/>
          <p:cNvSpPr txBox="1">
            <a:spLocks noChangeArrowheads="1"/>
          </p:cNvSpPr>
          <p:nvPr/>
        </p:nvSpPr>
        <p:spPr bwMode="auto">
          <a:xfrm>
            <a:off x="2159792" y="404664"/>
            <a:ext cx="6876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spc="-50" dirty="0" smtClean="0"/>
              <a:t>BS</a:t>
            </a:r>
            <a:r>
              <a:rPr lang="zh-CN" altLang="en-US" b="1" spc="-50" dirty="0"/>
              <a:t>＝</a:t>
            </a:r>
            <a:r>
              <a:rPr lang="en-US" altLang="zh-CN" b="1" spc="-50" dirty="0"/>
              <a:t>0</a:t>
            </a:r>
            <a:r>
              <a:rPr lang="zh-CN" altLang="en-US" b="1" spc="-50" dirty="0"/>
              <a:t>、</a:t>
            </a:r>
            <a:r>
              <a:rPr lang="en-US" altLang="zh-CN" b="1" spc="-50" dirty="0"/>
              <a:t>BR</a:t>
            </a:r>
            <a:r>
              <a:rPr lang="zh-CN" altLang="en-US" b="1" spc="-50" dirty="0"/>
              <a:t>＝</a:t>
            </a:r>
            <a:r>
              <a:rPr lang="en-US" altLang="zh-CN" b="1" spc="-50" dirty="0"/>
              <a:t>1</a:t>
            </a:r>
            <a:r>
              <a:rPr lang="zh-CN" altLang="en-US" b="1" spc="-50" dirty="0" smtClean="0"/>
              <a:t>时</a:t>
            </a:r>
            <a:r>
              <a:rPr lang="zh-CN" altLang="en-US" b="1" spc="-50" dirty="0" smtClean="0">
                <a:solidFill>
                  <a:srgbClr val="990099"/>
                </a:solidFill>
              </a:rPr>
              <a:t>开始</a:t>
            </a:r>
            <a:r>
              <a:rPr lang="en-US" altLang="zh-CN" sz="1800" b="1" spc="-50" dirty="0" smtClean="0"/>
              <a:t>(</a:t>
            </a:r>
            <a:r>
              <a:rPr lang="zh-CN" altLang="en-US" sz="1800" b="1" spc="-50" dirty="0"/>
              <a:t>使</a:t>
            </a:r>
            <a:r>
              <a:rPr lang="en-US" altLang="zh-CN" sz="1800" b="1" spc="-50" dirty="0" smtClean="0"/>
              <a:t>BG</a:t>
            </a:r>
            <a:r>
              <a:rPr lang="zh-CN" altLang="en-US" sz="1800" b="1" spc="-50" dirty="0" smtClean="0"/>
              <a:t>＝</a:t>
            </a:r>
            <a:r>
              <a:rPr lang="en-US" altLang="zh-CN" sz="1800" b="1" spc="-50" dirty="0" smtClean="0"/>
              <a:t>1)</a:t>
            </a:r>
            <a:r>
              <a:rPr lang="zh-CN" altLang="en-US" b="1" spc="-50" dirty="0" smtClean="0"/>
              <a:t>，</a:t>
            </a:r>
            <a:r>
              <a:rPr lang="en-US" altLang="zh-CN" b="1" spc="-50" dirty="0" smtClean="0"/>
              <a:t>BS</a:t>
            </a:r>
            <a:r>
              <a:rPr lang="zh-CN" altLang="en-US" b="1" spc="-50" dirty="0"/>
              <a:t>＝</a:t>
            </a:r>
            <a:r>
              <a:rPr lang="en-US" altLang="zh-CN" b="1" spc="-50" dirty="0" smtClean="0"/>
              <a:t>1</a:t>
            </a:r>
            <a:r>
              <a:rPr lang="zh-CN" altLang="en-US" b="1" spc="-50" dirty="0" smtClean="0"/>
              <a:t>时</a:t>
            </a:r>
            <a:r>
              <a:rPr lang="zh-CN" altLang="en-US" b="1" spc="-50" dirty="0" smtClean="0">
                <a:solidFill>
                  <a:srgbClr val="990099"/>
                </a:solidFill>
              </a:rPr>
              <a:t>结束</a:t>
            </a:r>
            <a:r>
              <a:rPr lang="en-US" altLang="zh-CN" sz="1800" b="1" spc="-50" dirty="0" smtClean="0"/>
              <a:t>(</a:t>
            </a:r>
            <a:r>
              <a:rPr lang="zh-CN" altLang="en-US" sz="1800" b="1" spc="-50" dirty="0"/>
              <a:t>使</a:t>
            </a:r>
            <a:r>
              <a:rPr lang="en-US" altLang="zh-CN" sz="1800" b="1" spc="-50" dirty="0" smtClean="0"/>
              <a:t>BG</a:t>
            </a:r>
            <a:r>
              <a:rPr lang="zh-CN" altLang="en-US" sz="1800" b="1" spc="-50" dirty="0" smtClean="0"/>
              <a:t>＝</a:t>
            </a:r>
            <a:r>
              <a:rPr lang="en-US" altLang="zh-CN" sz="1800" b="1" spc="-50" dirty="0" smtClean="0"/>
              <a:t>0)</a:t>
            </a:r>
            <a:endParaRPr lang="zh-CN" altLang="en-US" sz="1800" b="1" spc="-50" dirty="0"/>
          </a:p>
        </p:txBody>
      </p:sp>
      <p:sp>
        <p:nvSpPr>
          <p:cNvPr id="121" name="线形标注 2 120"/>
          <p:cNvSpPr/>
          <p:nvPr/>
        </p:nvSpPr>
        <p:spPr bwMode="auto">
          <a:xfrm>
            <a:off x="7668344" y="2276872"/>
            <a:ext cx="683568" cy="276944"/>
          </a:xfrm>
          <a:prstGeom prst="borderCallout2">
            <a:avLst>
              <a:gd name="adj1" fmla="val 48951"/>
              <a:gd name="adj2" fmla="val 99268"/>
              <a:gd name="adj3" fmla="val 48537"/>
              <a:gd name="adj4" fmla="val 117049"/>
              <a:gd name="adj5" fmla="val -48490"/>
              <a:gd name="adj6" fmla="val 132661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即</a:t>
            </a:r>
            <a:r>
              <a:rPr lang="en-US" altLang="zh-CN" sz="1600" b="1" spc="-100" dirty="0" err="1" smtClean="0"/>
              <a:t>BG</a:t>
            </a:r>
            <a:r>
              <a:rPr lang="en-US" altLang="zh-CN" sz="1600" b="1" i="1" spc="-100" dirty="0" err="1" smtClean="0">
                <a:latin typeface="+mn-lt"/>
              </a:rPr>
              <a:t>i</a:t>
            </a:r>
            <a:r>
              <a:rPr lang="en-US" altLang="zh-CN" sz="1600" b="1" spc="-100" baseline="-18000" dirty="0" err="1" smtClean="0"/>
              <a:t>IN</a:t>
            </a:r>
            <a:endParaRPr lang="zh-CN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67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236" grpId="0"/>
      <p:bldP spid="1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30" name="Text Box 461"/>
          <p:cNvSpPr txBox="1">
            <a:spLocks noChangeArrowheads="1"/>
          </p:cNvSpPr>
          <p:nvPr/>
        </p:nvSpPr>
        <p:spPr bwMode="auto">
          <a:xfrm>
            <a:off x="179388" y="279385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、计数器</a:t>
            </a:r>
            <a:r>
              <a:rPr lang="zh-CN" altLang="en-US" b="1" dirty="0">
                <a:solidFill>
                  <a:srgbClr val="FF3399"/>
                </a:solidFill>
              </a:rPr>
              <a:t>定时查询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     </a:t>
            </a:r>
            <a:r>
              <a:rPr lang="en-US" altLang="zh-CN" sz="2000" b="1" dirty="0" smtClean="0"/>
              <a:t>--</a:t>
            </a:r>
            <a:r>
              <a:rPr lang="zh-CN" altLang="en-US" sz="2000" b="1" dirty="0" smtClean="0"/>
              <a:t>链式查询方式的改进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u="sng" dirty="0" smtClean="0"/>
              <a:t>定时查询</a:t>
            </a:r>
            <a:r>
              <a:rPr lang="zh-CN" altLang="en-US" b="1" dirty="0"/>
              <a:t>各个主设备，</a:t>
            </a:r>
            <a:r>
              <a:rPr lang="zh-CN" altLang="en-US" b="1" u="sng" dirty="0"/>
              <a:t>被询问</a:t>
            </a:r>
            <a:r>
              <a:rPr lang="zh-CN" altLang="en-US" b="1" u="sng" dirty="0" smtClean="0"/>
              <a:t>时</a:t>
            </a:r>
            <a:r>
              <a:rPr lang="zh-CN" altLang="en-US" b="1" dirty="0" smtClean="0"/>
              <a:t>才可</a:t>
            </a:r>
            <a:r>
              <a:rPr lang="zh-CN" altLang="en-US" b="1" dirty="0"/>
              <a:t>获得</a:t>
            </a:r>
            <a:r>
              <a:rPr lang="zh-CN" altLang="en-US" b="1" dirty="0" smtClean="0"/>
              <a:t>使用权</a:t>
            </a:r>
            <a:endParaRPr lang="en-US" altLang="zh-CN" b="1" dirty="0" smtClean="0"/>
          </a:p>
          <a:p>
            <a:pPr>
              <a:lnSpc>
                <a:spcPct val="105000"/>
              </a:lnSpc>
            </a:pPr>
            <a:r>
              <a:rPr lang="en-US" altLang="zh-CN" sz="1600" b="1" dirty="0" smtClean="0"/>
              <a:t>                   (</a:t>
            </a:r>
            <a:r>
              <a:rPr lang="zh-CN" altLang="en-US" sz="1600" b="1" dirty="0"/>
              <a:t>有人举手、没人发言时</a:t>
            </a:r>
            <a:r>
              <a:rPr lang="zh-CN" altLang="en-US" sz="1600" b="1" dirty="0" smtClean="0"/>
              <a:t>，开始报学号，</a:t>
            </a:r>
            <a:r>
              <a:rPr lang="en-US" altLang="zh-CN" sz="1600" b="1" dirty="0" smtClean="0"/>
              <a:t>5s</a:t>
            </a:r>
            <a:r>
              <a:rPr lang="zh-CN" altLang="en-US" sz="1600" b="1" dirty="0" smtClean="0"/>
              <a:t>没应答时报下个学号</a:t>
            </a:r>
            <a:r>
              <a:rPr lang="en-US" altLang="zh-CN" sz="1600" b="1" dirty="0" smtClean="0"/>
              <a:t>)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zh-CN" altLang="en-US" b="1" dirty="0"/>
          </a:p>
        </p:txBody>
      </p:sp>
      <p:sp>
        <p:nvSpPr>
          <p:cNvPr id="432" name="Text Box 503"/>
          <p:cNvSpPr txBox="1">
            <a:spLocks noChangeArrowheads="1"/>
          </p:cNvSpPr>
          <p:nvPr/>
        </p:nvSpPr>
        <p:spPr bwMode="auto">
          <a:xfrm>
            <a:off x="179388" y="5949280"/>
            <a:ext cx="878522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 smtClean="0"/>
              <a:t>静态或循环优先级策略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>
                <a:latin typeface="+mn-lt"/>
              </a:rPr>
              <a:t>k</a:t>
            </a:r>
            <a:r>
              <a:rPr lang="zh-CN" altLang="en-US" sz="2000" b="1" dirty="0" smtClean="0"/>
              <a:t>＝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或</a:t>
            </a:r>
            <a:r>
              <a:rPr lang="en-US" altLang="zh-CN" sz="2000" b="1" i="1" dirty="0">
                <a:latin typeface="+mn-lt"/>
              </a:rPr>
              <a:t>i</a:t>
            </a:r>
            <a:r>
              <a:rPr lang="en-US" altLang="zh-CN" sz="2000" b="1" dirty="0" smtClean="0"/>
              <a:t>+1)</a:t>
            </a:r>
            <a:r>
              <a:rPr lang="zh-CN" altLang="en-US" b="1" dirty="0" smtClean="0"/>
              <a:t>，</a:t>
            </a:r>
            <a:r>
              <a:rPr lang="zh-CN" altLang="en-US" b="1" dirty="0"/>
              <a:t>无</a:t>
            </a:r>
            <a:r>
              <a:rPr lang="zh-CN" altLang="en-US" b="1" dirty="0">
                <a:latin typeface="Times New Roman" pitchFamily="18" charset="0"/>
              </a:rPr>
              <a:t>断链现象</a:t>
            </a:r>
          </a:p>
        </p:txBody>
      </p:sp>
      <p:sp>
        <p:nvSpPr>
          <p:cNvPr id="436" name="Text Box 454"/>
          <p:cNvSpPr txBox="1">
            <a:spLocks noChangeArrowheads="1"/>
          </p:cNvSpPr>
          <p:nvPr/>
        </p:nvSpPr>
        <p:spPr bwMode="auto">
          <a:xfrm>
            <a:off x="179389" y="3284984"/>
            <a:ext cx="3528515" cy="282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r>
              <a:rPr lang="zh-CN" altLang="en-US" b="1" dirty="0">
                <a:solidFill>
                  <a:schemeClr val="accent2"/>
                </a:solidFill>
              </a:rPr>
              <a:t>仲裁器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             主设备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37" name="Text Box 455"/>
          <p:cNvSpPr txBox="1">
            <a:spLocks noChangeArrowheads="1"/>
          </p:cNvSpPr>
          <p:nvPr/>
        </p:nvSpPr>
        <p:spPr bwMode="auto">
          <a:xfrm>
            <a:off x="2123728" y="3284984"/>
            <a:ext cx="6696869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同链式查询方式，</a:t>
            </a:r>
            <a:r>
              <a:rPr lang="zh-CN" altLang="en-US" b="1" dirty="0" smtClean="0">
                <a:solidFill>
                  <a:srgbClr val="990099"/>
                </a:solidFill>
              </a:rPr>
              <a:t>开始时</a:t>
            </a:r>
            <a:r>
              <a:rPr lang="zh-CN" altLang="en-US" b="1" dirty="0" smtClean="0"/>
              <a:t>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i="1" dirty="0" smtClean="0">
                <a:latin typeface="+mn-lt"/>
              </a:rPr>
              <a:t>k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0)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en-US" altLang="zh-CN" b="1" dirty="0" smtClean="0"/>
              <a:t>                </a:t>
            </a:r>
            <a:r>
              <a:rPr lang="zh-CN" altLang="en-US" b="1" dirty="0" smtClean="0">
                <a:solidFill>
                  <a:srgbClr val="990099"/>
                </a:solidFill>
              </a:rPr>
              <a:t>结束时</a:t>
            </a:r>
            <a:r>
              <a:rPr lang="zh-CN" altLang="en-US" b="1" dirty="0" smtClean="0"/>
              <a:t>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dirty="0" smtClean="0">
                <a:latin typeface="+mn-lt"/>
              </a:rPr>
              <a:t>error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2</a:t>
            </a:r>
            <a:r>
              <a:rPr lang="en-US" altLang="zh-CN" sz="2000" b="1" baseline="42000" dirty="0" smtClean="0"/>
              <a:t>m</a:t>
            </a:r>
            <a:r>
              <a:rPr lang="en-US" altLang="zh-CN" sz="2000" b="1" dirty="0" smtClean="0"/>
              <a:t>-1)</a:t>
            </a:r>
            <a:endParaRPr lang="zh-CN" altLang="en-US" sz="2000" b="1" dirty="0"/>
          </a:p>
        </p:txBody>
      </p:sp>
      <p:grpSp>
        <p:nvGrpSpPr>
          <p:cNvPr id="446" name="组合 445"/>
          <p:cNvGrpSpPr/>
          <p:nvPr/>
        </p:nvGrpSpPr>
        <p:grpSpPr>
          <a:xfrm>
            <a:off x="3491880" y="5085184"/>
            <a:ext cx="5544738" cy="923330"/>
            <a:chOff x="2267622" y="4809926"/>
            <a:chExt cx="5544738" cy="923330"/>
          </a:xfrm>
        </p:grpSpPr>
        <p:sp>
          <p:nvSpPr>
            <p:cNvPr id="444" name="Text Box 455"/>
            <p:cNvSpPr txBox="1">
              <a:spLocks noChangeArrowheads="1"/>
            </p:cNvSpPr>
            <p:nvPr/>
          </p:nvSpPr>
          <p:spPr bwMode="auto">
            <a:xfrm>
              <a:off x="2267622" y="4809926"/>
              <a:ext cx="554473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 smtClean="0"/>
                <a:t>BS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smtClean="0"/>
                <a:t>BR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时，</a:t>
              </a:r>
              <a:r>
                <a:rPr lang="zh-CN" altLang="en-US" b="1" dirty="0" smtClean="0">
                  <a:solidFill>
                    <a:srgbClr val="990099"/>
                  </a:solidFill>
                </a:rPr>
                <a:t>每隔</a:t>
              </a:r>
              <a:r>
                <a:rPr lang="en-US" altLang="zh-CN" dirty="0" err="1" smtClean="0">
                  <a:solidFill>
                    <a:srgbClr val="990099"/>
                  </a:solidFill>
                  <a:latin typeface="+mn-lt"/>
                </a:rPr>
                <a:t>Δ</a:t>
              </a:r>
              <a:r>
                <a:rPr lang="en-US" altLang="zh-CN" b="1" i="1" dirty="0" err="1" smtClean="0">
                  <a:solidFill>
                    <a:srgbClr val="990099"/>
                  </a:solidFill>
                  <a:latin typeface="+mn-lt"/>
                </a:rPr>
                <a:t>t</a:t>
              </a:r>
              <a:r>
                <a:rPr lang="zh-CN" altLang="en-US" b="1" dirty="0" smtClean="0">
                  <a:latin typeface="+mn-lt"/>
                </a:rPr>
                <a:t>使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＝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＋</a:t>
              </a:r>
              <a:r>
                <a:rPr lang="en-US" altLang="zh-CN" b="1" dirty="0" smtClean="0"/>
                <a:t>1</a:t>
              </a:r>
            </a:p>
            <a:p>
              <a:pPr>
                <a:lnSpc>
                  <a:spcPct val="100000"/>
                </a:lnSpc>
              </a:pPr>
              <a:r>
                <a:rPr lang="en-US" altLang="zh-CN" b="1" dirty="0" err="1" smtClean="0"/>
                <a:t>BS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(</a:t>
              </a:r>
              <a:r>
                <a:rPr lang="en-US" altLang="zh-CN" b="1" dirty="0" err="1" smtClean="0"/>
                <a:t>DevNo</a:t>
              </a:r>
              <a:r>
                <a:rPr lang="en-US" altLang="zh-CN" b="1" dirty="0" smtClean="0"/>
                <a:t>=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)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445" name="Line 458"/>
            <p:cNvSpPr>
              <a:spLocks noChangeShapeType="1"/>
            </p:cNvSpPr>
            <p:nvPr/>
          </p:nvSpPr>
          <p:spPr bwMode="auto">
            <a:xfrm>
              <a:off x="2368205" y="494116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61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 bwMode="auto">
          <a:xfrm>
            <a:off x="3275856" y="1160748"/>
            <a:ext cx="1368152" cy="39604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38" name="Text Box 455"/>
          <p:cNvSpPr txBox="1">
            <a:spLocks noChangeArrowheads="1"/>
          </p:cNvSpPr>
          <p:nvPr/>
        </p:nvSpPr>
        <p:spPr bwMode="auto">
          <a:xfrm>
            <a:off x="1835696" y="4149080"/>
            <a:ext cx="73083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定时</a:t>
            </a:r>
            <a:r>
              <a:rPr lang="zh-CN" altLang="en-US" b="1" dirty="0" smtClean="0">
                <a:solidFill>
                  <a:srgbClr val="990099"/>
                </a:solidFill>
              </a:rPr>
              <a:t>查询</a:t>
            </a:r>
            <a:r>
              <a:rPr lang="zh-CN" altLang="en-US" b="1" u="sng" dirty="0" smtClean="0"/>
              <a:t>各</a:t>
            </a:r>
            <a:r>
              <a:rPr lang="zh-CN" altLang="en-US" b="1" dirty="0" smtClean="0"/>
              <a:t>个主设备、主设备</a:t>
            </a:r>
            <a:r>
              <a:rPr lang="zh-CN" altLang="en-US" b="1" u="sng" dirty="0" smtClean="0">
                <a:solidFill>
                  <a:srgbClr val="990099"/>
                </a:solidFill>
              </a:rPr>
              <a:t>自行</a:t>
            </a:r>
            <a:r>
              <a:rPr lang="zh-CN" altLang="en-US" b="1" dirty="0" smtClean="0">
                <a:solidFill>
                  <a:srgbClr val="990099"/>
                </a:solidFill>
              </a:rPr>
              <a:t>裁决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spc="-50" dirty="0" smtClean="0"/>
              <a:t>  裁决算法为</a:t>
            </a:r>
            <a:r>
              <a:rPr lang="en-US" altLang="zh-CN" b="1" spc="-50" dirty="0" err="1" smtClean="0">
                <a:solidFill>
                  <a:srgbClr val="FF3399"/>
                </a:solidFill>
              </a:rPr>
              <a:t>DevNo</a:t>
            </a:r>
            <a:r>
              <a:rPr lang="en-US" altLang="zh-CN" b="1" spc="-50" dirty="0" smtClean="0">
                <a:solidFill>
                  <a:srgbClr val="FF3399"/>
                </a:solidFill>
              </a:rPr>
              <a:t>=ID</a:t>
            </a:r>
            <a:r>
              <a:rPr lang="zh-CN" altLang="en-US" b="1" spc="-50" dirty="0" smtClean="0">
                <a:solidFill>
                  <a:srgbClr val="FF3399"/>
                </a:solidFill>
              </a:rPr>
              <a:t>、有请求时</a:t>
            </a:r>
            <a:r>
              <a:rPr lang="zh-CN" altLang="en-US" b="1" spc="-50" dirty="0" smtClean="0"/>
              <a:t>获得使用权</a:t>
            </a:r>
            <a:r>
              <a:rPr lang="en-US" altLang="zh-CN" sz="1800" b="1" spc="-50" dirty="0"/>
              <a:t>(</a:t>
            </a:r>
            <a:r>
              <a:rPr lang="zh-CN" altLang="en-US" sz="1800" b="1" spc="-50" dirty="0"/>
              <a:t>使</a:t>
            </a:r>
            <a:r>
              <a:rPr lang="en-US" altLang="zh-CN" sz="1800" b="1" spc="-50" dirty="0" err="1"/>
              <a:t>BS</a:t>
            </a:r>
            <a:r>
              <a:rPr lang="en-US" altLang="zh-CN" sz="1800" b="1" i="1" spc="-50" dirty="0" err="1">
                <a:latin typeface="+mn-lt"/>
              </a:rPr>
              <a:t>i</a:t>
            </a:r>
            <a:r>
              <a:rPr lang="zh-CN" altLang="en-US" sz="1800" b="1" spc="-50" dirty="0"/>
              <a:t>＝</a:t>
            </a:r>
            <a:r>
              <a:rPr lang="en-US" altLang="zh-CN" sz="1800" b="1" spc="-50" dirty="0"/>
              <a:t>1)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347181" y="3789040"/>
            <a:ext cx="1576747" cy="504056"/>
            <a:chOff x="2347181" y="3789040"/>
            <a:chExt cx="1576747" cy="504056"/>
          </a:xfrm>
        </p:grpSpPr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2347181" y="3789040"/>
              <a:ext cx="1576747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/>
                <a:t>无</a:t>
              </a:r>
              <a:r>
                <a:rPr lang="zh-CN" altLang="en-US" sz="1600" b="1" dirty="0" smtClean="0"/>
                <a:t>请求时</a:t>
              </a:r>
              <a:r>
                <a:rPr lang="en-US" altLang="zh-CN" sz="1600" b="1" dirty="0" smtClean="0"/>
                <a:t>BS</a:t>
              </a:r>
              <a:r>
                <a:rPr lang="zh-CN" altLang="en-US" sz="1600" b="1" dirty="0" smtClean="0"/>
                <a:t>不变</a:t>
              </a:r>
              <a:endParaRPr lang="en-US" altLang="zh-CN" sz="1600" b="1" dirty="0"/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2555776" y="4149079"/>
              <a:ext cx="0" cy="144017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3165748" y="4041040"/>
              <a:ext cx="0" cy="23650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rot="10800000">
              <a:off x="2553270" y="4149080"/>
              <a:ext cx="1082627" cy="111799"/>
            </a:xfrm>
            <a:prstGeom prst="bentConnector3">
              <a:avLst>
                <a:gd name="adj1" fmla="val -275"/>
              </a:avLst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</p:grpSp>
      <p:sp>
        <p:nvSpPr>
          <p:cNvPr id="98" name="Text Box 461"/>
          <p:cNvSpPr txBox="1">
            <a:spLocks noChangeArrowheads="1"/>
          </p:cNvSpPr>
          <p:nvPr/>
        </p:nvSpPr>
        <p:spPr bwMode="auto">
          <a:xfrm>
            <a:off x="2411759" y="1484784"/>
            <a:ext cx="5329883" cy="51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dirty="0" smtClean="0"/>
              <a:t>信号</a:t>
            </a:r>
            <a:r>
              <a:rPr lang="zh-CN" altLang="en-US" b="1" dirty="0"/>
              <a:t>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 smtClean="0"/>
              <a:t>BR</a:t>
            </a:r>
            <a:r>
              <a:rPr lang="zh-CN" altLang="en-US" b="1" dirty="0" smtClean="0"/>
              <a:t>、设备号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，</a:t>
            </a:r>
            <a:r>
              <a:rPr lang="zh-CN" altLang="en-US" b="1" dirty="0"/>
              <a:t>需</a:t>
            </a:r>
            <a:r>
              <a:rPr lang="en-US" altLang="zh-CN" b="1" dirty="0"/>
              <a:t>BS</a:t>
            </a:r>
            <a:r>
              <a:rPr lang="zh-CN" altLang="en-US" b="1" dirty="0"/>
              <a:t>支持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2121221" y="1846709"/>
            <a:ext cx="6483227" cy="1510283"/>
            <a:chOff x="1834802" y="1844824"/>
            <a:chExt cx="6483227" cy="1510283"/>
          </a:xfrm>
        </p:grpSpPr>
        <p:cxnSp>
          <p:nvCxnSpPr>
            <p:cNvPr id="100" name="直接箭头连接符 99"/>
            <p:cNvCxnSpPr/>
            <p:nvPr/>
          </p:nvCxnSpPr>
          <p:spPr bwMode="auto">
            <a:xfrm flipV="1">
              <a:off x="3275235" y="2636962"/>
              <a:ext cx="0" cy="147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4643387" y="2636540"/>
              <a:ext cx="0" cy="14438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6445200" y="2636540"/>
              <a:ext cx="0" cy="14438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1834802" y="2132856"/>
              <a:ext cx="432048" cy="12222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2267744" y="2996952"/>
              <a:ext cx="792088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 smtClean="0"/>
                <a:t>DevNo</a:t>
              </a:r>
              <a:endParaRPr lang="en-US" altLang="zh-CN" sz="1800" b="1" dirty="0"/>
            </a:p>
          </p:txBody>
        </p:sp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3129607" y="2783978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106" name="Text Box 13"/>
            <p:cNvSpPr txBox="1">
              <a:spLocks noChangeArrowheads="1"/>
            </p:cNvSpPr>
            <p:nvPr/>
          </p:nvSpPr>
          <p:spPr bwMode="auto">
            <a:xfrm>
              <a:off x="4498032" y="2780928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107" name="Text Box 21"/>
            <p:cNvSpPr txBox="1">
              <a:spLocks noChangeArrowheads="1"/>
            </p:cNvSpPr>
            <p:nvPr/>
          </p:nvSpPr>
          <p:spPr bwMode="auto">
            <a:xfrm>
              <a:off x="6300192" y="2780928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108" name="Text Box 35"/>
            <p:cNvSpPr txBox="1">
              <a:spLocks noChangeArrowheads="1"/>
            </p:cNvSpPr>
            <p:nvPr/>
          </p:nvSpPr>
          <p:spPr bwMode="auto">
            <a:xfrm>
              <a:off x="2338858" y="216864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7741642" y="1844824"/>
              <a:ext cx="576387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DBus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ABus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CBus</a:t>
              </a:r>
              <a:endParaRPr lang="en-US" altLang="zh-CN" sz="1800" b="1" dirty="0"/>
            </a:p>
          </p:txBody>
        </p:sp>
        <p:sp>
          <p:nvSpPr>
            <p:cNvPr id="110" name="Text Box 52"/>
            <p:cNvSpPr txBox="1">
              <a:spLocks noChangeArrowheads="1"/>
            </p:cNvSpPr>
            <p:nvPr/>
          </p:nvSpPr>
          <p:spPr bwMode="auto">
            <a:xfrm>
              <a:off x="5580112" y="2783160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3129607" y="1987525"/>
              <a:ext cx="4320000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129607" y="2141240"/>
              <a:ext cx="4608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3129607" y="2276872"/>
              <a:ext cx="4356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7442994" y="2275136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7442994" y="1916832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3923307" y="2141240"/>
              <a:ext cx="0" cy="6402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4067323" y="2275136"/>
              <a:ext cx="0" cy="5057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3779291" y="1988840"/>
              <a:ext cx="0" cy="7920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H="1">
              <a:off x="2268360" y="2636962"/>
              <a:ext cx="5184000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268392" y="2421706"/>
              <a:ext cx="547200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3491259" y="2421706"/>
              <a:ext cx="0" cy="35986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V="1">
              <a:off x="5291459" y="2141240"/>
              <a:ext cx="0" cy="6402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435475" y="2275136"/>
              <a:ext cx="0" cy="5088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V="1">
              <a:off x="5147443" y="1988840"/>
              <a:ext cx="0" cy="7926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5" name="直接箭头连接符 124"/>
            <p:cNvCxnSpPr/>
            <p:nvPr/>
          </p:nvCxnSpPr>
          <p:spPr bwMode="auto">
            <a:xfrm flipV="1">
              <a:off x="4860032" y="2421706"/>
              <a:ext cx="0" cy="3602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V="1">
              <a:off x="7093272" y="2141240"/>
              <a:ext cx="0" cy="64273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7237288" y="2275136"/>
              <a:ext cx="0" cy="5088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V="1">
              <a:off x="6949256" y="1987525"/>
              <a:ext cx="0" cy="79392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9" name="直接箭头连接符 128"/>
            <p:cNvCxnSpPr/>
            <p:nvPr/>
          </p:nvCxnSpPr>
          <p:spPr bwMode="auto">
            <a:xfrm flipV="1">
              <a:off x="6661224" y="2421706"/>
              <a:ext cx="0" cy="3602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2267744" y="3284984"/>
              <a:ext cx="52200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V="1">
              <a:off x="3635002" y="3143200"/>
              <a:ext cx="0" cy="14604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H="1" flipV="1">
              <a:off x="5003154" y="3143200"/>
              <a:ext cx="273" cy="14604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V="1">
              <a:off x="6876976" y="3143200"/>
              <a:ext cx="0" cy="14401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1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7" grpId="0"/>
      <p:bldP spid="438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33"/>
          <p:cNvSpPr txBox="1">
            <a:spLocks noChangeArrowheads="1"/>
          </p:cNvSpPr>
          <p:nvPr/>
        </p:nvSpPr>
        <p:spPr bwMode="auto">
          <a:xfrm>
            <a:off x="899667" y="5949280"/>
            <a:ext cx="3816349" cy="39114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0800" bIns="108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6-1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dirty="0" smtClean="0"/>
              <a:t>P258—</a:t>
            </a:r>
            <a:r>
              <a:rPr lang="en-US" altLang="zh-CN" b="1" dirty="0" smtClean="0">
                <a:solidFill>
                  <a:srgbClr val="CC3300"/>
                </a:solidFill>
              </a:rPr>
              <a:t>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</a:t>
            </a: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、独立</a:t>
            </a:r>
            <a:r>
              <a:rPr lang="zh-CN" altLang="en-US" b="1" dirty="0">
                <a:solidFill>
                  <a:srgbClr val="FF3399"/>
                </a:solidFill>
              </a:rPr>
              <a:t>请求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每个主设备有一根请求线，根据</a:t>
            </a:r>
            <a:r>
              <a:rPr lang="zh-CN" altLang="en-US" b="1" u="sng" dirty="0" smtClean="0"/>
              <a:t>连接次序</a:t>
            </a:r>
            <a:r>
              <a:rPr lang="zh-CN" altLang="en-US" b="1" dirty="0" smtClean="0"/>
              <a:t>仲裁</a:t>
            </a:r>
            <a:endParaRPr lang="zh-CN" altLang="en-US" b="1" dirty="0"/>
          </a:p>
          <a:p>
            <a:pPr marL="2336800" indent="-2336800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对</a:t>
            </a:r>
            <a:r>
              <a:rPr lang="en-US" altLang="zh-CN" b="1" dirty="0" smtClean="0"/>
              <a:t>BR</a:t>
            </a:r>
            <a:r>
              <a:rPr lang="zh-CN" altLang="en-US" b="1" dirty="0"/>
              <a:t>及</a:t>
            </a:r>
            <a:r>
              <a:rPr lang="en-US" altLang="zh-CN" b="1" dirty="0" smtClean="0"/>
              <a:t>BG</a:t>
            </a:r>
            <a:r>
              <a:rPr lang="zh-CN" altLang="en-US" b="1" dirty="0" smtClean="0"/>
              <a:t>，需</a:t>
            </a:r>
            <a:r>
              <a:rPr lang="en-US" altLang="zh-CN" b="1" dirty="0" err="1" smtClean="0"/>
              <a:t>CBus</a:t>
            </a:r>
            <a:r>
              <a:rPr lang="zh-CN" altLang="en-US" b="1" dirty="0" smtClean="0"/>
              <a:t>中</a:t>
            </a:r>
            <a:r>
              <a:rPr lang="zh-CN" altLang="en-US" b="1" u="sng" dirty="0" smtClean="0"/>
              <a:t>状态线</a:t>
            </a:r>
            <a:r>
              <a:rPr lang="zh-CN" altLang="en-US" b="1" dirty="0" smtClean="0"/>
              <a:t>支持</a:t>
            </a:r>
            <a:endParaRPr lang="zh-CN" altLang="en-US" sz="1800" b="1" dirty="0"/>
          </a:p>
        </p:txBody>
      </p:sp>
      <p:sp>
        <p:nvSpPr>
          <p:cNvPr id="4" name="Oval 72"/>
          <p:cNvSpPr>
            <a:spLocks noChangeArrowheads="1"/>
          </p:cNvSpPr>
          <p:nvPr/>
        </p:nvSpPr>
        <p:spPr bwMode="auto">
          <a:xfrm>
            <a:off x="5289525" y="5478692"/>
            <a:ext cx="145355" cy="362801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454"/>
          <p:cNvSpPr txBox="1">
            <a:spLocks noChangeArrowheads="1"/>
          </p:cNvSpPr>
          <p:nvPr/>
        </p:nvSpPr>
        <p:spPr bwMode="auto">
          <a:xfrm>
            <a:off x="179389" y="3573016"/>
            <a:ext cx="223450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1" name="Text Box 455"/>
          <p:cNvSpPr txBox="1">
            <a:spLocks noChangeArrowheads="1"/>
          </p:cNvSpPr>
          <p:nvPr/>
        </p:nvSpPr>
        <p:spPr bwMode="auto">
          <a:xfrm>
            <a:off x="2123728" y="3575343"/>
            <a:ext cx="68408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/>
              <a:t>∑</a:t>
            </a:r>
            <a:r>
              <a:rPr lang="en-US" altLang="zh-CN" b="1" spc="-100" dirty="0" err="1" smtClean="0"/>
              <a:t>BR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 smtClean="0"/>
              <a:t>＝</a:t>
            </a:r>
            <a:r>
              <a:rPr lang="en-US" altLang="zh-CN" b="1" spc="-100" dirty="0" smtClean="0"/>
              <a:t>1</a:t>
            </a:r>
            <a:r>
              <a:rPr lang="zh-CN" altLang="en-US" b="1" spc="-100" dirty="0" smtClean="0"/>
              <a:t>、总线空闲时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开始</a:t>
            </a:r>
            <a:r>
              <a:rPr lang="zh-CN" altLang="en-US" b="1" spc="-100" dirty="0" smtClean="0"/>
              <a:t>，</a:t>
            </a:r>
            <a:r>
              <a:rPr lang="en-US" altLang="zh-CN" b="1" spc="-100" dirty="0" err="1" smtClean="0"/>
              <a:t>BG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/>
              <a:t>1</a:t>
            </a:r>
            <a:r>
              <a:rPr lang="zh-CN" altLang="en-US" b="1" spc="-100" dirty="0" smtClean="0"/>
              <a:t>时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结束</a:t>
            </a:r>
            <a:endParaRPr lang="zh-CN" altLang="en-US" b="1" spc="-100" dirty="0">
              <a:solidFill>
                <a:srgbClr val="990099"/>
              </a:solidFill>
            </a:endParaRPr>
          </a:p>
        </p:txBody>
      </p:sp>
      <p:sp>
        <p:nvSpPr>
          <p:cNvPr id="102" name="Text Box 455"/>
          <p:cNvSpPr txBox="1">
            <a:spLocks noChangeArrowheads="1"/>
          </p:cNvSpPr>
          <p:nvPr/>
        </p:nvSpPr>
        <p:spPr bwMode="auto">
          <a:xfrm>
            <a:off x="2159669" y="4007391"/>
            <a:ext cx="6660927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</a:t>
            </a:r>
            <a:r>
              <a:rPr lang="zh-CN" altLang="en-US" b="1" u="sng" dirty="0" smtClean="0">
                <a:solidFill>
                  <a:srgbClr val="990099"/>
                </a:solidFill>
              </a:rPr>
              <a:t>统一</a:t>
            </a:r>
            <a:r>
              <a:rPr lang="zh-CN" altLang="en-US" b="1" dirty="0" smtClean="0">
                <a:solidFill>
                  <a:srgbClr val="990099"/>
                </a:solidFill>
              </a:rPr>
              <a:t>裁决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不需要主设备</a:t>
            </a:r>
            <a:r>
              <a:rPr lang="zh-CN" altLang="en-US" sz="2000" b="1" dirty="0" smtClean="0"/>
              <a:t>参与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zh-CN" altLang="en-US" b="1" spc="-100" dirty="0" smtClean="0"/>
              <a:t>裁决算法可为</a:t>
            </a:r>
            <a:r>
              <a:rPr lang="zh-CN" altLang="en-US" b="1" dirty="0" smtClean="0">
                <a:solidFill>
                  <a:srgbClr val="FF3399"/>
                </a:solidFill>
              </a:rPr>
              <a:t>任意</a:t>
            </a:r>
            <a:r>
              <a:rPr lang="zh-CN" altLang="en-US" b="1" dirty="0" smtClean="0"/>
              <a:t>算法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/>
              <a:t>使</a:t>
            </a:r>
            <a:r>
              <a:rPr lang="en-US" altLang="zh-CN" sz="2000" b="1" spc="-100" dirty="0" err="1" smtClean="0"/>
              <a:t>BG</a:t>
            </a:r>
            <a:r>
              <a:rPr lang="en-US" altLang="zh-CN" sz="2000" b="1" i="1" spc="-100" dirty="0" err="1" smtClean="0">
                <a:latin typeface="+mn-lt"/>
              </a:rPr>
              <a:t>i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en-US" altLang="zh-CN" sz="2000" b="1" spc="-100" dirty="0"/>
              <a:t>)</a:t>
            </a:r>
            <a:endParaRPr lang="en-US" altLang="zh-CN" sz="2000" b="1" dirty="0"/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179512" y="537554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动态</a:t>
            </a:r>
            <a:r>
              <a:rPr lang="zh-CN" altLang="en-US" b="1" dirty="0" smtClean="0"/>
              <a:t>优先级</a:t>
            </a:r>
            <a:r>
              <a:rPr lang="zh-CN" altLang="en-US" b="1" dirty="0"/>
              <a:t>策略</a:t>
            </a:r>
            <a:r>
              <a:rPr lang="zh-CN" altLang="en-US" b="1" dirty="0" smtClean="0"/>
              <a:t>，可实现</a:t>
            </a:r>
            <a:r>
              <a:rPr lang="zh-CN" altLang="en-US" b="1" u="sng" dirty="0" smtClean="0"/>
              <a:t>隐藏</a:t>
            </a:r>
            <a:r>
              <a:rPr lang="zh-CN" altLang="en-US" b="1" u="sng" dirty="0"/>
              <a:t>式</a:t>
            </a:r>
            <a:r>
              <a:rPr lang="zh-CN" altLang="en-US" b="1" dirty="0" smtClean="0"/>
              <a:t>仲裁，仲裁线多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07" name="Text Box 455"/>
          <p:cNvSpPr txBox="1">
            <a:spLocks noChangeArrowheads="1"/>
          </p:cNvSpPr>
          <p:nvPr/>
        </p:nvSpPr>
        <p:spPr bwMode="auto">
          <a:xfrm>
            <a:off x="2123852" y="4871487"/>
            <a:ext cx="67330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总线仲裁器的内部电路实现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时延固定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4211391" y="4401131"/>
            <a:ext cx="143892" cy="62192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H="1">
            <a:off x="5652244" y="5303535"/>
            <a:ext cx="720080" cy="14401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flipV="1">
            <a:off x="2195736" y="1628800"/>
            <a:ext cx="4680520" cy="29200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arrow" w="sm" len="sm"/>
            <a:tailEnd type="arrow" w="sm" len="sm"/>
          </a:ln>
          <a:effectLst/>
        </p:spPr>
      </p:cxnSp>
      <p:grpSp>
        <p:nvGrpSpPr>
          <p:cNvPr id="66" name="组合 65"/>
          <p:cNvGrpSpPr/>
          <p:nvPr/>
        </p:nvGrpSpPr>
        <p:grpSpPr>
          <a:xfrm>
            <a:off x="1474762" y="1700808"/>
            <a:ext cx="7201694" cy="1852375"/>
            <a:chOff x="1474762" y="1578857"/>
            <a:chExt cx="7201694" cy="1852375"/>
          </a:xfrm>
        </p:grpSpPr>
        <p:cxnSp>
          <p:nvCxnSpPr>
            <p:cNvPr id="77" name="直接箭头连接符 76"/>
            <p:cNvCxnSpPr/>
            <p:nvPr/>
          </p:nvCxnSpPr>
          <p:spPr bwMode="auto">
            <a:xfrm flipV="1">
              <a:off x="7019925" y="2132856"/>
              <a:ext cx="1" cy="93593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1474762" y="1772816"/>
              <a:ext cx="432048" cy="15762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3129607" y="3068786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4498032" y="3066554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6658619" y="306896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2481634" y="188014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BGn</a:t>
              </a:r>
              <a:endParaRPr lang="en-US" altLang="zh-CN" sz="1800" b="1" dirty="0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8100069" y="1578857"/>
              <a:ext cx="576387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DBus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CBus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ABus</a:t>
              </a:r>
              <a:endParaRPr lang="en-US" altLang="zh-CN" sz="1800" b="1" dirty="0"/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5796136" y="3068463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3129607" y="1724188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907705" y="1866889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129607" y="2010905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801421" y="2009169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7801421" y="1650865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3851920" y="1866889"/>
              <a:ext cx="943" cy="11978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3995738" y="2010905"/>
              <a:ext cx="0" cy="10580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3707904" y="1721558"/>
              <a:ext cx="247" cy="134740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1906811" y="2132856"/>
              <a:ext cx="5114702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1906810" y="2204492"/>
              <a:ext cx="4969446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1288" y="1866889"/>
              <a:ext cx="0" cy="12020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364088" y="2010905"/>
              <a:ext cx="75" cy="10538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076056" y="1724188"/>
              <a:ext cx="0" cy="13447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7451699" y="1866889"/>
              <a:ext cx="0" cy="12020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7595715" y="2010905"/>
              <a:ext cx="0" cy="10556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308304" y="1724188"/>
              <a:ext cx="0" cy="13407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6876256" y="2204690"/>
              <a:ext cx="0" cy="8600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1907705" y="2492722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1907704" y="2564904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1979712" y="224018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BG1</a:t>
              </a:r>
              <a:endParaRPr lang="en-US" altLang="zh-CN" sz="18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flipH="1" flipV="1">
              <a:off x="1907705" y="2852762"/>
              <a:ext cx="1584795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1907704" y="2924572"/>
              <a:ext cx="1440334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35"/>
            <p:cNvSpPr txBox="1">
              <a:spLocks noChangeArrowheads="1"/>
            </p:cNvSpPr>
            <p:nvPr/>
          </p:nvSpPr>
          <p:spPr bwMode="auto">
            <a:xfrm>
              <a:off x="2481634" y="260022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BR0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BG0</a:t>
              </a:r>
              <a:endParaRPr lang="en-US" altLang="zh-CN" sz="1800" b="1" dirty="0"/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3491881" y="2852762"/>
              <a:ext cx="619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347864" y="2924398"/>
              <a:ext cx="0" cy="1443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4859413" y="2492722"/>
              <a:ext cx="1513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714876" y="2564358"/>
              <a:ext cx="52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02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0.00046 L -0.35417 -0.54375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-2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4" grpId="0" animBg="1"/>
      <p:bldP spid="4" grpId="1" animBg="1"/>
      <p:bldP spid="101" grpId="0"/>
      <p:bldP spid="102" grpId="0"/>
      <p:bldP spid="106" grpId="0"/>
      <p:bldP spid="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454"/>
          <p:cNvSpPr txBox="1">
            <a:spLocks noChangeArrowheads="1"/>
          </p:cNvSpPr>
          <p:nvPr/>
        </p:nvSpPr>
        <p:spPr bwMode="auto">
          <a:xfrm>
            <a:off x="179389" y="4869160"/>
            <a:ext cx="223450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*特点：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、分布式仲裁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无统一</a:t>
            </a:r>
            <a:r>
              <a:rPr lang="zh-CN" altLang="en-US" sz="2000" b="1" dirty="0">
                <a:latin typeface="+mn-ea"/>
                <a:ea typeface="+mn-ea"/>
              </a:rPr>
              <a:t>的总线仲裁</a:t>
            </a:r>
            <a:r>
              <a:rPr lang="zh-CN" altLang="en-US" sz="2000" b="1" dirty="0" smtClean="0">
                <a:latin typeface="+mn-ea"/>
                <a:ea typeface="+mn-ea"/>
              </a:rPr>
              <a:t>器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388" y="1340768"/>
            <a:ext cx="8785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、自举式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sz="2200" b="1" u="sng" dirty="0"/>
              <a:t>优先级</a:t>
            </a:r>
            <a:r>
              <a:rPr lang="zh-CN" altLang="en-US" sz="2200" b="1" dirty="0" smtClean="0"/>
              <a:t>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请求线</a:t>
            </a:r>
            <a:r>
              <a:rPr lang="zh-CN" altLang="en-US" sz="2200" b="1" dirty="0" smtClean="0"/>
              <a:t>表示，</a:t>
            </a:r>
            <a:r>
              <a:rPr lang="zh-CN" altLang="en-US" sz="2200" b="1" u="sng" dirty="0" smtClean="0"/>
              <a:t>仲裁时</a:t>
            </a:r>
            <a:r>
              <a:rPr lang="zh-CN" altLang="en-US" sz="2200" b="1" dirty="0" smtClean="0"/>
              <a:t>检查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高优先级</a:t>
            </a:r>
            <a:r>
              <a:rPr lang="zh-CN" altLang="en-US" sz="2200" b="1" dirty="0" smtClean="0"/>
              <a:t>请求线</a:t>
            </a:r>
            <a:endParaRPr lang="en-US" altLang="zh-CN" sz="2200" b="1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/>
              <a:t>)</a:t>
            </a:r>
            <a:r>
              <a:rPr lang="zh-CN" altLang="en-US" b="1" u="sng" dirty="0" smtClean="0"/>
              <a:t>按</a:t>
            </a:r>
            <a:r>
              <a:rPr lang="zh-CN" altLang="en-US" b="1" u="sng" dirty="0"/>
              <a:t>优先级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一部分</a:t>
            </a:r>
            <a:r>
              <a:rPr lang="zh-CN" altLang="en-US" b="1" dirty="0" smtClean="0"/>
              <a:t>仲裁总线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(</a:t>
            </a:r>
            <a:r>
              <a:rPr lang="zh-CN" altLang="en-US" sz="1800" b="1" dirty="0" smtClean="0"/>
              <a:t>高优先级请求线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1547664" y="5760045"/>
            <a:ext cx="5982320" cy="51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 smtClean="0"/>
              <a:t>静态优先级策略，</a:t>
            </a:r>
            <a:r>
              <a:rPr lang="zh-CN" altLang="en-US" b="1" dirty="0"/>
              <a:t>仲裁线较多，不易扩展</a:t>
            </a:r>
          </a:p>
        </p:txBody>
      </p: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179388" y="85024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/>
              <a:t>    每个主设备有自己的仲裁号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唯一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及</a:t>
            </a:r>
            <a:r>
              <a:rPr lang="zh-CN" altLang="en-US" b="1" dirty="0"/>
              <a:t>仲裁</a:t>
            </a:r>
            <a:r>
              <a:rPr lang="zh-CN" altLang="en-US" b="1" dirty="0" smtClean="0"/>
              <a:t>器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使用</a:t>
            </a:r>
            <a:r>
              <a:rPr lang="zh-CN" altLang="en-US" sz="2000" b="1" dirty="0"/>
              <a:t>仲裁</a:t>
            </a:r>
            <a:r>
              <a:rPr lang="zh-CN" altLang="en-US" sz="2000" b="1" dirty="0" smtClean="0"/>
              <a:t>总线</a:t>
            </a:r>
            <a:r>
              <a:rPr lang="en-US" altLang="zh-CN" sz="2000" b="1" dirty="0" smtClean="0"/>
              <a:t>)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2195736" y="4861609"/>
            <a:ext cx="6840760" cy="1015663"/>
            <a:chOff x="179513" y="4869160"/>
            <a:chExt cx="6840760" cy="1015663"/>
          </a:xfrm>
        </p:grpSpPr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179513" y="4869160"/>
              <a:ext cx="684076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对于仲裁</a:t>
              </a:r>
              <a:r>
                <a:rPr lang="zh-CN" altLang="en-US" b="1" dirty="0"/>
                <a:t>器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err="1" smtClean="0"/>
                <a:t>BS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时开始，</a:t>
              </a:r>
              <a:r>
                <a:rPr lang="en-US" altLang="zh-CN" b="1" dirty="0" smtClean="0"/>
                <a:t>BS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时结束</a:t>
              </a:r>
              <a:endParaRPr lang="en-US" altLang="zh-CN" b="1" dirty="0" smtClean="0"/>
            </a:p>
            <a:p>
              <a:r>
                <a:rPr lang="zh-CN" altLang="en-US" b="1" spc="-100" dirty="0" smtClean="0"/>
                <a:t>对于仲裁器</a:t>
              </a:r>
              <a:r>
                <a:rPr lang="en-US" altLang="zh-CN" b="1" i="1" spc="-100" dirty="0" err="1" smtClean="0">
                  <a:latin typeface="+mn-lt"/>
                </a:rPr>
                <a:t>i</a:t>
              </a:r>
              <a:r>
                <a:rPr lang="zh-CN" altLang="en-US" b="1" spc="-100" dirty="0" smtClean="0">
                  <a:latin typeface="+mn-lt"/>
                </a:rPr>
                <a:t>，所连</a:t>
              </a:r>
              <a:r>
                <a:rPr lang="zh-CN" altLang="en-US" b="1" spc="-100" dirty="0" smtClean="0"/>
                <a:t>∑</a:t>
              </a:r>
              <a:r>
                <a:rPr lang="en-US" altLang="zh-CN" b="1" spc="-100" dirty="0" err="1" smtClean="0"/>
                <a:t>BR</a:t>
              </a:r>
              <a:r>
                <a:rPr lang="en-US" altLang="zh-CN" b="1" i="1" spc="-100" dirty="0" err="1" smtClean="0">
                  <a:latin typeface="+mn-lt"/>
                </a:rPr>
                <a:t>k</a:t>
              </a:r>
              <a:r>
                <a:rPr lang="zh-CN" altLang="en-US" b="1" spc="-100" dirty="0" smtClean="0"/>
                <a:t>＝</a:t>
              </a:r>
              <a:r>
                <a:rPr lang="en-US" altLang="zh-CN" b="1" spc="-100" dirty="0" smtClean="0"/>
                <a:t>0</a:t>
              </a:r>
              <a:r>
                <a:rPr lang="zh-CN" altLang="en-US" b="1" spc="-100" dirty="0" smtClean="0"/>
                <a:t>时获得使用权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使</a:t>
              </a:r>
              <a:r>
                <a:rPr lang="en-US" altLang="zh-CN" sz="2000" b="1" dirty="0" smtClean="0"/>
                <a:t>BS</a:t>
              </a:r>
              <a:r>
                <a:rPr lang="en-US" altLang="zh-CN" sz="2000" b="1" i="1" dirty="0" smtClean="0">
                  <a:latin typeface="+mn-lt"/>
                </a:rPr>
                <a:t>i</a:t>
              </a:r>
              <a:r>
                <a:rPr lang="en-US" altLang="zh-CN" sz="2000" b="1" dirty="0" smtClean="0"/>
                <a:t>←</a:t>
              </a:r>
              <a:r>
                <a:rPr lang="en-US" altLang="zh-CN" sz="2000" b="1" dirty="0"/>
                <a:t>1)</a:t>
              </a:r>
            </a:p>
          </p:txBody>
        </p:sp>
        <p:sp>
          <p:nvSpPr>
            <p:cNvPr id="125" name="Line 458"/>
            <p:cNvSpPr>
              <a:spLocks noChangeShapeType="1"/>
            </p:cNvSpPr>
            <p:nvPr/>
          </p:nvSpPr>
          <p:spPr bwMode="auto">
            <a:xfrm>
              <a:off x="2235087" y="4988977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7452320" y="3294086"/>
            <a:ext cx="1440160" cy="1118685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思考：</a:t>
            </a:r>
            <a:r>
              <a:rPr lang="zh-CN" altLang="en-US" sz="2000" b="1" dirty="0" smtClean="0"/>
              <a:t>哪个主设备优先级最高？</a:t>
            </a:r>
            <a:endParaRPr lang="zh-CN" altLang="en-US" sz="2000" b="1" dirty="0"/>
          </a:p>
        </p:txBody>
      </p:sp>
      <p:sp>
        <p:nvSpPr>
          <p:cNvPr id="186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50643" y="2996952"/>
            <a:ext cx="6413645" cy="1776182"/>
            <a:chOff x="750643" y="2996952"/>
            <a:chExt cx="6413645" cy="1776182"/>
          </a:xfrm>
        </p:grpSpPr>
        <p:sp>
          <p:nvSpPr>
            <p:cNvPr id="146" name="Text Box 20"/>
            <p:cNvSpPr txBox="1">
              <a:spLocks noChangeArrowheads="1"/>
            </p:cNvSpPr>
            <p:nvPr/>
          </p:nvSpPr>
          <p:spPr bwMode="auto">
            <a:xfrm>
              <a:off x="2951820" y="3319619"/>
              <a:ext cx="540060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4463988" y="3319619"/>
              <a:ext cx="541485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8" name="Text Box 20"/>
            <p:cNvSpPr txBox="1">
              <a:spLocks noChangeArrowheads="1"/>
            </p:cNvSpPr>
            <p:nvPr/>
          </p:nvSpPr>
          <p:spPr bwMode="auto">
            <a:xfrm>
              <a:off x="6480212" y="3319619"/>
              <a:ext cx="540060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9" name="Text Box 36"/>
            <p:cNvSpPr txBox="1">
              <a:spLocks noChangeArrowheads="1"/>
            </p:cNvSpPr>
            <p:nvPr/>
          </p:nvSpPr>
          <p:spPr bwMode="auto">
            <a:xfrm>
              <a:off x="2267744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150" name="Text Box 11"/>
            <p:cNvSpPr txBox="1">
              <a:spLocks noChangeArrowheads="1"/>
            </p:cNvSpPr>
            <p:nvPr/>
          </p:nvSpPr>
          <p:spPr bwMode="auto">
            <a:xfrm>
              <a:off x="1403003" y="2996952"/>
              <a:ext cx="720725" cy="11510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</p:txBody>
        </p:sp>
        <p:sp>
          <p:nvSpPr>
            <p:cNvPr id="151" name="Text Box 39"/>
            <p:cNvSpPr txBox="1">
              <a:spLocks noChangeArrowheads="1"/>
            </p:cNvSpPr>
            <p:nvPr/>
          </p:nvSpPr>
          <p:spPr bwMode="auto">
            <a:xfrm>
              <a:off x="5220072" y="4220541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2051795" y="3140968"/>
              <a:ext cx="5040485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2051720" y="3356992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2390650" y="3356992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2051720" y="350100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2051720" y="386104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2555776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3419872" y="3861941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0" name="Text Box 40"/>
            <p:cNvSpPr txBox="1">
              <a:spLocks noChangeArrowheads="1"/>
            </p:cNvSpPr>
            <p:nvPr/>
          </p:nvSpPr>
          <p:spPr bwMode="auto">
            <a:xfrm>
              <a:off x="2052414" y="3616692"/>
              <a:ext cx="287338" cy="245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5292774" y="3645024"/>
              <a:ext cx="28733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2771800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2710855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164" name="Text Box 39"/>
            <p:cNvSpPr txBox="1">
              <a:spLocks noChangeArrowheads="1"/>
            </p:cNvSpPr>
            <p:nvPr/>
          </p:nvSpPr>
          <p:spPr bwMode="auto">
            <a:xfrm>
              <a:off x="3059833" y="3896891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5" name="直接连接符 46"/>
            <p:cNvCxnSpPr/>
            <p:nvPr/>
          </p:nvCxnSpPr>
          <p:spPr bwMode="auto">
            <a:xfrm rot="16200000" flipV="1">
              <a:off x="2489461" y="4143387"/>
              <a:ext cx="287710" cy="155080"/>
            </a:xfrm>
            <a:prstGeom prst="bentConnector3">
              <a:avLst>
                <a:gd name="adj1" fmla="val 1846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3779912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 flipV="1">
              <a:off x="3902818" y="3495506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4067944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4572000" y="3645024"/>
              <a:ext cx="0" cy="5760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932040" y="3861941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4283968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2" name="Rectangle 58"/>
            <p:cNvSpPr>
              <a:spLocks noChangeArrowheads="1"/>
            </p:cNvSpPr>
            <p:nvPr/>
          </p:nvSpPr>
          <p:spPr bwMode="auto">
            <a:xfrm>
              <a:off x="4223023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173" name="Text Box 39"/>
            <p:cNvSpPr txBox="1">
              <a:spLocks noChangeArrowheads="1"/>
            </p:cNvSpPr>
            <p:nvPr/>
          </p:nvSpPr>
          <p:spPr bwMode="auto">
            <a:xfrm>
              <a:off x="4572000" y="3896891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4" name="直接连接符 60"/>
            <p:cNvCxnSpPr/>
            <p:nvPr/>
          </p:nvCxnSpPr>
          <p:spPr bwMode="auto">
            <a:xfrm rot="16200000" flipV="1">
              <a:off x="4001629" y="4143387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Text Box 36"/>
            <p:cNvSpPr txBox="1">
              <a:spLocks noChangeArrowheads="1"/>
            </p:cNvSpPr>
            <p:nvPr/>
          </p:nvSpPr>
          <p:spPr bwMode="auto">
            <a:xfrm>
              <a:off x="5796136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n</a:t>
              </a:r>
              <a:endParaRPr lang="en-US" altLang="zh-CN" sz="1800" b="1" dirty="0"/>
            </a:p>
          </p:txBody>
        </p:sp>
        <p:cxnSp>
          <p:nvCxnSpPr>
            <p:cNvPr id="176" name="直接连接符 175"/>
            <p:cNvCxnSpPr/>
            <p:nvPr/>
          </p:nvCxnSpPr>
          <p:spPr bwMode="auto">
            <a:xfrm flipV="1">
              <a:off x="5919042" y="3861941"/>
              <a:ext cx="0" cy="215131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6084168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6300192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9" name="Rectangle 58"/>
            <p:cNvSpPr>
              <a:spLocks noChangeArrowheads="1"/>
            </p:cNvSpPr>
            <p:nvPr/>
          </p:nvSpPr>
          <p:spPr bwMode="auto">
            <a:xfrm>
              <a:off x="6239247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n</a:t>
              </a:r>
              <a:endParaRPr lang="zh-CN" altLang="en-US" sz="1600" b="1" dirty="0"/>
            </a:p>
          </p:txBody>
        </p:sp>
        <p:cxnSp>
          <p:nvCxnSpPr>
            <p:cNvPr id="180" name="直接连接符 60"/>
            <p:cNvCxnSpPr/>
            <p:nvPr/>
          </p:nvCxnSpPr>
          <p:spPr bwMode="auto">
            <a:xfrm rot="16200000" flipV="1">
              <a:off x="6017853" y="4143387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3059832" y="3501008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82" name="左大括号 181"/>
            <p:cNvSpPr/>
            <p:nvPr/>
          </p:nvSpPr>
          <p:spPr bwMode="auto">
            <a:xfrm>
              <a:off x="1403648" y="3140968"/>
              <a:ext cx="72330" cy="772797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3" name="Text Box 10"/>
            <p:cNvSpPr txBox="1">
              <a:spLocks noChangeArrowheads="1"/>
            </p:cNvSpPr>
            <p:nvPr/>
          </p:nvSpPr>
          <p:spPr bwMode="auto">
            <a:xfrm>
              <a:off x="750643" y="3260966"/>
              <a:ext cx="653005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051720" y="3645024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207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" grpId="0"/>
      <p:bldP spid="36" grpId="0"/>
      <p:bldP spid="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454"/>
          <p:cNvSpPr txBox="1">
            <a:spLocks noChangeArrowheads="1"/>
          </p:cNvSpPr>
          <p:nvPr/>
        </p:nvSpPr>
        <p:spPr bwMode="auto">
          <a:xfrm>
            <a:off x="179389" y="4581128"/>
            <a:ext cx="223450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*特点：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grpSp>
        <p:nvGrpSpPr>
          <p:cNvPr id="259" name="组合 258"/>
          <p:cNvGrpSpPr/>
          <p:nvPr/>
        </p:nvGrpSpPr>
        <p:grpSpPr>
          <a:xfrm>
            <a:off x="2123728" y="4581128"/>
            <a:ext cx="6840884" cy="1015663"/>
            <a:chOff x="179388" y="4728626"/>
            <a:chExt cx="6840884" cy="1015663"/>
          </a:xfrm>
        </p:grpSpPr>
        <p:sp>
          <p:nvSpPr>
            <p:cNvPr id="203" name="Text Box 41"/>
            <p:cNvSpPr txBox="1">
              <a:spLocks noChangeArrowheads="1"/>
            </p:cNvSpPr>
            <p:nvPr/>
          </p:nvSpPr>
          <p:spPr bwMode="auto">
            <a:xfrm>
              <a:off x="179388" y="4728626"/>
              <a:ext cx="684088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同自举式，</a:t>
              </a:r>
              <a:r>
                <a:rPr lang="en-US" altLang="zh-CN" b="1" dirty="0" err="1"/>
                <a:t>BS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时开始，</a:t>
              </a:r>
              <a:r>
                <a:rPr lang="en-US" altLang="zh-CN" b="1" dirty="0"/>
                <a:t>BS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</a:t>
              </a:r>
              <a:r>
                <a:rPr lang="zh-CN" altLang="en-US" b="1" dirty="0" smtClean="0"/>
                <a:t>结束</a:t>
              </a:r>
              <a:endParaRPr lang="en-US" altLang="zh-CN" b="1" dirty="0" smtClean="0"/>
            </a:p>
            <a:p>
              <a:r>
                <a:rPr lang="zh-CN" altLang="en-US" b="1" spc="-150" dirty="0" smtClean="0"/>
                <a:t>逐</a:t>
              </a:r>
              <a:r>
                <a:rPr lang="zh-CN" altLang="en-US" b="1" spc="-150" dirty="0"/>
                <a:t>位</a:t>
              </a:r>
              <a:r>
                <a:rPr lang="zh-CN" altLang="en-US" b="1" spc="-150" dirty="0" smtClean="0"/>
                <a:t>发送</a:t>
              </a:r>
              <a:r>
                <a:rPr lang="en-US" altLang="zh-CN" b="1" spc="-150" dirty="0" err="1" smtClean="0"/>
                <a:t>cn</a:t>
              </a:r>
              <a:r>
                <a:rPr lang="zh-CN" altLang="en-US" b="1" spc="-150" dirty="0" smtClean="0"/>
                <a:t>并与</a:t>
              </a:r>
              <a:r>
                <a:rPr lang="en-US" altLang="zh-CN" b="1" spc="-150" dirty="0" err="1" smtClean="0"/>
                <a:t>bn</a:t>
              </a:r>
              <a:r>
                <a:rPr lang="zh-CN" altLang="en-US" b="1" spc="-150" dirty="0" smtClean="0"/>
                <a:t>比较，</a:t>
              </a:r>
              <a:r>
                <a:rPr lang="zh-CN" altLang="en-US" b="1" spc="-150" dirty="0"/>
                <a:t>都</a:t>
              </a:r>
              <a:r>
                <a:rPr lang="zh-CN" altLang="en-US" b="1" spc="-150" dirty="0" smtClean="0"/>
                <a:t>相等时获使用权</a:t>
              </a:r>
              <a:r>
                <a:rPr lang="en-US" altLang="zh-CN" sz="2000" b="1" spc="-100" dirty="0"/>
                <a:t>(</a:t>
              </a:r>
              <a:r>
                <a:rPr lang="zh-CN" altLang="en-US" sz="2000" b="1" spc="-100" dirty="0"/>
                <a:t>使</a:t>
              </a:r>
              <a:r>
                <a:rPr lang="en-US" altLang="zh-CN" sz="2000" b="1" spc="-100" dirty="0"/>
                <a:t>BS</a:t>
              </a:r>
              <a:r>
                <a:rPr lang="en-US" altLang="zh-CN" sz="2000" b="1" i="1" spc="-100" dirty="0">
                  <a:latin typeface="+mn-lt"/>
                </a:rPr>
                <a:t>i</a:t>
              </a:r>
              <a:r>
                <a:rPr lang="en-US" altLang="zh-CN" sz="2000" b="1" spc="-100" dirty="0"/>
                <a:t>←1</a:t>
              </a:r>
              <a:r>
                <a:rPr lang="en-US" altLang="zh-CN" sz="2000" b="1" spc="-100" dirty="0" smtClean="0"/>
                <a:t>)</a:t>
              </a:r>
              <a:endParaRPr lang="en-US" altLang="zh-CN" sz="2000" b="1" dirty="0"/>
            </a:p>
          </p:txBody>
        </p:sp>
        <p:sp>
          <p:nvSpPr>
            <p:cNvPr id="258" name="Line 458"/>
            <p:cNvSpPr>
              <a:spLocks noChangeShapeType="1"/>
            </p:cNvSpPr>
            <p:nvPr/>
          </p:nvSpPr>
          <p:spPr bwMode="auto">
            <a:xfrm>
              <a:off x="1846458" y="4850110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Text Box 85"/>
          <p:cNvSpPr txBox="1">
            <a:spLocks noChangeArrowheads="1"/>
          </p:cNvSpPr>
          <p:nvPr/>
        </p:nvSpPr>
        <p:spPr bwMode="auto">
          <a:xfrm>
            <a:off x="1547540" y="5949280"/>
            <a:ext cx="55447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静态优先级策略，</a:t>
            </a:r>
            <a:r>
              <a:rPr lang="zh-CN" altLang="en-US" b="1" dirty="0"/>
              <a:t>仲裁线</a:t>
            </a:r>
            <a:r>
              <a:rPr lang="zh-CN" altLang="en-US" b="1" dirty="0" smtClean="0"/>
              <a:t>较少，易扩展</a:t>
            </a:r>
            <a:endParaRPr lang="zh-CN" altLang="en-US" b="1" dirty="0"/>
          </a:p>
        </p:txBody>
      </p:sp>
      <p:grpSp>
        <p:nvGrpSpPr>
          <p:cNvPr id="270" name="组合 269"/>
          <p:cNvGrpSpPr/>
          <p:nvPr/>
        </p:nvGrpSpPr>
        <p:grpSpPr>
          <a:xfrm>
            <a:off x="3342164" y="5517232"/>
            <a:ext cx="5504876" cy="648072"/>
            <a:chOff x="3315969" y="5661248"/>
            <a:chExt cx="5504876" cy="648072"/>
          </a:xfrm>
        </p:grpSpPr>
        <p:cxnSp>
          <p:nvCxnSpPr>
            <p:cNvPr id="260" name="直接箭头连接符 259"/>
            <p:cNvCxnSpPr>
              <a:stCxn id="264" idx="1"/>
            </p:cNvCxnSpPr>
            <p:nvPr/>
          </p:nvCxnSpPr>
          <p:spPr bwMode="auto">
            <a:xfrm flipH="1" flipV="1">
              <a:off x="6766149" y="5977856"/>
              <a:ext cx="326255" cy="2026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64" name="Text Box 44"/>
            <p:cNvSpPr txBox="1">
              <a:spLocks noChangeArrowheads="1"/>
            </p:cNvSpPr>
            <p:nvPr/>
          </p:nvSpPr>
          <p:spPr bwMode="auto">
            <a:xfrm>
              <a:off x="7092404" y="6051660"/>
              <a:ext cx="1728441" cy="25766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线</a:t>
              </a:r>
              <a:r>
                <a:rPr lang="zh-CN" altLang="en-US" sz="1800" b="1" dirty="0" smtClean="0"/>
                <a:t>或的实现方法</a:t>
              </a:r>
              <a:endParaRPr lang="en-US" altLang="zh-CN" sz="1800" b="1" i="1" dirty="0">
                <a:latin typeface="+mn-lt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3315969" y="5661248"/>
              <a:ext cx="23103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39" name="直接箭头连接符 238"/>
            <p:cNvCxnSpPr/>
            <p:nvPr/>
          </p:nvCxnSpPr>
          <p:spPr bwMode="auto">
            <a:xfrm flipV="1">
              <a:off x="6732240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>
              <a:off x="3419872" y="6173132"/>
              <a:ext cx="331236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4860032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直接箭头连接符 266"/>
            <p:cNvCxnSpPr/>
            <p:nvPr/>
          </p:nvCxnSpPr>
          <p:spPr bwMode="auto">
            <a:xfrm flipV="1">
              <a:off x="3419872" y="5985284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260648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、竞争</a:t>
            </a:r>
            <a:r>
              <a:rPr lang="zh-CN" altLang="en-US" b="1" dirty="0">
                <a:solidFill>
                  <a:srgbClr val="FF3399"/>
                </a:solidFill>
              </a:rPr>
              <a:t>式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u="sng" spc="-50" dirty="0"/>
              <a:t>优先级</a:t>
            </a:r>
            <a:r>
              <a:rPr lang="zh-CN" altLang="en-US" b="1" spc="-50" dirty="0"/>
              <a:t>用</a:t>
            </a:r>
            <a:r>
              <a:rPr lang="zh-CN" altLang="en-US" b="1" spc="-50" dirty="0" smtClean="0">
                <a:solidFill>
                  <a:srgbClr val="990099"/>
                </a:solidFill>
              </a:rPr>
              <a:t>仲裁号</a:t>
            </a:r>
            <a:r>
              <a:rPr lang="zh-CN" altLang="en-US" b="1" spc="-50" dirty="0" smtClean="0"/>
              <a:t>表示，</a:t>
            </a:r>
            <a:r>
              <a:rPr lang="zh-CN" altLang="en-US" b="1" u="sng" spc="-50" dirty="0" smtClean="0"/>
              <a:t>仲裁时</a:t>
            </a:r>
            <a:r>
              <a:rPr lang="zh-CN" altLang="en-US" b="1" spc="-50" dirty="0" smtClean="0">
                <a:solidFill>
                  <a:srgbClr val="990099"/>
                </a:solidFill>
              </a:rPr>
              <a:t>逐位</a:t>
            </a:r>
            <a:r>
              <a:rPr lang="zh-CN" altLang="en-US" b="1" spc="-50" dirty="0" smtClean="0"/>
              <a:t>竞争、败者退出</a:t>
            </a:r>
            <a:endParaRPr lang="en-US" altLang="zh-CN" b="1" spc="-50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*类型：</a:t>
            </a:r>
            <a:r>
              <a:rPr lang="zh-CN" altLang="en-US" b="1" dirty="0" smtClean="0"/>
              <a:t>有并行竞争、串行竞争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种，基于仲裁</a:t>
            </a:r>
            <a:r>
              <a:rPr lang="zh-CN" altLang="en-US" b="1" dirty="0"/>
              <a:t>号的产生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7" name="组合 236"/>
          <p:cNvGrpSpPr/>
          <p:nvPr/>
        </p:nvGrpSpPr>
        <p:grpSpPr>
          <a:xfrm>
            <a:off x="328042" y="1988840"/>
            <a:ext cx="8492430" cy="2592288"/>
            <a:chOff x="328042" y="1628799"/>
            <a:chExt cx="8492430" cy="2592288"/>
          </a:xfrm>
        </p:grpSpPr>
        <p:sp>
          <p:nvSpPr>
            <p:cNvPr id="209" name="Text Box 40"/>
            <p:cNvSpPr txBox="1">
              <a:spLocks noChangeArrowheads="1"/>
            </p:cNvSpPr>
            <p:nvPr/>
          </p:nvSpPr>
          <p:spPr bwMode="auto">
            <a:xfrm>
              <a:off x="2124422" y="2149623"/>
              <a:ext cx="287338" cy="2565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7236990" y="2149623"/>
              <a:ext cx="287338" cy="260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1" name="Text Box 20"/>
            <p:cNvSpPr txBox="1">
              <a:spLocks noChangeArrowheads="1"/>
            </p:cNvSpPr>
            <p:nvPr/>
          </p:nvSpPr>
          <p:spPr bwMode="auto">
            <a:xfrm>
              <a:off x="1331640" y="2564904"/>
              <a:ext cx="5833341" cy="129614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00000"/>
                </a:lnSpc>
              </a:pPr>
              <a:endParaRPr lang="en-US" altLang="zh-CN" sz="2000" b="1" dirty="0"/>
            </a:p>
            <a:p>
              <a:pPr algn="ctr">
                <a:lnSpc>
                  <a:spcPct val="114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14000"/>
                </a:lnSpc>
              </a:pPr>
              <a:r>
                <a:rPr lang="zh-CN" altLang="en-US" sz="2000" b="1" dirty="0" smtClean="0"/>
                <a:t>   </a:t>
              </a:r>
              <a:r>
                <a:rPr lang="zh-CN" altLang="en-US" sz="1800" b="1" dirty="0" smtClean="0"/>
                <a:t>主设备</a:t>
              </a:r>
              <a:r>
                <a:rPr lang="en-US" altLang="zh-CN" sz="1800" b="1" i="1" dirty="0" err="1" smtClean="0">
                  <a:latin typeface="+mn-lt"/>
                </a:rPr>
                <a:t>i</a:t>
              </a:r>
              <a:endParaRPr lang="zh-CN" altLang="en-US" sz="1800" b="1" i="1" dirty="0">
                <a:latin typeface="+mn-lt"/>
              </a:endParaRPr>
            </a:p>
          </p:txBody>
        </p:sp>
        <p:sp>
          <p:nvSpPr>
            <p:cNvPr id="125" name="Text Box 20"/>
            <p:cNvSpPr txBox="1">
              <a:spLocks noChangeArrowheads="1"/>
            </p:cNvSpPr>
            <p:nvPr/>
          </p:nvSpPr>
          <p:spPr bwMode="auto">
            <a:xfrm>
              <a:off x="1763687" y="2636912"/>
              <a:ext cx="5256213" cy="86409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7172062" y="300605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23397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7740352" y="2564828"/>
              <a:ext cx="1080120" cy="1296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endParaRPr lang="en-US" altLang="zh-CN" sz="1800" b="1" dirty="0"/>
            </a:p>
            <a:p>
              <a:pPr algn="ctr">
                <a:lnSpc>
                  <a:spcPct val="165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65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i="1" dirty="0" smtClean="0">
                  <a:latin typeface="+mn-lt"/>
                </a:rPr>
                <a:t>j</a:t>
              </a:r>
              <a:endParaRPr lang="en-US" altLang="zh-CN" sz="1800" b="1" i="1" dirty="0">
                <a:latin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 flipH="1" flipV="1">
              <a:off x="1978077" y="2564904"/>
              <a:ext cx="1635" cy="25479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18356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9077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20517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20517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16200000" flipH="1">
              <a:off x="1923017" y="2765613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193564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22660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1619672" y="3356991"/>
              <a:ext cx="12241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73"/>
            <p:cNvSpPr txBox="1">
              <a:spLocks noChangeArrowheads="1"/>
            </p:cNvSpPr>
            <p:nvPr/>
          </p:nvSpPr>
          <p:spPr bwMode="auto">
            <a:xfrm>
              <a:off x="28438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26277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059832" y="3356991"/>
              <a:ext cx="129614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22678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0598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87" name="Text Box 73"/>
            <p:cNvSpPr txBox="1">
              <a:spLocks noChangeArrowheads="1"/>
            </p:cNvSpPr>
            <p:nvPr/>
          </p:nvSpPr>
          <p:spPr bwMode="auto">
            <a:xfrm>
              <a:off x="3851920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3490219" y="2564828"/>
              <a:ext cx="1661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 Box 73"/>
            <p:cNvSpPr txBox="1">
              <a:spLocks noChangeArrowheads="1"/>
            </p:cNvSpPr>
            <p:nvPr/>
          </p:nvSpPr>
          <p:spPr bwMode="auto">
            <a:xfrm>
              <a:off x="3347864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 flipV="1">
              <a:off x="3419872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563888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3563888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94" name="椭圆 93"/>
            <p:cNvSpPr/>
            <p:nvPr/>
          </p:nvSpPr>
          <p:spPr bwMode="auto">
            <a:xfrm>
              <a:off x="3457972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3778250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73"/>
            <p:cNvSpPr txBox="1">
              <a:spLocks noChangeArrowheads="1"/>
            </p:cNvSpPr>
            <p:nvPr/>
          </p:nvSpPr>
          <p:spPr bwMode="auto">
            <a:xfrm>
              <a:off x="4355976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4139952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3780061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572000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4572000" y="3356991"/>
              <a:ext cx="288032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 Box 39"/>
            <p:cNvSpPr txBox="1">
              <a:spLocks noChangeArrowheads="1"/>
            </p:cNvSpPr>
            <p:nvPr/>
          </p:nvSpPr>
          <p:spPr bwMode="auto">
            <a:xfrm>
              <a:off x="4890120" y="3215447"/>
              <a:ext cx="329951" cy="2135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5220073" y="3356992"/>
              <a:ext cx="12241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73"/>
            <p:cNvSpPr txBox="1">
              <a:spLocks noChangeArrowheads="1"/>
            </p:cNvSpPr>
            <p:nvPr/>
          </p:nvSpPr>
          <p:spPr bwMode="auto">
            <a:xfrm>
              <a:off x="59401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 flipV="1">
              <a:off x="5578477" y="2564828"/>
              <a:ext cx="1635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73"/>
            <p:cNvSpPr txBox="1">
              <a:spLocks noChangeArrowheads="1"/>
            </p:cNvSpPr>
            <p:nvPr/>
          </p:nvSpPr>
          <p:spPr bwMode="auto">
            <a:xfrm>
              <a:off x="54360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 flipV="1">
              <a:off x="55081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56521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56521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114" name="椭圆 113"/>
            <p:cNvSpPr/>
            <p:nvPr/>
          </p:nvSpPr>
          <p:spPr bwMode="auto">
            <a:xfrm>
              <a:off x="554620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58664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 Box 73"/>
            <p:cNvSpPr txBox="1">
              <a:spLocks noChangeArrowheads="1"/>
            </p:cNvSpPr>
            <p:nvPr/>
          </p:nvSpPr>
          <p:spPr bwMode="auto">
            <a:xfrm>
              <a:off x="64442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2281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58682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sp>
          <p:nvSpPr>
            <p:cNvPr id="119" name="Text Box 44"/>
            <p:cNvSpPr txBox="1">
              <a:spLocks noChangeArrowheads="1"/>
            </p:cNvSpPr>
            <p:nvPr/>
          </p:nvSpPr>
          <p:spPr bwMode="auto">
            <a:xfrm>
              <a:off x="66602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20" name="直接连接符 119"/>
            <p:cNvCxnSpPr/>
            <p:nvPr/>
          </p:nvCxnSpPr>
          <p:spPr bwMode="auto">
            <a:xfrm>
              <a:off x="6660232" y="3356991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44"/>
            <p:cNvSpPr txBox="1">
              <a:spLocks noChangeArrowheads="1"/>
            </p:cNvSpPr>
            <p:nvPr/>
          </p:nvSpPr>
          <p:spPr bwMode="auto">
            <a:xfrm>
              <a:off x="522007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1</a:t>
              </a:r>
              <a:endParaRPr lang="en-US" altLang="zh-CN" sz="1600" b="1" baseline="-18000" dirty="0"/>
            </a:p>
          </p:txBody>
        </p:sp>
        <p:sp>
          <p:nvSpPr>
            <p:cNvPr id="132" name="Text Box 44"/>
            <p:cNvSpPr txBox="1">
              <a:spLocks noChangeArrowheads="1"/>
            </p:cNvSpPr>
            <p:nvPr/>
          </p:nvSpPr>
          <p:spPr bwMode="auto">
            <a:xfrm>
              <a:off x="19077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3419872" y="3509335"/>
              <a:ext cx="35989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134" name="Text Box 44"/>
            <p:cNvSpPr txBox="1">
              <a:spLocks noChangeArrowheads="1"/>
            </p:cNvSpPr>
            <p:nvPr/>
          </p:nvSpPr>
          <p:spPr bwMode="auto">
            <a:xfrm>
              <a:off x="55081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flipV="1">
              <a:off x="6876256" y="3356992"/>
              <a:ext cx="0" cy="2797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6768244" y="3636695"/>
              <a:ext cx="252028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CR</a:t>
              </a:r>
              <a:endParaRPr lang="en-US" altLang="zh-CN" sz="1600" b="1" baseline="-18000" dirty="0"/>
            </a:p>
          </p:txBody>
        </p:sp>
        <p:sp>
          <p:nvSpPr>
            <p:cNvPr id="143" name="Text Box 73"/>
            <p:cNvSpPr txBox="1">
              <a:spLocks noChangeArrowheads="1"/>
            </p:cNvSpPr>
            <p:nvPr/>
          </p:nvSpPr>
          <p:spPr bwMode="auto">
            <a:xfrm>
              <a:off x="1547664" y="2924943"/>
              <a:ext cx="144016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1579032" y="3130807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 flipV="1">
              <a:off x="1619672" y="3174205"/>
              <a:ext cx="0" cy="1827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1619672" y="2564904"/>
              <a:ext cx="645" cy="36003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 Box 44"/>
            <p:cNvSpPr txBox="1">
              <a:spLocks noChangeArrowheads="1"/>
            </p:cNvSpPr>
            <p:nvPr/>
          </p:nvSpPr>
          <p:spPr bwMode="auto">
            <a:xfrm>
              <a:off x="6228184" y="2780927"/>
              <a:ext cx="719783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err="1" smtClean="0">
                  <a:latin typeface="+mn-lt"/>
                </a:rPr>
                <a:t>i</a:t>
              </a:r>
              <a:endParaRPr lang="en-US" altLang="zh-CN" sz="1600" b="1" i="1" dirty="0">
                <a:latin typeface="+mn-lt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7884368" y="2780927"/>
              <a:ext cx="816940" cy="28526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smtClean="0">
                  <a:latin typeface="+mn-lt"/>
                </a:rPr>
                <a:t>j</a:t>
              </a:r>
              <a:endParaRPr lang="en-US" altLang="zh-CN" sz="1600" b="1" i="1" dirty="0">
                <a:latin typeface="+mn-lt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 flipH="1">
              <a:off x="1475656" y="18448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H="1">
              <a:off x="1475656" y="19972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1475656" y="21496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H="1">
              <a:off x="1475656" y="2420887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11"/>
            <p:cNvSpPr txBox="1">
              <a:spLocks noChangeArrowheads="1"/>
            </p:cNvSpPr>
            <p:nvPr/>
          </p:nvSpPr>
          <p:spPr bwMode="auto">
            <a:xfrm>
              <a:off x="1043608" y="1628799"/>
              <a:ext cx="432047" cy="9361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AB7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AB0</a:t>
              </a:r>
              <a:endParaRPr lang="en-US" altLang="zh-CN" sz="1800" b="1" dirty="0"/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>
              <a:off x="1615036" y="1844823"/>
              <a:ext cx="1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1971648" y="1997223"/>
              <a:ext cx="3106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3" name="直接连接符 32"/>
            <p:cNvCxnSpPr/>
            <p:nvPr/>
          </p:nvCxnSpPr>
          <p:spPr bwMode="auto">
            <a:xfrm rot="16200000" flipH="1">
              <a:off x="3435034" y="2765614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4" name="直接连接符 32"/>
            <p:cNvCxnSpPr/>
            <p:nvPr/>
          </p:nvCxnSpPr>
          <p:spPr bwMode="auto">
            <a:xfrm rot="16200000" flipH="1">
              <a:off x="5523266" y="2765615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493976" y="2149623"/>
              <a:ext cx="0" cy="4152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5579961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7951418" y="1844823"/>
              <a:ext cx="0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8167442" y="1997223"/>
              <a:ext cx="4958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8316416" y="2149623"/>
              <a:ext cx="0" cy="4152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8604297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H="1" flipV="1">
              <a:off x="8602814" y="2564904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H="1" flipV="1">
              <a:off x="831641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 flipH="1" flipV="1">
              <a:off x="8172400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 flipV="1">
              <a:off x="795637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左大括号 205"/>
            <p:cNvSpPr/>
            <p:nvPr/>
          </p:nvSpPr>
          <p:spPr bwMode="auto">
            <a:xfrm>
              <a:off x="971600" y="1772815"/>
              <a:ext cx="45719" cy="700789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7" name="Text Box 10"/>
            <p:cNvSpPr txBox="1">
              <a:spLocks noChangeArrowheads="1"/>
            </p:cNvSpPr>
            <p:nvPr/>
          </p:nvSpPr>
          <p:spPr bwMode="auto">
            <a:xfrm>
              <a:off x="328042" y="1820805"/>
              <a:ext cx="648491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  <p:sp>
          <p:nvSpPr>
            <p:cNvPr id="211" name="Text Box 10"/>
            <p:cNvSpPr txBox="1">
              <a:spLocks noChangeArrowheads="1"/>
            </p:cNvSpPr>
            <p:nvPr/>
          </p:nvSpPr>
          <p:spPr bwMode="auto">
            <a:xfrm>
              <a:off x="1971648" y="3932968"/>
              <a:ext cx="6202386" cy="2881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/>
                <a:t>注：</a:t>
              </a:r>
              <a:r>
                <a:rPr lang="en-US" altLang="zh-CN" sz="1800" b="1" dirty="0" err="1" smtClean="0"/>
                <a:t>cn</a:t>
              </a:r>
              <a:r>
                <a:rPr lang="zh-CN" altLang="en-US" sz="1800" b="1" dirty="0" smtClean="0"/>
                <a:t>为主设备仲裁号，</a:t>
              </a:r>
              <a:r>
                <a:rPr lang="en-US" altLang="zh-CN" sz="1800" b="1" dirty="0" err="1" smtClean="0"/>
                <a:t>bn</a:t>
              </a:r>
              <a:r>
                <a:rPr lang="zh-CN" altLang="en-US" sz="1800" b="1" dirty="0" smtClean="0"/>
                <a:t>为总线上仲裁号，</a:t>
              </a:r>
              <a:r>
                <a:rPr lang="en-US" altLang="zh-CN" sz="1800" b="1" dirty="0" smtClean="0"/>
                <a:t>CR</a:t>
              </a:r>
              <a:r>
                <a:rPr lang="zh-CN" altLang="en-US" sz="1800" b="1" dirty="0" smtClean="0"/>
                <a:t>为仲裁结果</a:t>
              </a:r>
              <a:endParaRPr lang="en-US" altLang="zh-CN" sz="1800" b="1" dirty="0"/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 flipH="1" flipV="1">
              <a:off x="7092280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rot="5400000" flipH="1" flipV="1">
              <a:off x="6483411" y="2964148"/>
              <a:ext cx="1001717" cy="216023"/>
            </a:xfrm>
            <a:prstGeom prst="bentConnector3">
              <a:avLst>
                <a:gd name="adj1" fmla="val -3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flipH="1" flipV="1">
              <a:off x="8748462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5" name="直接连接符 219"/>
            <p:cNvCxnSpPr/>
            <p:nvPr/>
          </p:nvCxnSpPr>
          <p:spPr bwMode="auto">
            <a:xfrm rot="5400000" flipH="1" flipV="1">
              <a:off x="8368990" y="2806761"/>
              <a:ext cx="614931" cy="144015"/>
            </a:xfrm>
            <a:prstGeom prst="bentConnector3">
              <a:avLst>
                <a:gd name="adj1" fmla="val 433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 flipV="1">
              <a:off x="8604448" y="3068960"/>
              <a:ext cx="0" cy="21602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620318" y="3356993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 flipV="1">
              <a:off x="7971536" y="3046110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57" name="Text Box 40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*并行竞争仲裁线连接：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2</a:t>
            </a:r>
            <a:r>
              <a:rPr lang="en-US" altLang="zh-CN" sz="2000" b="1" baseline="30000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所有</a:t>
            </a:r>
            <a:r>
              <a:rPr lang="zh-CN" altLang="en-US" b="1" dirty="0" smtClean="0"/>
              <a:t>仲裁总线</a:t>
            </a:r>
            <a:endParaRPr lang="zh-CN" altLang="en-US" b="1" dirty="0"/>
          </a:p>
        </p:txBody>
      </p:sp>
      <p:sp>
        <p:nvSpPr>
          <p:cNvPr id="271" name="Text Box 44"/>
          <p:cNvSpPr txBox="1">
            <a:spLocks noChangeArrowheads="1"/>
          </p:cNvSpPr>
          <p:nvPr/>
        </p:nvSpPr>
        <p:spPr bwMode="auto">
          <a:xfrm>
            <a:off x="2267744" y="5517232"/>
            <a:ext cx="5715200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100000"/>
              </a:lnSpc>
            </a:pPr>
            <a:r>
              <a:rPr lang="en-US" altLang="zh-CN" sz="1800" b="1" dirty="0"/>
              <a:t>(</a:t>
            </a:r>
            <a:r>
              <a:rPr lang="zh-CN" altLang="en-US" sz="1800" b="1" dirty="0"/>
              <a:t>与门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与非门</a:t>
            </a:r>
            <a:r>
              <a:rPr lang="en-US" altLang="zh-CN" sz="1800" b="1" dirty="0"/>
              <a:t>)      (</a:t>
            </a:r>
            <a:r>
              <a:rPr lang="zh-CN" altLang="en-US" sz="1800" b="1" dirty="0"/>
              <a:t>或门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 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不等时发</a:t>
            </a:r>
            <a:r>
              <a:rPr lang="en-US" altLang="zh-CN" sz="1800" b="1" dirty="0"/>
              <a:t>1[</a:t>
            </a:r>
            <a:r>
              <a:rPr lang="zh-CN" altLang="en-US" sz="1800" b="1" dirty="0"/>
              <a:t>逻辑</a:t>
            </a:r>
            <a:r>
              <a:rPr lang="en-US" altLang="zh-CN" sz="1800" b="1" dirty="0"/>
              <a:t>0])</a:t>
            </a:r>
            <a:endParaRPr lang="en-US" altLang="zh-CN" sz="2000" b="1" dirty="0"/>
          </a:p>
        </p:txBody>
      </p:sp>
      <p:sp>
        <p:nvSpPr>
          <p:cNvPr id="273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7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205" grpId="0"/>
      <p:bldP spid="257" grpId="0"/>
      <p:bldP spid="2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b="1" dirty="0" smtClean="0"/>
              <a:t>§6.3  </a:t>
            </a:r>
            <a:r>
              <a:rPr lang="zh-CN" altLang="en-US" sz="2800" b="1" dirty="0" smtClean="0"/>
              <a:t>总线的传输与</a:t>
            </a:r>
            <a:r>
              <a:rPr lang="zh-CN" altLang="en-US" sz="2800" b="1" dirty="0"/>
              <a:t>定时</a:t>
            </a:r>
          </a:p>
        </p:txBody>
      </p:sp>
      <p:sp>
        <p:nvSpPr>
          <p:cNvPr id="94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/>
              <a:t>总线事务类型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功</a:t>
            </a:r>
            <a:r>
              <a:rPr lang="zh-CN" altLang="en-US" sz="1600" b="1" dirty="0" smtClean="0"/>
              <a:t>能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步骤</a:t>
            </a:r>
            <a:r>
              <a:rPr lang="en-US" altLang="zh-CN" sz="1600" b="1" dirty="0" smtClean="0"/>
              <a:t>)</a:t>
            </a:r>
            <a:r>
              <a:rPr lang="zh-CN" altLang="en-US" sz="2200" b="1" dirty="0" smtClean="0"/>
              <a:t>、</a:t>
            </a:r>
            <a:r>
              <a:rPr lang="zh-CN" altLang="en-US" sz="2200" b="1" dirty="0">
                <a:latin typeface="+mn-ea"/>
                <a:ea typeface="+mn-ea"/>
              </a:rPr>
              <a:t>定时方式</a:t>
            </a:r>
            <a:r>
              <a:rPr lang="en-US" altLang="zh-CN" sz="1600" b="1" dirty="0">
                <a:latin typeface="+mn-ea"/>
                <a:ea typeface="+mn-ea"/>
              </a:rPr>
              <a:t>(3</a:t>
            </a:r>
            <a:r>
              <a:rPr lang="zh-CN" altLang="en-US" sz="1600" b="1" dirty="0">
                <a:latin typeface="+mn-ea"/>
                <a:ea typeface="+mn-ea"/>
              </a:rPr>
              <a:t>种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 smtClean="0"/>
              <a:t>，</a:t>
            </a:r>
            <a:r>
              <a:rPr lang="zh-CN" altLang="en-US" sz="2200" b="1" dirty="0"/>
              <a:t>总线标准</a:t>
            </a:r>
            <a:r>
              <a:rPr lang="en-US" altLang="zh-CN" sz="1800" b="1" dirty="0" smtClean="0"/>
              <a:t>(×)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179388" y="134076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一、总线事务类型</a:t>
            </a:r>
            <a:endParaRPr lang="zh-CN" altLang="en-US" dirty="0"/>
          </a:p>
        </p:txBody>
      </p:sp>
      <p:sp>
        <p:nvSpPr>
          <p:cNvPr id="100" name="Text Box 71"/>
          <p:cNvSpPr txBox="1">
            <a:spLocks noChangeArrowheads="1"/>
          </p:cNvSpPr>
          <p:nvPr/>
        </p:nvSpPr>
        <p:spPr bwMode="auto">
          <a:xfrm>
            <a:off x="179513" y="1843163"/>
            <a:ext cx="3168352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*总线传输需求：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*总线事务类型：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*总线传输过程：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1" name="Text Box 71"/>
          <p:cNvSpPr txBox="1">
            <a:spLocks noChangeArrowheads="1"/>
          </p:cNvSpPr>
          <p:nvPr/>
        </p:nvSpPr>
        <p:spPr bwMode="auto">
          <a:xfrm>
            <a:off x="2771551" y="1844824"/>
            <a:ext cx="6192812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设备个数、传送功能、寻址范围、数据个数</a:t>
            </a:r>
            <a:endParaRPr lang="en-US" altLang="zh-CN" b="1" dirty="0" smtClean="0"/>
          </a:p>
          <a:p>
            <a:pPr>
              <a:lnSpc>
                <a:spcPct val="105000"/>
              </a:lnSpc>
            </a:pPr>
            <a:r>
              <a:rPr lang="en-US" altLang="zh-CN" sz="1600" b="1" dirty="0" smtClean="0"/>
              <a:t> (</a:t>
            </a:r>
            <a:r>
              <a:rPr lang="zh-CN" altLang="en-US" sz="1600" b="1" dirty="0" smtClean="0"/>
              <a:t>一对一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多</a:t>
            </a:r>
            <a:r>
              <a:rPr lang="en-US" altLang="zh-CN" sz="1600" b="1" dirty="0" smtClean="0"/>
              <a:t>)  (</a:t>
            </a:r>
            <a:r>
              <a:rPr lang="zh-CN" altLang="en-US" sz="1600" b="1" dirty="0" smtClean="0"/>
              <a:t>读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写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读改写</a:t>
            </a:r>
            <a:r>
              <a:rPr lang="en-US" altLang="zh-CN" sz="1600" b="1" dirty="0" smtClean="0"/>
              <a:t>)   (</a:t>
            </a:r>
            <a:r>
              <a:rPr lang="zh-CN" altLang="en-US" sz="1600" b="1" dirty="0" smtClean="0"/>
              <a:t>单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双地址</a:t>
            </a:r>
            <a:r>
              <a:rPr lang="en-US" altLang="zh-CN" sz="1600" b="1" dirty="0" smtClean="0"/>
              <a:t>)   (</a:t>
            </a:r>
            <a:r>
              <a:rPr lang="zh-CN" altLang="en-US" sz="1600" b="1" dirty="0" smtClean="0"/>
              <a:t>常规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突发</a:t>
            </a:r>
            <a:r>
              <a:rPr lang="en-US" altLang="zh-CN" sz="1600" b="1" dirty="0" smtClean="0"/>
              <a:t>)</a:t>
            </a:r>
          </a:p>
          <a:p>
            <a:r>
              <a:rPr lang="zh-CN" altLang="en-US" b="1" dirty="0" smtClean="0"/>
              <a:t>所支持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所</a:t>
            </a:r>
            <a:r>
              <a:rPr lang="zh-CN" altLang="en-US" sz="1800" b="1" dirty="0" smtClean="0"/>
              <a:t>实现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的传输操作功能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几种需求</a:t>
            </a:r>
            <a:r>
              <a:rPr lang="en-US" altLang="zh-CN" sz="1800" b="1" dirty="0" smtClean="0"/>
              <a:t>)</a:t>
            </a:r>
            <a:endParaRPr lang="zh-CN" altLang="en-US" sz="2000" b="1" dirty="0"/>
          </a:p>
        </p:txBody>
      </p:sp>
      <p:graphicFrame>
        <p:nvGraphicFramePr>
          <p:cNvPr id="182" name="表格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26073"/>
              </p:ext>
            </p:extLst>
          </p:nvPr>
        </p:nvGraphicFramePr>
        <p:xfrm>
          <a:off x="683568" y="3090964"/>
          <a:ext cx="8352928" cy="253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7992888"/>
              </a:tblGrid>
              <a:tr h="2462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PCI</a:t>
                      </a:r>
                      <a:r>
                        <a:rPr lang="zh-CN" altLang="en-US" sz="1800" b="1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总线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的事务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18000" marB="18000"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读、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写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en-US" altLang="zh-CN" sz="18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空间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多个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I/O</a:t>
                      </a: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读、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I/O</a:t>
                      </a: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写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en-US" altLang="zh-CN" sz="18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I/O</a:t>
                      </a:r>
                      <a:r>
                        <a:rPr lang="zh-CN" altLang="en-US" sz="18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空间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配置读、配置写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配置空间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行读、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多行读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en-US" altLang="zh-CN" sz="1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空间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en-US" altLang="zh-CN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多个</a:t>
                      </a:r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800" b="1" baseline="-180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sz="1800" b="1" baseline="-180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</a:t>
                      </a:r>
                      <a:r>
                        <a:rPr lang="zh-CN" altLang="en-US" sz="1800" b="1" spc="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如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缺失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/DMA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写并无效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主存空间</a:t>
                      </a:r>
                      <a:r>
                        <a:rPr lang="zh-CN" altLang="en-US" sz="18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en-US" altLang="zh-CN" sz="1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800" b="1" kern="1200" baseline="-180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en-US" sz="1800" b="1" kern="1200" baseline="-180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行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数据，并通知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CPU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作废该行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中断响应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从中断控制器读中断类型号，地址无效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u="sng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隐含寻址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特殊周期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向外设通报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CPU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的工作状态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，地址无效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u="sng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广播模式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双地址周期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地址期为</a:t>
                      </a:r>
                      <a:r>
                        <a:rPr lang="en-US" altLang="zh-CN" sz="1800" b="1" u="sng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u="sng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个时钟周期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操作类型在第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个时钟周期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Text Box 71"/>
          <p:cNvSpPr txBox="1">
            <a:spLocks noChangeArrowheads="1"/>
          </p:cNvSpPr>
          <p:nvPr/>
        </p:nvSpPr>
        <p:spPr bwMode="auto">
          <a:xfrm>
            <a:off x="2771800" y="5608489"/>
            <a:ext cx="6192812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由多个操作步骤组成，用传输协议表示</a:t>
            </a:r>
            <a:endParaRPr lang="en-US" altLang="zh-CN" b="1" dirty="0" smtClean="0"/>
          </a:p>
          <a:p>
            <a:pPr>
              <a:lnSpc>
                <a:spcPct val="105000"/>
              </a:lnSpc>
            </a:pPr>
            <a:r>
              <a:rPr lang="en-US" altLang="zh-CN" sz="1600" b="1" dirty="0" smtClean="0"/>
              <a:t>  </a:t>
            </a:r>
            <a:r>
              <a:rPr lang="zh-CN" altLang="en-US" sz="1600" b="1" dirty="0" smtClean="0">
                <a:solidFill>
                  <a:srgbClr val="990099"/>
                </a:solidFill>
              </a:rPr>
              <a:t>例：</a:t>
            </a:r>
            <a:r>
              <a:rPr lang="en-US" altLang="zh-CN" sz="1600" b="1" dirty="0" smtClean="0"/>
              <a:t>MEM</a:t>
            </a:r>
            <a:r>
              <a:rPr lang="zh-CN" altLang="en-US" sz="1600" b="1" dirty="0" smtClean="0"/>
              <a:t>读＝送地址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命令＋等待响应＋传送数据＋结束</a:t>
            </a:r>
            <a:endParaRPr lang="en-US" altLang="zh-CN" sz="2000" b="1" dirty="0" smtClean="0"/>
          </a:p>
        </p:txBody>
      </p:sp>
      <p:sp>
        <p:nvSpPr>
          <p:cNvPr id="184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定时方式             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80593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总线传输协议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指总线传输过程的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操作步骤组成</a:t>
            </a:r>
            <a:r>
              <a:rPr lang="zh-CN" altLang="en-US" b="1" dirty="0" smtClean="0"/>
              <a:t>约定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>
                <a:solidFill>
                  <a:schemeClr val="accent2"/>
                </a:solidFill>
              </a:rPr>
              <a:t>总线</a:t>
            </a:r>
            <a:r>
              <a:rPr lang="zh-CN" altLang="en-US" b="1" dirty="0" smtClean="0">
                <a:solidFill>
                  <a:schemeClr val="accent2"/>
                </a:solidFill>
              </a:rPr>
              <a:t>定时方式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指总线传输过程的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操作步骤时长</a:t>
            </a:r>
            <a:r>
              <a:rPr lang="zh-CN" altLang="en-US" b="1" dirty="0" smtClean="0"/>
              <a:t>约定</a:t>
            </a:r>
            <a:endParaRPr lang="en-US" altLang="zh-CN" b="1" dirty="0" smtClean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388" y="172287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、同步定时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r>
              <a:rPr lang="zh-CN" altLang="en-US" b="1" dirty="0" smtClean="0"/>
              <a:t>通过</a:t>
            </a:r>
            <a:r>
              <a:rPr lang="zh-CN" altLang="en-US" b="1" u="sng" dirty="0" smtClean="0"/>
              <a:t>统一</a:t>
            </a:r>
            <a:r>
              <a:rPr lang="zh-CN" altLang="en-US" b="1" u="sng" dirty="0"/>
              <a:t>的</a:t>
            </a:r>
            <a:r>
              <a:rPr lang="zh-CN" altLang="en-US" b="1" u="sng" dirty="0">
                <a:latin typeface="Times New Roman" pitchFamily="18" charset="0"/>
              </a:rPr>
              <a:t>时钟</a:t>
            </a:r>
            <a:r>
              <a:rPr lang="zh-CN" altLang="en-US" b="1" u="sng" dirty="0"/>
              <a:t>信号</a:t>
            </a:r>
            <a:r>
              <a:rPr lang="en-US" altLang="zh-CN" b="1" dirty="0"/>
              <a:t>CLK</a:t>
            </a:r>
            <a:r>
              <a:rPr lang="zh-CN" altLang="en-US" b="1" dirty="0" smtClean="0"/>
              <a:t>实现，各步骤时长</a:t>
            </a:r>
            <a:r>
              <a:rPr lang="zh-CN" altLang="en-US" b="1" u="sng" dirty="0" smtClean="0"/>
              <a:t>固定</a:t>
            </a:r>
            <a:endParaRPr lang="en-US" altLang="zh-CN" sz="1800" b="1" u="sng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*同步传输协议：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771800" y="2632189"/>
            <a:ext cx="54728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各个步骤都以</a:t>
            </a:r>
            <a:r>
              <a:rPr lang="en-US" altLang="zh-CN" b="1" spc="-100" dirty="0" smtClean="0"/>
              <a:t>CLK</a:t>
            </a:r>
            <a:r>
              <a:rPr lang="zh-CN" altLang="en-US" b="1" spc="-100" dirty="0" smtClean="0"/>
              <a:t>为基准 </a:t>
            </a:r>
            <a:r>
              <a:rPr lang="en-US" altLang="zh-CN" sz="2000" b="1" spc="-100" dirty="0" smtClean="0"/>
              <a:t>(=k*CLK</a:t>
            </a:r>
            <a:r>
              <a:rPr lang="zh-CN" altLang="en-US" sz="2000" b="1" spc="-100" dirty="0" smtClean="0"/>
              <a:t>、</a:t>
            </a:r>
            <a:r>
              <a:rPr lang="en-US" altLang="zh-CN" sz="2000" b="1" spc="-100" dirty="0" smtClean="0"/>
              <a:t>k</a:t>
            </a:r>
            <a:r>
              <a:rPr lang="zh-CN" altLang="en-US" sz="2000" b="1" spc="-100" dirty="0" smtClean="0"/>
              <a:t>为常数</a:t>
            </a:r>
            <a:r>
              <a:rPr lang="en-US" altLang="zh-CN" sz="2000" b="1" spc="-100" dirty="0" smtClean="0"/>
              <a:t>)</a:t>
            </a:r>
            <a:endParaRPr lang="en-US" altLang="zh-CN" sz="1800" b="1" spc="-100" dirty="0"/>
          </a:p>
        </p:txBody>
      </p:sp>
      <p:sp>
        <p:nvSpPr>
          <p:cNvPr id="8" name="Text Box 129"/>
          <p:cNvSpPr txBox="1">
            <a:spLocks noChangeArrowheads="1"/>
          </p:cNvSpPr>
          <p:nvPr/>
        </p:nvSpPr>
        <p:spPr bwMode="auto">
          <a:xfrm>
            <a:off x="179388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适合设备</a:t>
            </a:r>
            <a:r>
              <a:rPr lang="zh-CN" altLang="en-US" b="1" dirty="0">
                <a:solidFill>
                  <a:srgbClr val="990099"/>
                </a:solidFill>
              </a:rPr>
              <a:t>速度相近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990099"/>
                </a:solidFill>
              </a:rPr>
              <a:t>距离</a:t>
            </a:r>
            <a:r>
              <a:rPr lang="zh-CN" altLang="en-US" b="1" dirty="0">
                <a:solidFill>
                  <a:srgbClr val="990099"/>
                </a:solidFill>
              </a:rPr>
              <a:t>较短</a:t>
            </a:r>
            <a:r>
              <a:rPr lang="zh-CN" altLang="en-US" b="1" dirty="0"/>
              <a:t>的数据传输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27584" y="3136245"/>
            <a:ext cx="7632848" cy="1656359"/>
            <a:chOff x="251520" y="1844824"/>
            <a:chExt cx="7632848" cy="1656359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7449440" y="2348880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7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>
              <a:endCxn id="17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17" idx="0"/>
            </p:cNvCxnSpPr>
            <p:nvPr/>
          </p:nvCxnSpPr>
          <p:spPr bwMode="auto">
            <a:xfrm>
              <a:off x="360033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8" name="直接连接符 37"/>
            <p:cNvCxnSpPr>
              <a:endCxn id="37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>
              <a:stCxn id="37" idx="0"/>
            </p:cNvCxnSpPr>
            <p:nvPr/>
          </p:nvCxnSpPr>
          <p:spPr bwMode="auto">
            <a:xfrm>
              <a:off x="3601650" y="2816932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491880" y="2996952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1331640" y="3284983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>
                  <a:solidFill>
                    <a:srgbClr val="C00000"/>
                  </a:solidFill>
                </a:rPr>
                <a:t>时钟</a:t>
              </a:r>
              <a:r>
                <a:rPr lang="zh-CN" altLang="en-US" sz="1800" b="1" dirty="0">
                  <a:solidFill>
                    <a:srgbClr val="C00000"/>
                  </a:solidFill>
                </a:rPr>
                <a:t>线</a:t>
              </a:r>
              <a:r>
                <a:rPr lang="en-US" altLang="zh-CN" sz="1800" b="1" dirty="0" smtClean="0">
                  <a:solidFill>
                    <a:srgbClr val="C00000"/>
                  </a:solidFill>
                </a:rPr>
                <a:t>CLK</a:t>
              </a:r>
              <a:endParaRPr lang="en-US" altLang="zh-CN" sz="1800" b="1" dirty="0">
                <a:solidFill>
                  <a:srgbClr val="C00000"/>
                </a:solidFill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1331640" y="350100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37806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78539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601000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58606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716212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773747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flipH="1">
              <a:off x="543306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161"/>
            <p:cNvSpPr txBox="1">
              <a:spLocks noChangeArrowheads="1"/>
            </p:cNvSpPr>
            <p:nvPr/>
          </p:nvSpPr>
          <p:spPr bwMode="auto">
            <a:xfrm>
              <a:off x="557795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56" name="AutoShape 215"/>
            <p:cNvSpPr>
              <a:spLocks noChangeArrowheads="1"/>
            </p:cNvSpPr>
            <p:nvPr/>
          </p:nvSpPr>
          <p:spPr bwMode="auto">
            <a:xfrm>
              <a:off x="543941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528701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543465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43941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57219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572745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601072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01548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62980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630351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65860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59082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6873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87885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71621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689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V="1">
              <a:off x="7449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45492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endCxn id="56" idx="3"/>
            </p:cNvCxnSpPr>
            <p:nvPr/>
          </p:nvCxnSpPr>
          <p:spPr bwMode="auto">
            <a:xfrm>
              <a:off x="528860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>
              <a:stCxn id="56" idx="0"/>
            </p:cNvCxnSpPr>
            <p:nvPr/>
          </p:nvCxnSpPr>
          <p:spPr bwMode="auto">
            <a:xfrm>
              <a:off x="755861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AutoShape 215"/>
            <p:cNvSpPr>
              <a:spLocks noChangeArrowheads="1"/>
            </p:cNvSpPr>
            <p:nvPr/>
          </p:nvSpPr>
          <p:spPr bwMode="auto">
            <a:xfrm>
              <a:off x="6012161" y="2708920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77" name="直接连接符 76"/>
            <p:cNvCxnSpPr>
              <a:endCxn id="76" idx="3"/>
            </p:cNvCxnSpPr>
            <p:nvPr/>
          </p:nvCxnSpPr>
          <p:spPr bwMode="auto">
            <a:xfrm>
              <a:off x="5289920" y="2816932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stCxn id="76" idx="0"/>
            </p:cNvCxnSpPr>
            <p:nvPr/>
          </p:nvCxnSpPr>
          <p:spPr bwMode="auto">
            <a:xfrm>
              <a:off x="7559931" y="2816932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5289920" y="3284984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601000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6009280" y="350100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450160" y="3284984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744944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5289920" y="2996951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 Box 148"/>
            <p:cNvSpPr txBox="1">
              <a:spLocks noChangeArrowheads="1"/>
            </p:cNvSpPr>
            <p:nvPr/>
          </p:nvSpPr>
          <p:spPr bwMode="auto">
            <a:xfrm>
              <a:off x="420980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289920" y="321297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77389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774367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>
            <a:off x="982217" y="4914292"/>
            <a:ext cx="7622231" cy="382193"/>
            <a:chOff x="982217" y="5351063"/>
            <a:chExt cx="7622231" cy="382193"/>
          </a:xfrm>
        </p:grpSpPr>
        <p:sp>
          <p:nvSpPr>
            <p:cNvPr id="90" name="Text Box 10"/>
            <p:cNvSpPr txBox="1">
              <a:spLocks noChangeArrowheads="1"/>
            </p:cNvSpPr>
            <p:nvPr/>
          </p:nvSpPr>
          <p:spPr bwMode="auto">
            <a:xfrm>
              <a:off x="982217" y="5351063"/>
              <a:ext cx="7622231" cy="382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200" b="1" dirty="0" smtClean="0">
                  <a:solidFill>
                    <a:srgbClr val="FF3399"/>
                  </a:solidFill>
                </a:rPr>
                <a:t>※</a:t>
              </a:r>
              <a:r>
                <a:rPr lang="zh-CN" altLang="en-US" sz="2200" b="1" dirty="0" smtClean="0">
                  <a:solidFill>
                    <a:srgbClr val="FF3399"/>
                  </a:solidFill>
                </a:rPr>
                <a:t>约定：</a:t>
              </a:r>
              <a:r>
                <a:rPr lang="zh-CN" altLang="en-US" sz="2200" b="1" dirty="0" smtClean="0">
                  <a:solidFill>
                    <a:schemeClr val="accent2"/>
                  </a:solidFill>
                </a:rPr>
                <a:t>低电平有效可用</a:t>
              </a:r>
              <a:r>
                <a:rPr lang="en-US" altLang="zh-CN" sz="2200" b="1" dirty="0">
                  <a:solidFill>
                    <a:schemeClr val="accent2"/>
                  </a:solidFill>
                </a:rPr>
                <a:t>#</a:t>
              </a:r>
              <a:r>
                <a:rPr lang="zh-CN" altLang="en-US" sz="2200" b="1" dirty="0">
                  <a:solidFill>
                    <a:schemeClr val="accent2"/>
                  </a:solidFill>
                </a:rPr>
                <a:t>表示</a:t>
              </a:r>
              <a:r>
                <a:rPr lang="en-US" altLang="zh-CN" sz="2200" b="1" dirty="0" smtClean="0"/>
                <a:t>(PCI</a:t>
              </a:r>
              <a:r>
                <a:rPr lang="zh-CN" altLang="en-US" sz="2200" b="1" dirty="0" smtClean="0"/>
                <a:t>总线的用法</a:t>
              </a:r>
              <a:r>
                <a:rPr lang="en-US" altLang="zh-CN" sz="2200" b="1" dirty="0" smtClean="0"/>
                <a:t>)</a:t>
              </a:r>
              <a:r>
                <a:rPr lang="zh-CN" altLang="en-US" sz="2200" b="1" dirty="0" smtClean="0"/>
                <a:t>，</a:t>
              </a:r>
              <a:r>
                <a:rPr lang="en-US" altLang="zh-CN" sz="2200" b="1" dirty="0" smtClean="0"/>
                <a:t>RD#</a:t>
              </a:r>
              <a:r>
                <a:rPr lang="zh-CN" altLang="en-US" sz="2200" b="1" dirty="0"/>
                <a:t>即</a:t>
              </a:r>
              <a:r>
                <a:rPr lang="en-US" altLang="zh-CN" sz="2200" b="1" dirty="0" smtClean="0"/>
                <a:t>RD</a:t>
              </a:r>
              <a:endParaRPr lang="en-US" altLang="zh-CN" sz="2200" b="1" dirty="0"/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7914674" y="5401680"/>
              <a:ext cx="25772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2" name="直接箭头连接符 91"/>
          <p:cNvCxnSpPr/>
          <p:nvPr/>
        </p:nvCxnSpPr>
        <p:spPr bwMode="auto">
          <a:xfrm flipH="1">
            <a:off x="7711154" y="2600928"/>
            <a:ext cx="533254" cy="18000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u="none" dirty="0" smtClean="0">
                <a:solidFill>
                  <a:srgbClr val="FF3399"/>
                </a:solidFill>
              </a:rPr>
              <a:t> ※</a:t>
            </a:r>
            <a:r>
              <a:rPr lang="zh-CN" altLang="en-US" b="1" u="none" dirty="0" smtClean="0">
                <a:solidFill>
                  <a:srgbClr val="FF3399"/>
                </a:solidFill>
              </a:rPr>
              <a:t>主要内容</a:t>
            </a:r>
            <a:endParaRPr lang="en-US" altLang="zh-CN" b="1" u="none" dirty="0" smtClean="0">
              <a:solidFill>
                <a:srgbClr val="FF33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⑴总线概述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tx1"/>
                </a:solidFill>
              </a:rPr>
              <a:t>      </a:t>
            </a:r>
            <a:r>
              <a:rPr lang="zh-CN" altLang="en-US" b="1" u="none" dirty="0" smtClean="0">
                <a:solidFill>
                  <a:schemeClr val="tx1"/>
                </a:solidFill>
              </a:rPr>
              <a:t>分类，特性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(4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点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，性能指标，总线操作过程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连接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步骤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endParaRPr lang="en-US" altLang="zh-CN" b="1" u="none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⑵总线的仲裁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 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集中式仲裁</a:t>
            </a:r>
            <a:r>
              <a:rPr lang="en-US" altLang="zh-CN" sz="1800" b="1" dirty="0" smtClean="0"/>
              <a:t>(3</a:t>
            </a:r>
            <a:r>
              <a:rPr lang="zh-CN" altLang="en-US" sz="1800" b="1" dirty="0" smtClean="0"/>
              <a:t>种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、</a:t>
            </a:r>
            <a:r>
              <a:rPr lang="zh-CN" altLang="en-US" b="1" dirty="0" smtClean="0"/>
              <a:t>分布式仲裁</a:t>
            </a:r>
            <a:r>
              <a:rPr lang="en-US" altLang="zh-CN" sz="2000" b="1" dirty="0" smtClean="0"/>
              <a:t>(×)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内容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基本思想，信号线连接，仲裁时机及方法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⑶总线的</a:t>
            </a:r>
            <a:r>
              <a:rPr lang="zh-CN" altLang="en-US" b="1" dirty="0" smtClean="0">
                <a:solidFill>
                  <a:srgbClr val="C00000"/>
                </a:solidFill>
              </a:rPr>
              <a:t>传输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zh-CN" altLang="en-US" b="1" dirty="0" smtClean="0">
                <a:solidFill>
                  <a:srgbClr val="C00000"/>
                </a:solidFill>
              </a:rPr>
              <a:t>定时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 smtClean="0">
                <a:solidFill>
                  <a:schemeClr val="tx1"/>
                </a:solidFill>
              </a:rPr>
              <a:t>      定时方式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(3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种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，传输模式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功能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步骤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，总线标准</a:t>
            </a:r>
            <a:r>
              <a:rPr lang="en-US" altLang="zh-CN" sz="2000" b="1" u="none" dirty="0" smtClean="0">
                <a:solidFill>
                  <a:schemeClr val="tx1"/>
                </a:solidFill>
              </a:rPr>
              <a:t>(×)</a:t>
            </a:r>
          </a:p>
          <a:p>
            <a:pPr>
              <a:spcBef>
                <a:spcPts val="300"/>
              </a:spcBef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⑷总线的结构与互连 </a:t>
            </a:r>
            <a:r>
              <a:rPr lang="en-US" altLang="zh-CN" sz="2000" b="1" u="none" dirty="0" smtClean="0"/>
              <a:t>(</a:t>
            </a:r>
            <a:r>
              <a:rPr lang="en-US" altLang="zh-CN" sz="2000" b="1" dirty="0"/>
              <a:t>×</a:t>
            </a:r>
            <a:r>
              <a:rPr lang="en-US" altLang="zh-CN" sz="2000" b="1" u="none" dirty="0" smtClean="0"/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 smtClean="0"/>
              <a:t>      </a:t>
            </a:r>
            <a:r>
              <a:rPr lang="zh-CN" altLang="en-US" b="1" u="none" dirty="0" smtClean="0"/>
              <a:t>总线结构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双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多</a:t>
            </a:r>
            <a:r>
              <a:rPr lang="en-US" altLang="zh-CN" sz="1800" b="1" u="none" dirty="0" smtClean="0"/>
              <a:t>)</a:t>
            </a:r>
            <a:r>
              <a:rPr lang="zh-CN" altLang="en-US" b="1" u="none" dirty="0" smtClean="0"/>
              <a:t>，总线互连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方法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接口电路</a:t>
            </a:r>
            <a:r>
              <a:rPr lang="en-US" altLang="zh-CN" sz="1800" b="1" u="none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b="1" spc="-50" dirty="0" smtClean="0">
                <a:solidFill>
                  <a:srgbClr val="FF3399"/>
                </a:solidFill>
              </a:rPr>
              <a:t> ※</a:t>
            </a:r>
            <a:r>
              <a:rPr lang="zh-CN" altLang="en-US" b="1" spc="-50" dirty="0" smtClean="0">
                <a:solidFill>
                  <a:srgbClr val="FF3399"/>
                </a:solidFill>
              </a:rPr>
              <a:t>总体要求：</a:t>
            </a:r>
            <a:r>
              <a:rPr lang="zh-CN" altLang="en-US" b="1" u="sng" dirty="0">
                <a:solidFill>
                  <a:schemeClr val="accent2"/>
                </a:solidFill>
              </a:rPr>
              <a:t>理解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操作的</a:t>
            </a:r>
            <a:r>
              <a:rPr lang="zh-CN" altLang="en-US" b="1" dirty="0"/>
              <a:t>组织</a:t>
            </a:r>
            <a:r>
              <a:rPr lang="zh-CN" altLang="en-US" b="1" dirty="0" smtClean="0"/>
              <a:t>方法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过程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仲裁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定时</a:t>
            </a:r>
            <a:r>
              <a:rPr lang="en-US" altLang="zh-CN" sz="2000" b="1" dirty="0" smtClean="0"/>
              <a:t>/</a:t>
            </a:r>
            <a:r>
              <a:rPr lang="zh-CN" altLang="en-US" sz="2000" b="1" dirty="0"/>
              <a:t>模式</a:t>
            </a:r>
            <a:r>
              <a:rPr lang="en-US" altLang="zh-CN" sz="2000" b="1" dirty="0" smtClean="0"/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4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029078" y="1124744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029078" y="2060848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029078" y="3429693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029078" y="443780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6" name="Text Box 517"/>
          <p:cNvSpPr txBox="1">
            <a:spLocks noChangeArrowheads="1"/>
          </p:cNvSpPr>
          <p:nvPr/>
        </p:nvSpPr>
        <p:spPr bwMode="auto">
          <a:xfrm>
            <a:off x="179388" y="285728"/>
            <a:ext cx="885710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、异步定时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</a:rPr>
              <a:t>定时原理：</a:t>
            </a:r>
            <a:r>
              <a:rPr lang="zh-CN" altLang="en-US" b="1" spc="-50" dirty="0" smtClean="0"/>
              <a:t>通过</a:t>
            </a:r>
            <a:r>
              <a:rPr lang="zh-CN" altLang="en-US" b="1" u="sng" spc="-50" dirty="0"/>
              <a:t>联络信号的握手</a:t>
            </a:r>
            <a:r>
              <a:rPr lang="en-US" altLang="zh-CN" b="1" u="sng" spc="-50" dirty="0"/>
              <a:t>(</a:t>
            </a:r>
            <a:r>
              <a:rPr lang="zh-CN" altLang="en-US" b="1" u="sng" spc="-50" dirty="0"/>
              <a:t>应答</a:t>
            </a:r>
            <a:r>
              <a:rPr lang="en-US" altLang="zh-CN" b="1" u="sng" spc="-50" dirty="0"/>
              <a:t>)</a:t>
            </a:r>
            <a:r>
              <a:rPr lang="zh-CN" altLang="en-US" b="1" spc="-50" dirty="0"/>
              <a:t>实现</a:t>
            </a:r>
            <a:r>
              <a:rPr lang="zh-CN" altLang="en-US" b="1" spc="-50" dirty="0" smtClean="0"/>
              <a:t>，各步骤时长</a:t>
            </a:r>
            <a:r>
              <a:rPr lang="zh-CN" altLang="en-US" b="1" u="sng" spc="-50" dirty="0" smtClean="0"/>
              <a:t>可变</a:t>
            </a:r>
            <a:endParaRPr lang="en-US" altLang="zh-CN" b="1" u="sng" spc="-50" dirty="0" smtClean="0"/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定时</a:t>
            </a:r>
            <a:r>
              <a:rPr lang="zh-CN" altLang="en-US" b="1" dirty="0">
                <a:solidFill>
                  <a:schemeClr val="accent2"/>
                </a:solidFill>
              </a:rPr>
              <a:t>过程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spc="-50" dirty="0" smtClean="0"/>
          </a:p>
          <a:p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异步传输协议：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8" name="Text Box 519"/>
          <p:cNvSpPr txBox="1">
            <a:spLocks noChangeArrowheads="1"/>
          </p:cNvSpPr>
          <p:nvPr/>
        </p:nvSpPr>
        <p:spPr bwMode="auto">
          <a:xfrm>
            <a:off x="2771328" y="3019018"/>
            <a:ext cx="54730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各步骤都采用异步定时方式</a:t>
            </a:r>
            <a:endParaRPr lang="en-US" altLang="zh-CN" b="1" dirty="0" smtClean="0"/>
          </a:p>
        </p:txBody>
      </p:sp>
      <p:sp>
        <p:nvSpPr>
          <p:cNvPr id="49" name="Text Box 520"/>
          <p:cNvSpPr txBox="1">
            <a:spLocks noChangeArrowheads="1"/>
          </p:cNvSpPr>
          <p:nvPr/>
        </p:nvSpPr>
        <p:spPr bwMode="auto">
          <a:xfrm>
            <a:off x="2619913" y="1196752"/>
            <a:ext cx="60565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b="1" dirty="0" smtClean="0"/>
              <a:t>有</a:t>
            </a:r>
            <a:r>
              <a:rPr lang="zh-CN" altLang="en-US" b="1" spc="-100" dirty="0" smtClean="0"/>
              <a:t>请求</a:t>
            </a:r>
            <a:r>
              <a:rPr lang="zh-CN" altLang="en-US" b="1" spc="-100" dirty="0"/>
              <a:t>、响应、撤消请求、撤消响应</a:t>
            </a:r>
            <a:r>
              <a:rPr lang="en-US" altLang="zh-CN" b="1" spc="-100" dirty="0"/>
              <a:t>4</a:t>
            </a:r>
            <a:r>
              <a:rPr lang="zh-CN" altLang="en-US" b="1" spc="-100" dirty="0"/>
              <a:t>个阶段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2376612" y="1771923"/>
            <a:ext cx="4643660" cy="1225029"/>
            <a:chOff x="1979712" y="2780928"/>
            <a:chExt cx="4643660" cy="1225029"/>
          </a:xfrm>
        </p:grpSpPr>
        <p:sp>
          <p:nvSpPr>
            <p:cNvPr id="58" name="Text Box 522"/>
            <p:cNvSpPr txBox="1">
              <a:spLocks noChangeArrowheads="1"/>
            </p:cNvSpPr>
            <p:nvPr/>
          </p:nvSpPr>
          <p:spPr bwMode="auto">
            <a:xfrm>
              <a:off x="1979712" y="2781375"/>
              <a:ext cx="136842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请求信号</a:t>
              </a: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应答信号</a:t>
              </a: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60" name="Text Box 527"/>
            <p:cNvSpPr txBox="1">
              <a:spLocks noChangeArrowheads="1"/>
            </p:cNvSpPr>
            <p:nvPr/>
          </p:nvSpPr>
          <p:spPr bwMode="auto">
            <a:xfrm>
              <a:off x="3642246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①</a:t>
              </a:r>
            </a:p>
          </p:txBody>
        </p:sp>
        <p:sp>
          <p:nvSpPr>
            <p:cNvPr id="65" name="Text Box 537"/>
            <p:cNvSpPr txBox="1">
              <a:spLocks noChangeArrowheads="1"/>
            </p:cNvSpPr>
            <p:nvPr/>
          </p:nvSpPr>
          <p:spPr bwMode="auto">
            <a:xfrm>
              <a:off x="4182194" y="3717032"/>
              <a:ext cx="162943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一次异步定时</a:t>
              </a:r>
              <a:endParaRPr lang="zh-CN" altLang="en-US" sz="1800" b="1" dirty="0"/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 flipV="1">
              <a:off x="3419574" y="3068960"/>
              <a:ext cx="216595" cy="1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6169" y="2780928"/>
              <a:ext cx="284162" cy="28937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3920331" y="2780930"/>
              <a:ext cx="1587773" cy="79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419872" y="3501010"/>
              <a:ext cx="1584176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3636169" y="2780928"/>
              <a:ext cx="7474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5294412" y="3209726"/>
              <a:ext cx="795263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004048" y="3209726"/>
              <a:ext cx="288032" cy="291283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3920331" y="2780928"/>
              <a:ext cx="0" cy="93610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5290493" y="2780928"/>
              <a:ext cx="0" cy="9347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5508104" y="2781722"/>
              <a:ext cx="283791" cy="288578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796136" y="3067622"/>
              <a:ext cx="827236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796136" y="2780928"/>
              <a:ext cx="793" cy="9467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372200" y="2780928"/>
              <a:ext cx="0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6089675" y="3212976"/>
              <a:ext cx="282525" cy="288034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372200" y="3499670"/>
              <a:ext cx="181446" cy="134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 Box 527"/>
            <p:cNvSpPr txBox="1">
              <a:spLocks noChangeArrowheads="1"/>
            </p:cNvSpPr>
            <p:nvPr/>
          </p:nvSpPr>
          <p:spPr bwMode="auto">
            <a:xfrm>
              <a:off x="4427984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②</a:t>
              </a:r>
              <a:endParaRPr lang="en-US" altLang="zh-CN" sz="1600" b="1" dirty="0"/>
            </a:p>
          </p:txBody>
        </p:sp>
        <p:sp>
          <p:nvSpPr>
            <p:cNvPr id="165" name="Text Box 527"/>
            <p:cNvSpPr txBox="1">
              <a:spLocks noChangeArrowheads="1"/>
            </p:cNvSpPr>
            <p:nvPr/>
          </p:nvSpPr>
          <p:spPr bwMode="auto">
            <a:xfrm>
              <a:off x="5376788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③</a:t>
              </a:r>
              <a:endParaRPr lang="en-US" altLang="zh-CN" sz="1600" b="1" dirty="0"/>
            </a:p>
          </p:txBody>
        </p:sp>
        <p:sp>
          <p:nvSpPr>
            <p:cNvPr id="166" name="Text Box 527"/>
            <p:cNvSpPr txBox="1">
              <a:spLocks noChangeArrowheads="1"/>
            </p:cNvSpPr>
            <p:nvPr/>
          </p:nvSpPr>
          <p:spPr bwMode="auto">
            <a:xfrm>
              <a:off x="5940152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④</a:t>
              </a:r>
              <a:endParaRPr lang="en-US" altLang="zh-CN" sz="16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>
              <a:off x="3534234" y="2843868"/>
              <a:ext cx="216024" cy="133375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76" name="任意多边形 175"/>
            <p:cNvSpPr/>
            <p:nvPr/>
          </p:nvSpPr>
          <p:spPr bwMode="auto">
            <a:xfrm>
              <a:off x="5105400" y="2906486"/>
              <a:ext cx="522514" cy="473528"/>
            </a:xfrm>
            <a:custGeom>
              <a:avLst/>
              <a:gdLst>
                <a:gd name="connsiteX0" fmla="*/ 0 w 522514"/>
                <a:gd name="connsiteY0" fmla="*/ 473528 h 473528"/>
                <a:gd name="connsiteX1" fmla="*/ 43543 w 522514"/>
                <a:gd name="connsiteY1" fmla="*/ 255814 h 473528"/>
                <a:gd name="connsiteX2" fmla="*/ 261257 w 522514"/>
                <a:gd name="connsiteY2" fmla="*/ 81643 h 473528"/>
                <a:gd name="connsiteX3" fmla="*/ 522514 w 522514"/>
                <a:gd name="connsiteY3" fmla="*/ 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514" h="473528">
                  <a:moveTo>
                    <a:pt x="0" y="473528"/>
                  </a:moveTo>
                  <a:cubicBezTo>
                    <a:pt x="0" y="397328"/>
                    <a:pt x="0" y="321128"/>
                    <a:pt x="43543" y="255814"/>
                  </a:cubicBezTo>
                  <a:cubicBezTo>
                    <a:pt x="87086" y="190500"/>
                    <a:pt x="181429" y="124279"/>
                    <a:pt x="261257" y="81643"/>
                  </a:cubicBezTo>
                  <a:cubicBezTo>
                    <a:pt x="341086" y="39007"/>
                    <a:pt x="431800" y="19503"/>
                    <a:pt x="522514" y="0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7" name="任意多边形 176"/>
            <p:cNvSpPr/>
            <p:nvPr/>
          </p:nvSpPr>
          <p:spPr bwMode="auto">
            <a:xfrm>
              <a:off x="3782786" y="2933700"/>
              <a:ext cx="1279071" cy="484414"/>
            </a:xfrm>
            <a:custGeom>
              <a:avLst/>
              <a:gdLst>
                <a:gd name="connsiteX0" fmla="*/ 0 w 1279071"/>
                <a:gd name="connsiteY0" fmla="*/ 0 h 484414"/>
                <a:gd name="connsiteX1" fmla="*/ 81643 w 1279071"/>
                <a:gd name="connsiteY1" fmla="*/ 201386 h 484414"/>
                <a:gd name="connsiteX2" fmla="*/ 266700 w 1279071"/>
                <a:gd name="connsiteY2" fmla="*/ 402771 h 484414"/>
                <a:gd name="connsiteX3" fmla="*/ 1279071 w 1279071"/>
                <a:gd name="connsiteY3" fmla="*/ 484414 h 48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071" h="484414">
                  <a:moveTo>
                    <a:pt x="0" y="0"/>
                  </a:moveTo>
                  <a:cubicBezTo>
                    <a:pt x="18596" y="67129"/>
                    <a:pt x="37193" y="134258"/>
                    <a:pt x="81643" y="201386"/>
                  </a:cubicBezTo>
                  <a:cubicBezTo>
                    <a:pt x="126093" y="268515"/>
                    <a:pt x="67129" y="355600"/>
                    <a:pt x="266700" y="402771"/>
                  </a:cubicBezTo>
                  <a:cubicBezTo>
                    <a:pt x="466271" y="449942"/>
                    <a:pt x="872671" y="467178"/>
                    <a:pt x="1279071" y="484414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8" name="任意多边形 177"/>
            <p:cNvSpPr/>
            <p:nvPr/>
          </p:nvSpPr>
          <p:spPr bwMode="auto">
            <a:xfrm>
              <a:off x="5644243" y="2895600"/>
              <a:ext cx="609600" cy="440871"/>
            </a:xfrm>
            <a:custGeom>
              <a:avLst/>
              <a:gdLst>
                <a:gd name="connsiteX0" fmla="*/ 0 w 609600"/>
                <a:gd name="connsiteY0" fmla="*/ 0 h 440871"/>
                <a:gd name="connsiteX1" fmla="*/ 266700 w 609600"/>
                <a:gd name="connsiteY1" fmla="*/ 48986 h 440871"/>
                <a:gd name="connsiteX2" fmla="*/ 533400 w 609600"/>
                <a:gd name="connsiteY2" fmla="*/ 201386 h 440871"/>
                <a:gd name="connsiteX3" fmla="*/ 609600 w 609600"/>
                <a:gd name="connsiteY3" fmla="*/ 440871 h 4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40871">
                  <a:moveTo>
                    <a:pt x="0" y="0"/>
                  </a:moveTo>
                  <a:cubicBezTo>
                    <a:pt x="88900" y="7711"/>
                    <a:pt x="177800" y="15422"/>
                    <a:pt x="266700" y="48986"/>
                  </a:cubicBezTo>
                  <a:cubicBezTo>
                    <a:pt x="355600" y="82550"/>
                    <a:pt x="476250" y="136072"/>
                    <a:pt x="533400" y="201386"/>
                  </a:cubicBezTo>
                  <a:cubicBezTo>
                    <a:pt x="590550" y="266700"/>
                    <a:pt x="600075" y="353785"/>
                    <a:pt x="609600" y="440871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0" name="任意多边形 179"/>
            <p:cNvSpPr/>
            <p:nvPr/>
          </p:nvSpPr>
          <p:spPr bwMode="auto">
            <a:xfrm>
              <a:off x="3635829" y="2977243"/>
              <a:ext cx="141549" cy="522514"/>
            </a:xfrm>
            <a:custGeom>
              <a:avLst/>
              <a:gdLst>
                <a:gd name="connsiteX0" fmla="*/ 0 w 141549"/>
                <a:gd name="connsiteY0" fmla="*/ 522514 h 522514"/>
                <a:gd name="connsiteX1" fmla="*/ 103414 w 141549"/>
                <a:gd name="connsiteY1" fmla="*/ 370114 h 522514"/>
                <a:gd name="connsiteX2" fmla="*/ 141514 w 141549"/>
                <a:gd name="connsiteY2" fmla="*/ 168728 h 522514"/>
                <a:gd name="connsiteX3" fmla="*/ 108857 w 141549"/>
                <a:gd name="connsiteY3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49" h="522514">
                  <a:moveTo>
                    <a:pt x="0" y="522514"/>
                  </a:moveTo>
                  <a:cubicBezTo>
                    <a:pt x="39914" y="475796"/>
                    <a:pt x="79828" y="429078"/>
                    <a:pt x="103414" y="370114"/>
                  </a:cubicBezTo>
                  <a:cubicBezTo>
                    <a:pt x="127000" y="311150"/>
                    <a:pt x="140607" y="230414"/>
                    <a:pt x="141514" y="168728"/>
                  </a:cubicBezTo>
                  <a:cubicBezTo>
                    <a:pt x="142421" y="107042"/>
                    <a:pt x="125639" y="53521"/>
                    <a:pt x="108857" y="0"/>
                  </a:cubicBezTo>
                </a:path>
              </a:pathLst>
            </a:cu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5811630" y="3864002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flipH="1">
              <a:off x="3643643" y="3861048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59" name="Text Box 644"/>
          <p:cNvSpPr txBox="1">
            <a:spLocks noChangeArrowheads="1"/>
          </p:cNvSpPr>
          <p:nvPr/>
        </p:nvSpPr>
        <p:spPr bwMode="auto">
          <a:xfrm>
            <a:off x="179388" y="5722047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应用</a:t>
            </a:r>
            <a:r>
              <a:rPr lang="zh-CN" altLang="en-US" b="1" dirty="0" smtClean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对设备速度、传输距离无要求，传输周期较</a:t>
            </a:r>
            <a:r>
              <a:rPr lang="zh-CN" altLang="en-US" b="1" dirty="0" smtClean="0"/>
              <a:t>长</a:t>
            </a:r>
            <a:endParaRPr lang="en-US" altLang="zh-CN" b="1" dirty="0" smtClean="0"/>
          </a:p>
          <a:p>
            <a:pPr marL="2336800" indent="-2336800">
              <a:lnSpc>
                <a:spcPct val="90000"/>
              </a:lnSpc>
            </a:pPr>
            <a:r>
              <a:rPr lang="en-US" altLang="zh-CN" sz="1800" b="1" dirty="0" smtClean="0"/>
              <a:t>                                                        (</a:t>
            </a:r>
            <a:r>
              <a:rPr lang="zh-CN" altLang="en-US" sz="1800" b="1" dirty="0" smtClean="0"/>
              <a:t>握手次数过多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0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91680" y="3545458"/>
            <a:ext cx="5256584" cy="2115790"/>
            <a:chOff x="1691680" y="3429000"/>
            <a:chExt cx="5256584" cy="2115790"/>
          </a:xfrm>
        </p:grpSpPr>
        <p:sp>
          <p:nvSpPr>
            <p:cNvPr id="331" name="Text Box 537"/>
            <p:cNvSpPr txBox="1">
              <a:spLocks noChangeArrowheads="1"/>
            </p:cNvSpPr>
            <p:nvPr/>
          </p:nvSpPr>
          <p:spPr bwMode="auto">
            <a:xfrm>
              <a:off x="2915816" y="5321224"/>
              <a:ext cx="3744415" cy="21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传送</a:t>
              </a:r>
              <a:r>
                <a:rPr lang="zh-CN" altLang="en-US" sz="1600" b="1" dirty="0" smtClean="0"/>
                <a:t>地址</a:t>
              </a:r>
              <a:r>
                <a:rPr lang="en-US" altLang="zh-CN" sz="1600" b="1" dirty="0" smtClean="0"/>
                <a:t>/</a:t>
              </a:r>
              <a:r>
                <a:rPr lang="zh-CN" altLang="en-US" sz="1600" b="1" dirty="0" smtClean="0"/>
                <a:t>命令  </a:t>
              </a:r>
              <a:r>
                <a:rPr lang="zh-CN" altLang="en-US" sz="1600" b="1" dirty="0"/>
                <a:t> </a:t>
              </a:r>
              <a:r>
                <a:rPr lang="zh-CN" altLang="en-US" sz="1600" b="1" dirty="0" smtClean="0"/>
                <a:t>操作</a:t>
              </a:r>
              <a:r>
                <a:rPr lang="zh-CN" altLang="en-US" sz="1600" b="1" dirty="0"/>
                <a:t>中</a:t>
              </a:r>
              <a:r>
                <a:rPr lang="zh-CN" altLang="en-US" sz="1600" b="1" dirty="0" smtClean="0"/>
                <a:t>   传送数据</a:t>
              </a:r>
              <a:endParaRPr lang="zh-CN" altLang="en-US" sz="1600" b="1" dirty="0"/>
            </a:p>
          </p:txBody>
        </p:sp>
        <p:sp>
          <p:nvSpPr>
            <p:cNvPr id="194" name="Text Box 522"/>
            <p:cNvSpPr txBox="1">
              <a:spLocks noChangeArrowheads="1"/>
            </p:cNvSpPr>
            <p:nvPr/>
          </p:nvSpPr>
          <p:spPr bwMode="auto">
            <a:xfrm>
              <a:off x="1691680" y="3429000"/>
              <a:ext cx="1008112" cy="2115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2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</a:rPr>
                <a:t>RdReq</a:t>
              </a:r>
              <a:endParaRPr lang="en-US" altLang="zh-CN" sz="1400" b="1" dirty="0">
                <a:solidFill>
                  <a:srgbClr val="FF3399"/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</a:rPr>
                <a:t>RdAck</a:t>
              </a:r>
              <a:endParaRPr lang="en-US" altLang="zh-CN" sz="1800" b="1" dirty="0" smtClean="0">
                <a:solidFill>
                  <a:srgbClr val="990099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</a:rPr>
                <a:t>WrReq</a:t>
              </a:r>
              <a:endParaRPr lang="en-US" altLang="zh-CN" sz="1800" b="1" dirty="0" smtClean="0">
                <a:solidFill>
                  <a:srgbClr val="FF3399"/>
                </a:solidFill>
              </a:endParaRP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</a:rPr>
                <a:t>Ack</a:t>
              </a:r>
              <a:endParaRPr lang="en-US" altLang="zh-CN" sz="1800" b="1" dirty="0" smtClean="0">
                <a:solidFill>
                  <a:srgbClr val="990099"/>
                </a:solidFill>
              </a:endParaRPr>
            </a:p>
            <a:p>
              <a:pPr algn="r">
                <a:lnSpc>
                  <a:spcPct val="100000"/>
                </a:lnSpc>
                <a:spcBef>
                  <a:spcPts val="600"/>
                </a:spcBef>
              </a:pPr>
              <a:r>
                <a:rPr lang="zh-CN" altLang="en-US" sz="1800" b="1" dirty="0" smtClean="0"/>
                <a:t>操作步骤</a:t>
              </a:r>
              <a:endParaRPr lang="en-US" altLang="zh-CN" sz="1800" b="1" dirty="0"/>
            </a:p>
          </p:txBody>
        </p:sp>
        <p:sp>
          <p:nvSpPr>
            <p:cNvPr id="195" name="Text Box 527"/>
            <p:cNvSpPr txBox="1">
              <a:spLocks noChangeArrowheads="1"/>
            </p:cNvSpPr>
            <p:nvPr/>
          </p:nvSpPr>
          <p:spPr bwMode="auto">
            <a:xfrm>
              <a:off x="2993713" y="4148112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/>
                <a:t>①</a:t>
              </a:r>
            </a:p>
          </p:txBody>
        </p:sp>
        <p:cxnSp>
          <p:nvCxnSpPr>
            <p:cNvPr id="204" name="直接连接符 203"/>
            <p:cNvCxnSpPr/>
            <p:nvPr/>
          </p:nvCxnSpPr>
          <p:spPr bwMode="auto">
            <a:xfrm>
              <a:off x="2915816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 Box 527"/>
            <p:cNvSpPr txBox="1">
              <a:spLocks noChangeArrowheads="1"/>
            </p:cNvSpPr>
            <p:nvPr/>
          </p:nvSpPr>
          <p:spPr bwMode="auto">
            <a:xfrm>
              <a:off x="3635896" y="4148112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③</a:t>
              </a:r>
              <a:endParaRPr lang="en-US" altLang="zh-CN" sz="1400" b="1" dirty="0"/>
            </a:p>
          </p:txBody>
        </p:sp>
        <p:sp>
          <p:nvSpPr>
            <p:cNvPr id="226" name="AutoShape 299"/>
            <p:cNvSpPr>
              <a:spLocks noChangeArrowheads="1"/>
            </p:cNvSpPr>
            <p:nvPr/>
          </p:nvSpPr>
          <p:spPr bwMode="auto">
            <a:xfrm>
              <a:off x="2915965" y="3501007"/>
              <a:ext cx="1007071" cy="216024"/>
            </a:xfrm>
            <a:prstGeom prst="hexagon">
              <a:avLst>
                <a:gd name="adj" fmla="val 63311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/>
                <a:t>地址</a:t>
              </a:r>
              <a:endParaRPr lang="zh-CN" altLang="en-US" sz="1600" b="1" dirty="0"/>
            </a:p>
          </p:txBody>
        </p:sp>
        <p:sp>
          <p:nvSpPr>
            <p:cNvPr id="227" name="AutoShape 301"/>
            <p:cNvSpPr>
              <a:spLocks noChangeArrowheads="1"/>
            </p:cNvSpPr>
            <p:nvPr/>
          </p:nvSpPr>
          <p:spPr bwMode="auto">
            <a:xfrm>
              <a:off x="5364262" y="3789039"/>
              <a:ext cx="1007938" cy="217289"/>
            </a:xfrm>
            <a:prstGeom prst="hexagon">
              <a:avLst>
                <a:gd name="adj" fmla="val 6714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228" name="直接连接符 227"/>
            <p:cNvCxnSpPr/>
            <p:nvPr/>
          </p:nvCxnSpPr>
          <p:spPr bwMode="auto">
            <a:xfrm>
              <a:off x="2771502" y="3609813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6660232" y="4581127"/>
              <a:ext cx="288032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2915816" y="5322414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>
              <a:off x="3059832" y="4077071"/>
              <a:ext cx="720254" cy="4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2843808" y="4293095"/>
              <a:ext cx="7200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 flipV="1">
              <a:off x="2916262" y="4077071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>
              <a:off x="2771800" y="4293095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2762275" y="4580680"/>
              <a:ext cx="303386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2771800" y="4868712"/>
              <a:ext cx="4176464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>
              <a:off x="3779912" y="4077518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>
              <a:off x="3923036" y="4293542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>
              <a:endCxn id="227" idx="3"/>
            </p:cNvCxnSpPr>
            <p:nvPr/>
          </p:nvCxnSpPr>
          <p:spPr bwMode="auto">
            <a:xfrm>
              <a:off x="2771502" y="3897684"/>
              <a:ext cx="259276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>
              <a:stCxn id="227" idx="0"/>
            </p:cNvCxnSpPr>
            <p:nvPr/>
          </p:nvCxnSpPr>
          <p:spPr bwMode="auto">
            <a:xfrm flipV="1">
              <a:off x="6372200" y="3897683"/>
              <a:ext cx="576064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 flipV="1">
              <a:off x="5796582" y="4365103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5940152" y="4365103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516662" y="4373487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>
              <a:off x="2771800" y="4653135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>
              <a:stCxn id="226" idx="0"/>
            </p:cNvCxnSpPr>
            <p:nvPr/>
          </p:nvCxnSpPr>
          <p:spPr bwMode="auto">
            <a:xfrm>
              <a:off x="3923036" y="3609019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364088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4355976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6660232" y="3501007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>
              <a:off x="4355976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5364088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6660232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 Box 527"/>
            <p:cNvSpPr txBox="1">
              <a:spLocks noChangeArrowheads="1"/>
            </p:cNvSpPr>
            <p:nvPr/>
          </p:nvSpPr>
          <p:spPr bwMode="auto">
            <a:xfrm>
              <a:off x="5868144" y="4436144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⑥</a:t>
              </a:r>
              <a:endParaRPr lang="en-US" altLang="zh-CN" sz="1400" b="1" dirty="0"/>
            </a:p>
          </p:txBody>
        </p:sp>
        <p:sp>
          <p:nvSpPr>
            <p:cNvPr id="329" name="Text Box 527"/>
            <p:cNvSpPr txBox="1">
              <a:spLocks noChangeArrowheads="1"/>
            </p:cNvSpPr>
            <p:nvPr/>
          </p:nvSpPr>
          <p:spPr bwMode="auto">
            <a:xfrm>
              <a:off x="6372200" y="4436144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⑧</a:t>
              </a:r>
              <a:endParaRPr lang="en-US" altLang="zh-CN" sz="1400" b="1" dirty="0"/>
            </a:p>
          </p:txBody>
        </p:sp>
        <p:sp>
          <p:nvSpPr>
            <p:cNvPr id="332" name="Text Box 527"/>
            <p:cNvSpPr txBox="1">
              <a:spLocks noChangeArrowheads="1"/>
            </p:cNvSpPr>
            <p:nvPr/>
          </p:nvSpPr>
          <p:spPr bwMode="auto">
            <a:xfrm>
              <a:off x="3563888" y="5013175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②</a:t>
              </a:r>
              <a:endParaRPr lang="en-US" altLang="zh-CN" sz="1400" b="1" dirty="0"/>
            </a:p>
          </p:txBody>
        </p:sp>
        <p:sp>
          <p:nvSpPr>
            <p:cNvPr id="333" name="Text Box 527"/>
            <p:cNvSpPr txBox="1">
              <a:spLocks noChangeArrowheads="1"/>
            </p:cNvSpPr>
            <p:nvPr/>
          </p:nvSpPr>
          <p:spPr bwMode="auto">
            <a:xfrm>
              <a:off x="4067944" y="5013175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④</a:t>
              </a:r>
              <a:endParaRPr lang="en-US" altLang="zh-CN" sz="1400" b="1" dirty="0"/>
            </a:p>
          </p:txBody>
        </p:sp>
        <p:cxnSp>
          <p:nvCxnSpPr>
            <p:cNvPr id="334" name="直接连接符 333"/>
            <p:cNvCxnSpPr/>
            <p:nvPr/>
          </p:nvCxnSpPr>
          <p:spPr bwMode="auto">
            <a:xfrm>
              <a:off x="2771800" y="5158158"/>
              <a:ext cx="720080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3491880" y="4941167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3635450" y="4941167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>
              <a:off x="4211960" y="4949551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4355976" y="5158158"/>
              <a:ext cx="1008558" cy="447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5364534" y="4941167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>
              <a:off x="5508104" y="4949551"/>
              <a:ext cx="71963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6228630" y="4949551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2" name="直接连接符 341"/>
            <p:cNvCxnSpPr/>
            <p:nvPr/>
          </p:nvCxnSpPr>
          <p:spPr bwMode="auto">
            <a:xfrm>
              <a:off x="6369025" y="5157638"/>
              <a:ext cx="57923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3" name="Text Box 527"/>
            <p:cNvSpPr txBox="1">
              <a:spLocks noChangeArrowheads="1"/>
            </p:cNvSpPr>
            <p:nvPr/>
          </p:nvSpPr>
          <p:spPr bwMode="auto">
            <a:xfrm>
              <a:off x="5436096" y="5012208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⑤</a:t>
              </a:r>
              <a:endParaRPr lang="en-US" altLang="zh-CN" sz="1400" b="1" dirty="0"/>
            </a:p>
          </p:txBody>
        </p:sp>
        <p:sp>
          <p:nvSpPr>
            <p:cNvPr id="344" name="Text Box 527"/>
            <p:cNvSpPr txBox="1">
              <a:spLocks noChangeArrowheads="1"/>
            </p:cNvSpPr>
            <p:nvPr/>
          </p:nvSpPr>
          <p:spPr bwMode="auto">
            <a:xfrm>
              <a:off x="6071691" y="5013175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⑦</a:t>
              </a:r>
              <a:endParaRPr lang="en-US" altLang="zh-CN" sz="1400" b="1" dirty="0"/>
            </a:p>
          </p:txBody>
        </p:sp>
        <p:cxnSp>
          <p:nvCxnSpPr>
            <p:cNvPr id="351" name="直接连接符 350"/>
            <p:cNvCxnSpPr/>
            <p:nvPr/>
          </p:nvCxnSpPr>
          <p:spPr bwMode="auto">
            <a:xfrm>
              <a:off x="6226303" y="4006328"/>
              <a:ext cx="1881" cy="9348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3779912" y="3717031"/>
              <a:ext cx="0" cy="36004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0"/>
            <p:cNvSpPr txBox="1">
              <a:spLocks noChangeArrowheads="1"/>
            </p:cNvSpPr>
            <p:nvPr/>
          </p:nvSpPr>
          <p:spPr bwMode="auto">
            <a:xfrm>
              <a:off x="3500214" y="5227414"/>
              <a:ext cx="1876574" cy="4571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endParaRPr lang="zh-CN" altLang="en-US" sz="1800" b="1" dirty="0"/>
            </a:p>
          </p:txBody>
        </p:sp>
      </p:grpSp>
      <p:sp>
        <p:nvSpPr>
          <p:cNvPr id="91" name="线形标注 2 90"/>
          <p:cNvSpPr/>
          <p:nvPr/>
        </p:nvSpPr>
        <p:spPr bwMode="auto">
          <a:xfrm>
            <a:off x="7092280" y="5022106"/>
            <a:ext cx="1800200" cy="61158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56726"/>
              <a:gd name="adj6" fmla="val -9389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从</a:t>
            </a:r>
            <a:r>
              <a:rPr lang="zh-CN" altLang="en-US" sz="1800" b="1" dirty="0" smtClean="0">
                <a:latin typeface="+mn-ea"/>
                <a:ea typeface="+mn-ea"/>
              </a:rPr>
              <a:t>设备操作时延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无需④后开始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2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59" grpId="0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228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传输速度、传输可靠性有所不同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异步定时的应答方式：</a:t>
            </a:r>
            <a:r>
              <a:rPr lang="zh-CN" altLang="en-US" b="1" dirty="0"/>
              <a:t>全互锁、半互锁、不互锁方式</a:t>
            </a: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6372200" y="837581"/>
            <a:ext cx="2376488" cy="1366838"/>
            <a:chOff x="3968" y="2614"/>
            <a:chExt cx="1497" cy="861"/>
          </a:xfrm>
        </p:grpSpPr>
        <p:sp>
          <p:nvSpPr>
            <p:cNvPr id="6" name="Text Box 136"/>
            <p:cNvSpPr txBox="1">
              <a:spLocks noChangeArrowheads="1"/>
            </p:cNvSpPr>
            <p:nvPr/>
          </p:nvSpPr>
          <p:spPr bwMode="auto">
            <a:xfrm>
              <a:off x="3968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7" name="Line 137"/>
            <p:cNvSpPr>
              <a:spLocks noChangeShapeType="1"/>
            </p:cNvSpPr>
            <p:nvPr/>
          </p:nvSpPr>
          <p:spPr bwMode="auto">
            <a:xfrm>
              <a:off x="4286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38"/>
            <p:cNvSpPr>
              <a:spLocks noChangeShapeType="1"/>
            </p:cNvSpPr>
            <p:nvPr/>
          </p:nvSpPr>
          <p:spPr bwMode="auto">
            <a:xfrm flipV="1">
              <a:off x="4423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9"/>
            <p:cNvSpPr>
              <a:spLocks noChangeShapeType="1"/>
            </p:cNvSpPr>
            <p:nvPr/>
          </p:nvSpPr>
          <p:spPr bwMode="auto">
            <a:xfrm flipV="1">
              <a:off x="4513" y="2795"/>
              <a:ext cx="49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0"/>
            <p:cNvSpPr>
              <a:spLocks noChangeShapeType="1"/>
            </p:cNvSpPr>
            <p:nvPr/>
          </p:nvSpPr>
          <p:spPr bwMode="auto">
            <a:xfrm>
              <a:off x="5148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1"/>
            <p:cNvSpPr>
              <a:spLocks noChangeShapeType="1"/>
            </p:cNvSpPr>
            <p:nvPr/>
          </p:nvSpPr>
          <p:spPr bwMode="auto">
            <a:xfrm flipH="1" flipV="1">
              <a:off x="5011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2"/>
            <p:cNvSpPr>
              <a:spLocks noChangeShapeType="1"/>
            </p:cNvSpPr>
            <p:nvPr/>
          </p:nvSpPr>
          <p:spPr bwMode="auto">
            <a:xfrm flipV="1">
              <a:off x="4286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3"/>
            <p:cNvSpPr>
              <a:spLocks noChangeShapeType="1"/>
            </p:cNvSpPr>
            <p:nvPr/>
          </p:nvSpPr>
          <p:spPr bwMode="auto">
            <a:xfrm flipV="1">
              <a:off x="4785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 flipV="1">
              <a:off x="4921" y="3067"/>
              <a:ext cx="27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 flipH="1" flipV="1">
              <a:off x="5193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5328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 flipV="1">
              <a:off x="5329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auto">
            <a:xfrm flipH="1" flipV="1">
              <a:off x="4422" y="2796"/>
              <a:ext cx="1" cy="6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0"/>
            <p:cNvSpPr>
              <a:spLocks/>
            </p:cNvSpPr>
            <p:nvPr/>
          </p:nvSpPr>
          <p:spPr bwMode="auto">
            <a:xfrm>
              <a:off x="4513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53"/>
            <p:cNvSpPr txBox="1">
              <a:spLocks noChangeArrowheads="1"/>
            </p:cNvSpPr>
            <p:nvPr/>
          </p:nvSpPr>
          <p:spPr bwMode="auto">
            <a:xfrm>
              <a:off x="4966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22" name="Line 154"/>
            <p:cNvSpPr>
              <a:spLocks noChangeShapeType="1"/>
            </p:cNvSpPr>
            <p:nvPr/>
          </p:nvSpPr>
          <p:spPr bwMode="auto">
            <a:xfrm>
              <a:off x="4784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56"/>
            <p:cNvSpPr>
              <a:spLocks noChangeShapeType="1"/>
            </p:cNvSpPr>
            <p:nvPr/>
          </p:nvSpPr>
          <p:spPr bwMode="auto">
            <a:xfrm>
              <a:off x="5193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7"/>
            <p:cNvSpPr>
              <a:spLocks noChangeShapeType="1"/>
            </p:cNvSpPr>
            <p:nvPr/>
          </p:nvSpPr>
          <p:spPr bwMode="auto">
            <a:xfrm flipH="1">
              <a:off x="4784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9"/>
            <p:cNvSpPr>
              <a:spLocks noChangeShapeType="1"/>
            </p:cNvSpPr>
            <p:nvPr/>
          </p:nvSpPr>
          <p:spPr bwMode="auto">
            <a:xfrm>
              <a:off x="442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0"/>
            <p:cNvSpPr>
              <a:spLocks noChangeShapeType="1"/>
            </p:cNvSpPr>
            <p:nvPr/>
          </p:nvSpPr>
          <p:spPr bwMode="auto">
            <a:xfrm>
              <a:off x="501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1"/>
            <p:cNvSpPr>
              <a:spLocks noChangeShapeType="1"/>
            </p:cNvSpPr>
            <p:nvPr/>
          </p:nvSpPr>
          <p:spPr bwMode="auto">
            <a:xfrm>
              <a:off x="4830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2"/>
            <p:cNvSpPr>
              <a:spLocks noChangeShapeType="1"/>
            </p:cNvSpPr>
            <p:nvPr/>
          </p:nvSpPr>
          <p:spPr bwMode="auto">
            <a:xfrm flipH="1">
              <a:off x="4421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63"/>
            <p:cNvSpPr txBox="1">
              <a:spLocks noChangeArrowheads="1"/>
            </p:cNvSpPr>
            <p:nvPr/>
          </p:nvSpPr>
          <p:spPr bwMode="auto">
            <a:xfrm>
              <a:off x="4649" y="2614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②</a:t>
              </a:r>
            </a:p>
          </p:txBody>
        </p:sp>
      </p:grpSp>
      <p:grpSp>
        <p:nvGrpSpPr>
          <p:cNvPr id="32" name="Group 219"/>
          <p:cNvGrpSpPr>
            <a:grpSpLocks/>
          </p:cNvGrpSpPr>
          <p:nvPr/>
        </p:nvGrpSpPr>
        <p:grpSpPr bwMode="auto">
          <a:xfrm>
            <a:off x="3563938" y="1124915"/>
            <a:ext cx="2519362" cy="1079500"/>
            <a:chOff x="2200" y="2795"/>
            <a:chExt cx="1587" cy="680"/>
          </a:xfrm>
        </p:grpSpPr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2200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34" name="Line 165"/>
            <p:cNvSpPr>
              <a:spLocks noChangeShapeType="1"/>
            </p:cNvSpPr>
            <p:nvPr/>
          </p:nvSpPr>
          <p:spPr bwMode="auto">
            <a:xfrm>
              <a:off x="2518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66"/>
            <p:cNvSpPr>
              <a:spLocks noChangeShapeType="1"/>
            </p:cNvSpPr>
            <p:nvPr/>
          </p:nvSpPr>
          <p:spPr bwMode="auto">
            <a:xfrm flipV="1">
              <a:off x="2655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7"/>
            <p:cNvSpPr>
              <a:spLocks noChangeShapeType="1"/>
            </p:cNvSpPr>
            <p:nvPr/>
          </p:nvSpPr>
          <p:spPr bwMode="auto">
            <a:xfrm flipV="1">
              <a:off x="2744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8"/>
            <p:cNvSpPr>
              <a:spLocks noChangeShapeType="1"/>
            </p:cNvSpPr>
            <p:nvPr/>
          </p:nvSpPr>
          <p:spPr bwMode="auto">
            <a:xfrm>
              <a:off x="3470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69"/>
            <p:cNvSpPr>
              <a:spLocks noChangeShapeType="1"/>
            </p:cNvSpPr>
            <p:nvPr/>
          </p:nvSpPr>
          <p:spPr bwMode="auto">
            <a:xfrm flipH="1" flipV="1">
              <a:off x="3333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70"/>
            <p:cNvSpPr>
              <a:spLocks noChangeShapeType="1"/>
            </p:cNvSpPr>
            <p:nvPr/>
          </p:nvSpPr>
          <p:spPr bwMode="auto">
            <a:xfrm flipV="1">
              <a:off x="2518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71"/>
            <p:cNvSpPr>
              <a:spLocks noChangeShapeType="1"/>
            </p:cNvSpPr>
            <p:nvPr/>
          </p:nvSpPr>
          <p:spPr bwMode="auto">
            <a:xfrm flipV="1">
              <a:off x="3017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72"/>
            <p:cNvSpPr>
              <a:spLocks noChangeShapeType="1"/>
            </p:cNvSpPr>
            <p:nvPr/>
          </p:nvSpPr>
          <p:spPr bwMode="auto">
            <a:xfrm flipV="1">
              <a:off x="3152" y="3067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73"/>
            <p:cNvSpPr>
              <a:spLocks noChangeShapeType="1"/>
            </p:cNvSpPr>
            <p:nvPr/>
          </p:nvSpPr>
          <p:spPr bwMode="auto">
            <a:xfrm flipH="1" flipV="1">
              <a:off x="3515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4"/>
            <p:cNvSpPr>
              <a:spLocks noChangeShapeType="1"/>
            </p:cNvSpPr>
            <p:nvPr/>
          </p:nvSpPr>
          <p:spPr bwMode="auto">
            <a:xfrm>
              <a:off x="3650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5"/>
            <p:cNvSpPr>
              <a:spLocks noChangeShapeType="1"/>
            </p:cNvSpPr>
            <p:nvPr/>
          </p:nvSpPr>
          <p:spPr bwMode="auto">
            <a:xfrm flipV="1">
              <a:off x="3651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77"/>
            <p:cNvSpPr>
              <a:spLocks noChangeShapeType="1"/>
            </p:cNvSpPr>
            <p:nvPr/>
          </p:nvSpPr>
          <p:spPr bwMode="auto">
            <a:xfrm flipV="1">
              <a:off x="2653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78"/>
            <p:cNvSpPr>
              <a:spLocks/>
            </p:cNvSpPr>
            <p:nvPr/>
          </p:nvSpPr>
          <p:spPr bwMode="auto">
            <a:xfrm>
              <a:off x="2745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79"/>
            <p:cNvSpPr txBox="1">
              <a:spLocks noChangeArrowheads="1"/>
            </p:cNvSpPr>
            <p:nvPr/>
          </p:nvSpPr>
          <p:spPr bwMode="auto">
            <a:xfrm>
              <a:off x="3243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49" name="Line 180"/>
            <p:cNvSpPr>
              <a:spLocks noChangeShapeType="1"/>
            </p:cNvSpPr>
            <p:nvPr/>
          </p:nvSpPr>
          <p:spPr bwMode="auto">
            <a:xfrm>
              <a:off x="3016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2"/>
            <p:cNvSpPr>
              <a:spLocks noChangeShapeType="1"/>
            </p:cNvSpPr>
            <p:nvPr/>
          </p:nvSpPr>
          <p:spPr bwMode="auto">
            <a:xfrm>
              <a:off x="3470" y="3339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83"/>
            <p:cNvSpPr>
              <a:spLocks noChangeShapeType="1"/>
            </p:cNvSpPr>
            <p:nvPr/>
          </p:nvSpPr>
          <p:spPr bwMode="auto">
            <a:xfrm flipH="1">
              <a:off x="3016" y="3339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 flipV="1">
              <a:off x="3152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218"/>
          <p:cNvGrpSpPr>
            <a:grpSpLocks/>
          </p:cNvGrpSpPr>
          <p:nvPr/>
        </p:nvGrpSpPr>
        <p:grpSpPr bwMode="auto">
          <a:xfrm>
            <a:off x="612031" y="1124915"/>
            <a:ext cx="2663825" cy="1079500"/>
            <a:chOff x="295" y="2795"/>
            <a:chExt cx="1678" cy="680"/>
          </a:xfrm>
        </p:grpSpPr>
        <p:sp>
          <p:nvSpPr>
            <p:cNvPr id="56" name="Text Box 195"/>
            <p:cNvSpPr txBox="1">
              <a:spLocks noChangeArrowheads="1"/>
            </p:cNvSpPr>
            <p:nvPr/>
          </p:nvSpPr>
          <p:spPr bwMode="auto">
            <a:xfrm>
              <a:off x="295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57" name="Line 196"/>
            <p:cNvSpPr>
              <a:spLocks noChangeShapeType="1"/>
            </p:cNvSpPr>
            <p:nvPr/>
          </p:nvSpPr>
          <p:spPr bwMode="auto">
            <a:xfrm>
              <a:off x="613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7"/>
            <p:cNvSpPr>
              <a:spLocks noChangeShapeType="1"/>
            </p:cNvSpPr>
            <p:nvPr/>
          </p:nvSpPr>
          <p:spPr bwMode="auto">
            <a:xfrm flipV="1">
              <a:off x="750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98"/>
            <p:cNvSpPr>
              <a:spLocks noChangeShapeType="1"/>
            </p:cNvSpPr>
            <p:nvPr/>
          </p:nvSpPr>
          <p:spPr bwMode="auto">
            <a:xfrm flipV="1">
              <a:off x="839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99"/>
            <p:cNvSpPr>
              <a:spLocks noChangeShapeType="1"/>
            </p:cNvSpPr>
            <p:nvPr/>
          </p:nvSpPr>
          <p:spPr bwMode="auto">
            <a:xfrm>
              <a:off x="1565" y="2976"/>
              <a:ext cx="4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00"/>
            <p:cNvSpPr>
              <a:spLocks noChangeShapeType="1"/>
            </p:cNvSpPr>
            <p:nvPr/>
          </p:nvSpPr>
          <p:spPr bwMode="auto">
            <a:xfrm flipH="1" flipV="1">
              <a:off x="1428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01"/>
            <p:cNvSpPr>
              <a:spLocks noChangeShapeType="1"/>
            </p:cNvSpPr>
            <p:nvPr/>
          </p:nvSpPr>
          <p:spPr bwMode="auto">
            <a:xfrm flipV="1">
              <a:off x="613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02"/>
            <p:cNvSpPr>
              <a:spLocks noChangeShapeType="1"/>
            </p:cNvSpPr>
            <p:nvPr/>
          </p:nvSpPr>
          <p:spPr bwMode="auto">
            <a:xfrm flipV="1">
              <a:off x="1112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03"/>
            <p:cNvSpPr>
              <a:spLocks noChangeShapeType="1"/>
            </p:cNvSpPr>
            <p:nvPr/>
          </p:nvSpPr>
          <p:spPr bwMode="auto">
            <a:xfrm flipV="1">
              <a:off x="1247" y="3067"/>
              <a:ext cx="45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4"/>
            <p:cNvSpPr>
              <a:spLocks noChangeShapeType="1"/>
            </p:cNvSpPr>
            <p:nvPr/>
          </p:nvSpPr>
          <p:spPr bwMode="auto">
            <a:xfrm flipH="1" flipV="1">
              <a:off x="1701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05"/>
            <p:cNvSpPr>
              <a:spLocks noChangeShapeType="1"/>
            </p:cNvSpPr>
            <p:nvPr/>
          </p:nvSpPr>
          <p:spPr bwMode="auto">
            <a:xfrm>
              <a:off x="1836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06"/>
            <p:cNvSpPr>
              <a:spLocks noChangeShapeType="1"/>
            </p:cNvSpPr>
            <p:nvPr/>
          </p:nvSpPr>
          <p:spPr bwMode="auto">
            <a:xfrm flipV="1">
              <a:off x="1836" y="2795"/>
              <a:ext cx="1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8"/>
            <p:cNvSpPr>
              <a:spLocks noChangeShapeType="1"/>
            </p:cNvSpPr>
            <p:nvPr/>
          </p:nvSpPr>
          <p:spPr bwMode="auto">
            <a:xfrm flipH="1" flipV="1">
              <a:off x="748" y="2795"/>
              <a:ext cx="2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209"/>
            <p:cNvSpPr>
              <a:spLocks/>
            </p:cNvSpPr>
            <p:nvPr/>
          </p:nvSpPr>
          <p:spPr bwMode="auto">
            <a:xfrm>
              <a:off x="840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15"/>
            <p:cNvSpPr>
              <a:spLocks noChangeShapeType="1"/>
            </p:cNvSpPr>
            <p:nvPr/>
          </p:nvSpPr>
          <p:spPr bwMode="auto">
            <a:xfrm>
              <a:off x="748" y="3385"/>
              <a:ext cx="1089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16"/>
            <p:cNvSpPr>
              <a:spLocks noChangeShapeType="1"/>
            </p:cNvSpPr>
            <p:nvPr/>
          </p:nvSpPr>
          <p:spPr bwMode="auto">
            <a:xfrm flipV="1">
              <a:off x="1247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217"/>
            <p:cNvSpPr>
              <a:spLocks/>
            </p:cNvSpPr>
            <p:nvPr/>
          </p:nvSpPr>
          <p:spPr bwMode="auto">
            <a:xfrm>
              <a:off x="1565" y="2977"/>
              <a:ext cx="229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23"/>
                </a:cxn>
                <a:cxn ang="0">
                  <a:pos x="205" y="71"/>
                </a:cxn>
                <a:cxn ang="0">
                  <a:pos x="229" y="149"/>
                </a:cxn>
                <a:cxn ang="0">
                  <a:pos x="226" y="226"/>
                </a:cxn>
              </a:cxnLst>
              <a:rect l="0" t="0" r="r" b="b"/>
              <a:pathLst>
                <a:path w="229" h="226">
                  <a:moveTo>
                    <a:pt x="0" y="0"/>
                  </a:moveTo>
                  <a:lnTo>
                    <a:pt x="127" y="23"/>
                  </a:lnTo>
                  <a:lnTo>
                    <a:pt x="205" y="71"/>
                  </a:lnTo>
                  <a:lnTo>
                    <a:pt x="229" y="149"/>
                  </a:lnTo>
                  <a:lnTo>
                    <a:pt x="226" y="226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" name="Text Box 228"/>
          <p:cNvSpPr txBox="1">
            <a:spLocks noChangeArrowheads="1"/>
          </p:cNvSpPr>
          <p:nvPr/>
        </p:nvSpPr>
        <p:spPr bwMode="auto">
          <a:xfrm>
            <a:off x="179388" y="270892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*异步传输协议示例：</a:t>
            </a:r>
            <a:r>
              <a:rPr lang="zh-CN" altLang="en-US" b="1" u="sng" dirty="0" smtClean="0"/>
              <a:t>起止式</a:t>
            </a:r>
            <a:r>
              <a:rPr lang="zh-CN" altLang="en-US" sz="1400" b="1" baseline="-25000" dirty="0" smtClean="0"/>
              <a:t> </a:t>
            </a:r>
            <a:r>
              <a:rPr lang="zh-CN" altLang="en-US" b="1" u="sng" dirty="0" smtClean="0"/>
              <a:t>异步</a:t>
            </a:r>
            <a:r>
              <a:rPr lang="zh-CN" altLang="en-US" sz="1400" b="1" baseline="-25000" dirty="0" smtClean="0"/>
              <a:t> </a:t>
            </a:r>
            <a:r>
              <a:rPr lang="zh-CN" altLang="en-US" b="1" u="sng" dirty="0" smtClean="0"/>
              <a:t>串行</a:t>
            </a:r>
            <a:r>
              <a:rPr lang="zh-CN" altLang="en-US" b="1" dirty="0" smtClean="0"/>
              <a:t>通信协议</a:t>
            </a:r>
            <a:endParaRPr lang="en-US" altLang="zh-CN" b="1" dirty="0" smtClean="0"/>
          </a:p>
          <a:p>
            <a:pPr marL="2336800" indent="-2336800"/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                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面向</a:t>
            </a:r>
            <a:r>
              <a:rPr lang="zh-CN" altLang="en-US" sz="2000" b="1" u="sng" dirty="0" smtClean="0"/>
              <a:t>字符</a:t>
            </a:r>
            <a:r>
              <a:rPr lang="zh-CN" altLang="en-US" sz="2000" b="1" dirty="0" smtClean="0"/>
              <a:t>传送、</a:t>
            </a:r>
            <a:r>
              <a:rPr lang="zh-CN" altLang="en-US" sz="2000" b="1" u="sng" dirty="0"/>
              <a:t>不互</a:t>
            </a:r>
            <a:r>
              <a:rPr lang="zh-CN" altLang="en-US" sz="2000" b="1" u="sng" dirty="0" smtClean="0"/>
              <a:t>锁</a:t>
            </a:r>
            <a:r>
              <a:rPr lang="zh-CN" altLang="en-US" sz="2000" b="1" dirty="0"/>
              <a:t>应答</a:t>
            </a:r>
            <a:r>
              <a:rPr lang="zh-CN" altLang="en-US" sz="2000" b="1" dirty="0" smtClean="0"/>
              <a:t>方式、</a:t>
            </a:r>
            <a:r>
              <a:rPr lang="zh-CN" altLang="en-US" sz="2000" b="1" u="sng" dirty="0" smtClean="0"/>
              <a:t>无</a:t>
            </a:r>
            <a:r>
              <a:rPr lang="zh-CN" altLang="en-US" sz="2000" b="1" dirty="0" smtClean="0"/>
              <a:t>联络信号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5507037" y="2132982"/>
            <a:ext cx="2737371" cy="431922"/>
            <a:chOff x="5219005" y="2132982"/>
            <a:chExt cx="2737371" cy="431922"/>
          </a:xfrm>
        </p:grpSpPr>
        <p:sp>
          <p:nvSpPr>
            <p:cNvPr id="130" name="Text Box 223"/>
            <p:cNvSpPr txBox="1">
              <a:spLocks noChangeArrowheads="1"/>
            </p:cNvSpPr>
            <p:nvPr/>
          </p:nvSpPr>
          <p:spPr bwMode="auto">
            <a:xfrm>
              <a:off x="6586363" y="2275979"/>
              <a:ext cx="1370013" cy="288925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/>
                <a:t>约定</a:t>
              </a:r>
              <a:r>
                <a:rPr lang="zh-CN" altLang="en-US" sz="1800" b="1" dirty="0" smtClean="0"/>
                <a:t>的时延</a:t>
              </a:r>
              <a:endParaRPr lang="zh-CN" altLang="en-US" sz="1800" b="1" baseline="-14000" dirty="0"/>
            </a:p>
          </p:txBody>
        </p:sp>
        <p:cxnSp>
          <p:nvCxnSpPr>
            <p:cNvPr id="132" name="直接箭头连接符 131"/>
            <p:cNvCxnSpPr>
              <a:stCxn id="130" idx="1"/>
            </p:cNvCxnSpPr>
            <p:nvPr/>
          </p:nvCxnSpPr>
          <p:spPr bwMode="auto">
            <a:xfrm flipH="1" flipV="1">
              <a:off x="5219005" y="2132982"/>
              <a:ext cx="1367358" cy="28746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3" name="组合 182"/>
          <p:cNvGrpSpPr/>
          <p:nvPr/>
        </p:nvGrpSpPr>
        <p:grpSpPr>
          <a:xfrm>
            <a:off x="3779912" y="3598962"/>
            <a:ext cx="3016031" cy="766142"/>
            <a:chOff x="3779912" y="3804594"/>
            <a:chExt cx="3016031" cy="766142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779912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284737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3779912" y="4436418"/>
              <a:ext cx="50482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67" name="Text Box 303"/>
            <p:cNvSpPr txBox="1">
              <a:spLocks noChangeArrowheads="1"/>
            </p:cNvSpPr>
            <p:nvPr/>
          </p:nvSpPr>
          <p:spPr bwMode="auto">
            <a:xfrm>
              <a:off x="4607942" y="4077072"/>
              <a:ext cx="21880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需约定时延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波特率</a:t>
              </a:r>
              <a:r>
                <a:rPr lang="en-US" altLang="zh-CN" sz="1800" b="1" dirty="0" smtClean="0"/>
                <a:t>)</a:t>
              </a:r>
              <a:endParaRPr lang="zh-CN" altLang="en-US" sz="1800" b="1" dirty="0"/>
            </a:p>
          </p:txBody>
        </p:sp>
        <p:cxnSp>
          <p:nvCxnSpPr>
            <p:cNvPr id="168" name="直接连接符 167"/>
            <p:cNvCxnSpPr>
              <a:stCxn id="167" idx="1"/>
            </p:cNvCxnSpPr>
            <p:nvPr/>
          </p:nvCxnSpPr>
          <p:spPr bwMode="auto">
            <a:xfrm rot="10800000" flipV="1">
              <a:off x="4032342" y="4220741"/>
              <a:ext cx="575600" cy="215678"/>
            </a:xfrm>
            <a:prstGeom prst="bentConnector3">
              <a:avLst>
                <a:gd name="adj1" fmla="val 100564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5363369" y="3804594"/>
              <a:ext cx="216693" cy="31040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1793680" y="3140968"/>
            <a:ext cx="5479425" cy="1151261"/>
            <a:chOff x="1793680" y="3429000"/>
            <a:chExt cx="5479425" cy="1151261"/>
          </a:xfrm>
        </p:grpSpPr>
        <p:sp>
          <p:nvSpPr>
            <p:cNvPr id="155" name="左大括号 154"/>
            <p:cNvSpPr/>
            <p:nvPr/>
          </p:nvSpPr>
          <p:spPr bwMode="auto">
            <a:xfrm rot="5400000">
              <a:off x="4471738" y="1778894"/>
              <a:ext cx="123309" cy="5479425"/>
            </a:xfrm>
            <a:prstGeom prst="leftBrace">
              <a:avLst>
                <a:gd name="adj1" fmla="val 27996"/>
                <a:gd name="adj2" fmla="val 86621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1979712" y="4167957"/>
              <a:ext cx="12602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需</a:t>
              </a:r>
              <a:r>
                <a:rPr lang="zh-CN" altLang="en-US" sz="1800" b="1" dirty="0" smtClean="0"/>
                <a:t>约定格式</a:t>
              </a:r>
              <a:endParaRPr lang="zh-CN" altLang="en-US" sz="1800" b="1" dirty="0"/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 flipH="1">
              <a:off x="2915871" y="3429000"/>
              <a:ext cx="2446704" cy="791741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8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73138" y="4367684"/>
            <a:ext cx="7991476" cy="1584573"/>
            <a:chOff x="973138" y="4526162"/>
            <a:chExt cx="7991476" cy="1584573"/>
          </a:xfrm>
        </p:grpSpPr>
        <p:sp>
          <p:nvSpPr>
            <p:cNvPr id="105" name="Text Box 291"/>
            <p:cNvSpPr txBox="1">
              <a:spLocks noChangeArrowheads="1"/>
            </p:cNvSpPr>
            <p:nvPr/>
          </p:nvSpPr>
          <p:spPr bwMode="auto">
            <a:xfrm>
              <a:off x="68056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07" name="Text Box 293"/>
            <p:cNvSpPr txBox="1">
              <a:spLocks noChangeArrowheads="1"/>
            </p:cNvSpPr>
            <p:nvPr/>
          </p:nvSpPr>
          <p:spPr bwMode="auto">
            <a:xfrm>
              <a:off x="7310438" y="4526162"/>
              <a:ext cx="79057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baseline="-25000"/>
                <a:t>  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108" name="Line 294"/>
            <p:cNvSpPr>
              <a:spLocks noChangeShapeType="1"/>
            </p:cNvSpPr>
            <p:nvPr/>
          </p:nvSpPr>
          <p:spPr bwMode="auto">
            <a:xfrm flipH="1" flipV="1">
              <a:off x="6805613" y="4526162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7"/>
            <p:cNvSpPr txBox="1">
              <a:spLocks noChangeArrowheads="1"/>
            </p:cNvSpPr>
            <p:nvPr/>
          </p:nvSpPr>
          <p:spPr bwMode="auto">
            <a:xfrm>
              <a:off x="17637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06" name="Text Box 292"/>
            <p:cNvSpPr txBox="1">
              <a:spLocks noChangeArrowheads="1"/>
            </p:cNvSpPr>
            <p:nvPr/>
          </p:nvSpPr>
          <p:spPr bwMode="auto">
            <a:xfrm>
              <a:off x="973138" y="4526162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   1</a:t>
              </a:r>
            </a:p>
          </p:txBody>
        </p:sp>
        <p:sp>
          <p:nvSpPr>
            <p:cNvPr id="82" name="Text Box 268"/>
            <p:cNvSpPr txBox="1">
              <a:spLocks noChangeArrowheads="1"/>
            </p:cNvSpPr>
            <p:nvPr/>
          </p:nvSpPr>
          <p:spPr bwMode="auto">
            <a:xfrm>
              <a:off x="2268538" y="4526162"/>
              <a:ext cx="40322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</a:p>
          </p:txBody>
        </p:sp>
        <p:sp>
          <p:nvSpPr>
            <p:cNvPr id="83" name="Text Box 269"/>
            <p:cNvSpPr txBox="1">
              <a:spLocks noChangeArrowheads="1"/>
            </p:cNvSpPr>
            <p:nvPr/>
          </p:nvSpPr>
          <p:spPr bwMode="auto">
            <a:xfrm>
              <a:off x="3924301" y="5823397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一个字符</a:t>
              </a:r>
            </a:p>
          </p:txBody>
        </p:sp>
        <p:sp>
          <p:nvSpPr>
            <p:cNvPr id="84" name="Line 270"/>
            <p:cNvSpPr>
              <a:spLocks noChangeShapeType="1"/>
            </p:cNvSpPr>
            <p:nvPr/>
          </p:nvSpPr>
          <p:spPr bwMode="auto">
            <a:xfrm>
              <a:off x="277177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1"/>
            <p:cNvSpPr>
              <a:spLocks noChangeShapeType="1"/>
            </p:cNvSpPr>
            <p:nvPr/>
          </p:nvSpPr>
          <p:spPr bwMode="auto">
            <a:xfrm>
              <a:off x="1763713" y="5822703"/>
              <a:ext cx="55451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2"/>
            <p:cNvSpPr>
              <a:spLocks noChangeShapeType="1"/>
            </p:cNvSpPr>
            <p:nvPr/>
          </p:nvSpPr>
          <p:spPr bwMode="auto">
            <a:xfrm flipH="1">
              <a:off x="7308851" y="5822703"/>
              <a:ext cx="863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3"/>
            <p:cNvSpPr>
              <a:spLocks noChangeShapeType="1"/>
            </p:cNvSpPr>
            <p:nvPr/>
          </p:nvSpPr>
          <p:spPr bwMode="auto">
            <a:xfrm flipH="1">
              <a:off x="1763688" y="4980076"/>
              <a:ext cx="0" cy="9565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74"/>
            <p:cNvSpPr txBox="1">
              <a:spLocks noChangeArrowheads="1"/>
            </p:cNvSpPr>
            <p:nvPr/>
          </p:nvSpPr>
          <p:spPr bwMode="auto">
            <a:xfrm>
              <a:off x="1042988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或空闲停止位</a:t>
              </a:r>
            </a:p>
          </p:txBody>
        </p:sp>
        <p:sp>
          <p:nvSpPr>
            <p:cNvPr id="90" name="Line 276"/>
            <p:cNvSpPr>
              <a:spLocks noChangeShapeType="1"/>
            </p:cNvSpPr>
            <p:nvPr/>
          </p:nvSpPr>
          <p:spPr bwMode="auto">
            <a:xfrm>
              <a:off x="973138" y="5823447"/>
              <a:ext cx="7905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277"/>
            <p:cNvSpPr txBox="1">
              <a:spLocks noChangeArrowheads="1"/>
            </p:cNvSpPr>
            <p:nvPr/>
          </p:nvSpPr>
          <p:spPr bwMode="auto">
            <a:xfrm>
              <a:off x="1836738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起始位</a:t>
              </a:r>
            </a:p>
          </p:txBody>
        </p:sp>
        <p:sp>
          <p:nvSpPr>
            <p:cNvPr id="92" name="Text Box 278"/>
            <p:cNvSpPr txBox="1">
              <a:spLocks noChangeArrowheads="1"/>
            </p:cNvSpPr>
            <p:nvPr/>
          </p:nvSpPr>
          <p:spPr bwMode="auto">
            <a:xfrm>
              <a:off x="6372226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校验位</a:t>
              </a:r>
            </a:p>
          </p:txBody>
        </p:sp>
        <p:sp>
          <p:nvSpPr>
            <p:cNvPr id="93" name="Text Box 279"/>
            <p:cNvSpPr txBox="1">
              <a:spLocks noChangeArrowheads="1"/>
            </p:cNvSpPr>
            <p:nvPr/>
          </p:nvSpPr>
          <p:spPr bwMode="auto">
            <a:xfrm>
              <a:off x="6877051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停止位</a:t>
              </a:r>
            </a:p>
          </p:txBody>
        </p:sp>
        <p:sp>
          <p:nvSpPr>
            <p:cNvPr id="94" name="Text Box 280"/>
            <p:cNvSpPr txBox="1">
              <a:spLocks noChangeArrowheads="1"/>
            </p:cNvSpPr>
            <p:nvPr/>
          </p:nvSpPr>
          <p:spPr bwMode="auto">
            <a:xfrm>
              <a:off x="3203576" y="4959549"/>
              <a:ext cx="22320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(</a:t>
              </a:r>
              <a:r>
                <a:rPr lang="zh-CN" altLang="en-US" sz="1800" b="1" dirty="0"/>
                <a:t>低</a:t>
              </a:r>
              <a:r>
                <a:rPr lang="en-US" altLang="zh-CN" sz="1800" b="1" dirty="0"/>
                <a:t>) </a:t>
              </a:r>
              <a:r>
                <a:rPr lang="zh-CN" altLang="en-US" sz="1800" b="1" dirty="0"/>
                <a:t>数据位 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高</a:t>
              </a:r>
              <a:r>
                <a:rPr lang="en-US" altLang="zh-CN" sz="1800" b="1" dirty="0"/>
                <a:t>)</a:t>
              </a:r>
            </a:p>
          </p:txBody>
        </p:sp>
        <p:sp>
          <p:nvSpPr>
            <p:cNvPr id="95" name="Line 281"/>
            <p:cNvSpPr>
              <a:spLocks noChangeShapeType="1"/>
            </p:cNvSpPr>
            <p:nvPr/>
          </p:nvSpPr>
          <p:spPr bwMode="auto">
            <a:xfrm>
              <a:off x="327660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2"/>
            <p:cNvSpPr>
              <a:spLocks noChangeShapeType="1"/>
            </p:cNvSpPr>
            <p:nvPr/>
          </p:nvSpPr>
          <p:spPr bwMode="auto">
            <a:xfrm>
              <a:off x="378142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3"/>
            <p:cNvSpPr>
              <a:spLocks noChangeShapeType="1"/>
            </p:cNvSpPr>
            <p:nvPr/>
          </p:nvSpPr>
          <p:spPr bwMode="auto">
            <a:xfrm>
              <a:off x="428625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84"/>
            <p:cNvSpPr>
              <a:spLocks noChangeShapeType="1"/>
            </p:cNvSpPr>
            <p:nvPr/>
          </p:nvSpPr>
          <p:spPr bwMode="auto">
            <a:xfrm>
              <a:off x="478948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85"/>
            <p:cNvSpPr>
              <a:spLocks noChangeShapeType="1"/>
            </p:cNvSpPr>
            <p:nvPr/>
          </p:nvSpPr>
          <p:spPr bwMode="auto">
            <a:xfrm>
              <a:off x="52943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6"/>
            <p:cNvSpPr>
              <a:spLocks noChangeShapeType="1"/>
            </p:cNvSpPr>
            <p:nvPr/>
          </p:nvSpPr>
          <p:spPr bwMode="auto">
            <a:xfrm>
              <a:off x="579913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8"/>
            <p:cNvSpPr>
              <a:spLocks noChangeShapeType="1"/>
            </p:cNvSpPr>
            <p:nvPr/>
          </p:nvSpPr>
          <p:spPr bwMode="auto">
            <a:xfrm flipH="1" flipV="1">
              <a:off x="1763713" y="488652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9"/>
            <p:cNvSpPr>
              <a:spLocks noChangeShapeType="1"/>
            </p:cNvSpPr>
            <p:nvPr/>
          </p:nvSpPr>
          <p:spPr bwMode="auto">
            <a:xfrm flipH="1">
              <a:off x="17637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90"/>
            <p:cNvSpPr>
              <a:spLocks noChangeShapeType="1"/>
            </p:cNvSpPr>
            <p:nvPr/>
          </p:nvSpPr>
          <p:spPr bwMode="auto">
            <a:xfrm flipH="1" flipV="1">
              <a:off x="973138" y="452616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95"/>
            <p:cNvSpPr txBox="1">
              <a:spLocks noChangeArrowheads="1"/>
            </p:cNvSpPr>
            <p:nvPr/>
          </p:nvSpPr>
          <p:spPr bwMode="auto">
            <a:xfrm>
              <a:off x="6300788" y="4526162"/>
              <a:ext cx="504825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</a:p>
          </p:txBody>
        </p:sp>
        <p:sp>
          <p:nvSpPr>
            <p:cNvPr id="115" name="Text Box 301"/>
            <p:cNvSpPr txBox="1">
              <a:spLocks noChangeArrowheads="1"/>
            </p:cNvSpPr>
            <p:nvPr/>
          </p:nvSpPr>
          <p:spPr bwMode="auto">
            <a:xfrm>
              <a:off x="7453313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或空闲起始位</a:t>
              </a:r>
            </a:p>
          </p:txBody>
        </p:sp>
        <p:sp>
          <p:nvSpPr>
            <p:cNvPr id="116" name="Line 302"/>
            <p:cNvSpPr>
              <a:spLocks noChangeShapeType="1"/>
            </p:cNvSpPr>
            <p:nvPr/>
          </p:nvSpPr>
          <p:spPr bwMode="auto">
            <a:xfrm>
              <a:off x="7326857" y="4983425"/>
              <a:ext cx="0" cy="10248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3"/>
            <p:cNvSpPr txBox="1">
              <a:spLocks noChangeArrowheads="1"/>
            </p:cNvSpPr>
            <p:nvPr/>
          </p:nvSpPr>
          <p:spPr bwMode="auto">
            <a:xfrm>
              <a:off x="7308851" y="5823397"/>
              <a:ext cx="16557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下个字符或空闲</a:t>
              </a:r>
            </a:p>
          </p:txBody>
        </p:sp>
        <p:sp>
          <p:nvSpPr>
            <p:cNvPr id="143" name="左大括号 142"/>
            <p:cNvSpPr/>
            <p:nvPr/>
          </p:nvSpPr>
          <p:spPr bwMode="auto">
            <a:xfrm rot="16200000">
              <a:off x="4250201" y="2930947"/>
              <a:ext cx="77686" cy="4021901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4" name="左大括号 143"/>
            <p:cNvSpPr/>
            <p:nvPr/>
          </p:nvSpPr>
          <p:spPr bwMode="auto">
            <a:xfrm rot="16200000">
              <a:off x="6516680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5" name="左大括号 144"/>
            <p:cNvSpPr/>
            <p:nvPr/>
          </p:nvSpPr>
          <p:spPr bwMode="auto">
            <a:xfrm rot="16200000">
              <a:off x="7018543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6" name="左大括号 145"/>
            <p:cNvSpPr/>
            <p:nvPr/>
          </p:nvSpPr>
          <p:spPr bwMode="auto">
            <a:xfrm rot="16200000">
              <a:off x="7676878" y="4553305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7" name="左大括号 146"/>
            <p:cNvSpPr/>
            <p:nvPr/>
          </p:nvSpPr>
          <p:spPr bwMode="auto">
            <a:xfrm rot="16200000">
              <a:off x="1988480" y="4696816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8" name="左大括号 147"/>
            <p:cNvSpPr/>
            <p:nvPr/>
          </p:nvSpPr>
          <p:spPr bwMode="auto">
            <a:xfrm rot="16200000">
              <a:off x="1341931" y="4554323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8" name="Line 289"/>
            <p:cNvSpPr>
              <a:spLocks noChangeShapeType="1"/>
            </p:cNvSpPr>
            <p:nvPr/>
          </p:nvSpPr>
          <p:spPr bwMode="auto">
            <a:xfrm flipH="1">
              <a:off x="7308304" y="4539600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1" name="直接箭头连接符 130"/>
          <p:cNvCxnSpPr/>
          <p:nvPr/>
        </p:nvCxnSpPr>
        <p:spPr bwMode="auto">
          <a:xfrm flipV="1">
            <a:off x="7271370" y="1131269"/>
            <a:ext cx="307727" cy="114471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217" name="组合 216"/>
          <p:cNvGrpSpPr/>
          <p:nvPr/>
        </p:nvGrpSpPr>
        <p:grpSpPr>
          <a:xfrm>
            <a:off x="3924301" y="3140968"/>
            <a:ext cx="865187" cy="1683394"/>
            <a:chOff x="3924301" y="3386263"/>
            <a:chExt cx="865187" cy="1683394"/>
          </a:xfrm>
        </p:grpSpPr>
        <p:cxnSp>
          <p:nvCxnSpPr>
            <p:cNvPr id="215" name="直接箭头连接符 214"/>
            <p:cNvCxnSpPr/>
            <p:nvPr/>
          </p:nvCxnSpPr>
          <p:spPr bwMode="auto">
            <a:xfrm flipH="1">
              <a:off x="4032341" y="3386263"/>
              <a:ext cx="757147" cy="108000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3924301" y="3808090"/>
              <a:ext cx="395288" cy="1261567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6173924" y="3577604"/>
            <a:ext cx="2357276" cy="1510805"/>
            <a:chOff x="6173924" y="3577604"/>
            <a:chExt cx="2357276" cy="1510805"/>
          </a:xfrm>
        </p:grpSpPr>
        <p:sp>
          <p:nvSpPr>
            <p:cNvPr id="179" name="Text Box 303"/>
            <p:cNvSpPr txBox="1">
              <a:spLocks noChangeArrowheads="1"/>
            </p:cNvSpPr>
            <p:nvPr/>
          </p:nvSpPr>
          <p:spPr bwMode="auto">
            <a:xfrm>
              <a:off x="6173924" y="3846586"/>
              <a:ext cx="2357276" cy="287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需设置起始位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停止位</a:t>
              </a:r>
              <a:endParaRPr lang="zh-CN" altLang="en-US" sz="1800" b="1" dirty="0"/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7489007" y="3577604"/>
              <a:ext cx="180181" cy="26898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 flipH="1">
              <a:off x="7165950" y="4149583"/>
              <a:ext cx="559571" cy="93882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5436096" y="3140968"/>
            <a:ext cx="1872208" cy="529044"/>
            <a:chOff x="5436096" y="3190603"/>
            <a:chExt cx="1872208" cy="529044"/>
          </a:xfrm>
        </p:grpSpPr>
        <p:cxnSp>
          <p:nvCxnSpPr>
            <p:cNvPr id="135" name="直接箭头连接符 134"/>
            <p:cNvCxnSpPr/>
            <p:nvPr/>
          </p:nvCxnSpPr>
          <p:spPr bwMode="auto">
            <a:xfrm>
              <a:off x="5436096" y="3190603"/>
              <a:ext cx="1872208" cy="15520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 flipV="1">
              <a:off x="5508104" y="3614439"/>
              <a:ext cx="864122" cy="9765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H="1">
              <a:off x="6372201" y="3586473"/>
              <a:ext cx="793749" cy="13317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94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3</a:t>
            </a:r>
            <a:r>
              <a:rPr lang="zh-CN" altLang="en-US" b="1" dirty="0">
                <a:solidFill>
                  <a:srgbClr val="FF3399"/>
                </a:solidFill>
              </a:rPr>
              <a:t>、半</a:t>
            </a:r>
            <a:r>
              <a:rPr lang="zh-CN" altLang="en-US" b="1" dirty="0" smtClean="0">
                <a:solidFill>
                  <a:srgbClr val="FF3399"/>
                </a:solidFill>
              </a:rPr>
              <a:t>同步</a:t>
            </a:r>
            <a:r>
              <a:rPr lang="zh-CN" altLang="en-US" b="1" dirty="0">
                <a:solidFill>
                  <a:srgbClr val="FF3399"/>
                </a:solidFill>
              </a:rPr>
              <a:t>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*半同步传输协议：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23728" y="757153"/>
            <a:ext cx="68410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通过</a:t>
            </a:r>
            <a:r>
              <a:rPr lang="zh-CN" altLang="en-US" b="1" u="sng" dirty="0" smtClean="0"/>
              <a:t>时钟信号、联络信号的握手</a:t>
            </a:r>
            <a:r>
              <a:rPr lang="zh-CN" altLang="en-US" b="1" dirty="0" smtClean="0"/>
              <a:t>共同实现，</a:t>
            </a:r>
            <a:endParaRPr lang="en-US" altLang="zh-CN" b="1" dirty="0" smtClean="0"/>
          </a:p>
          <a:p>
            <a:r>
              <a:rPr lang="zh-CN" altLang="en-US" b="1" dirty="0"/>
              <a:t>各步骤时长</a:t>
            </a:r>
            <a:r>
              <a:rPr lang="zh-CN" altLang="en-US" b="1" u="sng" dirty="0"/>
              <a:t>以</a:t>
            </a:r>
            <a:r>
              <a:rPr lang="zh-CN" altLang="en-US" b="1" u="sng" dirty="0" smtClean="0"/>
              <a:t>时钟周期为基准、可以改变</a:t>
            </a:r>
            <a:endParaRPr lang="en-US" altLang="zh-CN" b="1" u="sng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059831" y="1704290"/>
            <a:ext cx="590490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各步骤时延都</a:t>
            </a:r>
            <a:r>
              <a:rPr lang="zh-CN" altLang="en-US" b="1" spc="-100" dirty="0"/>
              <a:t>以</a:t>
            </a:r>
            <a:r>
              <a:rPr lang="en-US" altLang="zh-CN" b="1" spc="-100" dirty="0"/>
              <a:t>CLK</a:t>
            </a:r>
            <a:r>
              <a:rPr lang="zh-CN" altLang="en-US" b="1" spc="-100" dirty="0"/>
              <a:t>为</a:t>
            </a:r>
            <a:r>
              <a:rPr lang="zh-CN" altLang="en-US" b="1" spc="-100" dirty="0" smtClean="0"/>
              <a:t>基准、可以延长</a:t>
            </a:r>
            <a:endParaRPr lang="en-US" altLang="zh-CN" b="1" spc="-100" dirty="0" smtClean="0"/>
          </a:p>
          <a:p>
            <a:pPr>
              <a:lnSpc>
                <a:spcPct val="105000"/>
              </a:lnSpc>
            </a:pPr>
            <a:r>
              <a:rPr lang="zh-CN" altLang="en-US" sz="1800" b="1" spc="-100" dirty="0" smtClean="0"/>
              <a:t>                          </a:t>
            </a:r>
            <a:r>
              <a:rPr lang="en-US" altLang="zh-CN" sz="1800" b="1" spc="-100" dirty="0" smtClean="0"/>
              <a:t>(=k*CLK</a:t>
            </a:r>
            <a:r>
              <a:rPr lang="zh-CN" altLang="en-US" sz="1800" b="1" spc="-100" dirty="0" smtClean="0"/>
              <a:t>、</a:t>
            </a:r>
            <a:r>
              <a:rPr lang="en-US" altLang="zh-CN" sz="1800" b="1" spc="-100" dirty="0" smtClean="0"/>
              <a:t>k</a:t>
            </a:r>
            <a:r>
              <a:rPr lang="zh-CN" altLang="en-US" sz="1800" b="1" spc="-100" dirty="0" smtClean="0"/>
              <a:t>为变量</a:t>
            </a:r>
            <a:r>
              <a:rPr lang="en-US" altLang="zh-CN" sz="1800" b="1" spc="-100" dirty="0" smtClean="0"/>
              <a:t>)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79" name="Text Box 133"/>
          <p:cNvSpPr txBox="1">
            <a:spLocks noChangeArrowheads="1"/>
          </p:cNvSpPr>
          <p:nvPr/>
        </p:nvSpPr>
        <p:spPr bwMode="auto">
          <a:xfrm>
            <a:off x="179388" y="51674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应用特点：</a:t>
            </a:r>
            <a:r>
              <a:rPr lang="zh-CN" altLang="en-US" b="1" dirty="0" smtClean="0"/>
              <a:t>适合</a:t>
            </a:r>
            <a:r>
              <a:rPr lang="zh-CN" altLang="en-US" b="1" dirty="0" smtClean="0">
                <a:solidFill>
                  <a:srgbClr val="990099"/>
                </a:solidFill>
              </a:rPr>
              <a:t>距离较短</a:t>
            </a:r>
            <a:r>
              <a:rPr lang="zh-CN" altLang="en-US" b="1" dirty="0" smtClean="0"/>
              <a:t>的数据传输，对设备速度无要求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8" name="Text Box 133"/>
          <p:cNvSpPr txBox="1">
            <a:spLocks noChangeArrowheads="1"/>
          </p:cNvSpPr>
          <p:nvPr/>
        </p:nvSpPr>
        <p:spPr bwMode="auto">
          <a:xfrm>
            <a:off x="179512" y="4361797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优化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主设备、从</a:t>
            </a:r>
            <a:r>
              <a:rPr lang="zh-CN" altLang="en-US" b="1" dirty="0" smtClean="0"/>
              <a:t>设备</a:t>
            </a:r>
            <a:r>
              <a:rPr lang="zh-CN" altLang="en-US" b="1" dirty="0" smtClean="0">
                <a:solidFill>
                  <a:srgbClr val="990099"/>
                </a:solidFill>
              </a:rPr>
              <a:t>都允许</a:t>
            </a:r>
            <a:r>
              <a:rPr lang="zh-CN" altLang="en-US" b="1" dirty="0"/>
              <a:t>采用异步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(</a:t>
            </a:r>
            <a:r>
              <a:rPr lang="zh-CN" altLang="en-US" sz="1800" b="1" dirty="0" smtClean="0"/>
              <a:t>如</a:t>
            </a:r>
            <a:r>
              <a:rPr lang="en-US" altLang="zh-CN" sz="1800" b="1" dirty="0" smtClean="0"/>
              <a:t>PCI</a:t>
            </a:r>
            <a:r>
              <a:rPr lang="zh-CN" altLang="en-US" sz="1800" b="1" dirty="0" smtClean="0"/>
              <a:t>总线的定时信号有时钟</a:t>
            </a:r>
            <a:r>
              <a:rPr lang="en-US" altLang="zh-CN" sz="1800" b="1" dirty="0" smtClean="0"/>
              <a:t>CLK</a:t>
            </a:r>
            <a:r>
              <a:rPr lang="zh-CN" altLang="en-US" sz="1800" b="1" dirty="0" smtClean="0"/>
              <a:t>、主就绪</a:t>
            </a:r>
            <a:r>
              <a:rPr lang="en-US" altLang="zh-CN" sz="1800" b="1" dirty="0" smtClean="0"/>
              <a:t>IRDY</a:t>
            </a:r>
            <a:r>
              <a:rPr lang="zh-CN" altLang="en-US" sz="1800" b="1" dirty="0" smtClean="0"/>
              <a:t>、从就绪</a:t>
            </a:r>
            <a:r>
              <a:rPr lang="en-US" altLang="zh-CN" sz="1800" b="1" dirty="0" smtClean="0"/>
              <a:t>TRDY)</a:t>
            </a:r>
            <a:endParaRPr lang="zh-CN" altLang="en-US" sz="1800" b="1" dirty="0"/>
          </a:p>
        </p:txBody>
      </p:sp>
      <p:sp>
        <p:nvSpPr>
          <p:cNvPr id="8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33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86323" y="2636912"/>
            <a:ext cx="7130093" cy="1656359"/>
            <a:chOff x="1186323" y="2712227"/>
            <a:chExt cx="7130093" cy="1656359"/>
          </a:xfrm>
        </p:grpSpPr>
        <p:sp>
          <p:nvSpPr>
            <p:cNvPr id="100" name="Rectangle 213"/>
            <p:cNvSpPr>
              <a:spLocks noChangeArrowheads="1"/>
            </p:cNvSpPr>
            <p:nvPr/>
          </p:nvSpPr>
          <p:spPr bwMode="auto">
            <a:xfrm>
              <a:off x="5585013" y="4152386"/>
              <a:ext cx="1219235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986523" y="2712872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3562587" y="2712872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4138651" y="2712872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H="1">
              <a:off x="4713995" y="2712872"/>
              <a:ext cx="720" cy="165571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H="1">
              <a:off x="5288619" y="2712872"/>
              <a:ext cx="216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5866843" y="2712872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6442907" y="2712872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7018971" y="2712872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7595035" y="2712872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8169659" y="2712872"/>
              <a:ext cx="1440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H="1">
              <a:off x="2409591" y="2712872"/>
              <a:ext cx="868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161"/>
            <p:cNvSpPr txBox="1">
              <a:spLocks noChangeArrowheads="1"/>
            </p:cNvSpPr>
            <p:nvPr/>
          </p:nvSpPr>
          <p:spPr bwMode="auto">
            <a:xfrm>
              <a:off x="2554475" y="2712227"/>
              <a:ext cx="5544616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1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</a:rPr>
                <a:t>W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   </a:t>
              </a:r>
              <a:r>
                <a:rPr lang="en-US" altLang="zh-CN" sz="1800" b="1" dirty="0" err="1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</a:rPr>
                <a:t>W</a:t>
              </a:r>
              <a:r>
                <a:rPr lang="en-US" altLang="zh-CN" sz="1800" b="1" dirty="0" smtClean="0"/>
                <a:t>   T</a:t>
              </a:r>
              <a:r>
                <a:rPr lang="en-US" altLang="zh-CN" sz="1800" b="1" baseline="-18000" dirty="0" smtClean="0"/>
                <a:t>3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113" name="AutoShape 215"/>
            <p:cNvSpPr>
              <a:spLocks noChangeArrowheads="1"/>
            </p:cNvSpPr>
            <p:nvPr/>
          </p:nvSpPr>
          <p:spPr bwMode="auto">
            <a:xfrm>
              <a:off x="2415942" y="3288292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2263541" y="3216283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241117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2415941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2698491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2703973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2987243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992005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274555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280037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flipV="1">
              <a:off x="3562587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3567349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84989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3855381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4138651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4143413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4425963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4431445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4716155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4720917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5003467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5008949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529221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5296981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579531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585013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flipV="1">
              <a:off x="5867563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5872325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6154875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6160357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6443627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448389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673093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6736421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7018971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7023733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7306283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7311765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7594315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599077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7881627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7887109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817037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8175141" y="3000259"/>
              <a:ext cx="141275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>
              <a:endCxn id="113" idx="3"/>
            </p:cNvCxnSpPr>
            <p:nvPr/>
          </p:nvCxnSpPr>
          <p:spPr bwMode="auto">
            <a:xfrm>
              <a:off x="2265129" y="3396304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113" idx="0"/>
              <a:endCxn id="159" idx="3"/>
            </p:cNvCxnSpPr>
            <p:nvPr/>
          </p:nvCxnSpPr>
          <p:spPr bwMode="auto">
            <a:xfrm flipV="1">
              <a:off x="4535140" y="3396303"/>
              <a:ext cx="17885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AutoShape 215"/>
            <p:cNvSpPr>
              <a:spLocks noChangeArrowheads="1"/>
            </p:cNvSpPr>
            <p:nvPr/>
          </p:nvSpPr>
          <p:spPr bwMode="auto">
            <a:xfrm>
              <a:off x="4713995" y="3288291"/>
              <a:ext cx="327494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60" name="AutoShape 215"/>
            <p:cNvSpPr>
              <a:spLocks noChangeArrowheads="1"/>
            </p:cNvSpPr>
            <p:nvPr/>
          </p:nvSpPr>
          <p:spPr bwMode="auto">
            <a:xfrm>
              <a:off x="3567348" y="3576323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1" name="直接连接符 160"/>
            <p:cNvCxnSpPr>
              <a:endCxn id="160" idx="3"/>
            </p:cNvCxnSpPr>
            <p:nvPr/>
          </p:nvCxnSpPr>
          <p:spPr bwMode="auto">
            <a:xfrm>
              <a:off x="2266443" y="3684335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>
              <a:stCxn id="160" idx="0"/>
              <a:endCxn id="163" idx="3"/>
            </p:cNvCxnSpPr>
            <p:nvPr/>
          </p:nvCxnSpPr>
          <p:spPr bwMode="auto">
            <a:xfrm flipV="1">
              <a:off x="4536453" y="3684334"/>
              <a:ext cx="75216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AutoShape 215"/>
            <p:cNvSpPr>
              <a:spLocks noChangeArrowheads="1"/>
            </p:cNvSpPr>
            <p:nvPr/>
          </p:nvSpPr>
          <p:spPr bwMode="auto">
            <a:xfrm>
              <a:off x="5288619" y="3576322"/>
              <a:ext cx="270201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 bwMode="auto">
            <a:xfrm>
              <a:off x="2266443" y="3864355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986523" y="3864355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985803" y="4080379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4426683" y="3864355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4425963" y="3864355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5289339" y="3864355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5290779" y="4080379"/>
              <a:ext cx="259228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7887109" y="3864355"/>
              <a:ext cx="42800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7883067" y="3864355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2266443" y="4152387"/>
              <a:ext cx="331857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5578811" y="4152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5578811" y="4368411"/>
              <a:ext cx="1225437" cy="17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6804248" y="4152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6804248" y="4152387"/>
              <a:ext cx="1510867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1186323" y="2928251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>
                  <a:solidFill>
                    <a:srgbClr val="C00000"/>
                  </a:solidFill>
                </a:rPr>
                <a:t>时钟</a:t>
              </a:r>
              <a:r>
                <a:rPr lang="en-US" altLang="zh-CN" sz="1800" b="1" dirty="0" smtClean="0">
                  <a:solidFill>
                    <a:srgbClr val="C00000"/>
                  </a:solidFill>
                </a:rPr>
                <a:t>CLK</a:t>
              </a:r>
              <a:endParaRPr lang="en-US" altLang="zh-CN" sz="1800" b="1" dirty="0">
                <a:solidFill>
                  <a:srgbClr val="C00000"/>
                </a:solidFill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</a:rPr>
                <a:t>就绪</a:t>
              </a:r>
              <a:r>
                <a:rPr lang="en-US" altLang="zh-CN" sz="1800" b="1" dirty="0" smtClean="0">
                  <a:solidFill>
                    <a:srgbClr val="990099"/>
                  </a:solidFill>
                </a:rPr>
                <a:t>Ready</a:t>
              </a:r>
              <a:endParaRPr lang="zh-CN" altLang="en-US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7996187" y="3397250"/>
              <a:ext cx="32022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7991138" y="3691632"/>
              <a:ext cx="32527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00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9" grpId="0"/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207"/>
          <p:cNvSpPr txBox="1">
            <a:spLocks noChangeArrowheads="1"/>
          </p:cNvSpPr>
          <p:nvPr/>
        </p:nvSpPr>
        <p:spPr bwMode="auto">
          <a:xfrm>
            <a:off x="179388" y="404664"/>
            <a:ext cx="8785225" cy="22082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b="1" dirty="0" smtClean="0"/>
              <a:t>某</a:t>
            </a:r>
            <a:r>
              <a:rPr lang="en-US" altLang="zh-CN" sz="2200" b="1" dirty="0" smtClean="0"/>
              <a:t>32</a:t>
            </a:r>
            <a:r>
              <a:rPr lang="zh-CN" altLang="en-US" sz="2200" b="1" dirty="0" smtClean="0"/>
              <a:t>位半同步总线的时钟频率为</a:t>
            </a:r>
            <a:r>
              <a:rPr lang="en-US" altLang="zh-CN" sz="2200" b="1" dirty="0" smtClean="0"/>
              <a:t>100MHz</a:t>
            </a:r>
            <a:r>
              <a:rPr lang="zh-CN" altLang="en-US" sz="2200" b="1" dirty="0" smtClean="0"/>
              <a:t>；</a:t>
            </a:r>
            <a:r>
              <a:rPr lang="en-US" altLang="zh-CN" sz="2200" b="1" dirty="0" smtClean="0"/>
              <a:t>MEM</a:t>
            </a:r>
            <a:r>
              <a:rPr lang="zh-CN" altLang="en-US" sz="2200" b="1" dirty="0" smtClean="0"/>
              <a:t>读总线事务支持突发传输模式，传输协议包含传送地址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命令、等待响应、传送数据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个阶段，每个时钟周期可传送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个地址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命令或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个数据</a:t>
            </a:r>
            <a:r>
              <a:rPr lang="zh-CN" altLang="en-US" sz="2200" b="1" dirty="0"/>
              <a:t>。若主存</a:t>
            </a:r>
            <a:r>
              <a:rPr lang="en-US" altLang="zh-CN" sz="2200" b="1" dirty="0" smtClean="0"/>
              <a:t>(1)</a:t>
            </a:r>
            <a:r>
              <a:rPr lang="zh-CN" altLang="en-US" sz="2200" b="1" dirty="0" smtClean="0"/>
              <a:t>由单体</a:t>
            </a:r>
            <a:r>
              <a:rPr lang="en-US" altLang="zh-CN" sz="2200" b="1" dirty="0" smtClean="0"/>
              <a:t>SRAM</a:t>
            </a:r>
            <a:r>
              <a:rPr lang="zh-CN" altLang="en-US" sz="2200" b="1" dirty="0" smtClean="0"/>
              <a:t>构成、</a:t>
            </a:r>
            <a:r>
              <a:rPr lang="en-US" altLang="zh-CN" sz="2200" b="1" dirty="0" smtClean="0"/>
              <a:t>(2)</a:t>
            </a:r>
            <a:r>
              <a:rPr lang="zh-CN" altLang="en-US" sz="2200" b="1" dirty="0" smtClean="0"/>
              <a:t>由交叉访问方式的</a:t>
            </a:r>
            <a:r>
              <a:rPr lang="en-US" altLang="zh-CN" sz="2200" b="1" dirty="0" smtClean="0"/>
              <a:t>4</a:t>
            </a:r>
            <a:r>
              <a:rPr lang="zh-CN" altLang="en-US" sz="2200" b="1" dirty="0" smtClean="0"/>
              <a:t>体交叉</a:t>
            </a:r>
            <a:r>
              <a:rPr lang="en-US" altLang="zh-CN" sz="2200" b="1" dirty="0" smtClean="0"/>
              <a:t>SRAM</a:t>
            </a:r>
            <a:r>
              <a:rPr lang="zh-CN" altLang="en-US" sz="2200" b="1" dirty="0" smtClean="0"/>
              <a:t>组成，存储体的存取周期为</a:t>
            </a:r>
            <a:r>
              <a:rPr lang="en-US" altLang="zh-CN" sz="2200" b="1" dirty="0" smtClean="0"/>
              <a:t>36ns</a:t>
            </a:r>
            <a:r>
              <a:rPr lang="zh-CN" altLang="en-US" sz="2200" b="1" dirty="0" smtClean="0"/>
              <a:t>，则通过该总线从主存读取</a:t>
            </a:r>
            <a:r>
              <a:rPr lang="en-US" altLang="zh-CN" sz="2200" b="1" dirty="0" smtClean="0"/>
              <a:t>32B</a:t>
            </a:r>
            <a:r>
              <a:rPr lang="zh-CN" altLang="en-US" sz="2200" b="1" dirty="0" smtClean="0"/>
              <a:t>数据</a:t>
            </a:r>
            <a:r>
              <a:rPr lang="zh-CN" altLang="en-US" sz="2200" b="1" u="sng" dirty="0" smtClean="0"/>
              <a:t>最少</a:t>
            </a:r>
            <a:r>
              <a:rPr lang="zh-CN" altLang="en-US" sz="2200" b="1" dirty="0" smtClean="0"/>
              <a:t>要多少时间？</a:t>
            </a:r>
            <a:endParaRPr lang="en-US" altLang="zh-CN" sz="2200" b="1" dirty="0"/>
          </a:p>
        </p:txBody>
      </p:sp>
      <p:sp>
        <p:nvSpPr>
          <p:cNvPr id="10" name="AutoShape 62">
            <a:hlinkClick r:id="rId3" action="ppaction://hlinkpres?slideindex=52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4068292" y="6323054"/>
            <a:ext cx="287337" cy="576065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3-52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AutoShape 3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82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07"/>
          <p:cNvSpPr txBox="1">
            <a:spLocks noChangeArrowheads="1"/>
          </p:cNvSpPr>
          <p:nvPr/>
        </p:nvSpPr>
        <p:spPr bwMode="auto">
          <a:xfrm>
            <a:off x="179512" y="2565797"/>
            <a:ext cx="8856984" cy="390106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解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—(1)</a:t>
            </a:r>
            <a:r>
              <a:rPr lang="zh-CN" altLang="en-US" sz="2200" b="1" dirty="0" smtClean="0"/>
              <a:t>主存</a:t>
            </a:r>
            <a:r>
              <a:rPr lang="zh-CN" altLang="en-US" sz="2200" b="1" dirty="0"/>
              <a:t>数据</a:t>
            </a:r>
            <a:r>
              <a:rPr lang="zh-CN" altLang="en-US" sz="2200" b="1" dirty="0" smtClean="0"/>
              <a:t>引脚为</a:t>
            </a:r>
            <a:r>
              <a:rPr lang="zh-CN" altLang="en-US" sz="2200" b="1" u="sng" dirty="0" smtClean="0"/>
              <a:t>   </a:t>
            </a:r>
            <a:r>
              <a:rPr lang="zh-CN" altLang="en-US" sz="2200" b="1" dirty="0" smtClean="0"/>
              <a:t>位，一次可访问</a:t>
            </a:r>
            <a:r>
              <a:rPr lang="zh-CN" altLang="en-US" sz="2200" b="1" u="sng" dirty="0" smtClean="0"/>
              <a:t>   </a:t>
            </a:r>
            <a:r>
              <a:rPr lang="zh-CN" altLang="en-US" sz="2200" b="1" dirty="0" smtClean="0"/>
              <a:t>个数据；</a:t>
            </a:r>
            <a:endParaRPr lang="en-US" altLang="zh-CN" sz="2200" b="1" dirty="0" smtClean="0"/>
          </a:p>
          <a:p>
            <a:pPr eaLnBrk="0" hangingPunct="0"/>
            <a:r>
              <a:rPr lang="zh-CN" altLang="en-US" sz="2200" b="1" dirty="0" smtClean="0"/>
              <a:t>           基于</a:t>
            </a:r>
            <a:r>
              <a:rPr lang="zh-CN" altLang="en-US" sz="2200" b="1" dirty="0"/>
              <a:t>总线</a:t>
            </a:r>
            <a:r>
              <a:rPr lang="zh-CN" altLang="en-US" sz="2200" b="1" dirty="0" smtClean="0"/>
              <a:t>访问时</a:t>
            </a:r>
            <a:r>
              <a:rPr lang="zh-CN" altLang="en-US" sz="2200" b="1" dirty="0"/>
              <a:t>，存储体的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/>
              <a:t>M</a:t>
            </a:r>
            <a:r>
              <a:rPr lang="zh-CN" altLang="en-US" sz="2200" b="1" dirty="0"/>
              <a:t>＝</a:t>
            </a:r>
            <a:r>
              <a:rPr lang="en-US" altLang="zh-CN" sz="2200" b="1" i="1" dirty="0"/>
              <a:t>  </a:t>
            </a:r>
            <a:r>
              <a:rPr lang="en-US" altLang="zh-CN" sz="2200" b="1" i="1" dirty="0" smtClean="0"/>
              <a:t>            </a:t>
            </a:r>
            <a:r>
              <a:rPr lang="en-US" altLang="zh-CN" sz="2200" b="1" i="1" u="sng" dirty="0" smtClean="0"/>
              <a:t>   </a:t>
            </a:r>
            <a:r>
              <a:rPr lang="en-US" altLang="zh-CN" sz="2200" b="1" dirty="0" smtClean="0"/>
              <a:t>ns</a:t>
            </a:r>
            <a:r>
              <a:rPr lang="zh-CN" altLang="en-US" sz="2200" b="1" dirty="0" smtClean="0"/>
              <a:t>，</a:t>
            </a:r>
            <a:endParaRPr lang="en-US" altLang="zh-CN" sz="2200" b="1" dirty="0" smtClean="0"/>
          </a:p>
          <a:p>
            <a:pPr eaLnBrk="0" hangingPunct="0"/>
            <a:r>
              <a:rPr lang="en-US" altLang="zh-CN" sz="2200" b="1" i="1" dirty="0">
                <a:latin typeface="+mn-ea"/>
                <a:ea typeface="+mn-ea"/>
              </a:rPr>
              <a:t> </a:t>
            </a:r>
            <a:r>
              <a:rPr lang="en-US" altLang="zh-CN" sz="2200" b="1" i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读</a:t>
            </a:r>
            <a:r>
              <a:rPr lang="en-US" altLang="zh-CN" sz="2200" b="1" dirty="0" smtClean="0">
                <a:latin typeface="+mn-ea"/>
                <a:ea typeface="+mn-ea"/>
              </a:rPr>
              <a:t>4B</a:t>
            </a:r>
            <a:r>
              <a:rPr lang="zh-CN" altLang="en-US" sz="2200" b="1" dirty="0" smtClean="0">
                <a:latin typeface="+mn-ea"/>
                <a:ea typeface="+mn-ea"/>
              </a:rPr>
              <a:t>时</a:t>
            </a:r>
            <a:r>
              <a:rPr lang="en-US" altLang="zh-CN" sz="2200" b="1" i="1" dirty="0" smtClean="0">
                <a:latin typeface="+mn-lt"/>
              </a:rPr>
              <a:t>T</a:t>
            </a:r>
            <a:r>
              <a:rPr lang="en-US" altLang="zh-CN" sz="2200" b="1" baseline="-18000" dirty="0" smtClean="0"/>
              <a:t>R</a:t>
            </a:r>
            <a:r>
              <a:rPr lang="zh-CN" altLang="en-US" sz="2200" b="1" baseline="-18000" dirty="0" smtClean="0"/>
              <a:t>总线</a:t>
            </a:r>
            <a:r>
              <a:rPr lang="zh-CN" altLang="en-US" sz="2200" b="1" baseline="-18000" dirty="0"/>
              <a:t>事务</a:t>
            </a:r>
            <a:r>
              <a:rPr lang="zh-CN" altLang="en-US" sz="2200" b="1" dirty="0" smtClean="0"/>
              <a:t>＝                      </a:t>
            </a:r>
            <a:r>
              <a:rPr lang="zh-CN" altLang="en-US" sz="2200" b="1" u="sng" dirty="0" smtClean="0"/>
              <a:t>   </a:t>
            </a:r>
            <a:r>
              <a:rPr lang="en-US" altLang="zh-CN" sz="2200" b="1" dirty="0" smtClean="0"/>
              <a:t>ns</a:t>
            </a:r>
            <a:r>
              <a:rPr lang="zh-CN" altLang="en-US" sz="2200" b="1" dirty="0" smtClean="0"/>
              <a:t>；</a:t>
            </a:r>
            <a:endParaRPr lang="en-US" altLang="zh-CN" sz="2200" b="1" dirty="0" smtClean="0"/>
          </a:p>
          <a:p>
            <a:pPr eaLnBrk="0" hangingPunct="0"/>
            <a:r>
              <a:rPr lang="en-US" altLang="zh-CN" sz="2200" b="1" dirty="0"/>
              <a:t> </a:t>
            </a:r>
            <a:r>
              <a:rPr lang="en-US" altLang="zh-CN" sz="2200" b="1" dirty="0" smtClean="0"/>
              <a:t>          </a:t>
            </a:r>
            <a:r>
              <a:rPr lang="zh-CN" altLang="en-US" sz="2200" b="1" dirty="0" smtClean="0"/>
              <a:t>读</a:t>
            </a:r>
            <a:r>
              <a:rPr lang="en-US" altLang="zh-CN" sz="2200" b="1" dirty="0" smtClean="0"/>
              <a:t>32B</a:t>
            </a:r>
            <a:r>
              <a:rPr lang="zh-CN" altLang="en-US" sz="2200" b="1" dirty="0"/>
              <a:t>数据需</a:t>
            </a:r>
            <a:r>
              <a:rPr lang="zh-CN" altLang="en-US" sz="2200" b="1" u="sng" dirty="0"/>
              <a:t>   </a:t>
            </a:r>
            <a:r>
              <a:rPr lang="zh-CN" altLang="en-US" sz="2200" b="1" dirty="0"/>
              <a:t>个总线</a:t>
            </a:r>
            <a:r>
              <a:rPr lang="zh-CN" altLang="en-US" sz="2200" b="1" dirty="0" smtClean="0"/>
              <a:t>事务</a:t>
            </a:r>
            <a:r>
              <a:rPr lang="zh-CN" altLang="en-US" sz="2200" b="1" dirty="0"/>
              <a:t>，</a:t>
            </a:r>
            <a:r>
              <a:rPr lang="zh-CN" altLang="en-US" sz="2200" b="1" dirty="0" smtClean="0"/>
              <a:t>时间≥</a:t>
            </a:r>
            <a:r>
              <a:rPr lang="zh-CN" altLang="en-US" sz="2200" b="1" u="sng" dirty="0" smtClean="0"/>
              <a:t>    </a:t>
            </a:r>
            <a:r>
              <a:rPr lang="en-US" altLang="zh-CN" sz="2200" b="1" dirty="0" smtClean="0"/>
              <a:t>ns</a:t>
            </a:r>
            <a:r>
              <a:rPr lang="zh-CN" altLang="en-US" sz="2200" b="1" dirty="0" smtClean="0"/>
              <a:t>。</a:t>
            </a:r>
            <a:endParaRPr lang="en-US" altLang="zh-CN" sz="2200" b="1" dirty="0"/>
          </a:p>
          <a:p>
            <a:pPr eaLnBrk="0" hangingPunct="0"/>
            <a:r>
              <a:rPr lang="zh-CN" altLang="en-US" sz="2200" b="1" dirty="0" smtClean="0"/>
              <a:t>   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(2)</a:t>
            </a:r>
            <a:r>
              <a:rPr lang="zh-CN" altLang="en-US" sz="2200" b="1" dirty="0" smtClean="0"/>
              <a:t>主存一</a:t>
            </a:r>
            <a:r>
              <a:rPr lang="zh-CN" altLang="en-US" sz="2200" b="1" dirty="0"/>
              <a:t>次可访问≤</a:t>
            </a:r>
            <a:r>
              <a:rPr lang="zh-CN" altLang="en-US" sz="2200" b="1" u="sng" dirty="0"/>
              <a:t> </a:t>
            </a:r>
            <a:r>
              <a:rPr lang="zh-CN" altLang="en-US" sz="2200" b="1" u="sng" dirty="0" smtClean="0"/>
              <a:t> </a:t>
            </a:r>
            <a:r>
              <a:rPr lang="en-US" altLang="zh-CN" sz="2200" b="1" u="sng" dirty="0" smtClean="0"/>
              <a:t> </a:t>
            </a:r>
            <a:r>
              <a:rPr lang="zh-CN" altLang="en-US" sz="2200" b="1" dirty="0" smtClean="0"/>
              <a:t>个</a:t>
            </a:r>
            <a:r>
              <a:rPr lang="zh-CN" altLang="en-US" sz="2200" b="1" dirty="0"/>
              <a:t>数据、数据传送间隔</a:t>
            </a:r>
            <a:r>
              <a:rPr lang="zh-CN" altLang="en-US" sz="2200" b="1" dirty="0" smtClean="0"/>
              <a:t>≥</a:t>
            </a:r>
            <a:r>
              <a:rPr lang="en-US" altLang="zh-CN" sz="2200" b="1" i="1" u="sng" dirty="0" smtClean="0"/>
              <a:t>   </a:t>
            </a:r>
            <a:r>
              <a:rPr lang="en-US" altLang="zh-CN" sz="2200" b="1" dirty="0" smtClean="0"/>
              <a:t>ns</a:t>
            </a:r>
            <a:r>
              <a:rPr lang="zh-CN" altLang="en-US" sz="2200" b="1" dirty="0"/>
              <a:t>，</a:t>
            </a:r>
            <a:endParaRPr lang="en-US" altLang="zh-CN" sz="2200" b="1" dirty="0"/>
          </a:p>
          <a:p>
            <a:pPr eaLnBrk="0" hangingPunct="0"/>
            <a:r>
              <a:rPr lang="en-US" altLang="zh-CN" sz="2200" b="1" dirty="0" smtClean="0"/>
              <a:t>       MEM</a:t>
            </a:r>
            <a:r>
              <a:rPr lang="zh-CN" altLang="en-US" sz="2200" b="1" dirty="0"/>
              <a:t>读总线事务的信号时序如下图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不同体</a:t>
            </a:r>
            <a:r>
              <a:rPr lang="zh-CN" altLang="en-US" sz="1800" b="1" dirty="0" smtClean="0"/>
              <a:t>的存取与</a:t>
            </a:r>
            <a:r>
              <a:rPr lang="en-US" altLang="zh-CN" sz="1800" b="1" dirty="0" smtClean="0"/>
              <a:t>I/O</a:t>
            </a:r>
            <a:r>
              <a:rPr lang="zh-CN" altLang="en-US" sz="1800" b="1" dirty="0" smtClean="0"/>
              <a:t>可</a:t>
            </a:r>
            <a:r>
              <a:rPr lang="zh-CN" altLang="en-US" sz="1800" b="1" u="sng" dirty="0">
                <a:solidFill>
                  <a:srgbClr val="990099"/>
                </a:solidFill>
              </a:rPr>
              <a:t>重叠</a:t>
            </a:r>
            <a:r>
              <a:rPr lang="en-US" altLang="zh-CN" sz="1800" b="1" dirty="0"/>
              <a:t>)</a:t>
            </a:r>
            <a:r>
              <a:rPr lang="zh-CN" altLang="en-US" sz="2200" b="1" dirty="0" smtClean="0"/>
              <a:t>，</a:t>
            </a:r>
            <a:endParaRPr lang="en-US" altLang="zh-CN" sz="2200" b="1" dirty="0" smtClean="0"/>
          </a:p>
          <a:p>
            <a:pPr eaLnBrk="0" hangingPunct="0"/>
            <a:r>
              <a:rPr lang="zh-CN" altLang="en-US" sz="2200" b="1" dirty="0" smtClean="0"/>
              <a:t>       基于</a:t>
            </a:r>
            <a:r>
              <a:rPr lang="zh-CN" altLang="en-US" sz="2200" b="1" dirty="0"/>
              <a:t>总线</a:t>
            </a:r>
            <a:r>
              <a:rPr lang="zh-CN" altLang="en-US" sz="2200" b="1" dirty="0" smtClean="0"/>
              <a:t>访问时，体启动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传输间隔＝</a:t>
            </a:r>
            <a:r>
              <a:rPr lang="en-US" altLang="zh-CN" sz="2200" b="1" i="1" dirty="0" smtClean="0"/>
              <a:t>                  </a:t>
            </a:r>
            <a:r>
              <a:rPr lang="en-US" altLang="zh-CN" sz="2200" b="1" dirty="0" smtClean="0"/>
              <a:t> </a:t>
            </a:r>
            <a:r>
              <a:rPr lang="zh-CN" altLang="en-US" sz="2200" b="1" dirty="0" smtClean="0"/>
              <a:t>；</a:t>
            </a:r>
            <a:endParaRPr lang="en-US" altLang="zh-CN" sz="2200" b="1" dirty="0" smtClean="0"/>
          </a:p>
          <a:p>
            <a:pPr eaLnBrk="0" hangingPunct="0"/>
            <a:r>
              <a:rPr lang="zh-CN" altLang="en-US" sz="2200" b="1" dirty="0" smtClean="0"/>
              <a:t>       读</a:t>
            </a:r>
            <a:r>
              <a:rPr lang="en-US" altLang="zh-CN" sz="2200" b="1" dirty="0" smtClean="0"/>
              <a:t>16B</a:t>
            </a:r>
            <a:r>
              <a:rPr lang="zh-CN" altLang="en-US" sz="2200" b="1" dirty="0" smtClean="0"/>
              <a:t>时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/>
              <a:t>R</a:t>
            </a:r>
            <a:r>
              <a:rPr lang="zh-CN" altLang="en-US" sz="2200" b="1" baseline="-18000" dirty="0"/>
              <a:t>总线</a:t>
            </a:r>
            <a:r>
              <a:rPr lang="zh-CN" altLang="en-US" sz="2200" b="1" baseline="-18000" dirty="0" smtClean="0"/>
              <a:t>事务</a:t>
            </a:r>
            <a:r>
              <a:rPr lang="zh-CN" altLang="en-US" sz="2200" b="1" dirty="0" smtClean="0"/>
              <a:t>＝                             ；</a:t>
            </a:r>
            <a:endParaRPr lang="en-US" altLang="zh-CN" sz="2200" b="1" dirty="0" smtClean="0"/>
          </a:p>
          <a:p>
            <a:pPr eaLnBrk="0" hangingPunct="0"/>
            <a:r>
              <a:rPr lang="en-US" altLang="zh-CN" sz="2200" b="1" dirty="0" smtClean="0"/>
              <a:t>       </a:t>
            </a:r>
            <a:r>
              <a:rPr lang="zh-CN" altLang="en-US" sz="2200" b="1" dirty="0" smtClean="0"/>
              <a:t>读</a:t>
            </a:r>
            <a:r>
              <a:rPr lang="en-US" altLang="zh-CN" sz="2200" b="1" dirty="0" smtClean="0"/>
              <a:t>32B</a:t>
            </a:r>
            <a:r>
              <a:rPr lang="zh-CN" altLang="en-US" sz="2200" b="1" dirty="0" smtClean="0"/>
              <a:t>数据至少需</a:t>
            </a:r>
            <a:r>
              <a:rPr lang="en-US" altLang="zh-CN" sz="2200" b="1" u="sng" dirty="0" smtClean="0"/>
              <a:t>   </a:t>
            </a:r>
            <a:r>
              <a:rPr lang="zh-CN" altLang="en-US" sz="2200" b="1" dirty="0" smtClean="0"/>
              <a:t>个总线事务，时间≥</a:t>
            </a:r>
            <a:r>
              <a:rPr lang="zh-CN" altLang="en-US" sz="2200" b="1" u="sng" dirty="0" smtClean="0"/>
              <a:t>    </a:t>
            </a:r>
            <a:r>
              <a:rPr lang="en-US" altLang="zh-CN" sz="2200" b="1" dirty="0" smtClean="0"/>
              <a:t>ns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</p:txBody>
      </p:sp>
      <p:sp>
        <p:nvSpPr>
          <p:cNvPr id="19" name="Text Box 207"/>
          <p:cNvSpPr txBox="1">
            <a:spLocks noChangeArrowheads="1"/>
          </p:cNvSpPr>
          <p:nvPr/>
        </p:nvSpPr>
        <p:spPr bwMode="auto">
          <a:xfrm>
            <a:off x="3356248" y="2564904"/>
            <a:ext cx="5680248" cy="390106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 smtClean="0"/>
              <a:t>   32              </a:t>
            </a:r>
            <a:r>
              <a:rPr lang="en-US" altLang="zh-CN" sz="2200" b="1" spc="400" dirty="0" smtClean="0"/>
              <a:t> </a:t>
            </a:r>
            <a:r>
              <a:rPr lang="en-US" altLang="zh-CN" sz="2200" b="1" dirty="0" smtClean="0"/>
              <a:t>1 </a:t>
            </a:r>
          </a:p>
          <a:p>
            <a:pPr eaLnBrk="0" hangingPunct="0"/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               </a:t>
            </a:r>
            <a:r>
              <a:rPr lang="en-US" altLang="zh-CN" sz="1800" b="1" dirty="0" smtClean="0">
                <a:solidFill>
                  <a:srgbClr val="C00000"/>
                </a:solidFill>
                <a:sym typeface="Symbol"/>
              </a:rPr>
              <a:t>  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</a:t>
            </a:r>
            <a:r>
              <a:rPr lang="en-US" altLang="zh-CN" sz="2200" b="1" dirty="0">
                <a:sym typeface="Symbol"/>
              </a:rPr>
              <a:t>36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/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*</a:t>
            </a:r>
            <a:r>
              <a:rPr lang="en-US" altLang="zh-CN" sz="2200" b="1" i="1" dirty="0" smtClean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 smtClean="0">
                <a:solidFill>
                  <a:srgbClr val="C00000"/>
                </a:solidFill>
                <a:sym typeface="Symbol"/>
              </a:rPr>
              <a:t>CLK</a:t>
            </a:r>
            <a:r>
              <a:rPr lang="zh-CN" altLang="en-US" sz="2200" b="1" dirty="0" smtClean="0"/>
              <a:t>＝</a:t>
            </a:r>
            <a:r>
              <a:rPr lang="en-US" altLang="zh-CN" sz="2200" b="1" dirty="0" smtClean="0"/>
              <a:t>40</a:t>
            </a:r>
            <a:r>
              <a:rPr lang="zh-CN" altLang="en-US" sz="2200" b="1" dirty="0" smtClean="0">
                <a:sym typeface="Symbol"/>
              </a:rPr>
              <a:t>  </a:t>
            </a:r>
            <a:r>
              <a:rPr lang="en-US" altLang="zh-CN" sz="2200" b="1" i="1" dirty="0" smtClean="0">
                <a:sym typeface="Symbol"/>
              </a:rPr>
              <a:t> </a:t>
            </a:r>
            <a:endParaRPr lang="en-US" altLang="zh-CN" sz="2200" b="1" dirty="0">
              <a:latin typeface="+mn-ea"/>
            </a:endParaRPr>
          </a:p>
          <a:p>
            <a:pPr eaLnBrk="0" hangingPunct="0"/>
            <a:r>
              <a:rPr lang="en-US" altLang="zh-CN" sz="2200" b="1" dirty="0" smtClean="0"/>
              <a:t>    {</a:t>
            </a:r>
            <a:r>
              <a:rPr lang="en-US" altLang="zh-CN" sz="2200" b="1" dirty="0"/>
              <a:t>1</a:t>
            </a:r>
            <a:r>
              <a:rPr lang="zh-CN" altLang="en-US" sz="2200" b="1" dirty="0">
                <a:solidFill>
                  <a:srgbClr val="0070C0"/>
                </a:solidFill>
              </a:rPr>
              <a:t>＋</a:t>
            </a:r>
            <a:r>
              <a:rPr lang="en-US" altLang="zh-CN" sz="2200" b="1" dirty="0">
                <a:sym typeface="Symbol"/>
              </a:rPr>
              <a:t>36/</a:t>
            </a:r>
            <a:r>
              <a:rPr lang="en-US" altLang="zh-CN" sz="2200" b="1" i="1" dirty="0">
                <a:sym typeface="Symbol"/>
              </a:rPr>
              <a:t>T</a:t>
            </a:r>
            <a:r>
              <a:rPr lang="en-US" altLang="zh-CN" sz="2200" b="1" baseline="-18000" dirty="0">
                <a:sym typeface="Symbol"/>
              </a:rPr>
              <a:t>CLK</a:t>
            </a:r>
            <a:r>
              <a:rPr lang="en-US" altLang="zh-CN" sz="2200" b="1" dirty="0">
                <a:sym typeface="Symbol"/>
              </a:rPr>
              <a:t></a:t>
            </a:r>
            <a:r>
              <a:rPr lang="zh-CN" altLang="en-US" sz="2200" b="1" dirty="0" smtClean="0">
                <a:solidFill>
                  <a:srgbClr val="0070C0"/>
                </a:solidFill>
                <a:sym typeface="Symbol"/>
              </a:rPr>
              <a:t>＋</a:t>
            </a:r>
            <a:r>
              <a:rPr lang="en-US" altLang="zh-CN" sz="2200" b="1" dirty="0" smtClean="0">
                <a:sym typeface="Symbol"/>
              </a:rPr>
              <a:t>1}*</a:t>
            </a:r>
            <a:r>
              <a:rPr lang="en-US" altLang="zh-CN" sz="2200" b="1" i="1" dirty="0" smtClean="0">
                <a:sym typeface="Symbol"/>
              </a:rPr>
              <a:t>T</a:t>
            </a:r>
            <a:r>
              <a:rPr lang="en-US" altLang="zh-CN" sz="2200" b="1" baseline="-18000" dirty="0" smtClean="0">
                <a:sym typeface="Symbol"/>
              </a:rPr>
              <a:t>CLK</a:t>
            </a:r>
            <a:r>
              <a:rPr lang="zh-CN" altLang="en-US" sz="2200" b="1" spc="500" dirty="0" smtClean="0"/>
              <a:t>＝</a:t>
            </a:r>
            <a:r>
              <a:rPr lang="en-US" altLang="zh-CN" sz="2200" b="1" dirty="0" smtClean="0"/>
              <a:t>60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 eaLnBrk="0" hangingPunct="0"/>
            <a:r>
              <a:rPr lang="en-US" altLang="zh-CN" sz="1600" b="1" dirty="0" smtClean="0"/>
              <a:t> </a:t>
            </a:r>
            <a:r>
              <a:rPr lang="en-US" altLang="zh-CN" sz="2200" b="1" dirty="0" smtClean="0"/>
              <a:t>8                   480</a:t>
            </a:r>
            <a:endParaRPr lang="en-US" altLang="zh-CN" sz="2200" b="1" dirty="0"/>
          </a:p>
          <a:p>
            <a:pPr eaLnBrk="0" hangingPunct="0"/>
            <a:r>
              <a:rPr lang="en-US" altLang="zh-CN" sz="1600" b="1" dirty="0" smtClean="0"/>
              <a:t>  </a:t>
            </a:r>
            <a:r>
              <a:rPr lang="en-US" altLang="zh-CN" sz="2200" b="1" dirty="0" smtClean="0"/>
              <a:t>4                      </a:t>
            </a:r>
            <a:r>
              <a:rPr lang="en-US" altLang="zh-CN" sz="2000" b="1" dirty="0" smtClean="0"/>
              <a:t>  </a:t>
            </a:r>
            <a:r>
              <a:rPr lang="en-US" altLang="zh-CN" sz="2200" b="1" dirty="0" smtClean="0"/>
              <a:t>9</a:t>
            </a:r>
          </a:p>
          <a:p>
            <a:pPr eaLnBrk="0" hangingPunct="0"/>
            <a:endParaRPr lang="en-US" altLang="zh-CN" sz="2200" b="1" dirty="0"/>
          </a:p>
          <a:p>
            <a:pPr eaLnBrk="0" hangingPunct="0"/>
            <a:r>
              <a:rPr lang="en-US" altLang="zh-CN" sz="2200" b="1" dirty="0" smtClean="0"/>
              <a:t>                 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max{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</a:t>
            </a:r>
            <a:r>
              <a:rPr lang="en-US" altLang="zh-CN" sz="2200" b="1" dirty="0" smtClean="0">
                <a:sym typeface="Symbol"/>
              </a:rPr>
              <a:t>9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/</a:t>
            </a:r>
            <a:r>
              <a:rPr lang="en-US" altLang="zh-CN" sz="2200" b="1" i="1" dirty="0" smtClean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 smtClean="0">
                <a:solidFill>
                  <a:srgbClr val="C00000"/>
                </a:solidFill>
                <a:sym typeface="Symbol"/>
              </a:rPr>
              <a:t>CLK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</a:t>
            </a:r>
            <a:r>
              <a:rPr lang="en-US" altLang="zh-CN" sz="2200" b="1" dirty="0">
                <a:sym typeface="Symbol"/>
              </a:rPr>
              <a:t>,</a:t>
            </a:r>
            <a:r>
              <a:rPr lang="en-US" altLang="zh-CN" sz="2200" b="1" dirty="0" smtClean="0">
                <a:sym typeface="Symbol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sym typeface="Symbol"/>
              </a:rPr>
              <a:t>}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*</a:t>
            </a:r>
            <a:r>
              <a:rPr lang="en-US" altLang="zh-CN" sz="2200" b="1" i="1" dirty="0" smtClean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 smtClean="0">
                <a:solidFill>
                  <a:srgbClr val="C00000"/>
                </a:solidFill>
                <a:sym typeface="Symbol"/>
              </a:rPr>
              <a:t>CLK</a:t>
            </a:r>
            <a:r>
              <a:rPr lang="zh-CN" altLang="en-US" sz="2200" b="1" dirty="0" smtClean="0">
                <a:sym typeface="Symbol"/>
              </a:rPr>
              <a:t> </a:t>
            </a:r>
            <a:endParaRPr lang="en-US" altLang="zh-CN" sz="2200" b="1" dirty="0" smtClean="0"/>
          </a:p>
          <a:p>
            <a:pPr eaLnBrk="0" hangingPunct="0"/>
            <a:r>
              <a:rPr lang="en-US" altLang="zh-CN" sz="2200" b="1" dirty="0" smtClean="0"/>
              <a:t> {1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＋</a:t>
            </a:r>
            <a:r>
              <a:rPr lang="en-US" altLang="zh-CN" sz="2200" b="1" dirty="0" smtClean="0">
                <a:sym typeface="Symbol"/>
              </a:rPr>
              <a:t>36/</a:t>
            </a:r>
            <a:r>
              <a:rPr lang="en-US" altLang="zh-CN" sz="2200" b="1" i="1" dirty="0" smtClean="0">
                <a:sym typeface="Symbol"/>
              </a:rPr>
              <a:t>T</a:t>
            </a:r>
            <a:r>
              <a:rPr lang="en-US" altLang="zh-CN" sz="2200" b="1" baseline="-18000" dirty="0" smtClean="0">
                <a:sym typeface="Symbol"/>
              </a:rPr>
              <a:t>CLK</a:t>
            </a:r>
            <a:r>
              <a:rPr lang="en-US" altLang="zh-CN" sz="2200" b="1" dirty="0" smtClean="0">
                <a:sym typeface="Symbol"/>
              </a:rPr>
              <a:t></a:t>
            </a:r>
            <a:r>
              <a:rPr lang="zh-CN" altLang="en-US" sz="2200" b="1" dirty="0" smtClean="0">
                <a:solidFill>
                  <a:srgbClr val="0070C0"/>
                </a:solidFill>
                <a:sym typeface="Symbol"/>
              </a:rPr>
              <a:t>＋</a:t>
            </a:r>
            <a:r>
              <a:rPr lang="en-US" altLang="zh-CN" sz="2200" b="1" dirty="0" smtClean="0">
                <a:sym typeface="Symbol"/>
              </a:rPr>
              <a:t>4</a:t>
            </a:r>
            <a:r>
              <a:rPr lang="zh-CN" altLang="en-US" sz="2200" b="1" dirty="0" smtClean="0">
                <a:sym typeface="Symbol"/>
              </a:rPr>
              <a:t>*</a:t>
            </a:r>
            <a:r>
              <a:rPr lang="en-US" altLang="zh-CN" sz="2200" b="1" dirty="0" smtClean="0">
                <a:sym typeface="Symbol"/>
              </a:rPr>
              <a:t>9/</a:t>
            </a:r>
            <a:r>
              <a:rPr lang="en-US" altLang="zh-CN" sz="2200" b="1" i="1" dirty="0" smtClean="0">
                <a:sym typeface="Symbol"/>
              </a:rPr>
              <a:t>T</a:t>
            </a:r>
            <a:r>
              <a:rPr lang="en-US" altLang="zh-CN" sz="2200" b="1" baseline="-18000" dirty="0" smtClean="0">
                <a:sym typeface="Symbol"/>
              </a:rPr>
              <a:t>CLK</a:t>
            </a:r>
            <a:r>
              <a:rPr lang="en-US" altLang="zh-CN" sz="2200" b="1" dirty="0" smtClean="0">
                <a:sym typeface="Symbol"/>
              </a:rPr>
              <a:t></a:t>
            </a:r>
            <a:r>
              <a:rPr lang="en-US" altLang="zh-CN" sz="1050" b="1" baseline="-18000" dirty="0" smtClean="0">
                <a:sym typeface="Symbol"/>
              </a:rPr>
              <a:t> </a:t>
            </a:r>
            <a:r>
              <a:rPr lang="en-US" altLang="zh-CN" sz="2200" b="1" dirty="0" smtClean="0">
                <a:sym typeface="Symbol"/>
              </a:rPr>
              <a:t>}*</a:t>
            </a:r>
            <a:r>
              <a:rPr lang="en-US" altLang="zh-CN" sz="2200" b="1" i="1" dirty="0" smtClean="0">
                <a:sym typeface="Symbol"/>
              </a:rPr>
              <a:t>T</a:t>
            </a:r>
            <a:r>
              <a:rPr lang="en-US" altLang="zh-CN" sz="2200" b="1" baseline="-18000" dirty="0" smtClean="0">
                <a:sym typeface="Symbol"/>
              </a:rPr>
              <a:t>CLK</a:t>
            </a:r>
            <a:endParaRPr lang="en-US" altLang="zh-CN" sz="2200" b="1" dirty="0" smtClean="0"/>
          </a:p>
          <a:p>
            <a:pPr eaLnBrk="0" hangingPunct="0"/>
            <a:r>
              <a:rPr lang="en-US" altLang="zh-CN" sz="1800" b="1" dirty="0" smtClean="0"/>
              <a:t> </a:t>
            </a:r>
            <a:r>
              <a:rPr lang="en-US" altLang="zh-CN" sz="2200" b="1" dirty="0" smtClean="0"/>
              <a:t>2                   180</a:t>
            </a:r>
          </a:p>
        </p:txBody>
      </p:sp>
    </p:spTree>
    <p:extLst>
      <p:ext uri="{BB962C8B-B14F-4D97-AF65-F5344CB8AC3E}">
        <p14:creationId xmlns:p14="http://schemas.microsoft.com/office/powerpoint/2010/main" val="4489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24</a:t>
            </a:fld>
            <a:endParaRPr lang="en-US" altLang="zh-CN"/>
          </a:p>
        </p:txBody>
      </p:sp>
      <p:grpSp>
        <p:nvGrpSpPr>
          <p:cNvPr id="164" name="组合 163"/>
          <p:cNvGrpSpPr/>
          <p:nvPr/>
        </p:nvGrpSpPr>
        <p:grpSpPr>
          <a:xfrm>
            <a:off x="2855366" y="1268115"/>
            <a:ext cx="5173018" cy="2305546"/>
            <a:chOff x="2855366" y="1268115"/>
            <a:chExt cx="5173018" cy="2305546"/>
          </a:xfrm>
        </p:grpSpPr>
        <p:cxnSp>
          <p:nvCxnSpPr>
            <p:cNvPr id="165" name="直接连接符 164"/>
            <p:cNvCxnSpPr/>
            <p:nvPr/>
          </p:nvCxnSpPr>
          <p:spPr bwMode="auto">
            <a:xfrm>
              <a:off x="2855366" y="1268115"/>
              <a:ext cx="0" cy="2304901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3419872" y="1268760"/>
              <a:ext cx="0" cy="2304901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5724128" y="1268760"/>
              <a:ext cx="0" cy="2304901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6300192" y="1268760"/>
              <a:ext cx="0" cy="2304901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6876256" y="1268760"/>
              <a:ext cx="0" cy="2304901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7452320" y="1268760"/>
              <a:ext cx="0" cy="2304901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8028384" y="1268760"/>
              <a:ext cx="0" cy="2304901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5" name="椭圆 184"/>
            <p:cNvSpPr/>
            <p:nvPr/>
          </p:nvSpPr>
          <p:spPr bwMode="auto">
            <a:xfrm>
              <a:off x="6277125" y="1811405"/>
              <a:ext cx="50291" cy="105427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 bwMode="auto">
            <a:xfrm>
              <a:off x="5699331" y="1811405"/>
              <a:ext cx="55243" cy="105427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8" name="椭圆 187"/>
            <p:cNvSpPr/>
            <p:nvPr/>
          </p:nvSpPr>
          <p:spPr bwMode="auto">
            <a:xfrm>
              <a:off x="7429253" y="1811405"/>
              <a:ext cx="50291" cy="105427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0" name="椭圆 189"/>
            <p:cNvSpPr/>
            <p:nvPr/>
          </p:nvSpPr>
          <p:spPr bwMode="auto">
            <a:xfrm>
              <a:off x="6853189" y="1811405"/>
              <a:ext cx="50291" cy="105427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395536" y="548680"/>
            <a:ext cx="8064896" cy="4248472"/>
            <a:chOff x="395536" y="548680"/>
            <a:chExt cx="8064896" cy="4248472"/>
          </a:xfrm>
        </p:grpSpPr>
        <p:cxnSp>
          <p:nvCxnSpPr>
            <p:cNvPr id="197" name="直接连接符 196"/>
            <p:cNvCxnSpPr/>
            <p:nvPr/>
          </p:nvCxnSpPr>
          <p:spPr bwMode="auto">
            <a:xfrm flipH="1">
              <a:off x="5439418" y="764704"/>
              <a:ext cx="720" cy="280766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 flipH="1">
              <a:off x="6010249" y="764704"/>
              <a:ext cx="5953" cy="298768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H="1">
              <a:off x="6588223" y="764704"/>
              <a:ext cx="4044" cy="327636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H="1">
              <a:off x="7164287" y="764704"/>
              <a:ext cx="4044" cy="3564396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直接连接符 212"/>
            <p:cNvCxnSpPr/>
            <p:nvPr/>
          </p:nvCxnSpPr>
          <p:spPr bwMode="auto">
            <a:xfrm>
              <a:off x="3142084" y="765349"/>
              <a:ext cx="2741" cy="287903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>
              <a:off x="3718148" y="765349"/>
              <a:ext cx="4762" cy="3383731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flipH="1">
              <a:off x="4293492" y="765349"/>
              <a:ext cx="720" cy="345573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直接连接符 217"/>
            <p:cNvCxnSpPr/>
            <p:nvPr/>
          </p:nvCxnSpPr>
          <p:spPr bwMode="auto">
            <a:xfrm flipH="1">
              <a:off x="4860032" y="765349"/>
              <a:ext cx="10244" cy="374376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直接连接符 234"/>
            <p:cNvCxnSpPr/>
            <p:nvPr/>
          </p:nvCxnSpPr>
          <p:spPr bwMode="auto">
            <a:xfrm>
              <a:off x="2562572" y="548680"/>
              <a:ext cx="0" cy="302433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 Box 161"/>
            <p:cNvSpPr txBox="1">
              <a:spLocks noChangeArrowheads="1"/>
            </p:cNvSpPr>
            <p:nvPr/>
          </p:nvSpPr>
          <p:spPr bwMode="auto">
            <a:xfrm>
              <a:off x="2710036" y="764704"/>
              <a:ext cx="5042720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T</a:t>
              </a:r>
              <a:r>
                <a:rPr lang="en-US" altLang="zh-CN" sz="1800" b="1" baseline="-18000" dirty="0"/>
                <a:t>A</a:t>
              </a:r>
              <a:r>
                <a:rPr lang="en-US" altLang="zh-CN" sz="1800" b="1" baseline="-18000" dirty="0" smtClean="0"/>
                <a:t>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w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 err="1" smtClean="0"/>
                <a:t>T</a:t>
              </a:r>
              <a:r>
                <a:rPr lang="en-US" altLang="zh-CN" sz="1800" b="1" baseline="-18000" dirty="0" err="1" smtClean="0"/>
                <a:t>w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err="1" smtClean="0"/>
                <a:t>T</a:t>
              </a:r>
              <a:r>
                <a:rPr lang="en-US" altLang="zh-CN" sz="1800" b="1" baseline="-18000" dirty="0" err="1" smtClean="0"/>
                <a:t>w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 err="1" smtClean="0"/>
                <a:t>T</a:t>
              </a:r>
              <a:r>
                <a:rPr lang="en-US" altLang="zh-CN" sz="1800" b="1" baseline="-18000" dirty="0" err="1" smtClean="0"/>
                <a:t>w</a:t>
              </a:r>
              <a:r>
                <a:rPr lang="en-US" altLang="zh-CN" sz="1800" b="1" baseline="-18000" dirty="0" smtClean="0"/>
                <a:t>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D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  </a:t>
              </a:r>
              <a:r>
                <a:rPr lang="en-US" altLang="zh-CN" sz="1800" b="1" dirty="0" err="1" smtClean="0"/>
                <a:t>T</a:t>
              </a:r>
              <a:r>
                <a:rPr lang="en-US" altLang="zh-CN" sz="1800" b="1" baseline="-18000" dirty="0" err="1" smtClean="0"/>
                <a:t>D</a:t>
              </a:r>
              <a:r>
                <a:rPr lang="en-US" altLang="zh-CN" sz="1800" b="1" dirty="0" smtClean="0"/>
                <a:t>   </a:t>
              </a:r>
              <a:r>
                <a:rPr lang="en-US" altLang="zh-CN" sz="1800" b="1" dirty="0" err="1" smtClean="0"/>
                <a:t>T</a:t>
              </a:r>
              <a:r>
                <a:rPr lang="en-US" altLang="zh-CN" sz="1800" b="1" baseline="-18000" dirty="0" err="1" smtClean="0"/>
                <a:t>D</a:t>
              </a:r>
              <a:r>
                <a:rPr lang="en-US" altLang="zh-CN" sz="1800" b="1" dirty="0" smtClean="0"/>
                <a:t>   </a:t>
              </a:r>
              <a:r>
                <a:rPr lang="en-US" altLang="zh-CN" sz="1800" b="1" dirty="0" err="1" smtClean="0"/>
                <a:t>T</a:t>
              </a:r>
              <a:r>
                <a:rPr lang="en-US" altLang="zh-CN" sz="1800" b="1" baseline="-18000" dirty="0" err="1" smtClean="0"/>
                <a:t>D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endParaRPr lang="en-US" altLang="zh-CN" sz="1800" b="1" baseline="-18000" dirty="0"/>
            </a:p>
          </p:txBody>
        </p:sp>
        <p:sp>
          <p:nvSpPr>
            <p:cNvPr id="237" name="AutoShape 215"/>
            <p:cNvSpPr>
              <a:spLocks noChangeArrowheads="1"/>
            </p:cNvSpPr>
            <p:nvPr/>
          </p:nvSpPr>
          <p:spPr bwMode="auto">
            <a:xfrm>
              <a:off x="2571503" y="1340769"/>
              <a:ext cx="5170731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 bwMode="auto">
            <a:xfrm>
              <a:off x="2419102" y="126876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 flipV="1">
              <a:off x="2566740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>
              <a:off x="2571502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 flipV="1">
              <a:off x="285405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>
              <a:off x="2859534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/>
            <p:nvPr/>
          </p:nvCxnSpPr>
          <p:spPr bwMode="auto">
            <a:xfrm flipV="1">
              <a:off x="314280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直接连接符 266"/>
            <p:cNvCxnSpPr/>
            <p:nvPr/>
          </p:nvCxnSpPr>
          <p:spPr bwMode="auto">
            <a:xfrm>
              <a:off x="3147566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 flipV="1">
              <a:off x="343011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>
              <a:off x="3435598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718148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接连接符 270"/>
            <p:cNvCxnSpPr/>
            <p:nvPr/>
          </p:nvCxnSpPr>
          <p:spPr bwMode="auto">
            <a:xfrm>
              <a:off x="3722910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/>
            <p:nvPr/>
          </p:nvCxnSpPr>
          <p:spPr bwMode="auto">
            <a:xfrm flipV="1">
              <a:off x="4005460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直接连接符 272"/>
            <p:cNvCxnSpPr/>
            <p:nvPr/>
          </p:nvCxnSpPr>
          <p:spPr bwMode="auto">
            <a:xfrm>
              <a:off x="4010942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直接连接符 273"/>
            <p:cNvCxnSpPr/>
            <p:nvPr/>
          </p:nvCxnSpPr>
          <p:spPr bwMode="auto">
            <a:xfrm flipV="1">
              <a:off x="429421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直接连接符 274"/>
            <p:cNvCxnSpPr/>
            <p:nvPr/>
          </p:nvCxnSpPr>
          <p:spPr bwMode="auto">
            <a:xfrm>
              <a:off x="4298974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直接连接符 275"/>
            <p:cNvCxnSpPr/>
            <p:nvPr/>
          </p:nvCxnSpPr>
          <p:spPr bwMode="auto">
            <a:xfrm flipV="1">
              <a:off x="458152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直接连接符 276"/>
            <p:cNvCxnSpPr/>
            <p:nvPr/>
          </p:nvCxnSpPr>
          <p:spPr bwMode="auto">
            <a:xfrm>
              <a:off x="4587006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直接连接符 277"/>
            <p:cNvCxnSpPr>
              <a:endCxn id="237" idx="3"/>
            </p:cNvCxnSpPr>
            <p:nvPr/>
          </p:nvCxnSpPr>
          <p:spPr bwMode="auto">
            <a:xfrm>
              <a:off x="2420690" y="144878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直接连接符 278"/>
            <p:cNvCxnSpPr>
              <a:stCxn id="237" idx="0"/>
            </p:cNvCxnSpPr>
            <p:nvPr/>
          </p:nvCxnSpPr>
          <p:spPr bwMode="auto">
            <a:xfrm>
              <a:off x="7742234" y="1448781"/>
              <a:ext cx="5665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0" name="直接连接符 279"/>
            <p:cNvCxnSpPr/>
            <p:nvPr/>
          </p:nvCxnSpPr>
          <p:spPr bwMode="auto">
            <a:xfrm>
              <a:off x="2422004" y="1736812"/>
              <a:ext cx="301409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直接连接符 280"/>
            <p:cNvCxnSpPr/>
            <p:nvPr/>
          </p:nvCxnSpPr>
          <p:spPr bwMode="auto">
            <a:xfrm>
              <a:off x="2422004" y="191683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直接连接符 281"/>
            <p:cNvCxnSpPr/>
            <p:nvPr/>
          </p:nvCxnSpPr>
          <p:spPr bwMode="auto">
            <a:xfrm flipH="1" flipV="1">
              <a:off x="3142084" y="1916832"/>
              <a:ext cx="146757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>
              <a:off x="3288841" y="2132856"/>
              <a:ext cx="4456993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 flipV="1">
              <a:off x="2422004" y="2204866"/>
              <a:ext cx="5899174" cy="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 Box 148"/>
            <p:cNvSpPr txBox="1">
              <a:spLocks noChangeArrowheads="1"/>
            </p:cNvSpPr>
            <p:nvPr/>
          </p:nvSpPr>
          <p:spPr bwMode="auto">
            <a:xfrm>
              <a:off x="982417" y="980727"/>
              <a:ext cx="1373634" cy="3744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zh-CN" altLang="en-US" sz="1800" b="1" dirty="0"/>
                <a:t>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r>
                <a:rPr lang="en-US" altLang="zh-CN" sz="1400" b="1" dirty="0" smtClean="0"/>
                <a:t>(16b)</a:t>
              </a:r>
              <a:endParaRPr lang="zh-CN" altLang="en-US" sz="1400" b="1" dirty="0"/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r>
                <a:rPr lang="en-US" altLang="zh-CN" sz="1400" b="1" dirty="0" smtClean="0"/>
                <a:t>(32b)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地址引脚</a:t>
              </a:r>
              <a:r>
                <a:rPr lang="en-US" altLang="zh-CN" sz="1400" b="1" dirty="0" smtClean="0"/>
                <a:t>(15b)</a:t>
              </a:r>
              <a:endParaRPr lang="en-US" altLang="zh-CN" sz="1800" b="1" dirty="0" smtClean="0"/>
            </a:p>
            <a:p>
              <a:pPr>
                <a:lnSpc>
                  <a:spcPct val="101000"/>
                </a:lnSpc>
              </a:pPr>
              <a:r>
                <a:rPr lang="zh-CN" altLang="en-US" sz="1800" b="1" dirty="0" smtClean="0"/>
                <a:t>数据引脚</a:t>
              </a:r>
              <a:r>
                <a:rPr lang="en-US" altLang="zh-CN" sz="1400" b="1" dirty="0" smtClean="0"/>
                <a:t>(32b)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控制引脚</a:t>
              </a:r>
              <a:r>
                <a:rPr lang="en-US" altLang="zh-CN" sz="1800" b="1" dirty="0" smtClean="0"/>
                <a:t>WE#</a:t>
              </a:r>
            </a:p>
            <a:p>
              <a:pPr algn="r">
                <a:lnSpc>
                  <a:spcPct val="111000"/>
                </a:lnSpc>
              </a:pPr>
              <a:r>
                <a:rPr lang="zh-CN" altLang="en-US" sz="1800" b="1" dirty="0" smtClean="0"/>
                <a:t>片选引脚</a:t>
              </a:r>
              <a:r>
                <a:rPr lang="en-US" altLang="zh-CN" sz="1800" b="1" dirty="0" smtClean="0"/>
                <a:t>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/>
                <a:t>M0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/>
                <a:t>M1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/>
                <a:t>M2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/>
                <a:t>M3 CS#</a:t>
              </a:r>
              <a:endParaRPr lang="zh-CN" altLang="en-US" sz="1800" b="1" dirty="0"/>
            </a:p>
          </p:txBody>
        </p:sp>
        <p:cxnSp>
          <p:nvCxnSpPr>
            <p:cNvPr id="286" name="直接连接符 285"/>
            <p:cNvCxnSpPr/>
            <p:nvPr/>
          </p:nvCxnSpPr>
          <p:spPr bwMode="auto">
            <a:xfrm>
              <a:off x="2422004" y="242088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 flipV="1">
              <a:off x="487099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8" name="左大括号 287"/>
            <p:cNvSpPr/>
            <p:nvPr/>
          </p:nvSpPr>
          <p:spPr bwMode="auto">
            <a:xfrm>
              <a:off x="838401" y="1088740"/>
              <a:ext cx="144016" cy="1296144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89" name="左大括号 288"/>
            <p:cNvSpPr/>
            <p:nvPr/>
          </p:nvSpPr>
          <p:spPr bwMode="auto">
            <a:xfrm>
              <a:off x="838401" y="2492895"/>
              <a:ext cx="144016" cy="2124235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90" name="直接连接符 289"/>
            <p:cNvCxnSpPr>
              <a:endCxn id="330" idx="3"/>
            </p:cNvCxnSpPr>
            <p:nvPr/>
          </p:nvCxnSpPr>
          <p:spPr bwMode="auto">
            <a:xfrm>
              <a:off x="2416522" y="2600908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直接连接符 290"/>
            <p:cNvCxnSpPr>
              <a:stCxn id="330" idx="0"/>
            </p:cNvCxnSpPr>
            <p:nvPr/>
          </p:nvCxnSpPr>
          <p:spPr bwMode="auto">
            <a:xfrm>
              <a:off x="7743674" y="2600908"/>
              <a:ext cx="5775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>
              <a:off x="2422004" y="3356992"/>
              <a:ext cx="72556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 flipH="1" flipV="1">
              <a:off x="3131841" y="3356993"/>
              <a:ext cx="157000" cy="21666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>
              <a:off x="3288841" y="3573661"/>
              <a:ext cx="387544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 flipV="1">
              <a:off x="2416522" y="3068961"/>
              <a:ext cx="5904656" cy="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/>
            <p:nvPr/>
          </p:nvCxnSpPr>
          <p:spPr bwMode="auto">
            <a:xfrm>
              <a:off x="2416522" y="328498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直接连接符 296"/>
            <p:cNvCxnSpPr/>
            <p:nvPr/>
          </p:nvCxnSpPr>
          <p:spPr bwMode="auto">
            <a:xfrm>
              <a:off x="2422004" y="2888940"/>
              <a:ext cx="301885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直接连接符 297"/>
            <p:cNvCxnSpPr/>
            <p:nvPr/>
          </p:nvCxnSpPr>
          <p:spPr bwMode="auto">
            <a:xfrm>
              <a:off x="7740351" y="560801"/>
              <a:ext cx="0" cy="4236351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>
              <a:off x="4869556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 flipV="1">
              <a:off x="5152106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5157588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 flipV="1">
              <a:off x="5440858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5445620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直接连接符 303"/>
            <p:cNvCxnSpPr/>
            <p:nvPr/>
          </p:nvCxnSpPr>
          <p:spPr bwMode="auto">
            <a:xfrm flipV="1">
              <a:off x="5728170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733652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 flipV="1">
              <a:off x="6016202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6020964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V="1">
              <a:off x="6303514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6308996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 flipV="1">
              <a:off x="6592266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6597028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6879578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6885060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 flipV="1">
              <a:off x="7169050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>
              <a:off x="7173092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V="1">
              <a:off x="745564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7461124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直接连接符 317"/>
            <p:cNvCxnSpPr/>
            <p:nvPr/>
          </p:nvCxnSpPr>
          <p:spPr bwMode="auto">
            <a:xfrm flipV="1">
              <a:off x="774439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9" name="Text Box 161"/>
            <p:cNvSpPr txBox="1">
              <a:spLocks noChangeArrowheads="1"/>
            </p:cNvSpPr>
            <p:nvPr/>
          </p:nvSpPr>
          <p:spPr bwMode="auto">
            <a:xfrm>
              <a:off x="395536" y="1615068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BUS</a:t>
              </a:r>
              <a:endParaRPr lang="en-US" altLang="zh-CN" sz="1800" b="1" baseline="-18000" dirty="0"/>
            </a:p>
          </p:txBody>
        </p:sp>
        <p:sp>
          <p:nvSpPr>
            <p:cNvPr id="320" name="Text Box 161"/>
            <p:cNvSpPr txBox="1">
              <a:spLocks noChangeArrowheads="1"/>
            </p:cNvSpPr>
            <p:nvPr/>
          </p:nvSpPr>
          <p:spPr bwMode="auto">
            <a:xfrm>
              <a:off x="401591" y="3429000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MEM</a:t>
              </a:r>
              <a:endParaRPr lang="en-US" altLang="zh-CN" sz="1800" b="1" dirty="0"/>
            </a:p>
          </p:txBody>
        </p:sp>
        <p:cxnSp>
          <p:nvCxnSpPr>
            <p:cNvPr id="321" name="直接连接符 320"/>
            <p:cNvCxnSpPr/>
            <p:nvPr/>
          </p:nvCxnSpPr>
          <p:spPr bwMode="auto">
            <a:xfrm>
              <a:off x="8321178" y="105273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直接连接符 321"/>
            <p:cNvCxnSpPr/>
            <p:nvPr/>
          </p:nvCxnSpPr>
          <p:spPr bwMode="auto">
            <a:xfrm>
              <a:off x="7749156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 flipV="1">
              <a:off x="803170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>
              <a:off x="8037188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直接连接符 324"/>
            <p:cNvCxnSpPr/>
            <p:nvPr/>
          </p:nvCxnSpPr>
          <p:spPr bwMode="auto">
            <a:xfrm flipV="1">
              <a:off x="8320458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 flipH="1">
              <a:off x="8308774" y="764704"/>
              <a:ext cx="7642" cy="280766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 Box 161"/>
            <p:cNvSpPr txBox="1">
              <a:spLocks noChangeArrowheads="1"/>
            </p:cNvSpPr>
            <p:nvPr/>
          </p:nvSpPr>
          <p:spPr bwMode="auto">
            <a:xfrm>
              <a:off x="4661755" y="560801"/>
              <a:ext cx="925140" cy="20454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/>
                <a:t>传输周期</a:t>
              </a:r>
              <a:endParaRPr lang="en-US" altLang="zh-CN" sz="1600" b="1" dirty="0"/>
            </a:p>
          </p:txBody>
        </p:sp>
        <p:cxnSp>
          <p:nvCxnSpPr>
            <p:cNvPr id="328" name="直接连接符 327"/>
            <p:cNvCxnSpPr/>
            <p:nvPr/>
          </p:nvCxnSpPr>
          <p:spPr bwMode="auto">
            <a:xfrm>
              <a:off x="5586895" y="663076"/>
              <a:ext cx="21574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 flipH="1">
              <a:off x="2571503" y="663075"/>
              <a:ext cx="2000497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0" name="AutoShape 215"/>
            <p:cNvSpPr>
              <a:spLocks noChangeArrowheads="1"/>
            </p:cNvSpPr>
            <p:nvPr/>
          </p:nvSpPr>
          <p:spPr bwMode="auto">
            <a:xfrm>
              <a:off x="2555776" y="2492896"/>
              <a:ext cx="51878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</p:grpSp>
      <p:sp>
        <p:nvSpPr>
          <p:cNvPr id="334" name="线形标注 2 333"/>
          <p:cNvSpPr/>
          <p:nvPr/>
        </p:nvSpPr>
        <p:spPr bwMode="auto">
          <a:xfrm>
            <a:off x="6588224" y="4808240"/>
            <a:ext cx="1872208" cy="27694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9168"/>
              <a:gd name="adj5" fmla="val -330050"/>
              <a:gd name="adj6" fmla="val -39589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传输时延＝</a:t>
            </a:r>
            <a:r>
              <a:rPr lang="en-US" altLang="zh-CN" sz="1600" b="1" dirty="0" smtClean="0">
                <a:latin typeface="+mn-ea"/>
                <a:ea typeface="+mn-ea"/>
              </a:rPr>
              <a:t>1</a:t>
            </a:r>
            <a:r>
              <a:rPr lang="zh-CN" altLang="en-US" sz="1600" b="1" dirty="0" smtClean="0">
                <a:latin typeface="+mn-ea"/>
                <a:ea typeface="+mn-ea"/>
              </a:rPr>
              <a:t>个</a:t>
            </a:r>
            <a:r>
              <a:rPr lang="en-US" altLang="zh-CN" sz="1600" b="1" dirty="0" smtClean="0">
                <a:latin typeface="+mn-ea"/>
                <a:ea typeface="+mn-ea"/>
              </a:rPr>
              <a:t>CLK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335" name="组合 334"/>
          <p:cNvGrpSpPr/>
          <p:nvPr/>
        </p:nvGrpSpPr>
        <p:grpSpPr>
          <a:xfrm>
            <a:off x="5436096" y="1628800"/>
            <a:ext cx="2883642" cy="1944216"/>
            <a:chOff x="5436096" y="1628800"/>
            <a:chExt cx="2883642" cy="1944216"/>
          </a:xfrm>
        </p:grpSpPr>
        <p:sp>
          <p:nvSpPr>
            <p:cNvPr id="336" name="AutoShape 215"/>
            <p:cNvSpPr>
              <a:spLocks noChangeArrowheads="1"/>
            </p:cNvSpPr>
            <p:nvPr/>
          </p:nvSpPr>
          <p:spPr bwMode="auto">
            <a:xfrm>
              <a:off x="5436096" y="1628800"/>
              <a:ext cx="61310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>
              <a:off x="7890431" y="1916832"/>
              <a:ext cx="42216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 flipV="1">
              <a:off x="7744533" y="1916832"/>
              <a:ext cx="139835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>
              <a:off x="7890431" y="3356992"/>
              <a:ext cx="418343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 flipV="1">
              <a:off x="7740352" y="33569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>
              <a:stCxn id="344" idx="0"/>
            </p:cNvCxnSpPr>
            <p:nvPr/>
          </p:nvCxnSpPr>
          <p:spPr bwMode="auto">
            <a:xfrm>
              <a:off x="7740352" y="1736812"/>
              <a:ext cx="57938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2" name="AutoShape 215"/>
            <p:cNvSpPr>
              <a:spLocks noChangeArrowheads="1"/>
            </p:cNvSpPr>
            <p:nvPr/>
          </p:nvSpPr>
          <p:spPr bwMode="auto">
            <a:xfrm>
              <a:off x="6045161" y="1628800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3" name="AutoShape 215"/>
            <p:cNvSpPr>
              <a:spLocks noChangeArrowheads="1"/>
            </p:cNvSpPr>
            <p:nvPr/>
          </p:nvSpPr>
          <p:spPr bwMode="auto">
            <a:xfrm>
              <a:off x="6620505" y="1628800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4" name="AutoShape 215"/>
            <p:cNvSpPr>
              <a:spLocks noChangeArrowheads="1"/>
            </p:cNvSpPr>
            <p:nvPr/>
          </p:nvSpPr>
          <p:spPr bwMode="auto">
            <a:xfrm>
              <a:off x="7197288" y="1628800"/>
              <a:ext cx="54306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</p:grpSp>
      <p:cxnSp>
        <p:nvCxnSpPr>
          <p:cNvPr id="345" name="直接连接符 344"/>
          <p:cNvCxnSpPr/>
          <p:nvPr/>
        </p:nvCxnSpPr>
        <p:spPr bwMode="auto">
          <a:xfrm flipH="1">
            <a:off x="3131840" y="4077072"/>
            <a:ext cx="5760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46" name="线形标注 2 345"/>
          <p:cNvSpPr/>
          <p:nvPr/>
        </p:nvSpPr>
        <p:spPr bwMode="auto">
          <a:xfrm>
            <a:off x="755576" y="4755557"/>
            <a:ext cx="1812479" cy="276944"/>
          </a:xfrm>
          <a:prstGeom prst="borderCallout2">
            <a:avLst>
              <a:gd name="adj1" fmla="val 48951"/>
              <a:gd name="adj2" fmla="val 101317"/>
              <a:gd name="adj3" fmla="val 50563"/>
              <a:gd name="adj4" fmla="val 119494"/>
              <a:gd name="adj5" fmla="val -232648"/>
              <a:gd name="adj6" fmla="val 149298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 smtClean="0">
                <a:latin typeface="+mn-ea"/>
                <a:ea typeface="+mn-ea"/>
                <a:sym typeface="Symbol"/>
              </a:rPr>
              <a:t>启动间隔≥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  <a:sym typeface="Symbol"/>
              </a:rPr>
              <a:t></a:t>
            </a:r>
            <a:r>
              <a:rPr lang="en-US" altLang="zh-CN" sz="1600" b="1" dirty="0" smtClean="0">
                <a:latin typeface="+mn-ea"/>
                <a:ea typeface="+mn-ea"/>
              </a:rPr>
              <a:t>T</a:t>
            </a:r>
            <a:r>
              <a:rPr lang="en-US" altLang="zh-CN" sz="1600" b="1" baseline="-18000" dirty="0" smtClean="0">
                <a:latin typeface="+mn-ea"/>
                <a:ea typeface="+mn-ea"/>
              </a:rPr>
              <a:t>M</a:t>
            </a:r>
            <a:r>
              <a:rPr lang="en-US" altLang="zh-CN" sz="1600" b="1" dirty="0" smtClean="0">
                <a:latin typeface="+mn-ea"/>
                <a:ea typeface="+mn-ea"/>
              </a:rPr>
              <a:t>/4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  <a:sym typeface="Symbol"/>
              </a:rPr>
              <a:t></a:t>
            </a:r>
            <a:endParaRPr lang="zh-CN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2824930" y="2544123"/>
            <a:ext cx="5228392" cy="1015039"/>
            <a:chOff x="2824930" y="2544123"/>
            <a:chExt cx="5228392" cy="1015039"/>
          </a:xfrm>
        </p:grpSpPr>
        <p:sp>
          <p:nvSpPr>
            <p:cNvPr id="349" name="椭圆 348"/>
            <p:cNvSpPr/>
            <p:nvPr/>
          </p:nvSpPr>
          <p:spPr bwMode="auto">
            <a:xfrm>
              <a:off x="3394934" y="3394365"/>
              <a:ext cx="45719" cy="144016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0" name="椭圆 349"/>
            <p:cNvSpPr/>
            <p:nvPr/>
          </p:nvSpPr>
          <p:spPr bwMode="auto">
            <a:xfrm>
              <a:off x="3399091" y="3134041"/>
              <a:ext cx="45719" cy="144016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1" name="椭圆 350"/>
            <p:cNvSpPr/>
            <p:nvPr/>
          </p:nvSpPr>
          <p:spPr bwMode="auto">
            <a:xfrm>
              <a:off x="2824930" y="2544123"/>
              <a:ext cx="50291" cy="144016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2" name="椭圆 351"/>
            <p:cNvSpPr/>
            <p:nvPr/>
          </p:nvSpPr>
          <p:spPr bwMode="auto">
            <a:xfrm>
              <a:off x="2834318" y="3127114"/>
              <a:ext cx="41563" cy="144016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3" name="椭圆 352"/>
            <p:cNvSpPr/>
            <p:nvPr/>
          </p:nvSpPr>
          <p:spPr bwMode="auto">
            <a:xfrm>
              <a:off x="2829954" y="3405481"/>
              <a:ext cx="41563" cy="144016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4" name="椭圆 353"/>
            <p:cNvSpPr/>
            <p:nvPr/>
          </p:nvSpPr>
          <p:spPr bwMode="auto">
            <a:xfrm>
              <a:off x="3399091" y="2544129"/>
              <a:ext cx="50291" cy="144016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5" name="椭圆 354"/>
            <p:cNvSpPr/>
            <p:nvPr/>
          </p:nvSpPr>
          <p:spPr bwMode="auto">
            <a:xfrm>
              <a:off x="8007603" y="3415146"/>
              <a:ext cx="45719" cy="144016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6" name="椭圆 355"/>
            <p:cNvSpPr/>
            <p:nvPr/>
          </p:nvSpPr>
          <p:spPr bwMode="auto">
            <a:xfrm>
              <a:off x="8007603" y="3127114"/>
              <a:ext cx="45719" cy="144016"/>
            </a:xfrm>
            <a:prstGeom prst="ellipse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2411760" y="3559162"/>
            <a:ext cx="4761332" cy="1489294"/>
            <a:chOff x="2411760" y="3559162"/>
            <a:chExt cx="4761332" cy="1489294"/>
          </a:xfrm>
        </p:grpSpPr>
        <p:cxnSp>
          <p:nvCxnSpPr>
            <p:cNvPr id="358" name="直接连接符 357"/>
            <p:cNvCxnSpPr/>
            <p:nvPr/>
          </p:nvCxnSpPr>
          <p:spPr bwMode="auto">
            <a:xfrm flipH="1">
              <a:off x="3131840" y="3644379"/>
              <a:ext cx="15726" cy="1369442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>
              <a:off x="5436096" y="3559162"/>
              <a:ext cx="0" cy="14733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360" name="Text Box 161"/>
            <p:cNvSpPr txBox="1">
              <a:spLocks noChangeArrowheads="1"/>
            </p:cNvSpPr>
            <p:nvPr/>
          </p:nvSpPr>
          <p:spPr bwMode="auto">
            <a:xfrm>
              <a:off x="3590695" y="4869160"/>
              <a:ext cx="1341345" cy="179296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 w="sm" len="sm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/>
                <a:t>存取周期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体</a:t>
              </a:r>
              <a:r>
                <a:rPr lang="en-US" altLang="zh-CN" sz="1600" b="1" dirty="0" smtClean="0"/>
                <a:t>)</a:t>
              </a:r>
              <a:endParaRPr lang="en-US" altLang="zh-CN" sz="1600" b="1" dirty="0"/>
            </a:p>
          </p:txBody>
        </p:sp>
        <p:cxnSp>
          <p:nvCxnSpPr>
            <p:cNvPr id="361" name="直接连接符 360"/>
            <p:cNvCxnSpPr/>
            <p:nvPr/>
          </p:nvCxnSpPr>
          <p:spPr bwMode="auto">
            <a:xfrm>
              <a:off x="4924177" y="4941168"/>
              <a:ext cx="5119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362" name="直接连接符 361"/>
            <p:cNvCxnSpPr/>
            <p:nvPr/>
          </p:nvCxnSpPr>
          <p:spPr bwMode="auto">
            <a:xfrm flipH="1">
              <a:off x="3131841" y="4941168"/>
              <a:ext cx="4588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>
              <a:off x="2411760" y="3644379"/>
              <a:ext cx="7358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H="1" flipV="1">
              <a:off x="3147566" y="3644379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>
              <a:off x="3275163" y="3860403"/>
              <a:ext cx="2170457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66" name="直接连接符 365"/>
            <p:cNvCxnSpPr/>
            <p:nvPr/>
          </p:nvCxnSpPr>
          <p:spPr bwMode="auto">
            <a:xfrm>
              <a:off x="2411760" y="3933054"/>
              <a:ext cx="129614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67" name="直接连接符 366"/>
            <p:cNvCxnSpPr/>
            <p:nvPr/>
          </p:nvCxnSpPr>
          <p:spPr bwMode="auto">
            <a:xfrm>
              <a:off x="3836194" y="4149080"/>
              <a:ext cx="2213009" cy="645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 bwMode="auto">
            <a:xfrm>
              <a:off x="2429646" y="4221086"/>
              <a:ext cx="187004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>
              <a:off x="4427984" y="4436789"/>
              <a:ext cx="218025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>
              <a:off x="2429646" y="4509118"/>
              <a:ext cx="2439910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>
              <a:off x="4988322" y="4725142"/>
              <a:ext cx="2184770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 bwMode="auto">
            <a:xfrm flipH="1" flipV="1">
              <a:off x="3707904" y="3933056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73" name="直接连接符 372"/>
            <p:cNvCxnSpPr/>
            <p:nvPr/>
          </p:nvCxnSpPr>
          <p:spPr bwMode="auto">
            <a:xfrm flipH="1" flipV="1">
              <a:off x="4299694" y="4221088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 bwMode="auto">
            <a:xfrm flipH="1" flipV="1">
              <a:off x="4860032" y="4509120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grpSp>
        <p:nvGrpSpPr>
          <p:cNvPr id="380" name="组合 379"/>
          <p:cNvGrpSpPr/>
          <p:nvPr/>
        </p:nvGrpSpPr>
        <p:grpSpPr>
          <a:xfrm>
            <a:off x="5436096" y="2780928"/>
            <a:ext cx="2885082" cy="1944216"/>
            <a:chOff x="5436096" y="2780928"/>
            <a:chExt cx="2885082" cy="1944216"/>
          </a:xfrm>
        </p:grpSpPr>
        <p:cxnSp>
          <p:nvCxnSpPr>
            <p:cNvPr id="381" name="直接连接符 380"/>
            <p:cNvCxnSpPr/>
            <p:nvPr/>
          </p:nvCxnSpPr>
          <p:spPr bwMode="auto">
            <a:xfrm>
              <a:off x="6162239" y="3644379"/>
              <a:ext cx="215893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接连接符 381"/>
            <p:cNvCxnSpPr/>
            <p:nvPr/>
          </p:nvCxnSpPr>
          <p:spPr bwMode="auto">
            <a:xfrm flipV="1">
              <a:off x="6008339" y="3644379"/>
              <a:ext cx="153900" cy="216026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直接连接符 382"/>
            <p:cNvCxnSpPr/>
            <p:nvPr/>
          </p:nvCxnSpPr>
          <p:spPr bwMode="auto">
            <a:xfrm flipV="1">
              <a:off x="6738303" y="3933054"/>
              <a:ext cx="1560227" cy="2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直接连接符 383"/>
            <p:cNvCxnSpPr/>
            <p:nvPr/>
          </p:nvCxnSpPr>
          <p:spPr bwMode="auto">
            <a:xfrm flipV="1">
              <a:off x="6588223" y="3933056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直接连接符 384"/>
            <p:cNvCxnSpPr/>
            <p:nvPr/>
          </p:nvCxnSpPr>
          <p:spPr bwMode="auto">
            <a:xfrm>
              <a:off x="7314367" y="4221086"/>
              <a:ext cx="100204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直接连接符 385"/>
            <p:cNvCxnSpPr/>
            <p:nvPr/>
          </p:nvCxnSpPr>
          <p:spPr bwMode="auto">
            <a:xfrm flipV="1">
              <a:off x="7164287" y="4221088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直接连接符 386"/>
            <p:cNvCxnSpPr/>
            <p:nvPr/>
          </p:nvCxnSpPr>
          <p:spPr bwMode="auto">
            <a:xfrm>
              <a:off x="7848364" y="4509118"/>
              <a:ext cx="4680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直接连接符 387"/>
            <p:cNvCxnSpPr/>
            <p:nvPr/>
          </p:nvCxnSpPr>
          <p:spPr bwMode="auto">
            <a:xfrm flipV="1">
              <a:off x="7740351" y="4509120"/>
              <a:ext cx="108013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9" name="AutoShape 215"/>
            <p:cNvSpPr>
              <a:spLocks noChangeArrowheads="1"/>
            </p:cNvSpPr>
            <p:nvPr/>
          </p:nvSpPr>
          <p:spPr bwMode="auto">
            <a:xfrm>
              <a:off x="5440859" y="2780928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90" name="AutoShape 215"/>
            <p:cNvSpPr>
              <a:spLocks noChangeArrowheads="1"/>
            </p:cNvSpPr>
            <p:nvPr/>
          </p:nvSpPr>
          <p:spPr bwMode="auto">
            <a:xfrm>
              <a:off x="6017642" y="2780928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91" name="AutoShape 215"/>
            <p:cNvSpPr>
              <a:spLocks noChangeArrowheads="1"/>
            </p:cNvSpPr>
            <p:nvPr/>
          </p:nvSpPr>
          <p:spPr bwMode="auto">
            <a:xfrm>
              <a:off x="6592986" y="2780928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92" name="AutoShape 215"/>
            <p:cNvSpPr>
              <a:spLocks noChangeArrowheads="1"/>
            </p:cNvSpPr>
            <p:nvPr/>
          </p:nvSpPr>
          <p:spPr bwMode="auto">
            <a:xfrm>
              <a:off x="7169769" y="2780928"/>
              <a:ext cx="570583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93" name="直接连接符 392"/>
            <p:cNvCxnSpPr/>
            <p:nvPr/>
          </p:nvCxnSpPr>
          <p:spPr bwMode="auto">
            <a:xfrm>
              <a:off x="7740352" y="2888940"/>
              <a:ext cx="57224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4" name="直接连接符 393"/>
            <p:cNvCxnSpPr/>
            <p:nvPr/>
          </p:nvCxnSpPr>
          <p:spPr bwMode="auto">
            <a:xfrm>
              <a:off x="5436096" y="3861048"/>
              <a:ext cx="584868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5" name="直接连接符 394"/>
            <p:cNvCxnSpPr/>
            <p:nvPr/>
          </p:nvCxnSpPr>
          <p:spPr bwMode="auto">
            <a:xfrm>
              <a:off x="6012160" y="4148433"/>
              <a:ext cx="584868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6" name="直接连接符 395"/>
            <p:cNvCxnSpPr/>
            <p:nvPr/>
          </p:nvCxnSpPr>
          <p:spPr bwMode="auto">
            <a:xfrm>
              <a:off x="6579420" y="4437112"/>
              <a:ext cx="584868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7" name="直接连接符 396"/>
            <p:cNvCxnSpPr/>
            <p:nvPr/>
          </p:nvCxnSpPr>
          <p:spPr bwMode="auto">
            <a:xfrm>
              <a:off x="7155484" y="4724497"/>
              <a:ext cx="584868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98" name="直接连接符 397"/>
          <p:cNvCxnSpPr/>
          <p:nvPr/>
        </p:nvCxnSpPr>
        <p:spPr bwMode="auto">
          <a:xfrm>
            <a:off x="7164288" y="3573016"/>
            <a:ext cx="584868" cy="647"/>
          </a:xfrm>
          <a:prstGeom prst="line">
            <a:avLst/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9" name="AutoShape 3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Text Box 200"/>
          <p:cNvSpPr txBox="1">
            <a:spLocks noChangeArrowheads="1"/>
          </p:cNvSpPr>
          <p:nvPr/>
        </p:nvSpPr>
        <p:spPr bwMode="auto">
          <a:xfrm>
            <a:off x="539552" y="5157192"/>
            <a:ext cx="8280920" cy="74635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sz="2000" b="1" dirty="0" smtClean="0">
                <a:latin typeface="+mn-ea"/>
                <a:ea typeface="+mn-ea"/>
              </a:rPr>
              <a:t>若一个时钟周期可进行一次交互，</a:t>
            </a:r>
            <a:r>
              <a:rPr lang="zh-CN" altLang="en-US" sz="2000" b="1" dirty="0" smtClean="0"/>
              <a:t>信号发送与</a:t>
            </a:r>
            <a:r>
              <a:rPr lang="en-US" altLang="zh-CN" sz="2000" b="1" dirty="0" smtClean="0"/>
              <a:t>CLK</a:t>
            </a:r>
            <a:r>
              <a:rPr lang="zh-CN" altLang="en-US" sz="2000" b="1" dirty="0"/>
              <a:t>上升</a:t>
            </a:r>
            <a:r>
              <a:rPr lang="zh-CN" altLang="en-US" sz="2000" b="1" dirty="0" smtClean="0"/>
              <a:t>沿同步，</a:t>
            </a:r>
            <a:endParaRPr lang="en-US" altLang="zh-CN" sz="2000" b="1" dirty="0" smtClean="0"/>
          </a:p>
          <a:p>
            <a:pPr eaLnBrk="0" hangingPunct="0">
              <a:lnSpc>
                <a:spcPct val="100000"/>
              </a:lnSpc>
              <a:spcBef>
                <a:spcPts val="300"/>
              </a:spcBef>
            </a:pPr>
            <a:r>
              <a:rPr lang="zh-CN" altLang="en-US" sz="2000" b="1" dirty="0" smtClean="0"/>
              <a:t>考虑</a:t>
            </a:r>
            <a:r>
              <a:rPr lang="zh-CN" altLang="en-US" sz="2000" b="1" dirty="0"/>
              <a:t>信号传输</a:t>
            </a:r>
            <a:r>
              <a:rPr lang="zh-CN" altLang="en-US" sz="2000" b="1" dirty="0" smtClean="0"/>
              <a:t>时延时，信号</a:t>
            </a:r>
            <a:r>
              <a:rPr lang="zh-CN" altLang="en-US" sz="2000" b="1" dirty="0"/>
              <a:t>接收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采样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应</a:t>
            </a:r>
            <a:r>
              <a:rPr lang="zh-CN" altLang="en-US" sz="2000" b="1" dirty="0" smtClean="0"/>
              <a:t>在</a:t>
            </a:r>
            <a:r>
              <a:rPr lang="zh-CN" altLang="en-US" sz="2000" b="1" dirty="0"/>
              <a:t>何时？</a:t>
            </a:r>
            <a:endParaRPr lang="en-US" altLang="zh-CN" sz="2000" b="1" dirty="0"/>
          </a:p>
        </p:txBody>
      </p:sp>
      <p:sp>
        <p:nvSpPr>
          <p:cNvPr id="171" name="Text Box 200"/>
          <p:cNvSpPr txBox="1">
            <a:spLocks noChangeArrowheads="1"/>
          </p:cNvSpPr>
          <p:nvPr/>
        </p:nvSpPr>
        <p:spPr bwMode="auto">
          <a:xfrm>
            <a:off x="539552" y="5949280"/>
            <a:ext cx="828092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sz="2000" b="1" dirty="0"/>
              <a:t>若总线信号如上图，</a:t>
            </a:r>
            <a:r>
              <a:rPr lang="en-US" altLang="zh-CN" sz="2000" b="1" dirty="0"/>
              <a:t>MEM</a:t>
            </a:r>
            <a:r>
              <a:rPr lang="zh-CN" altLang="en-US" sz="2000" b="1" dirty="0"/>
              <a:t>地址从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开始，则</a:t>
            </a:r>
            <a:r>
              <a:rPr lang="en-US" altLang="zh-CN" sz="2000" b="1" dirty="0"/>
              <a:t>CS#</a:t>
            </a:r>
            <a:r>
              <a:rPr lang="zh-CN" altLang="en-US" sz="2000" b="1" dirty="0"/>
              <a:t>的有效逻辑</a:t>
            </a:r>
            <a:r>
              <a:rPr lang="zh-CN" altLang="en-US" sz="2000" b="1" dirty="0" smtClean="0"/>
              <a:t>？</a:t>
            </a:r>
            <a:endParaRPr lang="en-US" altLang="zh-CN" sz="2000" b="1" dirty="0"/>
          </a:p>
        </p:txBody>
      </p:sp>
      <p:sp>
        <p:nvSpPr>
          <p:cNvPr id="172" name="Text Box 161"/>
          <p:cNvSpPr txBox="1">
            <a:spLocks noChangeArrowheads="1"/>
          </p:cNvSpPr>
          <p:nvPr/>
        </p:nvSpPr>
        <p:spPr bwMode="auto">
          <a:xfrm>
            <a:off x="6516216" y="5557302"/>
            <a:ext cx="2016224" cy="288032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常在</a:t>
            </a:r>
            <a:r>
              <a:rPr lang="en-US" altLang="zh-CN" sz="2000" b="1" dirty="0" smtClean="0">
                <a:latin typeface="+mn-ea"/>
                <a:ea typeface="+mn-ea"/>
              </a:rPr>
              <a:t>CLK</a:t>
            </a:r>
            <a:r>
              <a:rPr lang="zh-CN" altLang="en-US" sz="2000" b="1" dirty="0" smtClean="0">
                <a:latin typeface="+mn-ea"/>
                <a:ea typeface="+mn-ea"/>
              </a:rPr>
              <a:t>下降沿时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73" name="Text Box 161"/>
          <p:cNvSpPr txBox="1">
            <a:spLocks noChangeArrowheads="1"/>
          </p:cNvSpPr>
          <p:nvPr/>
        </p:nvSpPr>
        <p:spPr bwMode="auto">
          <a:xfrm>
            <a:off x="5508104" y="6381328"/>
            <a:ext cx="2376264" cy="288032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CS#=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 smtClean="0">
                <a:latin typeface="+mn-ea"/>
                <a:ea typeface="+mn-ea"/>
              </a:rPr>
              <a:t>RD#</a:t>
            </a:r>
            <a:r>
              <a:rPr lang="en-US" altLang="zh-CN" sz="2000" b="1" dirty="0" smtClean="0">
                <a:latin typeface="+mn-ea"/>
                <a:ea typeface="+mn-ea"/>
                <a:sym typeface="Symbol"/>
              </a:rPr>
              <a:t>WR</a:t>
            </a:r>
            <a:r>
              <a:rPr lang="en-US" altLang="zh-CN" sz="2000" b="1" dirty="0">
                <a:latin typeface="+mn-ea"/>
                <a:ea typeface="+mn-ea"/>
                <a:sym typeface="Symbol"/>
              </a:rPr>
              <a:t>#</a:t>
            </a:r>
            <a:r>
              <a:rPr lang="en-US" altLang="zh-CN" sz="2000" b="1" dirty="0" smtClean="0">
                <a:latin typeface="+mn-ea"/>
                <a:ea typeface="+mn-ea"/>
                <a:sym typeface="Symbol"/>
              </a:rPr>
              <a:t>)</a:t>
            </a:r>
            <a:r>
              <a:rPr lang="en-US" altLang="zh-CN" sz="2000" b="1" dirty="0" smtClean="0">
                <a:latin typeface="+mn-lt"/>
                <a:ea typeface="+mn-ea"/>
                <a:sym typeface="Symbol"/>
              </a:rPr>
              <a:t>·</a:t>
            </a:r>
            <a:r>
              <a:rPr lang="en-US" altLang="zh-CN" sz="2000" b="1" dirty="0" smtClean="0">
                <a:latin typeface="+mn-ea"/>
                <a:ea typeface="+mn-ea"/>
              </a:rPr>
              <a:t>A</a:t>
            </a:r>
            <a:r>
              <a:rPr lang="en-US" altLang="zh-CN" sz="2000" b="1" baseline="-18000" dirty="0" smtClean="0">
                <a:latin typeface="+mn-ea"/>
                <a:ea typeface="+mn-ea"/>
              </a:rPr>
              <a:t>15</a:t>
            </a:r>
            <a:r>
              <a:rPr lang="en-US" altLang="zh-CN" sz="2000" b="1" dirty="0" smtClean="0">
                <a:latin typeface="+mn-ea"/>
                <a:ea typeface="+mn-ea"/>
              </a:rPr>
              <a:t>#</a:t>
            </a:r>
            <a:endParaRPr lang="en-US" altLang="zh-CN" sz="2000" b="1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36096" y="3356992"/>
            <a:ext cx="1872208" cy="1368797"/>
            <a:chOff x="5436096" y="3356992"/>
            <a:chExt cx="1872208" cy="1368797"/>
          </a:xfrm>
        </p:grpSpPr>
        <p:cxnSp>
          <p:nvCxnSpPr>
            <p:cNvPr id="174" name="直接连接符 173"/>
            <p:cNvCxnSpPr/>
            <p:nvPr/>
          </p:nvCxnSpPr>
          <p:spPr bwMode="auto">
            <a:xfrm flipV="1">
              <a:off x="5436096" y="3645024"/>
              <a:ext cx="153900" cy="216026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V="1">
              <a:off x="6015980" y="3933701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6592044" y="4221733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7168108" y="4509765"/>
              <a:ext cx="108013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 flipV="1">
              <a:off x="7164288" y="33569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73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/>
      <p:bldP spid="346" grpId="0" animBg="1"/>
      <p:bldP spid="170" grpId="0" animBg="1"/>
      <p:bldP spid="171" grpId="0" animBg="1"/>
      <p:bldP spid="172" grpId="0" animBg="1"/>
      <p:bldP spid="1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79389" y="2525963"/>
            <a:ext cx="2232372" cy="299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访问</a:t>
            </a:r>
            <a:r>
              <a:rPr lang="zh-CN" altLang="en-US" b="1" dirty="0" smtClean="0">
                <a:solidFill>
                  <a:srgbClr val="C00000"/>
                </a:solidFill>
              </a:rPr>
              <a:t>空间：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/>
              <a:t>    (</a:t>
            </a:r>
            <a:r>
              <a:rPr lang="zh-CN" altLang="en-US" sz="1800" b="1" dirty="0"/>
              <a:t>功能特性</a:t>
            </a:r>
            <a:r>
              <a:rPr lang="en-US" altLang="zh-CN" sz="1800" b="1" dirty="0"/>
              <a:t>)</a:t>
            </a:r>
            <a:endParaRPr lang="zh-CN" altLang="en-US" sz="1800" b="1" dirty="0"/>
          </a:p>
          <a:p>
            <a:pPr>
              <a:spcBef>
                <a:spcPts val="180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总线仲裁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*总线定时：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endParaRPr lang="zh-CN" altLang="en-US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三、总线标准  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不考，用作总线组成示例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" name="Text Box 71"/>
          <p:cNvSpPr txBox="1">
            <a:spLocks noChangeArrowheads="1"/>
          </p:cNvSpPr>
          <p:nvPr/>
        </p:nvSpPr>
        <p:spPr bwMode="auto">
          <a:xfrm>
            <a:off x="179388" y="836712"/>
            <a:ext cx="8785225" cy="8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*总线标准：</a:t>
            </a:r>
            <a:r>
              <a:rPr lang="zh-CN" altLang="en-US" b="1" dirty="0" smtClean="0"/>
              <a:t>设备连接和传输时，应遵守的</a:t>
            </a:r>
            <a:r>
              <a:rPr lang="zh-CN" altLang="en-US" b="1" u="sng" dirty="0" smtClean="0"/>
              <a:t>协议与规范</a:t>
            </a:r>
            <a:endParaRPr lang="en-US" altLang="zh-CN" b="1" u="sng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(</a:t>
            </a:r>
            <a:r>
              <a:rPr lang="zh-CN" altLang="en-US" sz="1800" b="1" dirty="0" smtClean="0"/>
              <a:t>即</a:t>
            </a:r>
            <a:r>
              <a:rPr lang="en-US" altLang="zh-CN" sz="1800" b="1" dirty="0" smtClean="0"/>
              <a:t>4</a:t>
            </a:r>
            <a:r>
              <a:rPr lang="zh-CN" altLang="en-US" sz="1800" b="1" dirty="0"/>
              <a:t>种</a:t>
            </a:r>
            <a:r>
              <a:rPr lang="zh-CN" altLang="en-US" sz="1800" b="1" dirty="0" smtClean="0"/>
              <a:t>特性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544305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ISA</a:t>
            </a:r>
            <a:r>
              <a:rPr lang="zh-CN" altLang="en-US" b="1" dirty="0" smtClean="0">
                <a:solidFill>
                  <a:srgbClr val="FF3399"/>
                </a:solidFill>
              </a:rPr>
              <a:t>总线</a:t>
            </a:r>
            <a:r>
              <a:rPr lang="zh-CN" altLang="en-US" sz="2800" b="1" dirty="0" smtClean="0">
                <a:solidFill>
                  <a:srgbClr val="FF3399"/>
                </a:solidFill>
              </a:rPr>
              <a:t>   </a:t>
            </a:r>
            <a:r>
              <a:rPr lang="en-US" altLang="zh-CN" sz="2000" b="1" dirty="0" smtClean="0"/>
              <a:t>(</a:t>
            </a:r>
            <a:r>
              <a:rPr lang="en-US" altLang="zh-CN" sz="2000" dirty="0" err="1" smtClean="0">
                <a:latin typeface="+mn-lt"/>
              </a:rPr>
              <a:t>Indusry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Standard </a:t>
            </a:r>
            <a:r>
              <a:rPr lang="en-US" altLang="zh-CN" sz="2000" dirty="0" smtClean="0">
                <a:latin typeface="+mn-lt"/>
              </a:rPr>
              <a:t>Architecture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位半同步总线，</a:t>
            </a:r>
            <a:r>
              <a:rPr lang="en-US" altLang="zh-CN" b="1" dirty="0" smtClean="0"/>
              <a:t>96</a:t>
            </a:r>
            <a:r>
              <a:rPr lang="zh-CN" altLang="en-US" b="1" dirty="0" smtClean="0"/>
              <a:t>根信号线</a:t>
            </a:r>
            <a:r>
              <a:rPr lang="en-US" altLang="zh-CN" sz="2200" b="1" dirty="0" smtClean="0"/>
              <a:t>(16D</a:t>
            </a:r>
            <a:r>
              <a:rPr lang="zh-CN" altLang="en-US" sz="2200" b="1" dirty="0" smtClean="0"/>
              <a:t>＋</a:t>
            </a:r>
            <a:r>
              <a:rPr lang="en-US" altLang="zh-CN" sz="2200" b="1" dirty="0" smtClean="0"/>
              <a:t>24A)</a:t>
            </a:r>
            <a:r>
              <a:rPr lang="zh-CN" altLang="en-US" b="1" dirty="0" smtClean="0"/>
              <a:t>，信号电平为</a:t>
            </a:r>
            <a:r>
              <a:rPr lang="en-US" altLang="zh-CN" b="1" dirty="0" smtClean="0"/>
              <a:t>5V</a:t>
            </a:r>
          </a:p>
        </p:txBody>
      </p:sp>
      <p:sp>
        <p:nvSpPr>
          <p:cNvPr id="8" name="Text Box 71"/>
          <p:cNvSpPr txBox="1">
            <a:spLocks noChangeArrowheads="1"/>
          </p:cNvSpPr>
          <p:nvPr/>
        </p:nvSpPr>
        <p:spPr bwMode="auto">
          <a:xfrm>
            <a:off x="2195736" y="2523817"/>
            <a:ext cx="57606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MEM</a:t>
            </a:r>
            <a:r>
              <a:rPr lang="zh-CN" altLang="en-US" b="1" dirty="0" smtClean="0"/>
              <a:t>地址空间为</a:t>
            </a:r>
            <a:r>
              <a:rPr lang="en-US" altLang="zh-CN" b="1" dirty="0"/>
              <a:t>16M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地址空间为</a:t>
            </a:r>
            <a:r>
              <a:rPr lang="en-US" altLang="zh-CN" b="1" dirty="0" smtClean="0"/>
              <a:t>64K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数据宽度为</a:t>
            </a:r>
            <a:r>
              <a:rPr lang="en-US" altLang="zh-CN" b="1" dirty="0" smtClean="0"/>
              <a:t>8/16</a:t>
            </a:r>
            <a:r>
              <a:rPr lang="zh-CN" altLang="en-US" b="1" dirty="0" smtClean="0"/>
              <a:t>位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用信号</a:t>
            </a:r>
            <a:r>
              <a:rPr lang="en-US" altLang="zh-CN" sz="2000" b="1" dirty="0" smtClean="0"/>
              <a:t>SHBE</a:t>
            </a:r>
            <a:r>
              <a:rPr lang="zh-CN" altLang="en-US" sz="2000" b="1" dirty="0" smtClean="0"/>
              <a:t>指明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2195736" y="3493457"/>
            <a:ext cx="47525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主设备有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</a:t>
            </a:r>
            <a:r>
              <a:rPr lang="en-US" altLang="zh-CN" b="1" dirty="0"/>
              <a:t>DMA</a:t>
            </a:r>
            <a:r>
              <a:rPr lang="zh-CN" altLang="en-US" b="1" dirty="0"/>
              <a:t>设备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≤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仲裁由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链式</a:t>
            </a:r>
            <a:r>
              <a:rPr lang="zh-CN" altLang="en-US" sz="2000" b="1" dirty="0"/>
              <a:t>查询</a:t>
            </a:r>
            <a:r>
              <a:rPr lang="en-US" altLang="zh-CN" sz="2000" b="1" dirty="0" smtClean="0"/>
              <a:t>)</a:t>
            </a:r>
            <a:endParaRPr lang="zh-CN" altLang="en-US" b="1" dirty="0"/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2195736" y="4437112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半同步定时方式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</a:t>
            </a:r>
            <a:r>
              <a:rPr lang="en-US" altLang="zh-CN" sz="2000" b="1" dirty="0" smtClean="0"/>
              <a:t>OWS#</a:t>
            </a:r>
            <a:r>
              <a:rPr lang="zh-CN" altLang="en-US" sz="2000" b="1" dirty="0" smtClean="0"/>
              <a:t>联络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，时钟频率为</a:t>
            </a:r>
            <a:r>
              <a:rPr lang="en-US" altLang="zh-CN" b="1" dirty="0" smtClean="0"/>
              <a:t>8MHz</a:t>
            </a:r>
          </a:p>
        </p:txBody>
      </p:sp>
      <p:sp>
        <p:nvSpPr>
          <p:cNvPr id="11" name="Text Box 71"/>
          <p:cNvSpPr txBox="1">
            <a:spLocks noChangeArrowheads="1"/>
          </p:cNvSpPr>
          <p:nvPr/>
        </p:nvSpPr>
        <p:spPr bwMode="auto">
          <a:xfrm>
            <a:off x="2195736" y="4938553"/>
            <a:ext cx="64087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7</a:t>
            </a:r>
            <a:r>
              <a:rPr lang="zh-CN" altLang="en-US" b="1" dirty="0"/>
              <a:t>种</a:t>
            </a:r>
            <a:r>
              <a:rPr lang="zh-CN" altLang="en-US" b="1" dirty="0" smtClean="0"/>
              <a:t>类型，</a:t>
            </a:r>
            <a:r>
              <a:rPr lang="zh-CN" altLang="en-US" b="1" dirty="0"/>
              <a:t>总线传输</a:t>
            </a:r>
            <a:r>
              <a:rPr lang="zh-CN" altLang="en-US" b="1" dirty="0" smtClean="0"/>
              <a:t>周期≥</a:t>
            </a:r>
            <a:r>
              <a:rPr lang="en-US" altLang="zh-CN" b="1" dirty="0" smtClean="0"/>
              <a:t>4</a:t>
            </a:r>
            <a:r>
              <a:rPr lang="zh-CN" altLang="en-US" b="1" dirty="0"/>
              <a:t>个时钟周期</a:t>
            </a:r>
            <a:endParaRPr lang="en-US" altLang="zh-CN" b="1" dirty="0"/>
          </a:p>
          <a:p>
            <a:r>
              <a:rPr lang="en-US" altLang="zh-CN" sz="2000" b="1" dirty="0" smtClean="0"/>
              <a:t> </a:t>
            </a:r>
            <a:r>
              <a:rPr lang="zh-CN" altLang="en-US" sz="2000" dirty="0" smtClean="0"/>
              <a:t>└</a:t>
            </a:r>
            <a:r>
              <a:rPr lang="zh-CN" altLang="en-US" sz="2000" b="1" dirty="0" smtClean="0"/>
              <a:t>→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</a:t>
            </a:r>
            <a:r>
              <a:rPr lang="en-US" altLang="zh-CN" sz="2000" b="1" spc="-100" dirty="0" smtClean="0"/>
              <a:t>I/O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写、中断响应、</a:t>
            </a:r>
            <a:r>
              <a:rPr lang="en-US" altLang="zh-CN" sz="2000" b="1" spc="-100" dirty="0" smtClean="0"/>
              <a:t>DMA</a:t>
            </a:r>
            <a:r>
              <a:rPr lang="zh-CN" altLang="en-US" sz="2000" b="1" spc="-100" dirty="0" smtClean="0"/>
              <a:t>传送、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刷新</a:t>
            </a:r>
            <a:endParaRPr lang="en-US" altLang="zh-CN" b="1" spc="-100" dirty="0" smtClean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932040" y="3933056"/>
            <a:ext cx="2016224" cy="159219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5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179388" y="1206221"/>
            <a:ext cx="2088356" cy="274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访问</a:t>
            </a:r>
            <a:r>
              <a:rPr lang="zh-CN" altLang="en-US" b="1" dirty="0" smtClean="0">
                <a:solidFill>
                  <a:srgbClr val="C00000"/>
                </a:solidFill>
              </a:rPr>
              <a:t>空间：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总线仲裁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*总线定时：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endParaRPr lang="zh-CN" altLang="en-US" b="1" dirty="0" smtClean="0"/>
          </a:p>
        </p:txBody>
      </p:sp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9ABF-1504-460E-9DD6-35E1D695E177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PCI</a:t>
            </a:r>
            <a:r>
              <a:rPr lang="zh-CN" altLang="en-US" b="1" dirty="0" smtClean="0">
                <a:solidFill>
                  <a:srgbClr val="FF3399"/>
                </a:solidFill>
              </a:rPr>
              <a:t>总线  </a:t>
            </a:r>
            <a:r>
              <a:rPr lang="en-US" altLang="zh-CN" sz="2000" b="1" dirty="0" smtClean="0"/>
              <a:t>(</a:t>
            </a:r>
            <a:r>
              <a:rPr lang="en-US" altLang="zh-CN" sz="2000" dirty="0" smtClean="0">
                <a:latin typeface="+mn-lt"/>
              </a:rPr>
              <a:t>Peripheral </a:t>
            </a:r>
            <a:r>
              <a:rPr lang="en-US" altLang="zh-CN" sz="2000" dirty="0">
                <a:latin typeface="+mn-lt"/>
              </a:rPr>
              <a:t>Component </a:t>
            </a:r>
            <a:r>
              <a:rPr lang="en-US" altLang="zh-CN" sz="2000" dirty="0" smtClean="0">
                <a:latin typeface="+mn-lt"/>
              </a:rPr>
              <a:t>Interconnect</a:t>
            </a:r>
            <a:r>
              <a:rPr lang="zh-CN" altLang="en-US" sz="1800" b="1" dirty="0" smtClean="0">
                <a:latin typeface="+mn-lt"/>
              </a:rPr>
              <a:t>，外围部件互连</a:t>
            </a:r>
            <a:r>
              <a:rPr lang="en-US" altLang="zh-CN" sz="2000" b="1" dirty="0" smtClean="0"/>
              <a:t>)</a:t>
            </a:r>
            <a:endParaRPr lang="en-US" altLang="zh-CN" b="1" dirty="0"/>
          </a:p>
          <a:p>
            <a:pPr marL="1698625" indent="-1698625"/>
            <a:r>
              <a:rPr lang="en-US" altLang="zh-CN" b="1" dirty="0"/>
              <a:t>    </a:t>
            </a:r>
            <a:r>
              <a:rPr lang="en-US" altLang="zh-CN" b="1" dirty="0" smtClean="0"/>
              <a:t>32</a:t>
            </a:r>
            <a:r>
              <a:rPr lang="zh-CN" altLang="en-US" b="1" spc="-100" dirty="0" smtClean="0"/>
              <a:t>位半同步总线，</a:t>
            </a:r>
            <a:r>
              <a:rPr lang="en-US" altLang="zh-CN" b="1" spc="-100" dirty="0" smtClean="0"/>
              <a:t>100</a:t>
            </a:r>
            <a:r>
              <a:rPr lang="zh-CN" altLang="en-US" b="1" spc="-100" dirty="0" smtClean="0"/>
              <a:t>根信号线</a:t>
            </a:r>
            <a:r>
              <a:rPr lang="en-US" altLang="zh-CN" sz="2000" b="1" spc="-100" dirty="0" smtClean="0"/>
              <a:t>(A/D</a:t>
            </a:r>
            <a:r>
              <a:rPr lang="zh-CN" altLang="en-US" sz="2000" b="1" spc="-100" dirty="0" smtClean="0"/>
              <a:t>复用</a:t>
            </a:r>
            <a:r>
              <a:rPr lang="en-US" altLang="zh-CN" sz="2000" b="1" spc="-100" dirty="0" smtClean="0"/>
              <a:t>)</a:t>
            </a:r>
            <a:r>
              <a:rPr lang="zh-CN" altLang="en-US" b="1" spc="-100" dirty="0"/>
              <a:t>，</a:t>
            </a:r>
            <a:r>
              <a:rPr lang="zh-CN" altLang="en-US" b="1" spc="-100" dirty="0" smtClean="0"/>
              <a:t>信号电平为</a:t>
            </a:r>
            <a:r>
              <a:rPr lang="en-US" altLang="zh-CN" b="1" spc="-100" dirty="0" smtClean="0"/>
              <a:t>5V</a:t>
            </a:r>
            <a:r>
              <a:rPr lang="zh-CN" altLang="en-US" b="1" spc="-100" dirty="0" smtClean="0"/>
              <a:t>、</a:t>
            </a:r>
            <a:r>
              <a:rPr lang="en-US" altLang="zh-CN" b="1" spc="-100" dirty="0" smtClean="0"/>
              <a:t>3.3V</a:t>
            </a:r>
          </a:p>
        </p:txBody>
      </p:sp>
      <p:sp>
        <p:nvSpPr>
          <p:cNvPr id="95" name="Text Box 71"/>
          <p:cNvSpPr txBox="1">
            <a:spLocks noChangeArrowheads="1"/>
          </p:cNvSpPr>
          <p:nvPr/>
        </p:nvSpPr>
        <p:spPr bwMode="auto">
          <a:xfrm>
            <a:off x="2192114" y="1196752"/>
            <a:ext cx="67003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MEM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地址空间均为</a:t>
            </a:r>
            <a:r>
              <a:rPr lang="en-US" altLang="zh-CN" b="1" dirty="0" smtClean="0"/>
              <a:t>4G</a:t>
            </a:r>
            <a:r>
              <a:rPr lang="zh-CN" altLang="en-US" b="1" dirty="0" smtClean="0"/>
              <a:t>，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每个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配置空间为</a:t>
            </a:r>
            <a:r>
              <a:rPr lang="en-US" altLang="zh-CN" b="1" dirty="0" smtClean="0"/>
              <a:t>64B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数据宽度为</a:t>
            </a:r>
            <a:r>
              <a:rPr lang="en-US" altLang="zh-CN" b="1" dirty="0" smtClean="0"/>
              <a:t>8/16/32</a:t>
            </a:r>
            <a:r>
              <a:rPr lang="zh-CN" altLang="en-US" b="1" dirty="0" smtClean="0"/>
              <a:t>位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用数据期的</a:t>
            </a:r>
            <a:r>
              <a:rPr lang="en-US" altLang="zh-CN" sz="2000" b="1" dirty="0" smtClean="0"/>
              <a:t>C/BE[3:0]</a:t>
            </a:r>
            <a:r>
              <a:rPr lang="zh-CN" altLang="en-US" sz="2000" b="1" dirty="0" smtClean="0"/>
              <a:t>指明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6" name="Text Box 71"/>
          <p:cNvSpPr txBox="1">
            <a:spLocks noChangeArrowheads="1"/>
          </p:cNvSpPr>
          <p:nvPr/>
        </p:nvSpPr>
        <p:spPr bwMode="auto">
          <a:xfrm>
            <a:off x="2195736" y="2060848"/>
            <a:ext cx="63367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支持多个主设备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</a:t>
            </a:r>
            <a:r>
              <a:rPr lang="zh-CN" altLang="en-US" sz="2000" b="1" dirty="0" smtClean="0"/>
              <a:t>区分是否为</a:t>
            </a:r>
            <a:r>
              <a:rPr lang="en-US" altLang="zh-CN" sz="2000" b="1" dirty="0" smtClean="0"/>
              <a:t>CPU)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仲裁由仲裁器实现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独立请求式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，可隐藏式仲裁</a:t>
            </a:r>
            <a:endParaRPr lang="zh-CN" altLang="en-US" b="1" dirty="0"/>
          </a:p>
        </p:txBody>
      </p:sp>
      <p:sp>
        <p:nvSpPr>
          <p:cNvPr id="97" name="Text Box 71"/>
          <p:cNvSpPr txBox="1">
            <a:spLocks noChangeArrowheads="1"/>
          </p:cNvSpPr>
          <p:nvPr/>
        </p:nvSpPr>
        <p:spPr bwMode="auto">
          <a:xfrm>
            <a:off x="2189373" y="2947010"/>
            <a:ext cx="67031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半同步定时方式，时钟频率有</a:t>
            </a:r>
            <a:r>
              <a:rPr lang="en-US" altLang="zh-CN" b="1" dirty="0" smtClean="0"/>
              <a:t>33.3MHz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66.6MHz</a:t>
            </a:r>
          </a:p>
        </p:txBody>
      </p:sp>
      <p:sp>
        <p:nvSpPr>
          <p:cNvPr id="98" name="Text Box 71"/>
          <p:cNvSpPr txBox="1">
            <a:spLocks noChangeArrowheads="1"/>
          </p:cNvSpPr>
          <p:nvPr/>
        </p:nvSpPr>
        <p:spPr bwMode="auto">
          <a:xfrm>
            <a:off x="2195736" y="3379058"/>
            <a:ext cx="66967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种类型，传输周期可变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突发＋半同步</a:t>
            </a:r>
            <a:r>
              <a:rPr lang="en-US" altLang="zh-CN" sz="2000" b="1" dirty="0" smtClean="0"/>
              <a:t>)</a:t>
            </a:r>
          </a:p>
        </p:txBody>
      </p:sp>
      <p:grpSp>
        <p:nvGrpSpPr>
          <p:cNvPr id="277" name="组合 276"/>
          <p:cNvGrpSpPr/>
          <p:nvPr/>
        </p:nvGrpSpPr>
        <p:grpSpPr>
          <a:xfrm>
            <a:off x="1331640" y="3861048"/>
            <a:ext cx="6702387" cy="2448272"/>
            <a:chOff x="1331640" y="2492896"/>
            <a:chExt cx="6702387" cy="2448272"/>
          </a:xfrm>
        </p:grpSpPr>
        <p:sp>
          <p:nvSpPr>
            <p:cNvPr id="278" name="Text Box 148"/>
            <p:cNvSpPr txBox="1">
              <a:spLocks noChangeArrowheads="1"/>
            </p:cNvSpPr>
            <p:nvPr/>
          </p:nvSpPr>
          <p:spPr bwMode="auto">
            <a:xfrm>
              <a:off x="1331640" y="2696334"/>
              <a:ext cx="2052297" cy="20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总线时钟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帧周期</a:t>
              </a:r>
              <a:r>
                <a:rPr lang="en-US" altLang="zh-CN" sz="1800" b="1" dirty="0" smtClean="0"/>
                <a:t>FRAME#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数据</a:t>
              </a:r>
              <a:r>
                <a:rPr lang="en-US" altLang="zh-CN" sz="1800" b="1" dirty="0" smtClean="0"/>
                <a:t>AD[31:0]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命令</a:t>
              </a:r>
              <a:r>
                <a:rPr lang="en-US" altLang="zh-CN" sz="1800" b="1" dirty="0" smtClean="0"/>
                <a:t>C/BE[3:0]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主就绪</a:t>
              </a:r>
              <a:r>
                <a:rPr lang="en-US" altLang="zh-CN" sz="1800" b="1" dirty="0" smtClean="0"/>
                <a:t>IRDY#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从</a:t>
              </a:r>
              <a:r>
                <a:rPr lang="zh-CN" altLang="en-US" sz="1800" b="1" dirty="0" smtClean="0"/>
                <a:t>就绪</a:t>
              </a:r>
              <a:r>
                <a:rPr lang="en-US" altLang="zh-CN" sz="1800" b="1" dirty="0" smtClean="0"/>
                <a:t>TRDY#</a:t>
              </a: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设备选择</a:t>
              </a:r>
              <a:r>
                <a:rPr lang="en-US" altLang="zh-CN" sz="1800" b="1" dirty="0" smtClean="0"/>
                <a:t>DEVSEL#</a:t>
              </a:r>
              <a:endParaRPr lang="zh-CN" altLang="en-US" sz="1800" b="1" dirty="0"/>
            </a:p>
          </p:txBody>
        </p:sp>
        <p:sp>
          <p:nvSpPr>
            <p:cNvPr id="279" name="Text Box 161"/>
            <p:cNvSpPr txBox="1">
              <a:spLocks noChangeArrowheads="1"/>
            </p:cNvSpPr>
            <p:nvPr/>
          </p:nvSpPr>
          <p:spPr bwMode="auto">
            <a:xfrm>
              <a:off x="3563888" y="4725789"/>
              <a:ext cx="4040832" cy="21537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/>
                <a:t>地址期</a:t>
              </a:r>
              <a:r>
                <a:rPr lang="zh-CN" altLang="en-US" sz="800" b="1" baseline="-25000" dirty="0"/>
                <a:t> </a:t>
              </a:r>
              <a:r>
                <a:rPr lang="zh-CN" altLang="en-US" sz="1400" b="1" dirty="0" smtClean="0"/>
                <a:t>过渡期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   数据期    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endParaRPr lang="en-US" altLang="zh-CN" sz="1400" b="1" dirty="0"/>
            </a:p>
          </p:txBody>
        </p:sp>
        <p:sp>
          <p:nvSpPr>
            <p:cNvPr id="280" name="Rectangle 213"/>
            <p:cNvSpPr>
              <a:spLocks noChangeArrowheads="1"/>
            </p:cNvSpPr>
            <p:nvPr/>
          </p:nvSpPr>
          <p:spPr bwMode="auto">
            <a:xfrm>
              <a:off x="6015621" y="4224496"/>
              <a:ext cx="711137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81" name="直接连接符 280"/>
            <p:cNvCxnSpPr/>
            <p:nvPr/>
          </p:nvCxnSpPr>
          <p:spPr bwMode="auto">
            <a:xfrm>
              <a:off x="5868144" y="2492896"/>
              <a:ext cx="0" cy="223142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直接连接符 281"/>
            <p:cNvCxnSpPr/>
            <p:nvPr/>
          </p:nvCxnSpPr>
          <p:spPr bwMode="auto">
            <a:xfrm flipH="1">
              <a:off x="4141404" y="2492896"/>
              <a:ext cx="1450" cy="223224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>
              <a:off x="4718918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 flipH="1">
              <a:off x="5294262" y="2493541"/>
              <a:ext cx="72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444950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直接连接符 285"/>
            <p:cNvCxnSpPr/>
            <p:nvPr/>
          </p:nvCxnSpPr>
          <p:spPr bwMode="auto">
            <a:xfrm>
              <a:off x="7023174" y="2493541"/>
              <a:ext cx="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 flipH="1">
              <a:off x="7596336" y="2493541"/>
              <a:ext cx="1440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 flipH="1">
              <a:off x="3563888" y="2493541"/>
              <a:ext cx="2902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9" name="Text Box 161"/>
            <p:cNvSpPr txBox="1">
              <a:spLocks noChangeArrowheads="1"/>
            </p:cNvSpPr>
            <p:nvPr/>
          </p:nvSpPr>
          <p:spPr bwMode="auto">
            <a:xfrm>
              <a:off x="3710806" y="2493540"/>
              <a:ext cx="3813522" cy="287387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5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6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7 </a:t>
              </a:r>
              <a:endParaRPr lang="en-US" altLang="zh-CN" sz="1800" b="1" baseline="-18000" dirty="0"/>
            </a:p>
          </p:txBody>
        </p:sp>
        <p:sp>
          <p:nvSpPr>
            <p:cNvPr id="290" name="AutoShape 215"/>
            <p:cNvSpPr>
              <a:spLocks noChangeArrowheads="1"/>
            </p:cNvSpPr>
            <p:nvPr/>
          </p:nvSpPr>
          <p:spPr bwMode="auto">
            <a:xfrm>
              <a:off x="3859791" y="3356993"/>
              <a:ext cx="57109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91" name="直接连接符 290"/>
            <p:cNvCxnSpPr/>
            <p:nvPr/>
          </p:nvCxnSpPr>
          <p:spPr bwMode="auto">
            <a:xfrm>
              <a:off x="3419872" y="2996952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 flipV="1">
              <a:off x="356751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>
              <a:off x="357227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 flipV="1">
              <a:off x="385482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>
              <a:off x="386030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/>
            <p:nvPr/>
          </p:nvCxnSpPr>
          <p:spPr bwMode="auto">
            <a:xfrm flipV="1">
              <a:off x="414357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直接连接符 296"/>
            <p:cNvCxnSpPr/>
            <p:nvPr/>
          </p:nvCxnSpPr>
          <p:spPr bwMode="auto">
            <a:xfrm>
              <a:off x="414833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直接连接符 297"/>
            <p:cNvCxnSpPr/>
            <p:nvPr/>
          </p:nvCxnSpPr>
          <p:spPr bwMode="auto">
            <a:xfrm flipV="1">
              <a:off x="44308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>
              <a:off x="443636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 flipV="1">
              <a:off x="471891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72368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 flipV="1">
              <a:off x="500623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5011712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直接连接符 303"/>
            <p:cNvCxnSpPr/>
            <p:nvPr/>
          </p:nvCxnSpPr>
          <p:spPr bwMode="auto">
            <a:xfrm flipV="1">
              <a:off x="529498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299744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 flipV="1">
              <a:off x="55822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5587776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V="1">
              <a:off x="58724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5877248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 flipV="1">
              <a:off x="615979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6165280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644855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645331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 flipV="1">
              <a:off x="673586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>
              <a:off x="674134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V="1">
              <a:off x="70238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702865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直接连接符 317"/>
            <p:cNvCxnSpPr/>
            <p:nvPr/>
          </p:nvCxnSpPr>
          <p:spPr bwMode="auto">
            <a:xfrm flipV="1">
              <a:off x="731120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直接连接符 318"/>
            <p:cNvCxnSpPr/>
            <p:nvPr/>
          </p:nvCxnSpPr>
          <p:spPr bwMode="auto">
            <a:xfrm>
              <a:off x="731668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 flipV="1">
              <a:off x="759995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760472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直接连接符 321"/>
            <p:cNvCxnSpPr/>
            <p:nvPr/>
          </p:nvCxnSpPr>
          <p:spPr bwMode="auto">
            <a:xfrm flipV="1">
              <a:off x="788727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7892752" y="2996952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直接连接符 323"/>
            <p:cNvCxnSpPr>
              <a:endCxn id="290" idx="3"/>
            </p:cNvCxnSpPr>
            <p:nvPr/>
          </p:nvCxnSpPr>
          <p:spPr bwMode="auto">
            <a:xfrm>
              <a:off x="3419872" y="3465004"/>
              <a:ext cx="43991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直接连接符 324"/>
            <p:cNvCxnSpPr>
              <a:stCxn id="290" idx="0"/>
            </p:cNvCxnSpPr>
            <p:nvPr/>
          </p:nvCxnSpPr>
          <p:spPr bwMode="auto">
            <a:xfrm>
              <a:off x="4430886" y="3465005"/>
              <a:ext cx="1411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AutoShape 215"/>
            <p:cNvSpPr>
              <a:spLocks noChangeArrowheads="1"/>
            </p:cNvSpPr>
            <p:nvPr/>
          </p:nvSpPr>
          <p:spPr bwMode="auto">
            <a:xfrm>
              <a:off x="3851921" y="3645024"/>
              <a:ext cx="57896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读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27" name="直接连接符 326"/>
            <p:cNvCxnSpPr>
              <a:endCxn id="326" idx="3"/>
            </p:cNvCxnSpPr>
            <p:nvPr/>
          </p:nvCxnSpPr>
          <p:spPr bwMode="auto">
            <a:xfrm>
              <a:off x="3422774" y="3753036"/>
              <a:ext cx="42914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直接连接符 327"/>
            <p:cNvCxnSpPr/>
            <p:nvPr/>
          </p:nvCxnSpPr>
          <p:spPr bwMode="auto">
            <a:xfrm flipV="1">
              <a:off x="3422774" y="393305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 flipV="1">
              <a:off x="4427984" y="393241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427264" y="4149254"/>
              <a:ext cx="346000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5583014" y="3645024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6445670" y="364502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>
              <a:off x="7308304" y="3068960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>
              <a:off x="3422774" y="3068960"/>
              <a:ext cx="32396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7881466" y="39330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7881466" y="393305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 flipV="1">
              <a:off x="3746741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3746741" y="3284984"/>
              <a:ext cx="3561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7308304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AutoShape 215"/>
            <p:cNvSpPr>
              <a:spLocks noChangeArrowheads="1"/>
            </p:cNvSpPr>
            <p:nvPr/>
          </p:nvSpPr>
          <p:spPr bwMode="auto">
            <a:xfrm>
              <a:off x="5006230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1" name="AutoShape 215"/>
            <p:cNvSpPr>
              <a:spLocks noChangeArrowheads="1"/>
            </p:cNvSpPr>
            <p:nvPr/>
          </p:nvSpPr>
          <p:spPr bwMode="auto">
            <a:xfrm>
              <a:off x="4427983" y="3645024"/>
              <a:ext cx="345928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字节使能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2" name="AutoShape 215"/>
            <p:cNvSpPr>
              <a:spLocks noChangeArrowheads="1"/>
            </p:cNvSpPr>
            <p:nvPr/>
          </p:nvSpPr>
          <p:spPr bwMode="auto">
            <a:xfrm>
              <a:off x="5580112" y="3356992"/>
              <a:ext cx="11466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3" name="弧形 342"/>
            <p:cNvSpPr/>
            <p:nvPr/>
          </p:nvSpPr>
          <p:spPr bwMode="auto">
            <a:xfrm>
              <a:off x="4615702" y="335699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弧形 343"/>
            <p:cNvSpPr/>
            <p:nvPr/>
          </p:nvSpPr>
          <p:spPr bwMode="auto">
            <a:xfrm>
              <a:off x="4615702" y="335699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45" name="直接连接符 344"/>
            <p:cNvCxnSpPr>
              <a:endCxn id="340" idx="3"/>
            </p:cNvCxnSpPr>
            <p:nvPr/>
          </p:nvCxnSpPr>
          <p:spPr bwMode="auto">
            <a:xfrm>
              <a:off x="4870598" y="3465004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直接连接符 345"/>
            <p:cNvCxnSpPr/>
            <p:nvPr/>
          </p:nvCxnSpPr>
          <p:spPr bwMode="auto">
            <a:xfrm flipV="1">
              <a:off x="4342076" y="3932411"/>
              <a:ext cx="94292" cy="64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7" name="弧形 346"/>
            <p:cNvSpPr/>
            <p:nvPr/>
          </p:nvSpPr>
          <p:spPr bwMode="auto">
            <a:xfrm>
              <a:off x="4065762" y="389705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8" name="弧形 347"/>
            <p:cNvSpPr/>
            <p:nvPr/>
          </p:nvSpPr>
          <p:spPr bwMode="auto">
            <a:xfrm>
              <a:off x="4065762" y="389705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9" name="弧形 348"/>
            <p:cNvSpPr/>
            <p:nvPr/>
          </p:nvSpPr>
          <p:spPr bwMode="auto">
            <a:xfrm>
              <a:off x="4067944" y="4221088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0" name="弧形 349"/>
            <p:cNvSpPr/>
            <p:nvPr/>
          </p:nvSpPr>
          <p:spPr bwMode="auto">
            <a:xfrm>
              <a:off x="4067944" y="4221088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1" name="弧形 350"/>
            <p:cNvSpPr/>
            <p:nvPr/>
          </p:nvSpPr>
          <p:spPr bwMode="auto">
            <a:xfrm>
              <a:off x="4067944" y="4509120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2" name="弧形 351"/>
            <p:cNvSpPr/>
            <p:nvPr/>
          </p:nvSpPr>
          <p:spPr bwMode="auto">
            <a:xfrm>
              <a:off x="4067944" y="4545124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3" name="直接连接符 352"/>
            <p:cNvCxnSpPr/>
            <p:nvPr/>
          </p:nvCxnSpPr>
          <p:spPr bwMode="auto">
            <a:xfrm flipV="1">
              <a:off x="3419872" y="4220914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5004048" y="422026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5004779" y="4436293"/>
              <a:ext cx="1011003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6012160" y="422091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 bwMode="auto">
            <a:xfrm flipV="1">
              <a:off x="4339174" y="4220269"/>
              <a:ext cx="672538" cy="64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直接连接符 357"/>
            <p:cNvCxnSpPr/>
            <p:nvPr/>
          </p:nvCxnSpPr>
          <p:spPr bwMode="auto">
            <a:xfrm flipV="1">
              <a:off x="3419872" y="450894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5004048" y="450830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577643" y="4724325"/>
              <a:ext cx="3315109" cy="81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7884368" y="450894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直接连接符 361"/>
            <p:cNvCxnSpPr/>
            <p:nvPr/>
          </p:nvCxnSpPr>
          <p:spPr bwMode="auto">
            <a:xfrm>
              <a:off x="4339174" y="4508949"/>
              <a:ext cx="664154" cy="1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V="1">
              <a:off x="45720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7244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 flipV="1">
              <a:off x="486003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>
              <a:stCxn id="341" idx="0"/>
            </p:cNvCxnSpPr>
            <p:nvPr/>
          </p:nvCxnSpPr>
          <p:spPr bwMode="auto">
            <a:xfrm>
              <a:off x="7887270" y="3753036"/>
              <a:ext cx="14675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直接连接符 366"/>
            <p:cNvCxnSpPr/>
            <p:nvPr/>
          </p:nvCxnSpPr>
          <p:spPr bwMode="auto">
            <a:xfrm>
              <a:off x="6012160" y="4221087"/>
              <a:ext cx="723702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 bwMode="auto">
            <a:xfrm flipV="1">
              <a:off x="6732240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6732240" y="4436293"/>
              <a:ext cx="1160512" cy="1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 flipV="1">
              <a:off x="7884368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>
              <a:off x="7884368" y="422108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 bwMode="auto">
            <a:xfrm>
              <a:off x="7884368" y="4509120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3" name="AutoShape 215"/>
            <p:cNvSpPr>
              <a:spLocks noChangeArrowheads="1"/>
            </p:cNvSpPr>
            <p:nvPr/>
          </p:nvSpPr>
          <p:spPr bwMode="auto">
            <a:xfrm>
              <a:off x="6726758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74" name="AutoShape 215"/>
            <p:cNvSpPr>
              <a:spLocks noChangeArrowheads="1"/>
            </p:cNvSpPr>
            <p:nvPr/>
          </p:nvSpPr>
          <p:spPr bwMode="auto">
            <a:xfrm>
              <a:off x="7302822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75" name="直接连接符 374"/>
            <p:cNvCxnSpPr>
              <a:stCxn id="374" idx="0"/>
            </p:cNvCxnSpPr>
            <p:nvPr/>
          </p:nvCxnSpPr>
          <p:spPr bwMode="auto">
            <a:xfrm>
              <a:off x="7884368" y="3465004"/>
              <a:ext cx="14965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>
              <a:off x="356388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接连接符 376"/>
            <p:cNvCxnSpPr/>
            <p:nvPr/>
          </p:nvCxnSpPr>
          <p:spPr bwMode="auto">
            <a:xfrm>
              <a:off x="413995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 bwMode="auto">
            <a:xfrm>
              <a:off x="471601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直接连接符 378"/>
            <p:cNvCxnSpPr/>
            <p:nvPr/>
          </p:nvCxnSpPr>
          <p:spPr bwMode="auto">
            <a:xfrm>
              <a:off x="5292080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 bwMode="auto">
            <a:xfrm>
              <a:off x="644420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接连接符 380"/>
            <p:cNvCxnSpPr/>
            <p:nvPr/>
          </p:nvCxnSpPr>
          <p:spPr bwMode="auto">
            <a:xfrm>
              <a:off x="702027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接连接符 381"/>
            <p:cNvCxnSpPr/>
            <p:nvPr/>
          </p:nvCxnSpPr>
          <p:spPr bwMode="auto">
            <a:xfrm>
              <a:off x="759633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、串行总线</a:t>
            </a:r>
            <a:endParaRPr lang="en-US" altLang="zh-CN" b="1" dirty="0"/>
          </a:p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*并行总线的缺点：</a:t>
            </a:r>
            <a:r>
              <a:rPr lang="zh-CN" altLang="en-US" b="1" dirty="0" smtClean="0"/>
              <a:t>速率有限</a:t>
            </a:r>
            <a:r>
              <a:rPr lang="en-US" altLang="zh-CN" sz="2000" b="1" dirty="0" smtClean="0"/>
              <a:t>(</a:t>
            </a:r>
            <a:r>
              <a:rPr lang="zh-CN" altLang="en-US" sz="2000" b="1" dirty="0">
                <a:solidFill>
                  <a:srgbClr val="990099"/>
                </a:solidFill>
              </a:rPr>
              <a:t>线间</a:t>
            </a:r>
            <a:r>
              <a:rPr lang="zh-CN" altLang="en-US" sz="2000" b="1" dirty="0"/>
              <a:t>信号</a:t>
            </a:r>
            <a:r>
              <a:rPr lang="zh-CN" altLang="en-US" sz="2000" b="1" u="sng" dirty="0" smtClean="0"/>
              <a:t>需同步</a:t>
            </a:r>
            <a:r>
              <a:rPr lang="zh-CN" altLang="en-US" sz="2000" b="1" dirty="0" smtClean="0"/>
              <a:t>、</a:t>
            </a:r>
            <a:r>
              <a:rPr lang="zh-CN" altLang="en-US" sz="2000" b="1" u="sng" dirty="0" smtClean="0"/>
              <a:t>有干扰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、距离短</a:t>
            </a:r>
            <a:endParaRPr lang="en-US" altLang="zh-CN" b="1" dirty="0" smtClean="0"/>
          </a:p>
          <a:p>
            <a:pPr marL="1698625" indent="-1698625"/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串行总线的优势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1698625" indent="-1698625"/>
            <a:endParaRPr lang="en-US" altLang="zh-CN" sz="1800" b="1" dirty="0">
              <a:solidFill>
                <a:srgbClr val="C00000"/>
              </a:solidFill>
            </a:endParaRPr>
          </a:p>
          <a:p>
            <a:pPr marL="1698625" indent="-1698625"/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设备互连方法：</a:t>
            </a:r>
            <a:endParaRPr lang="en-US" altLang="zh-CN" sz="1800" b="1" dirty="0" smtClean="0"/>
          </a:p>
        </p:txBody>
      </p:sp>
      <p:sp>
        <p:nvSpPr>
          <p:cNvPr id="219" name="Text Box 71"/>
          <p:cNvSpPr txBox="1">
            <a:spLocks noChangeArrowheads="1"/>
          </p:cNvSpPr>
          <p:nvPr/>
        </p:nvSpPr>
        <p:spPr bwMode="auto">
          <a:xfrm>
            <a:off x="3131840" y="1196752"/>
            <a:ext cx="5760640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速率高、距离长，灵活性大，可并行传输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(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位间</a:t>
            </a:r>
            <a:r>
              <a:rPr lang="zh-CN" altLang="en-US" sz="1800" b="1" dirty="0" smtClean="0"/>
              <a:t>信号易处理</a:t>
            </a:r>
            <a:r>
              <a:rPr lang="en-US" altLang="zh-CN" sz="1800" b="1" dirty="0" smtClean="0"/>
              <a:t>)    (</a:t>
            </a:r>
            <a:r>
              <a:rPr lang="zh-CN" altLang="en-US" sz="1800" b="1" dirty="0" smtClean="0"/>
              <a:t>帧格式可变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多个串行总线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0" name="Text Box 71"/>
          <p:cNvSpPr txBox="1">
            <a:spLocks noChangeArrowheads="1"/>
          </p:cNvSpPr>
          <p:nvPr/>
        </p:nvSpPr>
        <p:spPr bwMode="auto">
          <a:xfrm>
            <a:off x="2771800" y="1988840"/>
            <a:ext cx="6132537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并行总线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为</a:t>
            </a:r>
            <a:r>
              <a:rPr lang="zh-CN" altLang="en-US" b="1" spc="-100" dirty="0" smtClean="0"/>
              <a:t>共享互连，串行总线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常为</a:t>
            </a:r>
            <a:r>
              <a:rPr lang="zh-CN" altLang="en-US" b="1" spc="-100" dirty="0" smtClean="0"/>
              <a:t>点点互连</a:t>
            </a:r>
            <a:endParaRPr lang="en-US" altLang="zh-CN" b="1" spc="-100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(</a:t>
            </a:r>
            <a:r>
              <a:rPr lang="zh-CN" altLang="en-US" sz="1800" b="1" dirty="0" smtClean="0"/>
              <a:t>分时通信</a:t>
            </a:r>
            <a:r>
              <a:rPr lang="en-US" altLang="zh-CN" sz="1800" b="1" dirty="0" smtClean="0"/>
              <a:t>)                (</a:t>
            </a:r>
            <a:r>
              <a:rPr lang="zh-CN" altLang="en-US" sz="1800" b="1" dirty="0" smtClean="0">
                <a:solidFill>
                  <a:srgbClr val="FF3399"/>
                </a:solidFill>
              </a:rPr>
              <a:t>可</a:t>
            </a:r>
            <a:r>
              <a:rPr lang="zh-CN" altLang="en-US" sz="1800" b="1" dirty="0" smtClean="0"/>
              <a:t>同时通信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1" name="Text Box 71"/>
          <p:cNvSpPr txBox="1">
            <a:spLocks noChangeArrowheads="1"/>
          </p:cNvSpPr>
          <p:nvPr/>
        </p:nvSpPr>
        <p:spPr bwMode="auto">
          <a:xfrm>
            <a:off x="179512" y="2742019"/>
            <a:ext cx="8785225" cy="11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</a:rPr>
              <a:t>QPI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Quick Path Interconnect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总线：</a:t>
            </a:r>
            <a:r>
              <a:rPr lang="zh-CN" altLang="zh-CN" b="1" u="sng" dirty="0"/>
              <a:t>点对点</a:t>
            </a:r>
            <a:r>
              <a:rPr lang="zh-CN" altLang="zh-CN" b="1" dirty="0"/>
              <a:t>的</a:t>
            </a:r>
            <a:r>
              <a:rPr lang="zh-CN" altLang="zh-CN" b="1" u="sng" dirty="0"/>
              <a:t>全</a:t>
            </a:r>
            <a:r>
              <a:rPr lang="zh-CN" altLang="zh-CN" b="1" u="sng" dirty="0" smtClean="0"/>
              <a:t>双工</a:t>
            </a:r>
            <a:r>
              <a:rPr lang="en-US" altLang="zh-CN" sz="1800" b="1" dirty="0" smtClean="0">
                <a:latin typeface="+mn-lt"/>
              </a:rPr>
              <a:t> </a:t>
            </a:r>
            <a:r>
              <a:rPr lang="zh-CN" altLang="zh-CN" b="1" u="sng" dirty="0" smtClean="0"/>
              <a:t>同步</a:t>
            </a:r>
            <a:r>
              <a:rPr lang="zh-CN" altLang="zh-CN" b="1" u="sng" dirty="0"/>
              <a:t>串行</a:t>
            </a:r>
            <a:r>
              <a:rPr lang="zh-CN" altLang="zh-CN" b="1" dirty="0" smtClean="0"/>
              <a:t>总线</a:t>
            </a:r>
            <a:endParaRPr lang="en-US" altLang="zh-CN" b="1" dirty="0" smtClean="0"/>
          </a:p>
          <a:p>
            <a:pPr>
              <a:lnSpc>
                <a:spcPct val="105000"/>
              </a:lnSpc>
            </a:pPr>
            <a:r>
              <a:rPr lang="en-US" altLang="zh-CN" sz="1800" b="1" dirty="0" smtClean="0"/>
              <a:t>                                          </a:t>
            </a:r>
            <a:r>
              <a:rPr lang="zh-CN" altLang="en-US" sz="1800" b="1" dirty="0" smtClean="0"/>
              <a:t>↑</a:t>
            </a:r>
            <a:r>
              <a:rPr lang="en-US" altLang="zh-CN" sz="1800" b="1" dirty="0" smtClean="0"/>
              <a:t>   (</a:t>
            </a:r>
            <a:r>
              <a:rPr lang="zh-CN" altLang="en-US" sz="1800" b="1" dirty="0"/>
              <a:t>同时双向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多个字节</a:t>
            </a:r>
            <a:r>
              <a:rPr lang="en-US" altLang="zh-CN" sz="1800" b="1" dirty="0" smtClean="0"/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        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建立链路＋</a:t>
            </a:r>
            <a:r>
              <a:rPr lang="en-US" altLang="zh-CN" sz="1800" b="1" dirty="0" smtClean="0">
                <a:solidFill>
                  <a:srgbClr val="990099"/>
                </a:solidFill>
              </a:rPr>
              <a:t>n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次</a:t>
            </a:r>
            <a:r>
              <a:rPr lang="zh-CN" altLang="en-US" sz="1800" b="1" dirty="0" smtClean="0"/>
              <a:t>传输＋断开链路</a:t>
            </a:r>
            <a:endParaRPr lang="en-US" altLang="zh-CN" sz="1800" b="1" dirty="0"/>
          </a:p>
        </p:txBody>
      </p:sp>
      <p:sp>
        <p:nvSpPr>
          <p:cNvPr id="319" name="Text Box 71"/>
          <p:cNvSpPr txBox="1">
            <a:spLocks noChangeArrowheads="1"/>
          </p:cNvSpPr>
          <p:nvPr/>
        </p:nvSpPr>
        <p:spPr bwMode="auto">
          <a:xfrm>
            <a:off x="2339752" y="4437112"/>
            <a:ext cx="55446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每个方向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位</a:t>
            </a:r>
            <a:r>
              <a:rPr lang="zh-CN" altLang="en-US" b="1" dirty="0"/>
              <a:t>信号线</a:t>
            </a:r>
            <a:r>
              <a:rPr lang="en-US" altLang="zh-CN" sz="2000" b="1" dirty="0" smtClean="0"/>
              <a:t>(16b</a:t>
            </a:r>
            <a:r>
              <a:rPr lang="zh-CN" altLang="en-US" sz="2000" b="1" dirty="0" smtClean="0"/>
              <a:t>数据＋</a:t>
            </a:r>
            <a:r>
              <a:rPr lang="en-US" altLang="zh-CN" sz="2000" b="1" dirty="0" smtClean="0"/>
              <a:t>4b</a:t>
            </a:r>
            <a:r>
              <a:rPr lang="zh-CN" altLang="en-US" sz="2000" b="1" dirty="0" smtClean="0"/>
              <a:t>其他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信号采用</a:t>
            </a:r>
            <a:r>
              <a:rPr lang="zh-CN" altLang="en-US" b="1" u="sng" dirty="0" smtClean="0"/>
              <a:t>同步</a:t>
            </a:r>
            <a:r>
              <a:rPr lang="zh-CN" altLang="en-US" b="1" dirty="0" smtClean="0"/>
              <a:t>方式定时、</a:t>
            </a:r>
            <a:r>
              <a:rPr lang="zh-CN" altLang="en-US" b="1" u="sng" dirty="0" smtClean="0"/>
              <a:t>差分</a:t>
            </a:r>
            <a:r>
              <a:rPr lang="zh-CN" altLang="en-US" b="1" dirty="0" smtClean="0"/>
              <a:t>方式表示</a:t>
            </a:r>
          </a:p>
        </p:txBody>
      </p:sp>
      <p:sp>
        <p:nvSpPr>
          <p:cNvPr id="320" name="Text Box 71"/>
          <p:cNvSpPr txBox="1">
            <a:spLocks noChangeArrowheads="1"/>
          </p:cNvSpPr>
          <p:nvPr/>
        </p:nvSpPr>
        <p:spPr bwMode="auto">
          <a:xfrm>
            <a:off x="2627784" y="5373216"/>
            <a:ext cx="633695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50" dirty="0" smtClean="0"/>
              <a:t>每帧有</a:t>
            </a:r>
            <a:r>
              <a:rPr lang="en-US" altLang="zh-CN" b="1" spc="-50" dirty="0" smtClean="0"/>
              <a:t>80</a:t>
            </a:r>
            <a:r>
              <a:rPr lang="zh-CN" altLang="en-US" b="1" spc="-50" dirty="0" smtClean="0"/>
              <a:t>位信息，传送需</a:t>
            </a:r>
            <a:r>
              <a:rPr lang="en-US" altLang="zh-CN" b="1" spc="-50" dirty="0" smtClean="0"/>
              <a:t>2</a:t>
            </a:r>
            <a:r>
              <a:rPr lang="zh-CN" altLang="en-US" b="1" spc="-50" dirty="0" smtClean="0"/>
              <a:t>个时钟周期</a:t>
            </a:r>
            <a:r>
              <a:rPr lang="en-US" altLang="zh-CN" sz="2000" b="1" spc="-50" dirty="0" smtClean="0"/>
              <a:t>(2</a:t>
            </a:r>
            <a:r>
              <a:rPr lang="zh-CN" altLang="en-US" sz="2000" b="1" spc="-50" dirty="0" smtClean="0"/>
              <a:t>次</a:t>
            </a:r>
            <a:r>
              <a:rPr lang="en-US" altLang="zh-CN" sz="2000" b="1" spc="-50" dirty="0" smtClean="0"/>
              <a:t>/CLK)</a:t>
            </a:r>
            <a:endParaRPr lang="zh-CN" altLang="en-US" sz="2000" b="1" spc="-50" dirty="0" smtClean="0"/>
          </a:p>
        </p:txBody>
      </p:sp>
      <p:sp>
        <p:nvSpPr>
          <p:cNvPr id="327" name="Text Box 71"/>
          <p:cNvSpPr txBox="1">
            <a:spLocks noChangeArrowheads="1"/>
          </p:cNvSpPr>
          <p:nvPr/>
        </p:nvSpPr>
        <p:spPr bwMode="auto">
          <a:xfrm>
            <a:off x="2627784" y="5805264"/>
            <a:ext cx="648072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i="1" spc="-100" dirty="0" smtClean="0">
                <a:latin typeface="+mn-lt"/>
                <a:ea typeface="+mn-ea"/>
              </a:rPr>
              <a:t>f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3.2GHz</a:t>
            </a:r>
            <a:r>
              <a:rPr lang="zh-CN" altLang="en-US" sz="2200" b="1" spc="-100" dirty="0" smtClean="0"/>
              <a:t>时，</a:t>
            </a:r>
            <a:r>
              <a:rPr lang="en-US" altLang="zh-CN" sz="2200" i="1" spc="-100" dirty="0" smtClean="0">
                <a:latin typeface="+mn-lt"/>
                <a:ea typeface="+mn-ea"/>
              </a:rPr>
              <a:t>B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[16b×(3.2GHz/0.5)]×2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25.6GB/s</a:t>
            </a:r>
            <a:endParaRPr lang="zh-CN" altLang="en-US" sz="2200" b="1" spc="-1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932040" y="504634"/>
            <a:ext cx="1872208" cy="377249"/>
            <a:chOff x="5580112" y="504634"/>
            <a:chExt cx="1872208" cy="377249"/>
          </a:xfrm>
        </p:grpSpPr>
        <p:cxnSp>
          <p:nvCxnSpPr>
            <p:cNvPr id="44" name="直接箭头连接符 43"/>
            <p:cNvCxnSpPr/>
            <p:nvPr/>
          </p:nvCxnSpPr>
          <p:spPr bwMode="auto">
            <a:xfrm flipV="1">
              <a:off x="5580112" y="705235"/>
              <a:ext cx="227881" cy="17664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6" name="Text Box 223"/>
            <p:cNvSpPr txBox="1">
              <a:spLocks noChangeArrowheads="1"/>
            </p:cNvSpPr>
            <p:nvPr/>
          </p:nvSpPr>
          <p:spPr bwMode="auto">
            <a:xfrm>
              <a:off x="5842248" y="504634"/>
              <a:ext cx="1610072" cy="288925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限制了</a:t>
              </a:r>
              <a:r>
                <a:rPr lang="en-US" altLang="zh-CN" sz="1800" b="1" dirty="0" smtClean="0"/>
                <a:t>CLK</a:t>
              </a:r>
              <a:r>
                <a:rPr lang="zh-CN" altLang="en-US" sz="1800" b="1" dirty="0" smtClean="0"/>
                <a:t>频率</a:t>
              </a:r>
              <a:endParaRPr lang="zh-CN" altLang="en-US" sz="1800" b="1" dirty="0"/>
            </a:p>
          </p:txBody>
        </p:sp>
      </p:grpSp>
      <p:cxnSp>
        <p:nvCxnSpPr>
          <p:cNvPr id="50" name="直接箭头连接符 49"/>
          <p:cNvCxnSpPr/>
          <p:nvPr/>
        </p:nvCxnSpPr>
        <p:spPr bwMode="auto">
          <a:xfrm flipV="1">
            <a:off x="5508352" y="1628800"/>
            <a:ext cx="2159992" cy="298496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grpSp>
        <p:nvGrpSpPr>
          <p:cNvPr id="14" name="组合 13"/>
          <p:cNvGrpSpPr/>
          <p:nvPr/>
        </p:nvGrpSpPr>
        <p:grpSpPr>
          <a:xfrm>
            <a:off x="1403597" y="3284984"/>
            <a:ext cx="3600451" cy="1151557"/>
            <a:chOff x="1907653" y="3356992"/>
            <a:chExt cx="3600451" cy="1151557"/>
          </a:xfrm>
        </p:grpSpPr>
        <p:sp>
          <p:nvSpPr>
            <p:cNvPr id="223" name="Text Box 133"/>
            <p:cNvSpPr txBox="1">
              <a:spLocks noChangeArrowheads="1"/>
            </p:cNvSpPr>
            <p:nvPr/>
          </p:nvSpPr>
          <p:spPr bwMode="auto">
            <a:xfrm>
              <a:off x="3204641" y="4074591"/>
              <a:ext cx="1079022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+mn-ea"/>
                  <a:ea typeface="+mn-ea"/>
                </a:rPr>
                <a:t>I/O Hub</a:t>
              </a:r>
            </a:p>
          </p:txBody>
        </p:sp>
        <p:sp>
          <p:nvSpPr>
            <p:cNvPr id="224" name="Text Box 156"/>
            <p:cNvSpPr txBox="1">
              <a:spLocks noChangeArrowheads="1"/>
            </p:cNvSpPr>
            <p:nvPr/>
          </p:nvSpPr>
          <p:spPr bwMode="auto">
            <a:xfrm>
              <a:off x="3563416" y="3716585"/>
              <a:ext cx="431800" cy="215900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QPI</a:t>
              </a:r>
            </a:p>
          </p:txBody>
        </p:sp>
        <p:sp>
          <p:nvSpPr>
            <p:cNvPr id="225" name="Text Box 158"/>
            <p:cNvSpPr txBox="1">
              <a:spLocks noChangeArrowheads="1"/>
            </p:cNvSpPr>
            <p:nvPr/>
          </p:nvSpPr>
          <p:spPr bwMode="auto">
            <a:xfrm>
              <a:off x="2699816" y="3356992"/>
              <a:ext cx="647700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26" name="Text Box 159"/>
            <p:cNvSpPr txBox="1">
              <a:spLocks noChangeArrowheads="1"/>
            </p:cNvSpPr>
            <p:nvPr/>
          </p:nvSpPr>
          <p:spPr bwMode="auto">
            <a:xfrm>
              <a:off x="4139678" y="3356992"/>
              <a:ext cx="576263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32" name="Oval 171"/>
            <p:cNvSpPr>
              <a:spLocks noChangeArrowheads="1"/>
            </p:cNvSpPr>
            <p:nvPr/>
          </p:nvSpPr>
          <p:spPr bwMode="auto">
            <a:xfrm>
              <a:off x="3707878" y="3428430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172"/>
            <p:cNvSpPr>
              <a:spLocks noChangeArrowheads="1"/>
            </p:cNvSpPr>
            <p:nvPr/>
          </p:nvSpPr>
          <p:spPr bwMode="auto">
            <a:xfrm>
              <a:off x="3132658" y="3901241"/>
              <a:ext cx="287214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Oval 174"/>
            <p:cNvSpPr>
              <a:spLocks noChangeArrowheads="1"/>
            </p:cNvSpPr>
            <p:nvPr/>
          </p:nvSpPr>
          <p:spPr bwMode="auto">
            <a:xfrm>
              <a:off x="4056570" y="3901241"/>
              <a:ext cx="299406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Text Box 258"/>
            <p:cNvSpPr txBox="1">
              <a:spLocks noChangeArrowheads="1"/>
            </p:cNvSpPr>
            <p:nvPr/>
          </p:nvSpPr>
          <p:spPr bwMode="auto">
            <a:xfrm>
              <a:off x="1907653" y="3430017"/>
              <a:ext cx="5762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主存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9" name="Text Box 266"/>
            <p:cNvSpPr txBox="1">
              <a:spLocks noChangeArrowheads="1"/>
            </p:cNvSpPr>
            <p:nvPr/>
          </p:nvSpPr>
          <p:spPr bwMode="auto">
            <a:xfrm>
              <a:off x="4931841" y="3430662"/>
              <a:ext cx="576263" cy="28669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主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6" name="Rectangle 275"/>
            <p:cNvSpPr>
              <a:spLocks noChangeArrowheads="1"/>
            </p:cNvSpPr>
            <p:nvPr/>
          </p:nvSpPr>
          <p:spPr bwMode="auto">
            <a:xfrm>
              <a:off x="4499346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276"/>
            <p:cNvSpPr>
              <a:spLocks noChangeArrowheads="1"/>
            </p:cNvSpPr>
            <p:nvPr/>
          </p:nvSpPr>
          <p:spPr bwMode="auto">
            <a:xfrm>
              <a:off x="5004171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Text Box 277"/>
            <p:cNvSpPr txBox="1">
              <a:spLocks noChangeArrowheads="1"/>
            </p:cNvSpPr>
            <p:nvPr/>
          </p:nvSpPr>
          <p:spPr bwMode="auto">
            <a:xfrm>
              <a:off x="4715816" y="4365674"/>
              <a:ext cx="216223" cy="142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50" name="直接箭头连接符 249"/>
            <p:cNvCxnSpPr/>
            <p:nvPr/>
          </p:nvCxnSpPr>
          <p:spPr bwMode="auto">
            <a:xfrm>
              <a:off x="3348161" y="3502992"/>
              <a:ext cx="791517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3348161" y="3573016"/>
              <a:ext cx="791518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 flipV="1">
              <a:off x="3995937" y="3788793"/>
              <a:ext cx="360039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 flipH="1">
              <a:off x="4084597" y="3788792"/>
              <a:ext cx="359431" cy="285799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0" name="直接箭头连接符 269"/>
            <p:cNvCxnSpPr/>
            <p:nvPr/>
          </p:nvCxnSpPr>
          <p:spPr bwMode="auto">
            <a:xfrm flipH="1" flipV="1">
              <a:off x="3060179" y="3788793"/>
              <a:ext cx="323322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1" name="直接箭头连接符 270"/>
            <p:cNvCxnSpPr/>
            <p:nvPr/>
          </p:nvCxnSpPr>
          <p:spPr bwMode="auto">
            <a:xfrm>
              <a:off x="3148702" y="3788793"/>
              <a:ext cx="343178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4295590" y="4219054"/>
              <a:ext cx="92438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4571577" y="4220641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5076055" y="4220517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3" name="Text Box 156"/>
            <p:cNvSpPr txBox="1">
              <a:spLocks noChangeArrowheads="1"/>
            </p:cNvSpPr>
            <p:nvPr/>
          </p:nvSpPr>
          <p:spPr bwMode="auto">
            <a:xfrm>
              <a:off x="4644255" y="4004617"/>
              <a:ext cx="431800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/>
                <a:t>PCI</a:t>
              </a:r>
              <a:endParaRPr lang="en-US" altLang="zh-CN" sz="1800" dirty="0"/>
            </a:p>
          </p:txBody>
        </p:sp>
        <p:cxnSp>
          <p:nvCxnSpPr>
            <p:cNvPr id="285" name="直接箭头连接符 284"/>
            <p:cNvCxnSpPr/>
            <p:nvPr/>
          </p:nvCxnSpPr>
          <p:spPr bwMode="auto">
            <a:xfrm>
              <a:off x="4715941" y="35023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4716015" y="3575000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4716015" y="36547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483619" y="35029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483693" y="3575645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483693" y="36553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5" name="Oval 171"/>
            <p:cNvSpPr>
              <a:spLocks noChangeArrowheads="1"/>
            </p:cNvSpPr>
            <p:nvPr/>
          </p:nvSpPr>
          <p:spPr bwMode="auto">
            <a:xfrm>
              <a:off x="2915816" y="4137496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2699816" y="4212058"/>
              <a:ext cx="504031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>
              <a:off x="2699816" y="4282082"/>
              <a:ext cx="50346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3" name="线形标注 2 52"/>
          <p:cNvSpPr/>
          <p:nvPr/>
        </p:nvSpPr>
        <p:spPr bwMode="auto">
          <a:xfrm>
            <a:off x="6660232" y="4077072"/>
            <a:ext cx="1800200" cy="293554"/>
          </a:xfrm>
          <a:prstGeom prst="borderCallout2">
            <a:avLst>
              <a:gd name="adj1" fmla="val 48302"/>
              <a:gd name="adj2" fmla="val -34"/>
              <a:gd name="adj3" fmla="val 48987"/>
              <a:gd name="adj4" fmla="val -9170"/>
              <a:gd name="adj5" fmla="val -35970"/>
              <a:gd name="adj6" fmla="val -35004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/>
              <a:t>收齐后才算完成</a:t>
            </a:r>
            <a:endParaRPr lang="zh-CN" altLang="en-US" sz="1800" b="1" dirty="0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971328" y="4442336"/>
            <a:ext cx="18004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信号线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传送方式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总线带宽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5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79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0" grpId="0"/>
      <p:bldP spid="221" grpId="0"/>
      <p:bldP spid="319" grpId="0"/>
      <p:bldP spid="320" grpId="0"/>
      <p:bldP spid="327" grpId="0"/>
      <p:bldP spid="53" grpId="0" animBg="1"/>
      <p:bldP spid="53" grpId="1" animBg="1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179387" y="4725144"/>
            <a:ext cx="37430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  *单总线</a:t>
            </a:r>
            <a:r>
              <a:rPr lang="zh-CN" altLang="en-US" b="1" dirty="0">
                <a:solidFill>
                  <a:srgbClr val="C00000"/>
                </a:solidFill>
              </a:rPr>
              <a:t>结构的特征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提高传输性能的方法：</a:t>
            </a:r>
            <a:endParaRPr lang="zh-CN" altLang="en-US" b="1" dirty="0" smtClean="0"/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2093-8213-4151-A31B-27A70D68471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6363" name="Text Box 171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b="1" dirty="0" smtClean="0"/>
              <a:t>§6.4  </a:t>
            </a:r>
            <a:r>
              <a:rPr lang="zh-CN" altLang="en-US" sz="2800" b="1" dirty="0"/>
              <a:t>总线互连结构</a:t>
            </a:r>
          </a:p>
        </p:txBody>
      </p:sp>
      <p:sp>
        <p:nvSpPr>
          <p:cNvPr id="136364" name="Text Box 172"/>
          <p:cNvSpPr txBox="1">
            <a:spLocks noChangeArrowheads="1"/>
          </p:cNvSpPr>
          <p:nvPr/>
        </p:nvSpPr>
        <p:spPr bwMode="auto">
          <a:xfrm>
            <a:off x="179388" y="137154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总线结构  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不考，了解概念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36414" name="Text Box 222"/>
          <p:cNvSpPr txBox="1">
            <a:spLocks noChangeArrowheads="1"/>
          </p:cNvSpPr>
          <p:nvPr/>
        </p:nvSpPr>
        <p:spPr bwMode="auto">
          <a:xfrm>
            <a:off x="179388" y="18372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、单总线结构</a:t>
            </a:r>
          </a:p>
          <a:p>
            <a:pPr marL="1698625" indent="-1698625"/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单总线结构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指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</a:t>
            </a:r>
            <a:r>
              <a:rPr lang="zh-CN" altLang="en-US" b="1" dirty="0"/>
              <a:t>、</a:t>
            </a:r>
            <a:r>
              <a:rPr lang="zh-CN" altLang="en-US" b="1" dirty="0" smtClean="0"/>
              <a:t>外设通过一</a:t>
            </a:r>
            <a:r>
              <a:rPr lang="zh-CN" altLang="en-US" b="1" dirty="0"/>
              <a:t>条</a:t>
            </a:r>
            <a:r>
              <a:rPr lang="zh-CN" altLang="en-US" b="1" dirty="0" smtClean="0"/>
              <a:t>总线互连</a:t>
            </a:r>
            <a:endParaRPr lang="zh-CN" altLang="en-US" b="1" dirty="0"/>
          </a:p>
        </p:txBody>
      </p:sp>
      <p:sp>
        <p:nvSpPr>
          <p:cNvPr id="136500" name="Text Box 308"/>
          <p:cNvSpPr txBox="1">
            <a:spLocks noChangeArrowheads="1"/>
          </p:cNvSpPr>
          <p:nvPr/>
        </p:nvSpPr>
        <p:spPr bwMode="auto">
          <a:xfrm>
            <a:off x="179388" y="4272536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</a:rPr>
              <a:t>系统总线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、主存等主要部件的</a:t>
            </a:r>
            <a:r>
              <a:rPr lang="zh-CN" altLang="en-US" b="1" dirty="0"/>
              <a:t>总线</a:t>
            </a:r>
          </a:p>
        </p:txBody>
      </p:sp>
      <p:sp>
        <p:nvSpPr>
          <p:cNvPr id="136502" name="Text Box 310"/>
          <p:cNvSpPr txBox="1">
            <a:spLocks noChangeArrowheads="1"/>
          </p:cNvSpPr>
          <p:nvPr/>
        </p:nvSpPr>
        <p:spPr bwMode="auto">
          <a:xfrm>
            <a:off x="3419748" y="4717593"/>
            <a:ext cx="55447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 smtClean="0"/>
              <a:t>①</a:t>
            </a:r>
            <a:r>
              <a:rPr lang="zh-CN" altLang="en-US" b="1" u="sng" dirty="0"/>
              <a:t>操作控制</a:t>
            </a:r>
            <a:r>
              <a:rPr lang="zh-CN" altLang="en-US" b="1" dirty="0"/>
              <a:t>简单，</a:t>
            </a:r>
            <a:r>
              <a:rPr lang="zh-CN" altLang="en-US" b="1" u="sng" dirty="0"/>
              <a:t>可扩展性</a:t>
            </a:r>
            <a:r>
              <a:rPr lang="zh-CN" altLang="en-US" b="1" dirty="0" smtClean="0"/>
              <a:t>较强</a:t>
            </a:r>
            <a:endParaRPr lang="zh-CN" altLang="en-US" b="1" dirty="0"/>
          </a:p>
          <a:p>
            <a:pPr marL="1698625" indent="-1698625"/>
            <a:r>
              <a:rPr lang="zh-CN" altLang="en-US" b="1" dirty="0" smtClean="0"/>
              <a:t>②</a:t>
            </a:r>
            <a:r>
              <a:rPr lang="zh-CN" altLang="en-US" b="1" u="sng" dirty="0"/>
              <a:t>传输性能</a:t>
            </a:r>
            <a:r>
              <a:rPr lang="zh-CN" altLang="en-US" b="1" dirty="0"/>
              <a:t>较差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时钟频率＝</a:t>
            </a:r>
            <a:r>
              <a:rPr lang="en-US" altLang="zh-CN" sz="2000" b="1" dirty="0"/>
              <a:t>min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部件速度</a:t>
            </a:r>
            <a:r>
              <a:rPr lang="en-US" altLang="zh-CN" sz="2000" b="1" dirty="0" smtClean="0"/>
              <a:t>})</a:t>
            </a:r>
            <a:endParaRPr lang="en-US" altLang="zh-CN" sz="2000" b="1" dirty="0"/>
          </a:p>
        </p:txBody>
      </p:sp>
      <p:sp>
        <p:nvSpPr>
          <p:cNvPr id="136521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769830"/>
            <a:ext cx="7561361" cy="1442070"/>
            <a:chOff x="683568" y="4005064"/>
            <a:chExt cx="7561361" cy="1442070"/>
          </a:xfrm>
        </p:grpSpPr>
        <p:sp>
          <p:nvSpPr>
            <p:cNvPr id="39" name="矩形 38"/>
            <p:cNvSpPr/>
            <p:nvPr/>
          </p:nvSpPr>
          <p:spPr bwMode="auto">
            <a:xfrm>
              <a:off x="1763688" y="5013176"/>
              <a:ext cx="1078881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" name="Text Box 281"/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719138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sp>
          <p:nvSpPr>
            <p:cNvPr id="41" name="Text Box 284"/>
            <p:cNvSpPr txBox="1">
              <a:spLocks noChangeArrowheads="1"/>
            </p:cNvSpPr>
            <p:nvPr/>
          </p:nvSpPr>
          <p:spPr bwMode="auto">
            <a:xfrm>
              <a:off x="1617019" y="4509120"/>
              <a:ext cx="122555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主存控制器</a:t>
              </a:r>
              <a:endParaRPr lang="en-US" altLang="zh-CN" sz="1800" b="1" dirty="0"/>
            </a:p>
          </p:txBody>
        </p:sp>
        <p:sp>
          <p:nvSpPr>
            <p:cNvPr id="42" name="Text Box 286"/>
            <p:cNvSpPr txBox="1">
              <a:spLocks noChangeArrowheads="1"/>
            </p:cNvSpPr>
            <p:nvPr/>
          </p:nvSpPr>
          <p:spPr bwMode="auto">
            <a:xfrm>
              <a:off x="3057773" y="4511346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4067944" y="4511346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4" name="Text Box 290"/>
            <p:cNvSpPr txBox="1">
              <a:spLocks noChangeArrowheads="1"/>
            </p:cNvSpPr>
            <p:nvPr/>
          </p:nvSpPr>
          <p:spPr bwMode="auto">
            <a:xfrm>
              <a:off x="3917652" y="4005064"/>
              <a:ext cx="209450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系统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如</a:t>
              </a: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45" name="Text Box 292"/>
            <p:cNvSpPr txBox="1">
              <a:spLocks noChangeArrowheads="1"/>
            </p:cNvSpPr>
            <p:nvPr/>
          </p:nvSpPr>
          <p:spPr bwMode="auto">
            <a:xfrm>
              <a:off x="5868144" y="4511345"/>
              <a:ext cx="936625" cy="35432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sp>
          <p:nvSpPr>
            <p:cNvPr id="46" name="Text Box 317"/>
            <p:cNvSpPr txBox="1">
              <a:spLocks noChangeArrowheads="1"/>
            </p:cNvSpPr>
            <p:nvPr/>
          </p:nvSpPr>
          <p:spPr bwMode="auto">
            <a:xfrm>
              <a:off x="1619673" y="5085184"/>
              <a:ext cx="1080120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47" name="直接连接符 46"/>
            <p:cNvCxnSpPr>
              <a:stCxn id="40" idx="3"/>
            </p:cNvCxnSpPr>
            <p:nvPr/>
          </p:nvCxnSpPr>
          <p:spPr bwMode="auto">
            <a:xfrm>
              <a:off x="1402706" y="4293096"/>
              <a:ext cx="684222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endCxn id="41" idx="0"/>
            </p:cNvCxnSpPr>
            <p:nvPr/>
          </p:nvCxnSpPr>
          <p:spPr bwMode="auto">
            <a:xfrm>
              <a:off x="222979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endCxn id="42" idx="0"/>
            </p:cNvCxnSpPr>
            <p:nvPr/>
          </p:nvCxnSpPr>
          <p:spPr bwMode="auto">
            <a:xfrm>
              <a:off x="3490367" y="4293096"/>
              <a:ext cx="0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286"/>
            <p:cNvSpPr txBox="1">
              <a:spLocks noChangeArrowheads="1"/>
            </p:cNvSpPr>
            <p:nvPr/>
          </p:nvSpPr>
          <p:spPr bwMode="auto">
            <a:xfrm>
              <a:off x="4570908" y="4509120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键盘接口</a:t>
              </a:r>
              <a:endParaRPr lang="zh-CN" altLang="en-US" sz="1800" b="1" dirty="0"/>
            </a:p>
          </p:txBody>
        </p:sp>
        <p:cxnSp>
          <p:nvCxnSpPr>
            <p:cNvPr id="51" name="直接连接符 50"/>
            <p:cNvCxnSpPr>
              <a:endCxn id="50" idx="0"/>
            </p:cNvCxnSpPr>
            <p:nvPr/>
          </p:nvCxnSpPr>
          <p:spPr bwMode="auto">
            <a:xfrm>
              <a:off x="511151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 Box 287"/>
            <p:cNvSpPr txBox="1">
              <a:spLocks noChangeArrowheads="1"/>
            </p:cNvSpPr>
            <p:nvPr/>
          </p:nvSpPr>
          <p:spPr bwMode="auto">
            <a:xfrm>
              <a:off x="6947941" y="4509120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3" name="Text Box 292"/>
            <p:cNvSpPr txBox="1">
              <a:spLocks noChangeArrowheads="1"/>
            </p:cNvSpPr>
            <p:nvPr/>
          </p:nvSpPr>
          <p:spPr bwMode="auto">
            <a:xfrm>
              <a:off x="7308304" y="4511346"/>
              <a:ext cx="936625" cy="3578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>
              <a:endCxn id="45" idx="0"/>
            </p:cNvCxnSpPr>
            <p:nvPr/>
          </p:nvCxnSpPr>
          <p:spPr bwMode="auto">
            <a:xfrm>
              <a:off x="6336457" y="4293096"/>
              <a:ext cx="0" cy="21824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53" idx="0"/>
            </p:cNvCxnSpPr>
            <p:nvPr/>
          </p:nvCxnSpPr>
          <p:spPr bwMode="auto">
            <a:xfrm>
              <a:off x="7776616" y="4293096"/>
              <a:ext cx="1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195736" y="4865668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H="1">
              <a:off x="2339752" y="4865668"/>
              <a:ext cx="1" cy="1475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317"/>
            <p:cNvSpPr txBox="1">
              <a:spLocks noChangeArrowheads="1"/>
            </p:cNvSpPr>
            <p:nvPr/>
          </p:nvSpPr>
          <p:spPr bwMode="auto">
            <a:xfrm>
              <a:off x="3057773" y="508327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59" name="直接连接符 58"/>
            <p:cNvCxnSpPr>
              <a:stCxn id="42" idx="2"/>
              <a:endCxn id="58" idx="0"/>
            </p:cNvCxnSpPr>
            <p:nvPr/>
          </p:nvCxnSpPr>
          <p:spPr bwMode="auto">
            <a:xfrm>
              <a:off x="3490367" y="4867895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>
              <a:stCxn id="50" idx="2"/>
              <a:endCxn id="61" idx="0"/>
            </p:cNvCxnSpPr>
            <p:nvPr/>
          </p:nvCxnSpPr>
          <p:spPr bwMode="auto">
            <a:xfrm>
              <a:off x="5111514" y="4865669"/>
              <a:ext cx="0" cy="2195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 Box 317"/>
            <p:cNvSpPr txBox="1">
              <a:spLocks noChangeArrowheads="1"/>
            </p:cNvSpPr>
            <p:nvPr/>
          </p:nvSpPr>
          <p:spPr bwMode="auto">
            <a:xfrm>
              <a:off x="4678920" y="508518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</a:t>
              </a:r>
              <a:endParaRPr lang="zh-CN" altLang="en-US" sz="1800" b="1" dirty="0"/>
            </a:p>
          </p:txBody>
        </p:sp>
        <p:cxnSp>
          <p:nvCxnSpPr>
            <p:cNvPr id="62" name="直接连接符 61"/>
            <p:cNvCxnSpPr>
              <a:stCxn id="45" idx="2"/>
              <a:endCxn id="63" idx="0"/>
            </p:cNvCxnSpPr>
            <p:nvPr/>
          </p:nvCxnSpPr>
          <p:spPr bwMode="auto">
            <a:xfrm flipH="1">
              <a:off x="6336456" y="4865668"/>
              <a:ext cx="1" cy="2176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868143" y="5083274"/>
              <a:ext cx="936625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扩展卡</a:t>
              </a:r>
              <a:endParaRPr lang="zh-CN" altLang="en-US" sz="1800" b="1" dirty="0"/>
            </a:p>
          </p:txBody>
        </p:sp>
        <p:sp>
          <p:nvSpPr>
            <p:cNvPr id="64" name="Text Box 287"/>
            <p:cNvSpPr txBox="1">
              <a:spLocks noChangeArrowheads="1"/>
            </p:cNvSpPr>
            <p:nvPr/>
          </p:nvSpPr>
          <p:spPr bwMode="auto">
            <a:xfrm>
              <a:off x="4067944" y="5087411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36" name="Text Box 101"/>
          <p:cNvSpPr txBox="1">
            <a:spLocks noChangeArrowheads="1"/>
          </p:cNvSpPr>
          <p:nvPr/>
        </p:nvSpPr>
        <p:spPr bwMode="auto">
          <a:xfrm>
            <a:off x="3707581" y="5661248"/>
            <a:ext cx="468084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增加传输并行性、提高总线带宽</a:t>
            </a:r>
            <a:endParaRPr lang="en-US" altLang="zh-CN" b="1" dirty="0" smtClean="0"/>
          </a:p>
          <a:p>
            <a:pPr>
              <a:lnSpc>
                <a:spcPct val="105000"/>
              </a:lnSpc>
            </a:pP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[</a:t>
            </a:r>
            <a:r>
              <a:rPr lang="zh-CN" altLang="en-US" sz="1800" b="1" dirty="0" smtClean="0"/>
              <a:t>如多总线</a:t>
            </a:r>
            <a:r>
              <a:rPr lang="en-US" altLang="zh-CN" sz="1800" b="1" dirty="0" smtClean="0"/>
              <a:t>]) (</a:t>
            </a:r>
            <a:r>
              <a:rPr lang="zh-CN" altLang="en-US" sz="1800" b="1" dirty="0" smtClean="0"/>
              <a:t>多总线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集成电路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6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>
                <a:latin typeface="+mn-ea"/>
                <a:ea typeface="+mn-ea"/>
              </a:rPr>
              <a:t>总线结构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△</a:t>
            </a:r>
            <a:r>
              <a:rPr lang="en-US" altLang="zh-CN" sz="1800" b="1" dirty="0" smtClean="0"/>
              <a:t>)</a:t>
            </a:r>
            <a:r>
              <a:rPr lang="zh-CN" altLang="en-US" sz="2200" b="1" dirty="0" smtClean="0"/>
              <a:t>、总线互连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△</a:t>
            </a:r>
            <a:r>
              <a:rPr lang="en-US" altLang="zh-CN" sz="1800" b="1" dirty="0" smtClean="0"/>
              <a:t>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36364" grpId="0" animBg="1"/>
      <p:bldP spid="136414" grpId="0"/>
      <p:bldP spid="136500" grpId="0"/>
      <p:bldP spid="136502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 Box 100"/>
          <p:cNvSpPr txBox="1">
            <a:spLocks noChangeArrowheads="1"/>
          </p:cNvSpPr>
          <p:nvPr/>
        </p:nvSpPr>
        <p:spPr bwMode="auto">
          <a:xfrm>
            <a:off x="179512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、多总线结构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79389" y="727536"/>
            <a:ext cx="7200924" cy="464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(1)</a:t>
            </a:r>
            <a:r>
              <a:rPr lang="zh-CN" altLang="en-US" b="1" dirty="0">
                <a:solidFill>
                  <a:srgbClr val="FF3399"/>
                </a:solidFill>
              </a:rPr>
              <a:t>双总线结构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*以</a:t>
            </a:r>
            <a:r>
              <a:rPr lang="en-US" altLang="zh-CN" b="1" dirty="0" smtClean="0">
                <a:solidFill>
                  <a:srgbClr val="C00000"/>
                </a:solidFill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 smtClean="0"/>
              <a:t>通过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BIU</a:t>
            </a:r>
            <a:r>
              <a:rPr lang="zh-CN" altLang="en-US" b="1" dirty="0" smtClean="0"/>
              <a:t>互连</a:t>
            </a:r>
            <a:endParaRPr lang="en-US" altLang="zh-CN" b="1" dirty="0" smtClean="0"/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                   优点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                   缺点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/>
          </a:p>
          <a:p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以</a:t>
            </a:r>
            <a:r>
              <a:rPr lang="en-US" altLang="zh-CN" b="1" dirty="0">
                <a:solidFill>
                  <a:srgbClr val="C00000"/>
                </a:solidFill>
              </a:rPr>
              <a:t>MEM</a:t>
            </a:r>
            <a:r>
              <a:rPr lang="zh-CN" altLang="en-US" b="1" dirty="0">
                <a:solidFill>
                  <a:srgbClr val="C00000"/>
                </a:solidFill>
              </a:rPr>
              <a:t>为中心的双总线结构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                   优点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                   缺点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/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4427984" y="3429000"/>
            <a:ext cx="24123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通过总线桥互连</a:t>
            </a:r>
            <a:endParaRPr lang="zh-CN" altLang="en-US" sz="22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67544" y="1700808"/>
            <a:ext cx="3456384" cy="1728192"/>
            <a:chOff x="467544" y="2500447"/>
            <a:chExt cx="3456384" cy="1728192"/>
          </a:xfrm>
        </p:grpSpPr>
        <p:sp>
          <p:nvSpPr>
            <p:cNvPr id="55" name="Text Box 317"/>
            <p:cNvSpPr txBox="1">
              <a:spLocks noChangeArrowheads="1"/>
            </p:cNvSpPr>
            <p:nvPr/>
          </p:nvSpPr>
          <p:spPr bwMode="auto">
            <a:xfrm>
              <a:off x="467544" y="2500447"/>
              <a:ext cx="2232248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539552" y="2598912"/>
              <a:ext cx="1082402" cy="328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核心</a:t>
              </a:r>
              <a:endParaRPr lang="en-US" altLang="zh-CN" sz="1800" b="1" dirty="0"/>
            </a:p>
          </p:txBody>
        </p:sp>
        <p:sp>
          <p:nvSpPr>
            <p:cNvPr id="57" name="Text Box 284"/>
            <p:cNvSpPr txBox="1">
              <a:spLocks noChangeArrowheads="1"/>
            </p:cNvSpPr>
            <p:nvPr/>
          </p:nvSpPr>
          <p:spPr bwMode="auto">
            <a:xfrm>
              <a:off x="2843808" y="3290399"/>
              <a:ext cx="654174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58" name="Text Box 287"/>
            <p:cNvSpPr txBox="1">
              <a:spLocks noChangeArrowheads="1"/>
            </p:cNvSpPr>
            <p:nvPr/>
          </p:nvSpPr>
          <p:spPr bwMode="auto">
            <a:xfrm>
              <a:off x="3563565" y="3292535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9" name="Text Box 290"/>
            <p:cNvSpPr txBox="1">
              <a:spLocks noChangeArrowheads="1"/>
            </p:cNvSpPr>
            <p:nvPr/>
          </p:nvSpPr>
          <p:spPr bwMode="auto">
            <a:xfrm>
              <a:off x="1331639" y="3513451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后端总线</a:t>
              </a:r>
              <a:endParaRPr lang="zh-CN" altLang="en-US" sz="1600" b="1" dirty="0"/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2628876" y="3939652"/>
              <a:ext cx="1229469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03848" y="3649174"/>
              <a:ext cx="0" cy="29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267744" y="3513451"/>
              <a:ext cx="0" cy="28123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39552" y="3794681"/>
              <a:ext cx="2089324" cy="289942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BIU</a:t>
              </a:r>
              <a:endParaRPr lang="zh-CN" altLang="en-US" sz="1800" b="1" dirty="0"/>
            </a:p>
          </p:txBody>
        </p:sp>
        <p:sp>
          <p:nvSpPr>
            <p:cNvPr id="65" name="Text Box 286"/>
            <p:cNvSpPr txBox="1">
              <a:spLocks noChangeArrowheads="1"/>
            </p:cNvSpPr>
            <p:nvPr/>
          </p:nvSpPr>
          <p:spPr bwMode="auto">
            <a:xfrm>
              <a:off x="1800312" y="2932495"/>
              <a:ext cx="827472" cy="5809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L2 Cache</a:t>
              </a:r>
              <a:endParaRPr lang="zh-CN" altLang="en-US" sz="1800" b="1" dirty="0"/>
            </a:p>
          </p:txBody>
        </p:sp>
        <p:sp>
          <p:nvSpPr>
            <p:cNvPr id="66" name="Text Box 286"/>
            <p:cNvSpPr txBox="1">
              <a:spLocks noChangeArrowheads="1"/>
            </p:cNvSpPr>
            <p:nvPr/>
          </p:nvSpPr>
          <p:spPr bwMode="auto">
            <a:xfrm>
              <a:off x="540742" y="3156902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L1 Cache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043608" y="3508559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753716" y="2927139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1188814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404838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2" name="Text Box 290"/>
            <p:cNvSpPr txBox="1">
              <a:spLocks noChangeArrowheads="1"/>
            </p:cNvSpPr>
            <p:nvPr/>
          </p:nvSpPr>
          <p:spPr bwMode="auto">
            <a:xfrm>
              <a:off x="1800312" y="2595861"/>
              <a:ext cx="7560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芯片</a:t>
              </a:r>
              <a:endParaRPr lang="zh-CN" altLang="en-US" sz="1600" b="1" dirty="0"/>
            </a:p>
          </p:txBody>
        </p:sp>
        <p:sp>
          <p:nvSpPr>
            <p:cNvPr id="73" name="Text Box 290"/>
            <p:cNvSpPr txBox="1">
              <a:spLocks noChangeArrowheads="1"/>
            </p:cNvSpPr>
            <p:nvPr/>
          </p:nvSpPr>
          <p:spPr bwMode="auto">
            <a:xfrm>
              <a:off x="2682718" y="3940607"/>
              <a:ext cx="12412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FF3399"/>
                  </a:solidFill>
                </a:rPr>
                <a:t>前端总线</a:t>
              </a:r>
              <a:r>
                <a:rPr lang="en-US" altLang="zh-CN" sz="1600" b="1" dirty="0" smtClean="0">
                  <a:solidFill>
                    <a:srgbClr val="FF3399"/>
                  </a:solidFill>
                </a:rPr>
                <a:t>FSB</a:t>
              </a:r>
              <a:endParaRPr lang="zh-CN" altLang="en-US" sz="1600" b="1" dirty="0">
                <a:solidFill>
                  <a:srgbClr val="FF3399"/>
                </a:solidFill>
              </a:endParaRPr>
            </a:p>
          </p:txBody>
        </p:sp>
      </p:grpSp>
      <p:sp>
        <p:nvSpPr>
          <p:cNvPr id="74" name="Text Box 122"/>
          <p:cNvSpPr txBox="1">
            <a:spLocks noChangeArrowheads="1"/>
          </p:cNvSpPr>
          <p:nvPr/>
        </p:nvSpPr>
        <p:spPr bwMode="auto">
          <a:xfrm>
            <a:off x="4860032" y="1760590"/>
            <a:ext cx="4176464" cy="13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dirty="0" smtClean="0"/>
              <a:t>传输速率高</a:t>
            </a:r>
            <a:r>
              <a:rPr lang="en-US" altLang="zh-CN" sz="2000" b="1" dirty="0" smtClean="0"/>
              <a:t>(</a:t>
            </a:r>
            <a:r>
              <a:rPr lang="zh-CN" altLang="en-US" sz="2000" b="1" u="sng" dirty="0" smtClean="0"/>
              <a:t>同时</a:t>
            </a:r>
            <a:r>
              <a:rPr lang="zh-CN" altLang="en-US" sz="2000" b="1" dirty="0" smtClean="0"/>
              <a:t>访问、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种速度</a:t>
            </a:r>
            <a:r>
              <a:rPr lang="en-US" altLang="zh-CN" sz="2000" b="1" dirty="0" smtClean="0"/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/>
              <a:t>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非并行通信</a:t>
            </a:r>
            <a:endParaRPr lang="en-US" altLang="zh-CN" sz="1800" b="1" dirty="0" smtClean="0"/>
          </a:p>
          <a:p>
            <a:pPr>
              <a:spcBef>
                <a:spcPts val="600"/>
              </a:spcBef>
            </a:pPr>
            <a:r>
              <a:rPr lang="zh-CN" altLang="en-US" b="1" dirty="0" smtClean="0"/>
              <a:t>两组总线接口，仅适于</a:t>
            </a:r>
            <a:r>
              <a:rPr lang="en-US" altLang="zh-CN" b="1" dirty="0" smtClean="0"/>
              <a:t>CPU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467544" y="3861048"/>
            <a:ext cx="3312368" cy="1513433"/>
            <a:chOff x="5076056" y="2348880"/>
            <a:chExt cx="3312368" cy="1513433"/>
          </a:xfrm>
        </p:grpSpPr>
        <p:cxnSp>
          <p:nvCxnSpPr>
            <p:cNvPr id="76" name="直接连接符 75"/>
            <p:cNvCxnSpPr>
              <a:endCxn id="79" idx="0"/>
            </p:cNvCxnSpPr>
            <p:nvPr/>
          </p:nvCxnSpPr>
          <p:spPr bwMode="auto">
            <a:xfrm>
              <a:off x="5400092" y="2646804"/>
              <a:ext cx="0" cy="1341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287"/>
            <p:cNvSpPr txBox="1">
              <a:spLocks noChangeArrowheads="1"/>
            </p:cNvSpPr>
            <p:nvPr/>
          </p:nvSpPr>
          <p:spPr bwMode="auto">
            <a:xfrm>
              <a:off x="7019949" y="3573016"/>
              <a:ext cx="360363" cy="289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076056" y="2636912"/>
              <a:ext cx="33123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 Box 281"/>
            <p:cNvSpPr txBox="1">
              <a:spLocks noChangeArrowheads="1"/>
            </p:cNvSpPr>
            <p:nvPr/>
          </p:nvSpPr>
          <p:spPr bwMode="auto">
            <a:xfrm>
              <a:off x="5076056" y="2780928"/>
              <a:ext cx="64807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80" name="Text Box 284"/>
            <p:cNvSpPr txBox="1">
              <a:spLocks noChangeArrowheads="1"/>
            </p:cNvSpPr>
            <p:nvPr/>
          </p:nvSpPr>
          <p:spPr bwMode="auto">
            <a:xfrm>
              <a:off x="6012160" y="2780928"/>
              <a:ext cx="64807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81" name="Text Box 284"/>
            <p:cNvSpPr txBox="1">
              <a:spLocks noChangeArrowheads="1"/>
            </p:cNvSpPr>
            <p:nvPr/>
          </p:nvSpPr>
          <p:spPr bwMode="auto">
            <a:xfrm>
              <a:off x="6876258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sp>
          <p:nvSpPr>
            <p:cNvPr id="82" name="Text Box 284"/>
            <p:cNvSpPr txBox="1">
              <a:spLocks noChangeArrowheads="1"/>
            </p:cNvSpPr>
            <p:nvPr/>
          </p:nvSpPr>
          <p:spPr bwMode="auto">
            <a:xfrm>
              <a:off x="7740354" y="2780928"/>
              <a:ext cx="64807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显卡</a:t>
              </a:r>
              <a:endParaRPr lang="en-US" altLang="zh-CN" sz="1800" b="1" dirty="0"/>
            </a:p>
          </p:txBody>
        </p:sp>
        <p:cxnSp>
          <p:nvCxnSpPr>
            <p:cNvPr id="83" name="直接连接符 82"/>
            <p:cNvCxnSpPr>
              <a:endCxn id="80" idx="0"/>
            </p:cNvCxnSpPr>
            <p:nvPr/>
          </p:nvCxnSpPr>
          <p:spPr bwMode="auto">
            <a:xfrm>
              <a:off x="6336195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1" idx="0"/>
            </p:cNvCxnSpPr>
            <p:nvPr/>
          </p:nvCxnSpPr>
          <p:spPr bwMode="auto">
            <a:xfrm>
              <a:off x="7200293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292080" y="3429000"/>
              <a:ext cx="2880320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stCxn id="81" idx="2"/>
            </p:cNvCxnSpPr>
            <p:nvPr/>
          </p:nvCxnSpPr>
          <p:spPr bwMode="auto">
            <a:xfrm>
              <a:off x="7200293" y="3139703"/>
              <a:ext cx="0" cy="28929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9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237626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(CPU-</a:t>
              </a:r>
              <a:r>
                <a:rPr lang="zh-CN" altLang="en-US" sz="1600" b="1" dirty="0" smtClean="0"/>
                <a:t>主存总线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88" name="Text Box 290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  <p:cxnSp>
          <p:nvCxnSpPr>
            <p:cNvPr id="89" name="直接连接符 88"/>
            <p:cNvCxnSpPr>
              <a:endCxn id="90" idx="0"/>
            </p:cNvCxnSpPr>
            <p:nvPr/>
          </p:nvCxnSpPr>
          <p:spPr bwMode="auto">
            <a:xfrm>
              <a:off x="5652120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 Box 286"/>
            <p:cNvSpPr txBox="1">
              <a:spLocks noChangeArrowheads="1"/>
            </p:cNvSpPr>
            <p:nvPr/>
          </p:nvSpPr>
          <p:spPr bwMode="auto">
            <a:xfrm>
              <a:off x="5292080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cxnSp>
          <p:nvCxnSpPr>
            <p:cNvPr id="91" name="直接连接符 90"/>
            <p:cNvCxnSpPr>
              <a:endCxn id="93" idx="0"/>
            </p:cNvCxnSpPr>
            <p:nvPr/>
          </p:nvCxnSpPr>
          <p:spPr bwMode="auto">
            <a:xfrm>
              <a:off x="6516216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 Box 286"/>
            <p:cNvSpPr txBox="1">
              <a:spLocks noChangeArrowheads="1"/>
            </p:cNvSpPr>
            <p:nvPr/>
          </p:nvSpPr>
          <p:spPr bwMode="auto">
            <a:xfrm>
              <a:off x="6156176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cxnSp>
          <p:nvCxnSpPr>
            <p:cNvPr id="97" name="直接连接符 96"/>
            <p:cNvCxnSpPr>
              <a:endCxn id="100" idx="0"/>
            </p:cNvCxnSpPr>
            <p:nvPr/>
          </p:nvCxnSpPr>
          <p:spPr bwMode="auto">
            <a:xfrm>
              <a:off x="7812360" y="3429000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286"/>
            <p:cNvSpPr txBox="1">
              <a:spLocks noChangeArrowheads="1"/>
            </p:cNvSpPr>
            <p:nvPr/>
          </p:nvSpPr>
          <p:spPr bwMode="auto">
            <a:xfrm>
              <a:off x="7452320" y="3574281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网卡</a:t>
              </a:r>
              <a:endParaRPr lang="zh-CN" altLang="en-US" sz="1800" b="1" dirty="0"/>
            </a:p>
          </p:txBody>
        </p:sp>
        <p:cxnSp>
          <p:nvCxnSpPr>
            <p:cNvPr id="101" name="直接连接符 100"/>
            <p:cNvCxnSpPr>
              <a:endCxn id="82" idx="0"/>
            </p:cNvCxnSpPr>
            <p:nvPr/>
          </p:nvCxnSpPr>
          <p:spPr bwMode="auto">
            <a:xfrm>
              <a:off x="8064389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 Box 122"/>
          <p:cNvSpPr txBox="1">
            <a:spLocks noChangeArrowheads="1"/>
          </p:cNvSpPr>
          <p:nvPr/>
        </p:nvSpPr>
        <p:spPr bwMode="auto">
          <a:xfrm>
            <a:off x="4860032" y="3897153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传输速率高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设备与总线匹配</a:t>
            </a:r>
            <a:r>
              <a:rPr lang="en-US" altLang="zh-CN" sz="1800" b="1" dirty="0" smtClean="0"/>
              <a:t>)</a:t>
            </a:r>
            <a:endParaRPr lang="en-US" altLang="zh-CN" b="1" dirty="0" smtClean="0"/>
          </a:p>
          <a:p>
            <a:r>
              <a:rPr lang="zh-CN" altLang="en-US" b="1" dirty="0" smtClean="0"/>
              <a:t>适于所有主设备，接口通用</a:t>
            </a:r>
            <a:endParaRPr lang="en-US" altLang="zh-CN" b="1" dirty="0" smtClean="0"/>
          </a:p>
          <a:p>
            <a:r>
              <a:rPr lang="zh-CN" altLang="en-US" b="1" dirty="0" smtClean="0"/>
              <a:t>无法并行通信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访存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sp>
        <p:nvSpPr>
          <p:cNvPr id="106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179388" y="5437673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桥功能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①为</a:t>
            </a:r>
            <a:r>
              <a:rPr lang="zh-CN" altLang="en-US" b="1" u="sng" dirty="0" smtClean="0"/>
              <a:t>所</a:t>
            </a:r>
            <a:r>
              <a:rPr lang="zh-CN" altLang="en-US" b="1" u="sng" dirty="0"/>
              <a:t>管辖</a:t>
            </a:r>
            <a:r>
              <a:rPr lang="zh-CN" altLang="en-US" b="1" dirty="0"/>
              <a:t>总线的</a:t>
            </a:r>
            <a:r>
              <a:rPr lang="zh-CN" altLang="en-US" b="1" dirty="0">
                <a:solidFill>
                  <a:srgbClr val="990099"/>
                </a:solidFill>
              </a:rPr>
              <a:t>总线控制器</a:t>
            </a:r>
            <a:r>
              <a:rPr lang="en-US" altLang="zh-CN" sz="1800" b="1" dirty="0"/>
              <a:t>(</a:t>
            </a:r>
            <a:r>
              <a:rPr lang="zh-CN" altLang="en-US" sz="1800" b="1" dirty="0" smtClean="0"/>
              <a:t>仲裁器、</a:t>
            </a:r>
            <a:r>
              <a:rPr lang="zh-CN" altLang="en-US" sz="1800" b="1" dirty="0"/>
              <a:t>操作中转</a:t>
            </a:r>
            <a:r>
              <a:rPr lang="en-US" altLang="zh-CN" sz="1800" b="1" dirty="0" smtClean="0"/>
              <a:t>)</a:t>
            </a:r>
          </a:p>
          <a:p>
            <a:pPr marL="1698625" indent="-1698625"/>
            <a:r>
              <a:rPr lang="zh-CN" altLang="en-US" b="1" dirty="0" smtClean="0"/>
              <a:t>                 ②为</a:t>
            </a:r>
            <a:r>
              <a:rPr lang="zh-CN" altLang="en-US" b="1" u="sng" dirty="0" smtClean="0"/>
              <a:t>所连接</a:t>
            </a:r>
            <a:r>
              <a:rPr lang="zh-CN" altLang="en-US" b="1" dirty="0" smtClean="0"/>
              <a:t>总线的</a:t>
            </a:r>
            <a:r>
              <a:rPr lang="zh-CN" altLang="en-US" b="1" dirty="0" smtClean="0">
                <a:solidFill>
                  <a:srgbClr val="990099"/>
                </a:solidFill>
              </a:rPr>
              <a:t>主</a:t>
            </a:r>
            <a:r>
              <a:rPr lang="en-US" altLang="zh-CN" b="1" dirty="0" smtClean="0">
                <a:solidFill>
                  <a:srgbClr val="990099"/>
                </a:solidFill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</a:rPr>
              <a:t>从设备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发起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响应总线操作</a:t>
            </a:r>
            <a:r>
              <a:rPr lang="en-US" altLang="zh-CN" sz="1800" b="1" dirty="0" smtClean="0"/>
              <a:t>)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250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74" grpId="0"/>
      <p:bldP spid="105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7B07-E23F-4BA0-BE97-D7396610109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85786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b="1" dirty="0"/>
              <a:t>§6.1  </a:t>
            </a:r>
            <a:r>
              <a:rPr lang="zh-CN" altLang="en-US" sz="2800" b="1" dirty="0"/>
              <a:t>总线概述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6048796" cy="246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*部件</a:t>
            </a:r>
            <a:r>
              <a:rPr lang="zh-CN" altLang="en-US" b="1" dirty="0">
                <a:solidFill>
                  <a:srgbClr val="C00000"/>
                </a:solidFill>
              </a:rPr>
              <a:t>的连接方式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分散连接、总线连接</a:t>
            </a:r>
            <a:endParaRPr lang="en-US" altLang="zh-CN" b="1" dirty="0" smtClean="0"/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</a:rPr>
              <a:t>分散连接：</a:t>
            </a:r>
            <a:endParaRPr lang="en-US" altLang="zh-CN" b="1" dirty="0" smtClean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</a:rPr>
              <a:t>          </a:t>
            </a:r>
            <a:r>
              <a:rPr lang="zh-CN" altLang="en-US" b="1" dirty="0" smtClean="0">
                <a:solidFill>
                  <a:srgbClr val="990099"/>
                </a:solidFill>
              </a:rPr>
              <a:t>总线连接：</a:t>
            </a:r>
            <a:endParaRPr lang="en-US" altLang="zh-CN" b="1" dirty="0" smtClean="0">
              <a:solidFill>
                <a:srgbClr val="990099"/>
              </a:solidFill>
            </a:endParaRPr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1547665" y="2698552"/>
            <a:ext cx="7488831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</a:t>
            </a:r>
            <a:r>
              <a:rPr lang="zh-CN" altLang="en-US" b="1" dirty="0" smtClean="0">
                <a:solidFill>
                  <a:srgbClr val="990099"/>
                </a:solidFill>
              </a:rPr>
              <a:t>          </a:t>
            </a:r>
            <a:r>
              <a:rPr lang="zh-CN" altLang="en-US" b="1" dirty="0" smtClean="0"/>
              <a:t>通信</a:t>
            </a:r>
            <a:r>
              <a:rPr lang="zh-CN" altLang="en-US" b="1" dirty="0"/>
              <a:t>性能好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同时通信</a:t>
            </a:r>
            <a:r>
              <a:rPr lang="en-US" altLang="zh-CN" sz="1800" b="1" dirty="0"/>
              <a:t>)</a:t>
            </a:r>
            <a:r>
              <a:rPr lang="zh-CN" altLang="en-US" b="1" dirty="0"/>
              <a:t>，可扩展性</a:t>
            </a:r>
            <a:r>
              <a:rPr lang="zh-CN" altLang="en-US" b="1" dirty="0" smtClean="0"/>
              <a:t>差</a:t>
            </a:r>
            <a:endParaRPr lang="zh-CN" altLang="en-US" sz="1800" b="1" dirty="0"/>
          </a:p>
          <a:p>
            <a:r>
              <a:rPr lang="zh-CN" altLang="en-US" b="1" dirty="0" smtClean="0">
                <a:solidFill>
                  <a:srgbClr val="FF3399"/>
                </a:solidFill>
              </a:rPr>
              <a:t>☆          </a:t>
            </a:r>
            <a:r>
              <a:rPr lang="zh-CN" altLang="en-US" b="1" u="sng" dirty="0" smtClean="0"/>
              <a:t>可</a:t>
            </a:r>
            <a:r>
              <a:rPr lang="zh-CN" altLang="en-US" b="1" u="sng" dirty="0"/>
              <a:t>扩展性</a:t>
            </a:r>
            <a:r>
              <a:rPr lang="zh-CN" altLang="en-US" b="1" dirty="0"/>
              <a:t>好，通信性能</a:t>
            </a:r>
            <a:r>
              <a:rPr lang="zh-CN" altLang="en-US" b="1" u="sng" dirty="0"/>
              <a:t>略</a:t>
            </a:r>
            <a:r>
              <a:rPr lang="zh-CN" altLang="en-US" b="1" dirty="0"/>
              <a:t>差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分时通信</a:t>
            </a:r>
            <a:r>
              <a:rPr lang="en-US" altLang="zh-CN" sz="1800" b="1" dirty="0"/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  </a:t>
            </a:r>
            <a:r>
              <a:rPr lang="en-US" altLang="zh-CN" sz="1800" b="1" dirty="0" smtClean="0"/>
              <a:t>                    </a:t>
            </a:r>
            <a:r>
              <a:rPr lang="en-US" altLang="zh-CN" sz="1800" dirty="0" smtClean="0"/>
              <a:t>└</a:t>
            </a:r>
            <a:r>
              <a:rPr lang="zh-CN" altLang="en-US" sz="1800" b="1" dirty="0" smtClean="0"/>
              <a:t>←同时通信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概率</a:t>
            </a:r>
            <a:r>
              <a:rPr lang="zh-CN" altLang="en-US" sz="1800" b="1" dirty="0">
                <a:solidFill>
                  <a:srgbClr val="990099"/>
                </a:solidFill>
              </a:rPr>
              <a:t>较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低</a:t>
            </a:r>
            <a:endParaRPr lang="zh-CN" altLang="en-US" sz="1800" b="1" dirty="0">
              <a:solidFill>
                <a:srgbClr val="990099"/>
              </a:solidFill>
            </a:endParaRPr>
          </a:p>
        </p:txBody>
      </p:sp>
      <p:sp>
        <p:nvSpPr>
          <p:cNvPr id="5210" name="Text Box 90"/>
          <p:cNvSpPr txBox="1">
            <a:spLocks noChangeArrowheads="1"/>
          </p:cNvSpPr>
          <p:nvPr/>
        </p:nvSpPr>
        <p:spPr bwMode="auto">
          <a:xfrm>
            <a:off x="179388" y="3933056"/>
            <a:ext cx="8785225" cy="11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*总线：</a:t>
            </a:r>
            <a:r>
              <a:rPr lang="zh-CN" altLang="en-US" b="1" dirty="0" smtClean="0"/>
              <a:t>指连接</a:t>
            </a:r>
            <a:r>
              <a:rPr lang="zh-CN" altLang="en-US" b="1" u="sng" dirty="0" smtClean="0"/>
              <a:t>多个</a:t>
            </a:r>
            <a:r>
              <a:rPr lang="zh-CN" altLang="en-US" b="1" dirty="0" smtClean="0">
                <a:latin typeface="+mn-ea"/>
                <a:ea typeface="+mn-ea"/>
              </a:rPr>
              <a:t>设备</a:t>
            </a:r>
            <a:r>
              <a:rPr lang="zh-CN" altLang="en-US" b="1" dirty="0" smtClean="0">
                <a:latin typeface="Times New Roman" pitchFamily="18" charset="0"/>
              </a:rPr>
              <a:t>用于</a:t>
            </a:r>
            <a:r>
              <a:rPr lang="zh-CN" altLang="en-US" b="1" u="sng" dirty="0" smtClean="0">
                <a:solidFill>
                  <a:schemeClr val="accent2"/>
                </a:solidFill>
                <a:latin typeface="Times New Roman" pitchFamily="18" charset="0"/>
              </a:rPr>
              <a:t>信息</a:t>
            </a:r>
            <a:r>
              <a:rPr lang="zh-CN" altLang="en-US" b="1" u="sng" dirty="0">
                <a:solidFill>
                  <a:schemeClr val="accent2"/>
                </a:solidFill>
                <a:latin typeface="Times New Roman" pitchFamily="18" charset="0"/>
              </a:rPr>
              <a:t>传输</a:t>
            </a:r>
            <a:r>
              <a:rPr lang="zh-CN" altLang="en-US" b="1" dirty="0">
                <a:latin typeface="Times New Roman" pitchFamily="18" charset="0"/>
              </a:rPr>
              <a:t>的一组</a:t>
            </a:r>
            <a:r>
              <a:rPr lang="zh-CN" altLang="en-US" b="1" u="sng" dirty="0">
                <a:solidFill>
                  <a:srgbClr val="990099"/>
                </a:solidFill>
                <a:latin typeface="Times New Roman" pitchFamily="18" charset="0"/>
              </a:rPr>
              <a:t>公共信号</a:t>
            </a:r>
            <a:r>
              <a:rPr lang="zh-CN" altLang="en-US" b="1" u="sng" dirty="0" smtClean="0">
                <a:solidFill>
                  <a:srgbClr val="990099"/>
                </a:solidFill>
                <a:latin typeface="Times New Roman" pitchFamily="18" charset="0"/>
              </a:rPr>
              <a:t>线</a:t>
            </a:r>
            <a:endParaRPr lang="en-US" altLang="zh-CN" b="1" u="sng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/>
              <a:t>                     </a:t>
            </a:r>
            <a:r>
              <a:rPr lang="zh-CN" altLang="en-US" sz="1800" dirty="0" smtClean="0"/>
              <a:t>│</a:t>
            </a:r>
            <a:r>
              <a:rPr lang="zh-CN" altLang="en-US" sz="1800" b="1" dirty="0" smtClean="0"/>
              <a:t>              </a:t>
            </a:r>
            <a:r>
              <a:rPr lang="zh-CN" altLang="en-US" sz="1800" b="1" dirty="0" smtClean="0">
                <a:solidFill>
                  <a:srgbClr val="FF3399"/>
                </a:solidFill>
              </a:rPr>
              <a:t>同时</a:t>
            </a:r>
            <a:r>
              <a:rPr lang="zh-CN" altLang="en-US" sz="1800" b="1" dirty="0">
                <a:solidFill>
                  <a:srgbClr val="FF3399"/>
                </a:solidFill>
              </a:rPr>
              <a:t>发送</a:t>
            </a:r>
            <a:r>
              <a:rPr lang="zh-CN" altLang="en-US" sz="1800" b="1" dirty="0" smtClean="0"/>
              <a:t>信息的</a:t>
            </a:r>
            <a:r>
              <a:rPr lang="zh-CN" altLang="en-US" sz="1800" b="1" dirty="0"/>
              <a:t>设备</a:t>
            </a:r>
            <a:r>
              <a:rPr lang="zh-CN" altLang="en-US" sz="1800" b="1" dirty="0" smtClean="0">
                <a:solidFill>
                  <a:srgbClr val="FF3399"/>
                </a:solidFill>
              </a:rPr>
              <a:t>≤</a:t>
            </a:r>
            <a:r>
              <a:rPr lang="en-US" altLang="zh-CN" sz="1800" b="1" dirty="0">
                <a:solidFill>
                  <a:srgbClr val="FF3399"/>
                </a:solidFill>
              </a:rPr>
              <a:t>1</a:t>
            </a:r>
            <a:r>
              <a:rPr lang="zh-CN" altLang="en-US" sz="1800" b="1" dirty="0" smtClean="0">
                <a:solidFill>
                  <a:srgbClr val="FF3399"/>
                </a:solidFill>
              </a:rPr>
              <a:t>个</a:t>
            </a:r>
            <a:r>
              <a:rPr lang="zh-CN" altLang="en-US" sz="1800" b="1" dirty="0" smtClean="0"/>
              <a:t>←</a:t>
            </a:r>
            <a:r>
              <a:rPr lang="zh-CN" altLang="en-US" sz="1800" dirty="0" smtClean="0"/>
              <a:t>┘</a:t>
            </a:r>
            <a:endParaRPr lang="en-US" altLang="zh-CN" sz="1800" dirty="0" smtClean="0"/>
          </a:p>
          <a:p>
            <a:pPr>
              <a:lnSpc>
                <a:spcPct val="114000"/>
              </a:lnSpc>
            </a:pPr>
            <a:r>
              <a:rPr lang="zh-CN" altLang="en-US" sz="1800" b="1" dirty="0" smtClean="0"/>
              <a:t>  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→各设备出端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通过三态门</a:t>
            </a:r>
            <a:r>
              <a:rPr lang="zh-CN" altLang="en-US" sz="1800" b="1" dirty="0" smtClean="0"/>
              <a:t>连接到总线</a:t>
            </a:r>
            <a:r>
              <a:rPr lang="zh-CN" altLang="en-US" sz="1800" b="1" dirty="0"/>
              <a:t>←</a:t>
            </a:r>
            <a:r>
              <a:rPr lang="zh-CN" altLang="en-US" sz="1800" dirty="0"/>
              <a:t>┘</a:t>
            </a:r>
            <a:endParaRPr lang="en-US" altLang="zh-CN" sz="1800" dirty="0" smtClean="0"/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179512" y="50131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r>
              <a:rPr lang="zh-CN" altLang="en-US" b="1" dirty="0" smtClean="0"/>
              <a:t>指</a:t>
            </a:r>
            <a:r>
              <a:rPr lang="zh-CN" altLang="zh-CN" b="1" dirty="0" smtClean="0"/>
              <a:t>总线</a:t>
            </a:r>
            <a:r>
              <a:rPr lang="zh-CN" altLang="zh-CN" b="1" dirty="0"/>
              <a:t>上</a:t>
            </a:r>
            <a:r>
              <a:rPr lang="zh-CN" altLang="zh-CN" b="1" u="sng" dirty="0"/>
              <a:t>一对设备之间</a:t>
            </a:r>
            <a:r>
              <a:rPr lang="zh-CN" altLang="zh-CN" b="1" dirty="0"/>
              <a:t>的一次</a:t>
            </a:r>
            <a:r>
              <a:rPr lang="zh-CN" altLang="zh-CN" b="1" u="sng" dirty="0" smtClean="0">
                <a:solidFill>
                  <a:srgbClr val="990099"/>
                </a:solidFill>
              </a:rPr>
              <a:t>信息交换过程</a:t>
            </a:r>
            <a:endParaRPr lang="en-US" altLang="zh-CN" b="1" u="sng" dirty="0" smtClean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 smtClean="0"/>
              <a:t>一系列交互操作  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如送地址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命令、响应、传送、结束</a:t>
            </a:r>
            <a:r>
              <a:rPr lang="en-US" altLang="zh-CN" sz="1800" b="1" dirty="0" smtClean="0"/>
              <a:t>)</a:t>
            </a:r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特征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u="sng" dirty="0" smtClean="0"/>
              <a:t>主设备</a:t>
            </a:r>
            <a:r>
              <a:rPr lang="zh-CN" altLang="en-US" sz="2200" b="1" dirty="0" smtClean="0"/>
              <a:t>发起、</a:t>
            </a:r>
            <a:r>
              <a:rPr lang="zh-CN" altLang="en-US" sz="2200" b="1" u="sng" dirty="0" smtClean="0"/>
              <a:t>从设备</a:t>
            </a:r>
            <a:r>
              <a:rPr lang="zh-CN" altLang="en-US" sz="2200" b="1" dirty="0" smtClean="0"/>
              <a:t>响应       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类比拨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接电话者</a:t>
            </a:r>
            <a:r>
              <a:rPr lang="en-US" altLang="zh-CN" sz="1800" b="1" dirty="0" smtClean="0"/>
              <a:t>)</a:t>
            </a:r>
            <a:endParaRPr lang="en-US" altLang="zh-CN" sz="2200" b="1" dirty="0" smtClean="0"/>
          </a:p>
        </p:txBody>
      </p:sp>
      <p:sp>
        <p:nvSpPr>
          <p:cNvPr id="31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>
                <a:latin typeface="+mn-ea"/>
                <a:ea typeface="+mn-ea"/>
              </a:rPr>
              <a:t>总线的分类、特性、性能指标、操作过程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63688" y="1772816"/>
            <a:ext cx="6049069" cy="865140"/>
            <a:chOff x="1763688" y="1844103"/>
            <a:chExt cx="6049069" cy="865140"/>
          </a:xfrm>
        </p:grpSpPr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5073651" y="2420888"/>
              <a:ext cx="1152525" cy="2883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6660232" y="2420888"/>
              <a:ext cx="1152525" cy="2883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设备</a:t>
              </a:r>
              <a:r>
                <a:rPr lang="en-US" altLang="zh-CN" sz="2000" b="1" dirty="0"/>
                <a:t>n</a:t>
              </a: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6228184" y="2421012"/>
              <a:ext cx="431800" cy="288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7" name="Text Box 86"/>
            <p:cNvSpPr txBox="1">
              <a:spLocks noChangeArrowheads="1"/>
            </p:cNvSpPr>
            <p:nvPr/>
          </p:nvSpPr>
          <p:spPr bwMode="auto">
            <a:xfrm>
              <a:off x="5508104" y="1844427"/>
              <a:ext cx="863972" cy="2884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CPU</a:t>
              </a:r>
            </a:p>
          </p:txBody>
        </p: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6730431" y="1844426"/>
              <a:ext cx="865906" cy="28843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 flipV="1">
              <a:off x="5076056" y="2276948"/>
              <a:ext cx="2736701" cy="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5940152" y="2132856"/>
              <a:ext cx="0" cy="14401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7164288" y="2132856"/>
              <a:ext cx="0" cy="14409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5724128" y="2276872"/>
              <a:ext cx="0" cy="14401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7236296" y="2276872"/>
              <a:ext cx="0" cy="14409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1763688" y="2420565"/>
              <a:ext cx="1152525" cy="2883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3347864" y="2420565"/>
              <a:ext cx="1152525" cy="2883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设备</a:t>
              </a:r>
              <a:r>
                <a:rPr lang="en-US" altLang="zh-CN" sz="2000" b="1" dirty="0"/>
                <a:t>n</a:t>
              </a:r>
            </a:p>
          </p:txBody>
        </p:sp>
        <p:sp>
          <p:nvSpPr>
            <p:cNvPr id="52" name="Text Box 86"/>
            <p:cNvSpPr txBox="1">
              <a:spLocks noChangeArrowheads="1"/>
            </p:cNvSpPr>
            <p:nvPr/>
          </p:nvSpPr>
          <p:spPr bwMode="auto">
            <a:xfrm>
              <a:off x="1907704" y="1844104"/>
              <a:ext cx="863972" cy="2884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CPU</a:t>
              </a:r>
            </a:p>
          </p:txBody>
        </p:sp>
        <p:sp>
          <p:nvSpPr>
            <p:cNvPr id="53" name="Text Box 87"/>
            <p:cNvSpPr txBox="1">
              <a:spLocks noChangeArrowheads="1"/>
            </p:cNvSpPr>
            <p:nvPr/>
          </p:nvSpPr>
          <p:spPr bwMode="auto">
            <a:xfrm>
              <a:off x="3492476" y="1844103"/>
              <a:ext cx="865906" cy="28843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cxnSp>
          <p:nvCxnSpPr>
            <p:cNvPr id="55" name="直接连接符 54"/>
            <p:cNvCxnSpPr>
              <a:stCxn id="52" idx="3"/>
              <a:endCxn id="53" idx="1"/>
            </p:cNvCxnSpPr>
            <p:nvPr/>
          </p:nvCxnSpPr>
          <p:spPr bwMode="auto">
            <a:xfrm>
              <a:off x="2771676" y="1988319"/>
              <a:ext cx="720800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051720" y="2132534"/>
              <a:ext cx="0" cy="28803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339752" y="2132856"/>
              <a:ext cx="828290" cy="28770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2663590" y="2132856"/>
              <a:ext cx="972306" cy="28770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139952" y="2132856"/>
              <a:ext cx="0" cy="28803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2915816" y="2420689"/>
              <a:ext cx="431800" cy="288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 flipH="1">
              <a:off x="2663590" y="2132856"/>
              <a:ext cx="972306" cy="28770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200" grpId="0"/>
      <p:bldP spid="521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179512" y="332656"/>
            <a:ext cx="871309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※</a:t>
            </a:r>
            <a:r>
              <a:rPr lang="zh-CN" altLang="en-US" b="1" dirty="0" smtClean="0">
                <a:solidFill>
                  <a:srgbClr val="C00000"/>
                </a:solidFill>
              </a:rPr>
              <a:t>总线命名方法：</a:t>
            </a:r>
            <a:r>
              <a:rPr lang="zh-CN" altLang="en-US" b="1" dirty="0" smtClean="0"/>
              <a:t>可以按应用功能、按总线标准，不统一</a:t>
            </a:r>
            <a:endParaRPr lang="en-US" altLang="zh-CN" b="1" dirty="0" smtClean="0"/>
          </a:p>
          <a:p>
            <a:pPr marL="1698625" indent="-1698625"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</a:rPr>
              <a:t>    按</a:t>
            </a:r>
            <a:r>
              <a:rPr lang="zh-CN" altLang="en-US" b="1" dirty="0">
                <a:solidFill>
                  <a:schemeClr val="accent2"/>
                </a:solidFill>
              </a:rPr>
              <a:t>应用功能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 marL="1698625" indent="-1698625"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marL="1698625" indent="-1698625">
              <a:spcBef>
                <a:spcPts val="0"/>
              </a:spcBef>
            </a:pPr>
            <a:endParaRPr lang="en-US" altLang="zh-CN" sz="2000" b="1" dirty="0" smtClean="0">
              <a:solidFill>
                <a:schemeClr val="accent2"/>
              </a:solidFill>
            </a:endParaRPr>
          </a:p>
          <a:p>
            <a:pPr marL="1698625" indent="-1698625"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marL="1698625" indent="-1698625"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</a:endParaRPr>
          </a:p>
          <a:p>
            <a:pPr marL="1698625" indent="-1698625"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按总线标准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/>
          </a:p>
        </p:txBody>
      </p:sp>
      <p:sp>
        <p:nvSpPr>
          <p:cNvPr id="101" name="Text Box 37"/>
          <p:cNvSpPr txBox="1">
            <a:spLocks noChangeArrowheads="1"/>
          </p:cNvSpPr>
          <p:nvPr/>
        </p:nvSpPr>
        <p:spPr bwMode="auto">
          <a:xfrm>
            <a:off x="1403647" y="3319824"/>
            <a:ext cx="756096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/>
              <a:t>PCI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ISA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AGP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等</a:t>
            </a:r>
            <a:r>
              <a:rPr lang="zh-CN" altLang="en-US" b="1" dirty="0" smtClean="0"/>
              <a:t>，            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并行</a:t>
            </a:r>
            <a:r>
              <a:rPr lang="zh-CN" altLang="en-US" sz="1800" b="1" dirty="0" smtClean="0"/>
              <a:t>总线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 smtClean="0"/>
              <a:t>PCI Express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QPI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InfiniBand</a:t>
            </a:r>
            <a:r>
              <a:rPr lang="zh-CN" altLang="en-US" b="1" dirty="0" smtClean="0"/>
              <a:t>总线等，  </a:t>
            </a:r>
            <a:r>
              <a:rPr lang="zh-CN" altLang="en-US" sz="1800" b="1" dirty="0" smtClean="0"/>
              <a:t>←串行总线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 smtClean="0"/>
              <a:t>USB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SCSI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IEEE1394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总线等        </a:t>
            </a:r>
            <a:r>
              <a:rPr lang="zh-CN" altLang="en-US" sz="1800" b="1" dirty="0" smtClean="0"/>
              <a:t>←通信总线</a:t>
            </a:r>
            <a:endParaRPr lang="zh-CN" altLang="en-US" b="1" dirty="0" smtClean="0"/>
          </a:p>
        </p:txBody>
      </p:sp>
      <p:sp>
        <p:nvSpPr>
          <p:cNvPr id="102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37"/>
          <p:cNvSpPr txBox="1">
            <a:spLocks noChangeArrowheads="1"/>
          </p:cNvSpPr>
          <p:nvPr/>
        </p:nvSpPr>
        <p:spPr bwMode="auto">
          <a:xfrm>
            <a:off x="2844725" y="836712"/>
            <a:ext cx="59757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/>
              <a:t>HOST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总线，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总线等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755576" y="1412364"/>
            <a:ext cx="7992888" cy="1418506"/>
            <a:chOff x="755576" y="2368624"/>
            <a:chExt cx="7992888" cy="1418506"/>
          </a:xfrm>
        </p:grpSpPr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4187420" y="2816135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MEM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5653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Text Box 284"/>
            <p:cNvSpPr txBox="1">
              <a:spLocks noChangeArrowheads="1"/>
            </p:cNvSpPr>
            <p:nvPr/>
          </p:nvSpPr>
          <p:spPr bwMode="auto">
            <a:xfrm>
              <a:off x="2860674" y="2780928"/>
              <a:ext cx="820366" cy="57415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en-US" altLang="zh-CN" sz="1800" b="1" dirty="0"/>
            </a:p>
          </p:txBody>
        </p:sp>
        <p:sp>
          <p:nvSpPr>
            <p:cNvPr id="21" name="Text Box 286"/>
            <p:cNvSpPr txBox="1">
              <a:spLocks noChangeArrowheads="1"/>
            </p:cNvSpPr>
            <p:nvPr/>
          </p:nvSpPr>
          <p:spPr bwMode="auto">
            <a:xfrm>
              <a:off x="5722665" y="2783154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22" name="Text Box 287"/>
            <p:cNvSpPr txBox="1">
              <a:spLocks noChangeArrowheads="1"/>
            </p:cNvSpPr>
            <p:nvPr/>
          </p:nvSpPr>
          <p:spPr bwMode="auto">
            <a:xfrm>
              <a:off x="6730454" y="2780928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5" name="Text Box 317"/>
            <p:cNvSpPr txBox="1">
              <a:spLocks noChangeArrowheads="1"/>
            </p:cNvSpPr>
            <p:nvPr/>
          </p:nvSpPr>
          <p:spPr bwMode="auto">
            <a:xfrm>
              <a:off x="4716016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755576" y="2636912"/>
              <a:ext cx="799142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endCxn id="20" idx="0"/>
            </p:cNvCxnSpPr>
            <p:nvPr/>
          </p:nvCxnSpPr>
          <p:spPr bwMode="auto">
            <a:xfrm>
              <a:off x="3270857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endCxn id="21" idx="0"/>
            </p:cNvCxnSpPr>
            <p:nvPr/>
          </p:nvCxnSpPr>
          <p:spPr bwMode="auto">
            <a:xfrm>
              <a:off x="6155259" y="2636912"/>
              <a:ext cx="0" cy="14624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175956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317"/>
            <p:cNvSpPr txBox="1">
              <a:spLocks noChangeArrowheads="1"/>
            </p:cNvSpPr>
            <p:nvPr/>
          </p:nvSpPr>
          <p:spPr bwMode="auto">
            <a:xfrm>
              <a:off x="5722665" y="3355082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38" name="直接连接符 37"/>
            <p:cNvCxnSpPr>
              <a:stCxn id="21" idx="2"/>
              <a:endCxn id="37" idx="0"/>
            </p:cNvCxnSpPr>
            <p:nvPr/>
          </p:nvCxnSpPr>
          <p:spPr bwMode="auto">
            <a:xfrm>
              <a:off x="6155259" y="3139703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7666881" y="3284984"/>
              <a:ext cx="360363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681040" y="3139058"/>
              <a:ext cx="1827064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17"/>
            <p:cNvSpPr txBox="1">
              <a:spLocks noChangeArrowheads="1"/>
            </p:cNvSpPr>
            <p:nvPr/>
          </p:nvSpPr>
          <p:spPr bwMode="auto">
            <a:xfrm>
              <a:off x="3779912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5148064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67"/>
            <p:cNvSpPr txBox="1">
              <a:spLocks noChangeArrowheads="1"/>
            </p:cNvSpPr>
            <p:nvPr/>
          </p:nvSpPr>
          <p:spPr bwMode="auto">
            <a:xfrm>
              <a:off x="2770337" y="2368624"/>
              <a:ext cx="5402014" cy="2686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r>
                <a:rPr lang="en-US" altLang="zh-CN" sz="1800" b="1" dirty="0" smtClean="0"/>
                <a:t>(CPU-</a:t>
              </a:r>
              <a:r>
                <a:rPr lang="zh-CN" altLang="en-US" sz="1800" b="1" dirty="0" smtClean="0"/>
                <a:t>主存总线、前端总线</a:t>
              </a:r>
              <a:r>
                <a:rPr lang="en-US" altLang="zh-CN" sz="1800" b="1" dirty="0" smtClean="0"/>
                <a:t>FSB</a:t>
              </a:r>
              <a:r>
                <a:rPr lang="zh-CN" altLang="en-US" sz="1800" b="1" dirty="0" smtClean="0"/>
                <a:t>、主机总线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1906241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CPU1</a:t>
              </a:r>
              <a:endParaRPr lang="en-US" altLang="zh-CN" sz="1800" b="1" dirty="0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2195736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284"/>
            <p:cNvSpPr txBox="1">
              <a:spLocks noChangeArrowheads="1"/>
            </p:cNvSpPr>
            <p:nvPr/>
          </p:nvSpPr>
          <p:spPr bwMode="auto">
            <a:xfrm>
              <a:off x="7162825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64" name="直接连接符 63"/>
            <p:cNvCxnSpPr>
              <a:endCxn id="63" idx="0"/>
            </p:cNvCxnSpPr>
            <p:nvPr/>
          </p:nvCxnSpPr>
          <p:spPr bwMode="auto">
            <a:xfrm>
              <a:off x="7486860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090817" y="3284984"/>
              <a:ext cx="1657647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>
              <a:stCxn id="63" idx="2"/>
            </p:cNvCxnSpPr>
            <p:nvPr/>
          </p:nvCxnSpPr>
          <p:spPr bwMode="auto">
            <a:xfrm>
              <a:off x="7486860" y="3139703"/>
              <a:ext cx="0" cy="156738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 Box 290"/>
            <p:cNvSpPr txBox="1">
              <a:spLocks noChangeArrowheads="1"/>
            </p:cNvSpPr>
            <p:nvPr/>
          </p:nvSpPr>
          <p:spPr bwMode="auto">
            <a:xfrm>
              <a:off x="7882905" y="2996952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cxnSp>
          <p:nvCxnSpPr>
            <p:cNvPr id="76" name="直接连接符 75"/>
            <p:cNvCxnSpPr>
              <a:endCxn id="18" idx="0"/>
            </p:cNvCxnSpPr>
            <p:nvPr/>
          </p:nvCxnSpPr>
          <p:spPr bwMode="auto">
            <a:xfrm>
              <a:off x="7308255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endCxn id="80" idx="0"/>
            </p:cNvCxnSpPr>
            <p:nvPr/>
          </p:nvCxnSpPr>
          <p:spPr bwMode="auto">
            <a:xfrm>
              <a:off x="8532391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389789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1" name="Text Box 281"/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CPU0</a:t>
              </a:r>
              <a:endParaRPr lang="en-US" altLang="zh-CN" sz="1800" b="1" dirty="0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755576" y="3284984"/>
              <a:ext cx="186980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>
              <a:endCxn id="56" idx="0"/>
            </p:cNvCxnSpPr>
            <p:nvPr/>
          </p:nvCxnSpPr>
          <p:spPr bwMode="auto">
            <a:xfrm>
              <a:off x="2265810" y="3284984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>
              <a:endCxn id="91" idx="0"/>
            </p:cNvCxnSpPr>
            <p:nvPr/>
          </p:nvCxnSpPr>
          <p:spPr bwMode="auto">
            <a:xfrm flipH="1">
              <a:off x="1115145" y="3296441"/>
              <a:ext cx="1934" cy="13255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67"/>
            <p:cNvSpPr txBox="1">
              <a:spLocks noChangeArrowheads="1"/>
            </p:cNvSpPr>
            <p:nvPr/>
          </p:nvSpPr>
          <p:spPr bwMode="auto">
            <a:xfrm>
              <a:off x="755576" y="2967238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04" name="Text Box 284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93610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105" name="直接连接符 104"/>
            <p:cNvCxnSpPr>
              <a:stCxn id="104" idx="2"/>
            </p:cNvCxnSpPr>
            <p:nvPr/>
          </p:nvCxnSpPr>
          <p:spPr bwMode="auto">
            <a:xfrm flipH="1">
              <a:off x="2157798" y="3139703"/>
              <a:ext cx="1934" cy="14528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3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1477318" y="4789601"/>
            <a:ext cx="6551066" cy="86177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/>
            <a:r>
              <a:rPr lang="zh-CN" altLang="en-US" sz="2000" b="1" dirty="0" smtClean="0">
                <a:solidFill>
                  <a:srgbClr val="990099"/>
                </a:solidFill>
              </a:rPr>
              <a:t>扫盲：</a:t>
            </a:r>
            <a:r>
              <a:rPr lang="en-US" altLang="zh-CN" sz="2000" b="1" dirty="0" smtClean="0"/>
              <a:t>USB(</a:t>
            </a:r>
            <a:r>
              <a:rPr lang="en-US" altLang="zh-CN" sz="2000" dirty="0" smtClean="0">
                <a:latin typeface="+mn-lt"/>
              </a:rPr>
              <a:t>Universal Serial Bus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总线有几根数据信号线？是串行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并行总线？信号电平的表示方法？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90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(2</a:t>
            </a:r>
            <a:r>
              <a:rPr lang="en-US" altLang="zh-CN" b="1" dirty="0" smtClean="0">
                <a:solidFill>
                  <a:srgbClr val="FF3399"/>
                </a:solidFill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</a:rPr>
              <a:t>多总线</a:t>
            </a:r>
            <a:r>
              <a:rPr lang="zh-CN" altLang="en-US" b="1" dirty="0">
                <a:solidFill>
                  <a:srgbClr val="FF3399"/>
                </a:solidFill>
              </a:rPr>
              <a:t>结构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  *三总线结构：</a:t>
            </a:r>
            <a:r>
              <a:rPr lang="zh-CN" altLang="en-US" b="1" dirty="0"/>
              <a:t>有</a:t>
            </a:r>
            <a:r>
              <a:rPr lang="zh-CN" altLang="en-US" b="1" dirty="0" smtClean="0"/>
              <a:t>细分设备速度、连接多个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等多种方法</a:t>
            </a:r>
            <a:endParaRPr lang="zh-CN" altLang="en-US" b="1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827584" y="1268760"/>
            <a:ext cx="3962696" cy="1946102"/>
            <a:chOff x="827584" y="1340767"/>
            <a:chExt cx="3962696" cy="1946102"/>
          </a:xfrm>
        </p:grpSpPr>
        <p:sp>
          <p:nvSpPr>
            <p:cNvPr id="7" name="Text Box 310"/>
            <p:cNvSpPr txBox="1">
              <a:spLocks noChangeArrowheads="1"/>
            </p:cNvSpPr>
            <p:nvPr/>
          </p:nvSpPr>
          <p:spPr bwMode="auto">
            <a:xfrm>
              <a:off x="2915817" y="1698923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9" name="Text Box 312"/>
            <p:cNvSpPr txBox="1">
              <a:spLocks noChangeArrowheads="1"/>
            </p:cNvSpPr>
            <p:nvPr/>
          </p:nvSpPr>
          <p:spPr bwMode="auto">
            <a:xfrm>
              <a:off x="899518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15" name="Text Box 318"/>
            <p:cNvSpPr txBox="1">
              <a:spLocks noChangeArrowheads="1"/>
            </p:cNvSpPr>
            <p:nvPr/>
          </p:nvSpPr>
          <p:spPr bwMode="auto">
            <a:xfrm>
              <a:off x="2486024" y="1340767"/>
              <a:ext cx="1079500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1" name="Text Box 324"/>
            <p:cNvSpPr txBox="1">
              <a:spLocks noChangeArrowheads="1"/>
            </p:cNvSpPr>
            <p:nvPr/>
          </p:nvSpPr>
          <p:spPr bwMode="auto">
            <a:xfrm>
              <a:off x="3779912" y="2997448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" name="Text Box 325"/>
            <p:cNvSpPr txBox="1">
              <a:spLocks noChangeArrowheads="1"/>
            </p:cNvSpPr>
            <p:nvPr/>
          </p:nvSpPr>
          <p:spPr bwMode="auto">
            <a:xfrm>
              <a:off x="4213150" y="2997944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sp>
          <p:nvSpPr>
            <p:cNvPr id="27" name="Text Box 330"/>
            <p:cNvSpPr txBox="1">
              <a:spLocks noChangeArrowheads="1"/>
            </p:cNvSpPr>
            <p:nvPr/>
          </p:nvSpPr>
          <p:spPr bwMode="auto">
            <a:xfrm>
              <a:off x="3131839" y="2997944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sp>
          <p:nvSpPr>
            <p:cNvPr id="28" name="Text Box 331"/>
            <p:cNvSpPr txBox="1">
              <a:spLocks noChangeArrowheads="1"/>
            </p:cNvSpPr>
            <p:nvPr/>
          </p:nvSpPr>
          <p:spPr bwMode="auto">
            <a:xfrm>
              <a:off x="827584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32" name="Text Box 335"/>
            <p:cNvSpPr txBox="1">
              <a:spLocks noChangeArrowheads="1"/>
            </p:cNvSpPr>
            <p:nvPr/>
          </p:nvSpPr>
          <p:spPr bwMode="auto">
            <a:xfrm>
              <a:off x="1835149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899518" y="1556792"/>
              <a:ext cx="37450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endCxn id="9" idx="0"/>
            </p:cNvCxnSpPr>
            <p:nvPr/>
          </p:nvCxnSpPr>
          <p:spPr bwMode="auto">
            <a:xfrm flipH="1">
              <a:off x="1223591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195736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195736" y="1986260"/>
              <a:ext cx="446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27584" y="2204864"/>
              <a:ext cx="1872208" cy="13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28" idx="0"/>
            </p:cNvCxnSpPr>
            <p:nvPr/>
          </p:nvCxnSpPr>
          <p:spPr bwMode="auto">
            <a:xfrm>
              <a:off x="1151620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331"/>
            <p:cNvSpPr txBox="1">
              <a:spLocks noChangeArrowheads="1"/>
            </p:cNvSpPr>
            <p:nvPr/>
          </p:nvSpPr>
          <p:spPr bwMode="auto">
            <a:xfrm>
              <a:off x="1907704" y="2349872"/>
              <a:ext cx="7920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视频卡</a:t>
              </a:r>
              <a:endParaRPr lang="zh-CN" altLang="en-US" sz="1800" b="1" dirty="0"/>
            </a:p>
          </p:txBody>
        </p:sp>
        <p:cxnSp>
          <p:nvCxnSpPr>
            <p:cNvPr id="65" name="直接连接符 64"/>
            <p:cNvCxnSpPr>
              <a:endCxn id="64" idx="0"/>
            </p:cNvCxnSpPr>
            <p:nvPr/>
          </p:nvCxnSpPr>
          <p:spPr bwMode="auto">
            <a:xfrm>
              <a:off x="2303748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318"/>
            <p:cNvSpPr txBox="1">
              <a:spLocks noChangeArrowheads="1"/>
            </p:cNvSpPr>
            <p:nvPr/>
          </p:nvSpPr>
          <p:spPr bwMode="auto">
            <a:xfrm>
              <a:off x="111561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AGP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73" name="直接连接符 72"/>
            <p:cNvCxnSpPr>
              <a:endCxn id="7" idx="0"/>
            </p:cNvCxnSpPr>
            <p:nvPr/>
          </p:nvCxnSpPr>
          <p:spPr bwMode="auto">
            <a:xfrm>
              <a:off x="3275857" y="1554212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 Box 331"/>
            <p:cNvSpPr txBox="1">
              <a:spLocks noChangeArrowheads="1"/>
            </p:cNvSpPr>
            <p:nvPr/>
          </p:nvSpPr>
          <p:spPr bwMode="auto">
            <a:xfrm>
              <a:off x="291581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网</a:t>
              </a:r>
              <a:r>
                <a:rPr lang="zh-CN" altLang="en-US" sz="1800" b="1" dirty="0" smtClean="0"/>
                <a:t>卡</a:t>
              </a:r>
              <a:endParaRPr lang="zh-CN" altLang="en-US" sz="1800" b="1" dirty="0"/>
            </a:p>
          </p:txBody>
        </p:sp>
        <p:sp>
          <p:nvSpPr>
            <p:cNvPr id="79" name="Text Box 335"/>
            <p:cNvSpPr txBox="1">
              <a:spLocks noChangeArrowheads="1"/>
            </p:cNvSpPr>
            <p:nvPr/>
          </p:nvSpPr>
          <p:spPr bwMode="auto">
            <a:xfrm>
              <a:off x="3923928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4284515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284515" y="1986260"/>
              <a:ext cx="1733" cy="2204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2915817" y="2204864"/>
              <a:ext cx="1874463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 bwMode="auto">
            <a:xfrm>
              <a:off x="323985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 Box 331"/>
            <p:cNvSpPr txBox="1">
              <a:spLocks noChangeArrowheads="1"/>
            </p:cNvSpPr>
            <p:nvPr/>
          </p:nvSpPr>
          <p:spPr bwMode="auto">
            <a:xfrm>
              <a:off x="3995936" y="2349872"/>
              <a:ext cx="79208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ISA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cxnSp>
          <p:nvCxnSpPr>
            <p:cNvPr id="85" name="直接连接符 84"/>
            <p:cNvCxnSpPr>
              <a:endCxn id="84" idx="0"/>
            </p:cNvCxnSpPr>
            <p:nvPr/>
          </p:nvCxnSpPr>
          <p:spPr bwMode="auto">
            <a:xfrm>
              <a:off x="4391980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 Box 318"/>
            <p:cNvSpPr txBox="1">
              <a:spLocks noChangeArrowheads="1"/>
            </p:cNvSpPr>
            <p:nvPr/>
          </p:nvSpPr>
          <p:spPr bwMode="auto">
            <a:xfrm>
              <a:off x="327585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>
              <a:stCxn id="84" idx="2"/>
            </p:cNvCxnSpPr>
            <p:nvPr/>
          </p:nvCxnSpPr>
          <p:spPr bwMode="auto">
            <a:xfrm>
              <a:off x="4391980" y="2638797"/>
              <a:ext cx="0" cy="21260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131840" y="2852936"/>
              <a:ext cx="1658440" cy="49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 Box 318"/>
            <p:cNvSpPr txBox="1">
              <a:spLocks noChangeArrowheads="1"/>
            </p:cNvSpPr>
            <p:nvPr/>
          </p:nvSpPr>
          <p:spPr bwMode="auto">
            <a:xfrm>
              <a:off x="3419351" y="2638798"/>
              <a:ext cx="936625" cy="2109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95" name="直接连接符 94"/>
            <p:cNvCxnSpPr>
              <a:endCxn id="27" idx="0"/>
            </p:cNvCxnSpPr>
            <p:nvPr/>
          </p:nvCxnSpPr>
          <p:spPr bwMode="auto">
            <a:xfrm>
              <a:off x="3419872" y="2852936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>
              <a:endCxn id="22" idx="0"/>
            </p:cNvCxnSpPr>
            <p:nvPr/>
          </p:nvCxnSpPr>
          <p:spPr bwMode="auto">
            <a:xfrm>
              <a:off x="4499992" y="2852936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324"/>
            <p:cNvSpPr txBox="1">
              <a:spLocks noChangeArrowheads="1"/>
            </p:cNvSpPr>
            <p:nvPr/>
          </p:nvSpPr>
          <p:spPr bwMode="auto">
            <a:xfrm>
              <a:off x="3563888" y="2350765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0" name="Text Box 324"/>
            <p:cNvSpPr txBox="1">
              <a:spLocks noChangeArrowheads="1"/>
            </p:cNvSpPr>
            <p:nvPr/>
          </p:nvSpPr>
          <p:spPr bwMode="auto">
            <a:xfrm>
              <a:off x="1475656" y="2350765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073726" y="1268761"/>
            <a:ext cx="3602730" cy="1951260"/>
            <a:chOff x="5073726" y="1340768"/>
            <a:chExt cx="3602730" cy="1951260"/>
          </a:xfrm>
        </p:grpSpPr>
        <p:sp>
          <p:nvSpPr>
            <p:cNvPr id="107" name="Text Box 318"/>
            <p:cNvSpPr txBox="1">
              <a:spLocks noChangeArrowheads="1"/>
            </p:cNvSpPr>
            <p:nvPr/>
          </p:nvSpPr>
          <p:spPr bwMode="auto">
            <a:xfrm>
              <a:off x="6302212" y="1340768"/>
              <a:ext cx="934084" cy="2134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105" name="Text Box 310"/>
            <p:cNvSpPr txBox="1">
              <a:spLocks noChangeArrowheads="1"/>
            </p:cNvSpPr>
            <p:nvPr/>
          </p:nvSpPr>
          <p:spPr bwMode="auto">
            <a:xfrm>
              <a:off x="6516216" y="2350964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主存</a:t>
              </a:r>
              <a:endParaRPr lang="en-US" altLang="zh-CN" sz="1600" b="1" dirty="0"/>
            </a:p>
          </p:txBody>
        </p:sp>
        <p:sp>
          <p:nvSpPr>
            <p:cNvPr id="106" name="Text Box 312"/>
            <p:cNvSpPr txBox="1">
              <a:spLocks noChangeArrowheads="1"/>
            </p:cNvSpPr>
            <p:nvPr/>
          </p:nvSpPr>
          <p:spPr bwMode="auto">
            <a:xfrm>
              <a:off x="5073726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CPU0</a:t>
              </a:r>
              <a:endParaRPr lang="en-US" altLang="zh-CN" sz="1600" b="1" dirty="0"/>
            </a:p>
          </p:txBody>
        </p:sp>
        <p:sp>
          <p:nvSpPr>
            <p:cNvPr id="108" name="Text Box 324"/>
            <p:cNvSpPr txBox="1">
              <a:spLocks noChangeArrowheads="1"/>
            </p:cNvSpPr>
            <p:nvPr/>
          </p:nvSpPr>
          <p:spPr bwMode="auto">
            <a:xfrm>
              <a:off x="7452320" y="3002607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Text Box 325"/>
            <p:cNvSpPr txBox="1">
              <a:spLocks noChangeArrowheads="1"/>
            </p:cNvSpPr>
            <p:nvPr/>
          </p:nvSpPr>
          <p:spPr bwMode="auto">
            <a:xfrm>
              <a:off x="7885558" y="3003103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并口</a:t>
              </a:r>
              <a:endParaRPr lang="zh-CN" altLang="en-US" sz="1600" b="1" dirty="0"/>
            </a:p>
          </p:txBody>
        </p:sp>
        <p:sp>
          <p:nvSpPr>
            <p:cNvPr id="110" name="Text Box 330"/>
            <p:cNvSpPr txBox="1">
              <a:spLocks noChangeArrowheads="1"/>
            </p:cNvSpPr>
            <p:nvPr/>
          </p:nvSpPr>
          <p:spPr bwMode="auto">
            <a:xfrm>
              <a:off x="6803827" y="3003103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串口</a:t>
              </a:r>
              <a:endParaRPr lang="zh-CN" altLang="en-US" sz="1600" b="1" dirty="0"/>
            </a:p>
          </p:txBody>
        </p:sp>
        <p:sp>
          <p:nvSpPr>
            <p:cNvPr id="111" name="Text Box 331"/>
            <p:cNvSpPr txBox="1">
              <a:spLocks noChangeArrowheads="1"/>
            </p:cNvSpPr>
            <p:nvPr/>
          </p:nvSpPr>
          <p:spPr bwMode="auto">
            <a:xfrm>
              <a:off x="543609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显卡</a:t>
              </a:r>
            </a:p>
          </p:txBody>
        </p:sp>
        <p:cxnSp>
          <p:nvCxnSpPr>
            <p:cNvPr id="113" name="直接连接符 112"/>
            <p:cNvCxnSpPr/>
            <p:nvPr/>
          </p:nvCxnSpPr>
          <p:spPr bwMode="auto">
            <a:xfrm>
              <a:off x="5073726" y="1554907"/>
              <a:ext cx="3602730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>
              <a:endCxn id="106" idx="0"/>
            </p:cNvCxnSpPr>
            <p:nvPr/>
          </p:nvCxnSpPr>
          <p:spPr bwMode="auto">
            <a:xfrm flipH="1">
              <a:off x="5397799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>
              <a:endCxn id="111" idx="0"/>
            </p:cNvCxnSpPr>
            <p:nvPr/>
          </p:nvCxnSpPr>
          <p:spPr bwMode="auto">
            <a:xfrm>
              <a:off x="576013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>
              <a:endCxn id="105" idx="0"/>
            </p:cNvCxnSpPr>
            <p:nvPr/>
          </p:nvCxnSpPr>
          <p:spPr bwMode="auto">
            <a:xfrm>
              <a:off x="6876256" y="2206253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331"/>
            <p:cNvSpPr txBox="1">
              <a:spLocks noChangeArrowheads="1"/>
            </p:cNvSpPr>
            <p:nvPr/>
          </p:nvSpPr>
          <p:spPr bwMode="auto">
            <a:xfrm>
              <a:off x="5868144" y="3000722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网</a:t>
              </a:r>
              <a:r>
                <a:rPr lang="zh-CN" altLang="en-US" sz="1600" b="1" dirty="0" smtClean="0"/>
                <a:t>卡</a:t>
              </a:r>
              <a:endParaRPr lang="zh-CN" altLang="en-US" sz="1600" b="1" dirty="0"/>
            </a:p>
          </p:txBody>
        </p:sp>
        <p:sp>
          <p:nvSpPr>
            <p:cNvPr id="124" name="Text Box 335"/>
            <p:cNvSpPr txBox="1">
              <a:spLocks noChangeArrowheads="1"/>
            </p:cNvSpPr>
            <p:nvPr/>
          </p:nvSpPr>
          <p:spPr bwMode="auto">
            <a:xfrm>
              <a:off x="7524328" y="2350269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7884915" y="2206253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7884915" y="2637606"/>
              <a:ext cx="643" cy="22049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5868144" y="2858096"/>
              <a:ext cx="259228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23" idx="0"/>
            </p:cNvCxnSpPr>
            <p:nvPr/>
          </p:nvCxnSpPr>
          <p:spPr bwMode="auto">
            <a:xfrm>
              <a:off x="6192180" y="2856210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 Box 318"/>
            <p:cNvSpPr txBox="1">
              <a:spLocks noChangeArrowheads="1"/>
            </p:cNvSpPr>
            <p:nvPr/>
          </p:nvSpPr>
          <p:spPr bwMode="auto">
            <a:xfrm>
              <a:off x="6875735" y="2638997"/>
              <a:ext cx="936625" cy="217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135" name="直接连接符 134"/>
            <p:cNvCxnSpPr>
              <a:endCxn id="110" idx="0"/>
            </p:cNvCxnSpPr>
            <p:nvPr/>
          </p:nvCxnSpPr>
          <p:spPr bwMode="auto">
            <a:xfrm>
              <a:off x="7091860" y="2858095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>
              <a:endCxn id="109" idx="0"/>
            </p:cNvCxnSpPr>
            <p:nvPr/>
          </p:nvCxnSpPr>
          <p:spPr bwMode="auto">
            <a:xfrm>
              <a:off x="8172400" y="2858095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 Box 324"/>
            <p:cNvSpPr txBox="1">
              <a:spLocks noChangeArrowheads="1"/>
            </p:cNvSpPr>
            <p:nvPr/>
          </p:nvSpPr>
          <p:spPr bwMode="auto">
            <a:xfrm>
              <a:off x="6084168" y="2350442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9" name="Text Box 312"/>
            <p:cNvSpPr txBox="1">
              <a:spLocks noChangeArrowheads="1"/>
            </p:cNvSpPr>
            <p:nvPr/>
          </p:nvSpPr>
          <p:spPr bwMode="auto">
            <a:xfrm>
              <a:off x="5940078" y="1699618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CPU1</a:t>
              </a:r>
              <a:endParaRPr lang="en-US" altLang="zh-CN" sz="1600" b="1" dirty="0"/>
            </a:p>
          </p:txBody>
        </p:sp>
        <p:cxnSp>
          <p:nvCxnSpPr>
            <p:cNvPr id="140" name="直接连接符 139"/>
            <p:cNvCxnSpPr>
              <a:endCxn id="139" idx="0"/>
            </p:cNvCxnSpPr>
            <p:nvPr/>
          </p:nvCxnSpPr>
          <p:spPr bwMode="auto">
            <a:xfrm flipH="1">
              <a:off x="6264151" y="1554907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12"/>
            <p:cNvSpPr txBox="1">
              <a:spLocks noChangeArrowheads="1"/>
            </p:cNvSpPr>
            <p:nvPr/>
          </p:nvSpPr>
          <p:spPr bwMode="auto">
            <a:xfrm>
              <a:off x="7882112" y="1699618"/>
              <a:ext cx="794344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Cache</a:t>
              </a:r>
              <a:endParaRPr lang="en-US" altLang="zh-CN" sz="1600" b="1" dirty="0"/>
            </a:p>
          </p:txBody>
        </p:sp>
        <p:cxnSp>
          <p:nvCxnSpPr>
            <p:cNvPr id="142" name="直接连接符 141"/>
            <p:cNvCxnSpPr>
              <a:endCxn id="141" idx="0"/>
            </p:cNvCxnSpPr>
            <p:nvPr/>
          </p:nvCxnSpPr>
          <p:spPr bwMode="auto">
            <a:xfrm>
              <a:off x="8279284" y="1554212"/>
              <a:ext cx="0" cy="1454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335"/>
            <p:cNvSpPr txBox="1">
              <a:spLocks noChangeArrowheads="1"/>
            </p:cNvSpPr>
            <p:nvPr/>
          </p:nvSpPr>
          <p:spPr bwMode="auto">
            <a:xfrm>
              <a:off x="6804248" y="1698923"/>
              <a:ext cx="86238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47" name="直接连接符 146"/>
            <p:cNvCxnSpPr>
              <a:endCxn id="146" idx="0"/>
            </p:cNvCxnSpPr>
            <p:nvPr/>
          </p:nvCxnSpPr>
          <p:spPr bwMode="auto">
            <a:xfrm>
              <a:off x="7235441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>
              <a:stCxn id="146" idx="2"/>
            </p:cNvCxnSpPr>
            <p:nvPr/>
          </p:nvCxnSpPr>
          <p:spPr bwMode="auto">
            <a:xfrm flipH="1">
              <a:off x="7235441" y="1986260"/>
              <a:ext cx="1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436096" y="2204864"/>
              <a:ext cx="2808859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318"/>
            <p:cNvSpPr txBox="1">
              <a:spLocks noChangeArrowheads="1"/>
            </p:cNvSpPr>
            <p:nvPr/>
          </p:nvSpPr>
          <p:spPr bwMode="auto">
            <a:xfrm>
              <a:off x="6083126" y="1986955"/>
              <a:ext cx="1081162" cy="2179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</p:grp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179512" y="328498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*南北桥结构：</a:t>
            </a:r>
            <a:r>
              <a:rPr lang="zh-CN" altLang="en-US" b="1" dirty="0" smtClean="0"/>
              <a:t>集成电路技术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提高带宽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、网络技术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)</a:t>
            </a:r>
          </a:p>
        </p:txBody>
      </p:sp>
      <p:grpSp>
        <p:nvGrpSpPr>
          <p:cNvPr id="213" name="组合 212"/>
          <p:cNvGrpSpPr/>
          <p:nvPr/>
        </p:nvGrpSpPr>
        <p:grpSpPr>
          <a:xfrm>
            <a:off x="5945064" y="3933056"/>
            <a:ext cx="2947416" cy="1944216"/>
            <a:chOff x="5513016" y="2420888"/>
            <a:chExt cx="2947416" cy="1944216"/>
          </a:xfrm>
        </p:grpSpPr>
        <p:sp>
          <p:nvSpPr>
            <p:cNvPr id="214" name="矩形 213"/>
            <p:cNvSpPr/>
            <p:nvPr/>
          </p:nvSpPr>
          <p:spPr bwMode="auto">
            <a:xfrm>
              <a:off x="5669805" y="2564904"/>
              <a:ext cx="2633838" cy="165618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5" name="Text Box 84"/>
            <p:cNvSpPr txBox="1">
              <a:spLocks noChangeArrowheads="1"/>
            </p:cNvSpPr>
            <p:nvPr/>
          </p:nvSpPr>
          <p:spPr bwMode="auto">
            <a:xfrm>
              <a:off x="6516216" y="3068960"/>
              <a:ext cx="720080" cy="64807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开关矩阵</a:t>
              </a:r>
              <a:endParaRPr lang="zh-CN" altLang="en-US" sz="1800" b="1" dirty="0"/>
            </a:p>
          </p:txBody>
        </p:sp>
        <p:sp>
          <p:nvSpPr>
            <p:cNvPr id="216" name="Text Box 331"/>
            <p:cNvSpPr txBox="1">
              <a:spLocks noChangeArrowheads="1"/>
            </p:cNvSpPr>
            <p:nvPr/>
          </p:nvSpPr>
          <p:spPr bwMode="auto">
            <a:xfrm>
              <a:off x="5669805" y="3140969"/>
              <a:ext cx="558379" cy="5055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APG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7" name="Text Box 331"/>
            <p:cNvSpPr txBox="1">
              <a:spLocks noChangeArrowheads="1"/>
            </p:cNvSpPr>
            <p:nvPr/>
          </p:nvSpPr>
          <p:spPr bwMode="auto">
            <a:xfrm>
              <a:off x="7524328" y="3068960"/>
              <a:ext cx="779315" cy="6485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sp>
          <p:nvSpPr>
            <p:cNvPr id="218" name="Text Box 331"/>
            <p:cNvSpPr txBox="1">
              <a:spLocks noChangeArrowheads="1"/>
            </p:cNvSpPr>
            <p:nvPr/>
          </p:nvSpPr>
          <p:spPr bwMode="auto">
            <a:xfrm>
              <a:off x="6372200" y="3933900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Hub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9" name="Text Box 331"/>
            <p:cNvSpPr txBox="1">
              <a:spLocks noChangeArrowheads="1"/>
            </p:cNvSpPr>
            <p:nvPr/>
          </p:nvSpPr>
          <p:spPr bwMode="auto">
            <a:xfrm>
              <a:off x="6372200" y="2564904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cxnSp>
          <p:nvCxnSpPr>
            <p:cNvPr id="220" name="直接连接符 219"/>
            <p:cNvCxnSpPr>
              <a:stCxn id="219" idx="2"/>
              <a:endCxn id="215" idx="0"/>
            </p:cNvCxnSpPr>
            <p:nvPr/>
          </p:nvCxnSpPr>
          <p:spPr bwMode="auto">
            <a:xfrm>
              <a:off x="6876256" y="285209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>
              <a:stCxn id="216" idx="3"/>
              <a:endCxn id="215" idx="1"/>
            </p:cNvCxnSpPr>
            <p:nvPr/>
          </p:nvCxnSpPr>
          <p:spPr bwMode="auto">
            <a:xfrm flipV="1">
              <a:off x="6228184" y="3392996"/>
              <a:ext cx="288032" cy="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7236296" y="321297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7236296" y="357301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>
              <a:stCxn id="215" idx="2"/>
              <a:endCxn id="218" idx="0"/>
            </p:cNvCxnSpPr>
            <p:nvPr/>
          </p:nvCxnSpPr>
          <p:spPr bwMode="auto">
            <a:xfrm>
              <a:off x="6876256" y="371703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>
              <a:stCxn id="218" idx="2"/>
            </p:cNvCxnSpPr>
            <p:nvPr/>
          </p:nvCxnSpPr>
          <p:spPr bwMode="auto">
            <a:xfrm>
              <a:off x="6876256" y="42210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>
              <a:endCxn id="219" idx="0"/>
            </p:cNvCxnSpPr>
            <p:nvPr/>
          </p:nvCxnSpPr>
          <p:spPr bwMode="auto">
            <a:xfrm>
              <a:off x="6876256" y="24208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>
              <a:off x="8303643" y="321297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8303643" y="357301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>
              <a:endCxn id="216" idx="1"/>
            </p:cNvCxnSpPr>
            <p:nvPr/>
          </p:nvCxnSpPr>
          <p:spPr bwMode="auto">
            <a:xfrm>
              <a:off x="5513016" y="339375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Text Box 20"/>
            <p:cNvSpPr txBox="1">
              <a:spLocks noChangeArrowheads="1"/>
            </p:cNvSpPr>
            <p:nvPr/>
          </p:nvSpPr>
          <p:spPr bwMode="auto">
            <a:xfrm>
              <a:off x="7668344" y="2672606"/>
              <a:ext cx="523248" cy="252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北桥</a:t>
              </a:r>
              <a:endParaRPr lang="en-US" altLang="zh-CN" sz="1800" b="1" dirty="0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323528" y="3861048"/>
            <a:ext cx="5760640" cy="2449165"/>
            <a:chOff x="539552" y="3861048"/>
            <a:chExt cx="5760640" cy="2449165"/>
          </a:xfrm>
        </p:grpSpPr>
        <p:sp>
          <p:nvSpPr>
            <p:cNvPr id="232" name="Text Box 52"/>
            <p:cNvSpPr txBox="1">
              <a:spLocks noChangeArrowheads="1"/>
            </p:cNvSpPr>
            <p:nvPr/>
          </p:nvSpPr>
          <p:spPr bwMode="auto">
            <a:xfrm>
              <a:off x="4051635" y="4437112"/>
              <a:ext cx="80839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33" name="Text Box 53"/>
            <p:cNvSpPr txBox="1">
              <a:spLocks noChangeArrowheads="1"/>
            </p:cNvSpPr>
            <p:nvPr/>
          </p:nvSpPr>
          <p:spPr bwMode="auto">
            <a:xfrm>
              <a:off x="1327102" y="3861048"/>
              <a:ext cx="79216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0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1732654" y="5085184"/>
              <a:ext cx="895130" cy="2161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高速接口</a:t>
              </a:r>
            </a:p>
          </p:txBody>
        </p:sp>
        <p:sp>
          <p:nvSpPr>
            <p:cNvPr id="235" name="Text Box 63"/>
            <p:cNvSpPr txBox="1">
              <a:spLocks noChangeArrowheads="1"/>
            </p:cNvSpPr>
            <p:nvPr/>
          </p:nvSpPr>
          <p:spPr bwMode="auto">
            <a:xfrm>
              <a:off x="2191273" y="4005064"/>
              <a:ext cx="864096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6" name="Text Box 66"/>
            <p:cNvSpPr txBox="1">
              <a:spLocks noChangeArrowheads="1"/>
            </p:cNvSpPr>
            <p:nvPr/>
          </p:nvSpPr>
          <p:spPr bwMode="auto">
            <a:xfrm>
              <a:off x="3200402" y="5229200"/>
              <a:ext cx="79310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7" name="Text Box 67"/>
            <p:cNvSpPr txBox="1">
              <a:spLocks noChangeArrowheads="1"/>
            </p:cNvSpPr>
            <p:nvPr/>
          </p:nvSpPr>
          <p:spPr bwMode="auto">
            <a:xfrm>
              <a:off x="2119265" y="4509988"/>
              <a:ext cx="1006079" cy="507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MCH</a:t>
              </a:r>
              <a:endParaRPr lang="zh-CN" altLang="en-US" sz="1800" b="1" dirty="0"/>
            </a:p>
          </p:txBody>
        </p:sp>
        <p:sp>
          <p:nvSpPr>
            <p:cNvPr id="238" name="Text Box 72"/>
            <p:cNvSpPr txBox="1">
              <a:spLocks noChangeArrowheads="1"/>
            </p:cNvSpPr>
            <p:nvPr/>
          </p:nvSpPr>
          <p:spPr bwMode="auto">
            <a:xfrm>
              <a:off x="3127377" y="3861048"/>
              <a:ext cx="79107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1</a:t>
              </a:r>
            </a:p>
          </p:txBody>
        </p:sp>
        <p:sp>
          <p:nvSpPr>
            <p:cNvPr id="239" name="Text Box 76"/>
            <p:cNvSpPr txBox="1">
              <a:spLocks noChangeArrowheads="1"/>
            </p:cNvSpPr>
            <p:nvPr/>
          </p:nvSpPr>
          <p:spPr bwMode="auto">
            <a:xfrm>
              <a:off x="2119265" y="5373588"/>
              <a:ext cx="1006079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IOH</a:t>
              </a:r>
              <a:endParaRPr lang="zh-CN" altLang="en-US" sz="1800" b="1" dirty="0"/>
            </a:p>
          </p:txBody>
        </p:sp>
        <p:sp>
          <p:nvSpPr>
            <p:cNvPr id="240" name="Text Box 82"/>
            <p:cNvSpPr txBox="1">
              <a:spLocks noChangeArrowheads="1"/>
            </p:cNvSpPr>
            <p:nvPr/>
          </p:nvSpPr>
          <p:spPr bwMode="auto">
            <a:xfrm>
              <a:off x="1043608" y="5626000"/>
              <a:ext cx="358775" cy="3232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1" name="Text Box 84"/>
            <p:cNvSpPr txBox="1">
              <a:spLocks noChangeArrowheads="1"/>
            </p:cNvSpPr>
            <p:nvPr/>
          </p:nvSpPr>
          <p:spPr bwMode="auto">
            <a:xfrm>
              <a:off x="4067944" y="5517926"/>
              <a:ext cx="1871663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 Express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42" name="Text Box 20"/>
            <p:cNvSpPr txBox="1">
              <a:spLocks noChangeArrowheads="1"/>
            </p:cNvSpPr>
            <p:nvPr/>
          </p:nvSpPr>
          <p:spPr bwMode="auto">
            <a:xfrm>
              <a:off x="3194999" y="4365104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43" name="Text Box 331"/>
            <p:cNvSpPr txBox="1">
              <a:spLocks noChangeArrowheads="1"/>
            </p:cNvSpPr>
            <p:nvPr/>
          </p:nvSpPr>
          <p:spPr bwMode="auto">
            <a:xfrm>
              <a:off x="1076326" y="4435375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cxnSp>
          <p:nvCxnSpPr>
            <p:cNvPr id="244" name="直接连接符 243"/>
            <p:cNvCxnSpPr>
              <a:endCxn id="243" idx="3"/>
            </p:cNvCxnSpPr>
            <p:nvPr/>
          </p:nvCxnSpPr>
          <p:spPr bwMode="auto">
            <a:xfrm flipH="1">
              <a:off x="1724398" y="4579837"/>
              <a:ext cx="394867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V="1">
              <a:off x="1325813" y="4292427"/>
              <a:ext cx="2592637" cy="42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>
              <a:stCxn id="233" idx="2"/>
            </p:cNvCxnSpPr>
            <p:nvPr/>
          </p:nvCxnSpPr>
          <p:spPr bwMode="auto">
            <a:xfrm>
              <a:off x="1723184" y="4148386"/>
              <a:ext cx="0" cy="1453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>
              <a:stCxn id="238" idx="2"/>
            </p:cNvCxnSpPr>
            <p:nvPr/>
          </p:nvCxnSpPr>
          <p:spPr bwMode="auto">
            <a:xfrm flipH="1">
              <a:off x="3522913" y="4148386"/>
              <a:ext cx="1" cy="14533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>
              <a:endCxn id="237" idx="0"/>
            </p:cNvCxnSpPr>
            <p:nvPr/>
          </p:nvCxnSpPr>
          <p:spPr bwMode="auto">
            <a:xfrm>
              <a:off x="2621660" y="4292427"/>
              <a:ext cx="645" cy="21756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>
              <a:stCxn id="237" idx="2"/>
              <a:endCxn id="239" idx="0"/>
            </p:cNvCxnSpPr>
            <p:nvPr/>
          </p:nvCxnSpPr>
          <p:spPr bwMode="auto">
            <a:xfrm>
              <a:off x="2622305" y="5017888"/>
              <a:ext cx="0" cy="355700"/>
            </a:xfrm>
            <a:prstGeom prst="line">
              <a:avLst/>
            </a:prstGeom>
            <a:noFill/>
            <a:ln w="34925" cap="flat" cmpd="tri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 Box 331"/>
            <p:cNvSpPr txBox="1">
              <a:spLocks noChangeArrowheads="1"/>
            </p:cNvSpPr>
            <p:nvPr/>
          </p:nvSpPr>
          <p:spPr bwMode="auto">
            <a:xfrm>
              <a:off x="539552" y="5341767"/>
              <a:ext cx="118484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LAN</a:t>
              </a:r>
              <a:r>
                <a:rPr lang="zh-CN" altLang="en-US" sz="1800" b="1" dirty="0" smtClean="0"/>
                <a:t>连接器</a:t>
              </a:r>
              <a:endParaRPr lang="zh-CN" altLang="en-US" sz="1800" b="1" dirty="0"/>
            </a:p>
          </p:txBody>
        </p:sp>
        <p:sp>
          <p:nvSpPr>
            <p:cNvPr id="251" name="Text Box 331"/>
            <p:cNvSpPr txBox="1">
              <a:spLocks noChangeArrowheads="1"/>
            </p:cNvSpPr>
            <p:nvPr/>
          </p:nvSpPr>
          <p:spPr bwMode="auto">
            <a:xfrm>
              <a:off x="539552" y="5948387"/>
              <a:ext cx="118484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连接器</a:t>
              </a:r>
              <a:endParaRPr lang="zh-CN" altLang="en-US" sz="1800" b="1" dirty="0"/>
            </a:p>
          </p:txBody>
        </p:sp>
        <p:cxnSp>
          <p:nvCxnSpPr>
            <p:cNvPr id="252" name="直接连接符 251"/>
            <p:cNvCxnSpPr>
              <a:stCxn id="250" idx="3"/>
            </p:cNvCxnSpPr>
            <p:nvPr/>
          </p:nvCxnSpPr>
          <p:spPr bwMode="auto">
            <a:xfrm>
              <a:off x="1724397" y="5486230"/>
              <a:ext cx="3948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/>
            <p:cNvCxnSpPr>
              <a:stCxn id="251" idx="3"/>
            </p:cNvCxnSpPr>
            <p:nvPr/>
          </p:nvCxnSpPr>
          <p:spPr bwMode="auto">
            <a:xfrm flipV="1">
              <a:off x="1724397" y="5802784"/>
              <a:ext cx="394868" cy="2900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>
              <a:stCxn id="255" idx="0"/>
              <a:endCxn id="239" idx="2"/>
            </p:cNvCxnSpPr>
            <p:nvPr/>
          </p:nvCxnSpPr>
          <p:spPr bwMode="auto">
            <a:xfrm flipH="1" flipV="1">
              <a:off x="2622305" y="5878413"/>
              <a:ext cx="1016" cy="1428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5" name="Text Box 59"/>
            <p:cNvSpPr txBox="1">
              <a:spLocks noChangeArrowheads="1"/>
            </p:cNvSpPr>
            <p:nvPr/>
          </p:nvSpPr>
          <p:spPr bwMode="auto">
            <a:xfrm>
              <a:off x="2263281" y="6021288"/>
              <a:ext cx="72008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固件</a:t>
              </a:r>
              <a:endParaRPr lang="zh-CN" altLang="en-US" sz="1800" b="1" dirty="0"/>
            </a:p>
          </p:txBody>
        </p:sp>
        <p:cxnSp>
          <p:nvCxnSpPr>
            <p:cNvPr id="256" name="直接连接符 255"/>
            <p:cNvCxnSpPr>
              <a:endCxn id="232" idx="1"/>
            </p:cNvCxnSpPr>
            <p:nvPr/>
          </p:nvCxnSpPr>
          <p:spPr bwMode="auto">
            <a:xfrm>
              <a:off x="3127377" y="4579837"/>
              <a:ext cx="924258" cy="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Text Box 52"/>
            <p:cNvSpPr txBox="1">
              <a:spLocks noChangeArrowheads="1"/>
            </p:cNvSpPr>
            <p:nvPr/>
          </p:nvSpPr>
          <p:spPr bwMode="auto">
            <a:xfrm>
              <a:off x="4052081" y="4797846"/>
              <a:ext cx="807951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58" name="Text Box 20"/>
            <p:cNvSpPr txBox="1">
              <a:spLocks noChangeArrowheads="1"/>
            </p:cNvSpPr>
            <p:nvPr/>
          </p:nvSpPr>
          <p:spPr bwMode="auto">
            <a:xfrm>
              <a:off x="3194999" y="4725838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259" name="直接连接符 258"/>
            <p:cNvCxnSpPr>
              <a:endCxn id="257" idx="1"/>
            </p:cNvCxnSpPr>
            <p:nvPr/>
          </p:nvCxnSpPr>
          <p:spPr bwMode="auto">
            <a:xfrm>
              <a:off x="3129410" y="4940721"/>
              <a:ext cx="922671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 Box 52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61" name="Text Box 52"/>
            <p:cNvSpPr txBox="1">
              <a:spLocks noChangeArrowheads="1"/>
            </p:cNvSpPr>
            <p:nvPr/>
          </p:nvSpPr>
          <p:spPr bwMode="auto">
            <a:xfrm>
              <a:off x="5148064" y="4797846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cxnSp>
          <p:nvCxnSpPr>
            <p:cNvPr id="262" name="直接连接符 261"/>
            <p:cNvCxnSpPr>
              <a:stCxn id="232" idx="3"/>
              <a:endCxn id="260" idx="1"/>
            </p:cNvCxnSpPr>
            <p:nvPr/>
          </p:nvCxnSpPr>
          <p:spPr bwMode="auto">
            <a:xfrm>
              <a:off x="4860032" y="4580781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>
              <a:stCxn id="257" idx="3"/>
              <a:endCxn id="261" idx="1"/>
            </p:cNvCxnSpPr>
            <p:nvPr/>
          </p:nvCxnSpPr>
          <p:spPr bwMode="auto">
            <a:xfrm>
              <a:off x="4860032" y="4941515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 flipV="1">
              <a:off x="3129410" y="5445224"/>
              <a:ext cx="194295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矩形 264"/>
            <p:cNvSpPr/>
            <p:nvPr/>
          </p:nvSpPr>
          <p:spPr bwMode="auto">
            <a:xfrm>
              <a:off x="4065515" y="5193220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6" name="直接连接符 265"/>
            <p:cNvCxnSpPr>
              <a:stCxn id="265" idx="2"/>
            </p:cNvCxnSpPr>
            <p:nvPr/>
          </p:nvCxnSpPr>
          <p:spPr bwMode="auto">
            <a:xfrm>
              <a:off x="4209531" y="5373216"/>
              <a:ext cx="0" cy="72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7" name="矩形 266"/>
            <p:cNvSpPr/>
            <p:nvPr/>
          </p:nvSpPr>
          <p:spPr bwMode="auto">
            <a:xfrm>
              <a:off x="4784329" y="5191704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8" name="直接连接符 267"/>
            <p:cNvCxnSpPr>
              <a:stCxn id="267" idx="2"/>
            </p:cNvCxnSpPr>
            <p:nvPr/>
          </p:nvCxnSpPr>
          <p:spPr bwMode="auto">
            <a:xfrm>
              <a:off x="4928345" y="5371700"/>
              <a:ext cx="696" cy="689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 Box 82"/>
            <p:cNvSpPr txBox="1">
              <a:spLocks noChangeArrowheads="1"/>
            </p:cNvSpPr>
            <p:nvPr/>
          </p:nvSpPr>
          <p:spPr bwMode="auto">
            <a:xfrm>
              <a:off x="4355976" y="5157192"/>
              <a:ext cx="358775" cy="223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0" name="直接连接符 269"/>
            <p:cNvCxnSpPr/>
            <p:nvPr/>
          </p:nvCxnSpPr>
          <p:spPr bwMode="auto">
            <a:xfrm>
              <a:off x="3125344" y="5660430"/>
              <a:ext cx="942600" cy="8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 Box 331"/>
            <p:cNvSpPr txBox="1">
              <a:spLocks noChangeArrowheads="1"/>
            </p:cNvSpPr>
            <p:nvPr/>
          </p:nvSpPr>
          <p:spPr bwMode="auto">
            <a:xfrm>
              <a:off x="4716090" y="5876379"/>
              <a:ext cx="158410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通用</a:t>
              </a: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连接器</a:t>
              </a:r>
              <a:endParaRPr lang="zh-CN" altLang="en-US" sz="1800" b="1" dirty="0"/>
            </a:p>
          </p:txBody>
        </p:sp>
        <p:sp>
          <p:nvSpPr>
            <p:cNvPr id="272" name="Text Box 331"/>
            <p:cNvSpPr txBox="1">
              <a:spLocks noChangeArrowheads="1"/>
            </p:cNvSpPr>
            <p:nvPr/>
          </p:nvSpPr>
          <p:spPr bwMode="auto">
            <a:xfrm>
              <a:off x="3347864" y="6020395"/>
              <a:ext cx="126014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中断请求线</a:t>
              </a:r>
              <a:endParaRPr lang="zh-CN" altLang="en-US" sz="1800" b="1" dirty="0"/>
            </a:p>
          </p:txBody>
        </p:sp>
        <p:cxnSp>
          <p:nvCxnSpPr>
            <p:cNvPr id="273" name="直接连接符 272"/>
            <p:cNvCxnSpPr>
              <a:endCxn id="271" idx="1"/>
            </p:cNvCxnSpPr>
            <p:nvPr/>
          </p:nvCxnSpPr>
          <p:spPr bwMode="auto">
            <a:xfrm>
              <a:off x="3129410" y="5733256"/>
              <a:ext cx="1586680" cy="2875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直接连接符 273"/>
            <p:cNvCxnSpPr>
              <a:endCxn id="272" idx="1"/>
            </p:cNvCxnSpPr>
            <p:nvPr/>
          </p:nvCxnSpPr>
          <p:spPr bwMode="auto">
            <a:xfrm>
              <a:off x="3125344" y="5802783"/>
              <a:ext cx="222520" cy="3620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 Box 331"/>
            <p:cNvSpPr txBox="1">
              <a:spLocks noChangeArrowheads="1"/>
            </p:cNvSpPr>
            <p:nvPr/>
          </p:nvSpPr>
          <p:spPr bwMode="auto">
            <a:xfrm>
              <a:off x="788295" y="4796259"/>
              <a:ext cx="936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276" name="直接连接符 275"/>
            <p:cNvCxnSpPr>
              <a:endCxn id="275" idx="3"/>
            </p:cNvCxnSpPr>
            <p:nvPr/>
          </p:nvCxnSpPr>
          <p:spPr bwMode="auto">
            <a:xfrm flipH="1">
              <a:off x="1724399" y="4940721"/>
              <a:ext cx="394866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179512" y="4002737"/>
            <a:ext cx="385410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⑴</a:t>
            </a:r>
            <a:r>
              <a:rPr lang="zh-CN" altLang="en-US" b="1" dirty="0">
                <a:solidFill>
                  <a:schemeClr val="accent2"/>
                </a:solidFill>
              </a:rPr>
              <a:t>总线侧操作控制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⑵</a:t>
            </a:r>
            <a:r>
              <a:rPr lang="zh-CN" altLang="en-US" b="1" dirty="0">
                <a:solidFill>
                  <a:schemeClr val="accent2"/>
                </a:solidFill>
              </a:rPr>
              <a:t>信息缓冲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互连           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不考，了解</a:t>
            </a:r>
            <a:r>
              <a:rPr lang="zh-CN" altLang="en-US" sz="2000" b="1" dirty="0">
                <a:latin typeface="+mn-ea"/>
              </a:rPr>
              <a:t>概念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79388" y="836712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连接总线的方法：</a:t>
            </a:r>
            <a:r>
              <a:rPr lang="zh-CN" altLang="en-US" b="1" dirty="0" smtClean="0"/>
              <a:t>通过</a:t>
            </a:r>
            <a:r>
              <a:rPr lang="zh-CN" altLang="en-US" b="1" dirty="0">
                <a:solidFill>
                  <a:srgbClr val="990099"/>
                </a:solidFill>
              </a:rPr>
              <a:t>总线</a:t>
            </a:r>
            <a:r>
              <a:rPr lang="zh-CN" altLang="en-US" b="1" dirty="0" smtClean="0">
                <a:solidFill>
                  <a:srgbClr val="990099"/>
                </a:solidFill>
              </a:rPr>
              <a:t>接口电路</a:t>
            </a:r>
            <a:r>
              <a:rPr lang="zh-CN" altLang="en-US" b="1" dirty="0" smtClean="0"/>
              <a:t>实现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b="1" dirty="0" smtClean="0"/>
              <a:t>               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进行</a:t>
            </a:r>
            <a:r>
              <a:rPr lang="zh-CN" altLang="en-US" sz="1800" b="1" dirty="0" smtClean="0"/>
              <a:t>速度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格式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时序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电平等转换</a:t>
            </a:r>
            <a:endParaRPr lang="zh-CN" altLang="en-US" sz="1800" dirty="0"/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" name="Text Box 44"/>
          <p:cNvSpPr txBox="1">
            <a:spLocks noChangeArrowheads="1"/>
          </p:cNvSpPr>
          <p:nvPr/>
        </p:nvSpPr>
        <p:spPr bwMode="auto">
          <a:xfrm>
            <a:off x="179263" y="349345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接口电路的功能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b="1" u="sng" dirty="0">
                <a:solidFill>
                  <a:srgbClr val="FF3399"/>
                </a:solidFill>
              </a:rPr>
              <a:t>中转</a:t>
            </a:r>
            <a:r>
              <a:rPr lang="zh-CN" altLang="en-US" b="1" dirty="0"/>
              <a:t>对设备的</a:t>
            </a:r>
            <a:r>
              <a:rPr lang="zh-CN" altLang="en-US" b="1" dirty="0" smtClean="0"/>
              <a:t>操作  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先收下、再转发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115" name="Text Box 46"/>
          <p:cNvSpPr txBox="1">
            <a:spLocks noChangeArrowheads="1"/>
          </p:cNvSpPr>
          <p:nvPr/>
        </p:nvSpPr>
        <p:spPr bwMode="auto">
          <a:xfrm>
            <a:off x="1302032" y="3997513"/>
            <a:ext cx="7590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按照</a:t>
            </a:r>
            <a:r>
              <a:rPr lang="zh-CN" altLang="en-US" sz="2000" b="1" dirty="0"/>
              <a:t>总线</a:t>
            </a:r>
            <a:r>
              <a:rPr lang="zh-CN" altLang="en-US" sz="2000" b="1" dirty="0" smtClean="0"/>
              <a:t>标准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         </a:t>
            </a:r>
            <a:r>
              <a:rPr lang="zh-CN" altLang="en-US" sz="1800" b="1" dirty="0" smtClean="0"/>
              <a:t>←接收操作信息</a:t>
            </a:r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zh-CN" altLang="en-US" b="1" dirty="0" smtClean="0">
                <a:solidFill>
                  <a:srgbClr val="990099"/>
                </a:solidFill>
              </a:rPr>
              <a:t>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侦测</a:t>
            </a:r>
            <a:r>
              <a:rPr lang="zh-CN" altLang="en-US" b="1" dirty="0" smtClean="0"/>
              <a:t>总线状态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空闲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地址期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</a:t>
            </a:r>
            <a:r>
              <a:rPr lang="zh-CN" altLang="en-US" sz="1800" b="1" dirty="0" smtClean="0"/>
              <a:t>期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990099"/>
                </a:solidFill>
              </a:rPr>
              <a:t>  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决定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否</a:t>
            </a:r>
            <a:r>
              <a:rPr lang="zh-CN" altLang="en-US" b="1" u="sng" dirty="0" smtClean="0"/>
              <a:t>发起或响应</a:t>
            </a:r>
            <a:r>
              <a:rPr lang="zh-CN" altLang="en-US" b="1" dirty="0" smtClean="0"/>
              <a:t>总线操作，并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完成</a:t>
            </a:r>
            <a:r>
              <a:rPr lang="zh-CN" altLang="en-US" b="1" dirty="0" smtClean="0"/>
              <a:t>总线操作</a:t>
            </a:r>
            <a:endParaRPr lang="zh-CN" altLang="en-US" b="1" dirty="0"/>
          </a:p>
        </p:txBody>
      </p:sp>
      <p:sp>
        <p:nvSpPr>
          <p:cNvPr id="116" name="Text Box 30"/>
          <p:cNvSpPr txBox="1">
            <a:spLocks noChangeArrowheads="1"/>
          </p:cNvSpPr>
          <p:nvPr/>
        </p:nvSpPr>
        <p:spPr bwMode="auto">
          <a:xfrm>
            <a:off x="1619548" y="5365665"/>
            <a:ext cx="72729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利用内部的寄存器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           </a:t>
            </a:r>
            <a:r>
              <a:rPr lang="zh-CN" altLang="en-US" sz="1800" b="1" dirty="0" smtClean="0"/>
              <a:t>←解决</a:t>
            </a:r>
            <a:r>
              <a:rPr lang="zh-CN" altLang="en-US" sz="1800" b="1" dirty="0"/>
              <a:t>速度差异</a:t>
            </a:r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暂</a:t>
            </a:r>
            <a:r>
              <a:rPr lang="zh-CN" altLang="en-US" b="1" u="sng" dirty="0">
                <a:solidFill>
                  <a:srgbClr val="990099"/>
                </a:solidFill>
              </a:rPr>
              <a:t>存</a:t>
            </a:r>
            <a:r>
              <a:rPr lang="zh-CN" altLang="en-US" b="1" dirty="0"/>
              <a:t>来自</a:t>
            </a:r>
            <a:r>
              <a:rPr lang="zh-CN" altLang="en-US" b="1" dirty="0" smtClean="0"/>
              <a:t>总线或设备的信息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命令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数据 或 数据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状态</a:t>
            </a:r>
            <a:r>
              <a:rPr lang="en-US" altLang="zh-CN" sz="1800" b="1" dirty="0" smtClean="0"/>
              <a:t>)</a:t>
            </a:r>
            <a:endParaRPr lang="zh-CN" altLang="en-US" sz="2000" b="1" dirty="0"/>
          </a:p>
        </p:txBody>
      </p:sp>
      <p:sp>
        <p:nvSpPr>
          <p:cNvPr id="117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23528" y="1693257"/>
            <a:ext cx="8641357" cy="1728192"/>
            <a:chOff x="323528" y="1628800"/>
            <a:chExt cx="8641357" cy="172819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62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03848" y="1914253"/>
              <a:ext cx="1368425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12971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223962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显示器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2239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/>
                <a:t>显示适配器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5939854" y="1986955"/>
              <a:ext cx="129644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HOST/PCI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716016" y="2490317"/>
              <a:ext cx="1152525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787454" y="2991892"/>
              <a:ext cx="1008062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键盘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4787454" y="2563342"/>
              <a:ext cx="10080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PS/2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6228184" y="2489176"/>
              <a:ext cx="1368549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6299621" y="2991892"/>
              <a:ext cx="1225104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</a:t>
              </a:r>
              <a:endParaRPr lang="zh-CN" altLang="en-US" sz="1800" b="1" dirty="0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299621" y="2562201"/>
              <a:ext cx="1225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硬盘控制器</a:t>
              </a:r>
              <a:endParaRPr lang="zh-CN" altLang="en-US" sz="1800" b="1" dirty="0"/>
            </a:p>
          </p:txBody>
        </p:sp>
        <p:sp>
          <p:nvSpPr>
            <p:cNvPr id="34" name="Text Box 318"/>
            <p:cNvSpPr txBox="1">
              <a:spLocks noChangeArrowheads="1"/>
            </p:cNvSpPr>
            <p:nvPr/>
          </p:nvSpPr>
          <p:spPr bwMode="auto">
            <a:xfrm>
              <a:off x="7307783" y="1628800"/>
              <a:ext cx="936625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323528" y="1842245"/>
              <a:ext cx="864108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endCxn id="14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318"/>
            <p:cNvSpPr txBox="1">
              <a:spLocks noChangeArrowheads="1"/>
            </p:cNvSpPr>
            <p:nvPr/>
          </p:nvSpPr>
          <p:spPr bwMode="auto">
            <a:xfrm>
              <a:off x="7379791" y="2201095"/>
              <a:ext cx="864617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endCxn id="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6" name="直接连接符 45"/>
            <p:cNvCxnSpPr>
              <a:endCxn id="19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stCxn id="19" idx="2"/>
              <a:endCxn id="20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endCxn id="18" idx="0"/>
            </p:cNvCxnSpPr>
            <p:nvPr/>
          </p:nvCxnSpPr>
          <p:spPr bwMode="auto">
            <a:xfrm>
              <a:off x="3887267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18" idx="2"/>
              <a:endCxn id="17" idx="0"/>
            </p:cNvCxnSpPr>
            <p:nvPr/>
          </p:nvCxnSpPr>
          <p:spPr bwMode="auto">
            <a:xfrm>
              <a:off x="3887267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4787454" y="2011352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61" name="直接连接符 60"/>
            <p:cNvCxnSpPr>
              <a:endCxn id="23" idx="0"/>
            </p:cNvCxnSpPr>
            <p:nvPr/>
          </p:nvCxnSpPr>
          <p:spPr bwMode="auto">
            <a:xfrm>
              <a:off x="6587926" y="1842245"/>
              <a:ext cx="149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23" idx="2"/>
            </p:cNvCxnSpPr>
            <p:nvPr/>
          </p:nvCxnSpPr>
          <p:spPr bwMode="auto">
            <a:xfrm>
              <a:off x="6588075" y="2274293"/>
              <a:ext cx="0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16016" y="2418309"/>
              <a:ext cx="4248597" cy="69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28" idx="0"/>
            </p:cNvCxnSpPr>
            <p:nvPr/>
          </p:nvCxnSpPr>
          <p:spPr bwMode="auto">
            <a:xfrm>
              <a:off x="5291485" y="2418309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5868144" y="2659424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2" name="直接连接符 71"/>
            <p:cNvCxnSpPr>
              <a:endCxn id="32" idx="0"/>
            </p:cNvCxnSpPr>
            <p:nvPr/>
          </p:nvCxnSpPr>
          <p:spPr bwMode="auto">
            <a:xfrm flipH="1">
              <a:off x="6912173" y="2418309"/>
              <a:ext cx="285" cy="14389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>
              <a:stCxn id="28" idx="2"/>
              <a:endCxn id="27" idx="0"/>
            </p:cNvCxnSpPr>
            <p:nvPr/>
          </p:nvCxnSpPr>
          <p:spPr bwMode="auto">
            <a:xfrm>
              <a:off x="5291485" y="2852267"/>
              <a:ext cx="0" cy="139625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>
              <a:stCxn id="32" idx="2"/>
              <a:endCxn id="31" idx="0"/>
            </p:cNvCxnSpPr>
            <p:nvPr/>
          </p:nvCxnSpPr>
          <p:spPr bwMode="auto">
            <a:xfrm>
              <a:off x="6912173" y="2851126"/>
              <a:ext cx="0" cy="140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39"/>
            <p:cNvSpPr>
              <a:spLocks noChangeArrowheads="1"/>
            </p:cNvSpPr>
            <p:nvPr/>
          </p:nvSpPr>
          <p:spPr bwMode="auto">
            <a:xfrm>
              <a:off x="7668344" y="2491755"/>
              <a:ext cx="1296541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7739781" y="2994471"/>
              <a:ext cx="1153096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/>
                <a:t>设备</a:t>
              </a: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7739781" y="2564780"/>
              <a:ext cx="115309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cxnSp>
          <p:nvCxnSpPr>
            <p:cNvPr id="100" name="直接连接符 99"/>
            <p:cNvCxnSpPr>
              <a:endCxn id="99" idx="0"/>
            </p:cNvCxnSpPr>
            <p:nvPr/>
          </p:nvCxnSpPr>
          <p:spPr bwMode="auto">
            <a:xfrm>
              <a:off x="8316329" y="2418309"/>
              <a:ext cx="0" cy="14647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8100392" y="2853705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8244408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8388424" y="2853705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8532440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6732240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3779912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1691680" y="2853630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59" name="直接连接符 58"/>
            <p:cNvCxnSpPr>
              <a:endCxn id="58" idx="0"/>
            </p:cNvCxnSpPr>
            <p:nvPr/>
          </p:nvCxnSpPr>
          <p:spPr bwMode="auto">
            <a:xfrm>
              <a:off x="2340174" y="2709243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83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" grpId="0"/>
      <p:bldP spid="113" grpId="0"/>
      <p:bldP spid="115" grpId="0"/>
      <p:bldP spid="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332656"/>
            <a:ext cx="385410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⑶设备侧操作控制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⑷记录设备状态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⑸信息格式转换</a:t>
            </a:r>
            <a:r>
              <a:rPr lang="en-US" altLang="zh-CN" b="1" dirty="0" smtClean="0">
                <a:solidFill>
                  <a:schemeClr val="accent2"/>
                </a:solidFill>
              </a:rPr>
              <a:t>—  </a:t>
            </a: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016-4B39-43F3-A376-5D22FB40260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619423" y="309141"/>
            <a:ext cx="727305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 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按照设备</a:t>
            </a:r>
            <a:r>
              <a:rPr lang="zh-CN" altLang="en-US" sz="2000" b="1" dirty="0"/>
              <a:t>传输</a:t>
            </a:r>
            <a:r>
              <a:rPr lang="zh-CN" altLang="en-US" sz="2000" b="1" dirty="0" smtClean="0"/>
              <a:t>协议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中转总线操作</a:t>
            </a:r>
          </a:p>
          <a:p>
            <a:r>
              <a:rPr lang="zh-CN" altLang="en-US" b="1" dirty="0" smtClean="0"/>
              <a:t>根据设备状态，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发送</a:t>
            </a:r>
            <a:r>
              <a:rPr lang="zh-CN" altLang="en-US" b="1" dirty="0" smtClean="0"/>
              <a:t>命令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数据，或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接收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(</a:t>
            </a:r>
            <a:r>
              <a:rPr lang="zh-CN" altLang="en-US" sz="1800" b="1" dirty="0" smtClean="0"/>
              <a:t>总线桥含总线允许信号</a:t>
            </a:r>
            <a:r>
              <a:rPr lang="en-US" altLang="zh-CN" sz="1800" b="1" dirty="0" smtClean="0"/>
              <a:t>)      </a:t>
            </a:r>
            <a:r>
              <a:rPr lang="en-US" altLang="zh-CN" sz="1400" b="1" dirty="0" smtClean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800" b="1" dirty="0" smtClean="0"/>
              <a:t>  </a:t>
            </a:r>
            <a:r>
              <a:rPr lang="zh-CN" altLang="en-US" sz="1800" b="1" dirty="0" smtClean="0"/>
              <a:t>←仲裁总线请求</a:t>
            </a:r>
            <a:endParaRPr lang="zh-CN" altLang="en-US" sz="1800" b="1" dirty="0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1619548" y="1621249"/>
            <a:ext cx="734506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按照设备</a:t>
            </a:r>
            <a:r>
              <a:rPr lang="zh-CN" altLang="en-US" sz="2000" b="1" dirty="0"/>
              <a:t>传输</a:t>
            </a:r>
            <a:r>
              <a:rPr lang="zh-CN" altLang="en-US" sz="2000" b="1" dirty="0" smtClean="0"/>
              <a:t>协议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减小响应延迟</a:t>
            </a:r>
            <a:endParaRPr lang="en-US" altLang="zh-CN" b="1" dirty="0" smtClean="0"/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监视</a:t>
            </a:r>
            <a:r>
              <a:rPr lang="zh-CN" altLang="en-US" b="1" dirty="0" smtClean="0"/>
              <a:t>设备工作状态，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保存</a:t>
            </a:r>
            <a:r>
              <a:rPr lang="zh-CN" altLang="en-US" b="1" dirty="0" smtClean="0"/>
              <a:t>到内部寄存器</a:t>
            </a:r>
            <a:endParaRPr lang="en-US" altLang="zh-CN" sz="1800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(</a:t>
            </a:r>
            <a:r>
              <a:rPr lang="zh-CN" altLang="en-US" sz="1800" b="1" dirty="0"/>
              <a:t>总线桥含</a:t>
            </a:r>
            <a:r>
              <a:rPr lang="zh-CN" altLang="en-US" sz="1800" b="1" dirty="0" smtClean="0"/>
              <a:t>总线请求</a:t>
            </a:r>
            <a:r>
              <a:rPr lang="en-US" altLang="zh-CN" sz="1800" b="1" dirty="0" smtClean="0"/>
              <a:t>) 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619548" y="2870210"/>
            <a:ext cx="7416948" cy="16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按照传输目标方要求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解决信号差异</a:t>
            </a:r>
            <a:endParaRPr lang="en-US" altLang="zh-CN" sz="1800" b="1" dirty="0" smtClean="0"/>
          </a:p>
          <a:p>
            <a:r>
              <a:rPr lang="zh-CN" altLang="en-US" b="1" dirty="0" smtClean="0"/>
              <a:t>将</a:t>
            </a:r>
            <a:r>
              <a:rPr lang="zh-CN" altLang="zh-CN" b="1" dirty="0" smtClean="0"/>
              <a:t>暂</a:t>
            </a:r>
            <a:r>
              <a:rPr lang="zh-CN" altLang="zh-CN" b="1" dirty="0"/>
              <a:t>存</a:t>
            </a:r>
            <a:r>
              <a:rPr lang="zh-CN" altLang="zh-CN" b="1" dirty="0" smtClean="0"/>
              <a:t>信息</a:t>
            </a:r>
            <a:r>
              <a:rPr lang="zh-CN" altLang="en-US" b="1" u="sng" dirty="0" smtClean="0">
                <a:solidFill>
                  <a:srgbClr val="990099"/>
                </a:solidFill>
              </a:rPr>
              <a:t>转换</a:t>
            </a:r>
            <a:r>
              <a:rPr lang="zh-CN" altLang="en-US" b="1" dirty="0" smtClean="0"/>
              <a:t>为传输目标方的信息格式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      │       └</a:t>
            </a:r>
            <a:r>
              <a:rPr lang="zh-CN" altLang="en-US" sz="1800" b="1" dirty="0" smtClean="0"/>
              <a:t>→</a:t>
            </a:r>
            <a:r>
              <a:rPr lang="zh-CN" altLang="zh-CN" sz="1800" b="1" dirty="0" smtClean="0"/>
              <a:t>串</a:t>
            </a:r>
            <a:r>
              <a:rPr lang="zh-CN" altLang="zh-CN" sz="1800" b="1" dirty="0"/>
              <a:t>并转换、电平转换、时序转换等</a:t>
            </a:r>
            <a:endParaRPr lang="en-US" altLang="zh-CN" sz="1800" b="1" dirty="0"/>
          </a:p>
          <a:p>
            <a:r>
              <a:rPr lang="zh-CN" altLang="en-US" sz="1800" dirty="0" smtClean="0"/>
              <a:t>      └─</a:t>
            </a:r>
            <a:r>
              <a:rPr lang="zh-CN" altLang="en-US" sz="1800" b="1" dirty="0" smtClean="0"/>
              <a:t>→常为总线侧信息格式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减少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次转换、快速接收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*总线接口电路的实质：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及时序</a:t>
            </a:r>
            <a:r>
              <a:rPr lang="zh-CN" altLang="en-US" b="1" dirty="0" smtClean="0"/>
              <a:t>转换器</a:t>
            </a:r>
            <a:endParaRPr lang="zh-CN" altLang="en-US" b="1" dirty="0"/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827461" y="5847655"/>
            <a:ext cx="4032571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6-2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dirty="0" smtClean="0"/>
              <a:t>P258—9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15</a:t>
            </a:r>
            <a:endParaRPr lang="en-US" altLang="zh-CN" b="1" dirty="0"/>
          </a:p>
        </p:txBody>
      </p:sp>
      <p:sp>
        <p:nvSpPr>
          <p:cNvPr id="4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4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总线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精简版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、总线相关概念</a:t>
            </a:r>
            <a:endParaRPr lang="en-US" altLang="zh-CN" sz="2200" b="1" dirty="0" smtClean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总线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指</a:t>
            </a:r>
            <a:r>
              <a:rPr lang="zh-CN" altLang="en-US" sz="2200" b="1" dirty="0" smtClean="0"/>
              <a:t>连接</a:t>
            </a:r>
            <a:r>
              <a:rPr lang="zh-CN" altLang="en-US" sz="2200" b="1" u="sng" dirty="0" smtClean="0"/>
              <a:t>多个</a:t>
            </a:r>
            <a:r>
              <a:rPr lang="zh-CN" altLang="en-US" sz="2200" b="1" dirty="0" smtClean="0">
                <a:latin typeface="+mn-ea"/>
              </a:rPr>
              <a:t>设备</a:t>
            </a:r>
            <a:r>
              <a:rPr lang="zh-CN" altLang="en-US" sz="2200" b="1" dirty="0" smtClean="0">
                <a:latin typeface="Times New Roman" pitchFamily="18" charset="0"/>
              </a:rPr>
              <a:t>用于</a:t>
            </a:r>
            <a:r>
              <a:rPr lang="zh-CN" altLang="en-US" sz="2200" b="1" u="sng" dirty="0" smtClean="0">
                <a:solidFill>
                  <a:srgbClr val="0070C0"/>
                </a:solidFill>
                <a:latin typeface="Times New Roman" pitchFamily="18" charset="0"/>
              </a:rPr>
              <a:t>信息传输</a:t>
            </a:r>
            <a:r>
              <a:rPr lang="zh-CN" altLang="en-US" sz="2200" b="1" dirty="0" smtClean="0">
                <a:latin typeface="Times New Roman" pitchFamily="18" charset="0"/>
              </a:rPr>
              <a:t>的一组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Times New Roman" pitchFamily="18" charset="0"/>
              </a:rPr>
              <a:t>公共信号线</a:t>
            </a:r>
            <a:endParaRPr lang="en-US" altLang="zh-CN" sz="2200" b="1" u="sng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                                       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└←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同时仅</a:t>
            </a:r>
            <a:r>
              <a:rPr lang="en-US" altLang="zh-CN" sz="16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6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个设备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发送←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┘       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←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分时通信</a:t>
            </a:r>
            <a:endParaRPr lang="en-US" altLang="zh-CN" sz="1600" b="1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主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从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设备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指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可发起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仅响应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信息传输的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设备</a:t>
            </a:r>
            <a:endParaRPr lang="en-US" altLang="zh-CN" sz="2200" b="1" dirty="0" smtClean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05761" y="3999431"/>
            <a:ext cx="5364000" cy="654148"/>
            <a:chOff x="2467207" y="4431036"/>
            <a:chExt cx="5364000" cy="654148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807216" y="4431036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a</a:t>
              </a:r>
              <a:r>
                <a:rPr lang="zh-CN" altLang="en-US" sz="1800" b="1" dirty="0" smtClean="0"/>
                <a:t> </a:t>
              </a:r>
              <a:endParaRPr lang="en-US" altLang="zh-CN" sz="1800" b="1" dirty="0"/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 flipV="1">
              <a:off x="2467207" y="4933573"/>
              <a:ext cx="5364000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3959344" y="4431036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b</a:t>
              </a:r>
              <a:endParaRPr lang="en-US" altLang="zh-CN" sz="1800" b="1" dirty="0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5364088" y="4431036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从</a:t>
              </a:r>
              <a:r>
                <a:rPr lang="zh-CN" altLang="en-US" sz="1800" b="1" dirty="0" smtClean="0"/>
                <a:t>设备</a:t>
              </a:r>
              <a:endParaRPr lang="en-US" altLang="zh-CN" sz="1800" b="1" dirty="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516216" y="4431036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从</a:t>
              </a:r>
              <a:r>
                <a:rPr lang="zh-CN" altLang="en-US" sz="1800" b="1" dirty="0" smtClean="0"/>
                <a:t>设备</a:t>
              </a:r>
              <a:endParaRPr lang="en-US" altLang="zh-CN" sz="1800" b="1" dirty="0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951232" y="47910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3239264" y="479107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3527296" y="479107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3599304" y="4797153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2467207" y="5007100"/>
              <a:ext cx="536400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2467207" y="5079108"/>
              <a:ext cx="53640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4103360" y="47910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4391392" y="479107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679424" y="479107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V="1">
              <a:off x="4751432" y="4797153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5508104" y="47910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96136" y="479107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6084168" y="479107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6156176" y="4785000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6660232" y="479715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6948264" y="4797152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V="1">
              <a:off x="7236296" y="4797152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7308304" y="4791076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915644" y="4437113"/>
              <a:ext cx="315652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7461292" y="4437112"/>
              <a:ext cx="315652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</p:grpSp>
      <p:sp>
        <p:nvSpPr>
          <p:cNvPr id="32" name="Text Box 168"/>
          <p:cNvSpPr txBox="1">
            <a:spLocks noChangeArrowheads="1"/>
          </p:cNvSpPr>
          <p:nvPr/>
        </p:nvSpPr>
        <p:spPr bwMode="auto">
          <a:xfrm>
            <a:off x="179388" y="2276872"/>
            <a:ext cx="896461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Q1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总线使用权如何管理？管理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实现方法？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不同从设备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如何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标识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？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043608" y="3356992"/>
            <a:ext cx="878714" cy="129658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/>
              <a:t>总线</a:t>
            </a:r>
            <a:endParaRPr lang="en-US" altLang="zh-CN" sz="1800" b="1" dirty="0" smtClean="0"/>
          </a:p>
          <a:p>
            <a:pPr algn="ctr">
              <a:lnSpc>
                <a:spcPct val="90000"/>
              </a:lnSpc>
            </a:pPr>
            <a:r>
              <a:rPr lang="zh-CN" altLang="en-US" sz="1800" b="1" dirty="0" smtClean="0"/>
              <a:t>控制器</a:t>
            </a:r>
            <a:endParaRPr lang="en-US" altLang="zh-CN" sz="1800" b="1" dirty="0" smtClean="0"/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仲裁器</a:t>
            </a:r>
            <a:r>
              <a:rPr lang="en-US" altLang="zh-CN" sz="1600" b="1" dirty="0" smtClean="0"/>
              <a:t>)</a:t>
            </a:r>
            <a:endParaRPr lang="zh-CN" altLang="en-US" sz="1800" b="1" dirty="0"/>
          </a:p>
        </p:txBody>
      </p:sp>
      <p:sp>
        <p:nvSpPr>
          <p:cNvPr id="41" name="Text Box 168"/>
          <p:cNvSpPr txBox="1">
            <a:spLocks noChangeArrowheads="1"/>
          </p:cNvSpPr>
          <p:nvPr/>
        </p:nvSpPr>
        <p:spPr bwMode="auto">
          <a:xfrm>
            <a:off x="1259632" y="2711099"/>
            <a:ext cx="2625002" cy="6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 smtClean="0">
                <a:latin typeface="+mn-ea"/>
                <a:cs typeface="Times New Roman" panose="02020603050405020304" pitchFamily="18" charset="0"/>
              </a:rPr>
              <a:t>请求</a:t>
            </a: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800" b="1" dirty="0" smtClean="0">
                <a:latin typeface="+mn-ea"/>
                <a:cs typeface="Times New Roman" panose="02020603050405020304" pitchFamily="18" charset="0"/>
              </a:rPr>
              <a:t>分配方式</a:t>
            </a: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     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└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→</a:t>
            </a:r>
            <a:r>
              <a:rPr lang="zh-CN" altLang="en-US" sz="1600" b="1" u="sng" dirty="0" smtClean="0">
                <a:latin typeface="+mn-ea"/>
                <a:cs typeface="Times New Roman" panose="02020603050405020304" pitchFamily="18" charset="0"/>
              </a:rPr>
              <a:t>获得时撤销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请求</a:t>
            </a:r>
            <a:endParaRPr lang="en-US" altLang="zh-CN" sz="16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Text Box 168"/>
          <p:cNvSpPr txBox="1">
            <a:spLocks noChangeArrowheads="1"/>
          </p:cNvSpPr>
          <p:nvPr/>
        </p:nvSpPr>
        <p:spPr bwMode="auto">
          <a:xfrm>
            <a:off x="3923928" y="2734241"/>
            <a:ext cx="3132398" cy="6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 smtClean="0">
                <a:latin typeface="+mn-ea"/>
                <a:cs typeface="Times New Roman" panose="02020603050405020304" pitchFamily="18" charset="0"/>
              </a:rPr>
              <a:t>仲裁器＋</a:t>
            </a: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BR/BG/BS</a:t>
            </a:r>
            <a:r>
              <a:rPr lang="zh-CN" altLang="en-US" sz="1800" b="1" dirty="0" smtClean="0">
                <a:latin typeface="+mn-ea"/>
                <a:cs typeface="Times New Roman" panose="02020603050405020304" pitchFamily="18" charset="0"/>
              </a:rPr>
              <a:t>线</a:t>
            </a: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└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BS=0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时开始、</a:t>
            </a:r>
            <a:r>
              <a:rPr lang="en-US" altLang="zh-CN" sz="1600" b="1" dirty="0" err="1" smtClean="0">
                <a:latin typeface="+mn-ea"/>
                <a:cs typeface="Times New Roman" panose="02020603050405020304" pitchFamily="18" charset="0"/>
              </a:rPr>
              <a:t>BG</a:t>
            </a:r>
            <a:r>
              <a:rPr lang="en-US" altLang="zh-CN" sz="1600" b="1" i="1" dirty="0" err="1" smtClean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时获得</a:t>
            </a: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907704" y="3356992"/>
            <a:ext cx="6192688" cy="648517"/>
            <a:chOff x="2411760" y="3644580"/>
            <a:chExt cx="6192688" cy="648517"/>
          </a:xfrm>
        </p:grpSpPr>
        <p:cxnSp>
          <p:nvCxnSpPr>
            <p:cNvPr id="35" name="直接箭头连接符 234"/>
            <p:cNvCxnSpPr/>
            <p:nvPr/>
          </p:nvCxnSpPr>
          <p:spPr bwMode="auto">
            <a:xfrm rot="10800000">
              <a:off x="2440306" y="3933058"/>
              <a:ext cx="1664230" cy="360038"/>
            </a:xfrm>
            <a:prstGeom prst="bentConnector3">
              <a:avLst>
                <a:gd name="adj1" fmla="val -366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6" name="直接箭头连接符 241"/>
            <p:cNvCxnSpPr/>
            <p:nvPr/>
          </p:nvCxnSpPr>
          <p:spPr bwMode="auto">
            <a:xfrm>
              <a:off x="2440305" y="3853108"/>
              <a:ext cx="1840980" cy="433911"/>
            </a:xfrm>
            <a:prstGeom prst="bentConnector3">
              <a:avLst>
                <a:gd name="adj1" fmla="val 100083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7" name="直接箭头连接符 234"/>
            <p:cNvCxnSpPr/>
            <p:nvPr/>
          </p:nvCxnSpPr>
          <p:spPr bwMode="auto">
            <a:xfrm rot="10800000">
              <a:off x="2411761" y="4148113"/>
              <a:ext cx="576144" cy="137052"/>
            </a:xfrm>
            <a:prstGeom prst="bentConnector3">
              <a:avLst>
                <a:gd name="adj1" fmla="val 106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" name="直接箭头连接符 241"/>
            <p:cNvCxnSpPr/>
            <p:nvPr/>
          </p:nvCxnSpPr>
          <p:spPr bwMode="auto">
            <a:xfrm>
              <a:off x="2411760" y="4068166"/>
              <a:ext cx="806118" cy="218853"/>
            </a:xfrm>
            <a:prstGeom prst="bentConnector2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9" name="Text Box 107"/>
            <p:cNvSpPr txBox="1">
              <a:spLocks noChangeArrowheads="1"/>
            </p:cNvSpPr>
            <p:nvPr/>
          </p:nvSpPr>
          <p:spPr bwMode="auto">
            <a:xfrm>
              <a:off x="3635896" y="4004097"/>
              <a:ext cx="46864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/>
                <a:t>BR</a:t>
              </a:r>
              <a:r>
                <a:rPr lang="en-US" altLang="zh-CN" sz="1600" b="1" i="1" dirty="0" err="1" smtClean="0">
                  <a:latin typeface="+mn-lt"/>
                </a:rPr>
                <a:t>i</a:t>
              </a:r>
              <a:endParaRPr lang="zh-CN" altLang="en-US" sz="1600" b="1" i="1" dirty="0">
                <a:latin typeface="+mn-lt"/>
              </a:endParaRPr>
            </a:p>
          </p:txBody>
        </p:sp>
        <p:sp>
          <p:nvSpPr>
            <p:cNvPr id="40" name="Text Box 107"/>
            <p:cNvSpPr txBox="1">
              <a:spLocks noChangeArrowheads="1"/>
            </p:cNvSpPr>
            <p:nvPr/>
          </p:nvSpPr>
          <p:spPr bwMode="auto">
            <a:xfrm>
              <a:off x="4284556" y="4005063"/>
              <a:ext cx="43146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 smtClean="0"/>
                <a:t>BG</a:t>
              </a:r>
              <a:r>
                <a:rPr lang="en-US" altLang="zh-CN" sz="1600" b="1" i="1" dirty="0" err="1" smtClean="0">
                  <a:latin typeface="+mn-lt"/>
                </a:rPr>
                <a:t>i</a:t>
              </a:r>
              <a:endParaRPr lang="zh-CN" altLang="en-US" sz="1600" b="1" i="1" dirty="0">
                <a:latin typeface="+mn-lt"/>
              </a:endParaRPr>
            </a:p>
          </p:txBody>
        </p:sp>
        <p:sp>
          <p:nvSpPr>
            <p:cNvPr id="42" name="Text Box 107"/>
            <p:cNvSpPr txBox="1">
              <a:spLocks noChangeArrowheads="1"/>
            </p:cNvSpPr>
            <p:nvPr/>
          </p:nvSpPr>
          <p:spPr bwMode="auto">
            <a:xfrm>
              <a:off x="5293108" y="3717032"/>
              <a:ext cx="3311340" cy="5044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BR—Bus </a:t>
              </a:r>
              <a:r>
                <a:rPr lang="en-US" altLang="zh-CN" sz="1600" b="1" dirty="0" smtClean="0">
                  <a:latin typeface="+mn-ea"/>
                  <a:ea typeface="+mn-ea"/>
                </a:rPr>
                <a:t>Request   </a:t>
              </a:r>
              <a:r>
                <a:rPr lang="en-US" altLang="zh-CN" sz="1600" b="1" dirty="0" smtClean="0"/>
                <a:t>BG—Bus Grant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600" b="1" dirty="0" smtClean="0"/>
                <a:t>BS—Bus </a:t>
              </a:r>
              <a:r>
                <a:rPr lang="en-US" altLang="zh-CN" sz="1600" b="1" dirty="0"/>
                <a:t>State(Busy</a:t>
              </a:r>
              <a:r>
                <a:rPr lang="en-US" altLang="zh-CN" sz="1600" b="1" dirty="0" smtClean="0"/>
                <a:t>)</a:t>
              </a:r>
              <a:endParaRPr lang="en-US" altLang="zh-CN" sz="1600" b="1" dirty="0" smtClean="0">
                <a:latin typeface="+mn-ea"/>
                <a:ea typeface="+mn-ea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491880" y="3717032"/>
              <a:ext cx="0" cy="57606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4716016" y="3717032"/>
              <a:ext cx="0" cy="57606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3717032"/>
              <a:ext cx="2426298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107"/>
            <p:cNvSpPr txBox="1">
              <a:spLocks noChangeArrowheads="1"/>
            </p:cNvSpPr>
            <p:nvPr/>
          </p:nvSpPr>
          <p:spPr bwMode="auto">
            <a:xfrm>
              <a:off x="4831824" y="3644580"/>
              <a:ext cx="31624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BS</a:t>
              </a:r>
              <a:endParaRPr lang="zh-CN" altLang="en-US" sz="1600" b="1" i="1" dirty="0">
                <a:latin typeface="+mn-lt"/>
              </a:endParaRPr>
            </a:p>
          </p:txBody>
        </p:sp>
      </p:grpSp>
      <p:sp>
        <p:nvSpPr>
          <p:cNvPr id="59" name="Text Box 107"/>
          <p:cNvSpPr txBox="1">
            <a:spLocks noChangeArrowheads="1"/>
          </p:cNvSpPr>
          <p:nvPr/>
        </p:nvSpPr>
        <p:spPr bwMode="auto">
          <a:xfrm>
            <a:off x="5550540" y="4005508"/>
            <a:ext cx="1340333" cy="347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C00000"/>
                </a:solidFill>
              </a:rPr>
              <a:t>1         2</a:t>
            </a:r>
            <a:endParaRPr lang="zh-CN" altLang="en-US" sz="1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5" name="Text Box 168"/>
          <p:cNvSpPr txBox="1">
            <a:spLocks noChangeArrowheads="1"/>
          </p:cNvSpPr>
          <p:nvPr/>
        </p:nvSpPr>
        <p:spPr bwMode="auto">
          <a:xfrm>
            <a:off x="179512" y="5091425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总线周期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指完成一次总线操作的时间 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(T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＝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T</a:t>
            </a:r>
            <a:r>
              <a:rPr lang="zh-CN" altLang="en-US" sz="2200" b="1" baseline="-18000" dirty="0" smtClean="0">
                <a:latin typeface="+mn-ea"/>
                <a:cs typeface="Times New Roman" panose="02020603050405020304" pitchFamily="18" charset="0"/>
              </a:rPr>
              <a:t>仲裁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+T</a:t>
            </a:r>
            <a:r>
              <a:rPr lang="zh-CN" altLang="en-US" sz="2200" b="1" baseline="-18000" dirty="0" smtClean="0">
                <a:latin typeface="+mn-ea"/>
                <a:cs typeface="Times New Roman" panose="02020603050405020304" pitchFamily="18" charset="0"/>
              </a:rPr>
              <a:t>传输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总线传输周期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  <a:p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总线事务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指一次传输过程</a:t>
            </a:r>
            <a:endParaRPr lang="en-US" altLang="zh-CN" sz="2200" b="1" dirty="0" smtClean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987824" y="5589240"/>
            <a:ext cx="6048672" cy="864096"/>
            <a:chOff x="2771800" y="3429000"/>
            <a:chExt cx="6048672" cy="864096"/>
          </a:xfrm>
        </p:grpSpPr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6660232" y="3429000"/>
              <a:ext cx="576064" cy="288032"/>
            </a:xfrm>
            <a:prstGeom prst="rect">
              <a:avLst/>
            </a:prstGeom>
            <a:solidFill>
              <a:srgbClr val="CCCCFF"/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endParaRPr lang="zh-CN" altLang="en-US" sz="1600" b="1" dirty="0"/>
            </a:p>
          </p:txBody>
        </p:sp>
        <p:sp>
          <p:nvSpPr>
            <p:cNvPr id="88" name="Text Box 80"/>
            <p:cNvSpPr txBox="1">
              <a:spLocks noChangeArrowheads="1"/>
            </p:cNvSpPr>
            <p:nvPr/>
          </p:nvSpPr>
          <p:spPr bwMode="auto">
            <a:xfrm>
              <a:off x="4932040" y="3778054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89" name="Text Box 98"/>
            <p:cNvSpPr txBox="1">
              <a:spLocks noChangeArrowheads="1"/>
            </p:cNvSpPr>
            <p:nvPr/>
          </p:nvSpPr>
          <p:spPr bwMode="auto">
            <a:xfrm>
              <a:off x="4788024" y="4035575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4716016" y="3792343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4716015" y="3429001"/>
              <a:ext cx="1728291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a</a:t>
              </a:r>
              <a:endParaRPr lang="zh-CN" altLang="en-US" sz="1600" b="1" dirty="0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6444208" y="3798367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228184" y="3898580"/>
              <a:ext cx="216024" cy="177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4716016" y="3898580"/>
              <a:ext cx="216025" cy="177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4139952" y="3793704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5724128" y="4138094"/>
              <a:ext cx="72008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4139953" y="4138094"/>
              <a:ext cx="57606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8" name="Text Box 98"/>
            <p:cNvSpPr txBox="1">
              <a:spLocks noChangeArrowheads="1"/>
            </p:cNvSpPr>
            <p:nvPr/>
          </p:nvSpPr>
          <p:spPr bwMode="auto">
            <a:xfrm>
              <a:off x="4139952" y="3429000"/>
              <a:ext cx="576064" cy="288031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2771800" y="3429001"/>
              <a:ext cx="1368152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 smtClean="0"/>
                <a:t>使用权</a:t>
              </a:r>
              <a:r>
                <a:rPr lang="en-US" altLang="zh-CN" sz="1800" b="1" dirty="0" smtClean="0"/>
                <a:t>:</a:t>
              </a:r>
              <a:endParaRPr lang="zh-CN" altLang="en-US" sz="1800" b="1" dirty="0"/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7236296" y="3429001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b</a:t>
              </a:r>
              <a:endParaRPr lang="zh-CN" altLang="en-US" sz="1600" b="1" dirty="0"/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6444307" y="3429000"/>
              <a:ext cx="791989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7379283" y="3778054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103" name="Text Box 98"/>
            <p:cNvSpPr txBox="1">
              <a:spLocks noChangeArrowheads="1"/>
            </p:cNvSpPr>
            <p:nvPr/>
          </p:nvSpPr>
          <p:spPr bwMode="auto">
            <a:xfrm>
              <a:off x="7273980" y="4035575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7235267" y="3792343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8819443" y="3798367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8675427" y="3898580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>
              <a:off x="7235267" y="3898580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8172400" y="4149080"/>
              <a:ext cx="64704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6660232" y="4138094"/>
              <a:ext cx="57606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10" name="Text Box 98"/>
            <p:cNvSpPr txBox="1">
              <a:spLocks noChangeArrowheads="1"/>
            </p:cNvSpPr>
            <p:nvPr/>
          </p:nvSpPr>
          <p:spPr bwMode="auto">
            <a:xfrm>
              <a:off x="4211960" y="3758529"/>
              <a:ext cx="3074995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</a:rPr>
                <a:t>仲裁                    仲裁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6659203" y="3798367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2" name="Text Box 168"/>
          <p:cNvSpPr txBox="1">
            <a:spLocks noChangeArrowheads="1"/>
          </p:cNvSpPr>
          <p:nvPr/>
        </p:nvSpPr>
        <p:spPr bwMode="auto">
          <a:xfrm>
            <a:off x="7056275" y="2734241"/>
            <a:ext cx="1908461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 smtClean="0">
                <a:latin typeface="+mn-ea"/>
                <a:cs typeface="Times New Roman" panose="02020603050405020304" pitchFamily="18" charset="0"/>
              </a:rPr>
              <a:t>用地址标识</a:t>
            </a: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└</a:t>
            </a:r>
            <a:r>
              <a:rPr lang="en-US" altLang="zh-CN" sz="1600" b="1" dirty="0" err="1" smtClean="0">
                <a:latin typeface="+mn-ea"/>
                <a:cs typeface="Times New Roman" panose="02020603050405020304" pitchFamily="18" charset="0"/>
              </a:rPr>
              <a:t>ABus+DBus</a:t>
            </a:r>
            <a:endParaRPr lang="en-US" altLang="zh-CN" sz="16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9" name="Text Box 168"/>
          <p:cNvSpPr txBox="1">
            <a:spLocks noChangeArrowheads="1"/>
          </p:cNvSpPr>
          <p:nvPr/>
        </p:nvSpPr>
        <p:spPr bwMode="auto">
          <a:xfrm>
            <a:off x="179388" y="4653136"/>
            <a:ext cx="365055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Q2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总线有哪些类型？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1" name="Text Box 168"/>
          <p:cNvSpPr txBox="1">
            <a:spLocks noChangeArrowheads="1"/>
          </p:cNvSpPr>
          <p:nvPr/>
        </p:nvSpPr>
        <p:spPr bwMode="auto">
          <a:xfrm>
            <a:off x="3564917" y="4725144"/>
            <a:ext cx="5471579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latin typeface="+mn-ea"/>
                <a:cs typeface="Times New Roman" panose="02020603050405020304" pitchFamily="18" charset="0"/>
              </a:rPr>
              <a:t>DBus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zh-CN" sz="1800" b="1" dirty="0" err="1">
                <a:latin typeface="+mn-ea"/>
                <a:cs typeface="Times New Roman" panose="02020603050405020304" pitchFamily="18" charset="0"/>
              </a:rPr>
              <a:t>ABus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zh-CN" sz="1800" b="1" dirty="0" err="1">
                <a:latin typeface="+mn-ea"/>
                <a:cs typeface="Times New Roman" panose="02020603050405020304" pitchFamily="18" charset="0"/>
              </a:rPr>
              <a:t>CBus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、片内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系统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通信、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同步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异步</a:t>
            </a:r>
            <a:r>
              <a:rPr lang="zh-CN" altLang="en-US" sz="1800" b="1" dirty="0" smtClean="0">
                <a:latin typeface="+mn-ea"/>
                <a:cs typeface="Times New Roman" panose="02020603050405020304" pitchFamily="18" charset="0"/>
              </a:rPr>
              <a:t>等</a:t>
            </a: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32" name="直接连接符 131"/>
          <p:cNvCxnSpPr/>
          <p:nvPr/>
        </p:nvCxnSpPr>
        <p:spPr bwMode="auto">
          <a:xfrm flipH="1">
            <a:off x="3829946" y="1844824"/>
            <a:ext cx="3910406" cy="565913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 w="med" len="sm"/>
          </a:ln>
          <a:effectLst/>
        </p:spPr>
      </p:cxnSp>
      <p:sp>
        <p:nvSpPr>
          <p:cNvPr id="135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41" grpId="0"/>
      <p:bldP spid="44" grpId="0"/>
      <p:bldP spid="59" grpId="0"/>
      <p:bldP spid="112" grpId="0"/>
      <p:bldP spid="129" grpId="0"/>
      <p:bldP spid="1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/>
          <p:cNvGrpSpPr/>
          <p:nvPr/>
        </p:nvGrpSpPr>
        <p:grpSpPr>
          <a:xfrm>
            <a:off x="5651091" y="2934236"/>
            <a:ext cx="2449301" cy="2366972"/>
            <a:chOff x="5651091" y="2862228"/>
            <a:chExt cx="2449301" cy="2366972"/>
          </a:xfrm>
        </p:grpSpPr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5652021" y="3438292"/>
              <a:ext cx="575134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7668345" y="3438292"/>
              <a:ext cx="288032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82" name="直接连接符 81"/>
            <p:cNvCxnSpPr/>
            <p:nvPr/>
          </p:nvCxnSpPr>
          <p:spPr bwMode="auto">
            <a:xfrm>
              <a:off x="5652120" y="3066445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084168" y="3150260"/>
              <a:ext cx="145045" cy="22535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6212948" y="3363804"/>
              <a:ext cx="1743428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652120" y="34382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5784581" y="3654316"/>
              <a:ext cx="217179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940152" y="37263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084068" y="3726324"/>
              <a:ext cx="158427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668344" y="37263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812360" y="39423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6229213" y="4365105"/>
              <a:ext cx="1439030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92" name="Text Box 98"/>
            <p:cNvSpPr txBox="1">
              <a:spLocks noChangeArrowheads="1"/>
            </p:cNvSpPr>
            <p:nvPr/>
          </p:nvSpPr>
          <p:spPr bwMode="auto">
            <a:xfrm>
              <a:off x="5652120" y="4365104"/>
              <a:ext cx="577093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93" name="Text Box 98"/>
            <p:cNvSpPr txBox="1">
              <a:spLocks noChangeArrowheads="1"/>
            </p:cNvSpPr>
            <p:nvPr/>
          </p:nvSpPr>
          <p:spPr bwMode="auto">
            <a:xfrm>
              <a:off x="7668345" y="4365104"/>
              <a:ext cx="432047" cy="288031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7668344" y="4367957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7668344" y="4653136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H="1">
              <a:off x="7667315" y="2862228"/>
              <a:ext cx="1029" cy="14308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6228184" y="2862228"/>
              <a:ext cx="1029" cy="144016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任意多边形 97"/>
            <p:cNvSpPr/>
            <p:nvPr/>
          </p:nvSpPr>
          <p:spPr bwMode="auto">
            <a:xfrm>
              <a:off x="6020940" y="3833009"/>
              <a:ext cx="279251" cy="532095"/>
            </a:xfrm>
            <a:custGeom>
              <a:avLst/>
              <a:gdLst>
                <a:gd name="connsiteX0" fmla="*/ 0 w 198966"/>
                <a:gd name="connsiteY0" fmla="*/ 0 h 180975"/>
                <a:gd name="connsiteX1" fmla="*/ 142875 w 198966"/>
                <a:gd name="connsiteY1" fmla="*/ 52388 h 180975"/>
                <a:gd name="connsiteX2" fmla="*/ 195263 w 198966"/>
                <a:gd name="connsiteY2" fmla="*/ 133350 h 180975"/>
                <a:gd name="connsiteX3" fmla="*/ 190500 w 198966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66" h="180975">
                  <a:moveTo>
                    <a:pt x="0" y="0"/>
                  </a:moveTo>
                  <a:cubicBezTo>
                    <a:pt x="55165" y="15081"/>
                    <a:pt x="110331" y="30163"/>
                    <a:pt x="142875" y="52388"/>
                  </a:cubicBezTo>
                  <a:cubicBezTo>
                    <a:pt x="175419" y="74613"/>
                    <a:pt x="187326" y="111919"/>
                    <a:pt x="195263" y="133350"/>
                  </a:cubicBezTo>
                  <a:cubicBezTo>
                    <a:pt x="203200" y="154781"/>
                    <a:pt x="196850" y="167878"/>
                    <a:pt x="190500" y="180975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9" name="Text Box 80"/>
            <p:cNvSpPr txBox="1">
              <a:spLocks noChangeArrowheads="1"/>
            </p:cNvSpPr>
            <p:nvPr/>
          </p:nvSpPr>
          <p:spPr bwMode="auto">
            <a:xfrm>
              <a:off x="6300192" y="4725144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6192831" y="4982665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6228184" y="4700116"/>
              <a:ext cx="0" cy="2410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7667315" y="4725144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7163259" y="5085184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flipH="1">
              <a:off x="5651091" y="5085184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653149" y="3150260"/>
              <a:ext cx="422324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5653149" y="3942348"/>
              <a:ext cx="28700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5652020" y="4293096"/>
              <a:ext cx="432148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7524328" y="40770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6228084" y="4077072"/>
              <a:ext cx="129624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6084168" y="40770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7668244" y="4293096"/>
              <a:ext cx="432148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8" name="组合 157"/>
          <p:cNvGrpSpPr/>
          <p:nvPr/>
        </p:nvGrpSpPr>
        <p:grpSpPr>
          <a:xfrm>
            <a:off x="3635796" y="2931954"/>
            <a:ext cx="2017353" cy="2369254"/>
            <a:chOff x="3635796" y="2859946"/>
            <a:chExt cx="2017353" cy="2369254"/>
          </a:xfrm>
        </p:grpSpPr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3635796" y="3438292"/>
              <a:ext cx="576164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3779912" y="3150260"/>
              <a:ext cx="1873237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923878" y="3942348"/>
              <a:ext cx="172721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914106" y="2859946"/>
              <a:ext cx="158988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4067944" y="2862228"/>
              <a:ext cx="143719" cy="204217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923928" y="34382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4067943" y="3438292"/>
              <a:ext cx="15852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 Box 80"/>
            <p:cNvSpPr txBox="1">
              <a:spLocks noChangeArrowheads="1"/>
            </p:cNvSpPr>
            <p:nvPr/>
          </p:nvSpPr>
          <p:spPr bwMode="auto">
            <a:xfrm>
              <a:off x="4283968" y="4725144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4177636" y="4982665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4211960" y="4739433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98"/>
            <p:cNvSpPr txBox="1">
              <a:spLocks noChangeArrowheads="1"/>
            </p:cNvSpPr>
            <p:nvPr/>
          </p:nvSpPr>
          <p:spPr bwMode="auto">
            <a:xfrm>
              <a:off x="4211960" y="4365105"/>
              <a:ext cx="1440060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H="1">
              <a:off x="5651091" y="2862228"/>
              <a:ext cx="1029" cy="14308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211960" y="2862228"/>
              <a:ext cx="0" cy="14308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任意多边形 57"/>
            <p:cNvSpPr/>
            <p:nvPr/>
          </p:nvSpPr>
          <p:spPr bwMode="auto">
            <a:xfrm>
              <a:off x="4000500" y="3542496"/>
              <a:ext cx="283468" cy="831900"/>
            </a:xfrm>
            <a:custGeom>
              <a:avLst/>
              <a:gdLst>
                <a:gd name="connsiteX0" fmla="*/ 0 w 164238"/>
                <a:gd name="connsiteY0" fmla="*/ 0 h 476250"/>
                <a:gd name="connsiteX1" fmla="*/ 104775 w 164238"/>
                <a:gd name="connsiteY1" fmla="*/ 119062 h 476250"/>
                <a:gd name="connsiteX2" fmla="*/ 161925 w 164238"/>
                <a:gd name="connsiteY2" fmla="*/ 314325 h 476250"/>
                <a:gd name="connsiteX3" fmla="*/ 147638 w 164238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38" h="476250">
                  <a:moveTo>
                    <a:pt x="0" y="0"/>
                  </a:moveTo>
                  <a:cubicBezTo>
                    <a:pt x="38894" y="33337"/>
                    <a:pt x="77788" y="66675"/>
                    <a:pt x="104775" y="119062"/>
                  </a:cubicBezTo>
                  <a:cubicBezTo>
                    <a:pt x="131763" y="171450"/>
                    <a:pt x="154781" y="254794"/>
                    <a:pt x="161925" y="314325"/>
                  </a:cubicBezTo>
                  <a:cubicBezTo>
                    <a:pt x="169069" y="373856"/>
                    <a:pt x="158353" y="425053"/>
                    <a:pt x="147638" y="476250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5652120" y="4725144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3635896" y="4725144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148064" y="5085184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H="1">
              <a:off x="3635896" y="5085184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4211663" y="3066446"/>
              <a:ext cx="1439428" cy="251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V="1">
              <a:off x="4067944" y="40770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4211860" y="4077072"/>
              <a:ext cx="129624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5508104" y="40770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42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操作过程</a:t>
            </a:r>
            <a:endParaRPr lang="en-US" altLang="zh-CN" sz="2200" b="1" dirty="0" smtClean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由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个阶段</a:t>
            </a:r>
            <a:r>
              <a:rPr lang="en-US" altLang="zh-CN" sz="18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 smtClean="0">
                <a:latin typeface="+mn-ea"/>
                <a:cs typeface="Times New Roman" panose="02020603050405020304" pitchFamily="18" charset="0"/>
              </a:rPr>
              <a:t>仲裁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寻址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数据传送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结束</a:t>
            </a:r>
            <a:r>
              <a:rPr lang="en-US" altLang="zh-CN" sz="1800" b="1" dirty="0" smtClean="0"/>
              <a:t>)</a:t>
            </a:r>
            <a:r>
              <a:rPr lang="zh-CN" altLang="en-US" sz="2200" b="1" dirty="0" smtClean="0"/>
              <a:t>组成，每个阶段都是</a:t>
            </a:r>
            <a:r>
              <a:rPr lang="zh-CN" altLang="en-US" sz="2200" b="1" dirty="0"/>
              <a:t>一次</a:t>
            </a:r>
            <a:r>
              <a:rPr lang="zh-CN" altLang="en-US" sz="2200" b="1" u="sng" dirty="0">
                <a:solidFill>
                  <a:srgbClr val="FF3399"/>
                </a:solidFill>
              </a:rPr>
              <a:t>交互</a:t>
            </a:r>
            <a:endParaRPr lang="en-US" altLang="zh-CN" sz="2200" b="1" u="sng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⑴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请求</a:t>
            </a:r>
            <a:r>
              <a:rPr lang="zh-CN" altLang="en-US" sz="2200" b="1" dirty="0">
                <a:solidFill>
                  <a:schemeClr val="accent2"/>
                </a:solidFill>
              </a:rPr>
              <a:t>及分配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阶段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又称</a:t>
            </a:r>
            <a:r>
              <a:rPr lang="zh-CN" altLang="en-US" sz="2200" b="1" dirty="0"/>
              <a:t>仲裁阶段</a:t>
            </a:r>
            <a:r>
              <a:rPr lang="en-US" altLang="zh-CN" sz="2200" b="1" dirty="0"/>
              <a:t>)</a:t>
            </a:r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 各个</a:t>
            </a:r>
            <a:r>
              <a:rPr lang="zh-CN" altLang="en-US" sz="2200" b="1" dirty="0">
                <a:solidFill>
                  <a:srgbClr val="990099"/>
                </a:solidFill>
              </a:rPr>
              <a:t>主设备：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</a:rPr>
              <a:t>      总线仲裁器：</a:t>
            </a:r>
            <a:endParaRPr lang="en-US" altLang="zh-CN" sz="22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2843808" y="1534113"/>
            <a:ext cx="5904656" cy="131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有操作需求时，</a:t>
            </a:r>
            <a:r>
              <a:rPr lang="zh-CN" altLang="en-US" sz="2200" b="1" dirty="0">
                <a:solidFill>
                  <a:srgbClr val="CC3300"/>
                </a:solidFill>
              </a:rPr>
              <a:t>发出</a:t>
            </a:r>
            <a:r>
              <a:rPr lang="zh-CN" altLang="en-US" sz="2200" b="1" dirty="0"/>
              <a:t>总线请求信号</a:t>
            </a:r>
            <a:r>
              <a:rPr lang="en-US" altLang="zh-CN" sz="2200" b="1" dirty="0" err="1"/>
              <a:t>BR</a:t>
            </a:r>
            <a:r>
              <a:rPr lang="en-US" altLang="zh-CN" sz="2200" i="1" dirty="0" err="1">
                <a:latin typeface="+mn-lt"/>
              </a:rPr>
              <a:t>i</a:t>
            </a:r>
            <a:endParaRPr lang="zh-CN" altLang="en-US" sz="2200" b="1" dirty="0">
              <a:latin typeface="+mn-lt"/>
            </a:endParaRPr>
          </a:p>
          <a:p>
            <a:r>
              <a:rPr lang="zh-CN" altLang="en-US" sz="2200" b="1" dirty="0" smtClean="0">
                <a:solidFill>
                  <a:srgbClr val="CC3300"/>
                </a:solidFill>
              </a:rPr>
              <a:t>确定</a:t>
            </a:r>
            <a:r>
              <a:rPr lang="zh-CN" altLang="en-US" sz="2200" b="1" u="sng" dirty="0"/>
              <a:t>下</a:t>
            </a:r>
            <a:r>
              <a:rPr lang="zh-CN" altLang="en-US" sz="2200" b="1" u="sng" dirty="0" smtClean="0"/>
              <a:t>个总线传输</a:t>
            </a:r>
            <a:r>
              <a:rPr lang="zh-CN" altLang="en-US" sz="2200" b="1" u="sng" dirty="0"/>
              <a:t>周期</a:t>
            </a:r>
            <a:r>
              <a:rPr lang="zh-CN" altLang="en-US" sz="2200" b="1" dirty="0" smtClean="0"/>
              <a:t>的总线使用权归属，向所选主设备</a:t>
            </a:r>
            <a:r>
              <a:rPr lang="zh-CN" altLang="en-US" sz="2200" b="1" dirty="0" smtClean="0">
                <a:solidFill>
                  <a:srgbClr val="CC3300"/>
                </a:solidFill>
              </a:rPr>
              <a:t>发出</a:t>
            </a:r>
            <a:r>
              <a:rPr lang="zh-CN" altLang="en-US" sz="2200" b="1" dirty="0"/>
              <a:t>总线</a:t>
            </a:r>
            <a:r>
              <a:rPr lang="zh-CN" altLang="en-US" sz="2200" b="1" dirty="0" smtClean="0"/>
              <a:t>允许信号</a:t>
            </a:r>
            <a:r>
              <a:rPr lang="en-US" altLang="zh-CN" sz="2200" b="1" dirty="0" err="1" smtClean="0"/>
              <a:t>BG</a:t>
            </a:r>
            <a:r>
              <a:rPr lang="en-US" altLang="zh-CN" sz="2200" i="1" dirty="0" err="1" smtClean="0">
                <a:latin typeface="+mn-lt"/>
              </a:rPr>
              <a:t>j</a:t>
            </a:r>
            <a:endParaRPr lang="zh-CN" altLang="en-US" sz="2200" b="1" dirty="0"/>
          </a:p>
        </p:txBody>
      </p:sp>
      <p:grpSp>
        <p:nvGrpSpPr>
          <p:cNvPr id="159" name="组合 158"/>
          <p:cNvGrpSpPr/>
          <p:nvPr/>
        </p:nvGrpSpPr>
        <p:grpSpPr>
          <a:xfrm>
            <a:off x="429989" y="2862229"/>
            <a:ext cx="3781673" cy="1862915"/>
            <a:chOff x="429989" y="2790221"/>
            <a:chExt cx="3781673" cy="1862915"/>
          </a:xfrm>
        </p:grpSpPr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1691680" y="2790221"/>
              <a:ext cx="1658243" cy="18416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/>
                <a:t>BR1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 smtClean="0"/>
                <a:t>BR2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 smtClean="0"/>
                <a:t>状态</a:t>
              </a:r>
              <a:r>
                <a:rPr lang="en-US" altLang="zh-CN" sz="1800" b="1" dirty="0" smtClean="0"/>
                <a:t>BS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使用权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 flipH="1">
              <a:off x="3635796" y="2862228"/>
              <a:ext cx="100" cy="144016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3779912" y="2862228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3419872" y="3078252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5896" y="3150260"/>
              <a:ext cx="144016" cy="225351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419872" y="3375611"/>
              <a:ext cx="216024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左大括号 71"/>
            <p:cNvSpPr/>
            <p:nvPr/>
          </p:nvSpPr>
          <p:spPr bwMode="auto">
            <a:xfrm>
              <a:off x="1617613" y="2934236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3" name="左大括号 72"/>
            <p:cNvSpPr/>
            <p:nvPr/>
          </p:nvSpPr>
          <p:spPr bwMode="auto">
            <a:xfrm>
              <a:off x="1617613" y="3543641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429989" y="3554427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835869" y="2951686"/>
              <a:ext cx="78174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主设备</a:t>
              </a:r>
              <a:endParaRPr lang="zh-CN" altLang="en-US" sz="1800" b="1" dirty="0"/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419872" y="3654316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3419871" y="4365105"/>
              <a:ext cx="791791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3419872" y="3942348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3419872" y="4293096"/>
              <a:ext cx="64817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3" name="Text Box 168"/>
          <p:cNvSpPr txBox="1">
            <a:spLocks noChangeArrowheads="1"/>
          </p:cNvSpPr>
          <p:nvPr/>
        </p:nvSpPr>
        <p:spPr bwMode="auto">
          <a:xfrm>
            <a:off x="179388" y="5301208"/>
            <a:ext cx="8964612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Q1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总线使用权获得的表示？请求何时撤销？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传输周期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结束的表示？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4" name="Text Box 168"/>
          <p:cNvSpPr txBox="1">
            <a:spLocks noChangeArrowheads="1"/>
          </p:cNvSpPr>
          <p:nvPr/>
        </p:nvSpPr>
        <p:spPr bwMode="auto">
          <a:xfrm>
            <a:off x="1619672" y="5733256"/>
            <a:ext cx="2196094" cy="29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8000" rIns="18000" bIns="1800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+mn-ea"/>
                <a:cs typeface="Times New Roman" panose="02020603050405020304" pitchFamily="18" charset="0"/>
              </a:rPr>
              <a:t>BG</a:t>
            </a:r>
            <a:r>
              <a:rPr lang="en-US" altLang="zh-CN" sz="1600" b="1" i="1" dirty="0" err="1" smtClean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时发送</a:t>
            </a:r>
            <a:r>
              <a:rPr lang="en-US" altLang="zh-CN" sz="1600" b="1" dirty="0" err="1" smtClean="0">
                <a:latin typeface="+mn-ea"/>
                <a:cs typeface="Times New Roman" panose="02020603050405020304" pitchFamily="18" charset="0"/>
              </a:rPr>
              <a:t>BS</a:t>
            </a:r>
            <a:r>
              <a:rPr lang="en-US" altLang="zh-CN" sz="1600" b="1" i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=1)</a:t>
            </a:r>
          </a:p>
        </p:txBody>
      </p:sp>
      <p:sp>
        <p:nvSpPr>
          <p:cNvPr id="175" name="Text Box 168"/>
          <p:cNvSpPr txBox="1">
            <a:spLocks noChangeArrowheads="1"/>
          </p:cNvSpPr>
          <p:nvPr/>
        </p:nvSpPr>
        <p:spPr bwMode="auto">
          <a:xfrm>
            <a:off x="4211960" y="5733256"/>
            <a:ext cx="2159213" cy="29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8000" rIns="18000" bIns="1800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+mn-ea"/>
                <a:cs typeface="Times New Roman" panose="02020603050405020304" pitchFamily="18" charset="0"/>
              </a:rPr>
              <a:t>BS</a:t>
            </a:r>
            <a:r>
              <a:rPr lang="en-US" altLang="zh-CN" sz="1600" b="1" i="1" dirty="0" err="1" smtClean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=0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600" b="1" dirty="0" smtClean="0">
                <a:solidFill>
                  <a:srgbClr val="CC3300"/>
                </a:solidFill>
                <a:latin typeface="+mn-ea"/>
                <a:cs typeface="Times New Roman" panose="02020603050405020304" pitchFamily="18" charset="0"/>
              </a:rPr>
              <a:t>～</a:t>
            </a:r>
            <a:r>
              <a:rPr lang="en-US" altLang="zh-CN" sz="1600" b="1" dirty="0" err="1" smtClean="0">
                <a:latin typeface="+mn-ea"/>
                <a:cs typeface="Times New Roman" panose="02020603050405020304" pitchFamily="18" charset="0"/>
              </a:rPr>
              <a:t>BS</a:t>
            </a:r>
            <a:r>
              <a:rPr lang="en-US" altLang="zh-CN" sz="1600" b="1" i="1" dirty="0" err="1" smtClean="0">
                <a:cs typeface="Times New Roman" panose="02020603050405020304" pitchFamily="18" charset="0"/>
              </a:rPr>
              <a:t>i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0)</a:t>
            </a:r>
          </a:p>
        </p:txBody>
      </p:sp>
      <p:sp>
        <p:nvSpPr>
          <p:cNvPr id="176" name="Text Box 168"/>
          <p:cNvSpPr txBox="1">
            <a:spLocks noChangeArrowheads="1"/>
          </p:cNvSpPr>
          <p:nvPr/>
        </p:nvSpPr>
        <p:spPr bwMode="auto">
          <a:xfrm>
            <a:off x="6920392" y="5740108"/>
            <a:ext cx="1252008" cy="29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8000" rIns="18000" bIns="1800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 smtClean="0">
                <a:latin typeface="+mn-ea"/>
                <a:cs typeface="Times New Roman" panose="02020603050405020304" pitchFamily="18" charset="0"/>
              </a:rPr>
              <a:t>BS</a:t>
            </a:r>
            <a:r>
              <a:rPr lang="en-US" altLang="zh-CN" sz="1600" b="1" i="1" dirty="0" err="1" smtClean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时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7" name="Text Box 168"/>
          <p:cNvSpPr txBox="1">
            <a:spLocks noChangeArrowheads="1"/>
          </p:cNvSpPr>
          <p:nvPr/>
        </p:nvSpPr>
        <p:spPr bwMode="auto">
          <a:xfrm>
            <a:off x="179512" y="5949280"/>
            <a:ext cx="878510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Q2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总线仲裁何时进行？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8" name="Text Box 168"/>
          <p:cNvSpPr txBox="1">
            <a:spLocks noChangeArrowheads="1"/>
          </p:cNvSpPr>
          <p:nvPr/>
        </p:nvSpPr>
        <p:spPr bwMode="auto">
          <a:xfrm>
            <a:off x="3923928" y="6093296"/>
            <a:ext cx="2592288" cy="29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8000" rIns="18000" bIns="1800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600" b="1" dirty="0" smtClean="0">
                <a:latin typeface="+mn-ea"/>
                <a:cs typeface="Times New Roman" panose="02020603050405020304" pitchFamily="18" charset="0"/>
              </a:rPr>
              <a:t>总线空闲、有总线请求时</a:t>
            </a:r>
            <a:r>
              <a:rPr lang="en-US" altLang="zh-CN" sz="1600" b="1" dirty="0" smtClean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AutoShape 3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9" y="370189"/>
            <a:ext cx="4918696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accent2"/>
                </a:solidFill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⑵寻址阶段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 有权主设备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    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所有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从设备：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200" b="1" dirty="0" smtClean="0">
              <a:solidFill>
                <a:srgbClr val="990099"/>
              </a:solidFill>
            </a:endParaRPr>
          </a:p>
          <a:p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200" b="1" dirty="0" smtClean="0">
              <a:solidFill>
                <a:srgbClr val="990099"/>
              </a:solidFill>
            </a:endParaRPr>
          </a:p>
          <a:p>
            <a:endParaRPr lang="en-US" altLang="zh-CN" sz="2000" b="1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b="1" dirty="0" smtClean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⑶传送</a:t>
            </a:r>
            <a:r>
              <a:rPr lang="zh-CN" altLang="en-US" sz="2200" b="1" dirty="0">
                <a:solidFill>
                  <a:schemeClr val="accent2"/>
                </a:solidFill>
              </a:rPr>
              <a:t>数据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阶段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主</a:t>
            </a:r>
            <a:r>
              <a:rPr lang="zh-CN" altLang="en-US" sz="2200" b="1" dirty="0">
                <a:solidFill>
                  <a:srgbClr val="990099"/>
                </a:solidFill>
              </a:rPr>
              <a:t>、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从设备：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990099"/>
                </a:solidFill>
              </a:rPr>
              <a:t>              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传送</a:t>
            </a:r>
            <a:r>
              <a:rPr lang="zh-CN" altLang="en-US" sz="2200" b="1" dirty="0">
                <a:solidFill>
                  <a:srgbClr val="990099"/>
                </a:solidFill>
              </a:rPr>
              <a:t>时机：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⑷结束阶段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主、从设备：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    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    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结束</a:t>
            </a:r>
            <a:r>
              <a:rPr lang="zh-CN" altLang="en-US" sz="2200" b="1" dirty="0">
                <a:solidFill>
                  <a:srgbClr val="990099"/>
                </a:solidFill>
              </a:rPr>
              <a:t>时机：</a:t>
            </a:r>
            <a:endParaRPr lang="en-US" altLang="zh-CN" sz="2200" b="1" dirty="0">
              <a:solidFill>
                <a:srgbClr val="990099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23928" y="379343"/>
            <a:ext cx="3960813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rgbClr val="CC3300"/>
                </a:solidFill>
              </a:rPr>
              <a:t>发出</a:t>
            </a:r>
            <a:r>
              <a:rPr lang="zh-CN" altLang="en-US" sz="2200" b="1" u="sng" dirty="0"/>
              <a:t>目标地址</a:t>
            </a:r>
            <a:r>
              <a:rPr lang="zh-CN" altLang="en-US" sz="2200" b="1" dirty="0"/>
              <a:t>和</a:t>
            </a:r>
            <a:r>
              <a:rPr lang="zh-CN" altLang="en-US" sz="2200" b="1" u="sng" dirty="0"/>
              <a:t>操作</a:t>
            </a:r>
            <a:r>
              <a:rPr lang="zh-CN" altLang="en-US" sz="2200" b="1" u="sng" dirty="0" smtClean="0"/>
              <a:t>命令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24100" y="811391"/>
            <a:ext cx="525641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>
                <a:solidFill>
                  <a:srgbClr val="CC3300"/>
                </a:solidFill>
              </a:rPr>
              <a:t>判断</a:t>
            </a:r>
            <a:r>
              <a:rPr lang="zh-CN" altLang="en-US" sz="2200" b="1" dirty="0"/>
              <a:t>是否被选中，</a:t>
            </a:r>
            <a:r>
              <a:rPr lang="zh-CN" altLang="en-US" sz="2200" b="1" dirty="0">
                <a:solidFill>
                  <a:schemeClr val="accent2"/>
                </a:solidFill>
              </a:rPr>
              <a:t>被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选中时</a:t>
            </a:r>
            <a:r>
              <a:rPr lang="zh-CN" altLang="en-US" sz="2200" b="1" u="sng" dirty="0" smtClean="0">
                <a:solidFill>
                  <a:srgbClr val="CC3300"/>
                </a:solidFill>
              </a:rPr>
              <a:t>响应</a:t>
            </a:r>
            <a:r>
              <a:rPr lang="zh-CN" altLang="en-US" sz="2200" b="1" dirty="0"/>
              <a:t>总线操作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55370" y="1340768"/>
            <a:ext cx="2304993" cy="2088232"/>
            <a:chOff x="4499255" y="2132856"/>
            <a:chExt cx="2304993" cy="2088232"/>
          </a:xfrm>
        </p:grpSpPr>
        <p:sp>
          <p:nvSpPr>
            <p:cNvPr id="8" name="Text Box 300"/>
            <p:cNvSpPr txBox="1">
              <a:spLocks noChangeArrowheads="1"/>
            </p:cNvSpPr>
            <p:nvPr/>
          </p:nvSpPr>
          <p:spPr bwMode="auto">
            <a:xfrm>
              <a:off x="4644456" y="2715103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4644268" y="2708920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V="1">
              <a:off x="4644008" y="2996952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98"/>
            <p:cNvSpPr>
              <a:spLocks noChangeArrowheads="1"/>
            </p:cNvSpPr>
            <p:nvPr/>
          </p:nvSpPr>
          <p:spPr bwMode="auto">
            <a:xfrm rot="5400000">
              <a:off x="4428555" y="2780358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4499992" y="2132856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788024" y="3645024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4643488" y="342900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4499992" y="3429000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4499992" y="3717032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499992" y="4221088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4499992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4500729" y="27089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511557" y="3213323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499255" y="2636912"/>
              <a:ext cx="230467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6207715" y="1340768"/>
            <a:ext cx="865253" cy="2088232"/>
            <a:chOff x="5651600" y="2132856"/>
            <a:chExt cx="865253" cy="2088232"/>
          </a:xfrm>
        </p:grpSpPr>
        <p:sp>
          <p:nvSpPr>
            <p:cNvPr id="23" name="Rectangle 197"/>
            <p:cNvSpPr>
              <a:spLocks noChangeArrowheads="1"/>
            </p:cNvSpPr>
            <p:nvPr/>
          </p:nvSpPr>
          <p:spPr bwMode="auto">
            <a:xfrm>
              <a:off x="5794201" y="3069654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5796136" y="4005064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AutoShape 198"/>
            <p:cNvSpPr>
              <a:spLocks noChangeArrowheads="1"/>
            </p:cNvSpPr>
            <p:nvPr/>
          </p:nvSpPr>
          <p:spPr bwMode="auto">
            <a:xfrm rot="5400000">
              <a:off x="5580683" y="3140398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5651600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5652337" y="306896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795876" y="3068960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5795616" y="3356299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5652120" y="213285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5055370" y="3429694"/>
            <a:ext cx="2304993" cy="288008"/>
            <a:chOff x="4499255" y="4293790"/>
            <a:chExt cx="2304993" cy="288008"/>
          </a:xfrm>
        </p:grpSpPr>
        <p:sp>
          <p:nvSpPr>
            <p:cNvPr id="33" name="Text Box 300"/>
            <p:cNvSpPr txBox="1">
              <a:spLocks noChangeArrowheads="1"/>
            </p:cNvSpPr>
            <p:nvPr/>
          </p:nvSpPr>
          <p:spPr bwMode="auto">
            <a:xfrm>
              <a:off x="4688065" y="4293790"/>
              <a:ext cx="82003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地址期</a:t>
              </a:r>
              <a:endParaRPr lang="zh-CN" altLang="en-US" sz="1800" b="1" dirty="0"/>
            </a:p>
          </p:txBody>
        </p:sp>
        <p:sp>
          <p:nvSpPr>
            <p:cNvPr id="34" name="Text Box 300"/>
            <p:cNvSpPr txBox="1">
              <a:spLocks noChangeArrowheads="1"/>
            </p:cNvSpPr>
            <p:nvPr/>
          </p:nvSpPr>
          <p:spPr bwMode="auto">
            <a:xfrm>
              <a:off x="5796136" y="4293790"/>
              <a:ext cx="85603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数据期</a:t>
              </a:r>
              <a:endParaRPr lang="zh-CN" altLang="en-US" sz="1800" b="1" dirty="0"/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 flipH="1">
              <a:off x="4499255" y="4365798"/>
              <a:ext cx="737" cy="216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6802991" y="4365104"/>
              <a:ext cx="1257" cy="216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5650863" y="4365798"/>
              <a:ext cx="1257" cy="21533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08104" y="4437112"/>
              <a:ext cx="1520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4499992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6652166" y="4436765"/>
              <a:ext cx="15208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H="1">
              <a:off x="5652120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7360363" y="1340768"/>
            <a:ext cx="451997" cy="2088232"/>
            <a:chOff x="6648667" y="1988840"/>
            <a:chExt cx="451997" cy="2088232"/>
          </a:xfrm>
        </p:grpSpPr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6648667" y="1988840"/>
              <a:ext cx="4519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6660232" y="3068960"/>
              <a:ext cx="432048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6658758" y="3284984"/>
              <a:ext cx="4419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660232" y="2708573"/>
              <a:ext cx="432048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6661489" y="4077072"/>
              <a:ext cx="43079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659495" y="2492896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6948264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947744" y="198884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6660232" y="198884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6658758" y="3573016"/>
              <a:ext cx="43352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7092280" y="1988840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组合 56"/>
          <p:cNvGrpSpPr/>
          <p:nvPr/>
        </p:nvGrpSpPr>
        <p:grpSpPr>
          <a:xfrm>
            <a:off x="7072013" y="1340768"/>
            <a:ext cx="296575" cy="2088232"/>
            <a:chOff x="6515898" y="1772816"/>
            <a:chExt cx="296575" cy="2088232"/>
          </a:xfrm>
        </p:grpSpPr>
        <p:sp>
          <p:nvSpPr>
            <p:cNvPr id="58" name="AutoShape 292"/>
            <p:cNvSpPr>
              <a:spLocks noChangeArrowheads="1"/>
            </p:cNvSpPr>
            <p:nvPr/>
          </p:nvSpPr>
          <p:spPr bwMode="auto">
            <a:xfrm rot="16200000">
              <a:off x="6444779" y="2798436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6516216" y="270892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6516216" y="28613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6516853" y="3068960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16216" y="3356992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AutoShape 292"/>
            <p:cNvSpPr>
              <a:spLocks noChangeArrowheads="1"/>
            </p:cNvSpPr>
            <p:nvPr/>
          </p:nvSpPr>
          <p:spPr bwMode="auto">
            <a:xfrm rot="16200000">
              <a:off x="6444779" y="2421011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6516216" y="234888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6516216" y="249289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6659712" y="3645024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>
              <a:off x="6515898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6803930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515898" y="3645024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6658758" y="3068960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stCxn id="63" idx="2"/>
            </p:cNvCxnSpPr>
            <p:nvPr/>
          </p:nvCxnSpPr>
          <p:spPr bwMode="auto">
            <a:xfrm>
              <a:off x="6660680" y="2493243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6660232" y="2852936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组合 72"/>
          <p:cNvGrpSpPr/>
          <p:nvPr/>
        </p:nvGrpSpPr>
        <p:grpSpPr>
          <a:xfrm>
            <a:off x="1780251" y="1268760"/>
            <a:ext cx="3287421" cy="2160240"/>
            <a:chOff x="1224136" y="1772816"/>
            <a:chExt cx="3287421" cy="2160240"/>
          </a:xfrm>
        </p:grpSpPr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4211960" y="1844824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2483768" y="1772816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4499992" y="1844824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4211960" y="20608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4211960" y="234888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4355976" y="18448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4211960" y="3140968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211960" y="3933056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左大括号 81"/>
            <p:cNvSpPr/>
            <p:nvPr/>
          </p:nvSpPr>
          <p:spPr bwMode="auto">
            <a:xfrm>
              <a:off x="2843808" y="3248980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3" name="Text Box 9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84" name="左大括号 83"/>
            <p:cNvSpPr/>
            <p:nvPr/>
          </p:nvSpPr>
          <p:spPr bwMode="auto">
            <a:xfrm>
              <a:off x="2627784" y="2537196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3887952" y="311326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887952" y="340129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4211960" y="3429000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211960" y="364502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4211960" y="335699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4211960" y="292494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4211960" y="256490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4211960" y="213285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左大括号 92"/>
            <p:cNvSpPr/>
            <p:nvPr/>
          </p:nvSpPr>
          <p:spPr bwMode="auto">
            <a:xfrm>
              <a:off x="2411760" y="1916832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4" name="Text Box 98"/>
            <p:cNvSpPr txBox="1">
              <a:spLocks noChangeArrowheads="1"/>
            </p:cNvSpPr>
            <p:nvPr/>
          </p:nvSpPr>
          <p:spPr bwMode="auto">
            <a:xfrm>
              <a:off x="1224136" y="1927618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31893" y="3717032"/>
            <a:ext cx="4712107" cy="938719"/>
            <a:chOff x="2775709" y="4494018"/>
            <a:chExt cx="4712107" cy="938719"/>
          </a:xfrm>
        </p:grpSpPr>
        <p:sp>
          <p:nvSpPr>
            <p:cNvPr id="96" name="Text Box 303"/>
            <p:cNvSpPr txBox="1">
              <a:spLocks noChangeArrowheads="1"/>
            </p:cNvSpPr>
            <p:nvPr/>
          </p:nvSpPr>
          <p:spPr bwMode="auto">
            <a:xfrm>
              <a:off x="2775709" y="4494018"/>
              <a:ext cx="4712107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200" b="1" dirty="0" smtClean="0"/>
                <a:t>  </a:t>
              </a:r>
              <a:r>
                <a:rPr lang="zh-CN" altLang="en-US" sz="2200" b="1" dirty="0" smtClean="0">
                  <a:solidFill>
                    <a:srgbClr val="0070C0"/>
                  </a:solidFill>
                </a:rPr>
                <a:t>发送</a:t>
              </a:r>
              <a:r>
                <a:rPr lang="en-US" altLang="zh-CN" sz="2200" b="1" dirty="0" smtClean="0">
                  <a:solidFill>
                    <a:srgbClr val="CC3300"/>
                  </a:solidFill>
                </a:rPr>
                <a:t>/</a:t>
              </a:r>
              <a:r>
                <a:rPr lang="zh-CN" altLang="en-US" sz="2200" b="1" dirty="0"/>
                <a:t>接收</a:t>
              </a:r>
              <a:r>
                <a:rPr lang="zh-CN" altLang="en-US" sz="2200" b="1" dirty="0" smtClean="0"/>
                <a:t>、</a:t>
              </a:r>
              <a:r>
                <a:rPr lang="zh-CN" altLang="en-US" sz="2200" b="1" dirty="0">
                  <a:solidFill>
                    <a:srgbClr val="0070C0"/>
                  </a:solidFill>
                </a:rPr>
                <a:t>接收</a:t>
              </a:r>
              <a:r>
                <a:rPr lang="en-US" altLang="zh-CN" sz="2200" b="1" dirty="0" smtClean="0">
                  <a:solidFill>
                    <a:srgbClr val="CC3300"/>
                  </a:solidFill>
                </a:rPr>
                <a:t>/</a:t>
              </a:r>
              <a:r>
                <a:rPr lang="zh-CN" altLang="en-US" sz="2200" b="1" dirty="0" smtClean="0"/>
                <a:t>发送</a:t>
              </a:r>
              <a:r>
                <a:rPr lang="zh-CN" altLang="en-US" sz="2200" b="1" dirty="0" smtClean="0"/>
                <a:t>数据</a:t>
              </a:r>
              <a:endParaRPr lang="en-US" altLang="zh-CN" sz="2200" b="1" dirty="0" smtClean="0"/>
            </a:p>
            <a:p>
              <a:r>
                <a:rPr lang="zh-CN" altLang="en-US" sz="2200" b="1" dirty="0" smtClean="0"/>
                <a:t>源</a:t>
              </a:r>
              <a:r>
                <a:rPr lang="zh-CN" altLang="en-US" sz="2200" b="1" dirty="0" smtClean="0"/>
                <a:t>设备就绪时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读用</a:t>
              </a:r>
              <a:r>
                <a:rPr lang="en-US" altLang="zh-CN" sz="1800" b="1" dirty="0" smtClean="0"/>
                <a:t>ACK</a:t>
              </a:r>
              <a:r>
                <a:rPr lang="zh-CN" altLang="en-US" sz="1800" b="1" dirty="0" smtClean="0"/>
                <a:t>表示、</a:t>
              </a:r>
              <a:r>
                <a:rPr lang="zh-CN" altLang="en-US" sz="1800" b="1" dirty="0" smtClean="0"/>
                <a:t>写用</a:t>
              </a:r>
              <a:r>
                <a:rPr lang="en-US" altLang="zh-CN" sz="1800" b="1" dirty="0" smtClean="0"/>
                <a:t>WR</a:t>
              </a:r>
              <a:r>
                <a:rPr lang="zh-CN" altLang="en-US" sz="1800" b="1" dirty="0" smtClean="0"/>
                <a:t>表示</a:t>
              </a:r>
              <a:r>
                <a:rPr lang="en-US" altLang="zh-CN" sz="1800" b="1" dirty="0" smtClean="0"/>
                <a:t>)</a:t>
              </a:r>
              <a:endParaRPr lang="zh-CN" altLang="en-US" sz="1800" b="1" dirty="0"/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6638460" y="507008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3708314" y="4581128"/>
            <a:ext cx="5435686" cy="938719"/>
            <a:chOff x="2552278" y="5380767"/>
            <a:chExt cx="5435686" cy="938719"/>
          </a:xfrm>
        </p:grpSpPr>
        <p:sp>
          <p:nvSpPr>
            <p:cNvPr id="99" name="Text Box 305"/>
            <p:cNvSpPr txBox="1">
              <a:spLocks noChangeArrowheads="1"/>
            </p:cNvSpPr>
            <p:nvPr/>
          </p:nvSpPr>
          <p:spPr bwMode="auto">
            <a:xfrm>
              <a:off x="2552278" y="5380767"/>
              <a:ext cx="5435686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200" b="1" spc="-100" dirty="0"/>
                <a:t> </a:t>
              </a:r>
              <a:r>
                <a:rPr lang="zh-CN" altLang="en-US" sz="2200" b="1" spc="-100" dirty="0" smtClean="0"/>
                <a:t>   </a:t>
              </a:r>
              <a:r>
                <a:rPr lang="zh-CN" altLang="en-US" sz="2200" b="1" u="sng" spc="-100" dirty="0" smtClean="0"/>
                <a:t>各自</a:t>
              </a:r>
              <a:r>
                <a:rPr lang="zh-CN" altLang="en-US" sz="2200" b="1" spc="-100" dirty="0" smtClean="0">
                  <a:solidFill>
                    <a:srgbClr val="CC3300"/>
                  </a:solidFill>
                </a:rPr>
                <a:t>恢复</a:t>
              </a:r>
              <a:r>
                <a:rPr lang="zh-CN" altLang="en-US" sz="2200" b="1" u="sng" spc="-100" dirty="0" smtClean="0"/>
                <a:t>所控信号线</a:t>
              </a:r>
              <a:r>
                <a:rPr lang="zh-CN" altLang="en-US" sz="2200" b="1" spc="-100" dirty="0" smtClean="0"/>
                <a:t>的状态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→高阻</a:t>
              </a:r>
              <a:r>
                <a:rPr lang="en-US" altLang="zh-CN" sz="1800" b="1" dirty="0" smtClean="0"/>
                <a:t>)</a:t>
              </a:r>
              <a:endParaRPr lang="en-US" altLang="zh-CN" sz="2200" b="1" dirty="0" smtClean="0"/>
            </a:p>
            <a:p>
              <a:r>
                <a:rPr lang="zh-CN" altLang="en-US" sz="2200" b="1" dirty="0" smtClean="0"/>
                <a:t> 目设备接收</a:t>
              </a:r>
              <a:r>
                <a:rPr lang="zh-CN" altLang="en-US" sz="2200" b="1" dirty="0" smtClean="0"/>
                <a:t>完毕时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读用</a:t>
              </a:r>
              <a:r>
                <a:rPr lang="en-US" altLang="zh-CN" sz="1800" b="1" dirty="0" smtClean="0"/>
                <a:t>RD</a:t>
              </a:r>
              <a:r>
                <a:rPr lang="zh-CN" altLang="en-US" sz="1800" b="1" dirty="0" smtClean="0"/>
                <a:t>表示</a:t>
              </a:r>
              <a:r>
                <a:rPr lang="zh-CN" altLang="en-US" sz="1800" b="1" dirty="0"/>
                <a:t>、</a:t>
              </a:r>
              <a:r>
                <a:rPr lang="zh-CN" altLang="en-US" sz="1800" b="1" dirty="0" smtClean="0"/>
                <a:t>写用</a:t>
              </a:r>
              <a:r>
                <a:rPr lang="en-US" altLang="zh-CN" sz="1800" b="1" dirty="0" smtClean="0"/>
                <a:t>ACK</a:t>
              </a:r>
              <a:r>
                <a:rPr lang="zh-CN" altLang="en-US" sz="1800" b="1" dirty="0" smtClean="0"/>
                <a:t>表示</a:t>
              </a:r>
              <a:r>
                <a:rPr lang="en-US" altLang="zh-CN" sz="1800" b="1" dirty="0"/>
                <a:t>)</a:t>
              </a:r>
              <a:endParaRPr lang="zh-CN" altLang="en-US" sz="1800" b="1" dirty="0"/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5612236" y="5953496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1" name="直接连接符 100"/>
          <p:cNvCxnSpPr/>
          <p:nvPr/>
        </p:nvCxnSpPr>
        <p:spPr bwMode="auto">
          <a:xfrm flipV="1">
            <a:off x="6208235" y="3212976"/>
            <a:ext cx="144016" cy="216024"/>
          </a:xfrm>
          <a:prstGeom prst="line">
            <a:avLst/>
          </a:prstGeom>
          <a:noFill/>
          <a:ln w="1587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03" name="Text Box 168"/>
          <p:cNvSpPr txBox="1">
            <a:spLocks noChangeArrowheads="1"/>
          </p:cNvSpPr>
          <p:nvPr/>
        </p:nvSpPr>
        <p:spPr bwMode="auto">
          <a:xfrm>
            <a:off x="179388" y="5517232"/>
            <a:ext cx="8785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Q1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总线操作过程中，从设备不参与哪些阶段？</a:t>
            </a:r>
            <a:endParaRPr lang="en-US" altLang="zh-CN" sz="2200" b="1" dirty="0"/>
          </a:p>
        </p:txBody>
      </p:sp>
      <p:sp>
        <p:nvSpPr>
          <p:cNvPr id="104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616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、总线仲裁</a:t>
            </a:r>
            <a:endParaRPr lang="en-US" altLang="zh-CN" sz="2200" b="1" dirty="0" smtClean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有集中式仲裁、分布式仲裁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latin typeface="+mn-ea"/>
                <a:cs typeface="Times New Roman" panose="02020603050405020304" pitchFamily="18" charset="0"/>
              </a:rPr>
              <a:t>类</a:t>
            </a:r>
            <a:r>
              <a:rPr lang="zh-CN" altLang="en-US" sz="2200" b="1" dirty="0" smtClean="0"/>
              <a:t>，只讨论前者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有统一的总线仲裁器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200" b="1" dirty="0" smtClean="0"/>
          </a:p>
          <a:p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⑴链式查询方式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 基本思想：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600" b="1" dirty="0" smtClean="0">
              <a:solidFill>
                <a:srgbClr val="990099"/>
              </a:solidFill>
            </a:endParaRPr>
          </a:p>
          <a:p>
            <a:r>
              <a:rPr lang="en-US" altLang="zh-CN" sz="2200" b="1" dirty="0" smtClean="0">
                <a:solidFill>
                  <a:srgbClr val="990099"/>
                </a:solidFill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      仲裁线连接：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仲裁时机：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仲裁方法：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18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仲裁实现：</a:t>
            </a:r>
            <a:endParaRPr lang="en-US" altLang="zh-CN" sz="22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55528" y="1513849"/>
            <a:ext cx="6409086" cy="119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 smtClean="0"/>
              <a:t>自动轮询</a:t>
            </a:r>
            <a:r>
              <a:rPr lang="zh-CN" altLang="en-US" sz="2200" b="1" dirty="0" smtClean="0"/>
              <a:t>各个主设备</a:t>
            </a:r>
            <a:r>
              <a:rPr lang="zh-CN" altLang="en-US" sz="2200" b="1" dirty="0" smtClean="0"/>
              <a:t>，</a:t>
            </a:r>
            <a:r>
              <a:rPr lang="zh-CN" altLang="en-US" sz="2200" b="1" u="sng" dirty="0" smtClean="0"/>
              <a:t>被询问时</a:t>
            </a:r>
            <a:r>
              <a:rPr lang="zh-CN" altLang="en-US" sz="2200" b="1" dirty="0" smtClean="0"/>
              <a:t>才可获得使用权</a:t>
            </a:r>
            <a:endParaRPr lang="en-US" altLang="zh-CN" sz="2200" b="1" dirty="0" smtClean="0"/>
          </a:p>
          <a:p>
            <a:pPr>
              <a:lnSpc>
                <a:spcPct val="105000"/>
              </a:lnSpc>
            </a:pPr>
            <a:r>
              <a:rPr lang="en-US" altLang="zh-CN" sz="1600" b="1" dirty="0" smtClean="0"/>
              <a:t>(</a:t>
            </a:r>
            <a:r>
              <a:rPr lang="zh-CN" altLang="en-US" sz="1600" b="1" dirty="0"/>
              <a:t>没人</a:t>
            </a:r>
            <a:r>
              <a:rPr lang="zh-CN" altLang="en-US" sz="1600" b="1" dirty="0" smtClean="0"/>
              <a:t>发言</a:t>
            </a:r>
            <a:r>
              <a:rPr lang="zh-CN" altLang="en-US" sz="1600" b="1" dirty="0"/>
              <a:t>、</a:t>
            </a:r>
            <a:r>
              <a:rPr lang="zh-CN" altLang="en-US" sz="1600" b="1" dirty="0" smtClean="0"/>
              <a:t>有人</a:t>
            </a:r>
            <a:r>
              <a:rPr lang="zh-CN" altLang="en-US" sz="1600" b="1" dirty="0" smtClean="0"/>
              <a:t>举手时，话筒</a:t>
            </a:r>
            <a:r>
              <a:rPr lang="zh-CN" altLang="en-US" sz="1600" b="1" dirty="0">
                <a:solidFill>
                  <a:srgbClr val="0070C0"/>
                </a:solidFill>
              </a:rPr>
              <a:t>交给</a:t>
            </a:r>
            <a:r>
              <a:rPr lang="zh-CN" altLang="en-US" sz="1600" b="1" dirty="0" smtClean="0"/>
              <a:t>第一排，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自动</a:t>
            </a:r>
            <a:r>
              <a:rPr lang="zh-CN" altLang="en-US" sz="1600" b="1" dirty="0" smtClean="0"/>
              <a:t>向后传，</a:t>
            </a:r>
            <a:r>
              <a:rPr lang="en-US" altLang="zh-CN" sz="1600" b="1" dirty="0" smtClean="0"/>
              <a:t>…</a:t>
            </a:r>
            <a:r>
              <a:rPr lang="en-US" altLang="zh-CN" sz="1600" b="1" dirty="0" smtClean="0"/>
              <a:t>)</a:t>
            </a:r>
            <a:endParaRPr lang="en-US" altLang="zh-CN" sz="1600" b="1" dirty="0" smtClean="0"/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2200" b="1" dirty="0"/>
              <a:t>  </a:t>
            </a:r>
            <a:r>
              <a:rPr lang="en-US" altLang="zh-CN" sz="2200" b="1" dirty="0" smtClean="0"/>
              <a:t>BS=∑</a:t>
            </a:r>
            <a:r>
              <a:rPr lang="en-US" altLang="zh-CN" sz="2200" b="1" dirty="0" err="1" smtClean="0"/>
              <a:t>BR</a:t>
            </a:r>
            <a:r>
              <a:rPr lang="en-US" altLang="zh-CN" sz="2200" b="1" i="1" dirty="0" err="1" smtClean="0">
                <a:latin typeface="+mn-lt"/>
              </a:rPr>
              <a:t>i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BR</a:t>
            </a:r>
            <a:r>
              <a:rPr lang="en-US" altLang="zh-CN" sz="2200" b="1" dirty="0"/>
              <a:t>=∑</a:t>
            </a:r>
            <a:r>
              <a:rPr lang="en-US" altLang="zh-CN" sz="2200" b="1" dirty="0" err="1"/>
              <a:t>BR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zh-CN" altLang="en-US" sz="2200" b="1" dirty="0"/>
              <a:t>，</a:t>
            </a:r>
            <a:r>
              <a:rPr lang="en-US" altLang="zh-CN" sz="2200" b="1" dirty="0" smtClean="0"/>
              <a:t>               </a:t>
            </a:r>
            <a:r>
              <a:rPr lang="zh-CN" altLang="en-US" sz="1600" b="1" dirty="0" smtClean="0"/>
              <a:t>←</a:t>
            </a:r>
            <a:r>
              <a:rPr lang="en-US" altLang="zh-CN" sz="1600" b="1" dirty="0" smtClean="0">
                <a:latin typeface="+mn-ea"/>
              </a:rPr>
              <a:t>BS</a:t>
            </a:r>
            <a:r>
              <a:rPr lang="zh-CN" altLang="en-US" sz="1600" b="1" dirty="0">
                <a:latin typeface="+mn-ea"/>
              </a:rPr>
              <a:t>∈</a:t>
            </a:r>
            <a:r>
              <a:rPr lang="en-US" altLang="zh-CN" sz="1600" b="1" dirty="0" err="1" smtClean="0">
                <a:latin typeface="+mn-ea"/>
              </a:rPr>
              <a:t>CBus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95835" y="2924944"/>
            <a:ext cx="1080021" cy="1438275"/>
            <a:chOff x="2555875" y="4294981"/>
            <a:chExt cx="1080021" cy="1438275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555875" y="4294981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131939" y="5447877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/>
                <a:t>BG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3131939" y="433079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2987923" y="4799062"/>
              <a:ext cx="647973" cy="40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 flipV="1">
              <a:off x="2987923" y="4583857"/>
              <a:ext cx="647973" cy="67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2987923" y="5665365"/>
              <a:ext cx="6479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3131939" y="2636912"/>
            <a:ext cx="5400501" cy="1514400"/>
            <a:chOff x="3131939" y="4239906"/>
            <a:chExt cx="5400501" cy="1514400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418359" y="5251068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786784" y="5248018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6514603" y="5248018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7956053" y="4239906"/>
              <a:ext cx="576387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DBus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ABus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CBus</a:t>
              </a:r>
              <a:endParaRPr lang="en-US" altLang="zh-CN" sz="1800" b="1" dirty="0"/>
            </a:p>
          </p:txBody>
        </p:sp>
        <p:sp>
          <p:nvSpPr>
            <p:cNvPr id="18" name="Text Box 52"/>
            <p:cNvSpPr txBox="1">
              <a:spLocks noChangeArrowheads="1"/>
            </p:cNvSpPr>
            <p:nvPr/>
          </p:nvSpPr>
          <p:spPr bwMode="auto">
            <a:xfrm>
              <a:off x="5868243" y="531786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/>
                <a:t>…</a:t>
              </a: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3418359" y="4382607"/>
              <a:ext cx="4249580" cy="26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3418817" y="4536347"/>
              <a:ext cx="4537792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418817" y="4671954"/>
              <a:ext cx="4249122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7657405" y="4671954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7657405" y="4311914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067944" y="4536347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4211960" y="4670665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3923928" y="4382607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H="1" flipV="1">
              <a:off x="3131939" y="4817484"/>
              <a:ext cx="4823944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4355976" y="4816169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5436096" y="4537662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5580112" y="4671980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292080" y="4383922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5724128" y="4817484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7236296" y="4537662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V="1">
              <a:off x="7380312" y="4671980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7092280" y="4383922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7524328" y="4817484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7" name="组合 36"/>
          <p:cNvGrpSpPr/>
          <p:nvPr/>
        </p:nvGrpSpPr>
        <p:grpSpPr>
          <a:xfrm>
            <a:off x="3131939" y="3979465"/>
            <a:ext cx="4536206" cy="315788"/>
            <a:chOff x="3131939" y="5582534"/>
            <a:chExt cx="4536206" cy="315788"/>
          </a:xfrm>
        </p:grpSpPr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705696" y="559091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3131939" y="5898322"/>
              <a:ext cx="57375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3708003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140051" y="575125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5001840" y="5582534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4140051" y="5898322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5004147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5436195" y="5742871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5435228" y="5882262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6801320" y="5582534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>
              <a:off x="6300291" y="5898322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6803627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7235675" y="5742871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7234708" y="5882262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 Box 455"/>
          <p:cNvSpPr txBox="1">
            <a:spLocks noChangeArrowheads="1"/>
          </p:cNvSpPr>
          <p:nvPr/>
        </p:nvSpPr>
        <p:spPr bwMode="auto">
          <a:xfrm>
            <a:off x="2555776" y="4353634"/>
            <a:ext cx="6408837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spc="-50" dirty="0" smtClean="0"/>
              <a:t>BS</a:t>
            </a:r>
            <a:r>
              <a:rPr lang="zh-CN" altLang="en-US" sz="2200" b="1" spc="-50" dirty="0"/>
              <a:t>＝</a:t>
            </a:r>
            <a:r>
              <a:rPr lang="en-US" altLang="zh-CN" sz="2200" b="1" spc="-50" dirty="0" smtClean="0"/>
              <a:t>0</a:t>
            </a:r>
            <a:r>
              <a:rPr lang="zh-CN" altLang="en-US" sz="2200" b="1" spc="-50" dirty="0"/>
              <a:t>、</a:t>
            </a:r>
            <a:r>
              <a:rPr lang="en-US" altLang="zh-CN" sz="2200" b="1" spc="-50" dirty="0" smtClean="0"/>
              <a:t>BR</a:t>
            </a:r>
            <a:r>
              <a:rPr lang="zh-CN" altLang="en-US" sz="2200" b="1" spc="-50" dirty="0"/>
              <a:t>＝</a:t>
            </a:r>
            <a:r>
              <a:rPr lang="en-US" altLang="zh-CN" sz="2200" b="1" spc="-50" dirty="0" smtClean="0"/>
              <a:t>1</a:t>
            </a:r>
            <a:r>
              <a:rPr lang="zh-CN" altLang="en-US" sz="2200" b="1" spc="-50" dirty="0" smtClean="0"/>
              <a:t>时</a:t>
            </a:r>
            <a:r>
              <a:rPr lang="zh-CN" altLang="en-US" sz="2200" b="1" spc="-50" dirty="0" smtClean="0">
                <a:solidFill>
                  <a:srgbClr val="990099"/>
                </a:solidFill>
              </a:rPr>
              <a:t>开始</a:t>
            </a:r>
            <a:r>
              <a:rPr lang="en-US" altLang="zh-CN" sz="1600" b="1" spc="-50" dirty="0" smtClean="0"/>
              <a:t>(</a:t>
            </a:r>
            <a:r>
              <a:rPr lang="zh-CN" altLang="en-US" sz="1600" b="1" spc="-50" dirty="0"/>
              <a:t>使</a:t>
            </a:r>
            <a:r>
              <a:rPr lang="en-US" altLang="zh-CN" sz="1600" b="1" spc="-50" dirty="0" smtClean="0"/>
              <a:t>BG</a:t>
            </a:r>
            <a:r>
              <a:rPr lang="zh-CN" altLang="en-US" sz="1600" b="1" spc="-50" dirty="0" smtClean="0"/>
              <a:t>＝</a:t>
            </a:r>
            <a:r>
              <a:rPr lang="en-US" altLang="zh-CN" sz="1600" b="1" spc="-50" dirty="0" smtClean="0"/>
              <a:t>1</a:t>
            </a:r>
            <a:r>
              <a:rPr lang="en-US" altLang="zh-CN" sz="1600" b="1" spc="-50" dirty="0" smtClean="0"/>
              <a:t>)</a:t>
            </a:r>
            <a:r>
              <a:rPr lang="zh-CN" altLang="en-US" sz="2200" b="1" spc="-50" dirty="0" smtClean="0"/>
              <a:t>，</a:t>
            </a:r>
            <a:r>
              <a:rPr lang="en-US" altLang="zh-CN" sz="2200" b="1" spc="-50" dirty="0" smtClean="0"/>
              <a:t>BS</a:t>
            </a:r>
            <a:r>
              <a:rPr lang="zh-CN" altLang="en-US" sz="2200" b="1" spc="-50" dirty="0"/>
              <a:t>＝</a:t>
            </a:r>
            <a:r>
              <a:rPr lang="en-US" altLang="zh-CN" sz="2200" b="1" spc="-50" dirty="0" smtClean="0"/>
              <a:t>1</a:t>
            </a:r>
            <a:r>
              <a:rPr lang="zh-CN" altLang="en-US" sz="2200" b="1" spc="-50" dirty="0" smtClean="0"/>
              <a:t>时</a:t>
            </a:r>
            <a:r>
              <a:rPr lang="zh-CN" altLang="en-US" sz="2200" b="1" spc="-50" dirty="0" smtClean="0">
                <a:solidFill>
                  <a:srgbClr val="990099"/>
                </a:solidFill>
              </a:rPr>
              <a:t>结束</a:t>
            </a:r>
            <a:r>
              <a:rPr lang="en-US" altLang="zh-CN" sz="1600" b="1" spc="-50" dirty="0" smtClean="0"/>
              <a:t>(</a:t>
            </a:r>
            <a:r>
              <a:rPr lang="zh-CN" altLang="en-US" sz="1600" b="1" spc="-50" dirty="0"/>
              <a:t>使</a:t>
            </a:r>
            <a:r>
              <a:rPr lang="en-US" altLang="zh-CN" sz="1600" b="1" spc="-50" dirty="0" smtClean="0"/>
              <a:t>BG</a:t>
            </a:r>
            <a:r>
              <a:rPr lang="zh-CN" altLang="en-US" sz="1600" b="1" spc="-50" dirty="0" smtClean="0"/>
              <a:t>＝</a:t>
            </a:r>
            <a:r>
              <a:rPr lang="en-US" altLang="zh-CN" sz="1600" b="1" spc="-50" dirty="0" smtClean="0"/>
              <a:t>0</a:t>
            </a:r>
            <a:r>
              <a:rPr lang="en-US" altLang="zh-CN" sz="1600" b="1" spc="-50" dirty="0" smtClean="0"/>
              <a:t>)</a:t>
            </a:r>
            <a:endParaRPr lang="zh-CN" altLang="en-US" sz="1600" b="1" spc="-50" dirty="0"/>
          </a:p>
        </p:txBody>
      </p:sp>
      <p:sp>
        <p:nvSpPr>
          <p:cNvPr id="102" name="Text Box 455"/>
          <p:cNvSpPr txBox="1">
            <a:spLocks noChangeArrowheads="1"/>
          </p:cNvSpPr>
          <p:nvPr/>
        </p:nvSpPr>
        <p:spPr bwMode="auto">
          <a:xfrm>
            <a:off x="2520280" y="4759984"/>
            <a:ext cx="6444333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 smtClean="0"/>
              <a:t>自动</a:t>
            </a:r>
            <a:r>
              <a:rPr lang="zh-CN" altLang="en-US" sz="2200" b="1" dirty="0" smtClean="0"/>
              <a:t>轮询</a:t>
            </a:r>
            <a:r>
              <a:rPr lang="en-US" altLang="zh-CN" sz="1600" b="1" dirty="0" smtClean="0"/>
              <a:t>(</a:t>
            </a:r>
            <a:r>
              <a:rPr lang="zh-CN" altLang="en-US" sz="1600" b="1" spc="-50" dirty="0"/>
              <a:t>使</a:t>
            </a:r>
            <a:r>
              <a:rPr lang="en-US" altLang="zh-CN" sz="1600" b="1" spc="-50" dirty="0"/>
              <a:t>BG</a:t>
            </a:r>
            <a:r>
              <a:rPr lang="zh-CN" altLang="en-US" sz="1600" b="1" spc="-50" dirty="0"/>
              <a:t>＝</a:t>
            </a:r>
            <a:r>
              <a:rPr lang="en-US" altLang="zh-CN" sz="1600" b="1" spc="-50" dirty="0"/>
              <a:t>1</a:t>
            </a:r>
            <a:r>
              <a:rPr lang="en-US" altLang="zh-CN" sz="1600" b="1" dirty="0" smtClean="0"/>
              <a:t>)</a:t>
            </a:r>
            <a:r>
              <a:rPr lang="zh-CN" altLang="en-US" sz="2200" b="1" dirty="0" smtClean="0"/>
              <a:t>，</a:t>
            </a:r>
            <a:r>
              <a:rPr lang="zh-CN" altLang="en-US" sz="2200" b="1" dirty="0" smtClean="0"/>
              <a:t>各主设备</a:t>
            </a:r>
            <a:r>
              <a:rPr lang="zh-CN" altLang="en-US" sz="2200" b="1" u="sng" dirty="0" smtClean="0"/>
              <a:t>自行</a:t>
            </a:r>
            <a:r>
              <a:rPr lang="zh-CN" altLang="en-US" sz="2200" b="1" dirty="0" smtClean="0"/>
              <a:t>裁决</a:t>
            </a:r>
            <a:endParaRPr lang="en-US" altLang="zh-CN" sz="2200" b="1" dirty="0" smtClean="0"/>
          </a:p>
          <a:p>
            <a:r>
              <a:rPr lang="zh-CN" altLang="en-US" sz="1800" b="1" spc="-100" dirty="0" smtClean="0"/>
              <a:t>  裁决</a:t>
            </a:r>
            <a:r>
              <a:rPr lang="zh-CN" altLang="en-US" sz="1800" b="1" spc="-100" dirty="0" smtClean="0"/>
              <a:t>算法为</a:t>
            </a:r>
            <a:r>
              <a:rPr lang="zh-CN" altLang="en-US" sz="1800" b="1" spc="-100" dirty="0" smtClean="0">
                <a:solidFill>
                  <a:srgbClr val="0070C0"/>
                </a:solidFill>
              </a:rPr>
              <a:t>被询问</a:t>
            </a:r>
            <a:r>
              <a:rPr lang="zh-CN" altLang="en-US" sz="1800" b="1" spc="-100" dirty="0">
                <a:solidFill>
                  <a:srgbClr val="0070C0"/>
                </a:solidFill>
              </a:rPr>
              <a:t>、</a:t>
            </a:r>
            <a:r>
              <a:rPr lang="zh-CN" altLang="en-US" sz="1800" b="1" u="sng" spc="-100" dirty="0" smtClean="0">
                <a:solidFill>
                  <a:srgbClr val="0070C0"/>
                </a:solidFill>
              </a:rPr>
              <a:t>有</a:t>
            </a:r>
            <a:r>
              <a:rPr lang="zh-CN" altLang="en-US" sz="1800" b="1" spc="-100" dirty="0" smtClean="0">
                <a:solidFill>
                  <a:srgbClr val="0070C0"/>
                </a:solidFill>
              </a:rPr>
              <a:t>请求时</a:t>
            </a:r>
            <a:r>
              <a:rPr lang="zh-CN" altLang="en-US" sz="1800" b="1" u="sng" spc="-100" dirty="0" smtClean="0"/>
              <a:t>获得使用权</a:t>
            </a:r>
            <a:r>
              <a:rPr lang="en-US" altLang="zh-CN" sz="1600" b="1" spc="-100" dirty="0" smtClean="0"/>
              <a:t>(</a:t>
            </a:r>
            <a:r>
              <a:rPr lang="zh-CN" altLang="en-US" sz="1600" b="1" spc="-100" dirty="0" smtClean="0"/>
              <a:t>使</a:t>
            </a:r>
            <a:r>
              <a:rPr lang="en-US" altLang="zh-CN" sz="1600" b="1" spc="-100" dirty="0" err="1" smtClean="0"/>
              <a:t>BS</a:t>
            </a:r>
            <a:r>
              <a:rPr lang="en-US" altLang="zh-CN" sz="1600" b="1" i="1" spc="-100" dirty="0" err="1" smtClean="0">
                <a:latin typeface="+mn-lt"/>
              </a:rPr>
              <a:t>i</a:t>
            </a:r>
            <a:r>
              <a:rPr lang="zh-CN" altLang="en-US" sz="1600" b="1" dirty="0" smtClean="0"/>
              <a:t>＝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b="1" spc="-100" dirty="0" err="1" smtClean="0"/>
              <a:t>BG</a:t>
            </a:r>
            <a:r>
              <a:rPr lang="en-US" altLang="zh-CN" sz="1600" b="1" i="1" spc="-100" dirty="0" err="1" smtClean="0">
                <a:latin typeface="+mn-lt"/>
              </a:rPr>
              <a:t>i</a:t>
            </a:r>
            <a:r>
              <a:rPr lang="en-US" altLang="zh-CN" sz="1600" b="1" spc="-100" baseline="-18000" dirty="0" err="1" smtClean="0"/>
              <a:t>OUT</a:t>
            </a:r>
            <a:r>
              <a:rPr lang="zh-CN" altLang="en-US" sz="1600" b="1" dirty="0" smtClean="0"/>
              <a:t>＝</a:t>
            </a:r>
            <a:r>
              <a:rPr lang="en-US" altLang="zh-CN" sz="1600" b="1" dirty="0" smtClean="0"/>
              <a:t>0</a:t>
            </a:r>
            <a:r>
              <a:rPr lang="en-US" altLang="zh-CN" sz="1600" b="1" spc="-100" dirty="0" smtClean="0"/>
              <a:t>)</a:t>
            </a:r>
            <a:r>
              <a:rPr lang="zh-CN" altLang="en-US" sz="1800" b="1" spc="-100" dirty="0" smtClean="0"/>
              <a:t>，</a:t>
            </a:r>
            <a:endParaRPr lang="en-US" altLang="zh-CN" sz="1800" b="1" spc="-100" dirty="0" smtClean="0"/>
          </a:p>
          <a:p>
            <a:r>
              <a:rPr lang="zh-CN" altLang="en-US" sz="1800" b="1" dirty="0" smtClean="0">
                <a:solidFill>
                  <a:srgbClr val="FF3399"/>
                </a:solidFill>
              </a:rPr>
              <a:t>    </a:t>
            </a:r>
            <a:r>
              <a:rPr lang="zh-CN" altLang="en-US" sz="1800" b="1" dirty="0" smtClean="0">
                <a:solidFill>
                  <a:srgbClr val="FF3399"/>
                </a:solidFill>
              </a:rPr>
              <a:t>  </a:t>
            </a:r>
            <a:r>
              <a:rPr lang="zh-CN" altLang="en-US" sz="1800" b="1" spc="-100" dirty="0" smtClean="0">
                <a:solidFill>
                  <a:srgbClr val="FF3399"/>
                </a:solidFill>
              </a:rPr>
              <a:t>      </a:t>
            </a:r>
            <a:r>
              <a:rPr lang="zh-CN" altLang="en-US" sz="1800" b="1" spc="-100" dirty="0" smtClean="0">
                <a:solidFill>
                  <a:srgbClr val="0070C0"/>
                </a:solidFill>
              </a:rPr>
              <a:t>被</a:t>
            </a:r>
            <a:r>
              <a:rPr lang="zh-CN" altLang="en-US" sz="1800" b="1" spc="-100" dirty="0">
                <a:solidFill>
                  <a:srgbClr val="0070C0"/>
                </a:solidFill>
              </a:rPr>
              <a:t>询问</a:t>
            </a:r>
            <a:r>
              <a:rPr lang="zh-CN" altLang="en-US" sz="1800" b="1" spc="-100" dirty="0" smtClean="0">
                <a:solidFill>
                  <a:srgbClr val="0070C0"/>
                </a:solidFill>
              </a:rPr>
              <a:t>、</a:t>
            </a:r>
            <a:r>
              <a:rPr lang="zh-CN" altLang="en-US" sz="1800" b="1" u="sng" spc="-1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b="1" spc="-100" dirty="0" smtClean="0">
                <a:solidFill>
                  <a:srgbClr val="0070C0"/>
                </a:solidFill>
              </a:rPr>
              <a:t>请求时</a:t>
            </a:r>
            <a:r>
              <a:rPr lang="zh-CN" altLang="en-US" sz="1800" b="1" u="sng" spc="-100" dirty="0" smtClean="0"/>
              <a:t>传递询问权</a:t>
            </a:r>
            <a:r>
              <a:rPr lang="en-US" altLang="zh-CN" sz="1600" b="1" spc="-100" dirty="0" smtClean="0"/>
              <a:t>(</a:t>
            </a:r>
            <a:r>
              <a:rPr lang="zh-CN" altLang="en-US" sz="1600" b="1" spc="-100" dirty="0" smtClean="0"/>
              <a:t>使</a:t>
            </a:r>
            <a:r>
              <a:rPr lang="en-US" altLang="zh-CN" sz="1600" b="1" spc="-100" dirty="0" err="1"/>
              <a:t>BS</a:t>
            </a:r>
            <a:r>
              <a:rPr lang="en-US" altLang="zh-CN" sz="1600" b="1" i="1" spc="-100" dirty="0" err="1">
                <a:latin typeface="+mn-lt"/>
              </a:rPr>
              <a:t>i</a:t>
            </a:r>
            <a:r>
              <a:rPr lang="zh-CN" altLang="en-US" sz="1600" b="1" dirty="0" smtClean="0"/>
              <a:t>＝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、</a:t>
            </a:r>
            <a:r>
              <a:rPr lang="en-US" altLang="zh-CN" sz="1600" b="1" spc="-100" dirty="0" err="1" smtClean="0"/>
              <a:t>BG</a:t>
            </a:r>
            <a:r>
              <a:rPr lang="en-US" altLang="zh-CN" sz="1600" b="1" i="1" spc="-100" dirty="0" err="1" smtClean="0">
                <a:latin typeface="+mn-lt"/>
              </a:rPr>
              <a:t>i</a:t>
            </a:r>
            <a:r>
              <a:rPr lang="en-US" altLang="zh-CN" sz="1600" b="1" spc="-100" baseline="-18000" dirty="0" err="1" smtClean="0"/>
              <a:t>OUT</a:t>
            </a:r>
            <a:r>
              <a:rPr lang="zh-CN" altLang="en-US" sz="1600" b="1" dirty="0" smtClean="0"/>
              <a:t>＝</a:t>
            </a:r>
            <a:r>
              <a:rPr lang="en-US" altLang="zh-CN" sz="1600" b="1" dirty="0"/>
              <a:t>1</a:t>
            </a:r>
            <a:r>
              <a:rPr lang="en-US" altLang="zh-CN" sz="1600" b="1" spc="-100" dirty="0" smtClean="0"/>
              <a:t>)</a:t>
            </a:r>
            <a:endParaRPr lang="en-US" altLang="zh-CN" sz="1600" b="1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2555906" y="5877272"/>
            <a:ext cx="5688340" cy="515526"/>
            <a:chOff x="179389" y="3138496"/>
            <a:chExt cx="5688340" cy="515526"/>
          </a:xfrm>
        </p:grpSpPr>
        <p:sp>
          <p:nvSpPr>
            <p:cNvPr id="104" name="Text Box 455"/>
            <p:cNvSpPr txBox="1">
              <a:spLocks noChangeArrowheads="1"/>
            </p:cNvSpPr>
            <p:nvPr/>
          </p:nvSpPr>
          <p:spPr bwMode="auto">
            <a:xfrm>
              <a:off x="179389" y="3138496"/>
              <a:ext cx="5688340" cy="515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200" b="1" dirty="0" smtClean="0"/>
                <a:t>BG</a:t>
              </a:r>
              <a:r>
                <a:rPr lang="zh-CN" altLang="en-US" sz="2200" b="1" dirty="0" smtClean="0"/>
                <a:t>＝</a:t>
              </a:r>
              <a:r>
                <a:rPr lang="en-US" altLang="zh-CN" sz="2200" b="1" dirty="0" smtClean="0"/>
                <a:t>BS</a:t>
              </a:r>
              <a:r>
                <a:rPr lang="en-US" altLang="zh-CN" sz="2200" b="1" dirty="0" smtClean="0">
                  <a:latin typeface="+mn-lt"/>
                </a:rPr>
                <a:t>·</a:t>
              </a:r>
              <a:r>
                <a:rPr lang="en-US" altLang="zh-CN" sz="2200" b="1" dirty="0" smtClean="0"/>
                <a:t>BR</a:t>
              </a:r>
              <a:r>
                <a:rPr lang="zh-CN" altLang="en-US" sz="2200" b="1" dirty="0" smtClean="0"/>
                <a:t>；</a:t>
              </a:r>
              <a:r>
                <a:rPr lang="en-US" altLang="zh-CN" sz="2200" b="1" dirty="0" err="1" smtClean="0"/>
                <a:t>BS</a:t>
              </a:r>
              <a:r>
                <a:rPr lang="en-US" altLang="zh-CN" sz="2200" b="1" i="1" dirty="0" err="1" smtClean="0">
                  <a:latin typeface="+mn-lt"/>
                </a:rPr>
                <a:t>i</a:t>
              </a:r>
              <a:r>
                <a:rPr lang="zh-CN" altLang="en-US" sz="2200" b="1" dirty="0" smtClean="0"/>
                <a:t>＝</a:t>
              </a:r>
              <a:r>
                <a:rPr lang="en-US" altLang="zh-CN" sz="2200" b="1" dirty="0" err="1" smtClean="0"/>
                <a:t>BG</a:t>
              </a:r>
              <a:r>
                <a:rPr lang="en-US" altLang="zh-CN" sz="2200" b="1" i="1" dirty="0" err="1" smtClean="0">
                  <a:latin typeface="+mn-lt"/>
                </a:rPr>
                <a:t>i</a:t>
              </a:r>
              <a:r>
                <a:rPr lang="en-US" altLang="zh-CN" sz="2200" b="1" baseline="-18000" dirty="0" err="1" smtClean="0"/>
                <a:t>IN</a:t>
              </a:r>
              <a:r>
                <a:rPr lang="en-US" altLang="zh-CN" sz="2200" b="1" dirty="0" err="1" smtClean="0">
                  <a:latin typeface="+mn-lt"/>
                </a:rPr>
                <a:t>·</a:t>
              </a:r>
              <a:r>
                <a:rPr lang="en-US" altLang="zh-CN" sz="2200" b="1" dirty="0" err="1" smtClean="0"/>
                <a:t>BR</a:t>
              </a:r>
              <a:r>
                <a:rPr lang="en-US" altLang="zh-CN" sz="2200" b="1" i="1" dirty="0" err="1" smtClean="0">
                  <a:latin typeface="+mn-lt"/>
                </a:rPr>
                <a:t>i</a:t>
              </a:r>
              <a:r>
                <a:rPr lang="zh-CN" altLang="en-US" sz="2200" b="1" dirty="0" smtClean="0"/>
                <a:t>、</a:t>
              </a:r>
              <a:r>
                <a:rPr lang="en-US" altLang="zh-CN" sz="2200" b="1" dirty="0" err="1" smtClean="0"/>
                <a:t>BG</a:t>
              </a:r>
              <a:r>
                <a:rPr lang="en-US" altLang="zh-CN" sz="2200" b="1" i="1" dirty="0" err="1" smtClean="0">
                  <a:latin typeface="+mn-lt"/>
                </a:rPr>
                <a:t>i</a:t>
              </a:r>
              <a:r>
                <a:rPr lang="en-US" altLang="zh-CN" sz="2200" b="1" baseline="-18000" dirty="0" err="1" smtClean="0"/>
                <a:t>OUT</a:t>
              </a:r>
              <a:r>
                <a:rPr lang="zh-CN" altLang="en-US" sz="2200" b="1" dirty="0" smtClean="0"/>
                <a:t>＝</a:t>
              </a:r>
              <a:r>
                <a:rPr lang="en-US" altLang="zh-CN" sz="2200" b="1" dirty="0" err="1" smtClean="0"/>
                <a:t>BG</a:t>
              </a:r>
              <a:r>
                <a:rPr lang="en-US" altLang="zh-CN" sz="2200" b="1" i="1" dirty="0" err="1" smtClean="0">
                  <a:latin typeface="+mn-lt"/>
                </a:rPr>
                <a:t>i</a:t>
              </a:r>
              <a:r>
                <a:rPr lang="en-US" altLang="zh-CN" sz="2200" b="1" baseline="-18000" dirty="0" err="1" smtClean="0"/>
                <a:t>IN</a:t>
              </a:r>
              <a:r>
                <a:rPr lang="en-US" altLang="zh-CN" sz="2200" b="1" dirty="0" err="1" smtClean="0">
                  <a:latin typeface="+mn-lt"/>
                </a:rPr>
                <a:t>·</a:t>
              </a:r>
              <a:r>
                <a:rPr lang="en-US" altLang="zh-CN" sz="2200" b="1" dirty="0" err="1" smtClean="0"/>
                <a:t>BR</a:t>
              </a:r>
              <a:r>
                <a:rPr lang="en-US" altLang="zh-CN" sz="2200" b="1" i="1" dirty="0" err="1" smtClean="0">
                  <a:latin typeface="+mn-lt"/>
                </a:rPr>
                <a:t>i</a:t>
              </a:r>
              <a:r>
                <a:rPr lang="en-US" altLang="zh-CN" sz="2200" b="1" dirty="0" smtClean="0"/>
                <a:t> </a:t>
              </a:r>
              <a:endParaRPr lang="en-US" altLang="zh-CN" sz="2200" b="1" dirty="0" smtClean="0"/>
            </a:p>
          </p:txBody>
        </p:sp>
        <p:sp>
          <p:nvSpPr>
            <p:cNvPr id="105" name="Line 458"/>
            <p:cNvSpPr>
              <a:spLocks noChangeShapeType="1"/>
            </p:cNvSpPr>
            <p:nvPr/>
          </p:nvSpPr>
          <p:spPr bwMode="auto">
            <a:xfrm>
              <a:off x="5281300" y="3272987"/>
              <a:ext cx="41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06" name="Line 458"/>
            <p:cNvSpPr>
              <a:spLocks noChangeShapeType="1"/>
            </p:cNvSpPr>
            <p:nvPr/>
          </p:nvSpPr>
          <p:spPr bwMode="auto">
            <a:xfrm>
              <a:off x="855906" y="3257119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200"/>
            </a:p>
          </p:txBody>
        </p:sp>
      </p:grpSp>
      <p:sp>
        <p:nvSpPr>
          <p:cNvPr id="107" name="Text Box 7"/>
          <p:cNvSpPr txBox="1">
            <a:spLocks noChangeArrowheads="1"/>
          </p:cNvSpPr>
          <p:nvPr/>
        </p:nvSpPr>
        <p:spPr bwMode="auto">
          <a:xfrm>
            <a:off x="5508105" y="2204864"/>
            <a:ext cx="201622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err="1" smtClean="0"/>
              <a:t>BG</a:t>
            </a:r>
            <a:r>
              <a:rPr lang="en-US" altLang="zh-CN" sz="2200" b="1" i="1" dirty="0" err="1" smtClean="0">
                <a:latin typeface="+mn-lt"/>
              </a:rPr>
              <a:t>i</a:t>
            </a:r>
            <a:r>
              <a:rPr lang="en-US" altLang="zh-CN" sz="2200" b="1" baseline="-18000" dirty="0" err="1" smtClean="0"/>
              <a:t>OUT</a:t>
            </a:r>
            <a:r>
              <a:rPr lang="en-US" altLang="zh-CN" sz="2200" b="1" dirty="0" smtClean="0"/>
              <a:t>=BG</a:t>
            </a:r>
            <a:r>
              <a:rPr lang="en-US" altLang="zh-CN" sz="2200" b="1" spc="-100" dirty="0" smtClean="0"/>
              <a:t>(</a:t>
            </a:r>
            <a:r>
              <a:rPr lang="en-US" altLang="zh-CN" sz="2200" b="1" i="1" spc="-100" dirty="0" smtClean="0">
                <a:latin typeface="+mn-lt"/>
              </a:rPr>
              <a:t>i</a:t>
            </a:r>
            <a:r>
              <a:rPr lang="en-US" altLang="zh-CN" sz="2200" b="1" spc="-100" dirty="0" smtClean="0"/>
              <a:t>+1)</a:t>
            </a:r>
            <a:r>
              <a:rPr lang="en-US" altLang="zh-CN" sz="2200" b="1" baseline="-18000" dirty="0" smtClean="0"/>
              <a:t>IN</a:t>
            </a:r>
            <a:endParaRPr lang="zh-CN" altLang="en-US" sz="1800" b="1" dirty="0">
              <a:latin typeface="+mn-ea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3131939" y="3429000"/>
            <a:ext cx="4571944" cy="220314"/>
            <a:chOff x="3131939" y="3429000"/>
            <a:chExt cx="4571944" cy="220314"/>
          </a:xfrm>
        </p:grpSpPr>
        <p:cxnSp>
          <p:nvCxnSpPr>
            <p:cNvPr id="116" name="直接箭头连接符 115"/>
            <p:cNvCxnSpPr/>
            <p:nvPr/>
          </p:nvCxnSpPr>
          <p:spPr bwMode="auto">
            <a:xfrm flipV="1">
              <a:off x="3563987" y="3429000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H="1">
              <a:off x="3131939" y="3429000"/>
              <a:ext cx="4571944" cy="154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932760" y="3430315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6660232" y="3430315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2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9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16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541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⑵计数器定时查询方式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 基本思想：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600" b="1" dirty="0" smtClean="0">
              <a:solidFill>
                <a:srgbClr val="990099"/>
              </a:solidFill>
            </a:endParaRPr>
          </a:p>
          <a:p>
            <a:r>
              <a:rPr lang="en-US" altLang="zh-CN" sz="2200" b="1" dirty="0" smtClean="0">
                <a:solidFill>
                  <a:srgbClr val="990099"/>
                </a:solidFill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      仲裁线连接：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仲裁时机：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仲裁方法：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仲裁实现：</a:t>
            </a:r>
            <a:r>
              <a:rPr lang="zh-CN" altLang="en-US" sz="2200" b="1" dirty="0" smtClean="0">
                <a:solidFill>
                  <a:srgbClr val="CC3300"/>
                </a:solidFill>
                <a:latin typeface="+mn-ea"/>
                <a:cs typeface="Times New Roman" panose="02020603050405020304" pitchFamily="18" charset="0"/>
              </a:rPr>
              <a:t>仲裁器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  <a:p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+mn-ea"/>
                <a:cs typeface="Times New Roman" panose="02020603050405020304" pitchFamily="18" charset="0"/>
              </a:rPr>
              <a:t>                </a:t>
            </a:r>
            <a:r>
              <a:rPr lang="zh-CN" altLang="en-US" sz="2200" b="1" dirty="0" smtClean="0">
                <a:solidFill>
                  <a:srgbClr val="CC3300"/>
                </a:solidFill>
                <a:latin typeface="+mn-ea"/>
                <a:cs typeface="Times New Roman" panose="02020603050405020304" pitchFamily="18" charset="0"/>
              </a:rPr>
              <a:t>主设备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</p:txBody>
      </p:sp>
      <p:sp>
        <p:nvSpPr>
          <p:cNvPr id="17" name="Text Box 461"/>
          <p:cNvSpPr txBox="1">
            <a:spLocks noChangeArrowheads="1"/>
          </p:cNvSpPr>
          <p:nvPr/>
        </p:nvSpPr>
        <p:spPr bwMode="auto">
          <a:xfrm>
            <a:off x="2555652" y="692696"/>
            <a:ext cx="6120804" cy="77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 smtClean="0"/>
              <a:t>定时</a:t>
            </a:r>
            <a:r>
              <a:rPr lang="zh-CN" altLang="en-US" sz="2200" b="1" u="sng" dirty="0" smtClean="0"/>
              <a:t>查询</a:t>
            </a:r>
            <a:r>
              <a:rPr lang="zh-CN" altLang="en-US" sz="2200" b="1" dirty="0"/>
              <a:t>各个主设备，</a:t>
            </a:r>
            <a:r>
              <a:rPr lang="zh-CN" altLang="en-US" sz="2200" b="1" u="sng" dirty="0"/>
              <a:t>被询问</a:t>
            </a:r>
            <a:r>
              <a:rPr lang="zh-CN" altLang="en-US" sz="2200" b="1" u="sng" dirty="0" smtClean="0"/>
              <a:t>时</a:t>
            </a:r>
            <a:r>
              <a:rPr lang="zh-CN" altLang="en-US" sz="2200" b="1" dirty="0" smtClean="0"/>
              <a:t>才可</a:t>
            </a:r>
            <a:r>
              <a:rPr lang="zh-CN" altLang="en-US" sz="2200" b="1" dirty="0"/>
              <a:t>获得</a:t>
            </a:r>
            <a:r>
              <a:rPr lang="zh-CN" altLang="en-US" sz="2200" b="1" dirty="0" smtClean="0"/>
              <a:t>使用权</a:t>
            </a:r>
            <a:endParaRPr lang="en-US" altLang="zh-CN" sz="2200" b="1" dirty="0" smtClean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(</a:t>
            </a:r>
            <a:r>
              <a:rPr lang="zh-CN" altLang="en-US" sz="1600" b="1" dirty="0"/>
              <a:t>没人</a:t>
            </a:r>
            <a:r>
              <a:rPr lang="zh-CN" altLang="en-US" sz="1600" b="1" dirty="0" smtClean="0"/>
              <a:t>发言</a:t>
            </a:r>
            <a:r>
              <a:rPr lang="zh-CN" altLang="en-US" sz="1600" b="1" dirty="0"/>
              <a:t>、</a:t>
            </a:r>
            <a:r>
              <a:rPr lang="zh-CN" altLang="en-US" sz="1600" b="1" dirty="0" smtClean="0"/>
              <a:t>有人</a:t>
            </a:r>
            <a:r>
              <a:rPr lang="zh-CN" altLang="en-US" sz="1600" b="1" dirty="0" smtClean="0"/>
              <a:t>举手时</a:t>
            </a:r>
            <a:r>
              <a:rPr lang="zh-CN" altLang="en-US" sz="1600" b="1" dirty="0" smtClean="0"/>
              <a:t>，开始报学号，</a:t>
            </a:r>
            <a:r>
              <a:rPr lang="en-US" altLang="zh-CN" sz="1600" b="1" dirty="0" smtClean="0"/>
              <a:t>5s</a:t>
            </a:r>
            <a:r>
              <a:rPr lang="zh-CN" altLang="en-US" sz="1600" b="1" dirty="0" smtClean="0"/>
              <a:t>没应答时报下个学号</a:t>
            </a:r>
            <a:r>
              <a:rPr lang="en-US" altLang="zh-CN" sz="1600" b="1" dirty="0" smtClean="0"/>
              <a:t>)</a:t>
            </a:r>
            <a:endParaRPr lang="en-US" altLang="zh-CN" sz="1600" b="1" dirty="0" smtClean="0"/>
          </a:p>
        </p:txBody>
      </p:sp>
      <p:sp>
        <p:nvSpPr>
          <p:cNvPr id="18" name="Text Box 461"/>
          <p:cNvSpPr txBox="1">
            <a:spLocks noChangeArrowheads="1"/>
          </p:cNvSpPr>
          <p:nvPr/>
        </p:nvSpPr>
        <p:spPr bwMode="auto">
          <a:xfrm>
            <a:off x="2842517" y="1412776"/>
            <a:ext cx="5329883" cy="4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 smtClean="0"/>
              <a:t>BS</a:t>
            </a:r>
            <a:r>
              <a:rPr lang="en-US" altLang="zh-CN" sz="2200" b="1" dirty="0" smtClean="0"/>
              <a:t>=</a:t>
            </a:r>
            <a:r>
              <a:rPr lang="en-US" altLang="zh-CN" sz="2200" b="1" dirty="0"/>
              <a:t>∑</a:t>
            </a:r>
            <a:r>
              <a:rPr lang="en-US" altLang="zh-CN" sz="2200" b="1" dirty="0" err="1" smtClean="0"/>
              <a:t>BR</a:t>
            </a:r>
            <a:r>
              <a:rPr lang="en-US" altLang="zh-CN" sz="2200" b="1" i="1" dirty="0" err="1" smtClean="0">
                <a:latin typeface="+mn-lt"/>
              </a:rPr>
              <a:t>i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BR=</a:t>
            </a:r>
            <a:r>
              <a:rPr lang="en-US" altLang="zh-CN" sz="2200" b="1" dirty="0"/>
              <a:t>∑</a:t>
            </a:r>
            <a:r>
              <a:rPr lang="en-US" altLang="zh-CN" sz="2200" b="1" dirty="0" err="1"/>
              <a:t>BR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zh-CN" altLang="en-US" sz="2200" b="1" dirty="0" smtClean="0"/>
              <a:t>，</a:t>
            </a:r>
            <a:r>
              <a:rPr lang="en-US" altLang="zh-CN" sz="2200" b="1" dirty="0" err="1" smtClean="0"/>
              <a:t>DevNo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设备号</a:t>
            </a:r>
            <a:r>
              <a:rPr lang="en-US" altLang="zh-CN" sz="1800" b="1" dirty="0" smtClean="0"/>
              <a:t>)</a:t>
            </a:r>
            <a:endParaRPr lang="zh-CN" altLang="en-US" sz="2200" b="1" dirty="0"/>
          </a:p>
        </p:txBody>
      </p:sp>
      <p:sp>
        <p:nvSpPr>
          <p:cNvPr id="55" name="Text Box 455"/>
          <p:cNvSpPr txBox="1">
            <a:spLocks noChangeArrowheads="1"/>
          </p:cNvSpPr>
          <p:nvPr/>
        </p:nvSpPr>
        <p:spPr bwMode="auto">
          <a:xfrm>
            <a:off x="2555775" y="3356992"/>
            <a:ext cx="619268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/>
              <a:t>同链式查询</a:t>
            </a:r>
            <a:r>
              <a:rPr lang="zh-CN" altLang="en-US" sz="2200" b="1" dirty="0" smtClean="0"/>
              <a:t>方式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>
                <a:solidFill>
                  <a:srgbClr val="990099"/>
                </a:solidFill>
              </a:rPr>
              <a:t>开始</a:t>
            </a:r>
            <a:r>
              <a:rPr lang="zh-CN" altLang="en-US" sz="1600" b="1" dirty="0" smtClean="0">
                <a:solidFill>
                  <a:srgbClr val="990099"/>
                </a:solidFill>
              </a:rPr>
              <a:t>时</a:t>
            </a:r>
            <a:r>
              <a:rPr lang="zh-CN" altLang="en-US" sz="1600" b="1" dirty="0" smtClean="0"/>
              <a:t>使</a:t>
            </a:r>
            <a:r>
              <a:rPr lang="en-US" altLang="zh-CN" sz="1600" b="1" dirty="0" err="1" smtClean="0"/>
              <a:t>DevNo</a:t>
            </a:r>
            <a:r>
              <a:rPr lang="zh-CN" altLang="en-US" sz="1600" b="1" dirty="0" smtClean="0"/>
              <a:t>＝</a:t>
            </a:r>
            <a:r>
              <a:rPr lang="en-US" altLang="zh-CN" sz="1600" i="1" dirty="0" smtClean="0">
                <a:latin typeface="+mn-lt"/>
              </a:rPr>
              <a:t>k</a:t>
            </a:r>
            <a:r>
              <a:rPr lang="zh-CN" altLang="en-US" sz="1600" b="1" dirty="0" smtClean="0"/>
              <a:t>，</a:t>
            </a:r>
            <a:r>
              <a:rPr lang="zh-CN" altLang="en-US" sz="1600" b="1" dirty="0" smtClean="0">
                <a:solidFill>
                  <a:srgbClr val="990099"/>
                </a:solidFill>
              </a:rPr>
              <a:t>结束</a:t>
            </a:r>
            <a:r>
              <a:rPr lang="zh-CN" altLang="en-US" sz="1600" b="1" dirty="0" smtClean="0">
                <a:solidFill>
                  <a:srgbClr val="990099"/>
                </a:solidFill>
              </a:rPr>
              <a:t>时</a:t>
            </a:r>
            <a:r>
              <a:rPr lang="zh-CN" altLang="en-US" sz="1600" b="1" dirty="0" smtClean="0"/>
              <a:t>使</a:t>
            </a:r>
            <a:r>
              <a:rPr lang="en-US" altLang="zh-CN" sz="1600" b="1" dirty="0" err="1" smtClean="0"/>
              <a:t>DevNo</a:t>
            </a:r>
            <a:r>
              <a:rPr lang="zh-CN" altLang="en-US" sz="1600" b="1" dirty="0" smtClean="0"/>
              <a:t>＝</a:t>
            </a:r>
            <a:r>
              <a:rPr lang="en-US" altLang="zh-CN" sz="1600" dirty="0" smtClean="0">
                <a:latin typeface="+mn-lt"/>
              </a:rPr>
              <a:t>error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56" name="Text Box 455"/>
          <p:cNvSpPr txBox="1">
            <a:spLocks noChangeArrowheads="1"/>
          </p:cNvSpPr>
          <p:nvPr/>
        </p:nvSpPr>
        <p:spPr bwMode="auto">
          <a:xfrm>
            <a:off x="2520280" y="3789040"/>
            <a:ext cx="6372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 smtClean="0"/>
              <a:t>定时</a:t>
            </a:r>
            <a:r>
              <a:rPr lang="zh-CN" altLang="en-US" sz="2200" b="1" dirty="0" smtClean="0"/>
              <a:t>查询</a:t>
            </a:r>
            <a:r>
              <a:rPr lang="en-US" altLang="zh-CN" sz="1600" b="1" dirty="0" smtClean="0"/>
              <a:t>(</a:t>
            </a:r>
            <a:r>
              <a:rPr lang="zh-CN" altLang="en-US" sz="1600" b="1" dirty="0"/>
              <a:t>每隔</a:t>
            </a:r>
            <a:r>
              <a:rPr lang="en-US" altLang="zh-CN" sz="1600" dirty="0" err="1">
                <a:latin typeface="+mn-lt"/>
              </a:rPr>
              <a:t>Δ</a:t>
            </a:r>
            <a:r>
              <a:rPr lang="en-US" altLang="zh-CN" sz="1600" b="1" i="1" dirty="0" err="1">
                <a:latin typeface="+mn-lt"/>
              </a:rPr>
              <a:t>t</a:t>
            </a:r>
            <a:r>
              <a:rPr lang="zh-CN" altLang="en-US" sz="1600" b="1" dirty="0"/>
              <a:t>使</a:t>
            </a:r>
            <a:r>
              <a:rPr lang="en-US" altLang="zh-CN" sz="1600" b="1" dirty="0" err="1" smtClean="0"/>
              <a:t>DevNo</a:t>
            </a:r>
            <a:r>
              <a:rPr lang="en-US" altLang="zh-CN" sz="1600" b="1" dirty="0" smtClean="0"/>
              <a:t>++)</a:t>
            </a:r>
            <a:r>
              <a:rPr lang="zh-CN" altLang="en-US" sz="2200" b="1" dirty="0" smtClean="0"/>
              <a:t>，主设备</a:t>
            </a:r>
            <a:r>
              <a:rPr lang="zh-CN" altLang="en-US" sz="2200" b="1" u="sng" dirty="0" smtClean="0"/>
              <a:t>自行</a:t>
            </a:r>
            <a:r>
              <a:rPr lang="zh-CN" altLang="en-US" sz="2200" b="1" dirty="0" smtClean="0"/>
              <a:t>裁决</a:t>
            </a:r>
            <a:endParaRPr lang="en-US" altLang="zh-CN" sz="2200" b="1" dirty="0" smtClean="0"/>
          </a:p>
          <a:p>
            <a:r>
              <a:rPr lang="zh-CN" altLang="en-US" sz="1800" b="1" spc="-50" dirty="0" smtClean="0"/>
              <a:t>     裁决</a:t>
            </a:r>
            <a:r>
              <a:rPr lang="zh-CN" altLang="en-US" sz="1800" b="1" spc="-50" dirty="0" smtClean="0"/>
              <a:t>算法为</a:t>
            </a:r>
            <a:r>
              <a:rPr lang="en-US" altLang="zh-CN" sz="1800" b="1" spc="-50" dirty="0" err="1" smtClean="0">
                <a:solidFill>
                  <a:srgbClr val="0070C0"/>
                </a:solidFill>
              </a:rPr>
              <a:t>DevNo</a:t>
            </a:r>
            <a:r>
              <a:rPr lang="en-US" altLang="zh-CN" sz="1800" b="1" spc="-50" dirty="0" smtClean="0">
                <a:solidFill>
                  <a:srgbClr val="0070C0"/>
                </a:solidFill>
              </a:rPr>
              <a:t>=ID</a:t>
            </a:r>
            <a:r>
              <a:rPr lang="zh-CN" altLang="en-US" sz="1800" b="1" spc="-50" dirty="0" smtClean="0">
                <a:solidFill>
                  <a:srgbClr val="0070C0"/>
                </a:solidFill>
              </a:rPr>
              <a:t>、有请求时</a:t>
            </a:r>
            <a:r>
              <a:rPr lang="zh-CN" altLang="en-US" sz="1800" b="1" spc="-50" dirty="0" smtClean="0"/>
              <a:t>获得使用权</a:t>
            </a:r>
            <a:r>
              <a:rPr lang="en-US" altLang="zh-CN" sz="1600" b="1" spc="-50" dirty="0"/>
              <a:t>(</a:t>
            </a:r>
            <a:r>
              <a:rPr lang="zh-CN" altLang="en-US" sz="1600" b="1" spc="-50" dirty="0"/>
              <a:t>使</a:t>
            </a:r>
            <a:r>
              <a:rPr lang="en-US" altLang="zh-CN" sz="1600" b="1" spc="-50" dirty="0" err="1"/>
              <a:t>BS</a:t>
            </a:r>
            <a:r>
              <a:rPr lang="en-US" altLang="zh-CN" sz="1600" b="1" i="1" spc="-50" dirty="0" err="1">
                <a:latin typeface="+mn-lt"/>
              </a:rPr>
              <a:t>i</a:t>
            </a:r>
            <a:r>
              <a:rPr lang="zh-CN" altLang="en-US" sz="1600" b="1" spc="-50" dirty="0"/>
              <a:t>＝</a:t>
            </a:r>
            <a:r>
              <a:rPr lang="en-US" altLang="zh-CN" sz="1600" b="1" spc="-50" dirty="0"/>
              <a:t>1)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779790" y="4618497"/>
            <a:ext cx="5184823" cy="854080"/>
            <a:chOff x="2267622" y="4809926"/>
            <a:chExt cx="5544738" cy="854080"/>
          </a:xfrm>
        </p:grpSpPr>
        <p:sp>
          <p:nvSpPr>
            <p:cNvPr id="58" name="Text Box 455"/>
            <p:cNvSpPr txBox="1">
              <a:spLocks noChangeArrowheads="1"/>
            </p:cNvSpPr>
            <p:nvPr/>
          </p:nvSpPr>
          <p:spPr bwMode="auto">
            <a:xfrm>
              <a:off x="2267622" y="4809926"/>
              <a:ext cx="5544738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200" b="1" dirty="0" smtClean="0"/>
                <a:t>BS</a:t>
              </a:r>
              <a:r>
                <a:rPr lang="en-US" altLang="zh-CN" sz="2200" b="1" dirty="0" smtClean="0">
                  <a:latin typeface="+mn-lt"/>
                </a:rPr>
                <a:t>·</a:t>
              </a:r>
              <a:r>
                <a:rPr lang="en-US" altLang="zh-CN" sz="2200" b="1" dirty="0" smtClean="0"/>
                <a:t>BR</a:t>
              </a:r>
              <a:r>
                <a:rPr lang="zh-CN" altLang="en-US" sz="2200" b="1" dirty="0" smtClean="0"/>
                <a:t>＝</a:t>
              </a:r>
              <a:r>
                <a:rPr lang="en-US" altLang="zh-CN" sz="2200" b="1" dirty="0" smtClean="0"/>
                <a:t>1</a:t>
              </a:r>
              <a:r>
                <a:rPr lang="zh-CN" altLang="en-US" sz="2200" b="1" dirty="0" smtClean="0"/>
                <a:t>时，</a:t>
              </a:r>
              <a:r>
                <a:rPr lang="zh-CN" altLang="en-US" sz="2200" b="1" dirty="0" smtClean="0">
                  <a:solidFill>
                    <a:srgbClr val="0070C0"/>
                  </a:solidFill>
                </a:rPr>
                <a:t>每隔</a:t>
              </a:r>
              <a:r>
                <a:rPr lang="en-US" altLang="zh-CN" sz="2200" dirty="0" err="1" smtClean="0">
                  <a:solidFill>
                    <a:srgbClr val="0070C0"/>
                  </a:solidFill>
                  <a:latin typeface="+mn-lt"/>
                </a:rPr>
                <a:t>Δ</a:t>
              </a:r>
              <a:r>
                <a:rPr lang="en-US" altLang="zh-CN" sz="2200" b="1" i="1" dirty="0" err="1" smtClean="0">
                  <a:solidFill>
                    <a:srgbClr val="0070C0"/>
                  </a:solidFill>
                  <a:latin typeface="+mn-lt"/>
                </a:rPr>
                <a:t>t</a:t>
              </a:r>
              <a:r>
                <a:rPr lang="zh-CN" altLang="en-US" sz="2200" b="1" dirty="0" smtClean="0">
                  <a:latin typeface="+mn-lt"/>
                </a:rPr>
                <a:t>使</a:t>
              </a:r>
              <a:r>
                <a:rPr lang="en-US" altLang="zh-CN" sz="2200" b="1" dirty="0" err="1" smtClean="0"/>
                <a:t>DevNo</a:t>
              </a:r>
              <a:r>
                <a:rPr lang="zh-CN" altLang="en-US" sz="2200" b="1" dirty="0" smtClean="0"/>
                <a:t>＝</a:t>
              </a:r>
              <a:r>
                <a:rPr lang="en-US" altLang="zh-CN" sz="2200" b="1" dirty="0" err="1" smtClean="0"/>
                <a:t>DevNo</a:t>
              </a:r>
              <a:r>
                <a:rPr lang="zh-CN" altLang="en-US" sz="2200" b="1" dirty="0" smtClean="0"/>
                <a:t>＋</a:t>
              </a:r>
              <a:r>
                <a:rPr lang="en-US" altLang="zh-CN" sz="2200" b="1" dirty="0" smtClean="0"/>
                <a:t>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200" b="1" dirty="0" err="1" smtClean="0"/>
                <a:t>BS</a:t>
              </a:r>
              <a:r>
                <a:rPr lang="en-US" altLang="zh-CN" sz="2200" b="1" i="1" dirty="0" err="1" smtClean="0">
                  <a:latin typeface="+mn-lt"/>
                </a:rPr>
                <a:t>i</a:t>
              </a:r>
              <a:r>
                <a:rPr lang="zh-CN" altLang="en-US" sz="2200" b="1" dirty="0" smtClean="0"/>
                <a:t>＝</a:t>
              </a:r>
              <a:r>
                <a:rPr lang="en-US" altLang="zh-CN" sz="2200" b="1" dirty="0" smtClean="0"/>
                <a:t>(</a:t>
              </a:r>
              <a:r>
                <a:rPr lang="en-US" altLang="zh-CN" sz="2200" b="1" dirty="0" err="1" smtClean="0"/>
                <a:t>DevNo</a:t>
              </a:r>
              <a:r>
                <a:rPr lang="en-US" altLang="zh-CN" sz="2200" b="1" dirty="0" smtClean="0"/>
                <a:t>=</a:t>
              </a:r>
              <a:r>
                <a:rPr lang="en-US" altLang="zh-CN" sz="2200" b="1" i="1" dirty="0" err="1" smtClean="0">
                  <a:latin typeface="+mn-lt"/>
                </a:rPr>
                <a:t>i</a:t>
              </a:r>
              <a:r>
                <a:rPr lang="en-US" altLang="zh-CN" sz="2200" b="1" dirty="0" smtClean="0"/>
                <a:t>)</a:t>
              </a:r>
              <a:r>
                <a:rPr lang="en-US" altLang="zh-CN" sz="2200" b="1" dirty="0" smtClean="0">
                  <a:latin typeface="+mn-lt"/>
                </a:rPr>
                <a:t>·</a:t>
              </a:r>
              <a:r>
                <a:rPr lang="en-US" altLang="zh-CN" sz="2200" b="1" dirty="0" err="1" smtClean="0"/>
                <a:t>BR</a:t>
              </a:r>
              <a:r>
                <a:rPr lang="en-US" altLang="zh-CN" sz="2200" b="1" i="1" dirty="0" err="1" smtClean="0">
                  <a:latin typeface="+mn-lt"/>
                </a:rPr>
                <a:t>i</a:t>
              </a:r>
              <a:r>
                <a:rPr lang="en-US" altLang="zh-CN" sz="2200" b="1" dirty="0" smtClean="0"/>
                <a:t> </a:t>
              </a:r>
            </a:p>
          </p:txBody>
        </p:sp>
        <p:sp>
          <p:nvSpPr>
            <p:cNvPr id="59" name="Line 458"/>
            <p:cNvSpPr>
              <a:spLocks noChangeShapeType="1"/>
            </p:cNvSpPr>
            <p:nvPr/>
          </p:nvSpPr>
          <p:spPr bwMode="auto">
            <a:xfrm>
              <a:off x="2368205" y="494116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20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91680" y="1842791"/>
            <a:ext cx="6985670" cy="1514201"/>
            <a:chOff x="1474762" y="1628800"/>
            <a:chExt cx="6985670" cy="1728192"/>
          </a:xfrm>
        </p:grpSpPr>
        <p:cxnSp>
          <p:nvCxnSpPr>
            <p:cNvPr id="61" name="直接箭头连接符 60"/>
            <p:cNvCxnSpPr/>
            <p:nvPr/>
          </p:nvCxnSpPr>
          <p:spPr bwMode="auto">
            <a:xfrm flipV="1">
              <a:off x="3275235" y="2420938"/>
              <a:ext cx="0" cy="2167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V="1">
              <a:off x="464338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V="1">
              <a:off x="680362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474762" y="1990725"/>
              <a:ext cx="432048" cy="136626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</a:t>
              </a:r>
              <a:r>
                <a:rPr lang="zh-CN" altLang="en-US" sz="1800" b="1" dirty="0" smtClean="0">
                  <a:latin typeface="+mn-ea"/>
                </a:rPr>
                <a:t>仲裁</a:t>
              </a:r>
              <a:r>
                <a:rPr lang="zh-CN" altLang="en-US" sz="1800" b="1" dirty="0">
                  <a:latin typeface="+mn-ea"/>
                </a:rPr>
                <a:t>器</a:t>
              </a: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1978818" y="2996952"/>
              <a:ext cx="1441054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 smtClean="0">
                  <a:latin typeface="+mn-ea"/>
                </a:rPr>
                <a:t>DevNo</a:t>
              </a:r>
              <a:r>
                <a:rPr lang="en-US" altLang="zh-CN" sz="1800" b="1" dirty="0" smtClean="0">
                  <a:latin typeface="+mn-ea"/>
                </a:rPr>
                <a:t>(</a:t>
              </a:r>
              <a:r>
                <a:rPr lang="zh-CN" altLang="en-US" sz="1800" b="1" dirty="0" smtClean="0">
                  <a:latin typeface="+mn-ea"/>
                </a:rPr>
                <a:t>设备号</a:t>
              </a:r>
              <a:r>
                <a:rPr lang="en-US" altLang="zh-CN" sz="1800" b="1" dirty="0" smtClean="0">
                  <a:latin typeface="+mn-ea"/>
                </a:rPr>
                <a:t>)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66" name="Text Box 11"/>
            <p:cNvSpPr txBox="1">
              <a:spLocks noChangeArrowheads="1"/>
            </p:cNvSpPr>
            <p:nvPr/>
          </p:nvSpPr>
          <p:spPr bwMode="auto">
            <a:xfrm>
              <a:off x="3129607" y="2637730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0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auto">
            <a:xfrm>
              <a:off x="4498032" y="2634680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1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68" name="Text Box 21"/>
            <p:cNvSpPr txBox="1">
              <a:spLocks noChangeArrowheads="1"/>
            </p:cNvSpPr>
            <p:nvPr/>
          </p:nvSpPr>
          <p:spPr bwMode="auto">
            <a:xfrm>
              <a:off x="6658619" y="263468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n-1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1978818" y="1952625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</a:rPr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BR</a:t>
              </a:r>
            </a:p>
          </p:txBody>
        </p:sp>
        <p:sp>
          <p:nvSpPr>
            <p:cNvPr id="70" name="Text Box 50"/>
            <p:cNvSpPr txBox="1">
              <a:spLocks noChangeArrowheads="1"/>
            </p:cNvSpPr>
            <p:nvPr/>
          </p:nvSpPr>
          <p:spPr bwMode="auto">
            <a:xfrm>
              <a:off x="8100069" y="1628800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CB</a:t>
              </a:r>
            </a:p>
          </p:txBody>
        </p:sp>
        <p:sp>
          <p:nvSpPr>
            <p:cNvPr id="71" name="Text Box 52"/>
            <p:cNvSpPr txBox="1">
              <a:spLocks noChangeArrowheads="1"/>
            </p:cNvSpPr>
            <p:nvPr/>
          </p:nvSpPr>
          <p:spPr bwMode="auto">
            <a:xfrm>
              <a:off x="5796136" y="263691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+mn-ea"/>
                </a:rPr>
                <a:t>…</a:t>
              </a: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2843187" y="1771501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2843857" y="1925216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2843187" y="2059533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7801421" y="2059112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7801421" y="1700808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V="1">
              <a:off x="3923307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4067323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3779291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H="1">
              <a:off x="1906810" y="2420938"/>
              <a:ext cx="5904929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>
              <a:off x="1907083" y="2204864"/>
              <a:ext cx="5905078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3491259" y="2205038"/>
              <a:ext cx="0" cy="43269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529145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543547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514744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4859274" y="2204616"/>
              <a:ext cx="137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745169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759571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730768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7019651" y="2204616"/>
              <a:ext cx="0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1907083" y="3284984"/>
              <a:ext cx="6119813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3633638" y="2996952"/>
              <a:ext cx="1364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flipV="1">
              <a:off x="5003154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7235403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9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5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0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481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⑶独立请求方式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 基本思想：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 smtClean="0">
                <a:solidFill>
                  <a:srgbClr val="990099"/>
                </a:solidFill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      仲裁线连接：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仲裁时机：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仲裁方法：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仲裁实现：</a:t>
            </a:r>
            <a:endParaRPr lang="en-US" altLang="zh-CN" sz="22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1" name="Text Box 11"/>
          <p:cNvSpPr txBox="1">
            <a:spLocks noChangeArrowheads="1"/>
          </p:cNvSpPr>
          <p:nvPr/>
        </p:nvSpPr>
        <p:spPr bwMode="auto">
          <a:xfrm>
            <a:off x="2555528" y="692696"/>
            <a:ext cx="640908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sz="2200" b="1" dirty="0" smtClean="0"/>
              <a:t>每个</a:t>
            </a:r>
            <a:r>
              <a:rPr lang="zh-CN" altLang="en-US" sz="2200" b="1" dirty="0" smtClean="0"/>
              <a:t>主设备有一根请求线，根据</a:t>
            </a:r>
            <a:r>
              <a:rPr lang="zh-CN" altLang="en-US" sz="2200" b="1" u="sng" dirty="0" smtClean="0"/>
              <a:t>连接次序</a:t>
            </a:r>
            <a:r>
              <a:rPr lang="zh-CN" altLang="en-US" sz="2200" b="1" dirty="0" smtClean="0"/>
              <a:t>仲裁</a:t>
            </a:r>
            <a:endParaRPr lang="zh-CN" altLang="en-US" sz="2200" b="1" dirty="0"/>
          </a:p>
          <a:p>
            <a:pPr marL="2336800" indent="-2336800"/>
            <a:r>
              <a:rPr lang="zh-CN" altLang="en-US" sz="2200" b="1" dirty="0" smtClean="0"/>
              <a:t>  </a:t>
            </a:r>
            <a:r>
              <a:rPr lang="en-US" altLang="zh-CN" sz="2200" b="1" dirty="0" smtClean="0"/>
              <a:t>n</a:t>
            </a:r>
            <a:r>
              <a:rPr lang="zh-CN" altLang="en-US" sz="2200" b="1" dirty="0" smtClean="0"/>
              <a:t>对</a:t>
            </a:r>
            <a:r>
              <a:rPr lang="en-US" altLang="zh-CN" sz="2200" b="1" dirty="0" smtClean="0"/>
              <a:t>BR</a:t>
            </a:r>
            <a:r>
              <a:rPr lang="zh-CN" altLang="en-US" sz="2200" b="1" dirty="0"/>
              <a:t>及</a:t>
            </a:r>
            <a:r>
              <a:rPr lang="en-US" altLang="zh-CN" sz="2200" b="1" dirty="0" smtClean="0"/>
              <a:t>BG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BS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∈</a:t>
            </a:r>
            <a:r>
              <a:rPr lang="en-US" altLang="zh-CN" sz="1600" b="1" dirty="0" err="1" smtClean="0"/>
              <a:t>CBus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318" name="Text Box 455"/>
          <p:cNvSpPr txBox="1">
            <a:spLocks noChangeArrowheads="1"/>
          </p:cNvSpPr>
          <p:nvPr/>
        </p:nvSpPr>
        <p:spPr bwMode="auto">
          <a:xfrm>
            <a:off x="2555652" y="3284984"/>
            <a:ext cx="640896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spc="-100" dirty="0" smtClean="0"/>
              <a:t>BS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0</a:t>
            </a:r>
            <a:r>
              <a:rPr lang="zh-CN" altLang="en-US" sz="2200" b="1" spc="-100" dirty="0" smtClean="0"/>
              <a:t>、∑</a:t>
            </a:r>
            <a:r>
              <a:rPr lang="en-US" altLang="zh-CN" sz="2200" b="1" spc="-100" dirty="0" err="1" smtClean="0"/>
              <a:t>BR</a:t>
            </a:r>
            <a:r>
              <a:rPr lang="en-US" altLang="zh-CN" sz="2200" b="1" i="1" spc="-100" dirty="0" err="1" smtClean="0">
                <a:latin typeface="+mn-lt"/>
              </a:rPr>
              <a:t>i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1</a:t>
            </a:r>
            <a:r>
              <a:rPr lang="zh-CN" altLang="en-US" sz="2200" b="1" spc="-100" dirty="0" smtClean="0"/>
              <a:t>时</a:t>
            </a:r>
            <a:r>
              <a:rPr lang="zh-CN" altLang="en-US" sz="2200" b="1" spc="-100" dirty="0" smtClean="0">
                <a:solidFill>
                  <a:srgbClr val="990099"/>
                </a:solidFill>
              </a:rPr>
              <a:t>开始</a:t>
            </a:r>
            <a:r>
              <a:rPr lang="zh-CN" altLang="en-US" sz="2200" b="1" spc="-100" dirty="0" smtClean="0"/>
              <a:t>，</a:t>
            </a:r>
            <a:r>
              <a:rPr lang="en-US" altLang="zh-CN" sz="2200" b="1" spc="-100" dirty="0" smtClean="0"/>
              <a:t>BS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1</a:t>
            </a:r>
            <a:r>
              <a:rPr lang="zh-CN" altLang="en-US" sz="2200" b="1" spc="-100" dirty="0" smtClean="0"/>
              <a:t>时</a:t>
            </a:r>
            <a:r>
              <a:rPr lang="zh-CN" altLang="en-US" sz="2200" b="1" spc="-100" dirty="0" smtClean="0">
                <a:solidFill>
                  <a:srgbClr val="990099"/>
                </a:solidFill>
              </a:rPr>
              <a:t>结束</a:t>
            </a:r>
            <a:r>
              <a:rPr lang="en-US" altLang="zh-CN" sz="1800" b="1" spc="-100" dirty="0" smtClean="0"/>
              <a:t>(</a:t>
            </a:r>
            <a:r>
              <a:rPr lang="en-US" altLang="zh-CN" sz="1800" b="1" spc="-100" dirty="0" err="1" smtClean="0"/>
              <a:t>BG</a:t>
            </a:r>
            <a:r>
              <a:rPr lang="en-US" altLang="zh-CN" sz="1800" b="1" i="1" spc="-100" dirty="0" err="1" smtClean="0">
                <a:latin typeface="+mn-lt"/>
              </a:rPr>
              <a:t>i</a:t>
            </a:r>
            <a:r>
              <a:rPr lang="zh-CN" altLang="en-US" sz="1800" b="1" spc="-100" dirty="0"/>
              <a:t>＝</a:t>
            </a:r>
            <a:r>
              <a:rPr lang="en-US" altLang="zh-CN" sz="1800" b="1" spc="-100" dirty="0" smtClean="0"/>
              <a:t>1)</a:t>
            </a:r>
            <a:endParaRPr lang="zh-CN" altLang="en-US" sz="1800" b="1" spc="-100" dirty="0">
              <a:solidFill>
                <a:srgbClr val="990099"/>
              </a:solidFill>
            </a:endParaRPr>
          </a:p>
        </p:txBody>
      </p:sp>
      <p:sp>
        <p:nvSpPr>
          <p:cNvPr id="319" name="Text Box 455"/>
          <p:cNvSpPr txBox="1">
            <a:spLocks noChangeArrowheads="1"/>
          </p:cNvSpPr>
          <p:nvPr/>
        </p:nvSpPr>
        <p:spPr bwMode="auto">
          <a:xfrm>
            <a:off x="2555776" y="3713390"/>
            <a:ext cx="6408837" cy="84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 smtClean="0"/>
              <a:t>统一</a:t>
            </a:r>
            <a:r>
              <a:rPr lang="zh-CN" altLang="en-US" sz="2200" b="1" dirty="0" smtClean="0"/>
              <a:t>裁决，</a:t>
            </a:r>
            <a:r>
              <a:rPr lang="zh-CN" altLang="en-US" sz="2200" b="1" spc="-100" dirty="0" smtClean="0"/>
              <a:t>裁决算法为</a:t>
            </a:r>
            <a:r>
              <a:rPr lang="zh-CN" altLang="en-US" sz="2200" b="1" spc="-100" dirty="0" smtClean="0">
                <a:solidFill>
                  <a:srgbClr val="0070C0"/>
                </a:solidFill>
              </a:rPr>
              <a:t>指定算法</a:t>
            </a:r>
            <a:r>
              <a:rPr lang="en-US" altLang="zh-CN" sz="1800" b="1" spc="-100" dirty="0" smtClean="0"/>
              <a:t>(</a:t>
            </a:r>
            <a:r>
              <a:rPr lang="zh-CN" altLang="en-US" sz="1800" b="1" spc="-100" dirty="0"/>
              <a:t>使</a:t>
            </a:r>
            <a:r>
              <a:rPr lang="en-US" altLang="zh-CN" sz="1800" b="1" spc="-100" dirty="0" err="1" smtClean="0"/>
              <a:t>BG</a:t>
            </a:r>
            <a:r>
              <a:rPr lang="en-US" altLang="zh-CN" sz="1800" b="1" i="1" spc="-100" dirty="0" err="1" smtClean="0">
                <a:latin typeface="+mn-lt"/>
              </a:rPr>
              <a:t>i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1</a:t>
            </a:r>
            <a:r>
              <a:rPr lang="en-US" altLang="zh-CN" sz="1800" b="1" spc="-100" dirty="0" smtClean="0"/>
              <a:t>)</a:t>
            </a:r>
          </a:p>
          <a:p>
            <a:r>
              <a:rPr lang="en-US" altLang="zh-CN" sz="1600" b="1" dirty="0" smtClean="0"/>
              <a:t>  </a:t>
            </a:r>
            <a:r>
              <a:rPr lang="zh-CN" altLang="en-US" sz="1600" dirty="0" smtClean="0"/>
              <a:t>└</a:t>
            </a:r>
            <a:r>
              <a:rPr lang="zh-CN" altLang="en-US" sz="1600" b="1" dirty="0" smtClean="0"/>
              <a:t>→不</a:t>
            </a:r>
            <a:r>
              <a:rPr lang="zh-CN" altLang="en-US" sz="1600" b="1" dirty="0"/>
              <a:t>需要主设备</a:t>
            </a:r>
            <a:r>
              <a:rPr lang="zh-CN" altLang="en-US" sz="1600" b="1" dirty="0" smtClean="0"/>
              <a:t>参与</a:t>
            </a:r>
            <a:endParaRPr lang="en-US" altLang="zh-CN" sz="1600" b="1" dirty="0"/>
          </a:p>
        </p:txBody>
      </p:sp>
      <p:sp>
        <p:nvSpPr>
          <p:cNvPr id="320" name="Text Box 455"/>
          <p:cNvSpPr txBox="1">
            <a:spLocks noChangeArrowheads="1"/>
          </p:cNvSpPr>
          <p:nvPr/>
        </p:nvSpPr>
        <p:spPr bwMode="auto">
          <a:xfrm>
            <a:off x="2591342" y="4509120"/>
            <a:ext cx="644515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/>
              <a:t>总线仲裁器的内部</a:t>
            </a:r>
            <a:r>
              <a:rPr lang="zh-CN" altLang="en-US" sz="2200" b="1" dirty="0" smtClean="0"/>
              <a:t>电路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时延固定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323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5" name="组合 324"/>
          <p:cNvGrpSpPr/>
          <p:nvPr/>
        </p:nvGrpSpPr>
        <p:grpSpPr>
          <a:xfrm>
            <a:off x="1619672" y="1613745"/>
            <a:ext cx="6985670" cy="1671239"/>
            <a:chOff x="1619672" y="1484784"/>
            <a:chExt cx="6985670" cy="1671239"/>
          </a:xfrm>
        </p:grpSpPr>
        <p:cxnSp>
          <p:nvCxnSpPr>
            <p:cNvPr id="283" name="直接箭头连接符 282"/>
            <p:cNvCxnSpPr/>
            <p:nvPr/>
          </p:nvCxnSpPr>
          <p:spPr bwMode="auto">
            <a:xfrm flipV="1">
              <a:off x="7164835" y="1984610"/>
              <a:ext cx="1" cy="84440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4" name="Text Box 9"/>
            <p:cNvSpPr txBox="1">
              <a:spLocks noChangeArrowheads="1"/>
            </p:cNvSpPr>
            <p:nvPr/>
          </p:nvSpPr>
          <p:spPr bwMode="auto">
            <a:xfrm>
              <a:off x="1619672" y="1659777"/>
              <a:ext cx="432048" cy="14220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</a:t>
              </a:r>
              <a:r>
                <a:rPr lang="zh-CN" altLang="en-US" sz="1800" b="1" dirty="0" smtClean="0">
                  <a:latin typeface="+mn-ea"/>
                </a:rPr>
                <a:t>仲裁</a:t>
              </a:r>
              <a:r>
                <a:rPr lang="zh-CN" altLang="en-US" sz="1800" b="1" dirty="0">
                  <a:latin typeface="+mn-ea"/>
                </a:rPr>
                <a:t>器</a:t>
              </a:r>
            </a:p>
          </p:txBody>
        </p:sp>
        <p:sp>
          <p:nvSpPr>
            <p:cNvPr id="285" name="Text Box 11"/>
            <p:cNvSpPr txBox="1">
              <a:spLocks noChangeArrowheads="1"/>
            </p:cNvSpPr>
            <p:nvPr/>
          </p:nvSpPr>
          <p:spPr bwMode="auto">
            <a:xfrm>
              <a:off x="3274517" y="2829019"/>
              <a:ext cx="1008063" cy="3240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0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286" name="Text Box 13"/>
            <p:cNvSpPr txBox="1">
              <a:spLocks noChangeArrowheads="1"/>
            </p:cNvSpPr>
            <p:nvPr/>
          </p:nvSpPr>
          <p:spPr bwMode="auto">
            <a:xfrm>
              <a:off x="4642942" y="2827005"/>
              <a:ext cx="1008063" cy="32684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1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287" name="Text Box 21"/>
            <p:cNvSpPr txBox="1">
              <a:spLocks noChangeArrowheads="1"/>
            </p:cNvSpPr>
            <p:nvPr/>
          </p:nvSpPr>
          <p:spPr bwMode="auto">
            <a:xfrm>
              <a:off x="6803529" y="2829176"/>
              <a:ext cx="1142802" cy="32684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n-1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288" name="Text Box 35"/>
            <p:cNvSpPr txBox="1">
              <a:spLocks noChangeArrowheads="1"/>
            </p:cNvSpPr>
            <p:nvPr/>
          </p:nvSpPr>
          <p:spPr bwMode="auto">
            <a:xfrm>
              <a:off x="2626544" y="1756611"/>
              <a:ext cx="434182" cy="4878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>
                  <a:latin typeface="+mn-ea"/>
                </a:rPr>
                <a:t>BRn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>
                  <a:latin typeface="+mn-ea"/>
                </a:rPr>
                <a:t>BGn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289" name="Text Box 50"/>
            <p:cNvSpPr txBox="1">
              <a:spLocks noChangeArrowheads="1"/>
            </p:cNvSpPr>
            <p:nvPr/>
          </p:nvSpPr>
          <p:spPr bwMode="auto">
            <a:xfrm>
              <a:off x="8244979" y="1484784"/>
              <a:ext cx="360363" cy="5843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</a:rPr>
                <a:t>CB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</a:rPr>
                <a:t>AB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290" name="Text Box 52"/>
            <p:cNvSpPr txBox="1">
              <a:spLocks noChangeArrowheads="1"/>
            </p:cNvSpPr>
            <p:nvPr/>
          </p:nvSpPr>
          <p:spPr bwMode="auto">
            <a:xfrm>
              <a:off x="5941046" y="2828728"/>
              <a:ext cx="576263" cy="3251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+mn-ea"/>
                </a:rPr>
                <a:t>…</a:t>
              </a:r>
            </a:p>
          </p:txBody>
        </p:sp>
        <p:cxnSp>
          <p:nvCxnSpPr>
            <p:cNvPr id="291" name="直接连接符 290"/>
            <p:cNvCxnSpPr/>
            <p:nvPr/>
          </p:nvCxnSpPr>
          <p:spPr bwMode="auto">
            <a:xfrm>
              <a:off x="3274517" y="1615904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>
              <a:off x="2052615" y="1744651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>
              <a:off x="3274517" y="1874584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>
              <a:off x="7946331" y="1873018"/>
              <a:ext cx="298648" cy="664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 flipV="1">
              <a:off x="7946331" y="1549751"/>
              <a:ext cx="298648" cy="637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箭头连接符 295"/>
            <p:cNvCxnSpPr/>
            <p:nvPr/>
          </p:nvCxnSpPr>
          <p:spPr bwMode="auto">
            <a:xfrm flipV="1">
              <a:off x="3996830" y="1744651"/>
              <a:ext cx="943" cy="108069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7" name="直接箭头连接符 296"/>
            <p:cNvCxnSpPr/>
            <p:nvPr/>
          </p:nvCxnSpPr>
          <p:spPr bwMode="auto">
            <a:xfrm flipV="1">
              <a:off x="4140648" y="1874584"/>
              <a:ext cx="0" cy="95459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8" name="直接箭头连接符 297"/>
            <p:cNvCxnSpPr/>
            <p:nvPr/>
          </p:nvCxnSpPr>
          <p:spPr bwMode="auto">
            <a:xfrm flipV="1">
              <a:off x="3852814" y="1613531"/>
              <a:ext cx="247" cy="121564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 flipH="1" flipV="1">
              <a:off x="2051721" y="1984610"/>
              <a:ext cx="5114702" cy="157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 flipV="1">
              <a:off x="2051720" y="2049241"/>
              <a:ext cx="4969446" cy="33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箭头连接符 300"/>
            <p:cNvCxnSpPr/>
            <p:nvPr/>
          </p:nvCxnSpPr>
          <p:spPr bwMode="auto">
            <a:xfrm flipV="1">
              <a:off x="5366198" y="1744651"/>
              <a:ext cx="0" cy="108452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2" name="直接箭头连接符 301"/>
            <p:cNvCxnSpPr/>
            <p:nvPr/>
          </p:nvCxnSpPr>
          <p:spPr bwMode="auto">
            <a:xfrm flipV="1">
              <a:off x="5508998" y="1874584"/>
              <a:ext cx="75" cy="9507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3" name="直接箭头连接符 302"/>
            <p:cNvCxnSpPr/>
            <p:nvPr/>
          </p:nvCxnSpPr>
          <p:spPr bwMode="auto">
            <a:xfrm flipV="1">
              <a:off x="5220966" y="1615904"/>
              <a:ext cx="0" cy="12132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04" name="直接箭头连接符 303"/>
            <p:cNvCxnSpPr/>
            <p:nvPr/>
          </p:nvCxnSpPr>
          <p:spPr bwMode="auto">
            <a:xfrm flipV="1">
              <a:off x="7596609" y="1744651"/>
              <a:ext cx="0" cy="108452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 flipV="1">
              <a:off x="7740625" y="1874584"/>
              <a:ext cx="0" cy="95242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直接箭头连接符 305"/>
            <p:cNvCxnSpPr/>
            <p:nvPr/>
          </p:nvCxnSpPr>
          <p:spPr bwMode="auto">
            <a:xfrm flipV="1">
              <a:off x="7453214" y="1615904"/>
              <a:ext cx="0" cy="120960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7021166" y="2049419"/>
              <a:ext cx="0" cy="77593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H="1">
              <a:off x="2052615" y="2309286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2052614" y="2374410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0" name="Text Box 35"/>
            <p:cNvSpPr txBox="1">
              <a:spLocks noChangeArrowheads="1"/>
            </p:cNvSpPr>
            <p:nvPr/>
          </p:nvSpPr>
          <p:spPr bwMode="auto">
            <a:xfrm>
              <a:off x="2124622" y="2081444"/>
              <a:ext cx="434182" cy="4878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</a:rPr>
                <a:t>BR1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</a:rPr>
                <a:t>BG1</a:t>
              </a:r>
              <a:endParaRPr lang="en-US" altLang="zh-CN" sz="1800" b="1" dirty="0">
                <a:latin typeface="+mn-ea"/>
              </a:endParaRPr>
            </a:p>
          </p:txBody>
        </p:sp>
        <p:cxnSp>
          <p:nvCxnSpPr>
            <p:cNvPr id="311" name="直接连接符 310"/>
            <p:cNvCxnSpPr/>
            <p:nvPr/>
          </p:nvCxnSpPr>
          <p:spPr bwMode="auto">
            <a:xfrm flipH="1" flipV="1">
              <a:off x="2052615" y="2634119"/>
              <a:ext cx="1584795" cy="157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2052614" y="2698907"/>
              <a:ext cx="1440334" cy="33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3" name="Text Box 35"/>
            <p:cNvSpPr txBox="1">
              <a:spLocks noChangeArrowheads="1"/>
            </p:cNvSpPr>
            <p:nvPr/>
          </p:nvSpPr>
          <p:spPr bwMode="auto">
            <a:xfrm>
              <a:off x="2626544" y="2406278"/>
              <a:ext cx="434182" cy="4878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</a:rPr>
                <a:t>BR0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</a:rPr>
                <a:t>BG0</a:t>
              </a:r>
              <a:endParaRPr lang="en-US" altLang="zh-CN" sz="1800" b="1" dirty="0">
                <a:latin typeface="+mn-ea"/>
              </a:endParaRPr>
            </a:p>
          </p:txBody>
        </p:sp>
        <p:cxnSp>
          <p:nvCxnSpPr>
            <p:cNvPr id="314" name="直接箭头连接符 313"/>
            <p:cNvCxnSpPr/>
            <p:nvPr/>
          </p:nvCxnSpPr>
          <p:spPr bwMode="auto">
            <a:xfrm flipV="1">
              <a:off x="3636791" y="2634119"/>
              <a:ext cx="619" cy="19490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>
              <a:off x="3492774" y="2698750"/>
              <a:ext cx="0" cy="13026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6" name="直接箭头连接符 315"/>
            <p:cNvCxnSpPr/>
            <p:nvPr/>
          </p:nvCxnSpPr>
          <p:spPr bwMode="auto">
            <a:xfrm flipV="1">
              <a:off x="5004323" y="2309286"/>
              <a:ext cx="1513" cy="51973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4859786" y="2373917"/>
              <a:ext cx="520" cy="45510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4" name="Text Box 35"/>
            <p:cNvSpPr txBox="1">
              <a:spLocks noChangeArrowheads="1"/>
            </p:cNvSpPr>
            <p:nvPr/>
          </p:nvSpPr>
          <p:spPr bwMode="auto">
            <a:xfrm>
              <a:off x="2123728" y="1501951"/>
              <a:ext cx="288925" cy="1988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 smtClean="0">
                  <a:latin typeface="+mn-ea"/>
                </a:rPr>
                <a:t>BS</a:t>
              </a:r>
              <a:endParaRPr lang="en-US" altLang="zh-CN" sz="18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6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/>
      <p:bldP spid="319" grpId="0"/>
      <p:bldP spid="3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3B28-0816-4BF1-B6AC-E0958AF1EC05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79389" y="1385987"/>
            <a:ext cx="36005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按信号</a:t>
            </a:r>
            <a:r>
              <a:rPr lang="zh-CN" altLang="en-US" b="1" dirty="0">
                <a:solidFill>
                  <a:srgbClr val="FF3399"/>
                </a:solidFill>
              </a:rPr>
              <a:t>线功能</a:t>
            </a:r>
            <a:r>
              <a:rPr lang="zh-CN" altLang="en-US" b="1" dirty="0" smtClean="0">
                <a:solidFill>
                  <a:srgbClr val="FF3399"/>
                </a:solidFill>
              </a:rPr>
              <a:t>分类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 marL="2336800" indent="-2336800"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*数据总线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DBus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336800" indent="-2336800"/>
            <a:endParaRPr lang="en-US" altLang="zh-CN" sz="2200" b="1" dirty="0">
              <a:solidFill>
                <a:srgbClr val="C00000"/>
              </a:solidFill>
            </a:endParaRPr>
          </a:p>
          <a:p>
            <a:pPr marL="2336800" indent="-2336800"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*地址总线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ABus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336800" indent="-2336800"/>
            <a:endParaRPr lang="en-US" altLang="zh-CN" sz="2200" b="1" dirty="0">
              <a:solidFill>
                <a:srgbClr val="C00000"/>
              </a:solidFill>
            </a:endParaRPr>
          </a:p>
          <a:p>
            <a:pPr marL="2336800" indent="-2336800">
              <a:spcBef>
                <a:spcPts val="2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*控制总线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CBus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79388" y="42038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一、总线的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分类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2915816" y="1844824"/>
            <a:ext cx="6840885" cy="189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b="1" dirty="0" smtClean="0"/>
              <a:t>承载传送</a:t>
            </a:r>
            <a:r>
              <a:rPr lang="zh-CN" altLang="en-US" b="1" dirty="0"/>
              <a:t>的</a:t>
            </a:r>
            <a:r>
              <a:rPr lang="zh-CN" altLang="en-US" b="1" u="sng" dirty="0"/>
              <a:t>数据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双向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/>
              <a:t>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数据总线</a:t>
            </a:r>
            <a:r>
              <a:rPr lang="zh-CN" altLang="en-US" sz="2200" b="1" dirty="0">
                <a:solidFill>
                  <a:srgbClr val="990099"/>
                </a:solidFill>
              </a:rPr>
              <a:t>宽度</a:t>
            </a:r>
            <a:r>
              <a:rPr lang="zh-CN" altLang="en-US" sz="2200" b="1" dirty="0"/>
              <a:t>＝同时</a:t>
            </a:r>
            <a:r>
              <a:rPr lang="zh-CN" altLang="en-US" sz="2200" b="1" dirty="0" smtClean="0"/>
              <a:t>传送的二进制位数</a:t>
            </a:r>
            <a:endParaRPr lang="zh-CN" altLang="en-US" sz="2200" b="1" dirty="0"/>
          </a:p>
          <a:p>
            <a:pPr marL="2336800" indent="-2336800">
              <a:spcBef>
                <a:spcPts val="300"/>
              </a:spcBef>
            </a:pPr>
            <a:r>
              <a:rPr lang="zh-CN" altLang="en-US" b="1" dirty="0" smtClean="0"/>
              <a:t>指明</a:t>
            </a:r>
            <a:r>
              <a:rPr lang="zh-CN" altLang="en-US" b="1" u="sng" dirty="0" smtClean="0"/>
              <a:t>从设备</a:t>
            </a:r>
            <a:r>
              <a:rPr lang="en-US" altLang="zh-CN" sz="1800" b="1" u="sng" dirty="0" smtClean="0"/>
              <a:t>(</a:t>
            </a:r>
            <a:r>
              <a:rPr lang="zh-CN" altLang="en-US" sz="1800" b="1" u="sng" dirty="0" smtClean="0"/>
              <a:t>主存或外设</a:t>
            </a:r>
            <a:r>
              <a:rPr lang="en-US" altLang="zh-CN" sz="1800" b="1" u="sng" dirty="0" smtClean="0"/>
              <a:t>)</a:t>
            </a:r>
            <a:r>
              <a:rPr lang="zh-CN" altLang="en-US" b="1" u="sng" dirty="0" smtClean="0"/>
              <a:t>地址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ts val="0"/>
              </a:spcBef>
            </a:pPr>
            <a:r>
              <a:rPr lang="zh-CN" altLang="en-US" sz="2200" b="1" dirty="0"/>
              <a:t>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地址总线</a:t>
            </a:r>
            <a:r>
              <a:rPr lang="zh-CN" altLang="en-US" sz="2200" b="1" dirty="0">
                <a:solidFill>
                  <a:srgbClr val="990099"/>
                </a:solidFill>
              </a:rPr>
              <a:t>宽度</a:t>
            </a:r>
            <a:r>
              <a:rPr lang="zh-CN" altLang="en-US" sz="2200" b="1" dirty="0"/>
              <a:t>＝</a:t>
            </a:r>
            <a:r>
              <a:rPr lang="en-US" altLang="zh-CN" sz="2200" b="1" dirty="0" smtClean="0"/>
              <a:t>log</a:t>
            </a:r>
            <a:r>
              <a:rPr lang="en-US" altLang="zh-CN" sz="2200" b="1" baseline="-26000" dirty="0" smtClean="0"/>
              <a:t>2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可寻址的地址个数</a:t>
            </a:r>
            <a:r>
              <a:rPr lang="en-US" altLang="zh-CN" sz="2200" b="1" dirty="0" smtClean="0"/>
              <a:t>) </a:t>
            </a:r>
          </a:p>
        </p:txBody>
      </p:sp>
      <p:sp>
        <p:nvSpPr>
          <p:cNvPr id="115737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/>
              <a:t>   </a:t>
            </a:r>
            <a:r>
              <a:rPr lang="zh-CN" altLang="en-US" b="1" dirty="0" smtClean="0"/>
              <a:t>分类方式有多种，如并行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串行总线、同步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异步总线</a:t>
            </a:r>
            <a:endParaRPr lang="zh-CN" altLang="en-US" b="1" dirty="0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79388" y="3645024"/>
            <a:ext cx="8785225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C00000"/>
                </a:solidFill>
              </a:rPr>
              <a:t>                  </a:t>
            </a:r>
            <a:r>
              <a:rPr lang="zh-CN" altLang="en-US" b="1" dirty="0" smtClean="0"/>
              <a:t>控制</a:t>
            </a:r>
            <a:r>
              <a:rPr lang="zh-CN" altLang="en-US" b="1" u="sng" dirty="0" smtClean="0"/>
              <a:t>传输过程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en-US" altLang="zh-CN" b="1" dirty="0" smtClean="0"/>
          </a:p>
          <a:p>
            <a:pPr marL="2336800" indent="-2336800">
              <a:lnSpc>
                <a:spcPct val="105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                 </a:t>
            </a:r>
            <a:r>
              <a:rPr lang="zh-CN" altLang="en-US" sz="1800" dirty="0" smtClean="0"/>
              <a:t>└←</a:t>
            </a:r>
            <a:r>
              <a:rPr lang="zh-CN" altLang="en-US" sz="1800" b="1" dirty="0" smtClean="0"/>
              <a:t>使用</a:t>
            </a:r>
            <a:r>
              <a:rPr lang="en-US" altLang="zh-CN" sz="1800" b="1" dirty="0" err="1"/>
              <a:t>DBus</a:t>
            </a:r>
            <a:r>
              <a:rPr lang="zh-CN" altLang="en-US" sz="1800" b="1" dirty="0"/>
              <a:t>及</a:t>
            </a:r>
            <a:r>
              <a:rPr lang="en-US" altLang="zh-CN" sz="1800" b="1" dirty="0" err="1" smtClean="0"/>
              <a:t>ABus</a:t>
            </a:r>
            <a:r>
              <a:rPr lang="zh-CN" altLang="en-US" sz="1800" b="1" dirty="0" smtClean="0"/>
              <a:t>实现</a:t>
            </a:r>
            <a:endParaRPr lang="en-US" altLang="zh-CN" sz="1800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控制信号线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主设备发出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、状态信号线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从设备</a:t>
            </a:r>
            <a:r>
              <a:rPr lang="zh-CN" altLang="en-US" sz="1800" b="1" dirty="0"/>
              <a:t>发出</a:t>
            </a:r>
            <a:r>
              <a:rPr lang="en-US" altLang="zh-CN" sz="1800" b="1" dirty="0"/>
              <a:t>)</a:t>
            </a:r>
            <a:endParaRPr lang="en-US" altLang="zh-CN" sz="1800" b="1" dirty="0" smtClean="0"/>
          </a:p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读、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写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操作控制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就绪、完成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操作状态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时钟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步骤定时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总线</a:t>
            </a:r>
            <a:r>
              <a:rPr lang="zh-CN" altLang="zh-CN" b="1" dirty="0"/>
              <a:t>请求、总线</a:t>
            </a:r>
            <a:r>
              <a:rPr lang="zh-CN" altLang="zh-CN" b="1" dirty="0" smtClean="0"/>
              <a:t>允许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总线使用权管理</a:t>
            </a:r>
            <a:r>
              <a:rPr lang="en-US" altLang="zh-CN" sz="1800" b="1" dirty="0" smtClean="0"/>
              <a:t>)</a:t>
            </a:r>
            <a:endParaRPr lang="zh-CN" alt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26" grpId="0"/>
      <p:bldP spid="1157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86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、总线传输与定时</a:t>
            </a:r>
            <a:endParaRPr lang="en-US" altLang="zh-CN" sz="2200" b="1" dirty="0" smtClean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⑴总线事务类型      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传输操作的功能约定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 总线事务：</a:t>
            </a:r>
            <a:r>
              <a:rPr lang="zh-CN" altLang="en-US" sz="2200" b="1" dirty="0" smtClean="0"/>
              <a:t>指</a:t>
            </a:r>
            <a:r>
              <a:rPr lang="zh-CN" altLang="en-US" sz="2200" b="1" u="sng" dirty="0" smtClean="0"/>
              <a:t>一对设备</a:t>
            </a:r>
            <a:r>
              <a:rPr lang="zh-CN" altLang="en-US" sz="2200" b="1" dirty="0" smtClean="0"/>
              <a:t>间的</a:t>
            </a:r>
            <a:r>
              <a:rPr lang="zh-CN" altLang="en-US" sz="2200" b="1" u="sng" dirty="0" smtClean="0"/>
              <a:t>一次</a:t>
            </a:r>
            <a:r>
              <a:rPr lang="zh-CN" altLang="en-US" sz="2200" b="1" dirty="0" smtClean="0"/>
              <a:t>信息传输过程</a:t>
            </a:r>
            <a:endParaRPr lang="en-US" altLang="zh-CN" sz="2200" b="1" dirty="0"/>
          </a:p>
          <a:p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</a:rPr>
              <a:t>      功能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参数：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类型举例：</a:t>
            </a:r>
            <a:endParaRPr lang="en-US" altLang="zh-CN" sz="2200" b="1" dirty="0" smtClean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⑵总线传输过程      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传输操作的步骤约定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7" name="Text Box 71"/>
          <p:cNvSpPr txBox="1">
            <a:spLocks noChangeArrowheads="1"/>
          </p:cNvSpPr>
          <p:nvPr/>
        </p:nvSpPr>
        <p:spPr bwMode="auto">
          <a:xfrm>
            <a:off x="2555775" y="1556792"/>
            <a:ext cx="6408837" cy="119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/>
              <a:t>设备个数</a:t>
            </a:r>
            <a:r>
              <a:rPr lang="zh-CN" altLang="en-US" sz="2200" b="1" dirty="0" smtClean="0"/>
              <a:t>、 传送</a:t>
            </a:r>
            <a:r>
              <a:rPr lang="zh-CN" altLang="en-US" sz="2200" b="1" dirty="0"/>
              <a:t>功能</a:t>
            </a:r>
            <a:r>
              <a:rPr lang="zh-CN" altLang="en-US" sz="2200" b="1" dirty="0" smtClean="0"/>
              <a:t>、 数据个数、</a:t>
            </a:r>
            <a:r>
              <a:rPr lang="zh-CN" altLang="en-US" sz="2200" b="1" dirty="0" smtClean="0"/>
              <a:t>寻址范围</a:t>
            </a:r>
            <a:endParaRPr lang="en-US" altLang="zh-CN" sz="2200" b="1" dirty="0" smtClean="0"/>
          </a:p>
          <a:p>
            <a:pPr>
              <a:lnSpc>
                <a:spcPct val="105000"/>
              </a:lnSpc>
            </a:pP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一对一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多</a:t>
            </a:r>
            <a:r>
              <a:rPr lang="en-US" altLang="zh-CN" sz="1600" b="1" dirty="0" smtClean="0"/>
              <a:t>) </a:t>
            </a:r>
            <a:r>
              <a:rPr lang="en-US" altLang="zh-CN" sz="1600" b="1" dirty="0" smtClean="0"/>
              <a:t>  (</a:t>
            </a:r>
            <a:r>
              <a:rPr lang="zh-CN" altLang="en-US" sz="1600" b="1" dirty="0" smtClean="0"/>
              <a:t>读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写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读改写</a:t>
            </a:r>
            <a:r>
              <a:rPr lang="en-US" altLang="zh-CN" sz="1600" b="1" dirty="0" smtClean="0"/>
              <a:t>) </a:t>
            </a:r>
            <a:r>
              <a:rPr lang="en-US" altLang="zh-CN" sz="1600" b="1" dirty="0" smtClean="0"/>
              <a:t> (</a:t>
            </a:r>
            <a:r>
              <a:rPr lang="zh-CN" altLang="en-US" sz="1600" b="1" dirty="0" smtClean="0"/>
              <a:t>常规</a:t>
            </a:r>
            <a:r>
              <a:rPr lang="en-US" altLang="zh-CN" sz="1600" b="1" dirty="0" smtClean="0"/>
              <a:t>/</a:t>
            </a:r>
            <a:r>
              <a:rPr lang="zh-CN" altLang="en-US" sz="1600" b="1" dirty="0" smtClean="0"/>
              <a:t>突发</a:t>
            </a:r>
            <a:r>
              <a:rPr lang="en-US" altLang="zh-CN" sz="1600" b="1" dirty="0"/>
              <a:t>) </a:t>
            </a:r>
            <a:r>
              <a:rPr lang="en-US" altLang="zh-CN" sz="1600" b="1" dirty="0" smtClean="0"/>
              <a:t>  (</a:t>
            </a:r>
            <a:r>
              <a:rPr lang="zh-CN" altLang="en-US" sz="1600" b="1" dirty="0"/>
              <a:t>单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双地址</a:t>
            </a:r>
            <a:r>
              <a:rPr lang="en-US" altLang="zh-CN" sz="1600" b="1" dirty="0"/>
              <a:t>) </a:t>
            </a:r>
            <a:endParaRPr lang="en-US" altLang="zh-CN" sz="1600" b="1" dirty="0" smtClean="0"/>
          </a:p>
          <a:p>
            <a:r>
              <a:rPr lang="en-US" altLang="zh-CN" sz="2200" b="1" dirty="0" smtClean="0"/>
              <a:t>MEM</a:t>
            </a:r>
            <a:r>
              <a:rPr lang="zh-CN" altLang="en-US" sz="2200" b="1" dirty="0" smtClean="0"/>
              <a:t>读、</a:t>
            </a:r>
            <a:r>
              <a:rPr lang="en-US" altLang="zh-CN" sz="2200" b="1" dirty="0" smtClean="0"/>
              <a:t>MEM</a:t>
            </a:r>
            <a:r>
              <a:rPr lang="zh-CN" altLang="en-US" sz="2200" b="1" dirty="0" smtClean="0"/>
              <a:t>写、</a:t>
            </a:r>
            <a:r>
              <a:rPr lang="zh-CN" altLang="en-US" sz="2200" b="1" dirty="0" smtClean="0"/>
              <a:t>输入、输出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MEM</a:t>
            </a:r>
            <a:r>
              <a:rPr lang="zh-CN" altLang="en-US" sz="2200" b="1" dirty="0"/>
              <a:t>行读</a:t>
            </a:r>
            <a:r>
              <a:rPr lang="zh-CN" altLang="en-US" sz="2200" b="1" dirty="0" smtClean="0"/>
              <a:t>等</a:t>
            </a:r>
            <a:endParaRPr lang="en-US" altLang="zh-CN" sz="2200" b="1" dirty="0" smtClean="0"/>
          </a:p>
        </p:txBody>
      </p:sp>
      <p:sp>
        <p:nvSpPr>
          <p:cNvPr id="88" name="Text Box 71"/>
          <p:cNvSpPr txBox="1">
            <a:spLocks noChangeArrowheads="1"/>
          </p:cNvSpPr>
          <p:nvPr/>
        </p:nvSpPr>
        <p:spPr bwMode="auto">
          <a:xfrm>
            <a:off x="1115616" y="3046601"/>
            <a:ext cx="784899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用</a:t>
            </a:r>
            <a:r>
              <a:rPr lang="zh-CN" altLang="en-US" sz="2200" b="1" u="sng" dirty="0">
                <a:solidFill>
                  <a:srgbClr val="990099"/>
                </a:solidFill>
              </a:rPr>
              <a:t>传输协议</a:t>
            </a:r>
            <a:r>
              <a:rPr lang="zh-CN" altLang="en-US" sz="2200" b="1" dirty="0" smtClean="0"/>
              <a:t>表示，过程由</a:t>
            </a:r>
            <a:r>
              <a:rPr lang="zh-CN" altLang="en-US" sz="2200" b="1" dirty="0" smtClean="0"/>
              <a:t>多个操作步骤</a:t>
            </a:r>
            <a:r>
              <a:rPr lang="zh-CN" altLang="en-US" sz="2200" b="1" dirty="0" smtClean="0"/>
              <a:t>组成</a:t>
            </a:r>
            <a:endParaRPr lang="en-US" altLang="zh-CN" sz="2200" b="1" dirty="0" smtClean="0"/>
          </a:p>
          <a:p>
            <a:r>
              <a:rPr lang="en-US" altLang="zh-CN" sz="1800" b="1" dirty="0"/>
              <a:t> </a:t>
            </a:r>
            <a:r>
              <a:rPr lang="zh-CN" altLang="en-US" sz="1800" b="1" dirty="0"/>
              <a:t>例：</a:t>
            </a:r>
            <a:r>
              <a:rPr lang="en-US" altLang="zh-CN" sz="1800" b="1" dirty="0"/>
              <a:t>MEM</a:t>
            </a:r>
            <a:r>
              <a:rPr lang="zh-CN" altLang="en-US" sz="1800" b="1" dirty="0" smtClean="0"/>
              <a:t>读事务＝</a:t>
            </a:r>
            <a:r>
              <a:rPr lang="zh-CN" altLang="en-US" sz="1800" b="1" dirty="0"/>
              <a:t>送地址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命令＋</a:t>
            </a:r>
            <a:r>
              <a:rPr lang="zh-CN" altLang="en-US" sz="1800" b="1" dirty="0" smtClean="0"/>
              <a:t>等待</a:t>
            </a:r>
            <a:r>
              <a:rPr lang="en-US" altLang="zh-CN" sz="1800" b="1" dirty="0" smtClean="0"/>
              <a:t>MEM</a:t>
            </a:r>
            <a:r>
              <a:rPr lang="zh-CN" altLang="en-US" sz="1800" b="1" dirty="0" smtClean="0"/>
              <a:t>响应</a:t>
            </a:r>
            <a:r>
              <a:rPr lang="zh-CN" altLang="en-US" sz="1800" b="1" dirty="0"/>
              <a:t>＋</a:t>
            </a:r>
            <a:r>
              <a:rPr lang="zh-CN" altLang="en-US" sz="1800" b="1" dirty="0">
                <a:solidFill>
                  <a:srgbClr val="0070C0"/>
                </a:solidFill>
              </a:rPr>
              <a:t>传送数据</a:t>
            </a:r>
            <a:r>
              <a:rPr lang="zh-CN" altLang="en-US" sz="1800" b="1" dirty="0"/>
              <a:t>＋</a:t>
            </a:r>
            <a:r>
              <a:rPr lang="zh-CN" altLang="en-US" sz="1800" b="1" dirty="0" smtClean="0"/>
              <a:t>结束</a:t>
            </a:r>
            <a:endParaRPr lang="en-US" altLang="zh-CN" sz="1800" b="1" dirty="0" smtClean="0"/>
          </a:p>
          <a:p>
            <a:r>
              <a:rPr lang="en-US" altLang="zh-CN" sz="1800" b="1" dirty="0" smtClean="0"/>
              <a:t>     MEM</a:t>
            </a:r>
            <a:r>
              <a:rPr lang="zh-CN" altLang="en-US" sz="1800" b="1" dirty="0" smtClean="0"/>
              <a:t>写事务＝</a:t>
            </a:r>
            <a:r>
              <a:rPr lang="zh-CN" altLang="en-US" sz="1800" b="1" dirty="0"/>
              <a:t>送地址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命令</a:t>
            </a:r>
            <a:r>
              <a:rPr lang="zh-CN" altLang="en-US" sz="1800" b="1" dirty="0"/>
              <a:t>＋</a:t>
            </a:r>
            <a:r>
              <a:rPr lang="zh-CN" altLang="en-US" sz="1800" b="1" dirty="0">
                <a:solidFill>
                  <a:srgbClr val="0070C0"/>
                </a:solidFill>
              </a:rPr>
              <a:t>传送数据</a:t>
            </a:r>
            <a:r>
              <a:rPr lang="zh-CN" altLang="en-US" sz="1800" b="1" dirty="0" smtClean="0"/>
              <a:t>＋</a:t>
            </a:r>
            <a:r>
              <a:rPr lang="zh-CN" altLang="en-US" sz="1800" b="1" dirty="0"/>
              <a:t>等待</a:t>
            </a:r>
            <a:r>
              <a:rPr lang="en-US" altLang="zh-CN" sz="1800" b="1" dirty="0"/>
              <a:t>MEM</a:t>
            </a:r>
            <a:r>
              <a:rPr lang="zh-CN" altLang="en-US" sz="1800" b="1" dirty="0" smtClean="0"/>
              <a:t>响应＋结束</a:t>
            </a:r>
            <a:endParaRPr lang="en-US" altLang="zh-CN" sz="1800" b="1" dirty="0"/>
          </a:p>
        </p:txBody>
      </p:sp>
      <p:sp>
        <p:nvSpPr>
          <p:cNvPr id="173" name="Text Box 168"/>
          <p:cNvSpPr txBox="1">
            <a:spLocks noChangeArrowheads="1"/>
          </p:cNvSpPr>
          <p:nvPr/>
        </p:nvSpPr>
        <p:spPr bwMode="auto">
          <a:xfrm>
            <a:off x="179388" y="5937810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⑶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总线定时方式      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操作步骤的时长约定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)      (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见下页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1043608" y="4221088"/>
            <a:ext cx="3674568" cy="1656359"/>
            <a:chOff x="1043608" y="4221088"/>
            <a:chExt cx="3674568" cy="1656359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2843808" y="4221733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3419872" y="4221733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995936" y="4221733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4571280" y="4221733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H="1">
              <a:off x="2266876" y="4221733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161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97" name="AutoShape 215"/>
            <p:cNvSpPr>
              <a:spLocks noChangeArrowheads="1"/>
            </p:cNvSpPr>
            <p:nvPr/>
          </p:nvSpPr>
          <p:spPr bwMode="auto">
            <a:xfrm>
              <a:off x="2273227" y="4797153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2120826" y="472514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2268464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2273226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2555776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561258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2844528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849290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313184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3137322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41987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3424634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707184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3712666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3995936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4000698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4283248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4288730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>
              <a:endCxn id="97" idx="3"/>
            </p:cNvCxnSpPr>
            <p:nvPr/>
          </p:nvCxnSpPr>
          <p:spPr bwMode="auto">
            <a:xfrm>
              <a:off x="2122414" y="4905165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>
              <a:stCxn id="97" idx="0"/>
            </p:cNvCxnSpPr>
            <p:nvPr/>
          </p:nvCxnSpPr>
          <p:spPr bwMode="auto">
            <a:xfrm>
              <a:off x="4392425" y="4905165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AutoShape 215"/>
            <p:cNvSpPr>
              <a:spLocks noChangeArrowheads="1"/>
            </p:cNvSpPr>
            <p:nvPr/>
          </p:nvSpPr>
          <p:spPr bwMode="auto">
            <a:xfrm>
              <a:off x="3424633" y="5085184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8" name="直接连接符 117"/>
            <p:cNvCxnSpPr>
              <a:endCxn id="117" idx="3"/>
            </p:cNvCxnSpPr>
            <p:nvPr/>
          </p:nvCxnSpPr>
          <p:spPr bwMode="auto">
            <a:xfrm>
              <a:off x="2123728" y="5193196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>
              <a:stCxn id="117" idx="0"/>
            </p:cNvCxnSpPr>
            <p:nvPr/>
          </p:nvCxnSpPr>
          <p:spPr bwMode="auto">
            <a:xfrm>
              <a:off x="4393738" y="5193196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123728" y="5373216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2843808" y="537321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2843088" y="5589240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83968" y="5373216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4283248" y="537321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123728" y="5661247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 Box 148"/>
            <p:cNvSpPr txBox="1">
              <a:spLocks noChangeArrowheads="1"/>
            </p:cNvSpPr>
            <p:nvPr/>
          </p:nvSpPr>
          <p:spPr bwMode="auto">
            <a:xfrm>
              <a:off x="1043608" y="4437112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zh-CN" altLang="en-US" sz="1800" b="1" dirty="0"/>
                <a:t>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</a:t>
              </a:r>
              <a:endParaRPr lang="zh-CN" altLang="en-US" sz="1800" b="1" dirty="0"/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>
              <a:off x="2123728" y="5877272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457272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4577482" y="4509120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1876606" y="5366289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1869679" y="5647394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9" name="组合 178"/>
          <p:cNvGrpSpPr/>
          <p:nvPr/>
        </p:nvGrpSpPr>
        <p:grpSpPr>
          <a:xfrm>
            <a:off x="5001888" y="4221088"/>
            <a:ext cx="3674568" cy="1656359"/>
            <a:chOff x="5001888" y="4221088"/>
            <a:chExt cx="3674568" cy="1656359"/>
          </a:xfrm>
        </p:grpSpPr>
        <p:cxnSp>
          <p:nvCxnSpPr>
            <p:cNvPr id="90" name="直接连接符 89"/>
            <p:cNvCxnSpPr/>
            <p:nvPr/>
          </p:nvCxnSpPr>
          <p:spPr bwMode="auto">
            <a:xfrm>
              <a:off x="8241528" y="4725144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6802088" y="4221733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7378152" y="4221733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7954216" y="4221733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H="1">
              <a:off x="8529560" y="4221733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6225156" y="4221733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161"/>
            <p:cNvSpPr txBox="1">
              <a:spLocks noChangeArrowheads="1"/>
            </p:cNvSpPr>
            <p:nvPr/>
          </p:nvSpPr>
          <p:spPr bwMode="auto">
            <a:xfrm>
              <a:off x="6370040" y="4221088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36" name="AutoShape 215"/>
            <p:cNvSpPr>
              <a:spLocks noChangeArrowheads="1"/>
            </p:cNvSpPr>
            <p:nvPr/>
          </p:nvSpPr>
          <p:spPr bwMode="auto">
            <a:xfrm>
              <a:off x="6231507" y="4797153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6079106" y="472514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6226744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6231506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6514056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6519538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flipV="1">
              <a:off x="6802808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6807570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709012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7095602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737815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7382914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V="1">
              <a:off x="7665464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7670946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V="1">
              <a:off x="7954216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7958978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8241528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8247010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>
              <a:endCxn id="136" idx="3"/>
            </p:cNvCxnSpPr>
            <p:nvPr/>
          </p:nvCxnSpPr>
          <p:spPr bwMode="auto">
            <a:xfrm>
              <a:off x="6080694" y="4905165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>
              <a:stCxn id="136" idx="0"/>
            </p:cNvCxnSpPr>
            <p:nvPr/>
          </p:nvCxnSpPr>
          <p:spPr bwMode="auto">
            <a:xfrm>
              <a:off x="8350705" y="4905165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AutoShape 215"/>
            <p:cNvSpPr>
              <a:spLocks noChangeArrowheads="1"/>
            </p:cNvSpPr>
            <p:nvPr/>
          </p:nvSpPr>
          <p:spPr bwMode="auto">
            <a:xfrm>
              <a:off x="6804249" y="5085184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57" name="直接连接符 156"/>
            <p:cNvCxnSpPr>
              <a:endCxn id="156" idx="3"/>
            </p:cNvCxnSpPr>
            <p:nvPr/>
          </p:nvCxnSpPr>
          <p:spPr bwMode="auto">
            <a:xfrm>
              <a:off x="6082008" y="5193196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156" idx="0"/>
            </p:cNvCxnSpPr>
            <p:nvPr/>
          </p:nvCxnSpPr>
          <p:spPr bwMode="auto">
            <a:xfrm>
              <a:off x="8352019" y="5193196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6082008" y="5661248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6802088" y="566124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6801368" y="5877272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8242248" y="5661248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8241528" y="566124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6082008" y="5373215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 Box 148"/>
            <p:cNvSpPr txBox="1">
              <a:spLocks noChangeArrowheads="1"/>
            </p:cNvSpPr>
            <p:nvPr/>
          </p:nvSpPr>
          <p:spPr bwMode="auto">
            <a:xfrm>
              <a:off x="5001888" y="4437112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</a:t>
              </a:r>
              <a:endParaRPr lang="zh-CN" altLang="en-US" sz="1800" b="1" dirty="0"/>
            </a:p>
          </p:txBody>
        </p:sp>
        <p:cxnSp>
          <p:nvCxnSpPr>
            <p:cNvPr id="166" name="直接连接符 165"/>
            <p:cNvCxnSpPr/>
            <p:nvPr/>
          </p:nvCxnSpPr>
          <p:spPr bwMode="auto">
            <a:xfrm>
              <a:off x="6082008" y="558924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flipV="1">
              <a:off x="85310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8535762" y="4509120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5841223" y="5366289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5834296" y="5647394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80" name="直接箭头连接符 179"/>
          <p:cNvCxnSpPr/>
          <p:nvPr/>
        </p:nvCxnSpPr>
        <p:spPr bwMode="auto">
          <a:xfrm flipH="1" flipV="1">
            <a:off x="1343352" y="728680"/>
            <a:ext cx="1935245" cy="54008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82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9388" y="688915"/>
            <a:ext cx="87851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990099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同步</a:t>
            </a:r>
            <a:r>
              <a:rPr lang="zh-CN" altLang="en-US" sz="2200" b="1" dirty="0">
                <a:solidFill>
                  <a:srgbClr val="990099"/>
                </a:solidFill>
              </a:rPr>
              <a:t>定时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方式：    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→</a:t>
            </a:r>
            <a:r>
              <a:rPr lang="zh-CN" altLang="en-US" sz="2000" b="1" dirty="0" smtClean="0"/>
              <a:t>同步总线</a:t>
            </a:r>
            <a:r>
              <a:rPr lang="en-US" altLang="zh-CN" sz="2000" b="1" dirty="0" smtClean="0"/>
              <a:t>)</a:t>
            </a:r>
            <a:endParaRPr lang="en-US" altLang="zh-CN" sz="2200" b="1" dirty="0" smtClean="0"/>
          </a:p>
          <a:p>
            <a:r>
              <a:rPr lang="en-US" altLang="zh-CN" sz="2200" b="1" dirty="0">
                <a:solidFill>
                  <a:srgbClr val="C00000"/>
                </a:solidFill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        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定时原理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--</a:t>
            </a:r>
            <a:endParaRPr lang="en-US" altLang="zh-CN" sz="2000" b="1" spc="-100" dirty="0" smtClean="0"/>
          </a:p>
          <a:p>
            <a:r>
              <a:rPr lang="en-US" altLang="zh-CN" sz="2200" b="1" spc="-100" dirty="0">
                <a:solidFill>
                  <a:srgbClr val="C00000"/>
                </a:solidFill>
              </a:rPr>
              <a:t> </a:t>
            </a:r>
            <a:r>
              <a:rPr lang="en-US" altLang="zh-CN" sz="2200" b="1" spc="-100" dirty="0" smtClean="0">
                <a:solidFill>
                  <a:srgbClr val="C00000"/>
                </a:solidFill>
              </a:rPr>
              <a:t>         </a:t>
            </a:r>
            <a:r>
              <a:rPr lang="zh-CN" altLang="en-US" sz="2200" b="1" spc="-100" dirty="0" smtClean="0">
                <a:solidFill>
                  <a:srgbClr val="C00000"/>
                </a:solidFill>
              </a:rPr>
              <a:t>同步传输协议</a:t>
            </a:r>
            <a:r>
              <a:rPr lang="en-US" altLang="zh-CN" sz="2200" b="1" spc="-100" dirty="0" smtClean="0">
                <a:solidFill>
                  <a:srgbClr val="C00000"/>
                </a:solidFill>
              </a:rPr>
              <a:t>--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异步定时方式：    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→异步总线</a:t>
            </a:r>
            <a:r>
              <a:rPr lang="en-US" altLang="zh-CN" sz="2000" b="1" dirty="0"/>
              <a:t>)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r>
              <a:rPr lang="en-US" altLang="zh-CN" sz="2200" b="1" spc="-50" dirty="0">
                <a:solidFill>
                  <a:srgbClr val="C00000"/>
                </a:solidFill>
              </a:rPr>
              <a:t> </a:t>
            </a:r>
            <a:r>
              <a:rPr lang="en-US" altLang="zh-CN" sz="2200" b="1" spc="-50" dirty="0" smtClean="0">
                <a:solidFill>
                  <a:srgbClr val="C00000"/>
                </a:solidFill>
              </a:rPr>
              <a:t>        </a:t>
            </a:r>
            <a:r>
              <a:rPr lang="zh-CN" altLang="en-US" sz="2200" b="1" spc="-50" dirty="0" smtClean="0">
                <a:solidFill>
                  <a:srgbClr val="C00000"/>
                </a:solidFill>
              </a:rPr>
              <a:t>定时原理</a:t>
            </a:r>
            <a:r>
              <a:rPr lang="en-US" altLang="zh-CN" sz="2200" b="1" spc="-50" dirty="0" smtClean="0">
                <a:solidFill>
                  <a:srgbClr val="C00000"/>
                </a:solidFill>
              </a:rPr>
              <a:t>--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r>
              <a:rPr lang="en-US" altLang="zh-CN" sz="2200" b="1" dirty="0" smtClean="0">
                <a:solidFill>
                  <a:srgbClr val="990099"/>
                </a:solidFill>
              </a:rPr>
              <a:t>        </a:t>
            </a:r>
          </a:p>
          <a:p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spcBef>
                <a:spcPts val="300"/>
              </a:spcBef>
            </a:pPr>
            <a:endParaRPr lang="en-US" altLang="zh-CN" sz="2200" b="1" dirty="0" smtClean="0">
              <a:solidFill>
                <a:srgbClr val="990099"/>
              </a:solidFill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</a:rPr>
              <a:t>         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异步传输协议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--</a:t>
            </a:r>
          </a:p>
          <a:p>
            <a:r>
              <a:rPr lang="en-US" altLang="zh-CN" sz="2200" b="1" dirty="0" smtClean="0">
                <a:solidFill>
                  <a:srgbClr val="990099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半同步定时方式：  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→半同步总线</a:t>
            </a:r>
            <a:r>
              <a:rPr lang="en-US" altLang="zh-CN" sz="2000" b="1" dirty="0" smtClean="0"/>
              <a:t>)</a:t>
            </a:r>
            <a:endParaRPr lang="en-US" altLang="zh-CN" sz="2200" b="1" dirty="0" smtClean="0">
              <a:solidFill>
                <a:srgbClr val="990099"/>
              </a:solidFill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</a:rPr>
              <a:t>         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定时原理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—</a:t>
            </a:r>
          </a:p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</a:rPr>
              <a:t>         </a:t>
            </a:r>
            <a:r>
              <a:rPr lang="zh-CN" altLang="en-US" sz="2200" b="1" dirty="0">
                <a:solidFill>
                  <a:srgbClr val="C00000"/>
                </a:solidFill>
              </a:rPr>
              <a:t>半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同步传输协议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—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153761" y="2849155"/>
            <a:ext cx="6162655" cy="1273875"/>
            <a:chOff x="2153761" y="2420888"/>
            <a:chExt cx="6162655" cy="1273875"/>
          </a:xfrm>
        </p:grpSpPr>
        <p:sp>
          <p:nvSpPr>
            <p:cNvPr id="9" name="Text Box 520"/>
            <p:cNvSpPr txBox="1">
              <a:spLocks noChangeArrowheads="1"/>
            </p:cNvSpPr>
            <p:nvPr/>
          </p:nvSpPr>
          <p:spPr bwMode="auto">
            <a:xfrm>
              <a:off x="6875917" y="2420888"/>
              <a:ext cx="1440499" cy="127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2336800" indent="-2336800">
                <a:lnSpc>
                  <a:spcPct val="110000"/>
                </a:lnSpc>
              </a:pPr>
              <a:r>
                <a:rPr lang="zh-CN" altLang="en-US" sz="1800" b="1" spc="-100" dirty="0" smtClean="0"/>
                <a:t>①请求</a:t>
              </a:r>
              <a:endParaRPr lang="en-US" altLang="zh-CN" sz="1800" b="1" spc="-100" dirty="0" smtClean="0"/>
            </a:p>
            <a:p>
              <a:pPr marL="2336800" indent="-2336800">
                <a:lnSpc>
                  <a:spcPct val="110000"/>
                </a:lnSpc>
              </a:pPr>
              <a:r>
                <a:rPr lang="zh-CN" altLang="en-US" sz="1800" b="1" spc="-100" dirty="0" smtClean="0"/>
                <a:t>②响应</a:t>
              </a:r>
              <a:endParaRPr lang="en-US" altLang="zh-CN" sz="1800" b="1" spc="-100" dirty="0" smtClean="0"/>
            </a:p>
            <a:p>
              <a:pPr marL="2336800" indent="-2336800">
                <a:lnSpc>
                  <a:spcPct val="110000"/>
                </a:lnSpc>
              </a:pPr>
              <a:r>
                <a:rPr lang="zh-CN" altLang="en-US" sz="1800" b="1" spc="-100" dirty="0" smtClean="0"/>
                <a:t>③撤消请求</a:t>
              </a:r>
              <a:endParaRPr lang="en-US" altLang="zh-CN" sz="1800" b="1" spc="-100" dirty="0" smtClean="0"/>
            </a:p>
            <a:p>
              <a:pPr marL="2336800" indent="-2336800">
                <a:lnSpc>
                  <a:spcPct val="110000"/>
                </a:lnSpc>
              </a:pPr>
              <a:r>
                <a:rPr lang="zh-CN" altLang="en-US" sz="1800" b="1" spc="-100" dirty="0" smtClean="0"/>
                <a:t>④撤消响应</a:t>
              </a:r>
              <a:endParaRPr lang="zh-CN" altLang="en-US" sz="1800" b="1" spc="-1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153761" y="2455792"/>
              <a:ext cx="4643660" cy="1225029"/>
              <a:chOff x="1979712" y="2780928"/>
              <a:chExt cx="4643660" cy="1225029"/>
            </a:xfrm>
          </p:grpSpPr>
          <p:sp>
            <p:nvSpPr>
              <p:cNvPr id="11" name="Text Box 522"/>
              <p:cNvSpPr txBox="1">
                <a:spLocks noChangeArrowheads="1"/>
              </p:cNvSpPr>
              <p:nvPr/>
            </p:nvSpPr>
            <p:spPr bwMode="auto">
              <a:xfrm>
                <a:off x="1979712" y="2781375"/>
                <a:ext cx="1368425" cy="714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 dirty="0"/>
                  <a:t>请求信号</a:t>
                </a:r>
                <a:r>
                  <a:rPr lang="en-US" altLang="zh-CN" sz="1800" b="1" dirty="0" err="1" smtClean="0"/>
                  <a:t>Req</a:t>
                </a:r>
                <a:endParaRPr lang="en-US" altLang="zh-CN" sz="18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sz="1400" b="1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b="1" dirty="0"/>
                  <a:t>应答信号</a:t>
                </a:r>
                <a:r>
                  <a:rPr lang="en-US" altLang="zh-CN" sz="1800" b="1" dirty="0" err="1" smtClean="0"/>
                  <a:t>Ack</a:t>
                </a:r>
                <a:endParaRPr lang="en-US" altLang="zh-CN" sz="1800" b="1" dirty="0"/>
              </a:p>
            </p:txBody>
          </p:sp>
          <p:sp>
            <p:nvSpPr>
              <p:cNvPr id="12" name="Text Box 527"/>
              <p:cNvSpPr txBox="1">
                <a:spLocks noChangeArrowheads="1"/>
              </p:cNvSpPr>
              <p:nvPr/>
            </p:nvSpPr>
            <p:spPr bwMode="auto">
              <a:xfrm>
                <a:off x="3642246" y="3501008"/>
                <a:ext cx="281682" cy="216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/>
                  <a:t>①</a:t>
                </a:r>
              </a:p>
            </p:txBody>
          </p:sp>
          <p:sp>
            <p:nvSpPr>
              <p:cNvPr id="13" name="Text Box 537"/>
              <p:cNvSpPr txBox="1">
                <a:spLocks noChangeArrowheads="1"/>
              </p:cNvSpPr>
              <p:nvPr/>
            </p:nvSpPr>
            <p:spPr bwMode="auto">
              <a:xfrm>
                <a:off x="4182194" y="3717032"/>
                <a:ext cx="1629436" cy="28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800" b="1" dirty="0" smtClean="0"/>
                  <a:t>一次异步定时</a:t>
                </a:r>
                <a:endParaRPr lang="zh-CN" altLang="en-US" sz="1800" b="1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 bwMode="auto">
              <a:xfrm flipV="1">
                <a:off x="3419574" y="3068960"/>
                <a:ext cx="216595" cy="1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flipV="1">
                <a:off x="3636169" y="2780928"/>
                <a:ext cx="284162" cy="289372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3920331" y="2780930"/>
                <a:ext cx="1587773" cy="792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3419872" y="3501010"/>
                <a:ext cx="158417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3636169" y="2780928"/>
                <a:ext cx="7474" cy="1225029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294412" y="3209726"/>
                <a:ext cx="795263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 flipV="1">
                <a:off x="5004048" y="3209726"/>
                <a:ext cx="288032" cy="291283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3920331" y="2780928"/>
                <a:ext cx="0" cy="9361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5290493" y="2780928"/>
                <a:ext cx="0" cy="9347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5508104" y="2781722"/>
                <a:ext cx="283791" cy="288578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5796136" y="3067622"/>
                <a:ext cx="82723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5796136" y="2780928"/>
                <a:ext cx="793" cy="94674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6372200" y="2780928"/>
                <a:ext cx="0" cy="1225029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6089675" y="3212976"/>
                <a:ext cx="282525" cy="288034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6372200" y="3499670"/>
                <a:ext cx="181446" cy="1340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" name="Text Box 527"/>
              <p:cNvSpPr txBox="1">
                <a:spLocks noChangeArrowheads="1"/>
              </p:cNvSpPr>
              <p:nvPr/>
            </p:nvSpPr>
            <p:spPr bwMode="auto">
              <a:xfrm>
                <a:off x="4427984" y="3501008"/>
                <a:ext cx="281682" cy="216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 smtClean="0"/>
                  <a:t>②</a:t>
                </a:r>
                <a:endParaRPr lang="en-US" altLang="zh-CN" sz="1600" b="1" dirty="0"/>
              </a:p>
            </p:txBody>
          </p:sp>
          <p:sp>
            <p:nvSpPr>
              <p:cNvPr id="30" name="Text Box 527"/>
              <p:cNvSpPr txBox="1">
                <a:spLocks noChangeArrowheads="1"/>
              </p:cNvSpPr>
              <p:nvPr/>
            </p:nvSpPr>
            <p:spPr bwMode="auto">
              <a:xfrm>
                <a:off x="5376788" y="3501008"/>
                <a:ext cx="281682" cy="216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 smtClean="0"/>
                  <a:t>③</a:t>
                </a:r>
                <a:endParaRPr lang="en-US" altLang="zh-CN" sz="1600" b="1" dirty="0"/>
              </a:p>
            </p:txBody>
          </p:sp>
          <p:sp>
            <p:nvSpPr>
              <p:cNvPr id="31" name="Text Box 527"/>
              <p:cNvSpPr txBox="1">
                <a:spLocks noChangeArrowheads="1"/>
              </p:cNvSpPr>
              <p:nvPr/>
            </p:nvSpPr>
            <p:spPr bwMode="auto">
              <a:xfrm>
                <a:off x="5940152" y="3501008"/>
                <a:ext cx="281682" cy="216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 smtClean="0"/>
                  <a:t>④</a:t>
                </a:r>
                <a:endParaRPr lang="en-US" altLang="zh-CN" sz="1600" b="1" dirty="0"/>
              </a:p>
            </p:txBody>
          </p:sp>
          <p:sp>
            <p:nvSpPr>
              <p:cNvPr id="33" name="任意多边形 32"/>
              <p:cNvSpPr/>
              <p:nvPr/>
            </p:nvSpPr>
            <p:spPr bwMode="auto">
              <a:xfrm>
                <a:off x="5105400" y="2906486"/>
                <a:ext cx="522514" cy="473528"/>
              </a:xfrm>
              <a:custGeom>
                <a:avLst/>
                <a:gdLst>
                  <a:gd name="connsiteX0" fmla="*/ 0 w 522514"/>
                  <a:gd name="connsiteY0" fmla="*/ 473528 h 473528"/>
                  <a:gd name="connsiteX1" fmla="*/ 43543 w 522514"/>
                  <a:gd name="connsiteY1" fmla="*/ 255814 h 473528"/>
                  <a:gd name="connsiteX2" fmla="*/ 261257 w 522514"/>
                  <a:gd name="connsiteY2" fmla="*/ 81643 h 473528"/>
                  <a:gd name="connsiteX3" fmla="*/ 522514 w 522514"/>
                  <a:gd name="connsiteY3" fmla="*/ 0 h 47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514" h="473528">
                    <a:moveTo>
                      <a:pt x="0" y="473528"/>
                    </a:moveTo>
                    <a:cubicBezTo>
                      <a:pt x="0" y="397328"/>
                      <a:pt x="0" y="321128"/>
                      <a:pt x="43543" y="255814"/>
                    </a:cubicBezTo>
                    <a:cubicBezTo>
                      <a:pt x="87086" y="190500"/>
                      <a:pt x="181429" y="124279"/>
                      <a:pt x="261257" y="81643"/>
                    </a:cubicBezTo>
                    <a:cubicBezTo>
                      <a:pt x="341086" y="39007"/>
                      <a:pt x="431800" y="19503"/>
                      <a:pt x="522514" y="0"/>
                    </a:cubicBezTo>
                  </a:path>
                </a:pathLst>
              </a:custGeom>
              <a:noFill/>
              <a:ln w="1587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arrow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 bwMode="auto">
              <a:xfrm>
                <a:off x="3782786" y="2933700"/>
                <a:ext cx="1279071" cy="484414"/>
              </a:xfrm>
              <a:custGeom>
                <a:avLst/>
                <a:gdLst>
                  <a:gd name="connsiteX0" fmla="*/ 0 w 1279071"/>
                  <a:gd name="connsiteY0" fmla="*/ 0 h 484414"/>
                  <a:gd name="connsiteX1" fmla="*/ 81643 w 1279071"/>
                  <a:gd name="connsiteY1" fmla="*/ 201386 h 484414"/>
                  <a:gd name="connsiteX2" fmla="*/ 266700 w 1279071"/>
                  <a:gd name="connsiteY2" fmla="*/ 402771 h 484414"/>
                  <a:gd name="connsiteX3" fmla="*/ 1279071 w 1279071"/>
                  <a:gd name="connsiteY3" fmla="*/ 484414 h 484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9071" h="484414">
                    <a:moveTo>
                      <a:pt x="0" y="0"/>
                    </a:moveTo>
                    <a:cubicBezTo>
                      <a:pt x="18596" y="67129"/>
                      <a:pt x="37193" y="134258"/>
                      <a:pt x="81643" y="201386"/>
                    </a:cubicBezTo>
                    <a:cubicBezTo>
                      <a:pt x="126093" y="268515"/>
                      <a:pt x="67129" y="355600"/>
                      <a:pt x="266700" y="402771"/>
                    </a:cubicBezTo>
                    <a:cubicBezTo>
                      <a:pt x="466271" y="449942"/>
                      <a:pt x="872671" y="467178"/>
                      <a:pt x="1279071" y="484414"/>
                    </a:cubicBezTo>
                  </a:path>
                </a:pathLst>
              </a:custGeom>
              <a:noFill/>
              <a:ln w="1587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arrow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 bwMode="auto">
              <a:xfrm>
                <a:off x="5644243" y="2895600"/>
                <a:ext cx="609600" cy="440871"/>
              </a:xfrm>
              <a:custGeom>
                <a:avLst/>
                <a:gdLst>
                  <a:gd name="connsiteX0" fmla="*/ 0 w 609600"/>
                  <a:gd name="connsiteY0" fmla="*/ 0 h 440871"/>
                  <a:gd name="connsiteX1" fmla="*/ 266700 w 609600"/>
                  <a:gd name="connsiteY1" fmla="*/ 48986 h 440871"/>
                  <a:gd name="connsiteX2" fmla="*/ 533400 w 609600"/>
                  <a:gd name="connsiteY2" fmla="*/ 201386 h 440871"/>
                  <a:gd name="connsiteX3" fmla="*/ 609600 w 609600"/>
                  <a:gd name="connsiteY3" fmla="*/ 440871 h 440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" h="440871">
                    <a:moveTo>
                      <a:pt x="0" y="0"/>
                    </a:moveTo>
                    <a:cubicBezTo>
                      <a:pt x="88900" y="7711"/>
                      <a:pt x="177800" y="15422"/>
                      <a:pt x="266700" y="48986"/>
                    </a:cubicBezTo>
                    <a:cubicBezTo>
                      <a:pt x="355600" y="82550"/>
                      <a:pt x="476250" y="136072"/>
                      <a:pt x="533400" y="201386"/>
                    </a:cubicBezTo>
                    <a:cubicBezTo>
                      <a:pt x="590550" y="266700"/>
                      <a:pt x="600075" y="353785"/>
                      <a:pt x="609600" y="440871"/>
                    </a:cubicBezTo>
                  </a:path>
                </a:pathLst>
              </a:custGeom>
              <a:noFill/>
              <a:ln w="1587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arrow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 bwMode="auto">
              <a:xfrm>
                <a:off x="5811630" y="3864002"/>
                <a:ext cx="560570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8" name="直接箭头连接符 37"/>
              <p:cNvCxnSpPr/>
              <p:nvPr/>
            </p:nvCxnSpPr>
            <p:spPr bwMode="auto">
              <a:xfrm flipH="1">
                <a:off x="3643643" y="3861048"/>
                <a:ext cx="560570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40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⑶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总线定时方式      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操作步骤的时长约定</a:t>
            </a:r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)      </a:t>
            </a:r>
            <a:endParaRPr lang="en-US" altLang="zh-CN" sz="20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915319" y="4938553"/>
            <a:ext cx="612117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/>
              <a:t>通过</a:t>
            </a:r>
            <a:r>
              <a:rPr lang="zh-CN" altLang="en-US" sz="2200" b="1" u="sng" dirty="0" smtClean="0"/>
              <a:t>时钟信号、联络信号的握手</a:t>
            </a:r>
            <a:r>
              <a:rPr lang="zh-CN" altLang="en-US" sz="2200" b="1" dirty="0" smtClean="0"/>
              <a:t>共同实现，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步骤</a:t>
            </a:r>
            <a:r>
              <a:rPr lang="zh-CN" altLang="en-US" sz="2200" b="1" dirty="0"/>
              <a:t>时长</a:t>
            </a:r>
            <a:r>
              <a:rPr lang="zh-CN" altLang="en-US" sz="2200" b="1" u="sng" dirty="0"/>
              <a:t>以</a:t>
            </a:r>
            <a:r>
              <a:rPr lang="zh-CN" altLang="en-US" sz="2200" b="1" u="sng" dirty="0" smtClean="0"/>
              <a:t>时钟周期为基准、可以</a:t>
            </a:r>
            <a:r>
              <a:rPr lang="zh-CN" altLang="en-US" sz="2200" b="1" u="sng" dirty="0" smtClean="0"/>
              <a:t>改变</a:t>
            </a:r>
            <a:endParaRPr lang="en-US" altLang="zh-CN" sz="2200" b="1" dirty="0"/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3779415" y="5805264"/>
            <a:ext cx="5257081" cy="6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200" b="1" spc="-100" dirty="0" smtClean="0"/>
              <a:t>各步骤都以</a:t>
            </a:r>
            <a:r>
              <a:rPr lang="en-US" altLang="zh-CN" sz="2200" b="1" spc="-100" dirty="0" smtClean="0"/>
              <a:t>CLK</a:t>
            </a:r>
            <a:r>
              <a:rPr lang="zh-CN" altLang="en-US" sz="2200" b="1" spc="-100" dirty="0" smtClean="0"/>
              <a:t>为基准、可以延长  </a:t>
            </a:r>
            <a:r>
              <a:rPr lang="en-US" altLang="zh-CN" sz="1800" b="1" dirty="0" smtClean="0"/>
              <a:t>(</a:t>
            </a:r>
            <a:r>
              <a:rPr lang="en-US" altLang="zh-CN" sz="1800" b="1" dirty="0"/>
              <a:t>P252</a:t>
            </a:r>
            <a:r>
              <a:rPr lang="zh-CN" altLang="en-US" sz="1800" b="1" dirty="0"/>
              <a:t>图</a:t>
            </a:r>
            <a:r>
              <a:rPr lang="en-US" altLang="zh-CN" sz="1800" b="1" dirty="0"/>
              <a:t>)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00" b="1" spc="-100" dirty="0" smtClean="0"/>
              <a:t>               </a:t>
            </a:r>
            <a:r>
              <a:rPr lang="en-US" altLang="zh-CN" sz="1800" b="1" spc="-100" dirty="0" smtClean="0"/>
              <a:t>(=</a:t>
            </a:r>
            <a:r>
              <a:rPr lang="en-US" altLang="zh-CN" sz="1800" b="1" spc="-100" dirty="0" smtClean="0"/>
              <a:t>k*CLK</a:t>
            </a:r>
            <a:r>
              <a:rPr lang="zh-CN" altLang="en-US" sz="1800" b="1" spc="-100" dirty="0" smtClean="0"/>
              <a:t>、</a:t>
            </a:r>
            <a:r>
              <a:rPr lang="en-US" altLang="zh-CN" sz="1800" b="1" spc="-100" dirty="0" smtClean="0"/>
              <a:t>k</a:t>
            </a:r>
            <a:r>
              <a:rPr lang="zh-CN" altLang="en-US" sz="1800" b="1" spc="-100" dirty="0" smtClean="0"/>
              <a:t>为变量</a:t>
            </a:r>
            <a:r>
              <a:rPr lang="en-US" altLang="zh-CN" sz="1800" b="1" spc="-100" dirty="0" smtClean="0"/>
              <a:t>)</a:t>
            </a:r>
            <a:endParaRPr lang="en-US" altLang="zh-CN" sz="2200" b="1" dirty="0">
              <a:solidFill>
                <a:srgbClr val="C00000"/>
              </a:solidFill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2915816" y="1122129"/>
            <a:ext cx="62281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通过</a:t>
            </a:r>
            <a:r>
              <a:rPr lang="zh-CN" altLang="en-US" sz="2200" b="1" u="sng" dirty="0"/>
              <a:t>统一的</a:t>
            </a:r>
            <a:r>
              <a:rPr lang="zh-CN" altLang="en-US" sz="2200" b="1" u="sng" dirty="0">
                <a:latin typeface="Times New Roman" pitchFamily="18" charset="0"/>
              </a:rPr>
              <a:t>时钟</a:t>
            </a:r>
            <a:r>
              <a:rPr lang="zh-CN" altLang="en-US" sz="2200" b="1" u="sng" dirty="0"/>
              <a:t>信号</a:t>
            </a:r>
            <a:r>
              <a:rPr lang="zh-CN" altLang="en-US" sz="2200" b="1" dirty="0"/>
              <a:t>实现，步骤时长</a:t>
            </a:r>
            <a:r>
              <a:rPr lang="zh-CN" altLang="en-US" sz="2200" b="1" u="sng" dirty="0" smtClean="0"/>
              <a:t>固定</a:t>
            </a:r>
            <a:endParaRPr lang="en-US" altLang="zh-CN" sz="2200" b="1" dirty="0" smtClean="0"/>
          </a:p>
          <a:p>
            <a:r>
              <a:rPr lang="zh-CN" altLang="en-US" sz="2200" b="1" spc="-100" dirty="0" smtClean="0"/>
              <a:t>    各个</a:t>
            </a:r>
            <a:r>
              <a:rPr lang="zh-CN" altLang="en-US" sz="2200" b="1" spc="-100" dirty="0"/>
              <a:t>步骤都以</a:t>
            </a:r>
            <a:r>
              <a:rPr lang="en-US" altLang="zh-CN" sz="2200" b="1" spc="-100" dirty="0"/>
              <a:t>CLK</a:t>
            </a:r>
            <a:r>
              <a:rPr lang="zh-CN" altLang="en-US" sz="2200" b="1" spc="-100" dirty="0"/>
              <a:t>为基准</a:t>
            </a:r>
            <a:r>
              <a:rPr lang="en-US" altLang="zh-CN" sz="1800" b="1" spc="-100" dirty="0"/>
              <a:t>(=</a:t>
            </a:r>
            <a:r>
              <a:rPr lang="en-US" altLang="zh-CN" sz="1800" b="1" spc="-100" dirty="0" smtClean="0"/>
              <a:t>k*CLK</a:t>
            </a:r>
            <a:r>
              <a:rPr lang="zh-CN" altLang="en-US" sz="1800" b="1" spc="-100" dirty="0" smtClean="0"/>
              <a:t>、</a:t>
            </a:r>
            <a:r>
              <a:rPr lang="en-US" altLang="zh-CN" sz="1800" b="1" spc="-100" dirty="0"/>
              <a:t>k</a:t>
            </a:r>
            <a:r>
              <a:rPr lang="zh-CN" altLang="en-US" sz="1800" b="1" spc="-100" dirty="0"/>
              <a:t>为常数</a:t>
            </a:r>
            <a:r>
              <a:rPr lang="en-US" altLang="zh-CN" sz="1800" b="1" spc="-100" dirty="0" smtClean="0"/>
              <a:t>)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 (</a:t>
            </a:r>
            <a:r>
              <a:rPr lang="zh-CN" altLang="en-US" sz="1800" b="1" dirty="0"/>
              <a:t>上页</a:t>
            </a:r>
            <a:r>
              <a:rPr lang="en-US" altLang="zh-CN" sz="1800" b="1" dirty="0"/>
              <a:t>)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2843311" y="2395567"/>
            <a:ext cx="6121177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spc="-50" dirty="0"/>
              <a:t>通过</a:t>
            </a:r>
            <a:r>
              <a:rPr lang="zh-CN" altLang="en-US" sz="2200" b="1" u="sng" spc="-50" dirty="0"/>
              <a:t>联络信号的握手</a:t>
            </a:r>
            <a:r>
              <a:rPr lang="en-US" altLang="zh-CN" sz="2200" b="1" u="sng" spc="-50" dirty="0"/>
              <a:t>(</a:t>
            </a:r>
            <a:r>
              <a:rPr lang="zh-CN" altLang="en-US" sz="2200" b="1" u="sng" spc="-50" dirty="0"/>
              <a:t>应答</a:t>
            </a:r>
            <a:r>
              <a:rPr lang="en-US" altLang="zh-CN" sz="2200" b="1" u="sng" spc="-50" dirty="0"/>
              <a:t>)</a:t>
            </a:r>
            <a:r>
              <a:rPr lang="zh-CN" altLang="en-US" sz="2200" b="1" spc="-50" dirty="0"/>
              <a:t>实现，步骤时长</a:t>
            </a:r>
            <a:r>
              <a:rPr lang="zh-CN" altLang="en-US" sz="2200" b="1" u="sng" spc="-50" dirty="0"/>
              <a:t>可变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3491383" y="4077072"/>
            <a:ext cx="547335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各个步骤都采用异步定时方式   </a:t>
            </a:r>
            <a:r>
              <a:rPr lang="zh-CN" altLang="en-US" sz="2200" b="1" dirty="0" smtClean="0"/>
              <a:t>  </a:t>
            </a:r>
            <a:r>
              <a:rPr lang="en-US" altLang="zh-CN" sz="1800" b="1" dirty="0" smtClean="0"/>
              <a:t>(</a:t>
            </a:r>
            <a:r>
              <a:rPr lang="en-US" altLang="zh-CN" sz="1800" b="1" dirty="0"/>
              <a:t>P250</a:t>
            </a:r>
            <a:r>
              <a:rPr lang="zh-CN" altLang="en-US" sz="1800" b="1" dirty="0"/>
              <a:t>图</a:t>
            </a:r>
            <a:r>
              <a:rPr lang="en-US" altLang="zh-CN" sz="1800" b="1" dirty="0"/>
              <a:t>)</a:t>
            </a:r>
            <a:endParaRPr lang="en-US" altLang="zh-CN" sz="2200" b="1" dirty="0">
              <a:solidFill>
                <a:srgbClr val="C00000"/>
              </a:solidFill>
            </a:endParaRPr>
          </a:p>
        </p:txBody>
      </p:sp>
      <p:sp>
        <p:nvSpPr>
          <p:cNvPr id="46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2" grpId="0"/>
      <p:bldP spid="44" grpId="0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87" name="Text Box 168"/>
          <p:cNvSpPr txBox="1">
            <a:spLocks noChangeArrowheads="1"/>
          </p:cNvSpPr>
          <p:nvPr/>
        </p:nvSpPr>
        <p:spPr bwMode="auto">
          <a:xfrm>
            <a:off x="179389" y="279384"/>
            <a:ext cx="331249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、总线性能</a:t>
            </a:r>
            <a:endParaRPr lang="en-US" altLang="zh-CN" sz="2200" b="1" dirty="0" smtClean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总线宽度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r>
              <a:rPr lang="en-US" altLang="zh-CN" sz="2200" b="1" dirty="0" smtClean="0">
                <a:solidFill>
                  <a:schemeClr val="accent2"/>
                </a:solidFill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总线带宽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endParaRPr lang="en-US" altLang="zh-CN" sz="2200" b="1" dirty="0">
              <a:solidFill>
                <a:schemeClr val="accent2"/>
              </a:solidFill>
            </a:endParaRPr>
          </a:p>
          <a:p>
            <a:endParaRPr lang="en-US" altLang="zh-CN" sz="2200" b="1" dirty="0">
              <a:solidFill>
                <a:schemeClr val="accent2"/>
              </a:solidFill>
            </a:endParaRPr>
          </a:p>
          <a:p>
            <a:endParaRPr lang="en-US" altLang="zh-CN" sz="22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 smtClean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总线</a:t>
            </a:r>
            <a:r>
              <a:rPr lang="zh-CN" altLang="en-US" sz="2200" b="1" dirty="0">
                <a:solidFill>
                  <a:schemeClr val="accent2"/>
                </a:solidFill>
              </a:rPr>
              <a:t>负载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能力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8" name="Text Box 206"/>
          <p:cNvSpPr txBox="1">
            <a:spLocks noChangeArrowheads="1"/>
          </p:cNvSpPr>
          <p:nvPr/>
        </p:nvSpPr>
        <p:spPr bwMode="auto">
          <a:xfrm>
            <a:off x="1043608" y="716647"/>
            <a:ext cx="7921005" cy="256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zh-CN" altLang="en-US" sz="2200" b="1" dirty="0" smtClean="0"/>
              <a:t>       </a:t>
            </a:r>
            <a:r>
              <a:rPr lang="zh-CN" altLang="en-US" sz="2200" b="1" dirty="0" smtClean="0"/>
              <a:t>指</a:t>
            </a:r>
            <a:r>
              <a:rPr lang="zh-CN" altLang="en-US" sz="2200" b="1" u="sng" dirty="0" smtClean="0"/>
              <a:t>数据总线</a:t>
            </a:r>
            <a:r>
              <a:rPr lang="zh-CN" altLang="en-US" sz="2200" b="1" dirty="0" smtClean="0"/>
              <a:t>的位数，常用</a:t>
            </a:r>
            <a:r>
              <a:rPr lang="en-US" altLang="zh-CN" sz="2200" b="1" dirty="0" smtClean="0"/>
              <a:t>bit</a:t>
            </a:r>
            <a:r>
              <a:rPr lang="zh-CN" altLang="en-US" sz="2200" b="1" dirty="0" smtClean="0"/>
              <a:t>表示</a:t>
            </a:r>
          </a:p>
          <a:p>
            <a:pPr marL="2147888" indent="-2147888"/>
            <a:r>
              <a:rPr lang="zh-CN" altLang="en-US" sz="2200" b="1" dirty="0" smtClean="0"/>
              <a:t>       </a:t>
            </a:r>
            <a:r>
              <a:rPr lang="zh-CN" altLang="en-US" sz="2200" b="1" dirty="0" smtClean="0"/>
              <a:t>指</a:t>
            </a:r>
            <a:r>
              <a:rPr lang="zh-CN" altLang="en-US" sz="2200" b="1" dirty="0" smtClean="0"/>
              <a:t>总线的</a:t>
            </a:r>
            <a:r>
              <a:rPr lang="zh-CN" altLang="en-US" sz="2200" b="1" u="sng" dirty="0" smtClean="0"/>
              <a:t>最大数据传输率</a:t>
            </a:r>
            <a:r>
              <a:rPr lang="zh-CN" altLang="en-US" sz="2200" b="1" dirty="0"/>
              <a:t>，常用</a:t>
            </a:r>
            <a:r>
              <a:rPr lang="en-US" altLang="zh-CN" sz="2200" b="1" dirty="0" smtClean="0"/>
              <a:t>Mbps(Mb/s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表示</a:t>
            </a:r>
            <a:endParaRPr lang="en-US" altLang="zh-CN" sz="2200" b="1" dirty="0" smtClean="0"/>
          </a:p>
          <a:p>
            <a:pPr marL="2147888" indent="-2147888">
              <a:spcBef>
                <a:spcPts val="500"/>
              </a:spcBef>
            </a:pPr>
            <a:r>
              <a:rPr lang="zh-CN" altLang="en-US" sz="2200" b="1" dirty="0" smtClean="0">
                <a:solidFill>
                  <a:srgbClr val="990099"/>
                </a:solidFill>
              </a:rPr>
              <a:t>总线数据传输率：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800" b="1" dirty="0" smtClean="0">
              <a:solidFill>
                <a:srgbClr val="990099"/>
              </a:solidFill>
            </a:endParaRPr>
          </a:p>
          <a:p>
            <a:r>
              <a:rPr lang="zh-CN" altLang="en-US" sz="2200" b="1" dirty="0" smtClean="0">
                <a:solidFill>
                  <a:srgbClr val="990099"/>
                </a:solidFill>
              </a:rPr>
              <a:t>总线带宽</a:t>
            </a:r>
            <a:r>
              <a:rPr lang="zh-CN" altLang="en-US" sz="2200" b="1" dirty="0">
                <a:solidFill>
                  <a:srgbClr val="990099"/>
                </a:solidFill>
              </a:rPr>
              <a:t>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 marL="2147888" indent="-2147888"/>
            <a:endParaRPr lang="en-US" altLang="zh-CN" sz="2200" b="1" dirty="0" smtClean="0">
              <a:solidFill>
                <a:srgbClr val="0070C0"/>
              </a:solidFill>
            </a:endParaRPr>
          </a:p>
        </p:txBody>
      </p:sp>
      <p:sp>
        <p:nvSpPr>
          <p:cNvPr id="90" name="Text Box 206"/>
          <p:cNvSpPr txBox="1">
            <a:spLocks noChangeArrowheads="1"/>
          </p:cNvSpPr>
          <p:nvPr/>
        </p:nvSpPr>
        <p:spPr bwMode="auto">
          <a:xfrm>
            <a:off x="3271384" y="1614513"/>
            <a:ext cx="5693229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zh-CN" altLang="en-US" sz="2200" b="1" dirty="0" smtClean="0"/>
              <a:t>＝</a:t>
            </a:r>
            <a:r>
              <a:rPr lang="zh-CN" altLang="en-US" sz="2200" b="1" dirty="0"/>
              <a:t>总线宽度</a:t>
            </a:r>
            <a:r>
              <a:rPr lang="en-US" altLang="zh-CN" sz="2200" b="1" dirty="0" smtClean="0"/>
              <a:t>×</a:t>
            </a:r>
            <a:r>
              <a:rPr lang="zh-CN" altLang="en-US" sz="2200" b="1" u="sng" dirty="0" smtClean="0">
                <a:solidFill>
                  <a:srgbClr val="0070C0"/>
                </a:solidFill>
              </a:rPr>
              <a:t>总线操作中</a:t>
            </a:r>
            <a:r>
              <a:rPr lang="zh-CN" altLang="en-US" sz="2200" b="1" dirty="0" smtClean="0"/>
              <a:t>的工作频率</a:t>
            </a:r>
            <a:endParaRPr lang="en-US" altLang="zh-CN" sz="2200" b="1" dirty="0" smtClean="0"/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 smtClean="0"/>
              <a:t>              </a:t>
            </a:r>
            <a:r>
              <a:rPr lang="zh-CN" altLang="en-US" sz="1800" b="1" dirty="0" smtClean="0"/>
              <a:t>即</a:t>
            </a:r>
            <a:r>
              <a:rPr lang="zh-CN" altLang="en-US" sz="1800" b="1" dirty="0" smtClean="0"/>
              <a:t>数据传输次数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秒→</a:t>
            </a:r>
            <a:r>
              <a:rPr lang="zh-CN" altLang="en-US" sz="1800" dirty="0" smtClean="0"/>
              <a:t>┘</a:t>
            </a:r>
            <a:endParaRPr lang="en-US" altLang="zh-CN" sz="1800" dirty="0" smtClean="0"/>
          </a:p>
        </p:txBody>
      </p:sp>
      <p:sp>
        <p:nvSpPr>
          <p:cNvPr id="91" name="Text Box 201"/>
          <p:cNvSpPr txBox="1">
            <a:spLocks noChangeArrowheads="1"/>
          </p:cNvSpPr>
          <p:nvPr/>
        </p:nvSpPr>
        <p:spPr bwMode="auto">
          <a:xfrm>
            <a:off x="2411760" y="2351202"/>
            <a:ext cx="6336829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sz="2200" b="1" dirty="0"/>
              <a:t>＝总线宽度</a:t>
            </a:r>
            <a:r>
              <a:rPr lang="en-US" altLang="zh-CN" sz="2200" b="1" dirty="0" smtClean="0"/>
              <a:t>×</a:t>
            </a:r>
            <a:r>
              <a:rPr lang="zh-CN" altLang="en-US" sz="2200" b="1" u="sng" dirty="0" smtClean="0">
                <a:solidFill>
                  <a:srgbClr val="0070C0"/>
                </a:solidFill>
              </a:rPr>
              <a:t>数据传输时</a:t>
            </a:r>
            <a:r>
              <a:rPr lang="zh-CN" altLang="en-US" sz="2200" b="1" dirty="0" smtClean="0"/>
              <a:t>的工作频率</a:t>
            </a:r>
            <a:endParaRPr lang="en-US" altLang="zh-CN" sz="2200" b="1" dirty="0" smtClean="0"/>
          </a:p>
          <a:p>
            <a:pPr marL="2336800" indent="-2336800">
              <a:lnSpc>
                <a:spcPct val="105000"/>
              </a:lnSpc>
            </a:pPr>
            <a:r>
              <a:rPr lang="zh-CN" altLang="en-US" sz="1800" b="1" dirty="0" smtClean="0"/>
              <a:t>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←不考虑</a:t>
            </a:r>
            <a:r>
              <a:rPr lang="zh-CN" altLang="en-US" sz="1800" b="1" u="sng" dirty="0" smtClean="0"/>
              <a:t>地址传送</a:t>
            </a:r>
            <a:r>
              <a:rPr lang="zh-CN" altLang="en-US" sz="1800" b="1" dirty="0" smtClean="0"/>
              <a:t>等所用</a:t>
            </a:r>
            <a:r>
              <a:rPr lang="zh-CN" altLang="en-US" sz="1800" b="1" dirty="0" smtClean="0"/>
              <a:t>时间</a:t>
            </a:r>
            <a:endParaRPr lang="en-US" altLang="zh-CN" sz="1800" b="1" dirty="0" smtClean="0"/>
          </a:p>
        </p:txBody>
      </p:sp>
      <p:grpSp>
        <p:nvGrpSpPr>
          <p:cNvPr id="92" name="组合 91"/>
          <p:cNvGrpSpPr/>
          <p:nvPr/>
        </p:nvGrpSpPr>
        <p:grpSpPr>
          <a:xfrm>
            <a:off x="2843808" y="3032810"/>
            <a:ext cx="5976664" cy="900246"/>
            <a:chOff x="3203849" y="3176826"/>
            <a:chExt cx="5976664" cy="900246"/>
          </a:xfrm>
        </p:grpSpPr>
        <p:sp>
          <p:nvSpPr>
            <p:cNvPr id="93" name="Text Box 201"/>
            <p:cNvSpPr txBox="1">
              <a:spLocks noChangeArrowheads="1"/>
            </p:cNvSpPr>
            <p:nvPr/>
          </p:nvSpPr>
          <p:spPr bwMode="auto">
            <a:xfrm>
              <a:off x="3203849" y="3176826"/>
              <a:ext cx="5976664" cy="900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r>
                <a:rPr lang="en-US" altLang="zh-CN" b="1" i="1" dirty="0" smtClean="0"/>
                <a:t>      B</a:t>
              </a:r>
              <a:r>
                <a:rPr lang="en-US" altLang="zh-CN" b="1" i="1" dirty="0" smtClean="0">
                  <a:latin typeface="+mn-lt"/>
                </a:rPr>
                <a:t> </a:t>
              </a:r>
              <a:r>
                <a:rPr lang="zh-CN" altLang="zh-CN" b="1" dirty="0" smtClean="0"/>
                <a:t>＝</a:t>
              </a:r>
              <a:r>
                <a:rPr lang="en-US" altLang="zh-CN" b="1" i="1" dirty="0">
                  <a:latin typeface="+mn-lt"/>
                </a:rPr>
                <a:t>w</a:t>
              </a:r>
              <a:r>
                <a:rPr lang="zh-CN" altLang="zh-CN" b="1" dirty="0"/>
                <a:t>×</a:t>
              </a:r>
              <a:r>
                <a:rPr lang="en-US" altLang="zh-CN" b="1" i="1" dirty="0">
                  <a:latin typeface="+mn-lt"/>
                </a:rPr>
                <a:t>f</a:t>
              </a:r>
              <a:r>
                <a:rPr lang="en-US" altLang="zh-CN" b="1" i="1" baseline="-25000" dirty="0">
                  <a:latin typeface="+mn-lt"/>
                </a:rPr>
                <a:t> </a:t>
              </a:r>
              <a:r>
                <a:rPr lang="en-US" altLang="zh-CN" b="1" dirty="0"/>
                <a:t>/</a:t>
              </a:r>
              <a:r>
                <a:rPr lang="en-US" altLang="zh-CN" b="1" i="1" dirty="0" smtClean="0">
                  <a:latin typeface="+mn-lt"/>
                </a:rPr>
                <a:t>m</a:t>
              </a:r>
            </a:p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 </a:t>
              </a:r>
              <a:r>
                <a:rPr lang="zh-CN" altLang="zh-CN" sz="1800" b="1" dirty="0"/>
                <a:t>总线时钟频率</a:t>
              </a:r>
              <a:r>
                <a:rPr lang="en-US" altLang="zh-CN" sz="1800" b="1" dirty="0"/>
                <a:t>  </a:t>
              </a:r>
              <a:r>
                <a:rPr lang="zh-CN" altLang="en-US" sz="1800" b="1" dirty="0" smtClean="0"/>
                <a:t>每个数据传送</a:t>
              </a:r>
              <a:r>
                <a:rPr lang="zh-CN" altLang="zh-CN" sz="1800" b="1" dirty="0" smtClean="0"/>
                <a:t>所</a:t>
              </a:r>
              <a:r>
                <a:rPr lang="zh-CN" altLang="zh-CN" sz="1800" b="1" dirty="0"/>
                <a:t>需时钟周期</a:t>
              </a:r>
              <a:r>
                <a:rPr lang="zh-CN" altLang="zh-CN" sz="1800" b="1" dirty="0" smtClean="0"/>
                <a:t>数</a:t>
              </a:r>
              <a:endParaRPr lang="zh-CN" altLang="en-US" sz="2800" b="1" dirty="0"/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 flipH="1">
              <a:off x="4139952" y="3586351"/>
              <a:ext cx="606544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253980" y="362597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5719720" y="3593971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</p:grpSp>
      <p:sp>
        <p:nvSpPr>
          <p:cNvPr id="97" name="Text Box 209"/>
          <p:cNvSpPr txBox="1">
            <a:spLocks noChangeArrowheads="1"/>
          </p:cNvSpPr>
          <p:nvPr/>
        </p:nvSpPr>
        <p:spPr bwMode="auto">
          <a:xfrm>
            <a:off x="2627535" y="3933056"/>
            <a:ext cx="6192937" cy="8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/>
              <a:t>指信号电平保持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在有效范围内</a:t>
            </a:r>
            <a:r>
              <a:rPr lang="zh-CN" altLang="en-US" sz="2200" b="1" dirty="0" smtClean="0"/>
              <a:t>时，所</a:t>
            </a:r>
            <a:r>
              <a:rPr lang="zh-CN" altLang="en-US" sz="2200" b="1" dirty="0"/>
              <a:t>能</a:t>
            </a:r>
            <a:r>
              <a:rPr lang="zh-CN" altLang="en-US" sz="2200" b="1" dirty="0" smtClean="0"/>
              <a:t>连接的设备</a:t>
            </a:r>
            <a:r>
              <a:rPr lang="zh-CN" altLang="en-US" sz="2200" b="1" dirty="0"/>
              <a:t>数量，常用</a:t>
            </a:r>
            <a:r>
              <a:rPr lang="zh-CN" altLang="en-US" sz="2200" b="1" dirty="0" smtClean="0"/>
              <a:t>个表示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17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Text Box 207"/>
          <p:cNvSpPr txBox="1">
            <a:spLocks noChangeArrowheads="1"/>
          </p:cNvSpPr>
          <p:nvPr/>
        </p:nvSpPr>
        <p:spPr bwMode="auto">
          <a:xfrm>
            <a:off x="179388" y="404664"/>
            <a:ext cx="8785225" cy="22082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1—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某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32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位半同步总线的时钟频率为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100MHz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；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MEM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读总线事务支持突发传输模式，传输协议包含传送地址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/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命令、等待响应、传送数据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个阶段，每个时钟周期可传送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个地址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/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命令或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个数据</a:t>
            </a:r>
            <a:r>
              <a:rPr lang="zh-CN" altLang="en-US" sz="2200" b="1" dirty="0">
                <a:solidFill>
                  <a:srgbClr val="000000"/>
                </a:solidFill>
              </a:rPr>
              <a:t>。若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主存由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单体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SRAM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构成，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存储体的存取周期为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36ns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，则通过该总线从主存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读取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4B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数据</a:t>
            </a:r>
            <a:r>
              <a:rPr lang="zh-CN" altLang="en-US" sz="2200" b="1" u="sng" dirty="0">
                <a:solidFill>
                  <a:srgbClr val="000000"/>
                </a:solidFill>
              </a:rPr>
              <a:t>需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要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多少时间？</a:t>
            </a:r>
            <a:endParaRPr lang="en-US" altLang="zh-CN" sz="2200" b="1" dirty="0">
              <a:solidFill>
                <a:srgbClr val="000000"/>
              </a:solidFill>
            </a:endParaRPr>
          </a:p>
        </p:txBody>
      </p:sp>
      <p:sp>
        <p:nvSpPr>
          <p:cNvPr id="18" name="Text Box 207"/>
          <p:cNvSpPr txBox="1">
            <a:spLocks noChangeArrowheads="1"/>
          </p:cNvSpPr>
          <p:nvPr/>
        </p:nvSpPr>
        <p:spPr bwMode="auto">
          <a:xfrm>
            <a:off x="179512" y="2565797"/>
            <a:ext cx="89644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解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b="1" spc="-100" dirty="0" smtClean="0">
                <a:solidFill>
                  <a:srgbClr val="000000"/>
                </a:solidFill>
              </a:rPr>
              <a:t>主存</a:t>
            </a:r>
            <a:r>
              <a:rPr lang="zh-CN" altLang="en-US" sz="2200" b="1" spc="-100" dirty="0">
                <a:solidFill>
                  <a:srgbClr val="000000"/>
                </a:solidFill>
              </a:rPr>
              <a:t>数据</a:t>
            </a:r>
            <a:r>
              <a:rPr lang="zh-CN" altLang="en-US" sz="2200" b="1" spc="-100" dirty="0" smtClean="0">
                <a:solidFill>
                  <a:srgbClr val="000000"/>
                </a:solidFill>
              </a:rPr>
              <a:t>引脚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为</a:t>
            </a:r>
            <a:r>
              <a:rPr lang="zh-CN" altLang="en-US" sz="2200" b="1" u="sng" dirty="0" smtClean="0">
                <a:solidFill>
                  <a:srgbClr val="000000"/>
                </a:solidFill>
              </a:rPr>
              <a:t>   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位</a:t>
            </a:r>
            <a:r>
              <a:rPr lang="zh-CN" altLang="en-US" sz="2200" b="1" spc="-100" dirty="0" smtClean="0">
                <a:solidFill>
                  <a:srgbClr val="000000"/>
                </a:solidFill>
              </a:rPr>
              <a:t>，总线访问时</a:t>
            </a:r>
            <a:r>
              <a:rPr lang="en-US" altLang="zh-CN" sz="2200" b="1" i="1" dirty="0" smtClean="0">
                <a:solidFill>
                  <a:srgbClr val="000000"/>
                </a:solidFill>
              </a:rPr>
              <a:t>T</a:t>
            </a:r>
            <a:r>
              <a:rPr lang="en-US" altLang="zh-CN" sz="2200" b="1" baseline="-18000" dirty="0" smtClean="0">
                <a:solidFill>
                  <a:srgbClr val="000000"/>
                </a:solidFill>
              </a:rPr>
              <a:t>M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＝               </a:t>
            </a:r>
            <a:r>
              <a:rPr lang="zh-CN" altLang="en-US" sz="2200" b="1" u="sng" dirty="0" smtClean="0">
                <a:solidFill>
                  <a:srgbClr val="000000"/>
                </a:solidFill>
              </a:rPr>
              <a:t>  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ns;</a:t>
            </a:r>
            <a:endParaRPr lang="en-US" altLang="zh-CN" sz="2200" b="1" dirty="0" smtClean="0">
              <a:solidFill>
                <a:srgbClr val="000000"/>
              </a:solidFill>
            </a:endParaRPr>
          </a:p>
          <a:p>
            <a:pPr eaLnBrk="0" hangingPunct="0"/>
            <a:r>
              <a:rPr lang="zh-CN" altLang="en-US" sz="2200" b="1" dirty="0" smtClean="0">
                <a:solidFill>
                  <a:srgbClr val="000000"/>
                </a:solidFill>
                <a:latin typeface="宋体"/>
                <a:ea typeface="宋体"/>
              </a:rPr>
              <a:t>        读</a:t>
            </a:r>
            <a:r>
              <a:rPr lang="en-US" altLang="zh-CN" sz="2200" b="1" dirty="0" smtClean="0">
                <a:solidFill>
                  <a:srgbClr val="000000"/>
                </a:solidFill>
                <a:latin typeface="宋体"/>
                <a:ea typeface="宋体"/>
              </a:rPr>
              <a:t>4B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/>
                <a:ea typeface="宋体"/>
              </a:rPr>
              <a:t>时</a:t>
            </a:r>
            <a:r>
              <a:rPr lang="en-US" altLang="zh-CN" sz="2200" b="1" i="1" dirty="0" smtClean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altLang="zh-CN" sz="2200" b="1" baseline="-18000" dirty="0" smtClean="0">
                <a:solidFill>
                  <a:srgbClr val="000000"/>
                </a:solidFill>
              </a:rPr>
              <a:t>R</a:t>
            </a:r>
            <a:r>
              <a:rPr lang="zh-CN" altLang="en-US" sz="2200" b="1" baseline="-18000" dirty="0" smtClean="0">
                <a:solidFill>
                  <a:srgbClr val="000000"/>
                </a:solidFill>
              </a:rPr>
              <a:t>总线</a:t>
            </a:r>
            <a:r>
              <a:rPr lang="zh-CN" altLang="en-US" sz="2200" b="1" baseline="-18000" dirty="0">
                <a:solidFill>
                  <a:srgbClr val="000000"/>
                </a:solidFill>
              </a:rPr>
              <a:t>事务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＝                      </a:t>
            </a:r>
            <a:r>
              <a:rPr lang="zh-CN" altLang="en-US" sz="2200" b="1" u="sng" dirty="0" smtClean="0">
                <a:solidFill>
                  <a:srgbClr val="000000"/>
                </a:solidFill>
              </a:rPr>
              <a:t>   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ns</a:t>
            </a:r>
            <a:r>
              <a:rPr lang="zh-CN" altLang="en-US" sz="2200" b="1" dirty="0">
                <a:solidFill>
                  <a:srgbClr val="000000"/>
                </a:solidFill>
              </a:rPr>
              <a:t>。</a:t>
            </a:r>
            <a:endParaRPr lang="en-US" altLang="zh-CN" sz="2200" b="1" dirty="0" smtClean="0">
              <a:solidFill>
                <a:srgbClr val="000000"/>
              </a:solidFill>
            </a:endParaRPr>
          </a:p>
        </p:txBody>
      </p:sp>
      <p:sp>
        <p:nvSpPr>
          <p:cNvPr id="19" name="Text Box 207"/>
          <p:cNvSpPr txBox="1">
            <a:spLocks noChangeArrowheads="1"/>
          </p:cNvSpPr>
          <p:nvPr/>
        </p:nvSpPr>
        <p:spPr bwMode="auto">
          <a:xfrm>
            <a:off x="2843808" y="2562289"/>
            <a:ext cx="6120680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 smtClean="0">
                <a:solidFill>
                  <a:srgbClr val="000000"/>
                </a:solidFill>
              </a:rPr>
              <a:t>   32    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          </a:t>
            </a:r>
            <a:r>
              <a:rPr lang="en-US" altLang="zh-CN" sz="2200" b="1" i="1" dirty="0" smtClean="0">
                <a:solidFill>
                  <a:srgbClr val="C00000"/>
                </a:solidFill>
                <a:sym typeface="Symbol"/>
              </a:rPr>
              <a:t>  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sym typeface="Symbol"/>
              </a:rPr>
              <a:t>  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</a:t>
            </a:r>
            <a:r>
              <a:rPr lang="en-US" altLang="zh-CN" sz="2200" b="1" dirty="0">
                <a:solidFill>
                  <a:srgbClr val="000000"/>
                </a:solidFill>
                <a:sym typeface="Symbol"/>
              </a:rPr>
              <a:t>36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/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*</a:t>
            </a:r>
            <a:r>
              <a:rPr lang="en-US" altLang="zh-CN" sz="2200" b="1" i="1" dirty="0" smtClean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 smtClean="0">
                <a:solidFill>
                  <a:srgbClr val="C00000"/>
                </a:solidFill>
                <a:sym typeface="Symbol"/>
              </a:rPr>
              <a:t>CLK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＝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40</a:t>
            </a:r>
            <a:r>
              <a:rPr lang="zh-CN" altLang="en-US" sz="2200" b="1" dirty="0" smtClean="0">
                <a:solidFill>
                  <a:srgbClr val="000000"/>
                </a:solidFill>
                <a:sym typeface="Symbol"/>
              </a:rPr>
              <a:t>  </a:t>
            </a:r>
            <a:r>
              <a:rPr lang="en-US" altLang="zh-CN" sz="2200" b="1" i="1" dirty="0" smtClean="0">
                <a:solidFill>
                  <a:srgbClr val="000000"/>
                </a:solidFill>
                <a:sym typeface="Symbol"/>
              </a:rPr>
              <a:t> </a:t>
            </a:r>
            <a:endParaRPr lang="en-US" altLang="zh-CN" sz="2200" b="1" dirty="0">
              <a:solidFill>
                <a:srgbClr val="000000"/>
              </a:solidFill>
              <a:latin typeface="宋体"/>
            </a:endParaRPr>
          </a:p>
          <a:p>
            <a:pPr eaLnBrk="0" hangingPunct="0"/>
            <a:r>
              <a:rPr lang="en-US" altLang="zh-CN" sz="2200" b="1" dirty="0" smtClean="0">
                <a:solidFill>
                  <a:srgbClr val="000000"/>
                </a:solidFill>
              </a:rPr>
              <a:t>    {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70C0"/>
                </a:solidFill>
              </a:rPr>
              <a:t>＋</a:t>
            </a:r>
            <a:r>
              <a:rPr lang="en-US" altLang="zh-CN" sz="2200" b="1" dirty="0">
                <a:solidFill>
                  <a:srgbClr val="000000"/>
                </a:solidFill>
                <a:sym typeface="Symbol"/>
              </a:rPr>
              <a:t>36/</a:t>
            </a:r>
            <a:r>
              <a:rPr lang="en-US" altLang="zh-CN" sz="2200" b="1" i="1" dirty="0">
                <a:solidFill>
                  <a:srgbClr val="0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000000"/>
                </a:solidFill>
                <a:sym typeface="Symbol"/>
              </a:rPr>
              <a:t>CLK</a:t>
            </a:r>
            <a:r>
              <a:rPr lang="en-US" altLang="zh-CN" sz="2200" b="1" dirty="0">
                <a:solidFill>
                  <a:srgbClr val="000000"/>
                </a:solidFill>
                <a:sym typeface="Symbol"/>
              </a:rPr>
              <a:t></a:t>
            </a:r>
            <a:r>
              <a:rPr lang="zh-CN" altLang="en-US" sz="2200" b="1" dirty="0" smtClean="0">
                <a:solidFill>
                  <a:srgbClr val="0070C0"/>
                </a:solidFill>
                <a:sym typeface="Symbol"/>
              </a:rPr>
              <a:t>＋</a:t>
            </a:r>
            <a:r>
              <a:rPr lang="en-US" altLang="zh-CN" sz="2200" b="1" dirty="0" smtClean="0">
                <a:solidFill>
                  <a:srgbClr val="000000"/>
                </a:solidFill>
                <a:sym typeface="Symbol"/>
              </a:rPr>
              <a:t>1}*</a:t>
            </a:r>
            <a:r>
              <a:rPr lang="en-US" altLang="zh-CN" sz="2200" b="1" i="1" dirty="0" smtClean="0">
                <a:solidFill>
                  <a:srgbClr val="000000"/>
                </a:solidFill>
                <a:sym typeface="Symbol"/>
              </a:rPr>
              <a:t>T</a:t>
            </a:r>
            <a:r>
              <a:rPr lang="en-US" altLang="zh-CN" sz="2200" b="1" baseline="-18000" dirty="0" smtClean="0">
                <a:solidFill>
                  <a:srgbClr val="000000"/>
                </a:solidFill>
                <a:sym typeface="Symbol"/>
              </a:rPr>
              <a:t>CLK</a:t>
            </a:r>
            <a:r>
              <a:rPr lang="zh-CN" altLang="en-US" sz="1800" b="1" spc="500" dirty="0" smtClean="0">
                <a:solidFill>
                  <a:srgbClr val="000000"/>
                </a:solidFill>
              </a:rPr>
              <a:t>＝ 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60</a:t>
            </a:r>
            <a:endParaRPr lang="en-US" altLang="zh-CN" sz="2200" b="1" dirty="0">
              <a:solidFill>
                <a:srgbClr val="990099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067944" y="6032376"/>
            <a:ext cx="2099556" cy="288032"/>
            <a:chOff x="3131840" y="5445224"/>
            <a:chExt cx="2099556" cy="288032"/>
          </a:xfrm>
        </p:grpSpPr>
        <p:cxnSp>
          <p:nvCxnSpPr>
            <p:cNvPr id="78" name="直接连接符 77"/>
            <p:cNvCxnSpPr/>
            <p:nvPr/>
          </p:nvCxnSpPr>
          <p:spPr bwMode="auto">
            <a:xfrm flipH="1">
              <a:off x="3131840" y="5445224"/>
              <a:ext cx="12985" cy="253397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5220072" y="5445224"/>
              <a:ext cx="0" cy="272077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80" name="Text Box 161"/>
            <p:cNvSpPr txBox="1">
              <a:spLocks noChangeArrowheads="1"/>
            </p:cNvSpPr>
            <p:nvPr/>
          </p:nvSpPr>
          <p:spPr bwMode="auto">
            <a:xfrm>
              <a:off x="3590695" y="5553960"/>
              <a:ext cx="1341345" cy="179296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 w="sm" len="sm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</a:rPr>
                <a:t>存取周期</a:t>
              </a:r>
              <a:r>
                <a:rPr lang="en-US" altLang="zh-CN" sz="1600" b="1" dirty="0" smtClean="0">
                  <a:solidFill>
                    <a:srgbClr val="000000"/>
                  </a:solidFill>
                </a:rPr>
                <a:t>(</a:t>
              </a:r>
              <a:r>
                <a:rPr lang="zh-CN" altLang="en-US" sz="1600" b="1" dirty="0" smtClean="0">
                  <a:solidFill>
                    <a:srgbClr val="000000"/>
                  </a:solidFill>
                </a:rPr>
                <a:t>体</a:t>
              </a:r>
              <a:r>
                <a:rPr lang="en-US" altLang="zh-CN" sz="1600" b="1" dirty="0" smtClean="0">
                  <a:solidFill>
                    <a:srgbClr val="000000"/>
                  </a:solidFill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4924177" y="5625968"/>
              <a:ext cx="3072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>
              <a:off x="3131841" y="5625968"/>
              <a:ext cx="439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</p:grpSp>
      <p:cxnSp>
        <p:nvCxnSpPr>
          <p:cNvPr id="83" name="直接连接符 82"/>
          <p:cNvCxnSpPr/>
          <p:nvPr/>
        </p:nvCxnSpPr>
        <p:spPr bwMode="auto">
          <a:xfrm flipV="1">
            <a:off x="6372200" y="5783694"/>
            <a:ext cx="144016" cy="216024"/>
          </a:xfrm>
          <a:prstGeom prst="line">
            <a:avLst/>
          </a:prstGeom>
          <a:noFill/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sm" len="sm"/>
          </a:ln>
          <a:effectLst/>
        </p:spPr>
      </p:cxnSp>
      <p:grpSp>
        <p:nvGrpSpPr>
          <p:cNvPr id="84" name="组合 83"/>
          <p:cNvGrpSpPr/>
          <p:nvPr/>
        </p:nvGrpSpPr>
        <p:grpSpPr>
          <a:xfrm>
            <a:off x="6376963" y="5211824"/>
            <a:ext cx="1143544" cy="216024"/>
            <a:chOff x="5440859" y="4005064"/>
            <a:chExt cx="1143544" cy="216024"/>
          </a:xfrm>
        </p:grpSpPr>
        <p:sp>
          <p:nvSpPr>
            <p:cNvPr id="85" name="AutoShape 215"/>
            <p:cNvSpPr>
              <a:spLocks noChangeArrowheads="1"/>
            </p:cNvSpPr>
            <p:nvPr/>
          </p:nvSpPr>
          <p:spPr bwMode="auto">
            <a:xfrm>
              <a:off x="5440859" y="4005064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6012160" y="4113076"/>
              <a:ext cx="57224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372200" y="4376192"/>
            <a:ext cx="1155450" cy="1634412"/>
            <a:chOff x="5436096" y="1628800"/>
            <a:chExt cx="1155450" cy="1634412"/>
          </a:xfrm>
        </p:grpSpPr>
        <p:sp>
          <p:nvSpPr>
            <p:cNvPr id="88" name="AutoShape 215"/>
            <p:cNvSpPr>
              <a:spLocks noChangeArrowheads="1"/>
            </p:cNvSpPr>
            <p:nvPr/>
          </p:nvSpPr>
          <p:spPr bwMode="auto">
            <a:xfrm>
              <a:off x="5436096" y="1628800"/>
              <a:ext cx="61310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>
              <a:off x="6162239" y="1916832"/>
              <a:ext cx="42216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6016341" y="1916832"/>
              <a:ext cx="139835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6012160" y="1736812"/>
              <a:ext cx="57938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158058" y="3046541"/>
              <a:ext cx="42216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6012160" y="3046541"/>
              <a:ext cx="139835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5436096" y="3262565"/>
              <a:ext cx="584868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5" name="线形标注 2 94"/>
          <p:cNvSpPr/>
          <p:nvPr/>
        </p:nvSpPr>
        <p:spPr bwMode="auto">
          <a:xfrm>
            <a:off x="6948264" y="6104384"/>
            <a:ext cx="1872208" cy="27694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9168"/>
              <a:gd name="adj5" fmla="val -242303"/>
              <a:gd name="adj6" fmla="val -19205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宋体"/>
                <a:ea typeface="宋体"/>
              </a:rPr>
              <a:t>传输时延＝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/>
                <a:ea typeface="宋体"/>
              </a:rPr>
              <a:t>个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/>
                <a:ea typeface="宋体"/>
              </a:rPr>
              <a:t>CLK</a:t>
            </a:r>
            <a:endParaRPr lang="zh-CN" altLang="en-US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253577" y="3512096"/>
            <a:ext cx="6420830" cy="2520280"/>
            <a:chOff x="1253577" y="3429000"/>
            <a:chExt cx="6420830" cy="2520280"/>
          </a:xfrm>
        </p:grpSpPr>
        <p:cxnSp>
          <p:nvCxnSpPr>
            <p:cNvPr id="9" name="直接连接符 8"/>
            <p:cNvCxnSpPr/>
            <p:nvPr/>
          </p:nvCxnSpPr>
          <p:spPr bwMode="auto">
            <a:xfrm flipH="1">
              <a:off x="7516326" y="3429645"/>
              <a:ext cx="16806" cy="2519635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4654252" y="3429645"/>
              <a:ext cx="4762" cy="2519635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230316" y="3429645"/>
              <a:ext cx="4762" cy="2519635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5801258" y="3429645"/>
              <a:ext cx="5122" cy="2519635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6376242" y="3429000"/>
              <a:ext cx="5482" cy="252028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6957068" y="3429645"/>
              <a:ext cx="0" cy="2519635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078188" y="3429645"/>
              <a:ext cx="2741" cy="241162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3498676" y="3429645"/>
              <a:ext cx="5482" cy="249786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161"/>
            <p:cNvSpPr txBox="1">
              <a:spLocks noChangeArrowheads="1"/>
            </p:cNvSpPr>
            <p:nvPr/>
          </p:nvSpPr>
          <p:spPr bwMode="auto">
            <a:xfrm>
              <a:off x="3646140" y="3429000"/>
              <a:ext cx="3870186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A</a:t>
              </a:r>
              <a:r>
                <a:rPr lang="en-US" altLang="zh-CN" sz="1800" b="1" baseline="-18000" dirty="0" smtClean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T</a:t>
              </a:r>
              <a:r>
                <a:rPr lang="en-US" altLang="zh-CN" sz="1800" b="1" baseline="-18000" dirty="0" smtClean="0">
                  <a:solidFill>
                    <a:srgbClr val="000000"/>
                  </a:solidFill>
                </a:rPr>
                <a:t>w 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err="1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000000"/>
                  </a:solidFill>
                </a:rPr>
                <a:t>w</a:t>
              </a:r>
              <a:r>
                <a:rPr lang="en-US" altLang="zh-CN" sz="1800" b="1" baseline="-200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baseline="-200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err="1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000000"/>
                  </a:solidFill>
                </a:rPr>
                <a:t>w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err="1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000000"/>
                  </a:solidFill>
                </a:rPr>
                <a:t>w</a:t>
              </a:r>
              <a:r>
                <a:rPr lang="en-US" altLang="zh-CN" sz="1800" b="1" baseline="-18000" dirty="0" smtClean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T</a:t>
              </a:r>
              <a:r>
                <a:rPr lang="en-US" altLang="zh-CN" sz="1800" b="1" baseline="-18000" dirty="0" smtClean="0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baseline="-20000" dirty="0" smtClean="0">
                  <a:solidFill>
                    <a:srgbClr val="000000"/>
                  </a:solidFill>
                </a:rPr>
                <a:t> </a:t>
              </a:r>
              <a:endParaRPr lang="en-US" altLang="zh-CN" sz="1800" b="1" baseline="-18000" dirty="0">
                <a:solidFill>
                  <a:srgbClr val="000000"/>
                </a:solidFill>
              </a:endParaRPr>
            </a:p>
          </p:txBody>
        </p:sp>
        <p:sp>
          <p:nvSpPr>
            <p:cNvPr id="22" name="AutoShape 215"/>
            <p:cNvSpPr>
              <a:spLocks noChangeArrowheads="1"/>
            </p:cNvSpPr>
            <p:nvPr/>
          </p:nvSpPr>
          <p:spPr bwMode="auto">
            <a:xfrm>
              <a:off x="3507608" y="4005065"/>
              <a:ext cx="34387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A1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3355206" y="393305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502844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507606" y="371703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90156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795638" y="39330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078908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083670" y="371703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4366220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371702" y="39330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4654252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659014" y="371703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4941564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947046" y="39330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5230316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5235078" y="371703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5517628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5523110" y="39330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endCxn id="22" idx="3"/>
            </p:cNvCxnSpPr>
            <p:nvPr/>
          </p:nvCxnSpPr>
          <p:spPr bwMode="auto">
            <a:xfrm>
              <a:off x="3356794" y="4113077"/>
              <a:ext cx="1508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>
              <a:stCxn id="22" idx="0"/>
            </p:cNvCxnSpPr>
            <p:nvPr/>
          </p:nvCxnSpPr>
          <p:spPr bwMode="auto">
            <a:xfrm>
              <a:off x="6946354" y="4113077"/>
              <a:ext cx="5741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3358108" y="4401108"/>
              <a:ext cx="301409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358108" y="4581128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flipH="1" flipV="1">
              <a:off x="4078188" y="4581128"/>
              <a:ext cx="146757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4224945" y="4797152"/>
              <a:ext cx="27214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358108" y="4868837"/>
              <a:ext cx="4158218" cy="32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148"/>
            <p:cNvSpPr txBox="1">
              <a:spLocks noChangeArrowheads="1"/>
            </p:cNvSpPr>
            <p:nvPr/>
          </p:nvSpPr>
          <p:spPr bwMode="auto">
            <a:xfrm>
              <a:off x="1918521" y="3645024"/>
              <a:ext cx="1373634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时钟</a:t>
              </a:r>
              <a:r>
                <a:rPr lang="zh-CN" altLang="en-US" sz="1800" b="1" dirty="0">
                  <a:solidFill>
                    <a:srgbClr val="000000"/>
                  </a:solidFill>
                </a:rPr>
                <a:t>线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CLK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地址总线</a:t>
              </a:r>
              <a:r>
                <a:rPr lang="en-US" altLang="zh-CN" sz="1400" b="1" dirty="0" smtClean="0">
                  <a:solidFill>
                    <a:srgbClr val="000000"/>
                  </a:solidFill>
                </a:rPr>
                <a:t>(16b)</a:t>
              </a:r>
              <a:endParaRPr lang="zh-CN" altLang="en-US" sz="1400" b="1" dirty="0">
                <a:solidFill>
                  <a:srgbClr val="000000"/>
                </a:solidFill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数据总线</a:t>
              </a:r>
              <a:r>
                <a:rPr lang="en-US" altLang="zh-CN" sz="1400" b="1" dirty="0" smtClean="0">
                  <a:solidFill>
                    <a:srgbClr val="000000"/>
                  </a:solidFill>
                </a:rPr>
                <a:t>(32b)</a:t>
              </a:r>
              <a:endParaRPr lang="zh-CN" altLang="en-US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控制线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RD#</a:t>
              </a:r>
              <a:endParaRPr lang="zh-CN" altLang="en-US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控制线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WR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#</a:t>
              </a:r>
            </a:p>
            <a:p>
              <a:pPr>
                <a:lnSpc>
                  <a:spcPct val="101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数据引脚</a:t>
              </a:r>
              <a:r>
                <a:rPr lang="en-US" altLang="zh-CN" sz="1400" b="1" dirty="0" smtClean="0">
                  <a:solidFill>
                    <a:srgbClr val="000000"/>
                  </a:solidFill>
                </a:rPr>
                <a:t>(32b)</a:t>
              </a:r>
              <a:endParaRPr lang="en-US" altLang="zh-CN" sz="1800" b="1" dirty="0" smtClean="0">
                <a:solidFill>
                  <a:srgbClr val="000000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控制引脚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WE</a:t>
              </a:r>
            </a:p>
            <a:p>
              <a:pPr algn="r">
                <a:lnSpc>
                  <a:spcPct val="111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片选引脚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CS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5807100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左大括号 48"/>
            <p:cNvSpPr/>
            <p:nvPr/>
          </p:nvSpPr>
          <p:spPr bwMode="auto">
            <a:xfrm>
              <a:off x="1774505" y="3753036"/>
              <a:ext cx="144016" cy="1296144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indent="-2336800"/>
              <a:endParaRPr lang="zh-CN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5805660" y="3716387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6088210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093692" y="393241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6376962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6381724" y="3716387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6664274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669756" y="393241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952306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957068" y="3716387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7239618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7245100" y="393241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7528370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7533132" y="3716387"/>
              <a:ext cx="141275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161"/>
            <p:cNvSpPr txBox="1">
              <a:spLocks noChangeArrowheads="1"/>
            </p:cNvSpPr>
            <p:nvPr/>
          </p:nvSpPr>
          <p:spPr bwMode="auto">
            <a:xfrm>
              <a:off x="1259632" y="4279364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BUS</a:t>
              </a:r>
              <a:endParaRPr lang="en-US" altLang="zh-CN" sz="1800" b="1" baseline="-18000" dirty="0">
                <a:solidFill>
                  <a:srgbClr val="000000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358108" y="508518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3358108" y="5697252"/>
              <a:ext cx="72556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H="1" flipV="1">
              <a:off x="4067945" y="5697253"/>
              <a:ext cx="157000" cy="21666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4224945" y="5913921"/>
              <a:ext cx="2156779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352626" y="5409223"/>
              <a:ext cx="416788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352626" y="562524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3358108" y="5229200"/>
              <a:ext cx="301885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3024993" y="5408607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3039838" y="5700598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左大括号 103"/>
            <p:cNvSpPr/>
            <p:nvPr/>
          </p:nvSpPr>
          <p:spPr bwMode="auto">
            <a:xfrm>
              <a:off x="1763688" y="5121190"/>
              <a:ext cx="144016" cy="792732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indent="-233680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" name="Text Box 161"/>
            <p:cNvSpPr txBox="1">
              <a:spLocks noChangeArrowheads="1"/>
            </p:cNvSpPr>
            <p:nvPr/>
          </p:nvSpPr>
          <p:spPr bwMode="auto">
            <a:xfrm>
              <a:off x="1253577" y="5373216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MEM</a:t>
              </a:r>
              <a:endParaRPr lang="en-US" altLang="zh-CN" sz="18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8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96" name="Text Box 207"/>
          <p:cNvSpPr txBox="1">
            <a:spLocks noChangeArrowheads="1"/>
          </p:cNvSpPr>
          <p:nvPr/>
        </p:nvSpPr>
        <p:spPr bwMode="auto">
          <a:xfrm>
            <a:off x="179388" y="404664"/>
            <a:ext cx="8785225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2—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续例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，若主存由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交叉访问方式的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4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体交叉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SRAM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组成，则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通过该总线从主存读取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32B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数据</a:t>
            </a:r>
            <a:r>
              <a:rPr lang="zh-CN" altLang="en-US" sz="2200" b="1" u="sng" dirty="0" smtClean="0">
                <a:solidFill>
                  <a:srgbClr val="000000"/>
                </a:solidFill>
              </a:rPr>
              <a:t>最少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要多少时间？</a:t>
            </a:r>
            <a:endParaRPr lang="en-US" altLang="zh-CN" sz="2200" b="1" dirty="0">
              <a:solidFill>
                <a:srgbClr val="000000"/>
              </a:solidFill>
            </a:endParaRPr>
          </a:p>
        </p:txBody>
      </p:sp>
      <p:sp>
        <p:nvSpPr>
          <p:cNvPr id="97" name="Text Box 207"/>
          <p:cNvSpPr txBox="1">
            <a:spLocks noChangeArrowheads="1"/>
          </p:cNvSpPr>
          <p:nvPr/>
        </p:nvSpPr>
        <p:spPr bwMode="auto">
          <a:xfrm>
            <a:off x="179512" y="1268760"/>
            <a:ext cx="8964488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 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解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b="1" dirty="0" smtClean="0"/>
              <a:t>主存</a:t>
            </a:r>
            <a:r>
              <a:rPr lang="zh-CN" altLang="en-US" sz="2200" b="1" dirty="0" smtClean="0"/>
              <a:t>一</a:t>
            </a:r>
            <a:r>
              <a:rPr lang="zh-CN" altLang="en-US" sz="2200" b="1" dirty="0"/>
              <a:t>次可访问≤</a:t>
            </a:r>
            <a:r>
              <a:rPr lang="zh-CN" altLang="en-US" sz="2200" b="1" u="sng" dirty="0"/>
              <a:t> </a:t>
            </a:r>
            <a:r>
              <a:rPr lang="zh-CN" altLang="en-US" sz="2200" b="1" u="sng" dirty="0" smtClean="0"/>
              <a:t> </a:t>
            </a:r>
            <a:r>
              <a:rPr lang="en-US" altLang="zh-CN" sz="2200" b="1" u="sng" dirty="0" smtClean="0"/>
              <a:t> </a:t>
            </a:r>
            <a:r>
              <a:rPr lang="zh-CN" altLang="en-US" sz="2200" b="1" dirty="0" smtClean="0"/>
              <a:t>个</a:t>
            </a:r>
            <a:r>
              <a:rPr lang="zh-CN" altLang="en-US" sz="2200" b="1" dirty="0"/>
              <a:t>数据、数据传送间隔</a:t>
            </a:r>
            <a:r>
              <a:rPr lang="zh-CN" altLang="en-US" sz="2200" b="1" dirty="0" smtClean="0"/>
              <a:t>≥</a:t>
            </a:r>
            <a:r>
              <a:rPr lang="en-US" altLang="zh-CN" sz="2200" b="1" i="1" u="sng" dirty="0" smtClean="0"/>
              <a:t>   </a:t>
            </a:r>
            <a:r>
              <a:rPr lang="en-US" altLang="zh-CN" sz="2200" b="1" dirty="0" smtClean="0"/>
              <a:t>ns</a:t>
            </a:r>
            <a:r>
              <a:rPr lang="zh-CN" altLang="en-US" sz="2200" b="1" dirty="0"/>
              <a:t>，</a:t>
            </a:r>
            <a:endParaRPr lang="en-US" altLang="zh-CN" sz="2200" b="1" dirty="0"/>
          </a:p>
          <a:p>
            <a:pPr eaLnBrk="0" hangingPunct="0"/>
            <a:r>
              <a:rPr lang="zh-CN" altLang="en-US" sz="2200" b="1" dirty="0" smtClean="0"/>
              <a:t>        基于</a:t>
            </a:r>
            <a:r>
              <a:rPr lang="zh-CN" altLang="en-US" sz="2200" b="1" dirty="0"/>
              <a:t>总线</a:t>
            </a:r>
            <a:r>
              <a:rPr lang="zh-CN" altLang="en-US" sz="2200" b="1" dirty="0" smtClean="0"/>
              <a:t>访问时，体启动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传输间隔＝</a:t>
            </a:r>
            <a:r>
              <a:rPr lang="en-US" altLang="zh-CN" sz="2200" b="1" i="1" dirty="0" smtClean="0"/>
              <a:t>   </a:t>
            </a:r>
            <a:r>
              <a:rPr lang="en-US" altLang="zh-CN" sz="2200" b="1" i="1" dirty="0" smtClean="0"/>
              <a:t>               </a:t>
            </a:r>
            <a:r>
              <a:rPr lang="en-US" altLang="zh-CN" sz="2200" b="1" dirty="0" smtClean="0"/>
              <a:t> </a:t>
            </a:r>
            <a:r>
              <a:rPr lang="zh-CN" altLang="en-US" sz="2200" b="1" dirty="0" smtClean="0"/>
              <a:t>；</a:t>
            </a:r>
            <a:endParaRPr lang="en-US" altLang="zh-CN" sz="2200" b="1" dirty="0" smtClean="0"/>
          </a:p>
          <a:p>
            <a:pPr eaLnBrk="0" hangingPunct="0"/>
            <a:r>
              <a:rPr lang="zh-CN" altLang="en-US" sz="2200" b="1" dirty="0" smtClean="0"/>
              <a:t>       </a:t>
            </a:r>
            <a:r>
              <a:rPr lang="zh-CN" altLang="en-US" sz="2200" b="1" dirty="0" smtClean="0"/>
              <a:t> 读</a:t>
            </a:r>
            <a:r>
              <a:rPr lang="en-US" altLang="zh-CN" sz="2200" b="1" dirty="0" smtClean="0"/>
              <a:t>16B</a:t>
            </a:r>
            <a:r>
              <a:rPr lang="zh-CN" altLang="en-US" sz="2200" b="1" dirty="0" smtClean="0"/>
              <a:t>时</a:t>
            </a:r>
            <a:r>
              <a:rPr lang="en-US" altLang="zh-CN" sz="2200" b="1" i="1" dirty="0" smtClean="0"/>
              <a:t>T</a:t>
            </a:r>
            <a:r>
              <a:rPr lang="en-US" altLang="zh-CN" sz="2200" b="1" baseline="-18000" dirty="0" smtClean="0"/>
              <a:t>R</a:t>
            </a:r>
            <a:r>
              <a:rPr lang="zh-CN" altLang="en-US" sz="2200" b="1" baseline="-18000" dirty="0"/>
              <a:t>总线</a:t>
            </a:r>
            <a:r>
              <a:rPr lang="zh-CN" altLang="en-US" sz="2200" b="1" baseline="-18000" dirty="0" smtClean="0"/>
              <a:t>事务</a:t>
            </a:r>
            <a:r>
              <a:rPr lang="zh-CN" altLang="en-US" sz="2200" b="1" dirty="0" smtClean="0"/>
              <a:t>＝                             </a:t>
            </a:r>
            <a:r>
              <a:rPr lang="zh-CN" altLang="en-US" sz="2200" b="1" dirty="0" smtClean="0"/>
              <a:t> </a:t>
            </a:r>
            <a:r>
              <a:rPr lang="zh-CN" altLang="en-US" sz="2200" b="1" u="sng" dirty="0" smtClean="0"/>
              <a:t>   </a:t>
            </a:r>
            <a:r>
              <a:rPr lang="en-US" altLang="zh-CN" sz="2200" b="1" dirty="0" smtClean="0"/>
              <a:t>ns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</p:txBody>
      </p:sp>
      <p:sp>
        <p:nvSpPr>
          <p:cNvPr id="98" name="Text Box 207"/>
          <p:cNvSpPr txBox="1">
            <a:spLocks noChangeArrowheads="1"/>
          </p:cNvSpPr>
          <p:nvPr/>
        </p:nvSpPr>
        <p:spPr bwMode="auto">
          <a:xfrm>
            <a:off x="3563888" y="1268760"/>
            <a:ext cx="5580112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 smtClean="0"/>
              <a:t> 4                      </a:t>
            </a:r>
            <a:r>
              <a:rPr lang="en-US" altLang="zh-CN" sz="2000" b="1" dirty="0" smtClean="0"/>
              <a:t>  </a:t>
            </a:r>
            <a:r>
              <a:rPr lang="en-US" altLang="zh-CN" sz="2200" b="1" dirty="0" smtClean="0"/>
              <a:t>9</a:t>
            </a:r>
          </a:p>
          <a:p>
            <a:pPr eaLnBrk="0" hangingPunct="0"/>
            <a:r>
              <a:rPr lang="en-US" altLang="zh-CN" sz="2200" b="1" dirty="0" smtClean="0"/>
              <a:t>           </a:t>
            </a:r>
            <a:r>
              <a:rPr lang="en-US" altLang="zh-CN" sz="2000" b="1" dirty="0" smtClean="0"/>
              <a:t>      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max{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</a:t>
            </a:r>
            <a:r>
              <a:rPr lang="en-US" altLang="zh-CN" sz="2200" b="1" dirty="0" smtClean="0">
                <a:sym typeface="Symbol"/>
              </a:rPr>
              <a:t>9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/</a:t>
            </a:r>
            <a:r>
              <a:rPr lang="en-US" altLang="zh-CN" sz="2200" b="1" i="1" dirty="0" smtClean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 smtClean="0">
                <a:solidFill>
                  <a:srgbClr val="C00000"/>
                </a:solidFill>
                <a:sym typeface="Symbol"/>
              </a:rPr>
              <a:t>CLK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</a:t>
            </a:r>
            <a:r>
              <a:rPr lang="en-US" altLang="zh-CN" sz="2200" b="1" dirty="0">
                <a:sym typeface="Symbol"/>
              </a:rPr>
              <a:t>,</a:t>
            </a:r>
            <a:r>
              <a:rPr lang="en-US" altLang="zh-CN" sz="2200" b="1" dirty="0" smtClean="0">
                <a:sym typeface="Symbol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sym typeface="Symbol"/>
              </a:rPr>
              <a:t>}</a:t>
            </a:r>
            <a:r>
              <a:rPr lang="en-US" altLang="zh-CN" sz="2200" b="1" dirty="0" smtClean="0">
                <a:solidFill>
                  <a:srgbClr val="C00000"/>
                </a:solidFill>
                <a:sym typeface="Symbol"/>
              </a:rPr>
              <a:t>*</a:t>
            </a:r>
            <a:r>
              <a:rPr lang="en-US" altLang="zh-CN" sz="2200" b="1" i="1" dirty="0" smtClean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 smtClean="0">
                <a:solidFill>
                  <a:srgbClr val="C00000"/>
                </a:solidFill>
                <a:sym typeface="Symbol"/>
              </a:rPr>
              <a:t>CLK</a:t>
            </a:r>
            <a:r>
              <a:rPr lang="zh-CN" altLang="en-US" sz="2200" b="1" dirty="0" smtClean="0">
                <a:sym typeface="Symbol"/>
              </a:rPr>
              <a:t> </a:t>
            </a:r>
            <a:endParaRPr lang="en-US" altLang="zh-CN" sz="2200" b="1" dirty="0" smtClean="0"/>
          </a:p>
          <a:p>
            <a:pPr eaLnBrk="0" hangingPunct="0"/>
            <a:r>
              <a:rPr lang="en-US" altLang="zh-CN" sz="2200" b="1" dirty="0" smtClean="0"/>
              <a:t> {1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＋</a:t>
            </a:r>
            <a:r>
              <a:rPr lang="en-US" altLang="zh-CN" sz="2200" b="1" dirty="0" smtClean="0">
                <a:sym typeface="Symbol"/>
              </a:rPr>
              <a:t>36/</a:t>
            </a:r>
            <a:r>
              <a:rPr lang="en-US" altLang="zh-CN" sz="2200" b="1" i="1" dirty="0" smtClean="0">
                <a:sym typeface="Symbol"/>
              </a:rPr>
              <a:t>T</a:t>
            </a:r>
            <a:r>
              <a:rPr lang="en-US" altLang="zh-CN" sz="2200" b="1" baseline="-18000" dirty="0" smtClean="0">
                <a:sym typeface="Symbol"/>
              </a:rPr>
              <a:t>CLK</a:t>
            </a:r>
            <a:r>
              <a:rPr lang="en-US" altLang="zh-CN" sz="2200" b="1" dirty="0" smtClean="0">
                <a:sym typeface="Symbol"/>
              </a:rPr>
              <a:t></a:t>
            </a:r>
            <a:r>
              <a:rPr lang="zh-CN" altLang="en-US" sz="2200" b="1" dirty="0" smtClean="0">
                <a:solidFill>
                  <a:srgbClr val="0070C0"/>
                </a:solidFill>
                <a:sym typeface="Symbol"/>
              </a:rPr>
              <a:t>＋</a:t>
            </a:r>
            <a:r>
              <a:rPr lang="en-US" altLang="zh-CN" sz="2200" b="1" dirty="0" smtClean="0">
                <a:sym typeface="Symbol"/>
              </a:rPr>
              <a:t>4</a:t>
            </a:r>
            <a:r>
              <a:rPr lang="zh-CN" altLang="en-US" sz="2200" b="1" dirty="0" smtClean="0">
                <a:sym typeface="Symbol"/>
              </a:rPr>
              <a:t>*</a:t>
            </a:r>
            <a:r>
              <a:rPr lang="en-US" altLang="zh-CN" sz="2200" b="1" dirty="0" smtClean="0">
                <a:sym typeface="Symbol"/>
              </a:rPr>
              <a:t>9/</a:t>
            </a:r>
            <a:r>
              <a:rPr lang="en-US" altLang="zh-CN" sz="2200" b="1" i="1" dirty="0" smtClean="0">
                <a:sym typeface="Symbol"/>
              </a:rPr>
              <a:t>T</a:t>
            </a:r>
            <a:r>
              <a:rPr lang="en-US" altLang="zh-CN" sz="2200" b="1" baseline="-18000" dirty="0" smtClean="0">
                <a:sym typeface="Symbol"/>
              </a:rPr>
              <a:t>CLK</a:t>
            </a:r>
            <a:r>
              <a:rPr lang="en-US" altLang="zh-CN" sz="2200" b="1" dirty="0" smtClean="0">
                <a:sym typeface="Symbol"/>
              </a:rPr>
              <a:t></a:t>
            </a:r>
            <a:r>
              <a:rPr lang="en-US" altLang="zh-CN" sz="1050" b="1" baseline="-18000" dirty="0" smtClean="0">
                <a:sym typeface="Symbol"/>
              </a:rPr>
              <a:t> </a:t>
            </a:r>
            <a:r>
              <a:rPr lang="en-US" altLang="zh-CN" sz="2200" b="1" dirty="0" smtClean="0">
                <a:sym typeface="Symbol"/>
              </a:rPr>
              <a:t>}*</a:t>
            </a:r>
            <a:r>
              <a:rPr lang="en-US" altLang="zh-CN" sz="2200" b="1" i="1" dirty="0" smtClean="0">
                <a:sym typeface="Symbol"/>
              </a:rPr>
              <a:t>T</a:t>
            </a:r>
            <a:r>
              <a:rPr lang="en-US" altLang="zh-CN" sz="2200" b="1" baseline="-18000" dirty="0" smtClean="0">
                <a:sym typeface="Symbol"/>
              </a:rPr>
              <a:t>CLK</a:t>
            </a:r>
            <a:r>
              <a:rPr lang="zh-CN" altLang="en-US" sz="2200" b="1" dirty="0" smtClean="0"/>
              <a:t>＝</a:t>
            </a:r>
            <a:r>
              <a:rPr lang="en-US" altLang="zh-CN" sz="2200" b="1" dirty="0" smtClean="0"/>
              <a:t>90</a:t>
            </a:r>
            <a:endParaRPr lang="en-US" altLang="zh-CN" sz="2200" b="1" dirty="0" smtClean="0"/>
          </a:p>
        </p:txBody>
      </p:sp>
      <p:grpSp>
        <p:nvGrpSpPr>
          <p:cNvPr id="99" name="组合 98"/>
          <p:cNvGrpSpPr/>
          <p:nvPr/>
        </p:nvGrpSpPr>
        <p:grpSpPr>
          <a:xfrm>
            <a:off x="395536" y="2603733"/>
            <a:ext cx="8064896" cy="3672408"/>
            <a:chOff x="395536" y="764704"/>
            <a:chExt cx="8064896" cy="3672408"/>
          </a:xfrm>
        </p:grpSpPr>
        <p:cxnSp>
          <p:nvCxnSpPr>
            <p:cNvPr id="100" name="直接连接符 99"/>
            <p:cNvCxnSpPr/>
            <p:nvPr/>
          </p:nvCxnSpPr>
          <p:spPr bwMode="auto">
            <a:xfrm flipH="1">
              <a:off x="5439418" y="764704"/>
              <a:ext cx="720" cy="280766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6010249" y="764704"/>
              <a:ext cx="5953" cy="298768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H="1">
              <a:off x="6588223" y="764704"/>
              <a:ext cx="4044" cy="327636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flipH="1">
              <a:off x="7164287" y="764704"/>
              <a:ext cx="4044" cy="3564396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3142084" y="765349"/>
              <a:ext cx="2741" cy="287903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3718148" y="765349"/>
              <a:ext cx="4762" cy="3383731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flipH="1">
              <a:off x="4293492" y="765349"/>
              <a:ext cx="720" cy="345573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>
              <a:off x="4860032" y="765349"/>
              <a:ext cx="10244" cy="367176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H="1">
              <a:off x="2562572" y="764704"/>
              <a:ext cx="5483" cy="2808312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161"/>
            <p:cNvSpPr txBox="1">
              <a:spLocks noChangeArrowheads="1"/>
            </p:cNvSpPr>
            <p:nvPr/>
          </p:nvSpPr>
          <p:spPr bwMode="auto">
            <a:xfrm>
              <a:off x="2710036" y="764704"/>
              <a:ext cx="5042720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A</a:t>
              </a:r>
              <a:r>
                <a:rPr lang="en-US" altLang="zh-CN" sz="1800" b="1" baseline="-18000" dirty="0" smtClean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T</a:t>
              </a:r>
              <a:r>
                <a:rPr lang="en-US" altLang="zh-CN" sz="1800" b="1" baseline="-18000" dirty="0" smtClean="0">
                  <a:solidFill>
                    <a:srgbClr val="000000"/>
                  </a:solidFill>
                </a:rPr>
                <a:t>w 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err="1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000000"/>
                  </a:solidFill>
                </a:rPr>
                <a:t>w</a:t>
              </a:r>
              <a:r>
                <a:rPr lang="en-US" altLang="zh-CN" sz="1800" b="1" baseline="-200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baseline="-20000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err="1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000000"/>
                  </a:solidFill>
                </a:rPr>
                <a:t>w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err="1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000000"/>
                  </a:solidFill>
                </a:rPr>
                <a:t>w</a:t>
              </a:r>
              <a:r>
                <a:rPr lang="en-US" altLang="zh-CN" sz="1800" b="1" baseline="-18000" dirty="0" smtClean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T</a:t>
              </a:r>
              <a:r>
                <a:rPr lang="en-US" altLang="zh-CN" sz="1800" b="1" baseline="-18000" dirty="0" smtClean="0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 </a:t>
              </a:r>
              <a:r>
                <a:rPr lang="en-US" altLang="zh-CN" sz="1800" b="1" dirty="0" err="1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 </a:t>
              </a:r>
              <a:r>
                <a:rPr lang="en-US" altLang="zh-CN" sz="1800" b="1" dirty="0" err="1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  </a:t>
              </a:r>
              <a:r>
                <a:rPr lang="en-US" altLang="zh-CN" sz="1800" b="1" dirty="0" err="1" smtClean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baseline="-20000" dirty="0" smtClean="0">
                  <a:solidFill>
                    <a:srgbClr val="000000"/>
                  </a:solidFill>
                </a:rPr>
                <a:t> </a:t>
              </a:r>
              <a:endParaRPr lang="en-US" altLang="zh-CN" sz="1800" b="1" baseline="-18000" dirty="0">
                <a:solidFill>
                  <a:srgbClr val="000000"/>
                </a:solidFill>
              </a:endParaRPr>
            </a:p>
          </p:txBody>
        </p:sp>
        <p:sp>
          <p:nvSpPr>
            <p:cNvPr id="110" name="AutoShape 215"/>
            <p:cNvSpPr>
              <a:spLocks noChangeArrowheads="1"/>
            </p:cNvSpPr>
            <p:nvPr/>
          </p:nvSpPr>
          <p:spPr bwMode="auto">
            <a:xfrm>
              <a:off x="2571503" y="1340769"/>
              <a:ext cx="5170731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A1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2419102" y="126876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2566740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2571502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285405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2859534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314280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3147566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43011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3435598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718148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722910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4005460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010942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429421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4298974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458152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4587006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10" idx="3"/>
            </p:cNvCxnSpPr>
            <p:nvPr/>
          </p:nvCxnSpPr>
          <p:spPr bwMode="auto">
            <a:xfrm>
              <a:off x="2420690" y="144878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>
              <a:stCxn id="110" idx="0"/>
            </p:cNvCxnSpPr>
            <p:nvPr/>
          </p:nvCxnSpPr>
          <p:spPr bwMode="auto">
            <a:xfrm>
              <a:off x="7742234" y="1448781"/>
              <a:ext cx="5665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2422004" y="1736812"/>
              <a:ext cx="301409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2422004" y="191683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 flipV="1">
              <a:off x="3142084" y="1916832"/>
              <a:ext cx="146757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3288841" y="2132856"/>
              <a:ext cx="4456993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2422004" y="2204866"/>
              <a:ext cx="5899174" cy="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148"/>
            <p:cNvSpPr txBox="1">
              <a:spLocks noChangeArrowheads="1"/>
            </p:cNvSpPr>
            <p:nvPr/>
          </p:nvSpPr>
          <p:spPr bwMode="auto">
            <a:xfrm>
              <a:off x="982417" y="980727"/>
              <a:ext cx="1373634" cy="345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时钟</a:t>
              </a:r>
              <a:r>
                <a:rPr lang="zh-CN" altLang="en-US" sz="1800" b="1" dirty="0">
                  <a:solidFill>
                    <a:srgbClr val="000000"/>
                  </a:solidFill>
                </a:rPr>
                <a:t>线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CLK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地址总线</a:t>
              </a:r>
              <a:r>
                <a:rPr lang="en-US" altLang="zh-CN" sz="1400" b="1" dirty="0" smtClean="0">
                  <a:solidFill>
                    <a:srgbClr val="000000"/>
                  </a:solidFill>
                </a:rPr>
                <a:t>(16b)</a:t>
              </a:r>
              <a:endParaRPr lang="zh-CN" altLang="en-US" sz="1400" b="1" dirty="0">
                <a:solidFill>
                  <a:srgbClr val="000000"/>
                </a:solidFill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数据总线</a:t>
              </a:r>
              <a:r>
                <a:rPr lang="en-US" altLang="zh-CN" sz="1400" b="1" dirty="0" smtClean="0">
                  <a:solidFill>
                    <a:srgbClr val="000000"/>
                  </a:solidFill>
                </a:rPr>
                <a:t>(32b)</a:t>
              </a:r>
              <a:endParaRPr lang="zh-CN" altLang="en-US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控制线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RD#</a:t>
              </a:r>
              <a:endParaRPr lang="zh-CN" altLang="en-US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控制线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WR#</a:t>
              </a:r>
            </a:p>
            <a:p>
              <a:pPr>
                <a:lnSpc>
                  <a:spcPct val="101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数据</a:t>
              </a:r>
              <a:r>
                <a:rPr lang="zh-CN" altLang="en-US" sz="1800" b="1" dirty="0" smtClean="0">
                  <a:solidFill>
                    <a:srgbClr val="000000"/>
                  </a:solidFill>
                </a:rPr>
                <a:t>引脚</a:t>
              </a:r>
              <a:r>
                <a:rPr lang="en-US" altLang="zh-CN" sz="1400" b="1" dirty="0" smtClean="0">
                  <a:solidFill>
                    <a:srgbClr val="000000"/>
                  </a:solidFill>
                </a:rPr>
                <a:t>(32b)</a:t>
              </a:r>
              <a:endParaRPr lang="en-US" altLang="zh-CN" sz="1800" b="1" dirty="0" smtClean="0">
                <a:solidFill>
                  <a:srgbClr val="000000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控制引脚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WE#</a:t>
              </a:r>
            </a:p>
            <a:p>
              <a:pPr algn="r">
                <a:lnSpc>
                  <a:spcPct val="111000"/>
                </a:lnSpc>
              </a:pPr>
              <a:r>
                <a:rPr lang="zh-CN" altLang="en-US" sz="1800" b="1" dirty="0" smtClean="0">
                  <a:solidFill>
                    <a:srgbClr val="000000"/>
                  </a:solidFill>
                </a:rPr>
                <a:t>片选引脚</a:t>
              </a:r>
              <a:r>
                <a:rPr lang="en-US" altLang="zh-CN" sz="1800" b="1" dirty="0" smtClean="0">
                  <a:solidFill>
                    <a:srgbClr val="000000"/>
                  </a:solidFill>
                </a:rPr>
                <a:t>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M0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M1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M2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M3 CS#</a:t>
              </a:r>
              <a:endParaRPr lang="zh-CN" altLang="en-US" sz="18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2422004" y="242088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487099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左大括号 137"/>
            <p:cNvSpPr/>
            <p:nvPr/>
          </p:nvSpPr>
          <p:spPr bwMode="auto">
            <a:xfrm>
              <a:off x="838401" y="1088740"/>
              <a:ext cx="144016" cy="1296144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indent="-2336800"/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9" name="左大括号 138"/>
            <p:cNvSpPr/>
            <p:nvPr/>
          </p:nvSpPr>
          <p:spPr bwMode="auto">
            <a:xfrm>
              <a:off x="838401" y="2492895"/>
              <a:ext cx="144016" cy="1836205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indent="-2336800"/>
              <a:endParaRPr lang="zh-CN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2422004" y="3032956"/>
              <a:ext cx="72556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 flipV="1">
              <a:off x="3131841" y="3032957"/>
              <a:ext cx="157000" cy="21666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3288841" y="3249625"/>
              <a:ext cx="4454833" cy="1294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2416522" y="2744925"/>
              <a:ext cx="5904656" cy="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2416522" y="296094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2422004" y="2564904"/>
              <a:ext cx="301885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7740351" y="764704"/>
              <a:ext cx="8805" cy="356439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4869556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V="1">
              <a:off x="5152106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157588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5440858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445620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5728170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5733652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6016202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6020964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6303514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6308996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6592266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6597028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6879578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6885060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7169050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7173092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745564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7461124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774439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Text Box 161"/>
            <p:cNvSpPr txBox="1">
              <a:spLocks noChangeArrowheads="1"/>
            </p:cNvSpPr>
            <p:nvPr/>
          </p:nvSpPr>
          <p:spPr bwMode="auto">
            <a:xfrm>
              <a:off x="395536" y="1615068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BUS</a:t>
              </a:r>
              <a:endParaRPr lang="en-US" altLang="zh-CN" sz="1800" b="1" baseline="-18000" dirty="0">
                <a:solidFill>
                  <a:srgbClr val="000000"/>
                </a:solidFill>
              </a:endParaRPr>
            </a:p>
          </p:txBody>
        </p:sp>
        <p:sp>
          <p:nvSpPr>
            <p:cNvPr id="170" name="Text Box 161"/>
            <p:cNvSpPr txBox="1">
              <a:spLocks noChangeArrowheads="1"/>
            </p:cNvSpPr>
            <p:nvPr/>
          </p:nvSpPr>
          <p:spPr bwMode="auto">
            <a:xfrm>
              <a:off x="401591" y="3429000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</a:rPr>
                <a:t>MEM</a:t>
              </a:r>
              <a:endParaRPr lang="en-US" altLang="zh-CN" sz="18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>
              <a:off x="8321178" y="105273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7749156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 flipV="1">
              <a:off x="803170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8037188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V="1">
              <a:off x="8320458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H="1">
              <a:off x="8308774" y="764704"/>
              <a:ext cx="7642" cy="280766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1" name="线形标注 2 180"/>
          <p:cNvSpPr/>
          <p:nvPr/>
        </p:nvSpPr>
        <p:spPr bwMode="auto">
          <a:xfrm>
            <a:off x="755576" y="6276141"/>
            <a:ext cx="1812479" cy="276944"/>
          </a:xfrm>
          <a:prstGeom prst="borderCallout2">
            <a:avLst>
              <a:gd name="adj1" fmla="val 48951"/>
              <a:gd name="adj2" fmla="val 101317"/>
              <a:gd name="adj3" fmla="val 50563"/>
              <a:gd name="adj4" fmla="val 119494"/>
              <a:gd name="adj5" fmla="val -232648"/>
              <a:gd name="adj6" fmla="val 149298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宋体"/>
                <a:ea typeface="宋体"/>
                <a:sym typeface="Symbol"/>
              </a:rPr>
              <a:t>启动间隔≥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/>
                <a:ea typeface="宋体"/>
                <a:sym typeface="Symbol"/>
              </a:rPr>
              <a:t>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/>
                <a:ea typeface="宋体"/>
              </a:rPr>
              <a:t>T</a:t>
            </a:r>
            <a:r>
              <a:rPr lang="en-US" altLang="zh-CN" sz="1600" b="1" baseline="-18000" dirty="0" smtClean="0">
                <a:solidFill>
                  <a:srgbClr val="000000"/>
                </a:solidFill>
                <a:latin typeface="宋体"/>
                <a:ea typeface="宋体"/>
              </a:rPr>
              <a:t>M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/>
                <a:ea typeface="宋体"/>
              </a:rPr>
              <a:t>/4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/>
                <a:ea typeface="宋体"/>
                <a:sym typeface="Symbol"/>
              </a:rPr>
              <a:t></a:t>
            </a:r>
            <a:endParaRPr lang="zh-CN" altLang="en-US" sz="16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2411760" y="5124013"/>
            <a:ext cx="4761332" cy="1473339"/>
            <a:chOff x="2411760" y="3559162"/>
            <a:chExt cx="4761332" cy="1473339"/>
          </a:xfrm>
        </p:grpSpPr>
        <p:cxnSp>
          <p:nvCxnSpPr>
            <p:cNvPr id="183" name="直接连接符 182"/>
            <p:cNvCxnSpPr/>
            <p:nvPr/>
          </p:nvCxnSpPr>
          <p:spPr bwMode="auto">
            <a:xfrm flipH="1">
              <a:off x="3131840" y="3644379"/>
              <a:ext cx="15726" cy="1369442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5436096" y="3559162"/>
              <a:ext cx="0" cy="14733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185" name="Text Box 161"/>
            <p:cNvSpPr txBox="1">
              <a:spLocks noChangeArrowheads="1"/>
            </p:cNvSpPr>
            <p:nvPr/>
          </p:nvSpPr>
          <p:spPr bwMode="auto">
            <a:xfrm>
              <a:off x="3590695" y="4797152"/>
              <a:ext cx="1341345" cy="179296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 w="sm" len="sm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0000"/>
                  </a:solidFill>
                </a:rPr>
                <a:t>存取周期</a:t>
              </a:r>
              <a:r>
                <a:rPr lang="en-US" altLang="zh-CN" sz="1600" b="1" dirty="0" smtClean="0">
                  <a:solidFill>
                    <a:srgbClr val="000000"/>
                  </a:solidFill>
                </a:rPr>
                <a:t>(</a:t>
              </a:r>
              <a:r>
                <a:rPr lang="zh-CN" altLang="en-US" sz="1600" b="1" dirty="0" smtClean="0">
                  <a:solidFill>
                    <a:srgbClr val="000000"/>
                  </a:solidFill>
                </a:rPr>
                <a:t>体</a:t>
              </a:r>
              <a:r>
                <a:rPr lang="en-US" altLang="zh-CN" sz="1600" b="1" dirty="0" smtClean="0">
                  <a:solidFill>
                    <a:srgbClr val="000000"/>
                  </a:solidFill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86" name="直接连接符 185"/>
            <p:cNvCxnSpPr/>
            <p:nvPr/>
          </p:nvCxnSpPr>
          <p:spPr bwMode="auto">
            <a:xfrm>
              <a:off x="4924177" y="4869160"/>
              <a:ext cx="5119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 flipH="1">
              <a:off x="3131841" y="4869160"/>
              <a:ext cx="4588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2411760" y="3644379"/>
              <a:ext cx="7358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H="1" flipV="1">
              <a:off x="3147566" y="3644379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3275163" y="3860403"/>
              <a:ext cx="2170457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>
              <a:off x="2411760" y="3933054"/>
              <a:ext cx="129614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3836194" y="4149080"/>
              <a:ext cx="2213009" cy="645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2429646" y="4221086"/>
              <a:ext cx="187004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4427984" y="4436789"/>
              <a:ext cx="218025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2429646" y="4509118"/>
              <a:ext cx="2439910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4988322" y="4725142"/>
              <a:ext cx="2184770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 flipH="1" flipV="1">
              <a:off x="3707904" y="3933056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 flipH="1" flipV="1">
              <a:off x="4299694" y="4221088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H="1" flipV="1">
              <a:off x="4860032" y="4509120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cxnSp>
        <p:nvCxnSpPr>
          <p:cNvPr id="200" name="直接连接符 199"/>
          <p:cNvCxnSpPr/>
          <p:nvPr/>
        </p:nvCxnSpPr>
        <p:spPr bwMode="auto">
          <a:xfrm flipH="1">
            <a:off x="3131840" y="5628069"/>
            <a:ext cx="5760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01" name="组合 200"/>
          <p:cNvGrpSpPr/>
          <p:nvPr/>
        </p:nvGrpSpPr>
        <p:grpSpPr>
          <a:xfrm>
            <a:off x="5436096" y="4885572"/>
            <a:ext cx="1872208" cy="1368797"/>
            <a:chOff x="5436096" y="3356992"/>
            <a:chExt cx="1872208" cy="1368797"/>
          </a:xfrm>
        </p:grpSpPr>
        <p:cxnSp>
          <p:nvCxnSpPr>
            <p:cNvPr id="202" name="直接连接符 201"/>
            <p:cNvCxnSpPr/>
            <p:nvPr/>
          </p:nvCxnSpPr>
          <p:spPr bwMode="auto">
            <a:xfrm flipV="1">
              <a:off x="5436096" y="3645024"/>
              <a:ext cx="153900" cy="216026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 flipV="1">
              <a:off x="6015980" y="3933701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 flipV="1">
              <a:off x="6592044" y="4221733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 flipV="1">
              <a:off x="7168108" y="4509765"/>
              <a:ext cx="108013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7164288" y="33569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</p:grpSp>
      <p:grpSp>
        <p:nvGrpSpPr>
          <p:cNvPr id="208" name="组合 207"/>
          <p:cNvGrpSpPr/>
          <p:nvPr/>
        </p:nvGrpSpPr>
        <p:grpSpPr>
          <a:xfrm>
            <a:off x="5436096" y="3467829"/>
            <a:ext cx="2883642" cy="1656184"/>
            <a:chOff x="5436096" y="1628800"/>
            <a:chExt cx="2883642" cy="1656184"/>
          </a:xfrm>
        </p:grpSpPr>
        <p:sp>
          <p:nvSpPr>
            <p:cNvPr id="209" name="AutoShape 215"/>
            <p:cNvSpPr>
              <a:spLocks noChangeArrowheads="1"/>
            </p:cNvSpPr>
            <p:nvPr/>
          </p:nvSpPr>
          <p:spPr bwMode="auto">
            <a:xfrm>
              <a:off x="5436096" y="1628800"/>
              <a:ext cx="61310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210" name="直接连接符 209"/>
            <p:cNvCxnSpPr/>
            <p:nvPr/>
          </p:nvCxnSpPr>
          <p:spPr bwMode="auto">
            <a:xfrm>
              <a:off x="7890431" y="1916832"/>
              <a:ext cx="42216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 flipV="1">
              <a:off x="7744533" y="1916832"/>
              <a:ext cx="139835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7890431" y="3068960"/>
              <a:ext cx="418343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直接连接符 212"/>
            <p:cNvCxnSpPr/>
            <p:nvPr/>
          </p:nvCxnSpPr>
          <p:spPr bwMode="auto">
            <a:xfrm flipV="1">
              <a:off x="7740352" y="30689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直接连接符 213"/>
            <p:cNvCxnSpPr>
              <a:stCxn id="217" idx="0"/>
            </p:cNvCxnSpPr>
            <p:nvPr/>
          </p:nvCxnSpPr>
          <p:spPr bwMode="auto">
            <a:xfrm>
              <a:off x="7740352" y="1736812"/>
              <a:ext cx="57938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AutoShape 215"/>
            <p:cNvSpPr>
              <a:spLocks noChangeArrowheads="1"/>
            </p:cNvSpPr>
            <p:nvPr/>
          </p:nvSpPr>
          <p:spPr bwMode="auto">
            <a:xfrm>
              <a:off x="6045161" y="1628800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D2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16" name="AutoShape 215"/>
            <p:cNvSpPr>
              <a:spLocks noChangeArrowheads="1"/>
            </p:cNvSpPr>
            <p:nvPr/>
          </p:nvSpPr>
          <p:spPr bwMode="auto">
            <a:xfrm>
              <a:off x="6620505" y="1628800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D3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17" name="AutoShape 215"/>
            <p:cNvSpPr>
              <a:spLocks noChangeArrowheads="1"/>
            </p:cNvSpPr>
            <p:nvPr/>
          </p:nvSpPr>
          <p:spPr bwMode="auto">
            <a:xfrm>
              <a:off x="7197288" y="1628800"/>
              <a:ext cx="54306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D4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5436096" y="4292575"/>
            <a:ext cx="2885082" cy="2012030"/>
            <a:chOff x="5436096" y="2713114"/>
            <a:chExt cx="2885082" cy="2012030"/>
          </a:xfrm>
        </p:grpSpPr>
        <p:cxnSp>
          <p:nvCxnSpPr>
            <p:cNvPr id="219" name="直接连接符 218"/>
            <p:cNvCxnSpPr/>
            <p:nvPr/>
          </p:nvCxnSpPr>
          <p:spPr bwMode="auto">
            <a:xfrm>
              <a:off x="6162239" y="3644379"/>
              <a:ext cx="215893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6008339" y="3644379"/>
              <a:ext cx="153900" cy="216026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6738303" y="3933054"/>
              <a:ext cx="1560227" cy="2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6588223" y="3933056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7314367" y="4221086"/>
              <a:ext cx="100204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flipV="1">
              <a:off x="7164287" y="4221088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>
              <a:off x="7848364" y="4509118"/>
              <a:ext cx="4680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 flipV="1">
              <a:off x="7740351" y="4509120"/>
              <a:ext cx="108013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7" name="AutoShape 215"/>
            <p:cNvSpPr>
              <a:spLocks noChangeArrowheads="1"/>
            </p:cNvSpPr>
            <p:nvPr/>
          </p:nvSpPr>
          <p:spPr bwMode="auto">
            <a:xfrm>
              <a:off x="5440859" y="2713114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28" name="AutoShape 215"/>
            <p:cNvSpPr>
              <a:spLocks noChangeArrowheads="1"/>
            </p:cNvSpPr>
            <p:nvPr/>
          </p:nvSpPr>
          <p:spPr bwMode="auto">
            <a:xfrm>
              <a:off x="6017642" y="2713114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D2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29" name="AutoShape 215"/>
            <p:cNvSpPr>
              <a:spLocks noChangeArrowheads="1"/>
            </p:cNvSpPr>
            <p:nvPr/>
          </p:nvSpPr>
          <p:spPr bwMode="auto">
            <a:xfrm>
              <a:off x="6592986" y="2713114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D3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30" name="AutoShape 215"/>
            <p:cNvSpPr>
              <a:spLocks noChangeArrowheads="1"/>
            </p:cNvSpPr>
            <p:nvPr/>
          </p:nvSpPr>
          <p:spPr bwMode="auto">
            <a:xfrm>
              <a:off x="7169769" y="2713114"/>
              <a:ext cx="570583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宋体"/>
                  <a:ea typeface="宋体"/>
                </a:rPr>
                <a:t>D4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>
              <a:off x="7740352" y="2821126"/>
              <a:ext cx="57224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>
              <a:off x="5436096" y="3861048"/>
              <a:ext cx="584868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>
              <a:off x="6012160" y="4148433"/>
              <a:ext cx="584868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6579420" y="4437112"/>
              <a:ext cx="584868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直接连接符 234"/>
            <p:cNvCxnSpPr/>
            <p:nvPr/>
          </p:nvCxnSpPr>
          <p:spPr bwMode="auto">
            <a:xfrm>
              <a:off x="7155484" y="4724497"/>
              <a:ext cx="584868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00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135" name="Text Box 168"/>
          <p:cNvSpPr txBox="1">
            <a:spLocks noChangeArrowheads="1"/>
          </p:cNvSpPr>
          <p:nvPr/>
        </p:nvSpPr>
        <p:spPr bwMode="auto">
          <a:xfrm>
            <a:off x="179389" y="279384"/>
            <a:ext cx="2952451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、总线互连</a:t>
            </a:r>
            <a:endParaRPr lang="en-US" altLang="zh-CN" sz="2200" b="1" dirty="0" smtClean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总线标准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endParaRPr lang="en-US" altLang="zh-CN" sz="2200" b="1" dirty="0" smtClean="0">
              <a:solidFill>
                <a:schemeClr val="accent2"/>
              </a:solidFill>
            </a:endParaRPr>
          </a:p>
          <a:p>
            <a:endParaRPr lang="en-US" altLang="zh-CN" sz="2200" b="1" dirty="0">
              <a:solidFill>
                <a:schemeClr val="accent2"/>
              </a:solidFill>
            </a:endParaRPr>
          </a:p>
          <a:p>
            <a:r>
              <a:rPr lang="en-US" altLang="zh-CN" sz="2200" b="1" dirty="0" smtClean="0">
                <a:solidFill>
                  <a:schemeClr val="accent2"/>
                </a:solidFill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总线结构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总线互连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36" name="Text Box 209"/>
          <p:cNvSpPr txBox="1">
            <a:spLocks noChangeArrowheads="1"/>
          </p:cNvSpPr>
          <p:nvPr/>
        </p:nvSpPr>
        <p:spPr bwMode="auto">
          <a:xfrm>
            <a:off x="2123479" y="1963519"/>
            <a:ext cx="6192937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/>
              <a:t>单总线、多总线，南北桥</a:t>
            </a:r>
            <a:endParaRPr lang="en-US" altLang="zh-CN" sz="2200" b="1" dirty="0" smtClean="0"/>
          </a:p>
        </p:txBody>
      </p:sp>
      <p:sp>
        <p:nvSpPr>
          <p:cNvPr id="137" name="Text Box 37"/>
          <p:cNvSpPr txBox="1">
            <a:spLocks noChangeArrowheads="1"/>
          </p:cNvSpPr>
          <p:nvPr/>
        </p:nvSpPr>
        <p:spPr bwMode="auto">
          <a:xfrm>
            <a:off x="2123603" y="692696"/>
            <a:ext cx="6768877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sz="2200" b="1" dirty="0" smtClean="0"/>
              <a:t>PCI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ISA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AGP</a:t>
            </a:r>
            <a:r>
              <a:rPr lang="zh-CN" altLang="en-US" sz="2200" b="1" dirty="0" smtClean="0"/>
              <a:t>总线</a:t>
            </a:r>
            <a:r>
              <a:rPr lang="zh-CN" altLang="en-US" sz="2200" b="1" dirty="0"/>
              <a:t>等</a:t>
            </a:r>
            <a:r>
              <a:rPr lang="zh-CN" altLang="en-US" sz="2200" b="1" dirty="0" smtClean="0"/>
              <a:t>，            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并行</a:t>
            </a:r>
            <a:r>
              <a:rPr lang="zh-CN" altLang="en-US" sz="1800" b="1" dirty="0" smtClean="0"/>
              <a:t>总线</a:t>
            </a:r>
            <a:endParaRPr lang="en-US" altLang="zh-CN" b="1" dirty="0" smtClean="0"/>
          </a:p>
          <a:p>
            <a:pPr marL="1698625" indent="-1698625"/>
            <a:r>
              <a:rPr lang="en-US" altLang="zh-CN" sz="2200" b="1" dirty="0" smtClean="0"/>
              <a:t>PCI Express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QPI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InfiniBand</a:t>
            </a:r>
            <a:r>
              <a:rPr lang="zh-CN" altLang="en-US" sz="2200" b="1" dirty="0" smtClean="0"/>
              <a:t>总线等，  </a:t>
            </a:r>
            <a:r>
              <a:rPr lang="zh-CN" altLang="en-US" sz="1800" b="1" dirty="0" smtClean="0"/>
              <a:t>←串行总线</a:t>
            </a:r>
            <a:endParaRPr lang="en-US" altLang="zh-CN" b="1" dirty="0" smtClean="0"/>
          </a:p>
          <a:p>
            <a:pPr marL="1698625" indent="-1698625"/>
            <a:r>
              <a:rPr lang="en-US" altLang="zh-CN" sz="2200" b="1" dirty="0" smtClean="0"/>
              <a:t>USB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SCSI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IEEE1394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CAN</a:t>
            </a:r>
            <a:r>
              <a:rPr lang="zh-CN" altLang="en-US" sz="2200" b="1" dirty="0" smtClean="0"/>
              <a:t>总线等        </a:t>
            </a:r>
            <a:r>
              <a:rPr lang="zh-CN" altLang="en-US" sz="1800" b="1" dirty="0" smtClean="0"/>
              <a:t>←通信总线</a:t>
            </a:r>
            <a:endParaRPr lang="zh-CN" altLang="en-US" b="1" dirty="0" smtClean="0"/>
          </a:p>
        </p:txBody>
      </p:sp>
      <p:sp>
        <p:nvSpPr>
          <p:cNvPr id="138" name="Text Box 37"/>
          <p:cNvSpPr txBox="1">
            <a:spLocks noChangeArrowheads="1"/>
          </p:cNvSpPr>
          <p:nvPr/>
        </p:nvSpPr>
        <p:spPr bwMode="auto">
          <a:xfrm>
            <a:off x="3059832" y="2420888"/>
            <a:ext cx="5904656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sz="2200" b="1" dirty="0" smtClean="0"/>
              <a:t> </a:t>
            </a:r>
            <a:r>
              <a:rPr lang="zh-CN" altLang="en-US" sz="2000" b="1" dirty="0" smtClean="0"/>
              <a:t>①</a:t>
            </a:r>
            <a:r>
              <a:rPr lang="zh-CN" altLang="en-US" sz="2000" b="1" dirty="0" smtClean="0"/>
              <a:t>为</a:t>
            </a:r>
            <a:r>
              <a:rPr lang="zh-CN" altLang="en-US" sz="2000" b="1" u="sng" dirty="0" smtClean="0"/>
              <a:t>所</a:t>
            </a:r>
            <a:r>
              <a:rPr lang="zh-CN" altLang="en-US" sz="2000" b="1" u="sng" dirty="0"/>
              <a:t>管辖</a:t>
            </a:r>
            <a:r>
              <a:rPr lang="zh-CN" altLang="en-US" sz="2000" b="1" dirty="0"/>
              <a:t>总线的</a:t>
            </a:r>
            <a:r>
              <a:rPr lang="zh-CN" altLang="en-US" sz="2000" b="1" dirty="0">
                <a:solidFill>
                  <a:srgbClr val="0070C0"/>
                </a:solidFill>
              </a:rPr>
              <a:t>总线控制器</a:t>
            </a:r>
            <a:r>
              <a:rPr lang="en-US" altLang="zh-CN" sz="1800" b="1" dirty="0"/>
              <a:t>(</a:t>
            </a:r>
            <a:r>
              <a:rPr lang="zh-CN" altLang="en-US" sz="1800" b="1" dirty="0" smtClean="0"/>
              <a:t>仲裁器、</a:t>
            </a:r>
            <a:r>
              <a:rPr lang="zh-CN" altLang="en-US" sz="1800" b="1" dirty="0"/>
              <a:t>操作中转</a:t>
            </a:r>
            <a:r>
              <a:rPr lang="en-US" altLang="zh-CN" sz="1800" b="1" dirty="0" smtClean="0"/>
              <a:t>)</a:t>
            </a:r>
          </a:p>
          <a:p>
            <a:pPr marL="1698625" indent="-1698625"/>
            <a:r>
              <a:rPr lang="zh-CN" altLang="en-US" sz="2000" b="1" dirty="0"/>
              <a:t> </a:t>
            </a:r>
            <a:r>
              <a:rPr lang="zh-CN" altLang="en-US" sz="2000" b="1" dirty="0" smtClean="0"/>
              <a:t>②</a:t>
            </a:r>
            <a:r>
              <a:rPr lang="zh-CN" altLang="en-US" sz="2000" b="1" dirty="0" smtClean="0"/>
              <a:t>为</a:t>
            </a:r>
            <a:r>
              <a:rPr lang="zh-CN" altLang="en-US" sz="2000" b="1" u="sng" dirty="0" smtClean="0"/>
              <a:t>所连接</a:t>
            </a:r>
            <a:r>
              <a:rPr lang="zh-CN" altLang="en-US" sz="2000" b="1" dirty="0" smtClean="0"/>
              <a:t>总线的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主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/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从设备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发起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响应总线操作</a:t>
            </a:r>
            <a:r>
              <a:rPr lang="en-US" altLang="zh-CN" sz="1800" b="1" dirty="0" smtClean="0"/>
              <a:t>)</a:t>
            </a:r>
            <a:endParaRPr lang="en-US" altLang="zh-CN" sz="1800" b="1" dirty="0"/>
          </a:p>
        </p:txBody>
      </p:sp>
      <p:sp>
        <p:nvSpPr>
          <p:cNvPr id="139" name="Text Box 209"/>
          <p:cNvSpPr txBox="1">
            <a:spLocks noChangeArrowheads="1"/>
          </p:cNvSpPr>
          <p:nvPr/>
        </p:nvSpPr>
        <p:spPr bwMode="auto">
          <a:xfrm>
            <a:off x="3923928" y="3212976"/>
            <a:ext cx="504056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990099"/>
                </a:solidFill>
              </a:rPr>
              <a:t> </a:t>
            </a:r>
            <a:r>
              <a:rPr lang="zh-CN" altLang="en-US" sz="2000" b="1" u="sng" dirty="0" smtClean="0">
                <a:solidFill>
                  <a:srgbClr val="0070C0"/>
                </a:solidFill>
              </a:rPr>
              <a:t>中转</a:t>
            </a:r>
            <a:r>
              <a:rPr lang="zh-CN" altLang="en-US" sz="2000" b="1" dirty="0"/>
              <a:t>对设备的操作  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先收下、再转发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140" name="Text Box 37"/>
          <p:cNvSpPr txBox="1">
            <a:spLocks noChangeArrowheads="1"/>
          </p:cNvSpPr>
          <p:nvPr/>
        </p:nvSpPr>
        <p:spPr bwMode="auto">
          <a:xfrm>
            <a:off x="2123728" y="2427129"/>
            <a:ext cx="21602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sz="2200" b="1" dirty="0" smtClean="0">
                <a:solidFill>
                  <a:srgbClr val="990099"/>
                </a:solidFill>
              </a:rPr>
              <a:t>总线</a:t>
            </a:r>
            <a:r>
              <a:rPr lang="zh-CN" altLang="en-US" sz="2200" b="1" dirty="0" smtClean="0">
                <a:solidFill>
                  <a:srgbClr val="990099"/>
                </a:solidFill>
                <a:latin typeface="Times New Roman" pitchFamily="18" charset="0"/>
              </a:rPr>
              <a:t>桥：</a:t>
            </a:r>
            <a:endParaRPr lang="en-US" altLang="zh-CN" sz="2200" b="1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pPr marL="1698625" indent="-1698625"/>
            <a:endParaRPr lang="en-US" altLang="zh-CN" sz="2000" b="1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pPr marL="1698625" indent="-1698625"/>
            <a:r>
              <a:rPr lang="zh-CN" altLang="en-US" sz="2200" b="1" dirty="0" smtClean="0">
                <a:solidFill>
                  <a:srgbClr val="990099"/>
                </a:solidFill>
              </a:rPr>
              <a:t>总线</a:t>
            </a:r>
            <a:r>
              <a:rPr lang="zh-CN" altLang="en-US" sz="2200" b="1" dirty="0">
                <a:solidFill>
                  <a:srgbClr val="990099"/>
                </a:solidFill>
              </a:rPr>
              <a:t>接口电路：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38161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39" grpId="0"/>
      <p:bldP spid="14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46</a:t>
            </a:fld>
            <a:endParaRPr lang="en-US" altLang="zh-CN"/>
          </a:p>
        </p:txBody>
      </p:sp>
      <p:grpSp>
        <p:nvGrpSpPr>
          <p:cNvPr id="71" name="组合 70"/>
          <p:cNvGrpSpPr/>
          <p:nvPr/>
        </p:nvGrpSpPr>
        <p:grpSpPr>
          <a:xfrm>
            <a:off x="2807216" y="2414812"/>
            <a:ext cx="4536504" cy="654148"/>
            <a:chOff x="3203848" y="4870946"/>
            <a:chExt cx="4536504" cy="654148"/>
          </a:xfrm>
        </p:grpSpPr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3203848" y="4870946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flipV="1">
              <a:off x="3203848" y="5373483"/>
              <a:ext cx="4536504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355976" y="4870946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5652120" y="4870946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804248" y="4870946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3347864" y="523098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3635896" y="523098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923928" y="523098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3995936" y="5237063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3203848" y="5447010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203848" y="5519018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499992" y="523098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4788024" y="523098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5076056" y="523098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V="1">
              <a:off x="5148064" y="5237063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V="1">
              <a:off x="5796136" y="523098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6084168" y="523098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6372200" y="523098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6444208" y="5224910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6948264" y="523706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7236296" y="5237062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7524328" y="5237062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7596336" y="5230986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38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</a:rPr>
              <a:t>总线知识点的小结：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zh-CN" altLang="en-US" sz="2200" b="1" dirty="0" smtClean="0"/>
              <a:t>   ⑴总线上，主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从设备如何识别？不同从设备如何标识？</a:t>
            </a:r>
            <a:endParaRPr lang="en-US" altLang="zh-CN" sz="2200" b="1" dirty="0" smtClean="0"/>
          </a:p>
          <a:p>
            <a:r>
              <a:rPr lang="en-US" altLang="zh-CN" sz="2200" b="1" dirty="0"/>
              <a:t> </a:t>
            </a:r>
            <a:r>
              <a:rPr lang="en-US" altLang="zh-CN" sz="2200" b="1" dirty="0" smtClean="0"/>
              <a:t>  </a:t>
            </a:r>
            <a:r>
              <a:rPr lang="zh-CN" altLang="en-US" sz="2200" b="1" dirty="0" smtClean="0"/>
              <a:t>⑵</a:t>
            </a:r>
            <a:r>
              <a:rPr lang="zh-CN" altLang="en-US" sz="2200" b="1" dirty="0"/>
              <a:t>分时</a:t>
            </a:r>
            <a:r>
              <a:rPr lang="zh-CN" altLang="en-US" sz="2200" b="1" dirty="0" smtClean="0"/>
              <a:t>使用总线如何</a:t>
            </a:r>
            <a:r>
              <a:rPr lang="zh-CN" altLang="en-US" sz="2200" b="1" dirty="0"/>
              <a:t>实现</a:t>
            </a:r>
            <a:r>
              <a:rPr lang="zh-CN" altLang="en-US" sz="2200" b="1" dirty="0" smtClean="0"/>
              <a:t>？</a:t>
            </a:r>
            <a:endParaRPr lang="en-US" altLang="zh-CN" sz="2200" b="1" dirty="0" smtClean="0"/>
          </a:p>
          <a:p>
            <a:endParaRPr lang="en-US" altLang="zh-CN" sz="2200" b="1" dirty="0" smtClean="0"/>
          </a:p>
          <a:p>
            <a:pPr>
              <a:spcBef>
                <a:spcPts val="0"/>
              </a:spcBef>
            </a:pPr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2200" b="1" dirty="0" smtClean="0"/>
          </a:p>
          <a:p>
            <a:r>
              <a:rPr lang="en-US" altLang="zh-CN" sz="2200" b="1" dirty="0"/>
              <a:t> </a:t>
            </a:r>
            <a:r>
              <a:rPr lang="en-US" altLang="zh-CN" sz="2200" b="1" dirty="0" smtClean="0"/>
              <a:t>  </a:t>
            </a:r>
            <a:r>
              <a:rPr lang="zh-CN" altLang="en-US" sz="2200" b="1" dirty="0" smtClean="0"/>
              <a:t>⑶总线操作过程可分为几个阶段？每个阶段有哪些设备参与？</a:t>
            </a:r>
            <a:endParaRPr lang="en-US" altLang="zh-CN" sz="2200" b="1" dirty="0" smtClean="0"/>
          </a:p>
          <a:p>
            <a:endParaRPr lang="en-US" altLang="zh-CN" sz="2200" b="1" dirty="0" smtClean="0"/>
          </a:p>
          <a:p>
            <a:endParaRPr lang="en-US" altLang="zh-CN" sz="2200" b="1" dirty="0"/>
          </a:p>
          <a:p>
            <a:endParaRPr lang="en-US" altLang="zh-CN" sz="2200" b="1" dirty="0" smtClean="0"/>
          </a:p>
          <a:p>
            <a:endParaRPr lang="en-US" altLang="zh-CN" sz="2200" b="1" dirty="0"/>
          </a:p>
          <a:p>
            <a:endParaRPr lang="en-US" altLang="zh-CN" sz="2200" b="1" dirty="0" smtClean="0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619672" y="1692053"/>
            <a:ext cx="827504" cy="1009005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/>
              <a:t>总线</a:t>
            </a:r>
            <a:endParaRPr lang="en-US" altLang="zh-CN" sz="1800" b="1" dirty="0" smtClean="0"/>
          </a:p>
          <a:p>
            <a:pPr algn="ctr">
              <a:lnSpc>
                <a:spcPct val="90000"/>
              </a:lnSpc>
            </a:pPr>
            <a:r>
              <a:rPr lang="zh-CN" altLang="en-US" sz="1800" b="1" dirty="0" smtClean="0"/>
              <a:t>仲裁器</a:t>
            </a:r>
            <a:endParaRPr lang="en-US" altLang="zh-CN" sz="1800" b="1" dirty="0" smtClean="0"/>
          </a:p>
          <a:p>
            <a:pPr algn="ctr">
              <a:lnSpc>
                <a:spcPct val="90000"/>
              </a:lnSpc>
            </a:pP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控制器</a:t>
            </a:r>
            <a:r>
              <a:rPr lang="en-US" altLang="zh-CN" sz="1600" b="1" dirty="0" smtClean="0"/>
              <a:t>)</a:t>
            </a:r>
            <a:endParaRPr lang="zh-CN" altLang="en-US" sz="1800" b="1" dirty="0"/>
          </a:p>
        </p:txBody>
      </p:sp>
      <p:grpSp>
        <p:nvGrpSpPr>
          <p:cNvPr id="256" name="组合 255"/>
          <p:cNvGrpSpPr/>
          <p:nvPr/>
        </p:nvGrpSpPr>
        <p:grpSpPr>
          <a:xfrm>
            <a:off x="1403648" y="3645024"/>
            <a:ext cx="5588337" cy="2160240"/>
            <a:chOff x="1403648" y="3429000"/>
            <a:chExt cx="5588337" cy="2160240"/>
          </a:xfrm>
        </p:grpSpPr>
        <p:grpSp>
          <p:nvGrpSpPr>
            <p:cNvPr id="153" name="组合 152"/>
            <p:cNvGrpSpPr/>
            <p:nvPr/>
          </p:nvGrpSpPr>
          <p:grpSpPr>
            <a:xfrm>
              <a:off x="4678767" y="3501008"/>
              <a:ext cx="2304993" cy="2088232"/>
              <a:chOff x="4499255" y="2132856"/>
              <a:chExt cx="2304993" cy="2088232"/>
            </a:xfrm>
          </p:grpSpPr>
          <p:sp>
            <p:nvSpPr>
              <p:cNvPr id="154" name="Text Box 300"/>
              <p:cNvSpPr txBox="1">
                <a:spLocks noChangeArrowheads="1"/>
              </p:cNvSpPr>
              <p:nvPr/>
            </p:nvSpPr>
            <p:spPr bwMode="auto">
              <a:xfrm>
                <a:off x="4644456" y="2715103"/>
                <a:ext cx="1872397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800" b="1" dirty="0" smtClean="0"/>
                  <a:t>地址</a:t>
                </a:r>
                <a:r>
                  <a:rPr lang="en-US" altLang="zh-CN" sz="1800" b="1" i="1" dirty="0" smtClean="0">
                    <a:latin typeface="+mn-lt"/>
                  </a:rPr>
                  <a:t>x</a:t>
                </a:r>
                <a:endParaRPr lang="zh-CN" altLang="en-US" sz="1800" b="1" i="1" dirty="0">
                  <a:latin typeface="+mn-lt"/>
                </a:endParaRPr>
              </a:p>
            </p:txBody>
          </p:sp>
          <p:cxnSp>
            <p:nvCxnSpPr>
              <p:cNvPr id="155" name="直接连接符 154"/>
              <p:cNvCxnSpPr/>
              <p:nvPr/>
            </p:nvCxnSpPr>
            <p:spPr bwMode="auto">
              <a:xfrm>
                <a:off x="4644268" y="2708920"/>
                <a:ext cx="187258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4644008" y="2996952"/>
                <a:ext cx="1872845" cy="1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 rot="5400000">
                <a:off x="4428555" y="2780358"/>
                <a:ext cx="287338" cy="144463"/>
              </a:xfrm>
              <a:prstGeom prst="flowChartMerge">
                <a:avLst/>
              </a:prstGeom>
              <a:solidFill>
                <a:srgbClr val="FFCC99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58" name="直接连接符 157"/>
              <p:cNvCxnSpPr/>
              <p:nvPr/>
            </p:nvCxnSpPr>
            <p:spPr bwMode="auto">
              <a:xfrm>
                <a:off x="4499992" y="2132856"/>
                <a:ext cx="2304256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直接连接符 158"/>
              <p:cNvCxnSpPr/>
              <p:nvPr/>
            </p:nvCxnSpPr>
            <p:spPr bwMode="auto">
              <a:xfrm>
                <a:off x="4788024" y="3645024"/>
                <a:ext cx="1728829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>
                <a:off x="4643488" y="3429000"/>
                <a:ext cx="144536" cy="216024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61" name="直接连接符 160"/>
              <p:cNvCxnSpPr/>
              <p:nvPr/>
            </p:nvCxnSpPr>
            <p:spPr bwMode="auto">
              <a:xfrm>
                <a:off x="4499992" y="3429000"/>
                <a:ext cx="144276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直接连接符 161"/>
              <p:cNvCxnSpPr/>
              <p:nvPr/>
            </p:nvCxnSpPr>
            <p:spPr bwMode="auto">
              <a:xfrm>
                <a:off x="4499992" y="3717032"/>
                <a:ext cx="2016861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直接连接符 162"/>
              <p:cNvCxnSpPr/>
              <p:nvPr/>
            </p:nvCxnSpPr>
            <p:spPr bwMode="auto">
              <a:xfrm>
                <a:off x="4499992" y="4221088"/>
                <a:ext cx="1150871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直接连接符 163"/>
              <p:cNvCxnSpPr/>
              <p:nvPr/>
            </p:nvCxnSpPr>
            <p:spPr bwMode="auto">
              <a:xfrm>
                <a:off x="4499992" y="2852936"/>
                <a:ext cx="143279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直接连接符 164"/>
              <p:cNvCxnSpPr/>
              <p:nvPr/>
            </p:nvCxnSpPr>
            <p:spPr bwMode="auto">
              <a:xfrm flipV="1">
                <a:off x="4500729" y="2708920"/>
                <a:ext cx="142542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直接连接符 165"/>
              <p:cNvCxnSpPr/>
              <p:nvPr/>
            </p:nvCxnSpPr>
            <p:spPr bwMode="auto">
              <a:xfrm>
                <a:off x="4511557" y="3213323"/>
                <a:ext cx="114056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直接连接符 166"/>
              <p:cNvCxnSpPr/>
              <p:nvPr/>
            </p:nvCxnSpPr>
            <p:spPr bwMode="auto">
              <a:xfrm>
                <a:off x="4499255" y="2636912"/>
                <a:ext cx="230467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8" name="组合 167"/>
            <p:cNvGrpSpPr/>
            <p:nvPr/>
          </p:nvGrpSpPr>
          <p:grpSpPr>
            <a:xfrm>
              <a:off x="5831112" y="3501008"/>
              <a:ext cx="865253" cy="2088232"/>
              <a:chOff x="5651600" y="2132856"/>
              <a:chExt cx="865253" cy="2088232"/>
            </a:xfrm>
          </p:grpSpPr>
          <p:sp>
            <p:nvSpPr>
              <p:cNvPr id="169" name="Rectangle 197"/>
              <p:cNvSpPr>
                <a:spLocks noChangeArrowheads="1"/>
              </p:cNvSpPr>
              <p:nvPr/>
            </p:nvSpPr>
            <p:spPr bwMode="auto">
              <a:xfrm>
                <a:off x="5794201" y="3069654"/>
                <a:ext cx="721885" cy="287338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 dirty="0" smtClean="0"/>
                  <a:t>数据</a:t>
                </a:r>
                <a:r>
                  <a:rPr lang="en-US" altLang="zh-CN" sz="1800" b="1" i="1" dirty="0" smtClean="0">
                    <a:latin typeface="+mn-lt"/>
                  </a:rPr>
                  <a:t>a</a:t>
                </a:r>
                <a:endParaRPr lang="zh-CN" altLang="en-US" sz="1800" b="1" i="1" dirty="0">
                  <a:latin typeface="+mn-lt"/>
                </a:endParaRPr>
              </a:p>
            </p:txBody>
          </p:sp>
          <p:cxnSp>
            <p:nvCxnSpPr>
              <p:cNvPr id="170" name="直接连接符 169"/>
              <p:cNvCxnSpPr/>
              <p:nvPr/>
            </p:nvCxnSpPr>
            <p:spPr bwMode="auto">
              <a:xfrm>
                <a:off x="5796136" y="4005064"/>
                <a:ext cx="720717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直接连接符 170"/>
              <p:cNvCxnSpPr/>
              <p:nvPr/>
            </p:nvCxnSpPr>
            <p:spPr bwMode="auto">
              <a:xfrm flipV="1">
                <a:off x="5652120" y="4005064"/>
                <a:ext cx="144016" cy="216024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172" name="AutoShape 198"/>
              <p:cNvSpPr>
                <a:spLocks noChangeArrowheads="1"/>
              </p:cNvSpPr>
              <p:nvPr/>
            </p:nvSpPr>
            <p:spPr bwMode="auto">
              <a:xfrm rot="5400000">
                <a:off x="5580683" y="3140398"/>
                <a:ext cx="287338" cy="144463"/>
              </a:xfrm>
              <a:prstGeom prst="flowChartMerge">
                <a:avLst/>
              </a:prstGeom>
              <a:solidFill>
                <a:srgbClr val="99CCFF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73" name="直接连接符 172"/>
              <p:cNvCxnSpPr/>
              <p:nvPr/>
            </p:nvCxnSpPr>
            <p:spPr bwMode="auto">
              <a:xfrm>
                <a:off x="5651600" y="3212976"/>
                <a:ext cx="143279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直接连接符 173"/>
              <p:cNvCxnSpPr/>
              <p:nvPr/>
            </p:nvCxnSpPr>
            <p:spPr bwMode="auto">
              <a:xfrm flipV="1">
                <a:off x="5652337" y="3068960"/>
                <a:ext cx="142542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直接连接符 174"/>
              <p:cNvCxnSpPr/>
              <p:nvPr/>
            </p:nvCxnSpPr>
            <p:spPr bwMode="auto">
              <a:xfrm>
                <a:off x="5795876" y="3068960"/>
                <a:ext cx="720210" cy="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直接连接符 175"/>
              <p:cNvCxnSpPr/>
              <p:nvPr/>
            </p:nvCxnSpPr>
            <p:spPr bwMode="auto">
              <a:xfrm flipV="1">
                <a:off x="5795616" y="3356299"/>
                <a:ext cx="720470" cy="69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直接连接符 176"/>
              <p:cNvCxnSpPr/>
              <p:nvPr/>
            </p:nvCxnSpPr>
            <p:spPr bwMode="auto">
              <a:xfrm flipH="1">
                <a:off x="5652120" y="2132856"/>
                <a:ext cx="318" cy="208823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0" name="组合 189"/>
            <p:cNvGrpSpPr/>
            <p:nvPr/>
          </p:nvGrpSpPr>
          <p:grpSpPr>
            <a:xfrm>
              <a:off x="6695410" y="3501008"/>
              <a:ext cx="296575" cy="2088232"/>
              <a:chOff x="6515898" y="1772816"/>
              <a:chExt cx="296575" cy="2088232"/>
            </a:xfrm>
          </p:grpSpPr>
          <p:sp>
            <p:nvSpPr>
              <p:cNvPr id="191" name="AutoShape 292"/>
              <p:cNvSpPr>
                <a:spLocks noChangeArrowheads="1"/>
              </p:cNvSpPr>
              <p:nvPr/>
            </p:nvSpPr>
            <p:spPr bwMode="auto">
              <a:xfrm rot="16200000">
                <a:off x="6444779" y="2798436"/>
                <a:ext cx="287338" cy="144463"/>
              </a:xfrm>
              <a:prstGeom prst="flowChartMerge">
                <a:avLst/>
              </a:prstGeom>
              <a:solidFill>
                <a:srgbClr val="99CCFF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92" name="直接连接符 191"/>
              <p:cNvCxnSpPr/>
              <p:nvPr/>
            </p:nvCxnSpPr>
            <p:spPr bwMode="auto">
              <a:xfrm>
                <a:off x="6516216" y="2708920"/>
                <a:ext cx="143279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直接连接符 192"/>
              <p:cNvCxnSpPr/>
              <p:nvPr/>
            </p:nvCxnSpPr>
            <p:spPr bwMode="auto">
              <a:xfrm flipV="1">
                <a:off x="6516216" y="2861320"/>
                <a:ext cx="142542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直接连接符 193"/>
              <p:cNvCxnSpPr/>
              <p:nvPr/>
            </p:nvCxnSpPr>
            <p:spPr bwMode="auto">
              <a:xfrm flipV="1">
                <a:off x="6516853" y="3068960"/>
                <a:ext cx="143379" cy="216024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95" name="直接连接符 194"/>
              <p:cNvCxnSpPr/>
              <p:nvPr/>
            </p:nvCxnSpPr>
            <p:spPr bwMode="auto">
              <a:xfrm>
                <a:off x="6516216" y="3356992"/>
                <a:ext cx="287714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6" name="AutoShape 292"/>
              <p:cNvSpPr>
                <a:spLocks noChangeArrowheads="1"/>
              </p:cNvSpPr>
              <p:nvPr/>
            </p:nvSpPr>
            <p:spPr bwMode="auto">
              <a:xfrm rot="16200000">
                <a:off x="6444779" y="2421011"/>
                <a:ext cx="287338" cy="144463"/>
              </a:xfrm>
              <a:prstGeom prst="flowChartMerge">
                <a:avLst/>
              </a:prstGeom>
              <a:solidFill>
                <a:srgbClr val="FFCC99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97" name="直接连接符 196"/>
              <p:cNvCxnSpPr/>
              <p:nvPr/>
            </p:nvCxnSpPr>
            <p:spPr bwMode="auto">
              <a:xfrm>
                <a:off x="6516216" y="2348880"/>
                <a:ext cx="143279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6516216" y="2492896"/>
                <a:ext cx="142542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直接连接符 198"/>
              <p:cNvCxnSpPr/>
              <p:nvPr/>
            </p:nvCxnSpPr>
            <p:spPr bwMode="auto">
              <a:xfrm>
                <a:off x="6659712" y="3645024"/>
                <a:ext cx="144536" cy="216024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H="1">
                <a:off x="6515898" y="1772816"/>
                <a:ext cx="318" cy="208823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直接连接符 200"/>
              <p:cNvCxnSpPr/>
              <p:nvPr/>
            </p:nvCxnSpPr>
            <p:spPr bwMode="auto">
              <a:xfrm flipH="1">
                <a:off x="6803930" y="1772816"/>
                <a:ext cx="318" cy="208823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>
                <a:off x="6515898" y="3645024"/>
                <a:ext cx="153355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直接连接符 202"/>
              <p:cNvCxnSpPr/>
              <p:nvPr/>
            </p:nvCxnSpPr>
            <p:spPr bwMode="auto">
              <a:xfrm>
                <a:off x="6658758" y="3068960"/>
                <a:ext cx="153715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直接连接符 203"/>
              <p:cNvCxnSpPr>
                <a:stCxn id="196" idx="2"/>
              </p:cNvCxnSpPr>
              <p:nvPr/>
            </p:nvCxnSpPr>
            <p:spPr bwMode="auto">
              <a:xfrm>
                <a:off x="6660680" y="2493243"/>
                <a:ext cx="14325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直接连接符 204"/>
              <p:cNvCxnSpPr/>
              <p:nvPr/>
            </p:nvCxnSpPr>
            <p:spPr bwMode="auto">
              <a:xfrm>
                <a:off x="6660232" y="2852936"/>
                <a:ext cx="14325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6" name="组合 205"/>
            <p:cNvGrpSpPr/>
            <p:nvPr/>
          </p:nvGrpSpPr>
          <p:grpSpPr>
            <a:xfrm>
              <a:off x="1403648" y="3429000"/>
              <a:ext cx="3287421" cy="2160240"/>
              <a:chOff x="1224136" y="1772816"/>
              <a:chExt cx="3287421" cy="2160240"/>
            </a:xfrm>
          </p:grpSpPr>
          <p:sp>
            <p:nvSpPr>
              <p:cNvPr id="207" name="Text Box 20"/>
              <p:cNvSpPr txBox="1">
                <a:spLocks noChangeArrowheads="1"/>
              </p:cNvSpPr>
              <p:nvPr/>
            </p:nvSpPr>
            <p:spPr bwMode="auto">
              <a:xfrm>
                <a:off x="4211960" y="1844824"/>
                <a:ext cx="299597" cy="504056"/>
              </a:xfrm>
              <a:prstGeom prst="rect">
                <a:avLst/>
              </a:prstGeom>
              <a:solidFill>
                <a:srgbClr val="FFCC99"/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en-US" sz="1800" b="1" dirty="0"/>
              </a:p>
            </p:txBody>
          </p:sp>
          <p:sp>
            <p:nvSpPr>
              <p:cNvPr id="208" name="Text Box 9"/>
              <p:cNvSpPr txBox="1">
                <a:spLocks noChangeArrowheads="1"/>
              </p:cNvSpPr>
              <p:nvPr/>
            </p:nvSpPr>
            <p:spPr bwMode="auto">
              <a:xfrm>
                <a:off x="2483768" y="1772816"/>
                <a:ext cx="1656184" cy="216024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25200" rIns="18000" bIns="10800"/>
              <a:lstStyle/>
              <a:p>
                <a:pPr algn="r">
                  <a:lnSpc>
                    <a:spcPct val="110000"/>
                  </a:lnSpc>
                </a:pPr>
                <a:r>
                  <a:rPr lang="zh-CN" altLang="en-US" sz="1800" b="1" dirty="0" smtClean="0"/>
                  <a:t>主设备</a:t>
                </a:r>
                <a:r>
                  <a:rPr lang="en-US" altLang="zh-CN" sz="1800" b="1" dirty="0" smtClean="0"/>
                  <a:t>1</a:t>
                </a:r>
                <a:r>
                  <a:rPr lang="zh-CN" altLang="en-US" sz="1800" b="1" dirty="0" smtClean="0"/>
                  <a:t>允许</a:t>
                </a:r>
                <a:r>
                  <a:rPr lang="en-US" altLang="zh-CN" sz="1800" b="1" dirty="0"/>
                  <a:t>BG1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zh-CN" altLang="en-US" sz="1800" b="1" dirty="0" smtClean="0"/>
                  <a:t>主设备</a:t>
                </a:r>
                <a:r>
                  <a:rPr lang="en-US" altLang="zh-CN" sz="1800" b="1" dirty="0" smtClean="0"/>
                  <a:t>2</a:t>
                </a:r>
                <a:r>
                  <a:rPr lang="zh-CN" altLang="en-US" sz="1800" b="1" dirty="0" smtClean="0"/>
                  <a:t>允许</a:t>
                </a:r>
                <a:r>
                  <a:rPr lang="en-US" altLang="zh-CN" sz="1800" b="1" dirty="0"/>
                  <a:t>BG2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800" b="1" dirty="0" smtClean="0"/>
                  <a:t>地址总线</a:t>
                </a:r>
                <a:endParaRPr lang="en-US" altLang="zh-CN" sz="1800" b="1" dirty="0" smtClean="0"/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800" b="1" dirty="0" smtClean="0"/>
                  <a:t>数据总线</a:t>
                </a:r>
                <a:endParaRPr lang="en-US" altLang="zh-CN" sz="1800" b="1" dirty="0" smtClean="0"/>
              </a:p>
              <a:p>
                <a:pPr algn="r">
                  <a:lnSpc>
                    <a:spcPct val="105000"/>
                  </a:lnSpc>
                </a:pPr>
                <a:r>
                  <a:rPr lang="zh-CN" altLang="en-US" sz="1800" b="1" dirty="0" smtClean="0"/>
                  <a:t>读命令线</a:t>
                </a:r>
                <a:r>
                  <a:rPr lang="en-US" altLang="zh-CN" sz="1800" b="1" dirty="0" smtClean="0"/>
                  <a:t>RD</a:t>
                </a:r>
              </a:p>
              <a:p>
                <a:pPr algn="r">
                  <a:lnSpc>
                    <a:spcPct val="105000"/>
                  </a:lnSpc>
                </a:pPr>
                <a:r>
                  <a:rPr lang="zh-CN" altLang="en-US" sz="1800" b="1" dirty="0" smtClean="0"/>
                  <a:t>写命令写</a:t>
                </a:r>
                <a:r>
                  <a:rPr lang="en-US" altLang="zh-CN" sz="1800" b="1" dirty="0" smtClean="0"/>
                  <a:t>WR</a:t>
                </a:r>
              </a:p>
              <a:p>
                <a:pPr algn="r">
                  <a:lnSpc>
                    <a:spcPct val="105000"/>
                  </a:lnSpc>
                </a:pPr>
                <a:r>
                  <a:rPr lang="zh-CN" altLang="en-US" sz="1800" b="1" dirty="0" smtClean="0"/>
                  <a:t>状态线</a:t>
                </a:r>
                <a:r>
                  <a:rPr lang="en-US" altLang="zh-CN" sz="1800" b="1" dirty="0" smtClean="0"/>
                  <a:t>ACK</a:t>
                </a:r>
                <a:endParaRPr lang="zh-CN" altLang="en-US" sz="1800" b="1" dirty="0"/>
              </a:p>
            </p:txBody>
          </p:sp>
          <p:cxnSp>
            <p:nvCxnSpPr>
              <p:cNvPr id="209" name="直接连接符 208"/>
              <p:cNvCxnSpPr/>
              <p:nvPr/>
            </p:nvCxnSpPr>
            <p:spPr bwMode="auto">
              <a:xfrm>
                <a:off x="4499992" y="1844824"/>
                <a:ext cx="0" cy="208823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直接连接符 209"/>
              <p:cNvCxnSpPr/>
              <p:nvPr/>
            </p:nvCxnSpPr>
            <p:spPr bwMode="auto">
              <a:xfrm>
                <a:off x="4211960" y="2060848"/>
                <a:ext cx="144016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1" name="直接连接符 210"/>
              <p:cNvCxnSpPr/>
              <p:nvPr/>
            </p:nvCxnSpPr>
            <p:spPr bwMode="auto">
              <a:xfrm>
                <a:off x="4211960" y="2348880"/>
                <a:ext cx="288769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直接连接符 211"/>
              <p:cNvCxnSpPr/>
              <p:nvPr/>
            </p:nvCxnSpPr>
            <p:spPr bwMode="auto">
              <a:xfrm flipV="1">
                <a:off x="4355976" y="1844824"/>
                <a:ext cx="144016" cy="216024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13" name="直接连接符 212"/>
              <p:cNvCxnSpPr/>
              <p:nvPr/>
            </p:nvCxnSpPr>
            <p:spPr bwMode="auto">
              <a:xfrm>
                <a:off x="4211960" y="3140968"/>
                <a:ext cx="28855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直接连接符 213"/>
              <p:cNvCxnSpPr/>
              <p:nvPr/>
            </p:nvCxnSpPr>
            <p:spPr bwMode="auto">
              <a:xfrm>
                <a:off x="4211960" y="3933056"/>
                <a:ext cx="28793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5" name="左大括号 214"/>
              <p:cNvSpPr/>
              <p:nvPr/>
            </p:nvSpPr>
            <p:spPr bwMode="auto">
              <a:xfrm>
                <a:off x="2843808" y="3248980"/>
                <a:ext cx="72008" cy="612068"/>
              </a:xfrm>
              <a:prstGeom prst="leftBrace">
                <a:avLst>
                  <a:gd name="adj1" fmla="val 28175"/>
                  <a:gd name="adj2" fmla="val 5000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16" name="Text Box 98"/>
              <p:cNvSpPr txBox="1">
                <a:spLocks noChangeArrowheads="1"/>
              </p:cNvSpPr>
              <p:nvPr/>
            </p:nvSpPr>
            <p:spPr bwMode="auto">
              <a:xfrm>
                <a:off x="1547664" y="2996952"/>
                <a:ext cx="1080121" cy="3153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800" b="1" dirty="0"/>
                  <a:t>系统</a:t>
                </a:r>
                <a:r>
                  <a:rPr lang="zh-CN" altLang="en-US" sz="1800" b="1" dirty="0" smtClean="0"/>
                  <a:t>总线</a:t>
                </a:r>
                <a:endParaRPr lang="zh-CN" altLang="en-US" sz="1800" b="1" dirty="0"/>
              </a:p>
            </p:txBody>
          </p:sp>
          <p:sp>
            <p:nvSpPr>
              <p:cNvPr id="217" name="左大括号 216"/>
              <p:cNvSpPr/>
              <p:nvPr/>
            </p:nvSpPr>
            <p:spPr bwMode="auto">
              <a:xfrm>
                <a:off x="2627784" y="2537196"/>
                <a:ext cx="72007" cy="1306402"/>
              </a:xfrm>
              <a:prstGeom prst="leftBrace">
                <a:avLst>
                  <a:gd name="adj1" fmla="val 28175"/>
                  <a:gd name="adj2" fmla="val 5000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218" name="直接连接符 217"/>
              <p:cNvCxnSpPr/>
              <p:nvPr/>
            </p:nvCxnSpPr>
            <p:spPr bwMode="auto">
              <a:xfrm>
                <a:off x="3887952" y="3113260"/>
                <a:ext cx="252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直接连接符 218"/>
              <p:cNvCxnSpPr/>
              <p:nvPr/>
            </p:nvCxnSpPr>
            <p:spPr bwMode="auto">
              <a:xfrm>
                <a:off x="3887952" y="3401292"/>
                <a:ext cx="252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直接连接符 219"/>
              <p:cNvCxnSpPr/>
              <p:nvPr/>
            </p:nvCxnSpPr>
            <p:spPr bwMode="auto">
              <a:xfrm>
                <a:off x="4211960" y="3429000"/>
                <a:ext cx="28793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直接连接符 220"/>
              <p:cNvCxnSpPr/>
              <p:nvPr/>
            </p:nvCxnSpPr>
            <p:spPr bwMode="auto">
              <a:xfrm>
                <a:off x="4211960" y="3645024"/>
                <a:ext cx="288552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直接连接符 221"/>
              <p:cNvCxnSpPr/>
              <p:nvPr/>
            </p:nvCxnSpPr>
            <p:spPr bwMode="auto">
              <a:xfrm>
                <a:off x="4211960" y="3356992"/>
                <a:ext cx="288552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直接连接符 222"/>
              <p:cNvCxnSpPr/>
              <p:nvPr/>
            </p:nvCxnSpPr>
            <p:spPr bwMode="auto">
              <a:xfrm>
                <a:off x="4211960" y="2924944"/>
                <a:ext cx="287932" cy="34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直接连接符 223"/>
              <p:cNvCxnSpPr/>
              <p:nvPr/>
            </p:nvCxnSpPr>
            <p:spPr bwMode="auto">
              <a:xfrm>
                <a:off x="4211960" y="2564904"/>
                <a:ext cx="287932" cy="34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直接连接符 224"/>
              <p:cNvCxnSpPr/>
              <p:nvPr/>
            </p:nvCxnSpPr>
            <p:spPr bwMode="auto">
              <a:xfrm>
                <a:off x="4211960" y="2132856"/>
                <a:ext cx="288552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6" name="左大括号 225"/>
              <p:cNvSpPr/>
              <p:nvPr/>
            </p:nvSpPr>
            <p:spPr bwMode="auto">
              <a:xfrm>
                <a:off x="2411760" y="1916832"/>
                <a:ext cx="72008" cy="360040"/>
              </a:xfrm>
              <a:prstGeom prst="leftBrace">
                <a:avLst>
                  <a:gd name="adj1" fmla="val 28175"/>
                  <a:gd name="adj2" fmla="val 5000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27" name="Text Box 98"/>
              <p:cNvSpPr txBox="1">
                <a:spLocks noChangeArrowheads="1"/>
              </p:cNvSpPr>
              <p:nvPr/>
            </p:nvSpPr>
            <p:spPr bwMode="auto">
              <a:xfrm>
                <a:off x="1224136" y="1927618"/>
                <a:ext cx="1187624" cy="3159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>
                  <a:lnSpc>
                    <a:spcPct val="105000"/>
                  </a:lnSpc>
                </a:pPr>
                <a:r>
                  <a:rPr lang="zh-CN" altLang="en-US" sz="1800" b="1" dirty="0" smtClean="0"/>
                  <a:t>总线</a:t>
                </a:r>
                <a:r>
                  <a:rPr lang="zh-CN" altLang="en-US" sz="1800" b="1" dirty="0"/>
                  <a:t>仲裁器</a:t>
                </a:r>
              </a:p>
            </p:txBody>
          </p:sp>
        </p:grpSp>
      </p:grpSp>
      <p:grpSp>
        <p:nvGrpSpPr>
          <p:cNvPr id="255" name="组合 254"/>
          <p:cNvGrpSpPr/>
          <p:nvPr/>
        </p:nvGrpSpPr>
        <p:grpSpPr>
          <a:xfrm>
            <a:off x="2447176" y="1837850"/>
            <a:ext cx="2628292" cy="584004"/>
            <a:chOff x="2447176" y="1765842"/>
            <a:chExt cx="2628292" cy="584004"/>
          </a:xfrm>
        </p:grpSpPr>
        <p:cxnSp>
          <p:nvCxnSpPr>
            <p:cNvPr id="235" name="直接箭头连接符 234"/>
            <p:cNvCxnSpPr/>
            <p:nvPr/>
          </p:nvCxnSpPr>
          <p:spPr bwMode="auto">
            <a:xfrm rot="10800000">
              <a:off x="2461104" y="1908970"/>
              <a:ext cx="1732360" cy="439988"/>
            </a:xfrm>
            <a:prstGeom prst="bentConnector3">
              <a:avLst>
                <a:gd name="adj1" fmla="val -584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>
              <a:off x="2449271" y="1765842"/>
              <a:ext cx="2229496" cy="584004"/>
            </a:xfrm>
            <a:prstGeom prst="bentConnector3">
              <a:avLst>
                <a:gd name="adj1" fmla="val 100242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5" name="直接箭头连接符 234"/>
            <p:cNvCxnSpPr/>
            <p:nvPr/>
          </p:nvCxnSpPr>
          <p:spPr bwMode="auto">
            <a:xfrm rot="10800000">
              <a:off x="2447176" y="2204864"/>
              <a:ext cx="576144" cy="137052"/>
            </a:xfrm>
            <a:prstGeom prst="bentConnector3">
              <a:avLst>
                <a:gd name="adj1" fmla="val 1064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6" name="直接箭头连接符 241"/>
            <p:cNvCxnSpPr/>
            <p:nvPr/>
          </p:nvCxnSpPr>
          <p:spPr bwMode="auto">
            <a:xfrm>
              <a:off x="2461103" y="2052908"/>
              <a:ext cx="1138201" cy="296938"/>
            </a:xfrm>
            <a:prstGeom prst="bentConnector3">
              <a:avLst>
                <a:gd name="adj1" fmla="val 99541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3" name="Text Box 107"/>
            <p:cNvSpPr txBox="1">
              <a:spLocks noChangeArrowheads="1"/>
            </p:cNvSpPr>
            <p:nvPr/>
          </p:nvSpPr>
          <p:spPr bwMode="auto">
            <a:xfrm>
              <a:off x="3743320" y="2060848"/>
              <a:ext cx="46864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BR2</a:t>
              </a:r>
              <a:endParaRPr lang="zh-CN" altLang="en-US" sz="1600" b="1" dirty="0"/>
            </a:p>
          </p:txBody>
        </p:sp>
        <p:sp>
          <p:nvSpPr>
            <p:cNvPr id="254" name="Text Box 107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43146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BG2</a:t>
              </a:r>
              <a:endParaRPr lang="zh-CN" altLang="en-US" sz="1600" b="1" dirty="0"/>
            </a:p>
          </p:txBody>
        </p:sp>
      </p:grpSp>
      <p:sp>
        <p:nvSpPr>
          <p:cNvPr id="100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</a:rPr>
              <a:t>总线知识点的小结</a:t>
            </a:r>
            <a:r>
              <a:rPr lang="en-US" altLang="zh-CN" b="1" dirty="0" smtClean="0">
                <a:solidFill>
                  <a:srgbClr val="FF3399"/>
                </a:solidFill>
              </a:rPr>
              <a:t>(</a:t>
            </a:r>
            <a:r>
              <a:rPr lang="zh-CN" altLang="en-US" b="1" dirty="0">
                <a:solidFill>
                  <a:srgbClr val="FF3399"/>
                </a:solidFill>
              </a:rPr>
              <a:t>续</a:t>
            </a:r>
            <a:r>
              <a:rPr lang="en-US" altLang="zh-CN" b="1" dirty="0">
                <a:solidFill>
                  <a:srgbClr val="FF3399"/>
                </a:solidFill>
              </a:rPr>
              <a:t>1)</a:t>
            </a:r>
            <a:r>
              <a:rPr lang="zh-CN" altLang="en-US" b="1" dirty="0" smtClean="0">
                <a:solidFill>
                  <a:srgbClr val="FF3399"/>
                </a:solidFill>
              </a:rPr>
              <a:t>：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</a:t>
            </a:r>
            <a:r>
              <a:rPr lang="zh-CN" altLang="en-US" sz="2200" b="1" dirty="0" smtClean="0"/>
              <a:t>⑷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种</a:t>
            </a:r>
            <a:r>
              <a:rPr lang="zh-CN" altLang="en-US" sz="2200" b="1" u="sng" dirty="0" smtClean="0"/>
              <a:t>仲裁方式</a:t>
            </a:r>
            <a:r>
              <a:rPr lang="zh-CN" altLang="en-US" sz="2200" b="1" dirty="0"/>
              <a:t>的仲裁线连接、仲裁</a:t>
            </a:r>
            <a:r>
              <a:rPr lang="zh-CN" altLang="en-US" sz="2200" b="1" dirty="0" smtClean="0"/>
              <a:t>时机及方法</a:t>
            </a:r>
            <a:r>
              <a:rPr lang="zh-CN" altLang="en-US" sz="2200" b="1" dirty="0"/>
              <a:t>、特点</a:t>
            </a:r>
            <a:r>
              <a:rPr lang="zh-CN" altLang="en-US" sz="2200" b="1" dirty="0" smtClean="0"/>
              <a:t>？</a:t>
            </a:r>
            <a:endParaRPr lang="en-US" altLang="zh-CN" sz="2200" b="1" dirty="0" smtClean="0"/>
          </a:p>
          <a:p>
            <a:pPr>
              <a:spcBef>
                <a:spcPts val="0"/>
              </a:spcBef>
            </a:pPr>
            <a:endParaRPr lang="en-US" altLang="zh-CN" sz="2200" b="1" dirty="0"/>
          </a:p>
          <a:p>
            <a:pPr>
              <a:spcBef>
                <a:spcPts val="0"/>
              </a:spcBef>
            </a:pPr>
            <a:endParaRPr lang="en-US" altLang="zh-CN" sz="2200" b="1" dirty="0" smtClean="0"/>
          </a:p>
          <a:p>
            <a:pPr>
              <a:spcBef>
                <a:spcPts val="0"/>
              </a:spcBef>
            </a:pPr>
            <a:endParaRPr lang="en-US" altLang="zh-CN" sz="2200" b="1" dirty="0"/>
          </a:p>
          <a:p>
            <a:pPr>
              <a:spcBef>
                <a:spcPts val="0"/>
              </a:spcBef>
            </a:pPr>
            <a:endParaRPr lang="en-US" altLang="zh-CN" sz="2200" b="1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619051" y="1196752"/>
            <a:ext cx="6553349" cy="1619473"/>
            <a:chOff x="1547664" y="3644999"/>
            <a:chExt cx="6553349" cy="1800225"/>
          </a:xfrm>
        </p:grpSpPr>
        <p:cxnSp>
          <p:nvCxnSpPr>
            <p:cNvPr id="5" name="直接箭头连接符 4"/>
            <p:cNvCxnSpPr/>
            <p:nvPr/>
          </p:nvCxnSpPr>
          <p:spPr bwMode="auto">
            <a:xfrm flipV="1">
              <a:off x="2915816" y="4437162"/>
              <a:ext cx="0" cy="2889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 flipV="1">
              <a:off x="428396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644420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547664" y="4006949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</a:t>
              </a:r>
              <a:r>
                <a:rPr lang="zh-CN" altLang="en-US" sz="1800" b="1" dirty="0" smtClean="0">
                  <a:latin typeface="+mn-ea"/>
                </a:rPr>
                <a:t>仲裁</a:t>
              </a:r>
              <a:r>
                <a:rPr lang="zh-CN" altLang="en-US" sz="1800" b="1" dirty="0">
                  <a:latin typeface="+mn-ea"/>
                </a:rPr>
                <a:t>器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23728" y="5155728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</a:rPr>
                <a:t>BG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770188" y="472596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138613" y="472291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057525" y="5065812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6299200" y="4722912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n-1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2123728" y="396884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</a:rPr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BR</a:t>
              </a:r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7740650" y="3644999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CB</a:t>
              </a: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5508625" y="479276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>
                  <a:latin typeface="+mn-ea"/>
                </a:rPr>
                <a:t>…</a:t>
              </a: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2483768" y="3787725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484438" y="3941440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2483768" y="4075757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7442002" y="4075336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7442002" y="3717032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3563888" y="3941440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3707904" y="4075758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3419872" y="3789462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1979712" y="4437162"/>
              <a:ext cx="5472608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1979712" y="4221088"/>
              <a:ext cx="5473030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V="1">
              <a:off x="3131840" y="4221262"/>
              <a:ext cx="0" cy="50482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493204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507605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478802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449999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709228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723629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V="1">
              <a:off x="694826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666023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1979712" y="5373216"/>
              <a:ext cx="107781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V="1">
              <a:off x="3059832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3491880" y="5226149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4353669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3491880" y="5373216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4355976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4788024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787057" y="5357156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6585917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6084888" y="5373216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6588224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7020272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7019305" y="5357156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9" name="组合 48"/>
          <p:cNvGrpSpPr/>
          <p:nvPr/>
        </p:nvGrpSpPr>
        <p:grpSpPr>
          <a:xfrm>
            <a:off x="1618778" y="2852936"/>
            <a:ext cx="6985670" cy="1514201"/>
            <a:chOff x="1474762" y="1628800"/>
            <a:chExt cx="6985670" cy="1728192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V="1">
              <a:off x="3275235" y="2420938"/>
              <a:ext cx="0" cy="2167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464338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680362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474762" y="1990725"/>
              <a:ext cx="432048" cy="136626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</a:t>
              </a:r>
              <a:r>
                <a:rPr lang="zh-CN" altLang="en-US" sz="1800" b="1" dirty="0" smtClean="0">
                  <a:latin typeface="+mn-ea"/>
                </a:rPr>
                <a:t>仲裁</a:t>
              </a:r>
              <a:r>
                <a:rPr lang="zh-CN" altLang="en-US" sz="1800" b="1" dirty="0">
                  <a:latin typeface="+mn-ea"/>
                </a:rPr>
                <a:t>器</a:t>
              </a: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1978818" y="2996952"/>
              <a:ext cx="1441054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 smtClean="0">
                  <a:latin typeface="+mn-ea"/>
                </a:rPr>
                <a:t>DevNo</a:t>
              </a:r>
              <a:r>
                <a:rPr lang="en-US" altLang="zh-CN" sz="1800" b="1" dirty="0" smtClean="0">
                  <a:latin typeface="+mn-ea"/>
                </a:rPr>
                <a:t>(</a:t>
              </a:r>
              <a:r>
                <a:rPr lang="zh-CN" altLang="en-US" sz="1800" b="1" dirty="0" smtClean="0">
                  <a:latin typeface="+mn-ea"/>
                </a:rPr>
                <a:t>设备号</a:t>
              </a:r>
              <a:r>
                <a:rPr lang="en-US" altLang="zh-CN" sz="1800" b="1" dirty="0" smtClean="0">
                  <a:latin typeface="+mn-ea"/>
                </a:rPr>
                <a:t>)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3129607" y="2637730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0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4498032" y="2634680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1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6658619" y="263468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n-1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978818" y="1952625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</a:rPr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BR</a:t>
              </a:r>
            </a:p>
          </p:txBody>
        </p:sp>
        <p:sp>
          <p:nvSpPr>
            <p:cNvPr id="59" name="Text Box 50"/>
            <p:cNvSpPr txBox="1">
              <a:spLocks noChangeArrowheads="1"/>
            </p:cNvSpPr>
            <p:nvPr/>
          </p:nvSpPr>
          <p:spPr bwMode="auto">
            <a:xfrm>
              <a:off x="8100069" y="1628800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CB</a:t>
              </a:r>
            </a:p>
          </p:txBody>
        </p: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5796136" y="263691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+mn-ea"/>
                </a:rPr>
                <a:t>…</a:t>
              </a: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>
              <a:off x="2843187" y="1771501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843857" y="1925216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843187" y="2059533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7801421" y="2059112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7801421" y="1700808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3923307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V="1">
              <a:off x="4067323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V="1">
              <a:off x="3779291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1906810" y="2420938"/>
              <a:ext cx="5904929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H="1">
              <a:off x="1907083" y="2204864"/>
              <a:ext cx="5905078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3491259" y="2205038"/>
              <a:ext cx="0" cy="43269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flipV="1">
              <a:off x="529145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V="1">
              <a:off x="543547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514744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4859274" y="2204616"/>
              <a:ext cx="137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745169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V="1">
              <a:off x="759571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730768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7019651" y="2204616"/>
              <a:ext cx="0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1907083" y="3284984"/>
              <a:ext cx="6119813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3633638" y="2996952"/>
              <a:ext cx="1364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5003154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7235403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1618778" y="4494065"/>
            <a:ext cx="6985670" cy="1671239"/>
            <a:chOff x="1474762" y="1578857"/>
            <a:chExt cx="6985670" cy="1852375"/>
          </a:xfrm>
        </p:grpSpPr>
        <p:cxnSp>
          <p:nvCxnSpPr>
            <p:cNvPr id="85" name="直接箭头连接符 84"/>
            <p:cNvCxnSpPr/>
            <p:nvPr/>
          </p:nvCxnSpPr>
          <p:spPr bwMode="auto">
            <a:xfrm flipV="1">
              <a:off x="7019925" y="2132856"/>
              <a:ext cx="1" cy="93593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1474762" y="1772816"/>
              <a:ext cx="432048" cy="15762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</a:t>
              </a:r>
              <a:r>
                <a:rPr lang="zh-CN" altLang="en-US" sz="1800" b="1" dirty="0" smtClean="0">
                  <a:latin typeface="+mn-ea"/>
                </a:rPr>
                <a:t>仲裁</a:t>
              </a:r>
              <a:r>
                <a:rPr lang="zh-CN" altLang="en-US" sz="1800" b="1" dirty="0">
                  <a:latin typeface="+mn-ea"/>
                </a:rPr>
                <a:t>器</a:t>
              </a: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auto">
            <a:xfrm>
              <a:off x="3129607" y="3068786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0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88" name="Text Box 13"/>
            <p:cNvSpPr txBox="1">
              <a:spLocks noChangeArrowheads="1"/>
            </p:cNvSpPr>
            <p:nvPr/>
          </p:nvSpPr>
          <p:spPr bwMode="auto">
            <a:xfrm>
              <a:off x="4498032" y="3066554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1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6658619" y="306896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 smtClean="0">
                  <a:latin typeface="+mn-ea"/>
                </a:rPr>
                <a:t>n-1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2481634" y="188014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>
                  <a:latin typeface="+mn-ea"/>
                </a:rPr>
                <a:t>BRn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>
                  <a:latin typeface="+mn-ea"/>
                </a:rPr>
                <a:t>BGn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8100069" y="1578857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</a:rPr>
                <a:t>CB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</a:rPr>
                <a:t>AB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92" name="Text Box 52"/>
            <p:cNvSpPr txBox="1">
              <a:spLocks noChangeArrowheads="1"/>
            </p:cNvSpPr>
            <p:nvPr/>
          </p:nvSpPr>
          <p:spPr bwMode="auto">
            <a:xfrm>
              <a:off x="5796136" y="3068463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+mn-ea"/>
                </a:rPr>
                <a:t>…</a:t>
              </a: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129607" y="1724188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907705" y="1866889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3129607" y="2010905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801421" y="2009169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7801421" y="1650865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V="1">
              <a:off x="3851920" y="1866889"/>
              <a:ext cx="943" cy="11978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 flipV="1">
              <a:off x="3995738" y="2010905"/>
              <a:ext cx="0" cy="10580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 flipV="1">
              <a:off x="3707904" y="1721558"/>
              <a:ext cx="247" cy="134740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1906811" y="2132856"/>
              <a:ext cx="5114702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1906810" y="2204492"/>
              <a:ext cx="4969446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5221288" y="1866889"/>
              <a:ext cx="0" cy="12020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5364088" y="2010905"/>
              <a:ext cx="75" cy="10538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5076056" y="1724188"/>
              <a:ext cx="0" cy="13447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7451699" y="1866889"/>
              <a:ext cx="0" cy="12020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7595715" y="2010905"/>
              <a:ext cx="0" cy="10556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7308304" y="1724188"/>
              <a:ext cx="0" cy="13407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876256" y="2204690"/>
              <a:ext cx="0" cy="8600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1907705" y="2492722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1907704" y="2564904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35"/>
            <p:cNvSpPr txBox="1">
              <a:spLocks noChangeArrowheads="1"/>
            </p:cNvSpPr>
            <p:nvPr/>
          </p:nvSpPr>
          <p:spPr bwMode="auto">
            <a:xfrm>
              <a:off x="1979712" y="224018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</a:rPr>
                <a:t>BR1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</a:rPr>
                <a:t>BG1</a:t>
              </a:r>
              <a:endParaRPr lang="en-US" altLang="zh-CN" sz="1800" b="1" dirty="0">
                <a:latin typeface="+mn-ea"/>
              </a:endParaRPr>
            </a:p>
          </p:txBody>
        </p:sp>
        <p:cxnSp>
          <p:nvCxnSpPr>
            <p:cNvPr id="113" name="直接连接符 112"/>
            <p:cNvCxnSpPr/>
            <p:nvPr/>
          </p:nvCxnSpPr>
          <p:spPr bwMode="auto">
            <a:xfrm flipH="1" flipV="1">
              <a:off x="1907705" y="2852762"/>
              <a:ext cx="1584795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1907704" y="2924572"/>
              <a:ext cx="1440334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 Box 35"/>
            <p:cNvSpPr txBox="1">
              <a:spLocks noChangeArrowheads="1"/>
            </p:cNvSpPr>
            <p:nvPr/>
          </p:nvSpPr>
          <p:spPr bwMode="auto">
            <a:xfrm>
              <a:off x="2481634" y="260022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</a:rPr>
                <a:t>BR0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</a:rPr>
                <a:t>BG0</a:t>
              </a:r>
              <a:endParaRPr lang="en-US" altLang="zh-CN" sz="1800" b="1" dirty="0">
                <a:latin typeface="+mn-ea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 flipV="1">
              <a:off x="3491881" y="2852762"/>
              <a:ext cx="619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3347864" y="2924398"/>
              <a:ext cx="0" cy="1443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859413" y="2492722"/>
              <a:ext cx="1513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4714876" y="2564358"/>
              <a:ext cx="52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0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线形标注 2 121"/>
          <p:cNvSpPr/>
          <p:nvPr/>
        </p:nvSpPr>
        <p:spPr bwMode="auto">
          <a:xfrm>
            <a:off x="827584" y="1700808"/>
            <a:ext cx="360040" cy="1206303"/>
          </a:xfrm>
          <a:prstGeom prst="borderCallout2">
            <a:avLst>
              <a:gd name="adj1" fmla="val -1111"/>
              <a:gd name="adj2" fmla="val 50726"/>
              <a:gd name="adj3" fmla="val -15618"/>
              <a:gd name="adj4" fmla="val 46349"/>
              <a:gd name="adj5" fmla="val -40745"/>
              <a:gd name="adj6" fmla="val 20691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eaVert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排队机制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8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</a:rPr>
              <a:t>总线知识点的小结</a:t>
            </a:r>
            <a:r>
              <a:rPr lang="en-US" altLang="zh-CN" b="1" dirty="0" smtClean="0">
                <a:solidFill>
                  <a:srgbClr val="FF3399"/>
                </a:solidFill>
              </a:rPr>
              <a:t>(</a:t>
            </a:r>
            <a:r>
              <a:rPr lang="zh-CN" altLang="en-US" b="1" dirty="0">
                <a:solidFill>
                  <a:srgbClr val="FF3399"/>
                </a:solidFill>
              </a:rPr>
              <a:t>续</a:t>
            </a:r>
            <a:r>
              <a:rPr lang="en-US" altLang="zh-CN" b="1" dirty="0">
                <a:solidFill>
                  <a:srgbClr val="FF3399"/>
                </a:solidFill>
              </a:rPr>
              <a:t>2)</a:t>
            </a:r>
            <a:r>
              <a:rPr lang="zh-CN" altLang="en-US" b="1" dirty="0" smtClean="0">
                <a:solidFill>
                  <a:srgbClr val="FF3399"/>
                </a:solidFill>
              </a:rPr>
              <a:t>：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sz="2200" b="1" dirty="0" smtClean="0"/>
              <a:t>   </a:t>
            </a:r>
            <a:r>
              <a:rPr lang="zh-CN" altLang="en-US" sz="2200" b="1" dirty="0"/>
              <a:t>⑸总线传输过程如何表示？读事务、写事务的传输协议有何不</a:t>
            </a:r>
            <a:r>
              <a:rPr lang="zh-CN" altLang="en-US" sz="2200" b="1" dirty="0" smtClean="0"/>
              <a:t>同？</a:t>
            </a:r>
            <a:endParaRPr lang="en-US" altLang="zh-CN" sz="2200" b="1" dirty="0" smtClean="0"/>
          </a:p>
          <a:p>
            <a:endParaRPr lang="en-US" altLang="zh-CN" sz="2200" b="1" dirty="0" smtClean="0"/>
          </a:p>
          <a:p>
            <a:endParaRPr lang="en-US" altLang="zh-CN" sz="2200" b="1" dirty="0"/>
          </a:p>
          <a:p>
            <a:endParaRPr lang="en-US" altLang="zh-CN" sz="2200" b="1" dirty="0" smtClean="0"/>
          </a:p>
          <a:p>
            <a:endParaRPr lang="en-US" altLang="zh-CN" sz="2200" b="1" dirty="0"/>
          </a:p>
          <a:p>
            <a:endParaRPr lang="en-US" altLang="zh-CN" sz="2200" b="1" dirty="0" smtClean="0"/>
          </a:p>
          <a:p>
            <a:r>
              <a:rPr lang="zh-CN" altLang="en-US" sz="2200" b="1" dirty="0" smtClean="0"/>
              <a:t>   </a:t>
            </a:r>
            <a:r>
              <a:rPr lang="zh-CN" altLang="en-US" sz="2200" b="1" dirty="0"/>
              <a:t>⑹</a:t>
            </a:r>
            <a:r>
              <a:rPr lang="zh-CN" altLang="en-US" sz="2200" b="1" dirty="0" smtClean="0"/>
              <a:t>总线定时</a:t>
            </a:r>
            <a:r>
              <a:rPr lang="zh-CN" altLang="en-US" sz="2200" b="1" dirty="0"/>
              <a:t>方式有几种？各需哪些信号线？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   </a:t>
            </a:r>
            <a:r>
              <a:rPr lang="zh-CN" altLang="en-US" sz="2200" b="1" dirty="0" smtClean="0"/>
              <a:t>⑺读事务</a:t>
            </a:r>
            <a:r>
              <a:rPr lang="en-US" altLang="zh-CN" sz="2200" b="1" dirty="0" smtClean="0"/>
              <a:t>T</a:t>
            </a:r>
            <a:r>
              <a:rPr lang="en-US" altLang="zh-CN" sz="2200" b="1" baseline="-18000" dirty="0" smtClean="0"/>
              <a:t>2</a:t>
            </a:r>
            <a:r>
              <a:rPr lang="zh-CN" altLang="en-US" sz="2200" b="1" dirty="0" smtClean="0"/>
              <a:t>阶段、写事务</a:t>
            </a:r>
            <a:r>
              <a:rPr lang="en-US" altLang="zh-CN" sz="2200" b="1" dirty="0" smtClean="0"/>
              <a:t>T</a:t>
            </a:r>
            <a:r>
              <a:rPr lang="en-US" altLang="zh-CN" sz="2200" b="1" baseline="-18000" dirty="0" smtClean="0"/>
              <a:t>3</a:t>
            </a:r>
            <a:r>
              <a:rPr lang="zh-CN" altLang="en-US" sz="2200" b="1" dirty="0" smtClean="0"/>
              <a:t>阶段时长指什么？</a:t>
            </a:r>
            <a:endParaRPr lang="en-US" altLang="zh-CN" sz="2200" b="1" dirty="0" smtClean="0"/>
          </a:p>
          <a:p>
            <a:r>
              <a:rPr lang="en-US" altLang="zh-CN" sz="2200" b="1" dirty="0"/>
              <a:t> </a:t>
            </a:r>
            <a:r>
              <a:rPr lang="en-US" altLang="zh-CN" sz="2200" b="1" dirty="0" smtClean="0"/>
              <a:t>    </a:t>
            </a:r>
            <a:r>
              <a:rPr lang="zh-CN" altLang="en-US" sz="2200" b="1" dirty="0" smtClean="0"/>
              <a:t>读</a:t>
            </a:r>
            <a:r>
              <a:rPr lang="zh-CN" altLang="en-US" sz="2200" b="1" dirty="0"/>
              <a:t>事务</a:t>
            </a:r>
            <a:r>
              <a:rPr lang="en-US" altLang="zh-CN" sz="2200" b="1" dirty="0" smtClean="0"/>
              <a:t>T</a:t>
            </a:r>
            <a:r>
              <a:rPr lang="en-US" altLang="zh-CN" sz="2200" b="1" baseline="-18000" dirty="0" smtClean="0"/>
              <a:t>3</a:t>
            </a:r>
            <a:r>
              <a:rPr lang="zh-CN" altLang="en-US" sz="2200" b="1" dirty="0" smtClean="0"/>
              <a:t>阶段</a:t>
            </a:r>
            <a:r>
              <a:rPr lang="zh-CN" altLang="en-US" sz="2200" b="1" dirty="0"/>
              <a:t>、写事务</a:t>
            </a:r>
            <a:r>
              <a:rPr lang="en-US" altLang="zh-CN" sz="2200" b="1" dirty="0" smtClean="0"/>
              <a:t>T</a:t>
            </a:r>
            <a:r>
              <a:rPr lang="en-US" altLang="zh-CN" sz="2200" b="1" baseline="-18000" dirty="0" smtClean="0"/>
              <a:t>2</a:t>
            </a:r>
            <a:r>
              <a:rPr lang="zh-CN" altLang="en-US" sz="2200" b="1" dirty="0" smtClean="0"/>
              <a:t>阶段时长指什么？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   </a:t>
            </a:r>
            <a:r>
              <a:rPr lang="zh-CN" altLang="en-US" sz="2200" b="1" dirty="0" smtClean="0"/>
              <a:t>⑻总线宽度、总线带宽、</a:t>
            </a:r>
            <a:r>
              <a:rPr lang="en-US" altLang="zh-CN" sz="2200" b="1" dirty="0" smtClean="0"/>
              <a:t>USB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PCI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ISA</a:t>
            </a:r>
            <a:r>
              <a:rPr lang="zh-CN" altLang="en-US" sz="2200" b="1" dirty="0" smtClean="0"/>
              <a:t>等概念的意思？</a:t>
            </a:r>
            <a:endParaRPr lang="zh-CN" altLang="en-US" sz="22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899592" y="1196752"/>
            <a:ext cx="7632848" cy="1656359"/>
            <a:chOff x="251520" y="1844824"/>
            <a:chExt cx="7632848" cy="1656359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7449440" y="2348880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2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>
              <a:endCxn id="12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12" idx="0"/>
            </p:cNvCxnSpPr>
            <p:nvPr/>
          </p:nvCxnSpPr>
          <p:spPr bwMode="auto">
            <a:xfrm>
              <a:off x="360033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3" name="直接连接符 32"/>
            <p:cNvCxnSpPr>
              <a:endCxn id="32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>
              <a:stCxn id="32" idx="0"/>
            </p:cNvCxnSpPr>
            <p:nvPr/>
          </p:nvCxnSpPr>
          <p:spPr bwMode="auto">
            <a:xfrm>
              <a:off x="3601650" y="2816932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491880" y="2996952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1331640" y="3284983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zh-CN" altLang="en-US" sz="1800" b="1" dirty="0"/>
                <a:t>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1331640" y="350100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37806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378539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601000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58606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716212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H="1">
              <a:off x="773747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543306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161"/>
            <p:cNvSpPr txBox="1">
              <a:spLocks noChangeArrowheads="1"/>
            </p:cNvSpPr>
            <p:nvPr/>
          </p:nvSpPr>
          <p:spPr bwMode="auto">
            <a:xfrm>
              <a:off x="557795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51" name="AutoShape 215"/>
            <p:cNvSpPr>
              <a:spLocks noChangeArrowheads="1"/>
            </p:cNvSpPr>
            <p:nvPr/>
          </p:nvSpPr>
          <p:spPr bwMode="auto">
            <a:xfrm>
              <a:off x="543941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528701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543465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543941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57219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572745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01072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01548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62980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30351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65860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9082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6873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687885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71621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716689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7449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745492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>
              <a:endCxn id="51" idx="3"/>
            </p:cNvCxnSpPr>
            <p:nvPr/>
          </p:nvCxnSpPr>
          <p:spPr bwMode="auto">
            <a:xfrm>
              <a:off x="528860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stCxn id="51" idx="0"/>
            </p:cNvCxnSpPr>
            <p:nvPr/>
          </p:nvCxnSpPr>
          <p:spPr bwMode="auto">
            <a:xfrm>
              <a:off x="755861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AutoShape 215"/>
            <p:cNvSpPr>
              <a:spLocks noChangeArrowheads="1"/>
            </p:cNvSpPr>
            <p:nvPr/>
          </p:nvSpPr>
          <p:spPr bwMode="auto">
            <a:xfrm>
              <a:off x="6012161" y="2708920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72" name="直接连接符 71"/>
            <p:cNvCxnSpPr>
              <a:endCxn id="71" idx="3"/>
            </p:cNvCxnSpPr>
            <p:nvPr/>
          </p:nvCxnSpPr>
          <p:spPr bwMode="auto">
            <a:xfrm>
              <a:off x="5289920" y="2816932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>
              <a:stCxn id="71" idx="0"/>
            </p:cNvCxnSpPr>
            <p:nvPr/>
          </p:nvCxnSpPr>
          <p:spPr bwMode="auto">
            <a:xfrm>
              <a:off x="7559931" y="2816932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289920" y="3284984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V="1">
              <a:off x="601000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009280" y="350100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7450160" y="3284984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744944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5289920" y="2996951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 Box 148"/>
            <p:cNvSpPr txBox="1">
              <a:spLocks noChangeArrowheads="1"/>
            </p:cNvSpPr>
            <p:nvPr/>
          </p:nvSpPr>
          <p:spPr bwMode="auto">
            <a:xfrm>
              <a:off x="420980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5289920" y="321297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77389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74367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755576" y="2924944"/>
            <a:ext cx="8100392" cy="33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noAutofit/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</a:rPr>
              <a:t>说明：图中</a:t>
            </a:r>
            <a:r>
              <a:rPr lang="en-US" altLang="zh-CN" sz="1800" b="1" dirty="0" smtClean="0">
                <a:solidFill>
                  <a:srgbClr val="990099"/>
                </a:solidFill>
              </a:rPr>
              <a:t>T</a:t>
            </a:r>
            <a:r>
              <a:rPr lang="en-US" altLang="zh-CN" sz="1800" b="1" baseline="-18000" dirty="0" smtClean="0">
                <a:solidFill>
                  <a:srgbClr val="990099"/>
                </a:solidFill>
              </a:rPr>
              <a:t>1</a:t>
            </a:r>
            <a:r>
              <a:rPr lang="en-US" altLang="zh-CN" sz="1800" b="1" dirty="0" smtClean="0">
                <a:solidFill>
                  <a:srgbClr val="990099"/>
                </a:solidFill>
                <a:latin typeface="+mn-lt"/>
              </a:rPr>
              <a:t>~</a:t>
            </a:r>
            <a:r>
              <a:rPr lang="en-US" altLang="zh-CN" sz="1800" b="1" dirty="0" smtClean="0">
                <a:solidFill>
                  <a:srgbClr val="990099"/>
                </a:solidFill>
              </a:rPr>
              <a:t>T</a:t>
            </a:r>
            <a:r>
              <a:rPr lang="en-US" altLang="zh-CN" sz="1800" b="1" baseline="-18000" dirty="0" smtClean="0">
                <a:solidFill>
                  <a:srgbClr val="990099"/>
                </a:solidFill>
              </a:rPr>
              <a:t>4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表示</a:t>
            </a:r>
            <a:r>
              <a:rPr lang="en-US" altLang="zh-CN" sz="1800" b="1" dirty="0" smtClean="0">
                <a:solidFill>
                  <a:srgbClr val="990099"/>
                </a:solidFill>
              </a:rPr>
              <a:t>4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个阶段，时长另有约定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如每个</a:t>
            </a:r>
            <a:r>
              <a:rPr lang="en-US" altLang="zh-CN" sz="1800" b="1" dirty="0" smtClean="0"/>
              <a:t>CLK</a:t>
            </a:r>
            <a:r>
              <a:rPr lang="zh-CN" altLang="en-US" sz="1800" b="1" dirty="0" smtClean="0"/>
              <a:t>可传送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个地址或数据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372200" y="3682028"/>
            <a:ext cx="2725910" cy="8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noAutofit/>
          </a:bodyPr>
          <a:lstStyle/>
          <a:p>
            <a:r>
              <a:rPr lang="zh-CN" altLang="en-US" sz="1800" b="1" dirty="0"/>
              <a:t>←</a:t>
            </a:r>
            <a:r>
              <a:rPr lang="zh-CN" altLang="en-US" sz="1800" b="1" dirty="0" smtClean="0"/>
              <a:t>从设备操作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存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取</a:t>
            </a:r>
            <a:r>
              <a:rPr lang="en-US" altLang="zh-CN" sz="16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sz="1800" b="1" dirty="0" smtClean="0"/>
              <a:t>←主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从设备间交互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传输</a:t>
            </a:r>
            <a:r>
              <a:rPr lang="en-US" altLang="zh-CN" sz="1600" b="1" dirty="0" smtClean="0"/>
              <a:t>)</a:t>
            </a:r>
          </a:p>
          <a:p>
            <a:endParaRPr lang="zh-CN" altLang="en-US" sz="14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2E9-9214-495B-BD5F-128E9372F8B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3095775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按连接部件分类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*片内总线：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*系统总线：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336800" indent="-2336800"/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endParaRPr lang="en-US" altLang="zh-CN" b="1" dirty="0" smtClean="0">
              <a:solidFill>
                <a:srgbClr val="C00000"/>
              </a:solidFill>
            </a:endParaRPr>
          </a:p>
          <a:p>
            <a:pPr marL="2336800" indent="-2336800"/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endParaRPr lang="en-US" altLang="zh-CN" b="1" dirty="0" smtClean="0">
              <a:solidFill>
                <a:srgbClr val="C00000"/>
              </a:solidFill>
            </a:endParaRPr>
          </a:p>
          <a:p>
            <a:pPr marL="2336800" indent="-2336800">
              <a:spcBef>
                <a:spcPts val="60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*通信总线：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0906" name="Text Box 74"/>
          <p:cNvSpPr txBox="1">
            <a:spLocks noChangeArrowheads="1"/>
          </p:cNvSpPr>
          <p:nvPr/>
        </p:nvSpPr>
        <p:spPr bwMode="auto">
          <a:xfrm>
            <a:off x="179388" y="4543960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*系统</a:t>
            </a:r>
            <a:r>
              <a:rPr lang="zh-CN" altLang="en-US" b="1" dirty="0">
                <a:solidFill>
                  <a:srgbClr val="C00000"/>
                </a:solidFill>
              </a:rPr>
              <a:t>总线的发展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多总线结构</a:t>
            </a:r>
            <a:r>
              <a:rPr lang="en-US" altLang="zh-CN" b="1" dirty="0"/>
              <a:t> </a:t>
            </a:r>
            <a:r>
              <a:rPr lang="en-US" altLang="zh-CN" b="1" dirty="0" smtClean="0"/>
              <a:t>              </a:t>
            </a:r>
            <a:r>
              <a:rPr lang="zh-CN" altLang="en-US" sz="1800" b="1" dirty="0" smtClean="0"/>
              <a:t>←提高传输性能</a:t>
            </a:r>
            <a:endParaRPr lang="en-US" altLang="zh-CN" b="1" dirty="0" smtClean="0"/>
          </a:p>
          <a:p>
            <a:pPr marL="2598738" indent="-2598738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由</a:t>
            </a:r>
            <a:r>
              <a:rPr lang="en-US" altLang="zh-CN" b="1" u="sng" dirty="0" smtClean="0"/>
              <a:t>HOST</a:t>
            </a:r>
            <a:r>
              <a:rPr lang="zh-CN" altLang="en-US" b="1" u="sng" dirty="0" smtClean="0"/>
              <a:t>总线</a:t>
            </a:r>
            <a:r>
              <a:rPr lang="zh-CN" altLang="en-US" b="1" dirty="0" smtClean="0"/>
              <a:t>、</a:t>
            </a:r>
            <a:r>
              <a:rPr lang="en-US" altLang="zh-CN" b="1" u="sng" dirty="0" smtClean="0"/>
              <a:t>I/O</a:t>
            </a:r>
            <a:r>
              <a:rPr lang="zh-CN" altLang="en-US" b="1" u="sng" dirty="0" smtClean="0"/>
              <a:t>总线</a:t>
            </a:r>
            <a:r>
              <a:rPr lang="zh-CN" altLang="en-US" b="1" dirty="0" smtClean="0"/>
              <a:t>组成，通过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总线桥</a:t>
            </a:r>
            <a:r>
              <a:rPr lang="zh-CN" altLang="en-US" b="1" dirty="0" smtClean="0"/>
              <a:t>实现互连</a:t>
            </a:r>
            <a:endParaRPr lang="en-US" altLang="zh-CN" b="1" dirty="0" smtClean="0"/>
          </a:p>
          <a:p>
            <a:pPr marL="2598738" indent="-2598738">
              <a:lnSpc>
                <a:spcPct val="105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</a:t>
            </a:r>
            <a:r>
              <a:rPr lang="zh-CN" altLang="en-US" sz="2000" dirty="0" smtClean="0"/>
              <a:t>└</a:t>
            </a:r>
            <a:r>
              <a:rPr lang="zh-CN" altLang="en-US" sz="2000" b="1" dirty="0"/>
              <a:t>←即主机</a:t>
            </a:r>
            <a:r>
              <a:rPr lang="zh-CN" altLang="en-US" sz="2000" b="1" dirty="0" smtClean="0"/>
              <a:t>总线，又</a:t>
            </a:r>
            <a:r>
              <a:rPr lang="zh-CN" altLang="en-US" sz="2000" b="1" dirty="0"/>
              <a:t>称</a:t>
            </a:r>
            <a:r>
              <a:rPr lang="en-US" altLang="zh-CN" sz="2000" b="1" dirty="0" smtClean="0"/>
              <a:t>CPU-</a:t>
            </a:r>
            <a:r>
              <a:rPr lang="zh-CN" altLang="en-US" sz="2000" b="1" dirty="0"/>
              <a:t>主存</a:t>
            </a:r>
            <a:r>
              <a:rPr lang="zh-CN" altLang="en-US" sz="2000" b="1" dirty="0" smtClean="0"/>
              <a:t>总线</a:t>
            </a:r>
            <a:endParaRPr lang="zh-CN" altLang="en-US" sz="2000" b="1" dirty="0"/>
          </a:p>
        </p:txBody>
      </p:sp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2195362" y="799544"/>
            <a:ext cx="676925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/>
            <a:r>
              <a:rPr lang="zh-CN" altLang="en-US" b="1" dirty="0" smtClean="0"/>
              <a:t>用于连接芯片内部的</a:t>
            </a:r>
            <a:r>
              <a:rPr lang="zh-CN" altLang="en-US" b="1" dirty="0" smtClean="0">
                <a:solidFill>
                  <a:srgbClr val="990099"/>
                </a:solidFill>
              </a:rPr>
              <a:t>元器件</a:t>
            </a:r>
            <a:r>
              <a:rPr lang="zh-CN" altLang="en-US" b="1" dirty="0" smtClean="0"/>
              <a:t>，只含数据线</a:t>
            </a:r>
            <a:endParaRPr lang="zh-CN" altLang="en-US" b="1" dirty="0"/>
          </a:p>
          <a:p>
            <a:pPr marL="2060575" indent="-2060575"/>
            <a:r>
              <a:rPr lang="zh-CN" altLang="en-US" b="1" dirty="0" smtClean="0"/>
              <a:t>用于连接计算机的</a:t>
            </a:r>
            <a:r>
              <a:rPr lang="zh-CN" altLang="en-US" b="1" dirty="0" smtClean="0">
                <a:solidFill>
                  <a:srgbClr val="990099"/>
                </a:solidFill>
              </a:rPr>
              <a:t>主要部件</a:t>
            </a:r>
            <a:r>
              <a:rPr lang="en-US" altLang="zh-CN" sz="2000" b="1" dirty="0" smtClean="0"/>
              <a:t>(CPU/</a:t>
            </a:r>
            <a:r>
              <a:rPr lang="zh-CN" altLang="en-US" sz="2000" b="1" dirty="0" smtClean="0"/>
              <a:t>主存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外设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060575" indent="-2060575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含地址总线、数据总线、控制总线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0909" name="Text Box 77"/>
          <p:cNvSpPr txBox="1">
            <a:spLocks noChangeArrowheads="1"/>
          </p:cNvSpPr>
          <p:nvPr/>
        </p:nvSpPr>
        <p:spPr bwMode="auto">
          <a:xfrm>
            <a:off x="2196032" y="4077072"/>
            <a:ext cx="67685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/>
            <a:r>
              <a:rPr lang="zh-CN" altLang="en-US" b="1" dirty="0" smtClean="0"/>
              <a:t>用于连接</a:t>
            </a:r>
            <a:r>
              <a:rPr lang="zh-CN" altLang="en-US" b="1" dirty="0" smtClean="0">
                <a:solidFill>
                  <a:srgbClr val="990099"/>
                </a:solidFill>
              </a:rPr>
              <a:t>外设</a:t>
            </a:r>
            <a:r>
              <a:rPr lang="zh-CN" altLang="en-US" b="1" dirty="0"/>
              <a:t>或</a:t>
            </a:r>
            <a:r>
              <a:rPr lang="zh-CN" altLang="en-US" b="1" dirty="0" smtClean="0">
                <a:solidFill>
                  <a:srgbClr val="990099"/>
                </a:solidFill>
              </a:rPr>
              <a:t>其它系统</a:t>
            </a:r>
            <a:r>
              <a:rPr lang="zh-CN" altLang="en-US" b="1" dirty="0" smtClean="0"/>
              <a:t>，含数据线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及控制线</a:t>
            </a:r>
            <a:r>
              <a:rPr lang="en-US" altLang="zh-CN" b="1" dirty="0" smtClean="0"/>
              <a:t>]</a:t>
            </a:r>
            <a:endParaRPr lang="zh-CN" altLang="en-US" sz="2800" b="1" dirty="0"/>
          </a:p>
        </p:txBody>
      </p:sp>
      <p:sp>
        <p:nvSpPr>
          <p:cNvPr id="12095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27584" y="2593894"/>
            <a:ext cx="6336704" cy="1441088"/>
            <a:chOff x="827584" y="2347952"/>
            <a:chExt cx="6336704" cy="1441088"/>
          </a:xfrm>
        </p:grpSpPr>
        <p:sp>
          <p:nvSpPr>
            <p:cNvPr id="128" name="Text Box 81"/>
            <p:cNvSpPr txBox="1">
              <a:spLocks noChangeArrowheads="1"/>
            </p:cNvSpPr>
            <p:nvPr/>
          </p:nvSpPr>
          <p:spPr bwMode="auto">
            <a:xfrm>
              <a:off x="3923928" y="2852008"/>
              <a:ext cx="1296144" cy="936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sp>
          <p:nvSpPr>
            <p:cNvPr id="129" name="Text Box 81"/>
            <p:cNvSpPr txBox="1">
              <a:spLocks noChangeArrowheads="1"/>
            </p:cNvSpPr>
            <p:nvPr/>
          </p:nvSpPr>
          <p:spPr bwMode="auto">
            <a:xfrm>
              <a:off x="5724128" y="2854177"/>
              <a:ext cx="1368152" cy="933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4932040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464400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6444208" y="3284106"/>
              <a:ext cx="0" cy="14366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500404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81"/>
            <p:cNvSpPr txBox="1">
              <a:spLocks noChangeArrowheads="1"/>
            </p:cNvSpPr>
            <p:nvPr/>
          </p:nvSpPr>
          <p:spPr bwMode="auto">
            <a:xfrm>
              <a:off x="2627784" y="2996024"/>
              <a:ext cx="864096" cy="4281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136" name="Text Box 88"/>
            <p:cNvSpPr txBox="1">
              <a:spLocks noChangeArrowheads="1"/>
            </p:cNvSpPr>
            <p:nvPr/>
          </p:nvSpPr>
          <p:spPr bwMode="auto">
            <a:xfrm>
              <a:off x="3995416" y="2997349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接口</a:t>
              </a:r>
              <a:r>
                <a:rPr lang="en-US" altLang="zh-CN" sz="2000" b="1" dirty="0"/>
                <a:t>1</a:t>
              </a:r>
            </a:p>
          </p:txBody>
        </p:sp>
        <p:sp>
          <p:nvSpPr>
            <p:cNvPr id="137" name="Text Box 89"/>
            <p:cNvSpPr txBox="1">
              <a:spLocks noChangeArrowheads="1"/>
            </p:cNvSpPr>
            <p:nvPr/>
          </p:nvSpPr>
          <p:spPr bwMode="auto">
            <a:xfrm>
              <a:off x="3995416" y="3426880"/>
              <a:ext cx="1152525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1</a:t>
              </a:r>
              <a:endParaRPr lang="zh-CN" altLang="en-US" sz="2000" b="1" dirty="0"/>
            </a:p>
          </p:txBody>
        </p:sp>
        <p:sp>
          <p:nvSpPr>
            <p:cNvPr id="138" name="Text Box 90"/>
            <p:cNvSpPr txBox="1">
              <a:spLocks noChangeArrowheads="1"/>
            </p:cNvSpPr>
            <p:nvPr/>
          </p:nvSpPr>
          <p:spPr bwMode="auto">
            <a:xfrm>
              <a:off x="5795765" y="2997349"/>
              <a:ext cx="12239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接口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139" name="Text Box 91"/>
            <p:cNvSpPr txBox="1">
              <a:spLocks noChangeArrowheads="1"/>
            </p:cNvSpPr>
            <p:nvPr/>
          </p:nvSpPr>
          <p:spPr bwMode="auto">
            <a:xfrm>
              <a:off x="5795765" y="3428468"/>
              <a:ext cx="1223963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n</a:t>
              </a:r>
              <a:endParaRPr lang="zh-CN" altLang="en-US" sz="2000" b="1" dirty="0"/>
            </a:p>
          </p:txBody>
        </p:sp>
        <p:sp>
          <p:nvSpPr>
            <p:cNvPr id="140" name="Text Box 92"/>
            <p:cNvSpPr txBox="1">
              <a:spLocks noChangeArrowheads="1"/>
            </p:cNvSpPr>
            <p:nvPr/>
          </p:nvSpPr>
          <p:spPr bwMode="auto">
            <a:xfrm>
              <a:off x="5264496" y="3141886"/>
              <a:ext cx="3876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" name="Rectangle 111"/>
            <p:cNvSpPr>
              <a:spLocks noChangeArrowheads="1"/>
            </p:cNvSpPr>
            <p:nvPr/>
          </p:nvSpPr>
          <p:spPr bwMode="auto">
            <a:xfrm>
              <a:off x="827584" y="2924016"/>
              <a:ext cx="1584176" cy="865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935534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ALU</a:t>
              </a:r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1727423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CU</a:t>
              </a:r>
            </a:p>
          </p:txBody>
        </p:sp>
        <p:sp>
          <p:nvSpPr>
            <p:cNvPr id="146" name="Text Box 114"/>
            <p:cNvSpPr txBox="1">
              <a:spLocks noChangeArrowheads="1"/>
            </p:cNvSpPr>
            <p:nvPr/>
          </p:nvSpPr>
          <p:spPr bwMode="auto">
            <a:xfrm>
              <a:off x="1439589" y="3068032"/>
              <a:ext cx="86409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BIU</a:t>
              </a:r>
            </a:p>
          </p:txBody>
        </p:sp>
        <p:sp>
          <p:nvSpPr>
            <p:cNvPr id="147" name="Text Box 120"/>
            <p:cNvSpPr txBox="1">
              <a:spLocks noChangeArrowheads="1"/>
            </p:cNvSpPr>
            <p:nvPr/>
          </p:nvSpPr>
          <p:spPr bwMode="auto">
            <a:xfrm>
              <a:off x="863526" y="2967034"/>
              <a:ext cx="504825" cy="253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flipV="1">
              <a:off x="1763687" y="3284056"/>
              <a:ext cx="1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827584" y="2347952"/>
              <a:ext cx="6335018" cy="2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827584" y="2563976"/>
              <a:ext cx="6336704" cy="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827584" y="2780001"/>
              <a:ext cx="6336381" cy="1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355976" y="2351409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4644008" y="2563977"/>
              <a:ext cx="0" cy="432049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4932040" y="2780001"/>
              <a:ext cx="0" cy="21602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156176" y="2347952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6444208" y="2563977"/>
              <a:ext cx="0" cy="42859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732240" y="2780001"/>
              <a:ext cx="0" cy="212567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935534" y="3356064"/>
              <a:ext cx="1358753" cy="0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2051720" y="3284056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197971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125963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1691680" y="2347952"/>
              <a:ext cx="0" cy="720080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H="1">
              <a:off x="1907382" y="2563976"/>
              <a:ext cx="322" cy="504056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123728" y="2780002"/>
              <a:ext cx="1" cy="28457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843808" y="2347952"/>
              <a:ext cx="0" cy="649397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059832" y="2563976"/>
              <a:ext cx="0" cy="432048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3275856" y="2780000"/>
              <a:ext cx="0" cy="217349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164288" y="2449876"/>
            <a:ext cx="1584176" cy="647626"/>
            <a:chOff x="7164288" y="2203934"/>
            <a:chExt cx="1584176" cy="647626"/>
          </a:xfrm>
        </p:grpSpPr>
        <p:sp>
          <p:nvSpPr>
            <p:cNvPr id="182" name="AutoShape 106"/>
            <p:cNvSpPr>
              <a:spLocks/>
            </p:cNvSpPr>
            <p:nvPr/>
          </p:nvSpPr>
          <p:spPr bwMode="auto">
            <a:xfrm>
              <a:off x="7737331" y="2314150"/>
              <a:ext cx="45719" cy="465850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Text Box 107"/>
            <p:cNvSpPr txBox="1">
              <a:spLocks noChangeArrowheads="1"/>
            </p:cNvSpPr>
            <p:nvPr/>
          </p:nvSpPr>
          <p:spPr bwMode="auto">
            <a:xfrm>
              <a:off x="7740352" y="2419960"/>
              <a:ext cx="1008112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7164288" y="2203934"/>
              <a:ext cx="576064" cy="6476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ABus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DBus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CBus</a:t>
              </a:r>
              <a:endParaRPr lang="en-US" altLang="zh-CN" sz="1800" b="1" dirty="0" smtClean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267744" y="2276872"/>
            <a:ext cx="2664296" cy="823247"/>
            <a:chOff x="2267744" y="2030930"/>
            <a:chExt cx="2664296" cy="823247"/>
          </a:xfrm>
        </p:grpSpPr>
        <p:sp>
          <p:nvSpPr>
            <p:cNvPr id="181" name="Rectangle 111"/>
            <p:cNvSpPr>
              <a:spLocks noChangeArrowheads="1"/>
            </p:cNvSpPr>
            <p:nvPr/>
          </p:nvSpPr>
          <p:spPr bwMode="auto">
            <a:xfrm>
              <a:off x="3491880" y="2276862"/>
              <a:ext cx="288032" cy="57731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186" name="Text Box 107"/>
            <p:cNvSpPr txBox="1">
              <a:spLocks noChangeArrowheads="1"/>
            </p:cNvSpPr>
            <p:nvPr/>
          </p:nvSpPr>
          <p:spPr bwMode="auto">
            <a:xfrm>
              <a:off x="2267744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87" name="Text Box 107"/>
            <p:cNvSpPr txBox="1">
              <a:spLocks noChangeArrowheads="1"/>
            </p:cNvSpPr>
            <p:nvPr/>
          </p:nvSpPr>
          <p:spPr bwMode="auto">
            <a:xfrm>
              <a:off x="3833193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6" grpId="0"/>
      <p:bldP spid="120907" grpId="0"/>
      <p:bldP spid="1209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79389" y="1916832"/>
            <a:ext cx="2639704" cy="319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物理特性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功能特性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电气特性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时间特性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/>
              <a:t>   </a:t>
            </a:r>
            <a:r>
              <a:rPr lang="en-US" altLang="zh-CN" sz="2000" b="1" dirty="0"/>
              <a:t>(</a:t>
            </a:r>
            <a:r>
              <a:rPr lang="zh-CN" altLang="en-US" sz="2000" b="1" dirty="0">
                <a:solidFill>
                  <a:srgbClr val="C00000"/>
                </a:solidFill>
              </a:rPr>
              <a:t>逻辑特性</a:t>
            </a:r>
            <a:r>
              <a:rPr lang="en-US" altLang="zh-CN" sz="2000" b="1" dirty="0"/>
              <a:t>)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B2B5-E2D6-43CB-B406-9E71C1F9271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二、总线的特性</a:t>
            </a: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179388" y="28157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b="1" dirty="0" smtClean="0"/>
              <a:t>指信号线上信号的</a:t>
            </a:r>
            <a:r>
              <a:rPr lang="zh-CN" altLang="en-US" b="1" u="sng" dirty="0" smtClean="0"/>
              <a:t>传递方向</a:t>
            </a:r>
            <a:r>
              <a:rPr lang="zh-CN" altLang="en-US" b="1" dirty="0" smtClean="0"/>
              <a:t>、</a:t>
            </a:r>
            <a:r>
              <a:rPr lang="zh-CN" altLang="en-US" b="1" u="sng" dirty="0" smtClean="0"/>
              <a:t>电平有效范围</a:t>
            </a:r>
            <a:endParaRPr lang="en-US" altLang="zh-CN" b="1" u="sng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电平约定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 smtClean="0"/>
              <a:t>地址</a:t>
            </a:r>
            <a:r>
              <a:rPr lang="en-US" altLang="zh-CN" sz="2200" b="1" dirty="0" smtClean="0"/>
              <a:t>/</a:t>
            </a:r>
            <a:r>
              <a:rPr lang="zh-CN" altLang="en-US" sz="2200" b="1" dirty="0" smtClean="0"/>
              <a:t>数据线为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，控制线为有效、无效</a:t>
            </a:r>
            <a:endParaRPr lang="en-US" altLang="zh-CN" sz="2200" b="1" dirty="0" smtClean="0"/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电平表示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 smtClean="0"/>
              <a:t>单端方式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TTL)</a:t>
            </a:r>
            <a:r>
              <a:rPr lang="zh-CN" altLang="en-US" sz="2200" b="1" dirty="0" smtClean="0"/>
              <a:t>、差分方式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USB)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205805" y="4171146"/>
            <a:ext cx="67588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zh-CN" altLang="en-US" b="1" dirty="0"/>
              <a:t>指传输过程</a:t>
            </a:r>
            <a:r>
              <a:rPr lang="zh-CN" altLang="en-US" b="1" dirty="0" smtClean="0"/>
              <a:t>中，各</a:t>
            </a:r>
            <a:r>
              <a:rPr lang="zh-CN" altLang="en-US" b="1" dirty="0"/>
              <a:t>信号线</a:t>
            </a:r>
            <a:r>
              <a:rPr lang="zh-CN" altLang="en-US" b="1" dirty="0" smtClean="0"/>
              <a:t>上</a:t>
            </a:r>
            <a:r>
              <a:rPr lang="zh-CN" altLang="en-US" b="1" u="sng" dirty="0" smtClean="0"/>
              <a:t>信号有效的时序</a:t>
            </a:r>
            <a:endParaRPr lang="en-US" altLang="zh-CN" b="1" u="sng" dirty="0" smtClean="0"/>
          </a:p>
        </p:txBody>
      </p:sp>
      <p:sp>
        <p:nvSpPr>
          <p:cNvPr id="172" name="Text Box 10"/>
          <p:cNvSpPr txBox="1">
            <a:spLocks noChangeArrowheads="1"/>
          </p:cNvSpPr>
          <p:nvPr/>
        </p:nvSpPr>
        <p:spPr bwMode="auto">
          <a:xfrm>
            <a:off x="2195612" y="1916832"/>
            <a:ext cx="67688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</a:rPr>
              <a:t>指信号线的</a:t>
            </a:r>
            <a:r>
              <a:rPr lang="zh-CN" altLang="en-US" b="1" u="sng" dirty="0" smtClean="0">
                <a:latin typeface="Times New Roman" pitchFamily="18" charset="0"/>
              </a:rPr>
              <a:t>连接特性</a:t>
            </a:r>
            <a:r>
              <a:rPr lang="zh-CN" altLang="en-US" b="1" dirty="0" smtClean="0">
                <a:latin typeface="Times New Roman" pitchFamily="18" charset="0"/>
              </a:rPr>
              <a:t>，</a:t>
            </a:r>
            <a:r>
              <a:rPr lang="zh-CN" altLang="en-US" sz="2200" b="1" dirty="0" smtClean="0"/>
              <a:t>如线的类型、数量、线距等</a:t>
            </a:r>
            <a:endParaRPr lang="en-US" altLang="zh-CN" sz="2200" b="1" dirty="0" smtClean="0"/>
          </a:p>
          <a:p>
            <a:r>
              <a:rPr lang="zh-CN" altLang="en-US" b="1" dirty="0"/>
              <a:t>指各信号线的</a:t>
            </a:r>
            <a:r>
              <a:rPr lang="zh-CN" altLang="en-US" b="1" u="sng" dirty="0"/>
              <a:t>功能</a:t>
            </a:r>
            <a:r>
              <a:rPr lang="zh-CN" altLang="en-US" b="1" dirty="0"/>
              <a:t>，</a:t>
            </a:r>
            <a:r>
              <a:rPr lang="zh-CN" altLang="en-US" sz="2200" b="1" dirty="0"/>
              <a:t>如地址线、数据线、时钟线</a:t>
            </a:r>
            <a:r>
              <a:rPr lang="zh-CN" altLang="en-US" sz="2200" b="1" dirty="0" smtClean="0"/>
              <a:t>等</a:t>
            </a:r>
            <a:endParaRPr lang="zh-CN" altLang="en-US" sz="2200" b="1" dirty="0"/>
          </a:p>
        </p:txBody>
      </p:sp>
      <p:sp>
        <p:nvSpPr>
          <p:cNvPr id="173" name="AutoShape 338"/>
          <p:cNvSpPr>
            <a:spLocks/>
          </p:cNvSpPr>
          <p:nvPr/>
        </p:nvSpPr>
        <p:spPr bwMode="auto">
          <a:xfrm>
            <a:off x="3419871" y="6226412"/>
            <a:ext cx="2376265" cy="288000"/>
          </a:xfrm>
          <a:prstGeom prst="borderCallout2">
            <a:avLst>
              <a:gd name="adj1" fmla="val 53111"/>
              <a:gd name="adj2" fmla="val -138"/>
              <a:gd name="adj3" fmla="val 54083"/>
              <a:gd name="adj4" fmla="val -6523"/>
              <a:gd name="adj5" fmla="val -18758"/>
              <a:gd name="adj6" fmla="val -1902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表示值可任意</a:t>
            </a:r>
            <a:r>
              <a:rPr lang="en-US" altLang="zh-CN" sz="1600" b="1" u="none" dirty="0" smtClean="0">
                <a:latin typeface="宋体" pitchFamily="2" charset="-122"/>
              </a:rPr>
              <a:t>(</a:t>
            </a:r>
            <a:r>
              <a:rPr lang="zh-CN" altLang="en-US" sz="1600" b="1" u="none" dirty="0" smtClean="0">
                <a:latin typeface="宋体" pitchFamily="2" charset="-122"/>
              </a:rPr>
              <a:t>未使用</a:t>
            </a:r>
            <a:r>
              <a:rPr lang="en-US" altLang="zh-CN" sz="16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2914972" y="980728"/>
            <a:ext cx="3385220" cy="918675"/>
            <a:chOff x="3274764" y="3518437"/>
            <a:chExt cx="3385220" cy="918675"/>
          </a:xfrm>
        </p:grpSpPr>
        <p:sp>
          <p:nvSpPr>
            <p:cNvPr id="196" name="Text Box 19"/>
            <p:cNvSpPr txBox="1">
              <a:spLocks noChangeArrowheads="1"/>
            </p:cNvSpPr>
            <p:nvPr/>
          </p:nvSpPr>
          <p:spPr bwMode="auto">
            <a:xfrm>
              <a:off x="3274764" y="3518437"/>
              <a:ext cx="865188" cy="27060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主设备</a:t>
              </a:r>
              <a:endParaRPr lang="zh-CN" altLang="en-US" sz="1800" b="1" dirty="0"/>
            </a:p>
          </p:txBody>
        </p:sp>
        <p:sp>
          <p:nvSpPr>
            <p:cNvPr id="197" name="Text Box 21"/>
            <p:cNvSpPr txBox="1">
              <a:spLocks noChangeArrowheads="1"/>
            </p:cNvSpPr>
            <p:nvPr/>
          </p:nvSpPr>
          <p:spPr bwMode="auto">
            <a:xfrm>
              <a:off x="4499992" y="3518437"/>
              <a:ext cx="936104" cy="270603"/>
            </a:xfrm>
            <a:prstGeom prst="rect">
              <a:avLst/>
            </a:prstGeom>
            <a:solidFill>
              <a:srgbClr val="99CCFF">
                <a:alpha val="85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 err="1" smtClean="0"/>
                <a:t>i</a:t>
              </a:r>
              <a:endParaRPr lang="zh-CN" altLang="en-US" sz="1800" b="1" dirty="0"/>
            </a:p>
          </p:txBody>
        </p:sp>
        <p:sp>
          <p:nvSpPr>
            <p:cNvPr id="198" name="Text Box 22"/>
            <p:cNvSpPr txBox="1">
              <a:spLocks noChangeArrowheads="1"/>
            </p:cNvSpPr>
            <p:nvPr/>
          </p:nvSpPr>
          <p:spPr bwMode="auto">
            <a:xfrm>
              <a:off x="3346772" y="4149080"/>
              <a:ext cx="288925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199" name="直接箭头连接符 198"/>
            <p:cNvCxnSpPr/>
            <p:nvPr/>
          </p:nvCxnSpPr>
          <p:spPr bwMode="auto">
            <a:xfrm>
              <a:off x="3275856" y="4005064"/>
              <a:ext cx="3384128" cy="126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3274764" y="4149080"/>
              <a:ext cx="3385220" cy="126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flipH="1">
              <a:off x="3275856" y="4437112"/>
              <a:ext cx="3384128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>
              <a:off x="3428256" y="3789040"/>
              <a:ext cx="0" cy="21602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3563888" y="3789040"/>
              <a:ext cx="0" cy="36004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 flipV="1">
              <a:off x="3995936" y="3789040"/>
              <a:ext cx="0" cy="64807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5" name="Text Box 22"/>
            <p:cNvSpPr txBox="1">
              <a:spLocks noChangeArrowheads="1"/>
            </p:cNvSpPr>
            <p:nvPr/>
          </p:nvSpPr>
          <p:spPr bwMode="auto">
            <a:xfrm>
              <a:off x="3635003" y="3717032"/>
              <a:ext cx="288925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6" name="Text Box 22"/>
            <p:cNvSpPr txBox="1">
              <a:spLocks noChangeArrowheads="1"/>
            </p:cNvSpPr>
            <p:nvPr/>
          </p:nvSpPr>
          <p:spPr bwMode="auto">
            <a:xfrm>
              <a:off x="4860231" y="3717032"/>
              <a:ext cx="288925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207" name="直接箭头连接符 206"/>
            <p:cNvCxnSpPr/>
            <p:nvPr/>
          </p:nvCxnSpPr>
          <p:spPr bwMode="auto">
            <a:xfrm flipV="1">
              <a:off x="4645100" y="3789040"/>
              <a:ext cx="0" cy="21602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flipH="1" flipV="1">
              <a:off x="4788223" y="3789040"/>
              <a:ext cx="893" cy="36004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>
              <a:off x="5221164" y="3789040"/>
              <a:ext cx="0" cy="64680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0" name="Text Box 20"/>
            <p:cNvSpPr txBox="1">
              <a:spLocks noChangeArrowheads="1"/>
            </p:cNvSpPr>
            <p:nvPr/>
          </p:nvSpPr>
          <p:spPr bwMode="auto">
            <a:xfrm>
              <a:off x="6156424" y="4150345"/>
              <a:ext cx="287784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1" name="Text Box 21"/>
            <p:cNvSpPr txBox="1">
              <a:spLocks noChangeArrowheads="1"/>
            </p:cNvSpPr>
            <p:nvPr/>
          </p:nvSpPr>
          <p:spPr bwMode="auto">
            <a:xfrm>
              <a:off x="5724128" y="3519702"/>
              <a:ext cx="935856" cy="270603"/>
            </a:xfrm>
            <a:prstGeom prst="rect">
              <a:avLst/>
            </a:prstGeom>
            <a:solidFill>
              <a:srgbClr val="99CCFF">
                <a:alpha val="85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 smtClean="0"/>
                <a:t>j</a:t>
              </a:r>
              <a:endParaRPr lang="zh-CN" altLang="en-US" sz="1800" b="1" dirty="0"/>
            </a:p>
          </p:txBody>
        </p:sp>
        <p:sp>
          <p:nvSpPr>
            <p:cNvPr id="212" name="Text Box 22"/>
            <p:cNvSpPr txBox="1">
              <a:spLocks noChangeArrowheads="1"/>
            </p:cNvSpPr>
            <p:nvPr/>
          </p:nvSpPr>
          <p:spPr bwMode="auto">
            <a:xfrm>
              <a:off x="6084367" y="3718297"/>
              <a:ext cx="288925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213" name="直接箭头连接符 212"/>
            <p:cNvCxnSpPr/>
            <p:nvPr/>
          </p:nvCxnSpPr>
          <p:spPr bwMode="auto">
            <a:xfrm flipV="1">
              <a:off x="5869236" y="3790305"/>
              <a:ext cx="0" cy="21602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H="1" flipV="1">
              <a:off x="6012359" y="3790305"/>
              <a:ext cx="893" cy="36004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6445300" y="3790305"/>
              <a:ext cx="0" cy="64680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1600425" y="4725144"/>
            <a:ext cx="7374034" cy="1440164"/>
            <a:chOff x="1600425" y="4762308"/>
            <a:chExt cx="7374034" cy="1440164"/>
          </a:xfrm>
        </p:grpSpPr>
        <p:sp>
          <p:nvSpPr>
            <p:cNvPr id="74" name="Line 226"/>
            <p:cNvSpPr>
              <a:spLocks noChangeShapeType="1"/>
            </p:cNvSpPr>
            <p:nvPr/>
          </p:nvSpPr>
          <p:spPr bwMode="auto">
            <a:xfrm>
              <a:off x="4768455" y="5055998"/>
              <a:ext cx="869" cy="114647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7"/>
            <p:cNvSpPr>
              <a:spLocks noChangeShapeType="1"/>
            </p:cNvSpPr>
            <p:nvPr/>
          </p:nvSpPr>
          <p:spPr bwMode="auto">
            <a:xfrm>
              <a:off x="3040263" y="5050342"/>
              <a:ext cx="1588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0"/>
            <p:cNvSpPr>
              <a:spLocks noChangeShapeType="1"/>
            </p:cNvSpPr>
            <p:nvPr/>
          </p:nvSpPr>
          <p:spPr bwMode="auto">
            <a:xfrm>
              <a:off x="2752950" y="5055079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31"/>
            <p:cNvSpPr>
              <a:spLocks noChangeShapeType="1"/>
            </p:cNvSpPr>
            <p:nvPr/>
          </p:nvSpPr>
          <p:spPr bwMode="auto">
            <a:xfrm flipH="1">
              <a:off x="3905947" y="5054981"/>
              <a:ext cx="0" cy="11474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32"/>
            <p:cNvSpPr>
              <a:spLocks noChangeShapeType="1"/>
            </p:cNvSpPr>
            <p:nvPr/>
          </p:nvSpPr>
          <p:spPr bwMode="auto">
            <a:xfrm flipH="1">
              <a:off x="4482009" y="5054981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33"/>
            <p:cNvSpPr>
              <a:spLocks noChangeShapeType="1"/>
            </p:cNvSpPr>
            <p:nvPr/>
          </p:nvSpPr>
          <p:spPr bwMode="auto">
            <a:xfrm>
              <a:off x="3328295" y="5055079"/>
              <a:ext cx="993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35"/>
            <p:cNvSpPr txBox="1">
              <a:spLocks noChangeArrowheads="1"/>
            </p:cNvSpPr>
            <p:nvPr/>
          </p:nvSpPr>
          <p:spPr bwMode="auto">
            <a:xfrm>
              <a:off x="1600425" y="4767940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 CLK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RD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81" name="Line 236"/>
            <p:cNvSpPr>
              <a:spLocks noChangeShapeType="1"/>
            </p:cNvSpPr>
            <p:nvPr/>
          </p:nvSpPr>
          <p:spPr bwMode="auto">
            <a:xfrm>
              <a:off x="2608488" y="5273459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37"/>
            <p:cNvSpPr>
              <a:spLocks noChangeShapeType="1"/>
            </p:cNvSpPr>
            <p:nvPr/>
          </p:nvSpPr>
          <p:spPr bwMode="auto">
            <a:xfrm flipV="1">
              <a:off x="2608488" y="5635410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38"/>
            <p:cNvSpPr>
              <a:spLocks noChangeShapeType="1"/>
            </p:cNvSpPr>
            <p:nvPr/>
          </p:nvSpPr>
          <p:spPr bwMode="auto">
            <a:xfrm flipV="1">
              <a:off x="4624440" y="5635410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43"/>
            <p:cNvSpPr>
              <a:spLocks noChangeShapeType="1"/>
            </p:cNvSpPr>
            <p:nvPr/>
          </p:nvSpPr>
          <p:spPr bwMode="auto">
            <a:xfrm>
              <a:off x="2608215" y="6138641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44"/>
            <p:cNvSpPr>
              <a:spLocks noChangeShapeType="1"/>
            </p:cNvSpPr>
            <p:nvPr/>
          </p:nvSpPr>
          <p:spPr bwMode="auto">
            <a:xfrm flipV="1">
              <a:off x="2608488" y="5849821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5"/>
            <p:cNvSpPr>
              <a:spLocks noChangeShapeType="1"/>
            </p:cNvSpPr>
            <p:nvPr/>
          </p:nvSpPr>
          <p:spPr bwMode="auto">
            <a:xfrm flipV="1">
              <a:off x="4912471" y="5275046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57"/>
            <p:cNvSpPr>
              <a:spLocks noChangeShapeType="1"/>
            </p:cNvSpPr>
            <p:nvPr/>
          </p:nvSpPr>
          <p:spPr bwMode="auto">
            <a:xfrm flipH="1">
              <a:off x="5057279" y="5054981"/>
              <a:ext cx="794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62"/>
            <p:cNvSpPr>
              <a:spLocks noChangeShapeType="1"/>
            </p:cNvSpPr>
            <p:nvPr/>
          </p:nvSpPr>
          <p:spPr bwMode="auto">
            <a:xfrm flipH="1" flipV="1">
              <a:off x="4480423" y="584972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63"/>
            <p:cNvSpPr>
              <a:spLocks noChangeShapeType="1"/>
            </p:cNvSpPr>
            <p:nvPr/>
          </p:nvSpPr>
          <p:spPr bwMode="auto">
            <a:xfrm>
              <a:off x="4624638" y="6138643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299"/>
            <p:cNvSpPr>
              <a:spLocks noChangeArrowheads="1"/>
            </p:cNvSpPr>
            <p:nvPr/>
          </p:nvSpPr>
          <p:spPr bwMode="auto">
            <a:xfrm>
              <a:off x="2752951" y="5130584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3544319" y="5128997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92" name="AutoShape 301"/>
            <p:cNvSpPr>
              <a:spLocks noChangeArrowheads="1"/>
            </p:cNvSpPr>
            <p:nvPr/>
          </p:nvSpPr>
          <p:spPr bwMode="auto">
            <a:xfrm>
              <a:off x="3904360" y="5489359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304"/>
            <p:cNvSpPr txBox="1">
              <a:spLocks noChangeArrowheads="1"/>
            </p:cNvSpPr>
            <p:nvPr/>
          </p:nvSpPr>
          <p:spPr bwMode="auto">
            <a:xfrm>
              <a:off x="3976367" y="5490947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94" name="Line 234"/>
            <p:cNvSpPr>
              <a:spLocks noChangeShapeType="1"/>
            </p:cNvSpPr>
            <p:nvPr/>
          </p:nvSpPr>
          <p:spPr bwMode="auto">
            <a:xfrm flipV="1">
              <a:off x="3041851" y="4762310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39"/>
            <p:cNvSpPr>
              <a:spLocks noChangeShapeType="1"/>
            </p:cNvSpPr>
            <p:nvPr/>
          </p:nvSpPr>
          <p:spPr bwMode="auto">
            <a:xfrm>
              <a:off x="2608488" y="5050342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40"/>
            <p:cNvSpPr>
              <a:spLocks noChangeShapeType="1"/>
            </p:cNvSpPr>
            <p:nvPr/>
          </p:nvSpPr>
          <p:spPr bwMode="auto">
            <a:xfrm flipH="1" flipV="1">
              <a:off x="2752231" y="476389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41"/>
            <p:cNvSpPr>
              <a:spLocks noChangeShapeType="1"/>
            </p:cNvSpPr>
            <p:nvPr/>
          </p:nvSpPr>
          <p:spPr bwMode="auto">
            <a:xfrm flipV="1">
              <a:off x="2754538" y="4768659"/>
              <a:ext cx="285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42"/>
            <p:cNvSpPr>
              <a:spLocks noChangeShapeType="1"/>
            </p:cNvSpPr>
            <p:nvPr/>
          </p:nvSpPr>
          <p:spPr bwMode="auto">
            <a:xfrm flipV="1">
              <a:off x="3030169" y="5055996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46"/>
            <p:cNvSpPr>
              <a:spLocks noChangeShapeType="1"/>
            </p:cNvSpPr>
            <p:nvPr/>
          </p:nvSpPr>
          <p:spPr bwMode="auto">
            <a:xfrm flipV="1">
              <a:off x="3616327" y="4765485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47"/>
            <p:cNvSpPr>
              <a:spLocks noChangeShapeType="1"/>
            </p:cNvSpPr>
            <p:nvPr/>
          </p:nvSpPr>
          <p:spPr bwMode="auto">
            <a:xfrm flipH="1" flipV="1">
              <a:off x="3328295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48"/>
            <p:cNvSpPr>
              <a:spLocks noChangeShapeType="1"/>
            </p:cNvSpPr>
            <p:nvPr/>
          </p:nvSpPr>
          <p:spPr bwMode="auto">
            <a:xfrm>
              <a:off x="3328296" y="4768660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58"/>
            <p:cNvSpPr>
              <a:spLocks noChangeShapeType="1"/>
            </p:cNvSpPr>
            <p:nvPr/>
          </p:nvSpPr>
          <p:spPr bwMode="auto">
            <a:xfrm>
              <a:off x="5056487" y="476231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34"/>
            <p:cNvSpPr>
              <a:spLocks noChangeShapeType="1"/>
            </p:cNvSpPr>
            <p:nvPr/>
          </p:nvSpPr>
          <p:spPr bwMode="auto">
            <a:xfrm flipV="1">
              <a:off x="4191671" y="4762310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40"/>
            <p:cNvSpPr>
              <a:spLocks noChangeShapeType="1"/>
            </p:cNvSpPr>
            <p:nvPr/>
          </p:nvSpPr>
          <p:spPr bwMode="auto">
            <a:xfrm flipH="1" flipV="1">
              <a:off x="3903639" y="476389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41"/>
            <p:cNvSpPr>
              <a:spLocks noChangeShapeType="1"/>
            </p:cNvSpPr>
            <p:nvPr/>
          </p:nvSpPr>
          <p:spPr bwMode="auto">
            <a:xfrm flipV="1">
              <a:off x="3909642" y="4768659"/>
              <a:ext cx="282030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42"/>
            <p:cNvSpPr>
              <a:spLocks noChangeShapeType="1"/>
            </p:cNvSpPr>
            <p:nvPr/>
          </p:nvSpPr>
          <p:spPr bwMode="auto">
            <a:xfrm flipV="1">
              <a:off x="4191671" y="5055996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46"/>
            <p:cNvSpPr>
              <a:spLocks noChangeShapeType="1"/>
            </p:cNvSpPr>
            <p:nvPr/>
          </p:nvSpPr>
          <p:spPr bwMode="auto">
            <a:xfrm flipH="1" flipV="1">
              <a:off x="4769322" y="4765484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47"/>
            <p:cNvSpPr>
              <a:spLocks noChangeShapeType="1"/>
            </p:cNvSpPr>
            <p:nvPr/>
          </p:nvSpPr>
          <p:spPr bwMode="auto">
            <a:xfrm flipH="1" flipV="1">
              <a:off x="4479703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48"/>
            <p:cNvSpPr>
              <a:spLocks noChangeShapeType="1"/>
            </p:cNvSpPr>
            <p:nvPr/>
          </p:nvSpPr>
          <p:spPr bwMode="auto">
            <a:xfrm>
              <a:off x="4479704" y="4768660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0"/>
            <p:cNvSpPr>
              <a:spLocks noChangeShapeType="1"/>
            </p:cNvSpPr>
            <p:nvPr/>
          </p:nvSpPr>
          <p:spPr bwMode="auto">
            <a:xfrm flipV="1">
              <a:off x="3616327" y="5054410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2"/>
            <p:cNvSpPr>
              <a:spLocks noChangeShapeType="1"/>
            </p:cNvSpPr>
            <p:nvPr/>
          </p:nvSpPr>
          <p:spPr bwMode="auto">
            <a:xfrm flipV="1">
              <a:off x="4759872" y="5055995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47"/>
            <p:cNvSpPr>
              <a:spLocks noChangeShapeType="1"/>
            </p:cNvSpPr>
            <p:nvPr/>
          </p:nvSpPr>
          <p:spPr bwMode="auto">
            <a:xfrm flipH="1" flipV="1">
              <a:off x="5056486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5"/>
            <p:cNvSpPr>
              <a:spLocks noChangeShapeType="1"/>
            </p:cNvSpPr>
            <p:nvPr/>
          </p:nvSpPr>
          <p:spPr bwMode="auto">
            <a:xfrm flipV="1">
              <a:off x="3318003" y="5849820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45"/>
            <p:cNvSpPr>
              <a:spLocks noChangeShapeType="1"/>
            </p:cNvSpPr>
            <p:nvPr/>
          </p:nvSpPr>
          <p:spPr bwMode="auto">
            <a:xfrm flipV="1">
              <a:off x="3184081" y="5843962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45"/>
            <p:cNvSpPr>
              <a:spLocks noChangeShapeType="1"/>
            </p:cNvSpPr>
            <p:nvPr/>
          </p:nvSpPr>
          <p:spPr bwMode="auto">
            <a:xfrm flipV="1">
              <a:off x="3030169" y="5848288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45"/>
            <p:cNvSpPr>
              <a:spLocks noChangeShapeType="1"/>
            </p:cNvSpPr>
            <p:nvPr/>
          </p:nvSpPr>
          <p:spPr bwMode="auto">
            <a:xfrm flipV="1">
              <a:off x="2896247" y="5842430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45"/>
            <p:cNvSpPr>
              <a:spLocks noChangeShapeType="1"/>
            </p:cNvSpPr>
            <p:nvPr/>
          </p:nvSpPr>
          <p:spPr bwMode="auto">
            <a:xfrm flipV="1">
              <a:off x="2742137" y="5848288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45"/>
            <p:cNvSpPr>
              <a:spLocks noChangeShapeType="1"/>
            </p:cNvSpPr>
            <p:nvPr/>
          </p:nvSpPr>
          <p:spPr bwMode="auto">
            <a:xfrm flipV="1">
              <a:off x="2608215" y="5842430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62"/>
            <p:cNvSpPr>
              <a:spLocks noChangeShapeType="1"/>
            </p:cNvSpPr>
            <p:nvPr/>
          </p:nvSpPr>
          <p:spPr bwMode="auto">
            <a:xfrm flipH="1" flipV="1">
              <a:off x="5047904" y="584754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62"/>
            <p:cNvSpPr>
              <a:spLocks noChangeShapeType="1"/>
            </p:cNvSpPr>
            <p:nvPr/>
          </p:nvSpPr>
          <p:spPr bwMode="auto">
            <a:xfrm flipH="1" flipV="1">
              <a:off x="4624439" y="584243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62"/>
            <p:cNvSpPr>
              <a:spLocks noChangeShapeType="1"/>
            </p:cNvSpPr>
            <p:nvPr/>
          </p:nvSpPr>
          <p:spPr bwMode="auto">
            <a:xfrm flipH="1" flipV="1">
              <a:off x="4904087" y="584243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62"/>
            <p:cNvSpPr>
              <a:spLocks noChangeShapeType="1"/>
            </p:cNvSpPr>
            <p:nvPr/>
          </p:nvSpPr>
          <p:spPr bwMode="auto">
            <a:xfrm flipH="1" flipV="1">
              <a:off x="4759872" y="584243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26"/>
            <p:cNvSpPr>
              <a:spLocks noChangeShapeType="1"/>
            </p:cNvSpPr>
            <p:nvPr/>
          </p:nvSpPr>
          <p:spPr bwMode="auto">
            <a:xfrm>
              <a:off x="8532118" y="5055997"/>
              <a:ext cx="6643" cy="1146473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27"/>
            <p:cNvSpPr>
              <a:spLocks noChangeShapeType="1"/>
            </p:cNvSpPr>
            <p:nvPr/>
          </p:nvSpPr>
          <p:spPr bwMode="auto">
            <a:xfrm flipH="1">
              <a:off x="6803925" y="5050342"/>
              <a:ext cx="1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30"/>
            <p:cNvSpPr>
              <a:spLocks noChangeShapeType="1"/>
            </p:cNvSpPr>
            <p:nvPr/>
          </p:nvSpPr>
          <p:spPr bwMode="auto">
            <a:xfrm>
              <a:off x="6516613" y="5055079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1"/>
            <p:cNvSpPr>
              <a:spLocks noChangeShapeType="1"/>
            </p:cNvSpPr>
            <p:nvPr/>
          </p:nvSpPr>
          <p:spPr bwMode="auto">
            <a:xfrm flipH="1">
              <a:off x="7669610" y="5054981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32"/>
            <p:cNvSpPr>
              <a:spLocks noChangeShapeType="1"/>
            </p:cNvSpPr>
            <p:nvPr/>
          </p:nvSpPr>
          <p:spPr bwMode="auto">
            <a:xfrm flipH="1">
              <a:off x="8243365" y="5054981"/>
              <a:ext cx="2307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33"/>
            <p:cNvSpPr>
              <a:spLocks noChangeShapeType="1"/>
            </p:cNvSpPr>
            <p:nvPr/>
          </p:nvSpPr>
          <p:spPr bwMode="auto">
            <a:xfrm>
              <a:off x="7091959" y="5055079"/>
              <a:ext cx="0" cy="11473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235"/>
            <p:cNvSpPr txBox="1">
              <a:spLocks noChangeArrowheads="1"/>
            </p:cNvSpPr>
            <p:nvPr/>
          </p:nvSpPr>
          <p:spPr bwMode="auto">
            <a:xfrm>
              <a:off x="5364088" y="4767940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 CLK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0" name="Line 236"/>
            <p:cNvSpPr>
              <a:spLocks noChangeShapeType="1"/>
            </p:cNvSpPr>
            <p:nvPr/>
          </p:nvSpPr>
          <p:spPr bwMode="auto">
            <a:xfrm>
              <a:off x="6372151" y="5273459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 flipV="1">
              <a:off x="6372151" y="5635410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38"/>
            <p:cNvSpPr>
              <a:spLocks noChangeShapeType="1"/>
            </p:cNvSpPr>
            <p:nvPr/>
          </p:nvSpPr>
          <p:spPr bwMode="auto">
            <a:xfrm flipV="1">
              <a:off x="8667749" y="5635410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8676134" y="5275046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57"/>
            <p:cNvSpPr>
              <a:spLocks noChangeShapeType="1"/>
            </p:cNvSpPr>
            <p:nvPr/>
          </p:nvSpPr>
          <p:spPr bwMode="auto">
            <a:xfrm>
              <a:off x="8821736" y="5054981"/>
              <a:ext cx="3559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AutoShape 299"/>
            <p:cNvSpPr>
              <a:spLocks noChangeArrowheads="1"/>
            </p:cNvSpPr>
            <p:nvPr/>
          </p:nvSpPr>
          <p:spPr bwMode="auto">
            <a:xfrm>
              <a:off x="6516614" y="5130584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300"/>
            <p:cNvSpPr txBox="1">
              <a:spLocks noChangeArrowheads="1"/>
            </p:cNvSpPr>
            <p:nvPr/>
          </p:nvSpPr>
          <p:spPr bwMode="auto">
            <a:xfrm>
              <a:off x="7307982" y="5128997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37" name="AutoShape 301"/>
            <p:cNvSpPr>
              <a:spLocks noChangeArrowheads="1"/>
            </p:cNvSpPr>
            <p:nvPr/>
          </p:nvSpPr>
          <p:spPr bwMode="auto">
            <a:xfrm>
              <a:off x="7105046" y="5489359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Text Box 304"/>
            <p:cNvSpPr txBox="1">
              <a:spLocks noChangeArrowheads="1"/>
            </p:cNvSpPr>
            <p:nvPr/>
          </p:nvSpPr>
          <p:spPr bwMode="auto">
            <a:xfrm>
              <a:off x="7678315" y="5490947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46" name="Line 234"/>
            <p:cNvSpPr>
              <a:spLocks noChangeShapeType="1"/>
            </p:cNvSpPr>
            <p:nvPr/>
          </p:nvSpPr>
          <p:spPr bwMode="auto">
            <a:xfrm flipV="1">
              <a:off x="6803925" y="4762308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39"/>
            <p:cNvSpPr>
              <a:spLocks noChangeShapeType="1"/>
            </p:cNvSpPr>
            <p:nvPr/>
          </p:nvSpPr>
          <p:spPr bwMode="auto">
            <a:xfrm>
              <a:off x="6372151" y="5050342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40"/>
            <p:cNvSpPr>
              <a:spLocks noChangeShapeType="1"/>
            </p:cNvSpPr>
            <p:nvPr/>
          </p:nvSpPr>
          <p:spPr bwMode="auto">
            <a:xfrm flipH="1" flipV="1">
              <a:off x="6515894" y="476389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41"/>
            <p:cNvSpPr>
              <a:spLocks noChangeShapeType="1"/>
            </p:cNvSpPr>
            <p:nvPr/>
          </p:nvSpPr>
          <p:spPr bwMode="auto">
            <a:xfrm flipV="1">
              <a:off x="6515026" y="4768659"/>
              <a:ext cx="288901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42"/>
            <p:cNvSpPr>
              <a:spLocks noChangeShapeType="1"/>
            </p:cNvSpPr>
            <p:nvPr/>
          </p:nvSpPr>
          <p:spPr bwMode="auto">
            <a:xfrm flipV="1">
              <a:off x="6793833" y="5055995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46"/>
            <p:cNvSpPr>
              <a:spLocks noChangeShapeType="1"/>
            </p:cNvSpPr>
            <p:nvPr/>
          </p:nvSpPr>
          <p:spPr bwMode="auto">
            <a:xfrm flipH="1" flipV="1">
              <a:off x="7381577" y="4765484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47"/>
            <p:cNvSpPr>
              <a:spLocks noChangeShapeType="1"/>
            </p:cNvSpPr>
            <p:nvPr/>
          </p:nvSpPr>
          <p:spPr bwMode="auto">
            <a:xfrm flipH="1" flipV="1">
              <a:off x="7091958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8"/>
            <p:cNvSpPr>
              <a:spLocks noChangeShapeType="1"/>
            </p:cNvSpPr>
            <p:nvPr/>
          </p:nvSpPr>
          <p:spPr bwMode="auto">
            <a:xfrm>
              <a:off x="7091959" y="4768660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8"/>
            <p:cNvSpPr>
              <a:spLocks noChangeShapeType="1"/>
            </p:cNvSpPr>
            <p:nvPr/>
          </p:nvSpPr>
          <p:spPr bwMode="auto">
            <a:xfrm>
              <a:off x="8820150" y="476231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34"/>
            <p:cNvSpPr>
              <a:spLocks noChangeShapeType="1"/>
            </p:cNvSpPr>
            <p:nvPr/>
          </p:nvSpPr>
          <p:spPr bwMode="auto">
            <a:xfrm flipV="1">
              <a:off x="7956922" y="4762309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40"/>
            <p:cNvSpPr>
              <a:spLocks noChangeShapeType="1"/>
            </p:cNvSpPr>
            <p:nvPr/>
          </p:nvSpPr>
          <p:spPr bwMode="auto">
            <a:xfrm flipH="1" flipV="1">
              <a:off x="7667302" y="476389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41"/>
            <p:cNvSpPr>
              <a:spLocks noChangeShapeType="1"/>
            </p:cNvSpPr>
            <p:nvPr/>
          </p:nvSpPr>
          <p:spPr bwMode="auto">
            <a:xfrm flipV="1">
              <a:off x="7669609" y="4768659"/>
              <a:ext cx="28572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42"/>
            <p:cNvSpPr>
              <a:spLocks noChangeShapeType="1"/>
            </p:cNvSpPr>
            <p:nvPr/>
          </p:nvSpPr>
          <p:spPr bwMode="auto">
            <a:xfrm flipV="1">
              <a:off x="7955334" y="5055996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46"/>
            <p:cNvSpPr>
              <a:spLocks noChangeShapeType="1"/>
            </p:cNvSpPr>
            <p:nvPr/>
          </p:nvSpPr>
          <p:spPr bwMode="auto">
            <a:xfrm flipH="1" flipV="1">
              <a:off x="8532985" y="4765484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47"/>
            <p:cNvSpPr>
              <a:spLocks noChangeShapeType="1"/>
            </p:cNvSpPr>
            <p:nvPr/>
          </p:nvSpPr>
          <p:spPr bwMode="auto">
            <a:xfrm flipH="1" flipV="1">
              <a:off x="8243366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48"/>
            <p:cNvSpPr>
              <a:spLocks noChangeShapeType="1"/>
            </p:cNvSpPr>
            <p:nvPr/>
          </p:nvSpPr>
          <p:spPr bwMode="auto">
            <a:xfrm>
              <a:off x="8243367" y="4768660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60"/>
            <p:cNvSpPr>
              <a:spLocks noChangeShapeType="1"/>
            </p:cNvSpPr>
            <p:nvPr/>
          </p:nvSpPr>
          <p:spPr bwMode="auto">
            <a:xfrm flipV="1">
              <a:off x="7381578" y="5054410"/>
              <a:ext cx="28582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42"/>
            <p:cNvSpPr>
              <a:spLocks noChangeShapeType="1"/>
            </p:cNvSpPr>
            <p:nvPr/>
          </p:nvSpPr>
          <p:spPr bwMode="auto">
            <a:xfrm flipV="1">
              <a:off x="8532118" y="5055995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47"/>
            <p:cNvSpPr>
              <a:spLocks noChangeShapeType="1"/>
            </p:cNvSpPr>
            <p:nvPr/>
          </p:nvSpPr>
          <p:spPr bwMode="auto">
            <a:xfrm flipH="1" flipV="1">
              <a:off x="8820149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43"/>
            <p:cNvSpPr>
              <a:spLocks noChangeShapeType="1"/>
            </p:cNvSpPr>
            <p:nvPr/>
          </p:nvSpPr>
          <p:spPr bwMode="auto">
            <a:xfrm>
              <a:off x="6371878" y="6142442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44"/>
            <p:cNvSpPr>
              <a:spLocks noChangeShapeType="1"/>
            </p:cNvSpPr>
            <p:nvPr/>
          </p:nvSpPr>
          <p:spPr bwMode="auto">
            <a:xfrm flipV="1">
              <a:off x="6372151" y="5853622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62"/>
            <p:cNvSpPr>
              <a:spLocks noChangeShapeType="1"/>
            </p:cNvSpPr>
            <p:nvPr/>
          </p:nvSpPr>
          <p:spPr bwMode="auto">
            <a:xfrm flipH="1" flipV="1">
              <a:off x="8244086" y="585352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63"/>
            <p:cNvSpPr>
              <a:spLocks noChangeShapeType="1"/>
            </p:cNvSpPr>
            <p:nvPr/>
          </p:nvSpPr>
          <p:spPr bwMode="auto">
            <a:xfrm>
              <a:off x="8388301" y="6142444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245"/>
            <p:cNvSpPr>
              <a:spLocks noChangeShapeType="1"/>
            </p:cNvSpPr>
            <p:nvPr/>
          </p:nvSpPr>
          <p:spPr bwMode="auto">
            <a:xfrm flipV="1">
              <a:off x="7081666" y="585362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45"/>
            <p:cNvSpPr>
              <a:spLocks noChangeShapeType="1"/>
            </p:cNvSpPr>
            <p:nvPr/>
          </p:nvSpPr>
          <p:spPr bwMode="auto">
            <a:xfrm flipV="1">
              <a:off x="6947744" y="584776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45"/>
            <p:cNvSpPr>
              <a:spLocks noChangeShapeType="1"/>
            </p:cNvSpPr>
            <p:nvPr/>
          </p:nvSpPr>
          <p:spPr bwMode="auto">
            <a:xfrm flipV="1">
              <a:off x="6793832" y="5852089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45"/>
            <p:cNvSpPr>
              <a:spLocks noChangeShapeType="1"/>
            </p:cNvSpPr>
            <p:nvPr/>
          </p:nvSpPr>
          <p:spPr bwMode="auto">
            <a:xfrm flipV="1">
              <a:off x="6659910" y="5846231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45"/>
            <p:cNvSpPr>
              <a:spLocks noChangeShapeType="1"/>
            </p:cNvSpPr>
            <p:nvPr/>
          </p:nvSpPr>
          <p:spPr bwMode="auto">
            <a:xfrm flipV="1">
              <a:off x="6505800" y="5852089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45"/>
            <p:cNvSpPr>
              <a:spLocks noChangeShapeType="1"/>
            </p:cNvSpPr>
            <p:nvPr/>
          </p:nvSpPr>
          <p:spPr bwMode="auto">
            <a:xfrm flipV="1">
              <a:off x="6371878" y="5846231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62"/>
            <p:cNvSpPr>
              <a:spLocks noChangeShapeType="1"/>
            </p:cNvSpPr>
            <p:nvPr/>
          </p:nvSpPr>
          <p:spPr bwMode="auto">
            <a:xfrm flipH="1" flipV="1">
              <a:off x="8811567" y="585134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62"/>
            <p:cNvSpPr>
              <a:spLocks noChangeShapeType="1"/>
            </p:cNvSpPr>
            <p:nvPr/>
          </p:nvSpPr>
          <p:spPr bwMode="auto">
            <a:xfrm flipH="1" flipV="1">
              <a:off x="8388102" y="584623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62"/>
            <p:cNvSpPr>
              <a:spLocks noChangeShapeType="1"/>
            </p:cNvSpPr>
            <p:nvPr/>
          </p:nvSpPr>
          <p:spPr bwMode="auto">
            <a:xfrm flipH="1" flipV="1">
              <a:off x="8667750" y="584623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62"/>
            <p:cNvSpPr>
              <a:spLocks noChangeShapeType="1"/>
            </p:cNvSpPr>
            <p:nvPr/>
          </p:nvSpPr>
          <p:spPr bwMode="auto">
            <a:xfrm flipH="1" flipV="1">
              <a:off x="8523535" y="584623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0" grpId="0"/>
      <p:bldP spid="123931" grpId="0"/>
      <p:bldP spid="1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2771676" y="5509681"/>
            <a:ext cx="6192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指信号电平保持</a:t>
            </a:r>
            <a:r>
              <a:rPr lang="zh-CN" altLang="en-US" b="1" dirty="0" smtClean="0">
                <a:solidFill>
                  <a:srgbClr val="990099"/>
                </a:solidFill>
              </a:rPr>
              <a:t>在有效范围内</a:t>
            </a:r>
            <a:r>
              <a:rPr lang="zh-CN" altLang="en-US" b="1" dirty="0" smtClean="0"/>
              <a:t>时，所</a:t>
            </a:r>
            <a:r>
              <a:rPr lang="zh-CN" altLang="en-US" b="1" dirty="0"/>
              <a:t>能</a:t>
            </a:r>
            <a:r>
              <a:rPr lang="zh-CN" altLang="en-US" b="1" dirty="0" smtClean="0"/>
              <a:t>连接的设备</a:t>
            </a:r>
            <a:r>
              <a:rPr lang="zh-CN" altLang="en-US" b="1" dirty="0"/>
              <a:t>数量，常用</a:t>
            </a:r>
            <a:r>
              <a:rPr lang="zh-CN" altLang="en-US" b="1" dirty="0" smtClean="0"/>
              <a:t>个表示</a:t>
            </a:r>
            <a:endParaRPr lang="zh-CN" altLang="en-US" b="1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79512" y="908720"/>
            <a:ext cx="419170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总线宽度：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</a:rPr>
              <a:t>总线带宽：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同步总线的带宽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endParaRPr lang="en-US" altLang="zh-CN" b="1" dirty="0">
              <a:solidFill>
                <a:schemeClr val="accent2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90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</a:rPr>
              <a:t>总线负载能力：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3E3-1F2B-4276-987D-E0C0767C99F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4891" name="Text Box 203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三、总线的性能指标</a:t>
            </a:r>
          </a:p>
        </p:txBody>
      </p:sp>
      <p:sp>
        <p:nvSpPr>
          <p:cNvPr id="114894" name="Text Box 206"/>
          <p:cNvSpPr txBox="1">
            <a:spLocks noChangeArrowheads="1"/>
          </p:cNvSpPr>
          <p:nvPr/>
        </p:nvSpPr>
        <p:spPr bwMode="auto">
          <a:xfrm>
            <a:off x="899592" y="908720"/>
            <a:ext cx="8065021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zh-CN" altLang="en-US" b="1" dirty="0" smtClean="0"/>
              <a:t>        指</a:t>
            </a:r>
            <a:r>
              <a:rPr lang="zh-CN" altLang="en-US" b="1" dirty="0" smtClean="0">
                <a:solidFill>
                  <a:srgbClr val="990099"/>
                </a:solidFill>
              </a:rPr>
              <a:t>数据总线</a:t>
            </a:r>
            <a:r>
              <a:rPr lang="zh-CN" altLang="en-US" b="1" dirty="0" smtClean="0"/>
              <a:t>的位数，常用</a:t>
            </a:r>
            <a:r>
              <a:rPr lang="en-US" altLang="zh-CN" b="1" dirty="0" smtClean="0"/>
              <a:t>bit</a:t>
            </a:r>
            <a:r>
              <a:rPr lang="zh-CN" altLang="en-US" b="1" dirty="0" smtClean="0"/>
              <a:t>表示</a:t>
            </a:r>
          </a:p>
          <a:p>
            <a:pPr marL="2147888" indent="-2147888"/>
            <a:r>
              <a:rPr lang="zh-CN" altLang="en-US" b="1" dirty="0" smtClean="0"/>
              <a:t>        指总线的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最大</a:t>
            </a:r>
            <a:r>
              <a:rPr lang="zh-CN" altLang="en-US" b="1" u="sng" dirty="0" smtClean="0"/>
              <a:t>数据传输率</a:t>
            </a:r>
            <a:r>
              <a:rPr lang="zh-CN" altLang="en-US" b="1" dirty="0"/>
              <a:t>，常用</a:t>
            </a:r>
            <a:r>
              <a:rPr lang="en-US" altLang="zh-CN" b="1" dirty="0" smtClean="0"/>
              <a:t>Mbps(Mb/s</a:t>
            </a:r>
            <a:r>
              <a:rPr lang="en-US" altLang="zh-CN" b="1" dirty="0"/>
              <a:t>)</a:t>
            </a:r>
            <a:r>
              <a:rPr lang="zh-CN" altLang="en-US" b="1" dirty="0"/>
              <a:t>表示</a:t>
            </a:r>
            <a:endParaRPr lang="en-US" altLang="zh-CN" b="1" dirty="0" smtClean="0"/>
          </a:p>
          <a:p>
            <a:pPr marL="2147888" indent="-2147888"/>
            <a:r>
              <a:rPr lang="zh-CN" altLang="en-US" b="1" dirty="0" smtClean="0">
                <a:solidFill>
                  <a:schemeClr val="accent2"/>
                </a:solidFill>
              </a:rPr>
              <a:t>数据传输率</a:t>
            </a:r>
            <a:r>
              <a:rPr lang="en-US" altLang="zh-CN" b="1" dirty="0" smtClean="0">
                <a:solidFill>
                  <a:schemeClr val="accent2"/>
                </a:solidFill>
              </a:rPr>
              <a:t>— </a:t>
            </a:r>
            <a:r>
              <a:rPr lang="zh-CN" altLang="en-US" b="1" dirty="0" smtClean="0"/>
              <a:t>＝</a:t>
            </a:r>
            <a:r>
              <a:rPr lang="zh-CN" altLang="en-US" b="1" dirty="0"/>
              <a:t>总线宽度</a:t>
            </a:r>
            <a:r>
              <a:rPr lang="en-US" altLang="zh-CN" b="1" dirty="0" smtClean="0"/>
              <a:t>×</a:t>
            </a:r>
            <a:r>
              <a:rPr lang="zh-CN" altLang="en-US" b="1" dirty="0" smtClean="0"/>
              <a:t>数据传输</a:t>
            </a:r>
            <a:r>
              <a:rPr lang="zh-CN" altLang="en-US" b="1" dirty="0"/>
              <a:t>次数</a:t>
            </a:r>
            <a:r>
              <a:rPr lang="en-US" altLang="zh-CN" b="1" dirty="0"/>
              <a:t>/</a:t>
            </a:r>
            <a:r>
              <a:rPr lang="zh-CN" altLang="en-US" b="1" dirty="0" smtClean="0"/>
              <a:t>秒</a:t>
            </a:r>
            <a:endParaRPr lang="en-US" altLang="zh-CN" b="1" dirty="0" smtClean="0"/>
          </a:p>
          <a:p>
            <a:pPr marL="2147888" indent="-2147888"/>
            <a:r>
              <a:rPr lang="en-US" altLang="zh-CN" sz="2000" b="1" dirty="0">
                <a:solidFill>
                  <a:srgbClr val="990099"/>
                </a:solidFill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                                </a:t>
            </a:r>
            <a:r>
              <a:rPr lang="zh-CN" altLang="en-US" sz="2000" b="1" dirty="0">
                <a:solidFill>
                  <a:srgbClr val="990099"/>
                </a:solidFill>
              </a:rPr>
              <a:t> 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 工作频率</a:t>
            </a:r>
            <a:endParaRPr lang="en-US" altLang="zh-CN" sz="2000" b="1" dirty="0" smtClean="0">
              <a:solidFill>
                <a:schemeClr val="accent2"/>
              </a:solidFill>
            </a:endParaRPr>
          </a:p>
          <a:p>
            <a:pPr marL="2147888" indent="-2147888"/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“</a:t>
            </a:r>
            <a:r>
              <a:rPr lang="zh-CN" altLang="en-US" b="1" dirty="0" smtClean="0">
                <a:solidFill>
                  <a:schemeClr val="accent2"/>
                </a:solidFill>
              </a:rPr>
              <a:t>最大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”</a:t>
            </a:r>
            <a:r>
              <a:rPr lang="zh-CN" altLang="en-US" b="1" dirty="0" smtClean="0">
                <a:solidFill>
                  <a:schemeClr val="accent2"/>
                </a:solidFill>
                <a:latin typeface="+mn-lt"/>
              </a:rPr>
              <a:t>的含义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endParaRPr lang="en-US" altLang="zh-CN" sz="2000" b="1" dirty="0" smtClean="0">
              <a:solidFill>
                <a:schemeClr val="accent2"/>
              </a:solidFill>
            </a:endParaRPr>
          </a:p>
        </p:txBody>
      </p:sp>
      <p:sp>
        <p:nvSpPr>
          <p:cNvPr id="114895" name="Text Box 207"/>
          <p:cNvSpPr txBox="1">
            <a:spLocks noChangeArrowheads="1"/>
          </p:cNvSpPr>
          <p:nvPr/>
        </p:nvSpPr>
        <p:spPr bwMode="auto">
          <a:xfrm>
            <a:off x="179388" y="3933056"/>
            <a:ext cx="8785225" cy="163608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例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b="1" dirty="0" smtClean="0"/>
              <a:t>某</a:t>
            </a:r>
            <a:r>
              <a:rPr lang="en-US" altLang="zh-CN" sz="2200" b="1" dirty="0" smtClean="0"/>
              <a:t>32</a:t>
            </a:r>
            <a:r>
              <a:rPr lang="zh-CN" altLang="en-US" sz="2200" b="1" dirty="0" smtClean="0"/>
              <a:t>位同步总线的时钟频率为</a:t>
            </a:r>
            <a:r>
              <a:rPr lang="en-US" altLang="zh-CN" sz="2200" b="1" dirty="0" smtClean="0"/>
              <a:t>100MHz</a:t>
            </a:r>
            <a:r>
              <a:rPr lang="zh-CN" altLang="en-US" sz="2200" b="1" dirty="0" smtClean="0"/>
              <a:t>，一次总线传输过程需要</a:t>
            </a:r>
            <a:r>
              <a:rPr lang="en-US" altLang="zh-CN" sz="2200" b="1" dirty="0" smtClean="0"/>
              <a:t>4</a:t>
            </a:r>
            <a:r>
              <a:rPr lang="zh-CN" altLang="en-US" sz="2200" b="1" dirty="0" smtClean="0"/>
              <a:t>个时钟周期，其中仅用</a:t>
            </a:r>
            <a:r>
              <a:rPr lang="en-US" altLang="zh-CN" sz="2200" b="1" dirty="0" smtClean="0"/>
              <a:t>1</a:t>
            </a:r>
            <a:r>
              <a:rPr lang="zh-CN" altLang="en-US" sz="2200" b="1" dirty="0"/>
              <a:t>个时钟</a:t>
            </a:r>
            <a:r>
              <a:rPr lang="zh-CN" altLang="en-US" sz="2200" b="1" dirty="0" smtClean="0"/>
              <a:t>周期传输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个数据，则该总线的数据传输率＝</a:t>
            </a:r>
            <a:r>
              <a:rPr lang="en-US" altLang="zh-CN" sz="2200" b="1" dirty="0" smtClean="0"/>
              <a:t>32bit×(100MHz/4)</a:t>
            </a:r>
            <a:r>
              <a:rPr lang="zh-CN" altLang="en-US" sz="2200" b="1" dirty="0" smtClean="0"/>
              <a:t>＝</a:t>
            </a:r>
            <a:r>
              <a:rPr lang="en-US" altLang="zh-CN" sz="2200" b="1" dirty="0" smtClean="0"/>
              <a:t>800Mbps</a:t>
            </a:r>
            <a:r>
              <a:rPr lang="zh-CN" altLang="en-US" sz="2200" b="1" dirty="0" smtClean="0"/>
              <a:t>，带宽＝</a:t>
            </a:r>
            <a:r>
              <a:rPr lang="en-US" altLang="zh-CN" sz="2200" b="1" dirty="0" smtClean="0"/>
              <a:t>32bit×(100MHz/1) </a:t>
            </a:r>
            <a:r>
              <a:rPr lang="zh-CN" altLang="en-US" sz="2200" b="1" dirty="0" smtClean="0"/>
              <a:t>＝</a:t>
            </a:r>
            <a:r>
              <a:rPr lang="en-US" altLang="zh-CN" sz="2200" b="1" dirty="0" smtClean="0"/>
              <a:t>3.2Gbps</a:t>
            </a:r>
            <a:r>
              <a:rPr lang="zh-CN" altLang="en-US" sz="2200" b="1" dirty="0" smtClean="0"/>
              <a:t>。若需将该总线带宽提高一倍，有哪些方法？</a:t>
            </a:r>
            <a:endParaRPr lang="en-US" altLang="zh-CN" sz="2200" b="1" dirty="0"/>
          </a:p>
        </p:txBody>
      </p:sp>
      <p:sp>
        <p:nvSpPr>
          <p:cNvPr id="2" name="右大括号 1"/>
          <p:cNvSpPr/>
          <p:nvPr/>
        </p:nvSpPr>
        <p:spPr bwMode="auto">
          <a:xfrm rot="5400000">
            <a:off x="5908458" y="1210190"/>
            <a:ext cx="90264" cy="2187116"/>
          </a:xfrm>
          <a:prstGeom prst="rightBrace">
            <a:avLst>
              <a:gd name="adj1" fmla="val 36472"/>
              <a:gd name="adj2" fmla="val 50000"/>
            </a:avLst>
          </a:prstGeom>
          <a:noFill/>
          <a:ln w="158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36800" marR="0" indent="-23368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99792" y="3104818"/>
            <a:ext cx="5976664" cy="900246"/>
            <a:chOff x="3203849" y="3176826"/>
            <a:chExt cx="5976664" cy="900246"/>
          </a:xfrm>
        </p:grpSpPr>
        <p:sp>
          <p:nvSpPr>
            <p:cNvPr id="30" name="Text Box 201"/>
            <p:cNvSpPr txBox="1">
              <a:spLocks noChangeArrowheads="1"/>
            </p:cNvSpPr>
            <p:nvPr/>
          </p:nvSpPr>
          <p:spPr bwMode="auto">
            <a:xfrm>
              <a:off x="3203849" y="3176826"/>
              <a:ext cx="5976664" cy="900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r>
                <a:rPr lang="en-US" altLang="zh-CN" b="1" i="1" dirty="0" smtClean="0"/>
                <a:t>      B</a:t>
              </a:r>
              <a:r>
                <a:rPr lang="en-US" altLang="zh-CN" b="1" i="1" dirty="0" smtClean="0">
                  <a:latin typeface="+mn-lt"/>
                </a:rPr>
                <a:t> </a:t>
              </a:r>
              <a:r>
                <a:rPr lang="zh-CN" altLang="zh-CN" b="1" dirty="0" smtClean="0"/>
                <a:t>＝</a:t>
              </a:r>
              <a:r>
                <a:rPr lang="en-US" altLang="zh-CN" b="1" i="1" dirty="0">
                  <a:latin typeface="+mn-lt"/>
                </a:rPr>
                <a:t>w</a:t>
              </a:r>
              <a:r>
                <a:rPr lang="zh-CN" altLang="zh-CN" b="1" dirty="0"/>
                <a:t>×</a:t>
              </a:r>
              <a:r>
                <a:rPr lang="en-US" altLang="zh-CN" b="1" i="1" dirty="0">
                  <a:latin typeface="+mn-lt"/>
                </a:rPr>
                <a:t>f</a:t>
              </a:r>
              <a:r>
                <a:rPr lang="en-US" altLang="zh-CN" b="1" i="1" baseline="-25000" dirty="0">
                  <a:latin typeface="+mn-lt"/>
                </a:rPr>
                <a:t> </a:t>
              </a:r>
              <a:r>
                <a:rPr lang="en-US" altLang="zh-CN" b="1" dirty="0"/>
                <a:t>/</a:t>
              </a:r>
              <a:r>
                <a:rPr lang="en-US" altLang="zh-CN" b="1" i="1" dirty="0" smtClean="0">
                  <a:latin typeface="+mn-lt"/>
                </a:rPr>
                <a:t>m</a:t>
              </a:r>
            </a:p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 </a:t>
              </a:r>
              <a:r>
                <a:rPr lang="zh-CN" altLang="zh-CN" sz="1800" b="1" dirty="0"/>
                <a:t>总线时钟频率</a:t>
              </a:r>
              <a:r>
                <a:rPr lang="en-US" altLang="zh-CN" sz="1800" b="1" dirty="0"/>
                <a:t>  </a:t>
              </a:r>
              <a:r>
                <a:rPr lang="zh-CN" altLang="en-US" sz="1800" b="1" dirty="0" smtClean="0"/>
                <a:t>每个数据传送</a:t>
              </a:r>
              <a:r>
                <a:rPr lang="zh-CN" altLang="zh-CN" sz="1800" b="1" dirty="0" smtClean="0"/>
                <a:t>所</a:t>
              </a:r>
              <a:r>
                <a:rPr lang="zh-CN" altLang="zh-CN" sz="1800" b="1" dirty="0"/>
                <a:t>需时钟周期</a:t>
              </a:r>
              <a:r>
                <a:rPr lang="zh-CN" altLang="zh-CN" sz="1800" b="1" dirty="0" smtClean="0"/>
                <a:t>数</a:t>
              </a:r>
              <a:endParaRPr lang="zh-CN" altLang="en-US" sz="2800" b="1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4139952" y="3586351"/>
              <a:ext cx="606544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253980" y="362597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19720" y="3593971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</p:grp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3131716" y="2636912"/>
            <a:ext cx="601228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b="1" dirty="0" smtClean="0"/>
              <a:t>工作频率中，不</a:t>
            </a:r>
            <a:r>
              <a:rPr lang="zh-CN" altLang="en-US" b="1" dirty="0"/>
              <a:t>考虑</a:t>
            </a:r>
            <a:r>
              <a:rPr lang="zh-CN" altLang="en-US" b="1" u="sng" dirty="0"/>
              <a:t>非数据传输操作</a:t>
            </a:r>
            <a:r>
              <a:rPr lang="zh-CN" altLang="en-US" b="1" dirty="0"/>
              <a:t>的</a:t>
            </a:r>
            <a:r>
              <a:rPr lang="zh-CN" altLang="en-US" b="1" dirty="0" smtClean="0"/>
              <a:t>时间</a:t>
            </a:r>
            <a:endParaRPr lang="en-US" altLang="zh-CN" b="1" dirty="0" smtClean="0"/>
          </a:p>
          <a:p>
            <a:pPr marL="2336800" indent="-2336800">
              <a:lnSpc>
                <a:spcPct val="105000"/>
              </a:lnSpc>
            </a:pPr>
            <a:r>
              <a:rPr lang="en-US" altLang="zh-CN" sz="1800" b="1" dirty="0" smtClean="0"/>
              <a:t>                          (</a:t>
            </a:r>
            <a:r>
              <a:rPr lang="zh-CN" altLang="en-US" sz="1800" b="1" dirty="0" smtClean="0"/>
              <a:t>如</a:t>
            </a:r>
            <a:r>
              <a:rPr lang="zh-CN" altLang="en-US" sz="1800" b="1" dirty="0"/>
              <a:t>地址</a:t>
            </a:r>
            <a:r>
              <a:rPr lang="zh-CN" altLang="en-US" sz="1800" b="1" dirty="0" smtClean="0"/>
              <a:t>传送等</a:t>
            </a:r>
            <a:r>
              <a:rPr lang="en-US" altLang="zh-CN" sz="1800" b="1" dirty="0" smtClean="0"/>
              <a:t>)</a:t>
            </a:r>
            <a:endParaRPr lang="zh-CN" altLang="en-US" sz="2000" b="1" dirty="0"/>
          </a:p>
        </p:txBody>
      </p:sp>
      <p:sp>
        <p:nvSpPr>
          <p:cNvPr id="24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4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7" grpId="0"/>
      <p:bldP spid="114895" grpId="0"/>
      <p:bldP spid="2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60" name="Text Box 203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四、总线的操作过程</a:t>
            </a:r>
          </a:p>
        </p:txBody>
      </p:sp>
      <p:sp>
        <p:nvSpPr>
          <p:cNvPr id="5" name="Text Box 201"/>
          <p:cNvSpPr txBox="1">
            <a:spLocks noChangeArrowheads="1"/>
          </p:cNvSpPr>
          <p:nvPr/>
        </p:nvSpPr>
        <p:spPr bwMode="auto">
          <a:xfrm>
            <a:off x="179512" y="3250147"/>
            <a:ext cx="8750330" cy="291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2650" indent="-215265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术语：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152650" indent="-2152650">
              <a:lnSpc>
                <a:spcPct val="105000"/>
              </a:lnSpc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总线操作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指</a:t>
            </a:r>
            <a:r>
              <a:rPr lang="zh-CN" altLang="zh-CN" b="1" dirty="0" smtClean="0"/>
              <a:t>总线</a:t>
            </a:r>
            <a:r>
              <a:rPr lang="zh-CN" altLang="zh-CN" b="1" dirty="0"/>
              <a:t>上完成一次数据传输的</a:t>
            </a:r>
            <a:r>
              <a:rPr lang="zh-CN" altLang="zh-CN" b="1" u="sng" dirty="0">
                <a:solidFill>
                  <a:srgbClr val="990099"/>
                </a:solidFill>
              </a:rPr>
              <a:t>所有操作</a:t>
            </a:r>
            <a:endParaRPr lang="en-US" altLang="zh-CN" b="1" u="sng" dirty="0">
              <a:solidFill>
                <a:srgbClr val="990099"/>
              </a:solidFill>
            </a:endParaRPr>
          </a:p>
          <a:p>
            <a:pPr marL="2152650" indent="-2152650">
              <a:lnSpc>
                <a:spcPct val="90000"/>
              </a:lnSpc>
            </a:pPr>
            <a:r>
              <a:rPr lang="en-US" altLang="zh-CN" sz="1800" b="1" dirty="0" smtClean="0"/>
              <a:t>                                                 (</a:t>
            </a:r>
            <a:r>
              <a:rPr lang="zh-CN" altLang="en-US" sz="1800" b="1" dirty="0" smtClean="0"/>
              <a:t>总线仲裁＋总线传输</a:t>
            </a:r>
            <a:r>
              <a:rPr lang="en-US" altLang="zh-CN" sz="1800" b="1" dirty="0" smtClean="0"/>
              <a:t>)</a:t>
            </a:r>
          </a:p>
          <a:p>
            <a:pPr marL="2152650" indent="-2152650">
              <a:spcBef>
                <a:spcPts val="200"/>
              </a:spcBef>
            </a:pPr>
            <a:r>
              <a:rPr lang="zh-CN" altLang="en-US" b="1" dirty="0" smtClean="0"/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总线事务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指</a:t>
            </a:r>
            <a:r>
              <a:rPr lang="zh-CN" altLang="zh-CN" b="1" dirty="0" smtClean="0"/>
              <a:t>总线</a:t>
            </a:r>
            <a:r>
              <a:rPr lang="zh-CN" altLang="zh-CN" b="1" dirty="0"/>
              <a:t>上</a:t>
            </a:r>
            <a:r>
              <a:rPr lang="zh-CN" altLang="zh-CN" b="1" u="sng" dirty="0">
                <a:solidFill>
                  <a:srgbClr val="990099"/>
                </a:solidFill>
              </a:rPr>
              <a:t>一对</a:t>
            </a:r>
            <a:r>
              <a:rPr lang="zh-CN" altLang="zh-CN" b="1" u="sng" dirty="0" smtClean="0">
                <a:solidFill>
                  <a:srgbClr val="990099"/>
                </a:solidFill>
              </a:rPr>
              <a:t>设备间</a:t>
            </a:r>
            <a:r>
              <a:rPr lang="zh-CN" altLang="zh-CN" b="1" dirty="0" smtClean="0"/>
              <a:t>一次</a:t>
            </a:r>
            <a:r>
              <a:rPr lang="zh-CN" altLang="en-US" b="1" dirty="0" smtClean="0"/>
              <a:t>数据传输</a:t>
            </a:r>
            <a:r>
              <a:rPr lang="zh-CN" altLang="zh-CN" b="1" dirty="0" smtClean="0"/>
              <a:t>的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所有操作</a:t>
            </a:r>
            <a:endParaRPr lang="en-US" altLang="zh-CN" b="1" u="sng" dirty="0" smtClean="0">
              <a:solidFill>
                <a:srgbClr val="990099"/>
              </a:solidFill>
            </a:endParaRPr>
          </a:p>
          <a:p>
            <a:pPr marL="2152650" indent="-2152650">
              <a:lnSpc>
                <a:spcPct val="90000"/>
              </a:lnSpc>
            </a:pPr>
            <a:r>
              <a:rPr lang="en-US" altLang="zh-CN" sz="1800" b="1" dirty="0" smtClean="0"/>
              <a:t>                                                              (</a:t>
            </a:r>
            <a:r>
              <a:rPr lang="zh-CN" altLang="en-US" sz="1800" b="1" dirty="0" smtClean="0"/>
              <a:t>总线传输</a:t>
            </a:r>
            <a:r>
              <a:rPr lang="en-US" altLang="zh-CN" sz="1800" b="1" dirty="0" smtClean="0"/>
              <a:t>)</a:t>
            </a:r>
          </a:p>
          <a:p>
            <a:pPr marL="2152650" indent="-215265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总线周期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 marL="2152650" indent="-2152650"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总线传输周期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5229200"/>
            <a:ext cx="5688632" cy="1152128"/>
            <a:chOff x="2267744" y="3645024"/>
            <a:chExt cx="5688632" cy="1152128"/>
          </a:xfrm>
        </p:grpSpPr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46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563888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H="1">
              <a:off x="356388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3563888" y="3933056"/>
              <a:ext cx="504156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2267744" y="3933057"/>
              <a:ext cx="1368152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/>
                <a:t>总线使用权：</a:t>
              </a:r>
              <a:endParaRPr lang="zh-CN" altLang="en-US" sz="1800" b="1" dirty="0"/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6372300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80" name="Text Box 98"/>
            <p:cNvSpPr txBox="1">
              <a:spLocks noChangeArrowheads="1"/>
            </p:cNvSpPr>
            <p:nvPr/>
          </p:nvSpPr>
          <p:spPr bwMode="auto">
            <a:xfrm>
              <a:off x="5652219" y="3933056"/>
              <a:ext cx="718951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6515187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82" name="Text Box 98"/>
            <p:cNvSpPr txBox="1">
              <a:spLocks noChangeArrowheads="1"/>
            </p:cNvSpPr>
            <p:nvPr/>
          </p:nvSpPr>
          <p:spPr bwMode="auto">
            <a:xfrm>
              <a:off x="6480863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6371171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7955347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811331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H="1">
              <a:off x="6371171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451291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595435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3584207" y="3645024"/>
              <a:ext cx="4155115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 smtClean="0"/>
                <a:t>仲裁    总线传输       仲裁    总线传输</a:t>
              </a:r>
              <a:endParaRPr lang="zh-CN" altLang="en-US" sz="1600" b="1" dirty="0"/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939123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2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2" name="Text Box 201"/>
          <p:cNvSpPr txBox="1">
            <a:spLocks noChangeArrowheads="1"/>
          </p:cNvSpPr>
          <p:nvPr/>
        </p:nvSpPr>
        <p:spPr bwMode="auto">
          <a:xfrm>
            <a:off x="179512" y="908720"/>
            <a:ext cx="875033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设备的连接：</a:t>
            </a:r>
            <a:r>
              <a:rPr lang="zh-CN" altLang="en-US" b="1" dirty="0" smtClean="0"/>
              <a:t>连接相应</a:t>
            </a:r>
            <a:r>
              <a:rPr lang="zh-CN" altLang="en-US" b="1" spc="-100" dirty="0" smtClean="0"/>
              <a:t>传输信号线</a:t>
            </a:r>
            <a:endParaRPr lang="en-US" altLang="zh-CN" b="1" spc="-100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u="sng" dirty="0" smtClean="0">
                <a:solidFill>
                  <a:schemeClr val="accent2"/>
                </a:solidFill>
              </a:rPr>
              <a:t>总线</a:t>
            </a:r>
            <a:r>
              <a:rPr lang="zh-CN" altLang="en-US" b="1" u="sng" dirty="0">
                <a:solidFill>
                  <a:schemeClr val="accent2"/>
                </a:solidFill>
              </a:rPr>
              <a:t>使用权</a:t>
            </a:r>
            <a:r>
              <a:rPr lang="zh-CN" altLang="en-US" b="1" dirty="0">
                <a:solidFill>
                  <a:schemeClr val="accent2"/>
                </a:solidFill>
              </a:rPr>
              <a:t>的管理方式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 marL="2336800" indent="-2336800">
              <a:lnSpc>
                <a:spcPct val="105000"/>
              </a:lnSpc>
            </a:pPr>
            <a:r>
              <a:rPr lang="zh-CN" altLang="en-US" sz="1800" dirty="0" smtClean="0"/>
              <a:t>             └</a:t>
            </a:r>
            <a:r>
              <a:rPr lang="zh-CN" altLang="en-US" sz="1800" b="1" dirty="0" smtClean="0"/>
              <a:t>←不同设备需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分时</a:t>
            </a:r>
            <a:r>
              <a:rPr lang="zh-CN" altLang="en-US" sz="1800" b="1" dirty="0">
                <a:solidFill>
                  <a:srgbClr val="990099"/>
                </a:solidFill>
              </a:rPr>
              <a:t>使用</a:t>
            </a:r>
            <a:r>
              <a:rPr lang="zh-CN" altLang="en-US" sz="1800" b="1" dirty="0" smtClean="0"/>
              <a:t>总线</a:t>
            </a:r>
            <a:endParaRPr lang="en-US" altLang="zh-CN" b="1" dirty="0"/>
          </a:p>
        </p:txBody>
      </p:sp>
      <p:sp>
        <p:nvSpPr>
          <p:cNvPr id="103" name="Text Box 201"/>
          <p:cNvSpPr txBox="1">
            <a:spLocks noChangeArrowheads="1"/>
          </p:cNvSpPr>
          <p:nvPr/>
        </p:nvSpPr>
        <p:spPr bwMode="auto">
          <a:xfrm>
            <a:off x="4355976" y="908720"/>
            <a:ext cx="4501858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b="1" dirty="0" smtClean="0"/>
              <a:t>    </a:t>
            </a:r>
            <a:r>
              <a:rPr lang="zh-CN" altLang="en-US" sz="2200" b="1" dirty="0" smtClean="0"/>
              <a:t>  </a:t>
            </a:r>
            <a:r>
              <a:rPr lang="zh-CN" altLang="en-US" b="1" dirty="0" smtClean="0"/>
              <a:t>，增设</a:t>
            </a:r>
            <a:r>
              <a:rPr lang="zh-CN" altLang="en-US" b="1" dirty="0"/>
              <a:t>总线仲裁器</a:t>
            </a:r>
            <a:endParaRPr lang="en-US" altLang="zh-CN" b="1" dirty="0"/>
          </a:p>
          <a:p>
            <a:pPr marL="2336800" indent="-2336800"/>
            <a:r>
              <a:rPr lang="zh-CN" altLang="en-US" b="1" dirty="0" smtClean="0"/>
              <a:t>常采用</a:t>
            </a:r>
            <a:r>
              <a:rPr lang="zh-CN" altLang="en-US" b="1" u="sng" dirty="0" smtClean="0"/>
              <a:t>请求</a:t>
            </a:r>
            <a:r>
              <a:rPr lang="en-US" altLang="zh-CN" b="1" u="sng" dirty="0" smtClean="0"/>
              <a:t>-</a:t>
            </a:r>
            <a:r>
              <a:rPr lang="zh-CN" altLang="en-US" b="1" u="sng" dirty="0" smtClean="0"/>
              <a:t>分配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2336800" indent="-2336800">
              <a:lnSpc>
                <a:spcPct val="105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→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使用后撤销</a:t>
            </a:r>
            <a:r>
              <a:rPr lang="zh-CN" altLang="en-US" sz="1800" b="1" dirty="0" smtClean="0"/>
              <a:t>请求</a:t>
            </a:r>
            <a:endParaRPr lang="en-US" altLang="zh-CN" b="1" dirty="0" smtClean="0"/>
          </a:p>
        </p:txBody>
      </p:sp>
      <p:grpSp>
        <p:nvGrpSpPr>
          <p:cNvPr id="104" name="组合 103"/>
          <p:cNvGrpSpPr/>
          <p:nvPr/>
        </p:nvGrpSpPr>
        <p:grpSpPr>
          <a:xfrm>
            <a:off x="2260140" y="2780928"/>
            <a:ext cx="4536504" cy="654148"/>
            <a:chOff x="1547664" y="2564904"/>
            <a:chExt cx="4536504" cy="654148"/>
          </a:xfrm>
        </p:grpSpPr>
        <p:sp>
          <p:nvSpPr>
            <p:cNvPr id="106" name="Text Box 13"/>
            <p:cNvSpPr txBox="1">
              <a:spLocks noChangeArrowheads="1"/>
            </p:cNvSpPr>
            <p:nvPr/>
          </p:nvSpPr>
          <p:spPr bwMode="auto">
            <a:xfrm>
              <a:off x="1547664" y="2564904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 flipV="1">
              <a:off x="1547664" y="3067441"/>
              <a:ext cx="4536504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 Box 13"/>
            <p:cNvSpPr txBox="1">
              <a:spLocks noChangeArrowheads="1"/>
            </p:cNvSpPr>
            <p:nvPr/>
          </p:nvSpPr>
          <p:spPr bwMode="auto">
            <a:xfrm>
              <a:off x="2699792" y="2564904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sp>
          <p:nvSpPr>
            <p:cNvPr id="109" name="Text Box 13"/>
            <p:cNvSpPr txBox="1">
              <a:spLocks noChangeArrowheads="1"/>
            </p:cNvSpPr>
            <p:nvPr/>
          </p:nvSpPr>
          <p:spPr bwMode="auto">
            <a:xfrm>
              <a:off x="3995936" y="2564904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auto">
            <a:xfrm>
              <a:off x="5148064" y="2564904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>
              <a:off x="1691680" y="2924944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1979712" y="2924944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267744" y="2924944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2339752" y="2931021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1547664" y="3140968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547664" y="3212976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2843808" y="2924944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3131840" y="2924944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419872" y="2924944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3491880" y="2931021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4139952" y="2924944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4427984" y="2924944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4716016" y="2924944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4788024" y="2918868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5" name="直接箭头连接符 124"/>
            <p:cNvCxnSpPr/>
            <p:nvPr/>
          </p:nvCxnSpPr>
          <p:spPr bwMode="auto">
            <a:xfrm flipV="1">
              <a:off x="5292080" y="29310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5580112" y="29310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5868144" y="29310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>
              <a:off x="5940152" y="2924944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2260140" y="2204864"/>
            <a:ext cx="6528130" cy="576068"/>
            <a:chOff x="1547664" y="1988840"/>
            <a:chExt cx="6528130" cy="576068"/>
          </a:xfrm>
        </p:grpSpPr>
        <p:sp>
          <p:nvSpPr>
            <p:cNvPr id="130" name="Text Box 31"/>
            <p:cNvSpPr txBox="1">
              <a:spLocks noChangeArrowheads="1"/>
            </p:cNvSpPr>
            <p:nvPr/>
          </p:nvSpPr>
          <p:spPr bwMode="auto">
            <a:xfrm>
              <a:off x="1547664" y="1988840"/>
              <a:ext cx="208823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总线仲裁器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控制器</a:t>
              </a:r>
              <a:r>
                <a:rPr lang="en-US" altLang="zh-CN" sz="1600" b="1" dirty="0" smtClean="0"/>
                <a:t>)</a:t>
              </a:r>
              <a:endParaRPr lang="zh-CN" altLang="en-US" sz="1800" b="1" dirty="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2104676" y="2277765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V="1">
              <a:off x="1926756" y="2277765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3" name="Text Box 107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BR1</a:t>
              </a:r>
              <a:endParaRPr lang="zh-CN" altLang="en-US" sz="1600" b="1" dirty="0"/>
            </a:p>
          </p:txBody>
        </p:sp>
        <p:sp>
          <p:nvSpPr>
            <p:cNvPr id="134" name="Text Box 107"/>
            <p:cNvSpPr txBox="1">
              <a:spLocks noChangeArrowheads="1"/>
            </p:cNvSpPr>
            <p:nvPr/>
          </p:nvSpPr>
          <p:spPr bwMode="auto">
            <a:xfrm>
              <a:off x="2123728" y="2276872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BG1</a:t>
              </a:r>
              <a:endParaRPr lang="zh-CN" altLang="en-US" sz="1600" b="1" dirty="0"/>
            </a:p>
          </p:txBody>
        </p:sp>
        <p:cxnSp>
          <p:nvCxnSpPr>
            <p:cNvPr id="135" name="直接箭头连接符 134"/>
            <p:cNvCxnSpPr/>
            <p:nvPr/>
          </p:nvCxnSpPr>
          <p:spPr bwMode="auto">
            <a:xfrm>
              <a:off x="3256804" y="2277765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3078884" y="2277765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7" name="Text Box 107"/>
            <p:cNvSpPr txBox="1">
              <a:spLocks noChangeArrowheads="1"/>
            </p:cNvSpPr>
            <p:nvPr/>
          </p:nvSpPr>
          <p:spPr bwMode="auto">
            <a:xfrm>
              <a:off x="2699792" y="2276872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BR2</a:t>
              </a:r>
              <a:endParaRPr lang="zh-CN" altLang="en-US" sz="1600" b="1" dirty="0"/>
            </a:p>
          </p:txBody>
        </p:sp>
        <p:sp>
          <p:nvSpPr>
            <p:cNvPr id="138" name="Text Box 107"/>
            <p:cNvSpPr txBox="1">
              <a:spLocks noChangeArrowheads="1"/>
            </p:cNvSpPr>
            <p:nvPr/>
          </p:nvSpPr>
          <p:spPr bwMode="auto">
            <a:xfrm>
              <a:off x="3275856" y="2276872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BG2</a:t>
              </a:r>
              <a:endParaRPr lang="zh-CN" altLang="en-US" sz="1600" b="1" dirty="0"/>
            </a:p>
          </p:txBody>
        </p:sp>
        <p:sp>
          <p:nvSpPr>
            <p:cNvPr id="139" name="Text Box 107"/>
            <p:cNvSpPr txBox="1">
              <a:spLocks noChangeArrowheads="1"/>
            </p:cNvSpPr>
            <p:nvPr/>
          </p:nvSpPr>
          <p:spPr bwMode="auto">
            <a:xfrm>
              <a:off x="6163780" y="2010906"/>
              <a:ext cx="1912014" cy="5539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BR—Bus Request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BG—Bus </a:t>
              </a:r>
              <a:r>
                <a:rPr lang="en-US" altLang="zh-CN" sz="1800" b="1" dirty="0"/>
                <a:t>Grant</a:t>
              </a:r>
              <a:endParaRPr lang="en-US" altLang="zh-CN" sz="18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180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01"/>
          <p:cNvSpPr txBox="1">
            <a:spLocks noChangeArrowheads="1"/>
          </p:cNvSpPr>
          <p:nvPr/>
        </p:nvSpPr>
        <p:spPr bwMode="auto">
          <a:xfrm>
            <a:off x="228371" y="413956"/>
            <a:ext cx="657587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总线的操作过程：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每个阶段都是一次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交互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①请求及分配阶段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  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常称仲裁阶段</a:t>
            </a:r>
            <a:r>
              <a:rPr lang="en-US" altLang="zh-CN" sz="2200" b="1" dirty="0" smtClean="0"/>
              <a:t>)</a:t>
            </a:r>
          </a:p>
          <a:p>
            <a:r>
              <a:rPr lang="zh-CN" altLang="en-US" b="1" dirty="0" smtClean="0">
                <a:solidFill>
                  <a:srgbClr val="990099"/>
                </a:solidFill>
              </a:rPr>
              <a:t>       各个主设备：</a:t>
            </a:r>
            <a:endParaRPr lang="en-US" altLang="zh-CN" b="1" dirty="0" smtClean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</a:rPr>
              <a:t>总线仲裁器：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131840" y="1350060"/>
            <a:ext cx="59046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有操作需求时，</a:t>
            </a:r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总线请求信号</a:t>
            </a:r>
            <a:r>
              <a:rPr lang="en-US" altLang="zh-CN" b="1" dirty="0" err="1"/>
              <a:t>BR</a:t>
            </a:r>
            <a:r>
              <a:rPr lang="en-US" altLang="zh-CN" i="1" dirty="0" err="1">
                <a:latin typeface="+mn-lt"/>
              </a:rPr>
              <a:t>i</a:t>
            </a:r>
            <a:endParaRPr lang="zh-CN" altLang="en-US" b="1" dirty="0">
              <a:latin typeface="+mn-lt"/>
            </a:endParaRPr>
          </a:p>
          <a:p>
            <a:r>
              <a:rPr lang="zh-CN" altLang="en-US" b="1" dirty="0" smtClean="0">
                <a:solidFill>
                  <a:srgbClr val="CC3300"/>
                </a:solidFill>
              </a:rPr>
              <a:t>确定</a:t>
            </a:r>
            <a:r>
              <a:rPr lang="zh-CN" altLang="en-US" b="1" u="sng" dirty="0"/>
              <a:t>下</a:t>
            </a:r>
            <a:r>
              <a:rPr lang="zh-CN" altLang="en-US" b="1" u="sng" dirty="0" smtClean="0"/>
              <a:t>个总线传输</a:t>
            </a:r>
            <a:r>
              <a:rPr lang="zh-CN" altLang="en-US" b="1" u="sng" dirty="0"/>
              <a:t>周期</a:t>
            </a:r>
            <a:r>
              <a:rPr lang="zh-CN" altLang="en-US" b="1" dirty="0" smtClean="0"/>
              <a:t>的总线使用权归属，向所选主设备</a:t>
            </a:r>
            <a:r>
              <a:rPr lang="zh-CN" altLang="en-US" b="1" dirty="0" smtClean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允许信号</a:t>
            </a:r>
            <a:r>
              <a:rPr lang="en-US" altLang="zh-CN" b="1" dirty="0" err="1" smtClean="0"/>
              <a:t>BG</a:t>
            </a:r>
            <a:r>
              <a:rPr lang="en-US" altLang="zh-CN" i="1" dirty="0" err="1" smtClean="0">
                <a:latin typeface="+mn-lt"/>
              </a:rPr>
              <a:t>j</a:t>
            </a:r>
            <a:endParaRPr lang="zh-CN" altLang="en-US" b="1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635796" y="2859946"/>
            <a:ext cx="2017353" cy="2018506"/>
            <a:chOff x="3635796" y="2778646"/>
            <a:chExt cx="2017353" cy="2018506"/>
          </a:xfrm>
        </p:grpSpPr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3635796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 flipV="1">
              <a:off x="3779912" y="3068960"/>
              <a:ext cx="1873237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923878" y="3861048"/>
              <a:ext cx="172721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923928" y="2778646"/>
              <a:ext cx="1584473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5508401" y="2780928"/>
              <a:ext cx="143719" cy="204217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923928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4067943" y="3356992"/>
              <a:ext cx="15852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H="1">
              <a:off x="5652020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>
              <a:off x="40679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任意多边形 67"/>
            <p:cNvSpPr/>
            <p:nvPr/>
          </p:nvSpPr>
          <p:spPr bwMode="auto">
            <a:xfrm>
              <a:off x="4000500" y="3461197"/>
              <a:ext cx="164238" cy="476250"/>
            </a:xfrm>
            <a:custGeom>
              <a:avLst/>
              <a:gdLst>
                <a:gd name="connsiteX0" fmla="*/ 0 w 164238"/>
                <a:gd name="connsiteY0" fmla="*/ 0 h 476250"/>
                <a:gd name="connsiteX1" fmla="*/ 104775 w 164238"/>
                <a:gd name="connsiteY1" fmla="*/ 119062 h 476250"/>
                <a:gd name="connsiteX2" fmla="*/ 161925 w 164238"/>
                <a:gd name="connsiteY2" fmla="*/ 314325 h 476250"/>
                <a:gd name="connsiteX3" fmla="*/ 147638 w 164238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38" h="476250">
                  <a:moveTo>
                    <a:pt x="0" y="0"/>
                  </a:moveTo>
                  <a:cubicBezTo>
                    <a:pt x="38894" y="33337"/>
                    <a:pt x="77788" y="66675"/>
                    <a:pt x="104775" y="119062"/>
                  </a:cubicBezTo>
                  <a:cubicBezTo>
                    <a:pt x="131763" y="171450"/>
                    <a:pt x="154781" y="254794"/>
                    <a:pt x="161925" y="314325"/>
                  </a:cubicBezTo>
                  <a:cubicBezTo>
                    <a:pt x="169069" y="373856"/>
                    <a:pt x="158353" y="425053"/>
                    <a:pt x="147638" y="476250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635896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3635896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429989" y="2790221"/>
            <a:ext cx="3638055" cy="1584176"/>
            <a:chOff x="429989" y="2708921"/>
            <a:chExt cx="3638055" cy="1584176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91680" y="2708921"/>
              <a:ext cx="1658243" cy="15841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/>
                <a:t>BR1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 smtClean="0"/>
                <a:t>BR2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/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使用权</a:t>
              </a:r>
              <a:endParaRPr lang="zh-CN" altLang="en-US" sz="1800" b="1" dirty="0"/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H="1">
              <a:off x="3635796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779912" y="2780928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419872" y="2996952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3635896" y="3068960"/>
              <a:ext cx="144016" cy="225351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419872" y="3294311"/>
              <a:ext cx="216024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左大括号 39"/>
            <p:cNvSpPr/>
            <p:nvPr/>
          </p:nvSpPr>
          <p:spPr bwMode="auto">
            <a:xfrm>
              <a:off x="1617613" y="2852936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左大括号 40"/>
            <p:cNvSpPr/>
            <p:nvPr/>
          </p:nvSpPr>
          <p:spPr bwMode="auto">
            <a:xfrm>
              <a:off x="1617613" y="3462341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2" name="Text Box 98"/>
            <p:cNvSpPr txBox="1">
              <a:spLocks noChangeArrowheads="1"/>
            </p:cNvSpPr>
            <p:nvPr/>
          </p:nvSpPr>
          <p:spPr bwMode="auto">
            <a:xfrm>
              <a:off x="429989" y="3473127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835869" y="2870386"/>
              <a:ext cx="78174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主设备</a:t>
              </a:r>
              <a:endParaRPr lang="zh-CN" altLang="en-US" sz="1800" b="1" dirty="0"/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419872" y="3573016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648172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3419872" y="3861048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>
            <a:off x="5651091" y="2862228"/>
            <a:ext cx="2449301" cy="2016224"/>
            <a:chOff x="5651091" y="2780928"/>
            <a:chExt cx="2449301" cy="2016224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5652021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7668345" y="3356992"/>
              <a:ext cx="288032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652120" y="2985145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7523299" y="3068960"/>
              <a:ext cx="145045" cy="22535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668344" y="3282504"/>
              <a:ext cx="288032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652120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784581" y="3573016"/>
              <a:ext cx="217179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5940152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084068" y="3645024"/>
              <a:ext cx="158427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668344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812360" y="38610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98"/>
            <p:cNvSpPr txBox="1">
              <a:spLocks noChangeArrowheads="1"/>
            </p:cNvSpPr>
            <p:nvPr/>
          </p:nvSpPr>
          <p:spPr bwMode="auto">
            <a:xfrm>
              <a:off x="6084168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432047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7668345" y="3933056"/>
              <a:ext cx="432047" cy="288031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668344" y="3935909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7668344" y="4221088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H="1">
              <a:off x="76682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>
              <a:off x="6084068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任意多边形 68"/>
            <p:cNvSpPr/>
            <p:nvPr/>
          </p:nvSpPr>
          <p:spPr bwMode="auto">
            <a:xfrm>
              <a:off x="6020941" y="3751709"/>
              <a:ext cx="198966" cy="180975"/>
            </a:xfrm>
            <a:custGeom>
              <a:avLst/>
              <a:gdLst>
                <a:gd name="connsiteX0" fmla="*/ 0 w 198966"/>
                <a:gd name="connsiteY0" fmla="*/ 0 h 180975"/>
                <a:gd name="connsiteX1" fmla="*/ 142875 w 198966"/>
                <a:gd name="connsiteY1" fmla="*/ 52388 h 180975"/>
                <a:gd name="connsiteX2" fmla="*/ 195263 w 198966"/>
                <a:gd name="connsiteY2" fmla="*/ 133350 h 180975"/>
                <a:gd name="connsiteX3" fmla="*/ 190500 w 198966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66" h="180975">
                  <a:moveTo>
                    <a:pt x="0" y="0"/>
                  </a:moveTo>
                  <a:cubicBezTo>
                    <a:pt x="55165" y="15081"/>
                    <a:pt x="110331" y="30163"/>
                    <a:pt x="142875" y="52388"/>
                  </a:cubicBezTo>
                  <a:cubicBezTo>
                    <a:pt x="175419" y="74613"/>
                    <a:pt x="187326" y="111919"/>
                    <a:pt x="195263" y="133350"/>
                  </a:cubicBezTo>
                  <a:cubicBezTo>
                    <a:pt x="203200" y="154781"/>
                    <a:pt x="196850" y="167878"/>
                    <a:pt x="190500" y="180975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6227155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192831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6075473" y="4268068"/>
              <a:ext cx="0" cy="2410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7667315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7523299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>
              <a:off x="6083139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163259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5651091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5653149" y="3068960"/>
              <a:ext cx="1871179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5653149" y="3861048"/>
              <a:ext cx="28700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" name="Text Box 201"/>
          <p:cNvSpPr txBox="1">
            <a:spLocks noChangeArrowheads="1"/>
          </p:cNvSpPr>
          <p:nvPr/>
        </p:nvSpPr>
        <p:spPr bwMode="auto">
          <a:xfrm>
            <a:off x="179512" y="4928101"/>
            <a:ext cx="875033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990099"/>
                </a:solidFill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</a:rPr>
              <a:t>仲裁时机：</a:t>
            </a:r>
            <a:r>
              <a:rPr lang="zh-CN" altLang="en-US" b="1" u="sng" dirty="0" smtClean="0"/>
              <a:t>有</a:t>
            </a:r>
            <a:r>
              <a:rPr lang="zh-CN" altLang="en-US" b="1" dirty="0" smtClean="0"/>
              <a:t>总线请求、总线</a:t>
            </a:r>
            <a:r>
              <a:rPr lang="zh-CN" altLang="en-US" b="1" u="sng" dirty="0" smtClean="0"/>
              <a:t>空闲</a:t>
            </a:r>
            <a:r>
              <a:rPr lang="zh-CN" altLang="en-US" b="1" dirty="0" smtClean="0"/>
              <a:t>时</a:t>
            </a:r>
            <a:endParaRPr lang="en-US" altLang="zh-CN" b="1" dirty="0" smtClean="0"/>
          </a:p>
          <a:p>
            <a:pPr marL="2336800" indent="-2336800">
              <a:lnSpc>
                <a:spcPct val="105000"/>
              </a:lnSpc>
            </a:pPr>
            <a:r>
              <a:rPr lang="zh-CN" altLang="en-US" sz="2000" dirty="0" smtClean="0">
                <a:solidFill>
                  <a:srgbClr val="FF3399"/>
                </a:solidFill>
              </a:rPr>
              <a:t>                      └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→</a:t>
            </a:r>
            <a:r>
              <a:rPr lang="zh-CN" altLang="en-US" sz="2000" b="1" dirty="0" smtClean="0"/>
              <a:t>传输结束时应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撤销</a:t>
            </a:r>
            <a:r>
              <a:rPr lang="zh-CN" altLang="en-US" sz="2000" b="1" dirty="0" smtClean="0"/>
              <a:t>请求</a:t>
            </a:r>
            <a:endParaRPr lang="en-US" altLang="zh-CN" sz="2000" b="1" dirty="0" smtClean="0">
              <a:solidFill>
                <a:schemeClr val="accent2"/>
              </a:solidFill>
            </a:endParaRPr>
          </a:p>
        </p:txBody>
      </p:sp>
      <p:sp>
        <p:nvSpPr>
          <p:cNvPr id="85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2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22998</TotalTime>
  <Words>8102</Words>
  <Application>Microsoft Office PowerPoint</Application>
  <PresentationFormat>全屏显示(4:3)</PresentationFormat>
  <Paragraphs>1512</Paragraphs>
  <Slides>48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637</cp:revision>
  <dcterms:created xsi:type="dcterms:W3CDTF">2002-02-16T03:40:16Z</dcterms:created>
  <dcterms:modified xsi:type="dcterms:W3CDTF">2021-01-07T05:03:46Z</dcterms:modified>
</cp:coreProperties>
</file>